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257" r:id="rId2"/>
    <p:sldId id="258" r:id="rId3"/>
  </p:sldIdLst>
  <p:sldSz cx="9144000" cy="6858000" type="screen4x3"/>
  <p:notesSz cx="6724650" cy="97742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666666"/>
    <a:srgbClr val="EAEAEA"/>
    <a:srgbClr val="FDB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 autoAdjust="0"/>
    <p:restoredTop sz="94655" autoAdjust="0"/>
  </p:normalViewPr>
  <p:slideViewPr>
    <p:cSldViewPr snapToGrid="0" snapToObjects="1">
      <p:cViewPr varScale="1">
        <p:scale>
          <a:sx n="117" d="100"/>
          <a:sy n="117" d="100"/>
        </p:scale>
        <p:origin x="84" y="2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015" cy="488712"/>
          </a:xfrm>
          <a:prstGeom prst="rect">
            <a:avLst/>
          </a:prstGeom>
        </p:spPr>
        <p:txBody>
          <a:bodyPr vert="horz" lIns="90279" tIns="45139" rIns="90279" bIns="45139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09079" y="0"/>
            <a:ext cx="2914015" cy="488712"/>
          </a:xfrm>
          <a:prstGeom prst="rect">
            <a:avLst/>
          </a:prstGeom>
        </p:spPr>
        <p:txBody>
          <a:bodyPr vert="horz" lIns="90279" tIns="45139" rIns="90279" bIns="45139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18.08.2020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283829"/>
            <a:ext cx="2914015" cy="488712"/>
          </a:xfrm>
          <a:prstGeom prst="rect">
            <a:avLst/>
          </a:prstGeom>
        </p:spPr>
        <p:txBody>
          <a:bodyPr vert="horz" lIns="90279" tIns="45139" rIns="90279" bIns="45139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09079" y="9283829"/>
            <a:ext cx="2914015" cy="488712"/>
          </a:xfrm>
          <a:prstGeom prst="rect">
            <a:avLst/>
          </a:prstGeom>
        </p:spPr>
        <p:txBody>
          <a:bodyPr vert="horz" lIns="90279" tIns="45139" rIns="90279" bIns="45139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015" cy="488712"/>
          </a:xfrm>
          <a:prstGeom prst="rect">
            <a:avLst/>
          </a:prstGeom>
        </p:spPr>
        <p:txBody>
          <a:bodyPr vert="horz" lIns="90279" tIns="45139" rIns="90279" bIns="45139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09079" y="0"/>
            <a:ext cx="2914015" cy="488712"/>
          </a:xfrm>
          <a:prstGeom prst="rect">
            <a:avLst/>
          </a:prstGeom>
        </p:spPr>
        <p:txBody>
          <a:bodyPr vert="horz" lIns="90279" tIns="45139" rIns="90279" bIns="45139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18.08.2020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33425"/>
            <a:ext cx="4886325" cy="3665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279" tIns="45139" rIns="90279" bIns="45139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2465" y="4642763"/>
            <a:ext cx="5379720" cy="4398407"/>
          </a:xfrm>
          <a:prstGeom prst="rect">
            <a:avLst/>
          </a:prstGeom>
        </p:spPr>
        <p:txBody>
          <a:bodyPr vert="horz" lIns="90279" tIns="45139" rIns="90279" bIns="45139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283829"/>
            <a:ext cx="2914015" cy="488712"/>
          </a:xfrm>
          <a:prstGeom prst="rect">
            <a:avLst/>
          </a:prstGeom>
        </p:spPr>
        <p:txBody>
          <a:bodyPr vert="horz" lIns="90279" tIns="45139" rIns="90279" bIns="45139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09079" y="9283829"/>
            <a:ext cx="2914015" cy="488712"/>
          </a:xfrm>
          <a:prstGeom prst="rect">
            <a:avLst/>
          </a:prstGeom>
        </p:spPr>
        <p:txBody>
          <a:bodyPr vert="horz" lIns="90279" tIns="45139" rIns="90279" bIns="45139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50716A1C-18EB-1742-BCAC-8F37B2C6F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754" y="1212688"/>
            <a:ext cx="8427665" cy="535779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6507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4306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5584535" cy="78755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4" y="6552643"/>
            <a:ext cx="8252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31.03.14</a:t>
            </a:r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/>
              <a:t>Stephan Reimann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/>
              <a:t>Stephan Reimann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31.03.14</a:t>
            </a:r>
            <a:endParaRPr lang="de-DE" dirty="0"/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60600" y="6560611"/>
            <a:ext cx="48383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/>
              <a:t>Stephan Reimann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399" y="583587"/>
            <a:ext cx="1129081" cy="376361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16075"/>
            <a:ext cx="2028533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>
                <a:solidFill>
                  <a:srgbClr val="333333"/>
                </a:solidFill>
                <a:latin typeface="Arial"/>
                <a:cs typeface="Arial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584535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smtClean="0"/>
              <a:t>Stephan Reimann</a:t>
            </a:r>
            <a:endParaRPr lang="de-DE" dirty="0"/>
          </a:p>
        </p:txBody>
      </p:sp>
      <p:pic>
        <p:nvPicPr>
          <p:cNvPr id="13" name="Bild 12" descr="FAIR_Logo_rgb.png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3249" y="430944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2566" y="1377043"/>
            <a:ext cx="3937293" cy="50482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dirty="0" smtClean="0">
                <a:latin typeface="Calibri" panose="020F0502020204030204" pitchFamily="34" charset="0"/>
              </a:rPr>
              <a:t>  </a:t>
            </a:r>
          </a:p>
          <a:p>
            <a:r>
              <a:rPr lang="en-GB" sz="2000" dirty="0" smtClean="0">
                <a:latin typeface="Calibri" panose="020F0502020204030204" pitchFamily="34" charset="0"/>
              </a:rPr>
              <a:t>TK4BB11:					plunger leak brazed, 			RF loop tuned, almost ready. 	But now RF probe leak, 		to be repaired in T-Lab.</a:t>
            </a:r>
          </a:p>
          <a:p>
            <a:r>
              <a:rPr lang="en-GB" sz="2000" dirty="0">
                <a:latin typeface="Calibri" panose="020F0502020204030204" pitchFamily="34" charset="0"/>
              </a:rPr>
              <a:t>HLI-IH RF loop: 			MEWE work ongoing 		(after leakage of the first 		re-built loop</a:t>
            </a:r>
            <a:r>
              <a:rPr lang="en-GB" sz="2000" dirty="0" smtClean="0">
                <a:latin typeface="Calibri" panose="020F0502020204030204" pitchFamily="34" charset="0"/>
              </a:rPr>
              <a:t>).</a:t>
            </a:r>
          </a:p>
          <a:p>
            <a:r>
              <a:rPr lang="en-GB" sz="2000" dirty="0">
                <a:latin typeface="Calibri" panose="020F0502020204030204" pitchFamily="34" charset="0"/>
              </a:rPr>
              <a:t>Triplet UH3QT3 				water loss repaired (brazed), 	triplet re-assembled to girder, 	vacuum tested, okay, 			ground fault check okay, 	endplate </a:t>
            </a:r>
            <a:r>
              <a:rPr lang="en-GB" sz="2000" dirty="0" smtClean="0">
                <a:latin typeface="Calibri" panose="020F0502020204030204" pitchFamily="34" charset="0"/>
              </a:rPr>
              <a:t>now </a:t>
            </a:r>
            <a:r>
              <a:rPr lang="en-GB" sz="2000" dirty="0">
                <a:latin typeface="Calibri" panose="020F0502020204030204" pitchFamily="34" charset="0"/>
              </a:rPr>
              <a:t>to be closed.</a:t>
            </a:r>
          </a:p>
          <a:p>
            <a:endParaRPr lang="en-GB" sz="2000" dirty="0">
              <a:latin typeface="Calibri" panose="020F0502020204030204" pitchFamily="34" charset="0"/>
            </a:endParaRPr>
          </a:p>
          <a:p>
            <a:endParaRPr lang="en-GB" sz="2000" dirty="0" smtClean="0">
              <a:latin typeface="Calibri" panose="020F050202020403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err="1" smtClean="0">
                <a:latin typeface="Calibri" panose="020F0502020204030204" pitchFamily="34" charset="0"/>
              </a:rPr>
              <a:t>Unilac</a:t>
            </a:r>
            <a:r>
              <a:rPr lang="en-GB" sz="3200" dirty="0" smtClean="0">
                <a:latin typeface="Calibri" panose="020F0502020204030204" pitchFamily="34" charset="0"/>
              </a:rPr>
              <a:t> – </a:t>
            </a:r>
            <a:r>
              <a:rPr lang="en-GB" sz="3200" dirty="0" smtClean="0">
                <a:latin typeface="Calibri" panose="020F0502020204030204" pitchFamily="34" charset="0"/>
              </a:rPr>
              <a:t>18.8.2020</a:t>
            </a:r>
            <a:endParaRPr lang="en-GB" sz="3200" dirty="0">
              <a:latin typeface="Calibri" panose="020F050202020403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335" y="1654629"/>
            <a:ext cx="2768600" cy="207645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44" y="3987913"/>
            <a:ext cx="3140982" cy="2355737"/>
          </a:xfrm>
          <a:prstGeom prst="rect">
            <a:avLst/>
          </a:prstGeom>
        </p:spPr>
      </p:pic>
      <p:sp>
        <p:nvSpPr>
          <p:cNvPr id="7" name="Pfeil nach rechts 6"/>
          <p:cNvSpPr/>
          <p:nvPr/>
        </p:nvSpPr>
        <p:spPr>
          <a:xfrm rot="589474">
            <a:off x="4072746" y="2431247"/>
            <a:ext cx="786492" cy="195943"/>
          </a:xfrm>
          <a:prstGeom prst="right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8" name="Pfeil nach rechts 7"/>
          <p:cNvSpPr/>
          <p:nvPr/>
        </p:nvSpPr>
        <p:spPr>
          <a:xfrm rot="427462">
            <a:off x="4107548" y="5067809"/>
            <a:ext cx="2354383" cy="195943"/>
          </a:xfrm>
          <a:prstGeom prst="right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04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2565" y="1450685"/>
            <a:ext cx="4084121" cy="4903585"/>
          </a:xfrm>
        </p:spPr>
        <p:txBody>
          <a:bodyPr>
            <a:normAutofit fontScale="92500" lnSpcReduction="20000"/>
          </a:bodyPr>
          <a:lstStyle/>
          <a:p>
            <a:r>
              <a:rPr lang="en-GB" dirty="0">
                <a:latin typeface="Calibri" panose="020F0502020204030204" pitchFamily="34" charset="0"/>
              </a:rPr>
              <a:t>HSI-RFQ: </a:t>
            </a:r>
            <a:r>
              <a:rPr lang="en-GB" dirty="0" smtClean="0">
                <a:latin typeface="Calibri" panose="020F0502020204030204" pitchFamily="34" charset="0"/>
              </a:rPr>
              <a:t>					visual </a:t>
            </a:r>
            <a:r>
              <a:rPr lang="en-GB" dirty="0">
                <a:latin typeface="Calibri" panose="020F0502020204030204" pitchFamily="34" charset="0"/>
              </a:rPr>
              <a:t>inspection </a:t>
            </a:r>
            <a:r>
              <a:rPr lang="en-GB" dirty="0" smtClean="0">
                <a:latin typeface="Calibri" panose="020F0502020204030204" pitchFamily="34" charset="0"/>
              </a:rPr>
              <a:t>		through </a:t>
            </a:r>
            <a:r>
              <a:rPr lang="en-GB" dirty="0">
                <a:latin typeface="Calibri" panose="020F0502020204030204" pitchFamily="34" charset="0"/>
              </a:rPr>
              <a:t>flange </a:t>
            </a:r>
            <a:r>
              <a:rPr lang="en-GB" dirty="0" smtClean="0">
                <a:latin typeface="Calibri" panose="020F0502020204030204" pitchFamily="34" charset="0"/>
              </a:rPr>
              <a:t>				when </a:t>
            </a:r>
            <a:r>
              <a:rPr lang="en-GB" dirty="0">
                <a:latin typeface="Calibri" panose="020F0502020204030204" pitchFamily="34" charset="0"/>
              </a:rPr>
              <a:t>vented again </a:t>
            </a:r>
            <a:r>
              <a:rPr lang="en-GB" dirty="0" smtClean="0">
                <a:latin typeface="Calibri" panose="020F0502020204030204" pitchFamily="34" charset="0"/>
              </a:rPr>
              <a:t>			for </a:t>
            </a:r>
            <a:r>
              <a:rPr lang="en-GB" dirty="0" err="1">
                <a:latin typeface="Calibri" panose="020F0502020204030204" pitchFamily="34" charset="0"/>
              </a:rPr>
              <a:t>superlens</a:t>
            </a:r>
            <a:r>
              <a:rPr lang="en-GB" dirty="0">
                <a:latin typeface="Calibri" panose="020F0502020204030204" pitchFamily="34" charset="0"/>
              </a:rPr>
              <a:t> assembly.</a:t>
            </a:r>
          </a:p>
          <a:p>
            <a:r>
              <a:rPr lang="en-GB" dirty="0" smtClean="0">
                <a:latin typeface="Calibri" panose="020F0502020204030204" pitchFamily="34" charset="0"/>
              </a:rPr>
              <a:t>Tunnel Septum Repair</a:t>
            </a:r>
            <a:r>
              <a:rPr lang="en-GB" dirty="0">
                <a:latin typeface="Calibri" panose="020F0502020204030204" pitchFamily="34" charset="0"/>
              </a:rPr>
              <a:t>: </a:t>
            </a:r>
            <a:r>
              <a:rPr lang="en-GB" dirty="0" smtClean="0">
                <a:latin typeface="Calibri" panose="020F0502020204030204" pitchFamily="34" charset="0"/>
              </a:rPr>
              <a:t>		spare </a:t>
            </a:r>
            <a:r>
              <a:rPr lang="en-GB" dirty="0">
                <a:latin typeface="Calibri" panose="020F0502020204030204" pitchFamily="34" charset="0"/>
              </a:rPr>
              <a:t>part repaired, </a:t>
            </a:r>
            <a:r>
              <a:rPr lang="en-GB" dirty="0" smtClean="0">
                <a:latin typeface="Calibri" panose="020F0502020204030204" pitchFamily="34" charset="0"/>
              </a:rPr>
              <a:t>	vacuum </a:t>
            </a:r>
            <a:r>
              <a:rPr lang="en-GB" dirty="0">
                <a:latin typeface="Calibri" panose="020F0502020204030204" pitchFamily="34" charset="0"/>
              </a:rPr>
              <a:t>test ongoing. </a:t>
            </a:r>
            <a:r>
              <a:rPr lang="en-GB" dirty="0" smtClean="0">
                <a:latin typeface="Calibri" panose="020F0502020204030204" pitchFamily="34" charset="0"/>
              </a:rPr>
              <a:t>			Broken </a:t>
            </a:r>
            <a:r>
              <a:rPr lang="en-GB" dirty="0">
                <a:latin typeface="Calibri" panose="020F0502020204030204" pitchFamily="34" charset="0"/>
              </a:rPr>
              <a:t>Z-coil repair ongoing </a:t>
            </a:r>
            <a:r>
              <a:rPr lang="en-GB" dirty="0" smtClean="0">
                <a:latin typeface="Calibri" panose="020F0502020204030204" pitchFamily="34" charset="0"/>
              </a:rPr>
              <a:t>	(“</a:t>
            </a:r>
            <a:r>
              <a:rPr lang="en-GB" dirty="0">
                <a:latin typeface="Calibri" panose="020F0502020204030204" pitchFamily="34" charset="0"/>
              </a:rPr>
              <a:t>rakes” (combes) from PEEK </a:t>
            </a:r>
            <a:r>
              <a:rPr lang="en-GB" dirty="0" smtClean="0">
                <a:latin typeface="Calibri" panose="020F0502020204030204" pitchFamily="34" charset="0"/>
              </a:rPr>
              <a:t>	will </a:t>
            </a:r>
            <a:r>
              <a:rPr lang="en-GB" dirty="0">
                <a:latin typeface="Calibri" panose="020F0502020204030204" pitchFamily="34" charset="0"/>
              </a:rPr>
              <a:t>be produced when milling </a:t>
            </a:r>
            <a:r>
              <a:rPr lang="en-GB" dirty="0" smtClean="0">
                <a:latin typeface="Calibri" panose="020F0502020204030204" pitchFamily="34" charset="0"/>
              </a:rPr>
              <a:t>	machine </a:t>
            </a:r>
            <a:r>
              <a:rPr lang="en-GB" dirty="0">
                <a:latin typeface="Calibri" panose="020F0502020204030204" pitchFamily="34" charset="0"/>
              </a:rPr>
              <a:t>repaired). </a:t>
            </a:r>
          </a:p>
          <a:p>
            <a:r>
              <a:rPr lang="en-GB" dirty="0" smtClean="0">
                <a:latin typeface="Calibri" panose="020F0502020204030204" pitchFamily="34" charset="0"/>
              </a:rPr>
              <a:t>A3DR8</a:t>
            </a:r>
            <a:r>
              <a:rPr lang="en-GB" dirty="0">
                <a:latin typeface="Calibri" panose="020F0502020204030204" pitchFamily="34" charset="0"/>
              </a:rPr>
              <a:t>: 			manufacturing finished, 	packed in box, 			</a:t>
            </a:r>
            <a:r>
              <a:rPr lang="en-GB" dirty="0" smtClean="0">
                <a:latin typeface="Calibri" panose="020F0502020204030204" pitchFamily="34" charset="0"/>
              </a:rPr>
              <a:t>	ready </a:t>
            </a:r>
            <a:r>
              <a:rPr lang="en-GB" dirty="0">
                <a:latin typeface="Calibri" panose="020F0502020204030204" pitchFamily="34" charset="0"/>
              </a:rPr>
              <a:t>for transportation 		to external </a:t>
            </a:r>
            <a:r>
              <a:rPr lang="en-GB" dirty="0" err="1">
                <a:latin typeface="Calibri" panose="020F0502020204030204" pitchFamily="34" charset="0"/>
              </a:rPr>
              <a:t>galvanics</a:t>
            </a:r>
            <a:r>
              <a:rPr lang="en-GB" dirty="0">
                <a:latin typeface="Calibri" panose="020F0502020204030204" pitchFamily="34" charset="0"/>
              </a:rPr>
              <a:t>.</a:t>
            </a:r>
          </a:p>
          <a:p>
            <a:endParaRPr lang="en-GB" dirty="0">
              <a:latin typeface="Calibri" panose="020F0502020204030204" pitchFamily="34" charset="0"/>
            </a:endParaRPr>
          </a:p>
          <a:p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707" y="1355271"/>
            <a:ext cx="3107564" cy="233067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707" y="3925401"/>
            <a:ext cx="3107564" cy="2330672"/>
          </a:xfrm>
          <a:prstGeom prst="rect">
            <a:avLst/>
          </a:prstGeom>
        </p:spPr>
      </p:pic>
      <p:sp>
        <p:nvSpPr>
          <p:cNvPr id="8" name="Pfeil nach rechts 7"/>
          <p:cNvSpPr/>
          <p:nvPr/>
        </p:nvSpPr>
        <p:spPr>
          <a:xfrm rot="20953009">
            <a:off x="3437164" y="3175907"/>
            <a:ext cx="1668543" cy="195943"/>
          </a:xfrm>
          <a:prstGeom prst="right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9" name="Pfeil nach rechts 8"/>
          <p:cNvSpPr/>
          <p:nvPr/>
        </p:nvSpPr>
        <p:spPr>
          <a:xfrm rot="1201190">
            <a:off x="4193724" y="3861254"/>
            <a:ext cx="786492" cy="195943"/>
          </a:xfrm>
          <a:prstGeom prst="right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1716262"/>
      </p:ext>
    </p:extLst>
  </p:cSld>
  <p:clrMapOvr>
    <a:masterClrMapping/>
  </p:clrMapOvr>
</p:sld>
</file>

<file path=ppt/theme/theme1.xml><?xml version="1.0" encoding="utf-8"?>
<a:theme xmlns:a="http://schemas.openxmlformats.org/drawingml/2006/main" name="fair-gsi-folienmaster_2018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3" id="{2187FC39-6E23-A544-8598-51FCED494874}" vid="{08B53125-47F3-1D4E-B45D-09522840DC96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fair-gsi-folienmaster_2018</Template>
  <TotalTime>0</TotalTime>
  <Words>196</Words>
  <Application>Microsoft Office PowerPoint</Application>
  <PresentationFormat>Bildschirmpräsentation (4:3)</PresentationFormat>
  <Paragraphs>8</Paragraphs>
  <Slides>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</vt:i4>
      </vt:variant>
    </vt:vector>
  </HeadingPairs>
  <TitlesOfParts>
    <vt:vector size="6" baseType="lpstr">
      <vt:lpstr>Arial</vt:lpstr>
      <vt:lpstr>Calibri</vt:lpstr>
      <vt:lpstr>Wingdings</vt:lpstr>
      <vt:lpstr>fair-gsi-folienmaster_2018</vt:lpstr>
      <vt:lpstr>Unilac – 18.8.2020</vt:lpstr>
      <vt:lpstr>PowerPoint-Präsentation</vt:lpstr>
    </vt:vector>
  </TitlesOfParts>
  <Company>GSI Helmholzzentrum für Schwerionenforschung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Operations - 07.08.2018</dc:title>
  <dc:creator>Stephan Reimann</dc:creator>
  <cp:lastModifiedBy>Vormann, Hartmut Dr.</cp:lastModifiedBy>
  <cp:revision>245</cp:revision>
  <cp:lastPrinted>2019-06-18T07:17:53Z</cp:lastPrinted>
  <dcterms:created xsi:type="dcterms:W3CDTF">2018-08-07T05:50:06Z</dcterms:created>
  <dcterms:modified xsi:type="dcterms:W3CDTF">2020-08-18T09:36:39Z</dcterms:modified>
</cp:coreProperties>
</file>