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975" r:id="rId2"/>
  </p:sldMasterIdLst>
  <p:notesMasterIdLst>
    <p:notesMasterId r:id="rId8"/>
  </p:notesMasterIdLst>
  <p:handoutMasterIdLst>
    <p:handoutMasterId r:id="rId9"/>
  </p:handoutMasterIdLst>
  <p:sldIdLst>
    <p:sldId id="438" r:id="rId3"/>
    <p:sldId id="439" r:id="rId4"/>
    <p:sldId id="441" r:id="rId5"/>
    <p:sldId id="442" r:id="rId6"/>
    <p:sldId id="443" r:id="rId7"/>
  </p:sldIdLst>
  <p:sldSz cx="9144000" cy="6858000" type="screen4x3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66FF"/>
    <a:srgbClr val="FF9900"/>
    <a:srgbClr val="FF9933"/>
    <a:srgbClr val="D0D8E8"/>
    <a:srgbClr val="E9EDF4"/>
    <a:srgbClr val="0000FF"/>
    <a:srgbClr val="FFFF66"/>
    <a:srgbClr val="FFCC21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Dunkle Formatvorlage 1 - Akz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unkle Formatvorlage 1 - Akz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5" autoAdjust="0"/>
    <p:restoredTop sz="94673" autoAdjust="0"/>
  </p:normalViewPr>
  <p:slideViewPr>
    <p:cSldViewPr snapToGrid="0" snapToObjects="1">
      <p:cViewPr varScale="1">
        <p:scale>
          <a:sx n="102" d="100"/>
          <a:sy n="102" d="100"/>
        </p:scale>
        <p:origin x="720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900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F538DA-E12F-4623-B865-35F9052F8D6B}" type="datetimeFigureOut">
              <a:rPr lang="de-DE"/>
              <a:pPr>
                <a:defRPr/>
              </a:pPr>
              <a:t>07.08.2020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246EFA-2285-4AB7-87D0-D010071057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5920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900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4E7849-C954-4976-9D4A-782BCD55E109}" type="datetimeFigureOut">
              <a:rPr lang="de-DE"/>
              <a:pPr>
                <a:defRPr/>
              </a:pPr>
              <a:t>07.08.2020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86470-2739-4715-959D-9C841B0C893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978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6" descr="fair-mesh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3" t="11488" r="5373" b="5511"/>
          <a:stretch>
            <a:fillRect/>
          </a:stretch>
        </p:blipFill>
        <p:spPr bwMode="auto">
          <a:xfrm>
            <a:off x="111125" y="1417638"/>
            <a:ext cx="8926513" cy="50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uppierung 11"/>
          <p:cNvGrpSpPr>
            <a:grpSpLocks/>
          </p:cNvGrpSpPr>
          <p:nvPr userDrawn="1"/>
        </p:nvGrpSpPr>
        <p:grpSpPr bwMode="auto">
          <a:xfrm>
            <a:off x="3194050" y="150813"/>
            <a:ext cx="5614988" cy="844550"/>
            <a:chOff x="3193470" y="150090"/>
            <a:chExt cx="5615712" cy="845209"/>
          </a:xfrm>
        </p:grpSpPr>
        <p:sp>
          <p:nvSpPr>
            <p:cNvPr id="6" name="Rechteck 14"/>
            <p:cNvSpPr/>
            <p:nvPr userDrawn="1"/>
          </p:nvSpPr>
          <p:spPr>
            <a:xfrm>
              <a:off x="7030953" y="150090"/>
              <a:ext cx="1778229" cy="5608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7" name="Textfeld 15"/>
            <p:cNvSpPr txBox="1">
              <a:spLocks noChangeArrowheads="1"/>
            </p:cNvSpPr>
            <p:nvPr userDrawn="1"/>
          </p:nvSpPr>
          <p:spPr bwMode="auto">
            <a:xfrm>
              <a:off x="3193470" y="594937"/>
              <a:ext cx="5531563" cy="400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>
                <a:defRPr/>
              </a:pPr>
              <a:r>
                <a:rPr lang="de-DE" altLang="de-DE" sz="1000" smtClean="0">
                  <a:solidFill>
                    <a:srgbClr val="333333"/>
                  </a:solidFill>
                  <a:cs typeface="Arial" charset="0"/>
                </a:rPr>
                <a:t>GSI Helmholtzzentrum für Schwerionenforschung GmbH</a:t>
              </a:r>
            </a:p>
            <a:p>
              <a:pPr algn="r">
                <a:defRPr/>
              </a:pPr>
              <a:endParaRPr lang="de-DE" altLang="de-DE" sz="1000" smtClean="0">
                <a:solidFill>
                  <a:srgbClr val="333333"/>
                </a:solidFill>
                <a:cs typeface="Arial" charset="0"/>
              </a:endParaRPr>
            </a:p>
          </p:txBody>
        </p:sp>
        <p:pic>
          <p:nvPicPr>
            <p:cNvPr id="8" name="Bild 9" descr="GSI_Logo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97965" y="178975"/>
              <a:ext cx="1349516" cy="449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hteck 17"/>
          <p:cNvSpPr/>
          <p:nvPr userDrawn="1"/>
        </p:nvSpPr>
        <p:spPr>
          <a:xfrm>
            <a:off x="404813" y="6650038"/>
            <a:ext cx="3370262" cy="207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1563" y="3244364"/>
            <a:ext cx="6607516" cy="779866"/>
          </a:xfrm>
        </p:spPr>
        <p:txBody>
          <a:bodyPr>
            <a:noAutofit/>
          </a:bodyPr>
          <a:lstStyle>
            <a:lvl1pPr algn="ctr">
              <a:defRPr sz="3600">
                <a:solidFill>
                  <a:srgbClr val="333333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24230"/>
            <a:ext cx="6400800" cy="5846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163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69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2565" y="271335"/>
            <a:ext cx="6242342" cy="787557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B1998-2BC3-4397-A1FA-69D131D737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>
          <a:xfrm>
            <a:off x="7123113" y="6553200"/>
            <a:ext cx="825500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6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42224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A0BC6-5B59-4AFE-A6F4-CB53C902BD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11"/>
          </p:nvPr>
        </p:nvSpPr>
        <p:spPr>
          <a:xfrm>
            <a:off x="7099300" y="6553200"/>
            <a:ext cx="849313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333631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3D12F-06C9-4441-8770-84B8EABC73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4" name="Datumsplatzhalter 4"/>
          <p:cNvSpPr>
            <a:spLocks noGrp="1"/>
          </p:cNvSpPr>
          <p:nvPr>
            <p:ph type="dt" sz="half" idx="11"/>
          </p:nvPr>
        </p:nvSpPr>
        <p:spPr>
          <a:xfrm>
            <a:off x="7099300" y="6553200"/>
            <a:ext cx="849313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5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18982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2" name="Obje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>
          <a:xfrm>
            <a:off x="266026" y="231653"/>
            <a:ext cx="6656832" cy="5885365"/>
          </a:xfrm>
          <a:prstGeom prst="rect">
            <a:avLst/>
          </a:prstGeom>
          <a:solidFill>
            <a:srgbClr val="09357A"/>
          </a:solidFill>
          <a:ln>
            <a:solidFill>
              <a:srgbClr val="0070C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723480" y="549595"/>
            <a:ext cx="6656832" cy="5885365"/>
          </a:xfrm>
          <a:prstGeom prst="rect">
            <a:avLst/>
          </a:prstGeom>
          <a:solidFill>
            <a:schemeClr val="bg1"/>
          </a:solidFill>
          <a:ln w="38100">
            <a:solidFill>
              <a:srgbClr val="09357A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24" name="Image 2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720" y="577400"/>
            <a:ext cx="4712616" cy="144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64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/>
            </a:lvl4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9769" y="116632"/>
            <a:ext cx="5757863" cy="9001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64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2 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74675" y="1619250"/>
            <a:ext cx="3846513" cy="4318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 sz="2000"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 sz="1600"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 sz="1400"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3588" y="1619250"/>
            <a:ext cx="3846512" cy="4318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 sz="2800"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 sz="2400"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 sz="2000"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009769" y="116632"/>
            <a:ext cx="5757863" cy="9001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330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6865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baseline="0"/>
            </a:lvl2pPr>
            <a:lvl3pPr>
              <a:defRPr baseline="0"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  <a:p>
            <a:pPr lvl="4"/>
            <a:r>
              <a:rPr lang="de-DE" altLang="fr-FR" smtClean="0"/>
              <a:t>Fünfte Ebene</a:t>
            </a:r>
            <a:endParaRPr lang="fr-FR" altLang="fr-FR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10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611938"/>
            <a:ext cx="9144000" cy="2555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22275" y="1450975"/>
            <a:ext cx="8212138" cy="490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488" y="6553200"/>
            <a:ext cx="74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179FB55-B533-45EA-9A52-C28C55813F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29" name="Bild 6" descr="GSI_Logo_rg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738" y="260350"/>
            <a:ext cx="1349375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/>
        </p:nvCxnSpPr>
        <p:spPr>
          <a:xfrm>
            <a:off x="0" y="1068388"/>
            <a:ext cx="9144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434975" y="6619875"/>
            <a:ext cx="37814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 smtClean="0">
                <a:solidFill>
                  <a:srgbClr val="333333"/>
                </a:solidFill>
                <a:cs typeface="Arial" charset="0"/>
              </a:rPr>
              <a:t>GSI Helmholtzzentrum für Schwerionenforschung GmbH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22275" y="260350"/>
            <a:ext cx="624205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0" y="939800"/>
            <a:ext cx="255588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0" y="6610350"/>
            <a:ext cx="255588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888" y="6553200"/>
            <a:ext cx="847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03700" y="6561138"/>
            <a:ext cx="2895600" cy="357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333333"/>
          </a:solidFill>
          <a:latin typeface="Arial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24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20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16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14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3893" y="184872"/>
            <a:ext cx="8209284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fr-FR" altLang="fr-FR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4675" y="1619250"/>
            <a:ext cx="7845425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err="1" smtClean="0"/>
              <a:t>Textmasterformat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bearbeiten</a:t>
            </a:r>
            <a:endParaRPr lang="fr-FR" altLang="fr-FR" dirty="0" smtClean="0"/>
          </a:p>
          <a:p>
            <a:pPr lvl="1"/>
            <a:r>
              <a:rPr lang="fr-FR" altLang="fr-FR" dirty="0" err="1" smtClean="0"/>
              <a:t>Zweite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  <a:p>
            <a:pPr lvl="2"/>
            <a:r>
              <a:rPr lang="fr-FR" altLang="fr-FR" dirty="0" err="1" smtClean="0"/>
              <a:t>Dritte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  <a:p>
            <a:pPr lvl="3"/>
            <a:r>
              <a:rPr lang="fr-FR" altLang="fr-FR" dirty="0" err="1" smtClean="0"/>
              <a:t>Vierte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8064500" y="1071372"/>
            <a:ext cx="714440" cy="146304"/>
          </a:xfrm>
          <a:prstGeom prst="rect">
            <a:avLst/>
          </a:prstGeom>
          <a:solidFill>
            <a:srgbClr val="0935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endParaRPr lang="fr-FR" sz="1200">
              <a:solidFill>
                <a:prstClr val="white"/>
              </a:solidFill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541303" y="6680549"/>
            <a:ext cx="44627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 AL: N – ECCN: N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altLang="fr-FR" sz="800" kern="0" dirty="0" smtClean="0">
              <a:solidFill>
                <a:schemeClr val="tx1"/>
              </a:solidFill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4333728" y="6490048"/>
            <a:ext cx="2195832" cy="300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fr-FR" sz="600" b="0" kern="0" dirty="0" smtClean="0">
                <a:solidFill>
                  <a:srgbClr val="000000"/>
                </a:solidFill>
              </a:rPr>
              <a:t>Property of </a:t>
            </a:r>
            <a:r>
              <a:rPr lang="en-US" altLang="fr-FR" sz="600" b="0" kern="0" noProof="0" dirty="0" smtClean="0">
                <a:solidFill>
                  <a:srgbClr val="000000"/>
                </a:solidFill>
              </a:rPr>
              <a:t>Framatome</a:t>
            </a:r>
            <a:r>
              <a:rPr lang="en-US" altLang="fr-FR" sz="600" b="0" kern="0" baseline="0" dirty="0" smtClean="0">
                <a:solidFill>
                  <a:srgbClr val="000000"/>
                </a:solidFill>
              </a:rPr>
              <a:t> </a:t>
            </a:r>
            <a:r>
              <a:rPr lang="en-US" altLang="fr-FR" sz="600" b="0" kern="0" dirty="0" smtClean="0">
                <a:solidFill>
                  <a:srgbClr val="000000"/>
                </a:solidFill>
              </a:rPr>
              <a:t>GmbH © Framatome</a:t>
            </a:r>
          </a:p>
          <a:p>
            <a:pPr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fr-FR" sz="600" b="0" kern="0" dirty="0" smtClean="0">
                <a:solidFill>
                  <a:srgbClr val="000000"/>
                </a:solidFill>
              </a:rPr>
              <a:t>All rights reserved, see liability notice</a:t>
            </a:r>
          </a:p>
        </p:txBody>
      </p:sp>
      <p:sp>
        <p:nvSpPr>
          <p:cNvPr id="33" name="Rectangle 5"/>
          <p:cNvSpPr txBox="1">
            <a:spLocks noChangeArrowheads="1"/>
          </p:cNvSpPr>
          <p:nvPr/>
        </p:nvSpPr>
        <p:spPr bwMode="auto">
          <a:xfrm>
            <a:off x="6658560" y="6476400"/>
            <a:ext cx="439431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9pPr>
          </a:lstStyle>
          <a:p>
            <a:pPr>
              <a:defRPr/>
            </a:pPr>
            <a:r>
              <a:rPr lang="fr-FR" sz="800" b="0" dirty="0" smtClean="0">
                <a:solidFill>
                  <a:srgbClr val="000000"/>
                </a:solidFill>
              </a:rPr>
              <a:t>p.</a:t>
            </a:r>
            <a:fld id="{0538E6A8-FF43-4ACA-A61D-291FB10E7E9E}" type="slidenum">
              <a:rPr lang="fr-FR" sz="800" b="0" smtClean="0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 sz="800" b="0" dirty="0">
              <a:solidFill>
                <a:srgbClr val="000000"/>
              </a:solidFill>
            </a:endParaRPr>
          </a:p>
        </p:txBody>
      </p:sp>
      <p:sp>
        <p:nvSpPr>
          <p:cNvPr id="34" name="Rectangle 5"/>
          <p:cNvSpPr txBox="1">
            <a:spLocks noChangeArrowheads="1"/>
          </p:cNvSpPr>
          <p:nvPr/>
        </p:nvSpPr>
        <p:spPr bwMode="auto">
          <a:xfrm>
            <a:off x="541303" y="6476400"/>
            <a:ext cx="4534753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Lötversuche Uran-Kupfer </a:t>
            </a:r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Robert </a:t>
            </a:r>
            <a:r>
              <a:rPr kumimoji="0" lang="de-DE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Bathelt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Geneva" charset="-128"/>
              <a:cs typeface="+mn-cs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6432" y="6237312"/>
            <a:ext cx="2164080" cy="664464"/>
          </a:xfrm>
          <a:prstGeom prst="rect">
            <a:avLst/>
          </a:prstGeom>
        </p:spPr>
      </p:pic>
      <p:cxnSp>
        <p:nvCxnSpPr>
          <p:cNvPr id="3" name="Connecteur droit 2"/>
          <p:cNvCxnSpPr/>
          <p:nvPr/>
        </p:nvCxnSpPr>
        <p:spPr bwMode="auto">
          <a:xfrm>
            <a:off x="1912" y="6381328"/>
            <a:ext cx="7096079" cy="422"/>
          </a:xfrm>
          <a:prstGeom prst="line">
            <a:avLst/>
          </a:prstGeom>
          <a:noFill/>
          <a:ln w="3810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1520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09357A"/>
          </a:solidFill>
          <a:latin typeface="+mj-lt"/>
          <a:ea typeface="+mj-ea"/>
          <a:cs typeface="+mj-cs"/>
        </a:defRPr>
      </a:lvl1pPr>
      <a:lvl2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2pPr>
      <a:lvl3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3pPr>
      <a:lvl4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4pPr>
      <a:lvl5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5pPr>
      <a:lvl6pPr marL="4572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6pPr>
      <a:lvl7pPr marL="9144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7pPr>
      <a:lvl8pPr marL="13716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8pPr>
      <a:lvl9pPr marL="18288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buClr>
          <a:srgbClr val="FE5815"/>
        </a:buClr>
        <a:buSzPct val="130000"/>
        <a:buFont typeface="Wingdings" panose="05000000000000000000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17550" indent="-268288" algn="l" rtl="0" eaLnBrk="1" fontAlgn="base" hangingPunct="1">
        <a:spcBef>
          <a:spcPct val="20000"/>
        </a:spcBef>
        <a:spcAft>
          <a:spcPct val="10000"/>
        </a:spcAft>
        <a:buClr>
          <a:srgbClr val="09357A"/>
        </a:buClr>
        <a:buSzPct val="80000"/>
        <a:buFont typeface="Wingdings" pitchFamily="2" charset="2"/>
        <a:buChar char="u"/>
        <a:defRPr sz="1600" b="1">
          <a:solidFill>
            <a:schemeClr val="tx1"/>
          </a:solidFill>
          <a:latin typeface="+mn-lt"/>
        </a:defRPr>
      </a:lvl2pPr>
      <a:lvl3pPr marL="1073150" indent="-176213" algn="l" rtl="0" eaLnBrk="1" fontAlgn="base" hangingPunct="1">
        <a:spcBef>
          <a:spcPct val="20000"/>
        </a:spcBef>
        <a:spcAft>
          <a:spcPct val="0"/>
        </a:spcAft>
        <a:buClr>
          <a:srgbClr val="FE5815"/>
        </a:buClr>
        <a:buFont typeface="Symbol" pitchFamily="18" charset="2"/>
        <a:buChar char="·"/>
        <a:defRPr sz="1400">
          <a:solidFill>
            <a:schemeClr val="tx1"/>
          </a:solidFill>
          <a:latin typeface="+mn-lt"/>
        </a:defRPr>
      </a:lvl3pPr>
      <a:lvl4pPr marL="1436688" indent="-93663" algn="l" rtl="0" eaLnBrk="1" fontAlgn="base" hangingPunct="1">
        <a:spcBef>
          <a:spcPct val="20000"/>
        </a:spcBef>
        <a:spcAft>
          <a:spcPct val="0"/>
        </a:spcAft>
        <a:buClr>
          <a:srgbClr val="09357A"/>
        </a:buClr>
        <a:buFont typeface="Arial" charset="0"/>
        <a:buChar char="-"/>
        <a:defRPr sz="1200">
          <a:solidFill>
            <a:schemeClr val="tx1"/>
          </a:solidFill>
          <a:latin typeface="+mn-lt"/>
        </a:defRPr>
      </a:lvl4pPr>
      <a:lvl5pPr marL="19732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5pPr>
      <a:lvl6pPr marL="24304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6pPr>
      <a:lvl7pPr marL="28876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7pPr>
      <a:lvl8pPr marL="33448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8pPr>
      <a:lvl9pPr marL="38020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146607" y="53340"/>
            <a:ext cx="1976438" cy="8896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feld 8"/>
          <p:cNvSpPr txBox="1"/>
          <p:nvPr/>
        </p:nvSpPr>
        <p:spPr>
          <a:xfrm>
            <a:off x="0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                                       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-28575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0" y="0"/>
            <a:ext cx="7259638" cy="9429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 Source Status </a:t>
            </a:r>
          </a:p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 7, 2020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hteck 7"/>
          <p:cNvSpPr>
            <a:spLocks noChangeArrowheads="1"/>
          </p:cNvSpPr>
          <p:nvPr/>
        </p:nvSpPr>
        <p:spPr bwMode="auto">
          <a:xfrm>
            <a:off x="125141" y="679189"/>
            <a:ext cx="8997904" cy="285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0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6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/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6-Li and 7-Li beam time from ECR </a:t>
            </a:r>
            <a:r>
              <a:rPr lang="en-US" sz="1800" dirty="0" smtClean="0">
                <a:solidFill>
                  <a:schemeClr val="tx1"/>
                </a:solidFill>
              </a:rPr>
              <a:t>(2008, 2009)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896" y="302070"/>
            <a:ext cx="720000" cy="60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762" y="80964"/>
            <a:ext cx="1080000" cy="341053"/>
          </a:xfrm>
          <a:prstGeom prst="rect">
            <a:avLst/>
          </a:prstGeom>
        </p:spPr>
      </p:pic>
      <p:sp>
        <p:nvSpPr>
          <p:cNvPr id="15" name="Textfeld 9"/>
          <p:cNvSpPr txBox="1"/>
          <p:nvPr/>
        </p:nvSpPr>
        <p:spPr>
          <a:xfrm>
            <a:off x="0" y="6611937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</a:t>
            </a: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761604"/>
              </p:ext>
            </p:extLst>
          </p:nvPr>
        </p:nvGraphicFramePr>
        <p:xfrm>
          <a:off x="307434" y="1689307"/>
          <a:ext cx="2510794" cy="4903791"/>
        </p:xfrm>
        <a:graphic>
          <a:graphicData uri="http://schemas.openxmlformats.org/drawingml/2006/table">
            <a:tbl>
              <a:tblPr/>
              <a:tblGrid>
                <a:gridCol w="1235444">
                  <a:extLst>
                    <a:ext uri="{9D8B030D-6E8A-4147-A177-3AD203B41FA5}">
                      <a16:colId xmlns:a16="http://schemas.microsoft.com/office/drawing/2014/main" val="1790357300"/>
                    </a:ext>
                  </a:extLst>
                </a:gridCol>
                <a:gridCol w="617723">
                  <a:extLst>
                    <a:ext uri="{9D8B030D-6E8A-4147-A177-3AD203B41FA5}">
                      <a16:colId xmlns:a16="http://schemas.microsoft.com/office/drawing/2014/main" val="3359723486"/>
                    </a:ext>
                  </a:extLst>
                </a:gridCol>
                <a:gridCol w="657627">
                  <a:extLst>
                    <a:ext uri="{9D8B030D-6E8A-4147-A177-3AD203B41FA5}">
                      <a16:colId xmlns:a16="http://schemas.microsoft.com/office/drawing/2014/main" val="805814047"/>
                    </a:ext>
                  </a:extLst>
                </a:gridCol>
              </a:tblGrid>
              <a:tr h="408649">
                <a:tc gridSpan="3">
                  <a:txBody>
                    <a:bodyPr/>
                    <a:lstStyle/>
                    <a:p>
                      <a:r>
                        <a:rPr lang="it-IT" sz="1000" dirty="0">
                          <a:effectLst/>
                        </a:rPr>
                        <a:t>6 Li 1+ (ECR) UN - UN - TKU - TH - HTA 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306360"/>
                  </a:ext>
                </a:extLst>
              </a:tr>
              <a:tr h="583784">
                <a:tc gridSpan="3">
                  <a:txBody>
                    <a:bodyPr/>
                    <a:lstStyle/>
                    <a:p>
                      <a:r>
                        <a:rPr lang="de-DE" sz="1000" dirty="0" err="1">
                          <a:effectLst/>
                        </a:rPr>
                        <a:t>Exp</a:t>
                      </a:r>
                      <a:r>
                        <a:rPr lang="de-DE" sz="1000" dirty="0">
                          <a:effectLst/>
                        </a:rPr>
                        <a:t>.-Nr. S319 Eintrag vom 21-AUG-08 03.15.59 AM - ID 13509 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227697"/>
                  </a:ext>
                </a:extLst>
              </a:tr>
              <a:tr h="233514">
                <a:tc>
                  <a:txBody>
                    <a:bodyPr/>
                    <a:lstStyle/>
                    <a:p>
                      <a:r>
                        <a:rPr lang="de-DE" sz="1000"/>
                        <a:t>UN3DT1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15.03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/>
                        <a:t>µA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6660337"/>
                  </a:ext>
                </a:extLst>
              </a:tr>
              <a:tr h="233514">
                <a:tc>
                  <a:txBody>
                    <a:bodyPr/>
                    <a:lstStyle/>
                    <a:p>
                      <a:r>
                        <a:rPr lang="de-DE" sz="1000"/>
                        <a:t>UN5DT1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6.81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/>
                        <a:t>µA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837014"/>
                  </a:ext>
                </a:extLst>
              </a:tr>
              <a:tr h="233514">
                <a:tc>
                  <a:txBody>
                    <a:bodyPr/>
                    <a:lstStyle/>
                    <a:p>
                      <a:r>
                        <a:rPr lang="de-DE" sz="1000"/>
                        <a:t>UN7DT1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5.64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/>
                        <a:t>µA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7622832"/>
                  </a:ext>
                </a:extLst>
              </a:tr>
              <a:tr h="233514">
                <a:tc>
                  <a:txBody>
                    <a:bodyPr/>
                    <a:lstStyle/>
                    <a:p>
                      <a:r>
                        <a:rPr lang="de-DE" sz="1000"/>
                        <a:t>US4DT7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5.31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/>
                        <a:t>µA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622390"/>
                  </a:ext>
                </a:extLst>
              </a:tr>
              <a:tr h="233514">
                <a:tc>
                  <a:txBody>
                    <a:bodyPr/>
                    <a:lstStyle/>
                    <a:p>
                      <a:r>
                        <a:rPr lang="de-DE" sz="1000"/>
                        <a:t>UA4DT5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4.81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/>
                        <a:t>µA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322379"/>
                  </a:ext>
                </a:extLst>
              </a:tr>
              <a:tr h="233514">
                <a:tc>
                  <a:txBody>
                    <a:bodyPr/>
                    <a:lstStyle/>
                    <a:p>
                      <a:r>
                        <a:rPr lang="de-DE" sz="1000"/>
                        <a:t>UT1DT0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4.38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/>
                        <a:t>µA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497427"/>
                  </a:ext>
                </a:extLst>
              </a:tr>
              <a:tr h="233514">
                <a:tc>
                  <a:txBody>
                    <a:bodyPr/>
                    <a:lstStyle/>
                    <a:p>
                      <a:r>
                        <a:rPr lang="de-DE" sz="1000" dirty="0"/>
                        <a:t>TK2DT4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4.05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/>
                        <a:t>µA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108703"/>
                  </a:ext>
                </a:extLst>
              </a:tr>
              <a:tr h="233514">
                <a:tc>
                  <a:txBody>
                    <a:bodyPr/>
                    <a:lstStyle/>
                    <a:p>
                      <a:r>
                        <a:rPr lang="de-DE" sz="1000"/>
                        <a:t>TK3DT3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11.75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36335"/>
                  </a:ext>
                </a:extLst>
              </a:tr>
              <a:tr h="233514">
                <a:tc>
                  <a:txBody>
                    <a:bodyPr/>
                    <a:lstStyle/>
                    <a:p>
                      <a:r>
                        <a:rPr lang="de-DE" sz="1000"/>
                        <a:t>TK3DT4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11.96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/>
                        <a:t>µA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445872"/>
                  </a:ext>
                </a:extLst>
              </a:tr>
              <a:tr h="233514">
                <a:tc>
                  <a:txBody>
                    <a:bodyPr/>
                    <a:lstStyle/>
                    <a:p>
                      <a:r>
                        <a:rPr lang="de-DE" sz="1000"/>
                        <a:t>TK7DT3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10.49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/>
                        <a:t>µA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830313"/>
                  </a:ext>
                </a:extLst>
              </a:tr>
              <a:tr h="233514">
                <a:tc>
                  <a:txBody>
                    <a:bodyPr/>
                    <a:lstStyle/>
                    <a:p>
                      <a:r>
                        <a:rPr lang="de-DE" sz="1000"/>
                        <a:t>TK9DT8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9.03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/>
                        <a:t>µA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4047609"/>
                  </a:ext>
                </a:extLst>
              </a:tr>
              <a:tr h="583784">
                <a:tc>
                  <a:txBody>
                    <a:bodyPr/>
                    <a:lstStyle/>
                    <a:p>
                      <a:r>
                        <a:rPr lang="de-DE" sz="1000"/>
                        <a:t>S09DT1ML nach Einschuß ins SIS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110.00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/>
                        <a:t>µA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414461"/>
                  </a:ext>
                </a:extLst>
              </a:tr>
              <a:tr h="758920">
                <a:tc>
                  <a:txBody>
                    <a:bodyPr/>
                    <a:lstStyle/>
                    <a:p>
                      <a:r>
                        <a:rPr lang="de-DE" sz="1000"/>
                        <a:t>S09DT1ML nach Einschuß ins SIS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1 10^9</a:t>
                      </a:r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 err="1"/>
                        <a:t>Particles</a:t>
                      </a:r>
                      <a:endParaRPr lang="de-DE" sz="1000" dirty="0"/>
                    </a:p>
                  </a:txBody>
                  <a:tcPr marL="58378" marR="58378" marT="29189" marB="291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705815"/>
                  </a:ext>
                </a:extLst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799637"/>
              </p:ext>
            </p:extLst>
          </p:nvPr>
        </p:nvGraphicFramePr>
        <p:xfrm>
          <a:off x="3286590" y="1689307"/>
          <a:ext cx="2476478" cy="4751107"/>
        </p:xfrm>
        <a:graphic>
          <a:graphicData uri="http://schemas.openxmlformats.org/drawingml/2006/table">
            <a:tbl>
              <a:tblPr/>
              <a:tblGrid>
                <a:gridCol w="1225766">
                  <a:extLst>
                    <a:ext uri="{9D8B030D-6E8A-4147-A177-3AD203B41FA5}">
                      <a16:colId xmlns:a16="http://schemas.microsoft.com/office/drawing/2014/main" val="558273470"/>
                    </a:ext>
                  </a:extLst>
                </a:gridCol>
                <a:gridCol w="612883">
                  <a:extLst>
                    <a:ext uri="{9D8B030D-6E8A-4147-A177-3AD203B41FA5}">
                      <a16:colId xmlns:a16="http://schemas.microsoft.com/office/drawing/2014/main" val="2650966014"/>
                    </a:ext>
                  </a:extLst>
                </a:gridCol>
                <a:gridCol w="637829">
                  <a:extLst>
                    <a:ext uri="{9D8B030D-6E8A-4147-A177-3AD203B41FA5}">
                      <a16:colId xmlns:a16="http://schemas.microsoft.com/office/drawing/2014/main" val="87186868"/>
                    </a:ext>
                  </a:extLst>
                </a:gridCol>
              </a:tblGrid>
              <a:tr h="315396">
                <a:tc gridSpan="3">
                  <a:txBody>
                    <a:bodyPr/>
                    <a:lstStyle/>
                    <a:p>
                      <a:r>
                        <a:rPr lang="it-IT" sz="900" dirty="0">
                          <a:effectLst/>
                        </a:rPr>
                        <a:t>6 Li 1+ (ECR) UN - UN - TKU - TH - HTC 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327490"/>
                  </a:ext>
                </a:extLst>
              </a:tr>
              <a:tr h="419843">
                <a:tc gridSpan="3">
                  <a:txBody>
                    <a:bodyPr/>
                    <a:lstStyle/>
                    <a:p>
                      <a:r>
                        <a:rPr lang="de-DE" sz="900">
                          <a:effectLst/>
                        </a:rPr>
                        <a:t>Exp.-Nr. S319 Eintrag vom 11-OCT-09 05.14.01 PM - ID 19430 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176213"/>
                  </a:ext>
                </a:extLst>
              </a:tr>
              <a:tr h="179917">
                <a:tc>
                  <a:txBody>
                    <a:bodyPr/>
                    <a:lstStyle/>
                    <a:p>
                      <a:r>
                        <a:rPr lang="de-DE" sz="900"/>
                        <a:t>UN3DT1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65.80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389768"/>
                  </a:ext>
                </a:extLst>
              </a:tr>
              <a:tr h="179917">
                <a:tc>
                  <a:txBody>
                    <a:bodyPr/>
                    <a:lstStyle/>
                    <a:p>
                      <a:r>
                        <a:rPr lang="de-DE" sz="900"/>
                        <a:t>UN7DT1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7.90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879780"/>
                  </a:ext>
                </a:extLst>
              </a:tr>
              <a:tr h="179917">
                <a:tc>
                  <a:txBody>
                    <a:bodyPr/>
                    <a:lstStyle/>
                    <a:p>
                      <a:r>
                        <a:rPr lang="de-DE" sz="900" dirty="0"/>
                        <a:t>US4DT7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2.80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309902"/>
                  </a:ext>
                </a:extLst>
              </a:tr>
              <a:tr h="179917">
                <a:tc>
                  <a:txBody>
                    <a:bodyPr/>
                    <a:lstStyle/>
                    <a:p>
                      <a:r>
                        <a:rPr lang="de-DE" sz="900"/>
                        <a:t>UA4DT5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2.50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0235851"/>
                  </a:ext>
                </a:extLst>
              </a:tr>
              <a:tr h="179917">
                <a:tc>
                  <a:txBody>
                    <a:bodyPr/>
                    <a:lstStyle/>
                    <a:p>
                      <a:r>
                        <a:rPr lang="de-DE" sz="900"/>
                        <a:t>UT1DT0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2.60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497160"/>
                  </a:ext>
                </a:extLst>
              </a:tr>
              <a:tr h="179917">
                <a:tc>
                  <a:txBody>
                    <a:bodyPr/>
                    <a:lstStyle/>
                    <a:p>
                      <a:r>
                        <a:rPr lang="de-DE" sz="900"/>
                        <a:t>TK2DT4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2.20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408417"/>
                  </a:ext>
                </a:extLst>
              </a:tr>
              <a:tr h="179917">
                <a:tc>
                  <a:txBody>
                    <a:bodyPr/>
                    <a:lstStyle/>
                    <a:p>
                      <a:r>
                        <a:rPr lang="de-DE" sz="900"/>
                        <a:t>TK3DT3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6.40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222301"/>
                  </a:ext>
                </a:extLst>
              </a:tr>
              <a:tr h="179917">
                <a:tc>
                  <a:txBody>
                    <a:bodyPr/>
                    <a:lstStyle/>
                    <a:p>
                      <a:r>
                        <a:rPr lang="de-DE" sz="900"/>
                        <a:t>TK7DT3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6.40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078238"/>
                  </a:ext>
                </a:extLst>
              </a:tr>
              <a:tr h="179917">
                <a:tc>
                  <a:txBody>
                    <a:bodyPr/>
                    <a:lstStyle/>
                    <a:p>
                      <a:r>
                        <a:rPr lang="de-DE" sz="900"/>
                        <a:t>TK9DT8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5.20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6589979"/>
                  </a:ext>
                </a:extLst>
              </a:tr>
              <a:tr h="419843">
                <a:tc>
                  <a:txBody>
                    <a:bodyPr/>
                    <a:lstStyle/>
                    <a:p>
                      <a:r>
                        <a:rPr lang="de-DE" sz="900"/>
                        <a:t>S09DT1ML nach Einschuß ins SIS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41.50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857211"/>
                  </a:ext>
                </a:extLst>
              </a:tr>
              <a:tr h="545795">
                <a:tc>
                  <a:txBody>
                    <a:bodyPr/>
                    <a:lstStyle/>
                    <a:p>
                      <a:r>
                        <a:rPr lang="de-DE" sz="900"/>
                        <a:t>S09DT1ML nach Einschuß ins SIS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4,02 10^8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Particles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668240"/>
                  </a:ext>
                </a:extLst>
              </a:tr>
              <a:tr h="315396">
                <a:tc>
                  <a:txBody>
                    <a:bodyPr/>
                    <a:lstStyle/>
                    <a:p>
                      <a:r>
                        <a:rPr lang="de-DE" sz="900"/>
                        <a:t>S09DT1ML vor der Extraktion(1)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199.10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376862"/>
                  </a:ext>
                </a:extLst>
              </a:tr>
              <a:tr h="545795">
                <a:tc>
                  <a:txBody>
                    <a:bodyPr/>
                    <a:lstStyle/>
                    <a:p>
                      <a:r>
                        <a:rPr lang="de-DE" sz="900"/>
                        <a:t>S09DT1ML vor der Extraktion(1)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3,42 10^8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Particles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9615970"/>
                  </a:ext>
                </a:extLst>
              </a:tr>
              <a:tr h="545795">
                <a:tc>
                  <a:txBody>
                    <a:bodyPr/>
                    <a:lstStyle/>
                    <a:p>
                      <a:r>
                        <a:rPr lang="de-DE" sz="900"/>
                        <a:t>EXPERIMENT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1,13 10^8</a:t>
                      </a:r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 dirty="0" err="1"/>
                        <a:t>Particles</a:t>
                      </a:r>
                      <a:endParaRPr lang="de-DE" sz="900" dirty="0"/>
                    </a:p>
                  </a:txBody>
                  <a:tcPr marL="44989" marR="44989" marT="22494" marB="224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573546"/>
                  </a:ext>
                </a:extLst>
              </a:tr>
            </a:tbl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02608"/>
              </p:ext>
            </p:extLst>
          </p:nvPr>
        </p:nvGraphicFramePr>
        <p:xfrm>
          <a:off x="6210628" y="1689307"/>
          <a:ext cx="2314389" cy="4903785"/>
        </p:xfrm>
        <a:graphic>
          <a:graphicData uri="http://schemas.openxmlformats.org/drawingml/2006/table">
            <a:tbl>
              <a:tblPr/>
              <a:tblGrid>
                <a:gridCol w="982329">
                  <a:extLst>
                    <a:ext uri="{9D8B030D-6E8A-4147-A177-3AD203B41FA5}">
                      <a16:colId xmlns:a16="http://schemas.microsoft.com/office/drawing/2014/main" val="2052512319"/>
                    </a:ext>
                  </a:extLst>
                </a:gridCol>
                <a:gridCol w="491165">
                  <a:extLst>
                    <a:ext uri="{9D8B030D-6E8A-4147-A177-3AD203B41FA5}">
                      <a16:colId xmlns:a16="http://schemas.microsoft.com/office/drawing/2014/main" val="2710125364"/>
                    </a:ext>
                  </a:extLst>
                </a:gridCol>
                <a:gridCol w="840895">
                  <a:extLst>
                    <a:ext uri="{9D8B030D-6E8A-4147-A177-3AD203B41FA5}">
                      <a16:colId xmlns:a16="http://schemas.microsoft.com/office/drawing/2014/main" val="415983896"/>
                    </a:ext>
                  </a:extLst>
                </a:gridCol>
              </a:tblGrid>
              <a:tr h="330063">
                <a:tc gridSpan="3">
                  <a:txBody>
                    <a:bodyPr/>
                    <a:lstStyle/>
                    <a:p>
                      <a:r>
                        <a:rPr lang="it-IT" sz="900" dirty="0">
                          <a:effectLst/>
                        </a:rPr>
                        <a:t>7 Li 1+ (ECR) UN - UN - TK - TH - HTA 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324198"/>
                  </a:ext>
                </a:extLst>
              </a:tr>
              <a:tr h="471518">
                <a:tc gridSpan="3">
                  <a:txBody>
                    <a:bodyPr/>
                    <a:lstStyle/>
                    <a:p>
                      <a:r>
                        <a:rPr lang="de-DE" sz="900" dirty="0" err="1">
                          <a:effectLst/>
                        </a:rPr>
                        <a:t>Exp</a:t>
                      </a:r>
                      <a:r>
                        <a:rPr lang="de-DE" sz="900" dirty="0">
                          <a:effectLst/>
                        </a:rPr>
                        <a:t>.-Nr. PT16 Eintrag vom 14-FEB-09 06.56.41 PM - ID 15642 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368432"/>
                  </a:ext>
                </a:extLst>
              </a:tr>
              <a:tr h="188607">
                <a:tc>
                  <a:txBody>
                    <a:bodyPr/>
                    <a:lstStyle/>
                    <a:p>
                      <a:r>
                        <a:rPr lang="de-DE" sz="900"/>
                        <a:t>UN3DT1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21.90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549617"/>
                  </a:ext>
                </a:extLst>
              </a:tr>
              <a:tr h="188607">
                <a:tc>
                  <a:txBody>
                    <a:bodyPr/>
                    <a:lstStyle/>
                    <a:p>
                      <a:r>
                        <a:rPr lang="de-DE" sz="900"/>
                        <a:t>UN5DT1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9.44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410903"/>
                  </a:ext>
                </a:extLst>
              </a:tr>
              <a:tr h="188607">
                <a:tc>
                  <a:txBody>
                    <a:bodyPr/>
                    <a:lstStyle/>
                    <a:p>
                      <a:r>
                        <a:rPr lang="de-DE" sz="900"/>
                        <a:t>UN7DT1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8.20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0980125"/>
                  </a:ext>
                </a:extLst>
              </a:tr>
              <a:tr h="188607">
                <a:tc>
                  <a:txBody>
                    <a:bodyPr/>
                    <a:lstStyle/>
                    <a:p>
                      <a:r>
                        <a:rPr lang="de-DE" sz="900"/>
                        <a:t>US4DT7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8.90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3343443"/>
                  </a:ext>
                </a:extLst>
              </a:tr>
              <a:tr h="188607">
                <a:tc>
                  <a:txBody>
                    <a:bodyPr/>
                    <a:lstStyle/>
                    <a:p>
                      <a:r>
                        <a:rPr lang="de-DE" sz="900"/>
                        <a:t>UA4DT5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7.30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5535545"/>
                  </a:ext>
                </a:extLst>
              </a:tr>
              <a:tr h="188607">
                <a:tc>
                  <a:txBody>
                    <a:bodyPr/>
                    <a:lstStyle/>
                    <a:p>
                      <a:r>
                        <a:rPr lang="de-DE" sz="900"/>
                        <a:t>UT1DT0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6.70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101655"/>
                  </a:ext>
                </a:extLst>
              </a:tr>
              <a:tr h="188607">
                <a:tc>
                  <a:txBody>
                    <a:bodyPr/>
                    <a:lstStyle/>
                    <a:p>
                      <a:r>
                        <a:rPr lang="de-DE" sz="900"/>
                        <a:t>TK2DT4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5.90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1706564"/>
                  </a:ext>
                </a:extLst>
              </a:tr>
              <a:tr h="188607">
                <a:tc>
                  <a:txBody>
                    <a:bodyPr/>
                    <a:lstStyle/>
                    <a:p>
                      <a:r>
                        <a:rPr lang="de-DE" sz="900"/>
                        <a:t>TK3DT3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17.00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349466"/>
                  </a:ext>
                </a:extLst>
              </a:tr>
              <a:tr h="188607">
                <a:tc>
                  <a:txBody>
                    <a:bodyPr/>
                    <a:lstStyle/>
                    <a:p>
                      <a:r>
                        <a:rPr lang="de-DE" sz="900"/>
                        <a:t>TK3DT4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11.09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638263"/>
                  </a:ext>
                </a:extLst>
              </a:tr>
              <a:tr h="188607">
                <a:tc>
                  <a:txBody>
                    <a:bodyPr/>
                    <a:lstStyle/>
                    <a:p>
                      <a:r>
                        <a:rPr lang="de-DE" sz="900"/>
                        <a:t>TK7DT3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13.10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3592511"/>
                  </a:ext>
                </a:extLst>
              </a:tr>
              <a:tr h="188607">
                <a:tc>
                  <a:txBody>
                    <a:bodyPr/>
                    <a:lstStyle/>
                    <a:p>
                      <a:r>
                        <a:rPr lang="de-DE" sz="900"/>
                        <a:t>TK9DT8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10.90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3669297"/>
                  </a:ext>
                </a:extLst>
              </a:tr>
              <a:tr h="471518">
                <a:tc>
                  <a:txBody>
                    <a:bodyPr/>
                    <a:lstStyle/>
                    <a:p>
                      <a:r>
                        <a:rPr lang="de-DE" sz="900"/>
                        <a:t>S09DT1ML nach Einschuß ins SIS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45.30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2647827"/>
                  </a:ext>
                </a:extLst>
              </a:tr>
              <a:tr h="612973">
                <a:tc>
                  <a:txBody>
                    <a:bodyPr/>
                    <a:lstStyle/>
                    <a:p>
                      <a:r>
                        <a:rPr lang="de-DE" sz="900"/>
                        <a:t>S09DT1ML nach Einschuß ins SIS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4.39 10^8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Particles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926829"/>
                  </a:ext>
                </a:extLst>
              </a:tr>
              <a:tr h="330063">
                <a:tc>
                  <a:txBody>
                    <a:bodyPr/>
                    <a:lstStyle/>
                    <a:p>
                      <a:r>
                        <a:rPr lang="de-DE" sz="900"/>
                        <a:t>S09DT1ML vor der Extraktion(1)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139.60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µA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421877"/>
                  </a:ext>
                </a:extLst>
              </a:tr>
              <a:tr h="612973">
                <a:tc>
                  <a:txBody>
                    <a:bodyPr/>
                    <a:lstStyle/>
                    <a:p>
                      <a:r>
                        <a:rPr lang="de-DE" sz="900"/>
                        <a:t>S09DT1ML vor der Extraktion(1)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/>
                        <a:t>3.81 10^8</a:t>
                      </a:r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 dirty="0" err="1"/>
                        <a:t>Particles</a:t>
                      </a:r>
                      <a:endParaRPr lang="de-DE" sz="900" dirty="0"/>
                    </a:p>
                  </a:txBody>
                  <a:tcPr marL="47152" marR="47152" marT="23576" marB="23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038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99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146607" y="53340"/>
            <a:ext cx="1976438" cy="8896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feld 8"/>
          <p:cNvSpPr txBox="1"/>
          <p:nvPr/>
        </p:nvSpPr>
        <p:spPr>
          <a:xfrm>
            <a:off x="0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                                       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-28575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0" y="0"/>
            <a:ext cx="7259638" cy="9429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 Source Status </a:t>
            </a:r>
          </a:p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 7, 2020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hteck 7"/>
          <p:cNvSpPr>
            <a:spLocks noChangeArrowheads="1"/>
          </p:cNvSpPr>
          <p:nvPr/>
        </p:nvSpPr>
        <p:spPr bwMode="auto">
          <a:xfrm>
            <a:off x="125141" y="679189"/>
            <a:ext cx="8997904" cy="285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0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6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/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7-Li beam time from PIG (2010)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896" y="302070"/>
            <a:ext cx="720000" cy="60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762" y="80964"/>
            <a:ext cx="1080000" cy="341053"/>
          </a:xfrm>
          <a:prstGeom prst="rect">
            <a:avLst/>
          </a:prstGeom>
        </p:spPr>
      </p:pic>
      <p:sp>
        <p:nvSpPr>
          <p:cNvPr id="15" name="Textfeld 9"/>
          <p:cNvSpPr txBox="1"/>
          <p:nvPr/>
        </p:nvSpPr>
        <p:spPr>
          <a:xfrm>
            <a:off x="0" y="6611937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</a:t>
            </a: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179602"/>
              </p:ext>
            </p:extLst>
          </p:nvPr>
        </p:nvGraphicFramePr>
        <p:xfrm>
          <a:off x="1075351" y="1619703"/>
          <a:ext cx="2910495" cy="4903792"/>
        </p:xfrm>
        <a:graphic>
          <a:graphicData uri="http://schemas.openxmlformats.org/drawingml/2006/table">
            <a:tbl>
              <a:tblPr/>
              <a:tblGrid>
                <a:gridCol w="1404465">
                  <a:extLst>
                    <a:ext uri="{9D8B030D-6E8A-4147-A177-3AD203B41FA5}">
                      <a16:colId xmlns:a16="http://schemas.microsoft.com/office/drawing/2014/main" val="695544285"/>
                    </a:ext>
                  </a:extLst>
                </a:gridCol>
                <a:gridCol w="702232">
                  <a:extLst>
                    <a:ext uri="{9D8B030D-6E8A-4147-A177-3AD203B41FA5}">
                      <a16:colId xmlns:a16="http://schemas.microsoft.com/office/drawing/2014/main" val="608574903"/>
                    </a:ext>
                  </a:extLst>
                </a:gridCol>
                <a:gridCol w="803798">
                  <a:extLst>
                    <a:ext uri="{9D8B030D-6E8A-4147-A177-3AD203B41FA5}">
                      <a16:colId xmlns:a16="http://schemas.microsoft.com/office/drawing/2014/main" val="2811398046"/>
                    </a:ext>
                  </a:extLst>
                </a:gridCol>
              </a:tblGrid>
              <a:tr h="369102">
                <a:tc gridSpan="3">
                  <a:txBody>
                    <a:bodyPr/>
                    <a:lstStyle/>
                    <a:p>
                      <a:r>
                        <a:rPr lang="it-IT" sz="1000" dirty="0">
                          <a:effectLst/>
                        </a:rPr>
                        <a:t>7 Li 1+ (PIG) UR - SU - TK - TKG - ESR 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31766"/>
                  </a:ext>
                </a:extLst>
              </a:tr>
              <a:tr h="527289">
                <a:tc gridSpan="3"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Exp.-Nr. E067 Eintrag vom 05-OCT-10 01.04.53 AM - ID 24067 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820289"/>
                  </a:ext>
                </a:extLst>
              </a:tr>
              <a:tr h="210916">
                <a:tc>
                  <a:txBody>
                    <a:bodyPr/>
                    <a:lstStyle/>
                    <a:p>
                      <a:r>
                        <a:rPr lang="de-DE" sz="1000"/>
                        <a:t>UH1DT1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162.00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7639874"/>
                  </a:ext>
                </a:extLst>
              </a:tr>
              <a:tr h="210916">
                <a:tc>
                  <a:txBody>
                    <a:bodyPr/>
                    <a:lstStyle/>
                    <a:p>
                      <a:r>
                        <a:rPr lang="de-DE" sz="1000"/>
                        <a:t>UH4DT4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98.50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205196"/>
                  </a:ext>
                </a:extLst>
              </a:tr>
              <a:tr h="210916">
                <a:tc>
                  <a:txBody>
                    <a:bodyPr/>
                    <a:lstStyle/>
                    <a:p>
                      <a:r>
                        <a:rPr lang="de-DE" sz="1000"/>
                        <a:t>US2DT5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86.90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359723"/>
                  </a:ext>
                </a:extLst>
              </a:tr>
              <a:tr h="210916">
                <a:tc>
                  <a:txBody>
                    <a:bodyPr/>
                    <a:lstStyle/>
                    <a:p>
                      <a:r>
                        <a:rPr lang="de-DE" sz="1000"/>
                        <a:t>US4DT7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82.10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390213"/>
                  </a:ext>
                </a:extLst>
              </a:tr>
              <a:tr h="210916">
                <a:tc>
                  <a:txBody>
                    <a:bodyPr/>
                    <a:lstStyle/>
                    <a:p>
                      <a:r>
                        <a:rPr lang="de-DE" sz="1000"/>
                        <a:t>UA4DT5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82.30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695733"/>
                  </a:ext>
                </a:extLst>
              </a:tr>
              <a:tr h="210916">
                <a:tc>
                  <a:txBody>
                    <a:bodyPr/>
                    <a:lstStyle/>
                    <a:p>
                      <a:r>
                        <a:rPr lang="de-DE" sz="1000"/>
                        <a:t>UT1DT0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81.50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230867"/>
                  </a:ext>
                </a:extLst>
              </a:tr>
              <a:tr h="210916">
                <a:tc>
                  <a:txBody>
                    <a:bodyPr/>
                    <a:lstStyle/>
                    <a:p>
                      <a:r>
                        <a:rPr lang="de-DE" sz="1000"/>
                        <a:t>TK2DT4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79.30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509467"/>
                  </a:ext>
                </a:extLst>
              </a:tr>
              <a:tr h="210916">
                <a:tc>
                  <a:txBody>
                    <a:bodyPr/>
                    <a:lstStyle/>
                    <a:p>
                      <a:r>
                        <a:rPr lang="de-DE" sz="1000"/>
                        <a:t>TK4DT3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73.70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458669"/>
                  </a:ext>
                </a:extLst>
              </a:tr>
              <a:tr h="210916">
                <a:tc>
                  <a:txBody>
                    <a:bodyPr/>
                    <a:lstStyle/>
                    <a:p>
                      <a:r>
                        <a:rPr lang="de-DE" sz="1000"/>
                        <a:t>TK7DT3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73.30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239441"/>
                  </a:ext>
                </a:extLst>
              </a:tr>
              <a:tr h="210916">
                <a:tc>
                  <a:txBody>
                    <a:bodyPr/>
                    <a:lstStyle/>
                    <a:p>
                      <a:r>
                        <a:rPr lang="de-DE" sz="1000"/>
                        <a:t>TK9DT8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70.10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5634209"/>
                  </a:ext>
                </a:extLst>
              </a:tr>
              <a:tr h="527289">
                <a:tc>
                  <a:txBody>
                    <a:bodyPr/>
                    <a:lstStyle/>
                    <a:p>
                      <a:r>
                        <a:rPr lang="de-DE" sz="1000"/>
                        <a:t>S09DT1ML nach Einschuß ins SIS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1.66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mA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4945242"/>
                  </a:ext>
                </a:extLst>
              </a:tr>
              <a:tr h="685476">
                <a:tc>
                  <a:txBody>
                    <a:bodyPr/>
                    <a:lstStyle/>
                    <a:p>
                      <a:r>
                        <a:rPr lang="de-DE" sz="1000"/>
                        <a:t>S09DT1ML nach Einschuß ins SIS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4.83 10^10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Particles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9972184"/>
                  </a:ext>
                </a:extLst>
              </a:tr>
              <a:tr h="685476">
                <a:tc>
                  <a:txBody>
                    <a:bodyPr/>
                    <a:lstStyle/>
                    <a:p>
                      <a:r>
                        <a:rPr lang="de-DE" sz="1000"/>
                        <a:t>EXPERIMENT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1.9 10^10</a:t>
                      </a:r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 err="1"/>
                        <a:t>Particles</a:t>
                      </a:r>
                      <a:endParaRPr lang="de-DE" sz="1000" dirty="0"/>
                    </a:p>
                  </a:txBody>
                  <a:tcPr marL="52729" marR="52729" marT="26364" marB="26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287962"/>
                  </a:ext>
                </a:extLst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433780"/>
              </p:ext>
            </p:extLst>
          </p:nvPr>
        </p:nvGraphicFramePr>
        <p:xfrm>
          <a:off x="4624093" y="1614097"/>
          <a:ext cx="3394415" cy="4853121"/>
        </p:xfrm>
        <a:graphic>
          <a:graphicData uri="http://schemas.openxmlformats.org/drawingml/2006/table">
            <a:tbl>
              <a:tblPr/>
              <a:tblGrid>
                <a:gridCol w="1939666">
                  <a:extLst>
                    <a:ext uri="{9D8B030D-6E8A-4147-A177-3AD203B41FA5}">
                      <a16:colId xmlns:a16="http://schemas.microsoft.com/office/drawing/2014/main" val="788205847"/>
                    </a:ext>
                  </a:extLst>
                </a:gridCol>
                <a:gridCol w="969832">
                  <a:extLst>
                    <a:ext uri="{9D8B030D-6E8A-4147-A177-3AD203B41FA5}">
                      <a16:colId xmlns:a16="http://schemas.microsoft.com/office/drawing/2014/main" val="3693251620"/>
                    </a:ext>
                  </a:extLst>
                </a:gridCol>
                <a:gridCol w="484917">
                  <a:extLst>
                    <a:ext uri="{9D8B030D-6E8A-4147-A177-3AD203B41FA5}">
                      <a16:colId xmlns:a16="http://schemas.microsoft.com/office/drawing/2014/main" val="1078242239"/>
                    </a:ext>
                  </a:extLst>
                </a:gridCol>
              </a:tblGrid>
              <a:tr h="492371">
                <a:tc gridSpan="3">
                  <a:txBody>
                    <a:bodyPr/>
                    <a:lstStyle/>
                    <a:p>
                      <a:r>
                        <a:rPr lang="it-IT" sz="1000">
                          <a:effectLst/>
                        </a:rPr>
                        <a:t>7 Li 1+ (PIG) UR - SU - TKU - TH - HTA 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485869"/>
                  </a:ext>
                </a:extLst>
              </a:tr>
              <a:tr h="703408">
                <a:tc gridSpan="3"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Exp.-Nr. SBIO Eintrag vom 12-APR-10 09.34.15 PM - ID 21300 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50365"/>
                  </a:ext>
                </a:extLst>
              </a:tr>
              <a:tr h="281334">
                <a:tc>
                  <a:txBody>
                    <a:bodyPr/>
                    <a:lstStyle/>
                    <a:p>
                      <a:r>
                        <a:rPr lang="de-DE" sz="1000"/>
                        <a:t>UR5DT8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105.89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424443"/>
                  </a:ext>
                </a:extLst>
              </a:tr>
              <a:tr h="281334">
                <a:tc>
                  <a:txBody>
                    <a:bodyPr/>
                    <a:lstStyle/>
                    <a:p>
                      <a:r>
                        <a:rPr lang="de-DE" sz="1000"/>
                        <a:t>UH1DT1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111.47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490071"/>
                  </a:ext>
                </a:extLst>
              </a:tr>
              <a:tr h="281334">
                <a:tc>
                  <a:txBody>
                    <a:bodyPr/>
                    <a:lstStyle/>
                    <a:p>
                      <a:r>
                        <a:rPr lang="de-DE" sz="1000"/>
                        <a:t>UH4DT4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76.47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450400"/>
                  </a:ext>
                </a:extLst>
              </a:tr>
              <a:tr h="281334">
                <a:tc>
                  <a:txBody>
                    <a:bodyPr/>
                    <a:lstStyle/>
                    <a:p>
                      <a:r>
                        <a:rPr lang="de-DE" sz="1000"/>
                        <a:t>US2DT5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70.93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013702"/>
                  </a:ext>
                </a:extLst>
              </a:tr>
              <a:tr h="281334">
                <a:tc>
                  <a:txBody>
                    <a:bodyPr/>
                    <a:lstStyle/>
                    <a:p>
                      <a:r>
                        <a:rPr lang="de-DE" sz="1000"/>
                        <a:t>US4DT7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61.50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664817"/>
                  </a:ext>
                </a:extLst>
              </a:tr>
              <a:tr h="281334">
                <a:tc>
                  <a:txBody>
                    <a:bodyPr/>
                    <a:lstStyle/>
                    <a:p>
                      <a:r>
                        <a:rPr lang="de-DE" sz="1000"/>
                        <a:t>UA4DT5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53.45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6033026"/>
                  </a:ext>
                </a:extLst>
              </a:tr>
              <a:tr h="281334">
                <a:tc>
                  <a:txBody>
                    <a:bodyPr/>
                    <a:lstStyle/>
                    <a:p>
                      <a:r>
                        <a:rPr lang="de-DE" sz="1000"/>
                        <a:t>UT1DT0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46.45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454226"/>
                  </a:ext>
                </a:extLst>
              </a:tr>
              <a:tr h="281334">
                <a:tc>
                  <a:txBody>
                    <a:bodyPr/>
                    <a:lstStyle/>
                    <a:p>
                      <a:r>
                        <a:rPr lang="de-DE" sz="1000"/>
                        <a:t>TK2DT4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33.90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5138364"/>
                  </a:ext>
                </a:extLst>
              </a:tr>
              <a:tr h="281334">
                <a:tc>
                  <a:txBody>
                    <a:bodyPr/>
                    <a:lstStyle/>
                    <a:p>
                      <a:r>
                        <a:rPr lang="de-DE" sz="1000"/>
                        <a:t>TK3DT3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7.29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94588"/>
                  </a:ext>
                </a:extLst>
              </a:tr>
              <a:tr h="281334">
                <a:tc>
                  <a:txBody>
                    <a:bodyPr/>
                    <a:lstStyle/>
                    <a:p>
                      <a:r>
                        <a:rPr lang="de-DE" sz="1000"/>
                        <a:t>TK3DT4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63.49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111308"/>
                  </a:ext>
                </a:extLst>
              </a:tr>
              <a:tr h="281334">
                <a:tc>
                  <a:txBody>
                    <a:bodyPr/>
                    <a:lstStyle/>
                    <a:p>
                      <a:r>
                        <a:rPr lang="de-DE" sz="1000"/>
                        <a:t>TK4DT3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65.48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810403"/>
                  </a:ext>
                </a:extLst>
              </a:tr>
              <a:tr h="281334">
                <a:tc>
                  <a:txBody>
                    <a:bodyPr/>
                    <a:lstStyle/>
                    <a:p>
                      <a:r>
                        <a:rPr lang="de-DE" sz="1000"/>
                        <a:t>TK7DT3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55.66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/>
                        <a:t>µA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482141"/>
                  </a:ext>
                </a:extLst>
              </a:tr>
              <a:tr h="281334">
                <a:tc>
                  <a:txBody>
                    <a:bodyPr/>
                    <a:lstStyle/>
                    <a:p>
                      <a:r>
                        <a:rPr lang="de-DE" sz="1000"/>
                        <a:t>TK9DT8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/>
                        <a:t>30.06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/>
                        <a:t>µA</a:t>
                      </a:r>
                    </a:p>
                  </a:txBody>
                  <a:tcPr marL="71069" marR="71069" marT="35535" marB="355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818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29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146607" y="53340"/>
            <a:ext cx="1976438" cy="8896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feld 8"/>
          <p:cNvSpPr txBox="1"/>
          <p:nvPr/>
        </p:nvSpPr>
        <p:spPr>
          <a:xfrm>
            <a:off x="0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                                       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-28575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0" y="0"/>
            <a:ext cx="7259638" cy="9429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 Source Status </a:t>
            </a:r>
          </a:p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 7, 2020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hteck 7"/>
          <p:cNvSpPr>
            <a:spLocks noChangeArrowheads="1"/>
          </p:cNvSpPr>
          <p:nvPr/>
        </p:nvSpPr>
        <p:spPr bwMode="auto">
          <a:xfrm>
            <a:off x="125141" y="679189"/>
            <a:ext cx="8997904" cy="285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0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6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/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18 GHz Project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896" y="302070"/>
            <a:ext cx="720000" cy="60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762" y="80964"/>
            <a:ext cx="1080000" cy="341053"/>
          </a:xfrm>
          <a:prstGeom prst="rect">
            <a:avLst/>
          </a:prstGeom>
        </p:spPr>
      </p:pic>
      <p:sp>
        <p:nvSpPr>
          <p:cNvPr id="15" name="Textfeld 9"/>
          <p:cNvSpPr txBox="1"/>
          <p:nvPr/>
        </p:nvSpPr>
        <p:spPr>
          <a:xfrm>
            <a:off x="0" y="6611937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</a:t>
            </a: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4"/>
          <a:srcRect l="-28736" r="29567"/>
          <a:stretch/>
        </p:blipFill>
        <p:spPr>
          <a:xfrm>
            <a:off x="-3600000" y="1849391"/>
            <a:ext cx="12523197" cy="3886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30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146607" y="53340"/>
            <a:ext cx="1976438" cy="8896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feld 8"/>
          <p:cNvSpPr txBox="1"/>
          <p:nvPr/>
        </p:nvSpPr>
        <p:spPr>
          <a:xfrm>
            <a:off x="0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                                       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-28575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0" y="0"/>
            <a:ext cx="7259638" cy="9429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 Source Status </a:t>
            </a:r>
          </a:p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 7, 2020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hteck 7"/>
          <p:cNvSpPr>
            <a:spLocks noChangeArrowheads="1"/>
          </p:cNvSpPr>
          <p:nvPr/>
        </p:nvSpPr>
        <p:spPr bwMode="auto">
          <a:xfrm>
            <a:off x="125141" y="679189"/>
            <a:ext cx="8997904" cy="285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0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6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/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18 GHz Project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896" y="302070"/>
            <a:ext cx="720000" cy="60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762" y="80964"/>
            <a:ext cx="1080000" cy="341053"/>
          </a:xfrm>
          <a:prstGeom prst="rect">
            <a:avLst/>
          </a:prstGeom>
        </p:spPr>
      </p:pic>
      <p:sp>
        <p:nvSpPr>
          <p:cNvPr id="15" name="Textfeld 9"/>
          <p:cNvSpPr txBox="1"/>
          <p:nvPr/>
        </p:nvSpPr>
        <p:spPr>
          <a:xfrm>
            <a:off x="0" y="6611937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</a:t>
            </a: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703652"/>
              </p:ext>
            </p:extLst>
          </p:nvPr>
        </p:nvGraphicFramePr>
        <p:xfrm>
          <a:off x="316827" y="1792957"/>
          <a:ext cx="8778069" cy="4299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Arbeitsblatt" r:id="rId5" imgW="20411899" imgH="10001250" progId="Excel.Sheet.12">
                  <p:embed/>
                </p:oleObj>
              </mc:Choice>
              <mc:Fallback>
                <p:oleObj name="Arbeitsblatt" r:id="rId5" imgW="20411899" imgH="100012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6827" y="1792957"/>
                        <a:ext cx="8778069" cy="42998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914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146607" y="53340"/>
            <a:ext cx="1976438" cy="8896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feld 8"/>
          <p:cNvSpPr txBox="1"/>
          <p:nvPr/>
        </p:nvSpPr>
        <p:spPr>
          <a:xfrm>
            <a:off x="0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                                       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-28575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0" y="0"/>
            <a:ext cx="7259638" cy="9429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 Source Status </a:t>
            </a:r>
          </a:p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 7, 2020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hteck 7"/>
          <p:cNvSpPr>
            <a:spLocks noChangeArrowheads="1"/>
          </p:cNvSpPr>
          <p:nvPr/>
        </p:nvSpPr>
        <p:spPr bwMode="auto">
          <a:xfrm>
            <a:off x="125141" y="679189"/>
            <a:ext cx="8997904" cy="285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0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6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/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18 GHz Project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896" y="302070"/>
            <a:ext cx="720000" cy="60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762" y="80964"/>
            <a:ext cx="1080000" cy="341053"/>
          </a:xfrm>
          <a:prstGeom prst="rect">
            <a:avLst/>
          </a:prstGeom>
        </p:spPr>
      </p:pic>
      <p:sp>
        <p:nvSpPr>
          <p:cNvPr id="15" name="Textfeld 9"/>
          <p:cNvSpPr txBox="1"/>
          <p:nvPr/>
        </p:nvSpPr>
        <p:spPr>
          <a:xfrm>
            <a:off x="0" y="6611937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</a:t>
            </a: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607620"/>
              </p:ext>
            </p:extLst>
          </p:nvPr>
        </p:nvGraphicFramePr>
        <p:xfrm>
          <a:off x="125141" y="2204755"/>
          <a:ext cx="8870813" cy="2031760"/>
        </p:xfrm>
        <a:graphic>
          <a:graphicData uri="http://schemas.openxmlformats.org/drawingml/2006/table">
            <a:tbl>
              <a:tblPr/>
              <a:tblGrid>
                <a:gridCol w="1608948">
                  <a:extLst>
                    <a:ext uri="{9D8B030D-6E8A-4147-A177-3AD203B41FA5}">
                      <a16:colId xmlns:a16="http://schemas.microsoft.com/office/drawing/2014/main" val="3183576162"/>
                    </a:ext>
                  </a:extLst>
                </a:gridCol>
                <a:gridCol w="963749">
                  <a:extLst>
                    <a:ext uri="{9D8B030D-6E8A-4147-A177-3AD203B41FA5}">
                      <a16:colId xmlns:a16="http://schemas.microsoft.com/office/drawing/2014/main" val="1195277364"/>
                    </a:ext>
                  </a:extLst>
                </a:gridCol>
                <a:gridCol w="866565">
                  <a:extLst>
                    <a:ext uri="{9D8B030D-6E8A-4147-A177-3AD203B41FA5}">
                      <a16:colId xmlns:a16="http://schemas.microsoft.com/office/drawing/2014/main" val="2469419043"/>
                    </a:ext>
                  </a:extLst>
                </a:gridCol>
                <a:gridCol w="950252">
                  <a:extLst>
                    <a:ext uri="{9D8B030D-6E8A-4147-A177-3AD203B41FA5}">
                      <a16:colId xmlns:a16="http://schemas.microsoft.com/office/drawing/2014/main" val="4164525169"/>
                    </a:ext>
                  </a:extLst>
                </a:gridCol>
                <a:gridCol w="1382184">
                  <a:extLst>
                    <a:ext uri="{9D8B030D-6E8A-4147-A177-3AD203B41FA5}">
                      <a16:colId xmlns:a16="http://schemas.microsoft.com/office/drawing/2014/main" val="204094521"/>
                    </a:ext>
                  </a:extLst>
                </a:gridCol>
                <a:gridCol w="1500965">
                  <a:extLst>
                    <a:ext uri="{9D8B030D-6E8A-4147-A177-3AD203B41FA5}">
                      <a16:colId xmlns:a16="http://schemas.microsoft.com/office/drawing/2014/main" val="1114429658"/>
                    </a:ext>
                  </a:extLst>
                </a:gridCol>
                <a:gridCol w="1598150">
                  <a:extLst>
                    <a:ext uri="{9D8B030D-6E8A-4147-A177-3AD203B41FA5}">
                      <a16:colId xmlns:a16="http://schemas.microsoft.com/office/drawing/2014/main" val="2694511553"/>
                    </a:ext>
                  </a:extLst>
                </a:gridCol>
              </a:tblGrid>
              <a:tr h="249701">
                <a:tc>
                  <a:txBody>
                    <a:bodyPr/>
                    <a:lstStyle/>
                    <a:p>
                      <a:pPr algn="l" fontAlgn="b"/>
                      <a:r>
                        <a:rPr lang="de-DE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 Project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only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1421"/>
                  </a:ext>
                </a:extLst>
              </a:tr>
              <a:tr h="323461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</a:t>
                      </a: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1000000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502" marR="7502" marT="75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Originally Approved budget</a:t>
                      </a: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225000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502" marR="7502" marT="75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844699"/>
                  </a:ext>
                </a:extLst>
              </a:tr>
              <a:tr h="18942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Cost at completion</a:t>
                      </a: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1000000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502" marR="7502" marT="75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</a:t>
                      </a: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225000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502" marR="7502" marT="75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6239357"/>
                  </a:ext>
                </a:extLst>
              </a:tr>
              <a:tr h="18081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Actuals</a:t>
                      </a: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170000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7502" marR="7502" marT="75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Actuals</a:t>
                      </a: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02" marR="7502" marT="75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989502"/>
                  </a:ext>
                </a:extLst>
              </a:tr>
              <a:tr h="18081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Committed</a:t>
                      </a: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02" marR="7502" marT="75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Committed</a:t>
                      </a: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02" marR="7502" marT="75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2124950"/>
                  </a:ext>
                </a:extLst>
              </a:tr>
              <a:tr h="18081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Available</a:t>
                      </a: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830000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7502" marR="7502" marT="75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Available</a:t>
                      </a: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225000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502" marR="7502" marT="75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3086756"/>
                  </a:ext>
                </a:extLst>
              </a:tr>
              <a:tr h="189428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946788"/>
                  </a:ext>
                </a:extLst>
              </a:tr>
              <a:tr h="339249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[€]</a:t>
                      </a: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Actuals until 2019</a:t>
                      </a: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Actuals 2020</a:t>
                      </a:r>
                    </a:p>
                  </a:txBody>
                  <a:tcPr marL="7502" marR="7502" marT="75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Committed 2020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Available Budget 2020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Available Budget after 2020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Cost Overrun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19924"/>
                  </a:ext>
                </a:extLst>
              </a:tr>
              <a:tr h="198039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170000</a:t>
                      </a: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02" marR="7502" marT="75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225000</a:t>
                      </a:r>
                    </a:p>
                  </a:txBody>
                  <a:tcPr marL="7502" marR="7502" marT="75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605000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02" marR="7502" marT="7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948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48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gsi-folienmaster-2014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Framatome_Folie_de">
  <a:themeElements>
    <a:clrScheme name="palette AREVA">
      <a:dk1>
        <a:srgbClr val="000000"/>
      </a:dk1>
      <a:lt1>
        <a:srgbClr val="FFFFFF"/>
      </a:lt1>
      <a:dk2>
        <a:srgbClr val="C4122F"/>
      </a:dk2>
      <a:lt2>
        <a:srgbClr val="FFDD00"/>
      </a:lt2>
      <a:accent1>
        <a:srgbClr val="169C2E"/>
      </a:accent1>
      <a:accent2>
        <a:srgbClr val="FF6600"/>
      </a:accent2>
      <a:accent3>
        <a:srgbClr val="0067AD"/>
      </a:accent3>
      <a:accent4>
        <a:srgbClr val="003E86"/>
      </a:accent4>
      <a:accent5>
        <a:srgbClr val="863486"/>
      </a:accent5>
      <a:accent6>
        <a:srgbClr val="E35395"/>
      </a:accent6>
      <a:hlink>
        <a:srgbClr val="003E86"/>
      </a:hlink>
      <a:folHlink>
        <a:srgbClr val="83A6C7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rgbClr val="E52E8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rgbClr val="E52E8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3">
        <a:dk1>
          <a:srgbClr val="000000"/>
        </a:dk1>
        <a:lt1>
          <a:srgbClr val="FFFFFF"/>
        </a:lt1>
        <a:dk2>
          <a:srgbClr val="C4122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4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5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6">
        <a:dk1>
          <a:srgbClr val="000000"/>
        </a:dk1>
        <a:lt1>
          <a:srgbClr val="FFFFFF"/>
        </a:lt1>
        <a:dk2>
          <a:srgbClr val="C4122F"/>
        </a:dk2>
        <a:lt2>
          <a:srgbClr val="FFED00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563</Words>
  <Application>Microsoft Office PowerPoint</Application>
  <PresentationFormat>Bildschirmpräsentation (4:3)</PresentationFormat>
  <Paragraphs>305</Paragraphs>
  <Slides>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4" baseType="lpstr">
      <vt:lpstr>Arial</vt:lpstr>
      <vt:lpstr>Calibri</vt:lpstr>
      <vt:lpstr>Geneva</vt:lpstr>
      <vt:lpstr>Symbol</vt:lpstr>
      <vt:lpstr>Wingdings</vt:lpstr>
      <vt:lpstr>gsi-folienmaster-2014</vt:lpstr>
      <vt:lpstr>Framatome_Folie_de</vt:lpstr>
      <vt:lpstr>think-cell Slide</vt:lpstr>
      <vt:lpstr>Arbeitsblatt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GSI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Carola Pomplun</dc:creator>
  <cp:lastModifiedBy>Tinschert, Klaus Dr.</cp:lastModifiedBy>
  <cp:revision>933</cp:revision>
  <cp:lastPrinted>2018-04-10T12:56:10Z</cp:lastPrinted>
  <dcterms:created xsi:type="dcterms:W3CDTF">2012-12-14T15:20:39Z</dcterms:created>
  <dcterms:modified xsi:type="dcterms:W3CDTF">2020-08-07T06:59:33Z</dcterms:modified>
</cp:coreProperties>
</file>