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57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90" y="2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8B0B0-8B37-4AD7-9035-D9E28AA7F9FC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AF1E3-63F6-4D99-A4B3-37D97AF8BC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118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050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03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69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99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201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96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67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99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140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76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D5BF4-6DEF-40A3-A1B6-A2682FF2C70F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08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D5BF4-6DEF-40A3-A1B6-A2682FF2C70F}" type="datetimeFigureOut">
              <a:rPr lang="de-DE" smtClean="0"/>
              <a:t>03.08.2020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5AD4A-7776-4466-BE4C-415DF3E33B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336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1184" y="269176"/>
            <a:ext cx="6903720" cy="333928"/>
          </a:xfrm>
        </p:spPr>
        <p:txBody>
          <a:bodyPr>
            <a:noAutofit/>
          </a:bodyPr>
          <a:lstStyle/>
          <a:p>
            <a:pPr algn="ctr"/>
            <a:r>
              <a:rPr lang="de-DE" sz="3600" b="1" dirty="0" err="1"/>
              <a:t>cw-LINAC</a:t>
            </a:r>
            <a:r>
              <a:rPr lang="de-DE" sz="3600" b="1" dirty="0"/>
              <a:t> </a:t>
            </a:r>
            <a:r>
              <a:rPr lang="de-DE" sz="3600" b="1" dirty="0" smtClean="0"/>
              <a:t>07</a:t>
            </a:r>
            <a:r>
              <a:rPr lang="de-DE" sz="3600" b="1" dirty="0" smtClean="0"/>
              <a:t>.08.2020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48512"/>
            <a:ext cx="7583423" cy="5809488"/>
          </a:xfrm>
        </p:spPr>
        <p:txBody>
          <a:bodyPr>
            <a:normAutofit fontScale="92500" lnSpcReduction="20000"/>
          </a:bodyPr>
          <a:lstStyle/>
          <a:p>
            <a:pPr marL="444500" lvl="3" indent="-268288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000" i="1" dirty="0" smtClean="0">
                <a:solidFill>
                  <a:schemeClr val="bg1">
                    <a:lumMod val="50000"/>
                  </a:schemeClr>
                </a:solidFill>
              </a:rPr>
              <a:t>CH2 </a:t>
            </a:r>
            <a:r>
              <a:rPr lang="de-DE" sz="2000" i="1" dirty="0">
                <a:solidFill>
                  <a:schemeClr val="bg1">
                    <a:lumMod val="50000"/>
                  </a:schemeClr>
                </a:solidFill>
              </a:rPr>
              <a:t>@ IAP Frankfurt (</a:t>
            </a:r>
            <a:r>
              <a:rPr lang="de-DE" sz="2000" i="1" dirty="0" err="1">
                <a:solidFill>
                  <a:schemeClr val="bg1">
                    <a:lumMod val="50000"/>
                  </a:schemeClr>
                </a:solidFill>
              </a:rPr>
              <a:t>start</a:t>
            </a:r>
            <a:r>
              <a:rPr lang="de-DE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i="1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de-DE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i="1" dirty="0" err="1">
                <a:solidFill>
                  <a:schemeClr val="bg1">
                    <a:lumMod val="50000"/>
                  </a:schemeClr>
                </a:solidFill>
              </a:rPr>
              <a:t>test</a:t>
            </a:r>
            <a:r>
              <a:rPr lang="de-DE" sz="2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2000" i="1" dirty="0" err="1">
                <a:solidFill>
                  <a:schemeClr val="bg1">
                    <a:lumMod val="50000"/>
                  </a:schemeClr>
                </a:solidFill>
              </a:rPr>
              <a:t>promised</a:t>
            </a:r>
            <a:r>
              <a:rPr lang="de-DE" sz="2000" i="1" dirty="0">
                <a:solidFill>
                  <a:schemeClr val="bg1">
                    <a:lumMod val="50000"/>
                  </a:schemeClr>
                </a:solidFill>
              </a:rPr>
              <a:t> after </a:t>
            </a:r>
            <a:r>
              <a:rPr lang="de-DE" sz="2000" i="1" dirty="0" err="1">
                <a:solidFill>
                  <a:schemeClr val="bg1">
                    <a:lumMod val="50000"/>
                  </a:schemeClr>
                </a:solidFill>
              </a:rPr>
              <a:t>eastern</a:t>
            </a:r>
            <a:r>
              <a:rPr lang="de-DE" sz="2000" i="1" dirty="0" smtClean="0">
                <a:solidFill>
                  <a:schemeClr val="bg1">
                    <a:lumMod val="50000"/>
                  </a:schemeClr>
                </a:solidFill>
              </a:rPr>
              <a:t>!) </a:t>
            </a:r>
            <a:r>
              <a:rPr lang="de-DE" sz="2000" b="1" i="1" dirty="0" smtClean="0">
                <a:solidFill>
                  <a:srgbClr val="FF0000"/>
                </a:solidFill>
              </a:rPr>
              <a:t>IAP </a:t>
            </a:r>
            <a:r>
              <a:rPr lang="de-DE" sz="2000" b="1" i="1" dirty="0">
                <a:solidFill>
                  <a:srgbClr val="FF0000"/>
                </a:solidFill>
              </a:rPr>
              <a:t>still </a:t>
            </a:r>
            <a:r>
              <a:rPr lang="de-DE" sz="2000" b="1" i="1" dirty="0" err="1">
                <a:solidFill>
                  <a:srgbClr val="FF0000"/>
                </a:solidFill>
              </a:rPr>
              <a:t>locked</a:t>
            </a:r>
            <a:r>
              <a:rPr lang="de-DE" sz="2000" b="1" i="1" dirty="0">
                <a:solidFill>
                  <a:srgbClr val="FF0000"/>
                </a:solidFill>
              </a:rPr>
              <a:t> down, </a:t>
            </a:r>
            <a:r>
              <a:rPr lang="en-US" sz="2000" b="1" i="1" dirty="0">
                <a:solidFill>
                  <a:srgbClr val="FF0000"/>
                </a:solidFill>
              </a:rPr>
              <a:t>postponed</a:t>
            </a:r>
            <a:r>
              <a:rPr lang="en-US" sz="2000" b="1" i="1" dirty="0" smtClean="0">
                <a:solidFill>
                  <a:srgbClr val="FF0000"/>
                </a:solidFill>
              </a:rPr>
              <a:t>!</a:t>
            </a:r>
          </a:p>
          <a:p>
            <a:pPr marL="444500" lvl="3" indent="-268288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b="1" dirty="0"/>
              <a:t>CH0-test @HI-Mainz postponed for September 2020 </a:t>
            </a:r>
            <a:r>
              <a:rPr lang="en-US" sz="2000" b="1" dirty="0" smtClean="0"/>
              <a:t>=&gt; test in preparation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, 1.08.20: Start of “</a:t>
            </a:r>
            <a:r>
              <a:rPr lang="en-US" sz="2000" i="1" dirty="0" err="1" smtClean="0">
                <a:solidFill>
                  <a:schemeClr val="bg1">
                    <a:lumMod val="50000"/>
                  </a:schemeClr>
                </a:solidFill>
              </a:rPr>
              <a:t>eingeschränkter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bg1">
                    <a:lumMod val="50000"/>
                  </a:schemeClr>
                </a:solidFill>
              </a:rPr>
              <a:t>Regelbetrieb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  <a:endParaRPr lang="en-US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444500" lvl="3" indent="-268288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000" b="1" dirty="0" smtClean="0"/>
              <a:t>CH0&amp;CH1</a:t>
            </a:r>
            <a:r>
              <a:rPr lang="de-DE" sz="2000" b="1" dirty="0"/>
              <a:t>: HPR </a:t>
            </a:r>
            <a:r>
              <a:rPr lang="de-DE" sz="2000" b="1" dirty="0" err="1"/>
              <a:t>for</a:t>
            </a:r>
            <a:r>
              <a:rPr lang="de-DE" sz="2000" b="1" dirty="0"/>
              <a:t> CH1 </a:t>
            </a:r>
            <a:r>
              <a:rPr lang="de-DE" sz="2000" b="1" dirty="0" err="1"/>
              <a:t>ordered</a:t>
            </a:r>
            <a:r>
              <a:rPr lang="de-DE" sz="2000" b="1" dirty="0"/>
              <a:t>, </a:t>
            </a:r>
            <a:r>
              <a:rPr lang="de-DE" sz="2000" b="1" dirty="0" err="1" smtClean="0"/>
              <a:t>offer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for</a:t>
            </a:r>
            <a:r>
              <a:rPr lang="de-DE" sz="2000" b="1" dirty="0" smtClean="0"/>
              <a:t> CH0 </a:t>
            </a:r>
            <a:r>
              <a:rPr lang="de-DE" sz="2000" b="1" dirty="0" err="1" smtClean="0"/>
              <a:t>now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available</a:t>
            </a:r>
            <a:endParaRPr lang="de-DE" sz="2000" b="1" dirty="0"/>
          </a:p>
          <a:p>
            <a:pPr marL="444500" lvl="3" indent="-268288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2000" b="1" dirty="0" smtClean="0"/>
              <a:t>CH3-5 </a:t>
            </a:r>
            <a:r>
              <a:rPr lang="de-DE" sz="2000" b="1" dirty="0" err="1" smtClean="0"/>
              <a:t>specification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finalized</a:t>
            </a:r>
            <a:r>
              <a:rPr lang="de-DE" sz="2000" b="1" dirty="0" smtClean="0"/>
              <a:t>; </a:t>
            </a:r>
            <a:r>
              <a:rPr lang="de-DE" sz="2000" b="1" dirty="0" err="1" smtClean="0"/>
              <a:t>budgetary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offer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is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available</a:t>
            </a:r>
            <a:r>
              <a:rPr lang="de-DE" sz="2000" b="1" dirty="0" smtClean="0"/>
              <a:t>; </a:t>
            </a:r>
            <a:r>
              <a:rPr lang="de-DE" sz="2000" b="1" dirty="0" err="1" smtClean="0"/>
              <a:t>waiting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for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budget</a:t>
            </a:r>
            <a:endParaRPr lang="de-DE" sz="2000" b="1" dirty="0"/>
          </a:p>
          <a:p>
            <a:pPr marL="444500" lvl="3" indent="-268288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b="1" dirty="0" smtClean="0"/>
              <a:t>recalibration </a:t>
            </a:r>
            <a:r>
              <a:rPr lang="en-US" sz="2000" b="1" dirty="0"/>
              <a:t>of </a:t>
            </a:r>
            <a:r>
              <a:rPr lang="en-US" sz="2000" b="1" dirty="0" smtClean="0"/>
              <a:t>temperature sensors for </a:t>
            </a:r>
            <a:r>
              <a:rPr lang="en-US" sz="2000" b="1" dirty="0" err="1" smtClean="0"/>
              <a:t>LHe</a:t>
            </a:r>
            <a:r>
              <a:rPr lang="en-US" sz="2000" b="1" dirty="0" smtClean="0"/>
              <a:t>-transfer </a:t>
            </a:r>
            <a:r>
              <a:rPr lang="en-US" sz="2000" b="1" dirty="0" smtClean="0"/>
              <a:t>is done! Commissioning is ongoing</a:t>
            </a:r>
            <a:endParaRPr lang="en-US" sz="2000" b="1" dirty="0" smtClean="0"/>
          </a:p>
          <a:p>
            <a:pPr marL="444500" lvl="3" indent="-268288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b="1" dirty="0" smtClean="0"/>
              <a:t>High power coupler tests </a:t>
            </a:r>
            <a:r>
              <a:rPr lang="en-US" sz="2000" b="1" dirty="0" smtClean="0"/>
              <a:t>completed. </a:t>
            </a:r>
            <a:r>
              <a:rPr lang="en-US" sz="2000" b="1" smtClean="0"/>
              <a:t>Vacuum bellow requires </a:t>
            </a:r>
            <a:r>
              <a:rPr lang="en-US" sz="2000" b="1" dirty="0" smtClean="0"/>
              <a:t>coper plating (external company)</a:t>
            </a:r>
            <a:endParaRPr lang="en-US" sz="2000" b="1" dirty="0" smtClean="0"/>
          </a:p>
          <a:p>
            <a:pPr marL="444500" lvl="3" indent="-268288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b="1" dirty="0" smtClean="0"/>
              <a:t>Cleaning of SH1 (</a:t>
            </a:r>
            <a:r>
              <a:rPr lang="en-US" sz="2000" b="1" dirty="0" smtClean="0"/>
              <a:t>HLI-hall) is done</a:t>
            </a:r>
            <a:r>
              <a:rPr lang="en-US" sz="2000" b="1" dirty="0"/>
              <a:t>!</a:t>
            </a:r>
            <a:endParaRPr lang="en-US" sz="2000" b="1" dirty="0" smtClean="0"/>
          </a:p>
          <a:p>
            <a:pPr marL="444500" lvl="3" indent="-268288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b="1" dirty="0"/>
              <a:t>B</a:t>
            </a:r>
            <a:r>
              <a:rPr lang="en-US" sz="2000" b="1" dirty="0" smtClean="0"/>
              <a:t>eam </a:t>
            </a:r>
            <a:r>
              <a:rPr lang="en-US" sz="2000" b="1" dirty="0" smtClean="0"/>
              <a:t>line set </a:t>
            </a:r>
            <a:r>
              <a:rPr lang="en-US" sz="2000" b="1" dirty="0" smtClean="0"/>
              <a:t>up@SH4 </a:t>
            </a:r>
            <a:r>
              <a:rPr lang="en-US" sz="2000" b="1" dirty="0" smtClean="0"/>
              <a:t>are ongoing</a:t>
            </a:r>
            <a:r>
              <a:rPr lang="en-US" sz="2000" b="1" dirty="0" smtClean="0"/>
              <a:t>.</a:t>
            </a:r>
            <a:endParaRPr lang="en-US" sz="2000" b="1" dirty="0" smtClean="0"/>
          </a:p>
          <a:p>
            <a:pPr marL="444500" lvl="3" indent="-268288">
              <a:lnSpc>
                <a:spcPct val="120000"/>
              </a:lnSpc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 sz="2000" b="1" dirty="0" smtClean="0"/>
              <a:t>RFQ-prototype: Preparation for high power </a:t>
            </a:r>
            <a:r>
              <a:rPr lang="en-US" sz="2000" b="1" dirty="0" err="1" smtClean="0"/>
              <a:t>Rf</a:t>
            </a:r>
            <a:r>
              <a:rPr lang="en-US" sz="2000" b="1" dirty="0" smtClean="0"/>
              <a:t>-test at test bunker; start of tests scheduled for next week</a:t>
            </a:r>
            <a:endParaRPr lang="en-US" sz="20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392" y="4743748"/>
            <a:ext cx="2660316" cy="211425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616" y="2411190"/>
            <a:ext cx="2759092" cy="215866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r="2913"/>
          <a:stretch/>
        </p:blipFill>
        <p:spPr>
          <a:xfrm>
            <a:off x="7242048" y="139937"/>
            <a:ext cx="4949952" cy="23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14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Breitbild</PresentationFormat>
  <Paragraphs>10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</vt:lpstr>
      <vt:lpstr>cw-LINAC 07.08.2020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Barth, Winfried Dr.</dc:creator>
  <cp:lastModifiedBy>Miski-Oglu, Maksym Dr.</cp:lastModifiedBy>
  <cp:revision>136</cp:revision>
  <dcterms:created xsi:type="dcterms:W3CDTF">2019-10-07T09:45:35Z</dcterms:created>
  <dcterms:modified xsi:type="dcterms:W3CDTF">2020-08-03T17:17:46Z</dcterms:modified>
</cp:coreProperties>
</file>