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44745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eck 9"/>
          <p:cNvSpPr/>
          <p:nvPr/>
        </p:nvSpPr>
        <p:spPr>
          <a:xfrm>
            <a:off x="0" y="6612411"/>
            <a:ext cx="9144000" cy="255603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9" name="Bild 6" descr="Bild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18399" y="583587"/>
            <a:ext cx="1129084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Gerade Verbindung 8"/>
          <p:cNvSpPr/>
          <p:nvPr/>
        </p:nvSpPr>
        <p:spPr>
          <a:xfrm>
            <a:off x="0" y="1068272"/>
            <a:ext cx="9144001" cy="1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1" name="Textfeld 10"/>
          <p:cNvSpPr txBox="1"/>
          <p:nvPr/>
        </p:nvSpPr>
        <p:spPr>
          <a:xfrm>
            <a:off x="480987" y="6625691"/>
            <a:ext cx="1937096" cy="2269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FAIR GmbH | GSI GmbH</a:t>
            </a:r>
          </a:p>
        </p:txBody>
      </p:sp>
      <p:sp>
        <p:nvSpPr>
          <p:cNvPr id="22" name="Rechteck 3"/>
          <p:cNvSpPr/>
          <p:nvPr/>
        </p:nvSpPr>
        <p:spPr>
          <a:xfrm>
            <a:off x="-1" y="939484"/>
            <a:ext cx="255600" cy="255603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3" name="Rechteck 11"/>
          <p:cNvSpPr/>
          <p:nvPr/>
        </p:nvSpPr>
        <p:spPr>
          <a:xfrm>
            <a:off x="-1" y="6609870"/>
            <a:ext cx="255600" cy="255603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24" name="Bild 12" descr="Bild 1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533249" y="430942"/>
            <a:ext cx="775058" cy="645882"/>
          </a:xfrm>
          <a:prstGeom prst="rect">
            <a:avLst/>
          </a:prstGeom>
          <a:ln w="12700">
            <a:miter lim="400000"/>
          </a:ln>
        </p:spPr>
      </p:pic>
      <p:pic>
        <p:nvPicPr>
          <p:cNvPr id="25" name="Bild 4" descr="Bild 4"/>
          <p:cNvPicPr>
            <a:picLocks noChangeAspect="1"/>
          </p:cNvPicPr>
          <p:nvPr/>
        </p:nvPicPr>
        <p:blipFill>
          <a:blip r:embed="rId4">
            <a:extLst/>
          </a:blip>
          <a:srcRect t="3489" b="3601"/>
          <a:stretch>
            <a:fillRect/>
          </a:stretch>
        </p:blipFill>
        <p:spPr>
          <a:xfrm>
            <a:off x="472794" y="1244600"/>
            <a:ext cx="8518808" cy="5342081"/>
          </a:xfrm>
          <a:prstGeom prst="rect">
            <a:avLst/>
          </a:prstGeom>
          <a:ln w="12700">
            <a:miter lim="400000"/>
          </a:ln>
        </p:spPr>
      </p:pic>
      <p:sp>
        <p:nvSpPr>
          <p:cNvPr id="26" name="Titeltext"/>
          <p:cNvSpPr txBox="1">
            <a:spLocks noGrp="1"/>
          </p:cNvSpPr>
          <p:nvPr>
            <p:ph type="title"/>
          </p:nvPr>
        </p:nvSpPr>
        <p:spPr>
          <a:xfrm>
            <a:off x="1251563" y="3650762"/>
            <a:ext cx="6607517" cy="779869"/>
          </a:xfrm>
          <a:prstGeom prst="rect">
            <a:avLst/>
          </a:prstGeom>
        </p:spPr>
        <p:txBody>
          <a:bodyPr/>
          <a:lstStyle>
            <a:lvl1pPr algn="ctr">
              <a:defRPr sz="3600"/>
            </a:lvl1pPr>
          </a:lstStyle>
          <a:p>
            <a:r>
              <a:t>Titeltext</a:t>
            </a:r>
          </a:p>
        </p:txBody>
      </p:sp>
      <p:sp>
        <p:nvSpPr>
          <p:cNvPr id="27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1371600" y="4430629"/>
            <a:ext cx="6400800" cy="584663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1pPr>
            <a:lvl2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2pPr>
            <a:lvl3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3pPr>
            <a:lvl4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4pPr>
            <a:lvl5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8" name="Rechteck 12"/>
          <p:cNvSpPr/>
          <p:nvPr/>
        </p:nvSpPr>
        <p:spPr>
          <a:xfrm>
            <a:off x="404091" y="6650180"/>
            <a:ext cx="3371273" cy="207821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9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6307801" y="6242860"/>
            <a:ext cx="245399" cy="22698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37" name="Textebene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3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hteck 9"/>
          <p:cNvSpPr/>
          <p:nvPr/>
        </p:nvSpPr>
        <p:spPr>
          <a:xfrm>
            <a:off x="0" y="6612411"/>
            <a:ext cx="9144000" cy="255603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46" name="Bild 6" descr="Bild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18399" y="583587"/>
            <a:ext cx="1129084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47" name="Gerade Verbindung 8"/>
          <p:cNvSpPr/>
          <p:nvPr/>
        </p:nvSpPr>
        <p:spPr>
          <a:xfrm>
            <a:off x="0" y="1068272"/>
            <a:ext cx="9144001" cy="1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8" name="Textfeld 10"/>
          <p:cNvSpPr txBox="1"/>
          <p:nvPr/>
        </p:nvSpPr>
        <p:spPr>
          <a:xfrm>
            <a:off x="480987" y="6625691"/>
            <a:ext cx="1937096" cy="2269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FAIR GmbH | GSI GmbH</a:t>
            </a:r>
          </a:p>
        </p:txBody>
      </p:sp>
      <p:sp>
        <p:nvSpPr>
          <p:cNvPr id="49" name="Rechteck 3"/>
          <p:cNvSpPr/>
          <p:nvPr/>
        </p:nvSpPr>
        <p:spPr>
          <a:xfrm>
            <a:off x="-1" y="939484"/>
            <a:ext cx="255600" cy="255603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0" name="Rechteck 11"/>
          <p:cNvSpPr/>
          <p:nvPr/>
        </p:nvSpPr>
        <p:spPr>
          <a:xfrm>
            <a:off x="-1" y="6609870"/>
            <a:ext cx="255600" cy="255603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51" name="Bild 12" descr="Bild 1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533249" y="430942"/>
            <a:ext cx="775058" cy="645882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Titeltext"/>
          <p:cNvSpPr txBox="1">
            <a:spLocks noGrp="1"/>
          </p:cNvSpPr>
          <p:nvPr>
            <p:ph type="title"/>
          </p:nvPr>
        </p:nvSpPr>
        <p:spPr>
          <a:xfrm>
            <a:off x="422565" y="269998"/>
            <a:ext cx="5584536" cy="787561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53" name="Textebene 1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54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hteck 9"/>
          <p:cNvSpPr/>
          <p:nvPr/>
        </p:nvSpPr>
        <p:spPr>
          <a:xfrm>
            <a:off x="0" y="6612411"/>
            <a:ext cx="9144000" cy="255603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62" name="Bild 6" descr="Bild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18399" y="583587"/>
            <a:ext cx="1129084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Gerade Verbindung 8"/>
          <p:cNvSpPr/>
          <p:nvPr/>
        </p:nvSpPr>
        <p:spPr>
          <a:xfrm>
            <a:off x="0" y="1068272"/>
            <a:ext cx="9144001" cy="1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64" name="Textfeld 10"/>
          <p:cNvSpPr txBox="1"/>
          <p:nvPr/>
        </p:nvSpPr>
        <p:spPr>
          <a:xfrm>
            <a:off x="480987" y="6625691"/>
            <a:ext cx="1937096" cy="2269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FAIR GmbH | GSI GmbH</a:t>
            </a:r>
          </a:p>
        </p:txBody>
      </p:sp>
      <p:sp>
        <p:nvSpPr>
          <p:cNvPr id="65" name="Rechteck 3"/>
          <p:cNvSpPr/>
          <p:nvPr/>
        </p:nvSpPr>
        <p:spPr>
          <a:xfrm>
            <a:off x="-1" y="939484"/>
            <a:ext cx="255600" cy="255603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66" name="Rechteck 11"/>
          <p:cNvSpPr/>
          <p:nvPr/>
        </p:nvSpPr>
        <p:spPr>
          <a:xfrm>
            <a:off x="-1" y="6609870"/>
            <a:ext cx="255600" cy="255603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67" name="Bild 12" descr="Bild 1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533249" y="430942"/>
            <a:ext cx="775058" cy="645882"/>
          </a:xfrm>
          <a:prstGeom prst="rect">
            <a:avLst/>
          </a:prstGeom>
          <a:ln w="12700">
            <a:miter lim="400000"/>
          </a:ln>
        </p:spPr>
      </p:pic>
      <p:sp>
        <p:nvSpPr>
          <p:cNvPr id="68" name="Titeltext"/>
          <p:cNvSpPr txBox="1">
            <a:spLocks noGrp="1"/>
          </p:cNvSpPr>
          <p:nvPr>
            <p:ph type="title"/>
          </p:nvPr>
        </p:nvSpPr>
        <p:spPr>
          <a:xfrm>
            <a:off x="422565" y="269998"/>
            <a:ext cx="5584536" cy="787561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69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9"/>
          <p:cNvSpPr/>
          <p:nvPr/>
        </p:nvSpPr>
        <p:spPr>
          <a:xfrm>
            <a:off x="0" y="6612411"/>
            <a:ext cx="9144000" cy="255603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3" name="Bild 6" descr="Bild 6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518399" y="583587"/>
            <a:ext cx="1129084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Gerade Verbindung 8"/>
          <p:cNvSpPr/>
          <p:nvPr/>
        </p:nvSpPr>
        <p:spPr>
          <a:xfrm>
            <a:off x="0" y="1068272"/>
            <a:ext cx="9144001" cy="1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" name="Textfeld 10"/>
          <p:cNvSpPr txBox="1"/>
          <p:nvPr/>
        </p:nvSpPr>
        <p:spPr>
          <a:xfrm>
            <a:off x="480987" y="6625691"/>
            <a:ext cx="1937096" cy="2269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FAIR GmbH | GSI GmbH</a:t>
            </a:r>
          </a:p>
        </p:txBody>
      </p:sp>
      <p:sp>
        <p:nvSpPr>
          <p:cNvPr id="6" name="Rechteck 3"/>
          <p:cNvSpPr/>
          <p:nvPr/>
        </p:nvSpPr>
        <p:spPr>
          <a:xfrm>
            <a:off x="-1" y="939484"/>
            <a:ext cx="255600" cy="255603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7" name="Rechteck 11"/>
          <p:cNvSpPr/>
          <p:nvPr/>
        </p:nvSpPr>
        <p:spPr>
          <a:xfrm>
            <a:off x="-1" y="6609870"/>
            <a:ext cx="255600" cy="255603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8" name="Bild 12" descr="Bild 12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6533249" y="430942"/>
            <a:ext cx="775058" cy="645882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Titeltext"/>
          <p:cNvSpPr txBox="1">
            <a:spLocks noGrp="1"/>
          </p:cNvSpPr>
          <p:nvPr>
            <p:ph type="title"/>
          </p:nvPr>
        </p:nvSpPr>
        <p:spPr>
          <a:xfrm>
            <a:off x="422565" y="271333"/>
            <a:ext cx="5584536" cy="7875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normAutofit/>
          </a:bodyPr>
          <a:lstStyle/>
          <a:p>
            <a:r>
              <a:t>Titeltext</a:t>
            </a:r>
          </a:p>
        </p:txBody>
      </p:sp>
      <p:sp>
        <p:nvSpPr>
          <p:cNvPr id="10" name="Textebene 1…"/>
          <p:cNvSpPr txBox="1">
            <a:spLocks noGrp="1"/>
          </p:cNvSpPr>
          <p:nvPr>
            <p:ph type="body" idx="1"/>
          </p:nvPr>
        </p:nvSpPr>
        <p:spPr>
          <a:xfrm>
            <a:off x="422565" y="1450684"/>
            <a:ext cx="8211834" cy="4903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1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8464493" y="6621714"/>
            <a:ext cx="245400" cy="226982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med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1pPr>
      <a:lvl2pPr marL="800100" marR="0" indent="-3429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3pPr>
      <a:lvl4pPr marL="1714500" marR="0" indent="-3429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4pPr>
      <a:lvl5pPr marL="2220684" marR="0" indent="-391884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5pPr>
      <a:lvl6pPr marL="25603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6pPr>
      <a:lvl7pPr marL="30175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7pPr>
      <a:lvl8pPr marL="34747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8pPr>
      <a:lvl9pPr marL="39319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ußzeilenplatzhalter 4"/>
          <p:cNvSpPr txBox="1"/>
          <p:nvPr/>
        </p:nvSpPr>
        <p:spPr>
          <a:xfrm>
            <a:off x="4364018" y="6607448"/>
            <a:ext cx="4734264" cy="246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r"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dirty="0" smtClean="0"/>
              <a:t>Michael </a:t>
            </a:r>
            <a:r>
              <a:rPr lang="en-US" dirty="0" err="1" smtClean="0"/>
              <a:t>Lestinsky</a:t>
            </a:r>
            <a:endParaRPr dirty="0"/>
          </a:p>
        </p:txBody>
      </p:sp>
      <p:sp>
        <p:nvSpPr>
          <p:cNvPr id="79" name="Titel 1"/>
          <p:cNvSpPr txBox="1">
            <a:spLocks noGrp="1"/>
          </p:cNvSpPr>
          <p:nvPr>
            <p:ph type="title"/>
          </p:nvPr>
        </p:nvSpPr>
        <p:spPr>
          <a:xfrm>
            <a:off x="2637688" y="271333"/>
            <a:ext cx="3369413" cy="787561"/>
          </a:xfrm>
          <a:prstGeom prst="rect">
            <a:avLst/>
          </a:prstGeom>
        </p:spPr>
        <p:txBody>
          <a:bodyPr/>
          <a:lstStyle/>
          <a:p>
            <a:r>
              <a:rPr dirty="0"/>
              <a:t>and HITRAP</a:t>
            </a:r>
          </a:p>
        </p:txBody>
      </p:sp>
      <p:sp>
        <p:nvSpPr>
          <p:cNvPr id="80" name="Rechteck 3"/>
          <p:cNvSpPr txBox="1"/>
          <p:nvPr/>
        </p:nvSpPr>
        <p:spPr>
          <a:xfrm>
            <a:off x="215404" y="597281"/>
            <a:ext cx="2422284" cy="43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 b="1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CRYRING@ESR</a:t>
            </a:r>
          </a:p>
        </p:txBody>
      </p:sp>
      <p:sp>
        <p:nvSpPr>
          <p:cNvPr id="81" name="Datumsplatzhalter 5"/>
          <p:cNvSpPr txBox="1"/>
          <p:nvPr/>
        </p:nvSpPr>
        <p:spPr>
          <a:xfrm>
            <a:off x="6586683" y="6612098"/>
            <a:ext cx="1316430" cy="246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/>
          <a:p>
            <a:pPr algn="r">
              <a:defRPr sz="1000">
                <a:latin typeface="Arial"/>
                <a:ea typeface="Arial"/>
                <a:cs typeface="Arial"/>
                <a:sym typeface="Arial"/>
              </a:defRPr>
            </a:pPr>
            <a:r>
              <a:rPr lang="en-US" dirty="0" smtClean="0"/>
              <a:t>August</a:t>
            </a:r>
            <a:r>
              <a:rPr dirty="0" smtClean="0"/>
              <a:t>-</a:t>
            </a:r>
            <a:r>
              <a:rPr lang="en-US" dirty="0" smtClean="0"/>
              <a:t>7</a:t>
            </a:r>
            <a:r>
              <a:rPr dirty="0" smtClean="0"/>
              <a:t>, </a:t>
            </a:r>
            <a:r>
              <a:rPr dirty="0"/>
              <a:t>2020</a:t>
            </a:r>
          </a:p>
        </p:txBody>
      </p:sp>
      <p:sp>
        <p:nvSpPr>
          <p:cNvPr id="82" name="Inhaltsplatzhalter 2"/>
          <p:cNvSpPr txBox="1">
            <a:spLocks noGrp="1"/>
          </p:cNvSpPr>
          <p:nvPr>
            <p:ph type="body" idx="1"/>
          </p:nvPr>
        </p:nvSpPr>
        <p:spPr>
          <a:xfrm>
            <a:off x="228601" y="1318844"/>
            <a:ext cx="8694964" cy="523380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dirty="0"/>
              <a:t>CRYRING@ESR</a:t>
            </a:r>
          </a:p>
          <a:p>
            <a:pPr marL="742950" lvl="1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dirty="0" smtClean="0"/>
              <a:t>RGAs are finally working</a:t>
            </a:r>
          </a:p>
          <a:p>
            <a:pPr marL="742950" lvl="1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dirty="0" smtClean="0"/>
              <a:t>Shutdown: Prep’s for 2021 </a:t>
            </a:r>
            <a:r>
              <a:rPr lang="en-US" dirty="0" err="1" smtClean="0"/>
              <a:t>beamtime</a:t>
            </a:r>
            <a:r>
              <a:rPr lang="en-US" dirty="0" smtClean="0"/>
              <a:t>, new ring installations</a:t>
            </a:r>
          </a:p>
          <a:p>
            <a:pPr marL="1162050" lvl="2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sz="1700" dirty="0" smtClean="0"/>
              <a:t>Scrapers </a:t>
            </a:r>
            <a:r>
              <a:rPr lang="en-US" sz="1700" dirty="0"/>
              <a:t>in e-cooler will be set </a:t>
            </a:r>
            <a:r>
              <a:rPr lang="en-US" sz="1700" dirty="0" smtClean="0"/>
              <a:t>up by Jena colleagues (electronics)</a:t>
            </a:r>
            <a:endParaRPr lang="en-US" sz="1700" dirty="0"/>
          </a:p>
          <a:p>
            <a:pPr marL="1162050" lvl="2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dirty="0"/>
              <a:t>Stepper motor system was upgraded with timing receivers</a:t>
            </a:r>
          </a:p>
          <a:p>
            <a:pPr marL="1162050" lvl="2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dirty="0" smtClean="0"/>
              <a:t>CCC ceramics leakage still </a:t>
            </a:r>
            <a:r>
              <a:rPr lang="en-US" smtClean="0"/>
              <a:t>under inspection</a:t>
            </a:r>
            <a:endParaRPr lang="en-US" dirty="0" smtClean="0"/>
          </a:p>
          <a:p>
            <a:pPr marL="1162050" lvl="2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dirty="0" err="1" smtClean="0"/>
              <a:t>Gasjet</a:t>
            </a:r>
            <a:r>
              <a:rPr lang="en-US" dirty="0" smtClean="0"/>
              <a:t> target will be delayed to 2021</a:t>
            </a:r>
          </a:p>
          <a:p>
            <a:pPr marL="1162050" lvl="2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dirty="0" smtClean="0"/>
              <a:t>Completion of extraction beamline Aug 2020</a:t>
            </a:r>
          </a:p>
          <a:p>
            <a:pPr marL="1162050" lvl="2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dirty="0" smtClean="0"/>
              <a:t>New 0</a:t>
            </a:r>
            <a:r>
              <a:rPr lang="de-DE" dirty="0" smtClean="0"/>
              <a:t>°</a:t>
            </a:r>
            <a:r>
              <a:rPr lang="en-US" dirty="0" smtClean="0"/>
              <a:t> diagnostics for low-rigidity q=1+ ions has been ordered (C</a:t>
            </a:r>
            <a:r>
              <a:rPr lang="en-US" baseline="30000" dirty="0" smtClean="0"/>
              <a:t>+</a:t>
            </a:r>
            <a:r>
              <a:rPr lang="en-US" dirty="0" smtClean="0"/>
              <a:t>, Mg</a:t>
            </a:r>
            <a:r>
              <a:rPr lang="en-US" baseline="30000" dirty="0" smtClean="0"/>
              <a:t>+</a:t>
            </a:r>
            <a:r>
              <a:rPr lang="en-US" dirty="0" smtClean="0"/>
              <a:t>…) </a:t>
            </a:r>
          </a:p>
          <a:p>
            <a:pPr>
              <a:defRPr>
                <a:solidFill>
                  <a:srgbClr val="000000"/>
                </a:solidFill>
              </a:defRPr>
            </a:pPr>
            <a:endParaRPr lang="en-US" sz="1700" dirty="0" smtClean="0"/>
          </a:p>
          <a:p>
            <a:pPr>
              <a:defRPr>
                <a:solidFill>
                  <a:srgbClr val="000000"/>
                </a:solidFill>
              </a:defRPr>
            </a:pPr>
            <a:endParaRPr sz="1700" dirty="0"/>
          </a:p>
          <a:p>
            <a:pPr>
              <a:defRPr>
                <a:solidFill>
                  <a:srgbClr val="000000"/>
                </a:solidFill>
              </a:defRPr>
            </a:pPr>
            <a:r>
              <a:rPr dirty="0"/>
              <a:t>HITRAP </a:t>
            </a:r>
          </a:p>
          <a:p>
            <a:pPr marL="781050" lvl="1" indent="-285750">
              <a:spcBef>
                <a:spcPts val="400"/>
              </a:spcBef>
              <a:defRPr sz="1500">
                <a:solidFill>
                  <a:srgbClr val="000000"/>
                </a:solidFill>
              </a:defRPr>
            </a:pPr>
            <a:r>
              <a:rPr dirty="0"/>
              <a:t>No </a:t>
            </a:r>
            <a:r>
              <a:rPr lang="en-US" dirty="0" smtClean="0"/>
              <a:t>news.</a:t>
            </a:r>
            <a:endParaRPr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fair-gsi-folienmaster_2017">
  <a:themeElements>
    <a:clrScheme name="fair-gsi-folienmaster_2017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fair-gsi-folienmaster_2017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fair-gsi-folienmaster_20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fair-gsi-folienmaster_2017">
  <a:themeElements>
    <a:clrScheme name="fair-gsi-folienmaster_2017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fair-gsi-folienmaster_2017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fair-gsi-folienmaster_20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fair-gsi-folienmaster_2017</vt:lpstr>
      <vt:lpstr>and HITRAP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 HITRAP</dc:title>
  <dc:creator>Lestinsky, Michael Dr.</dc:creator>
  <cp:lastModifiedBy>Lestinsky, Michael Dr.</cp:lastModifiedBy>
  <cp:revision>8</cp:revision>
  <dcterms:modified xsi:type="dcterms:W3CDTF">2020-08-07T08:36:34Z</dcterms:modified>
</cp:coreProperties>
</file>