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144000" cy="6858000" type="screen4x3"/>
  <p:notesSz cx="6724650" cy="97742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 autoAdjust="0"/>
    <p:restoredTop sz="94655" autoAdjust="0"/>
  </p:normalViewPr>
  <p:slideViewPr>
    <p:cSldViewPr snapToGrid="0" snapToObjects="1">
      <p:cViewPr varScale="1">
        <p:scale>
          <a:sx n="128" d="100"/>
          <a:sy n="128" d="100"/>
        </p:scale>
        <p:origin x="170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28.07.20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28.07.20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79" tIns="45139" rIns="90279" bIns="4513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0279" tIns="45139" rIns="90279" bIns="4513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0716A1C-18EB-1742-BCAC-8F37B2C6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54" y="1212688"/>
            <a:ext cx="8427665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60600" y="6560611"/>
            <a:ext cx="48383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20285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Stephan Reimann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49" y="430944"/>
            <a:ext cx="775055" cy="645879"/>
          </a:xfrm>
          <a:prstGeom prst="rect">
            <a:avLst/>
          </a:prstGeom>
        </p:spPr>
      </p:pic>
      <p:pic>
        <p:nvPicPr>
          <p:cNvPr id="2050" name="Picture 2" descr="C:\Users\sreimann\Desktop\FAIR-Phase0_Logo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842" y="299802"/>
            <a:ext cx="1053867" cy="105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8600" y="1295400"/>
            <a:ext cx="8356599" cy="5562600"/>
          </a:xfrm>
        </p:spPr>
        <p:txBody>
          <a:bodyPr>
            <a:normAutofit/>
          </a:bodyPr>
          <a:lstStyle/>
          <a:p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</a:rPr>
              <a:t>Budget request 2021 finished and sent to </a:t>
            </a:r>
            <a:r>
              <a:rPr lang="en-GB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M.Bai</a:t>
            </a:r>
            <a:endParaRPr lang="en-GB" sz="1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</a:rPr>
              <a:t>shutdown</a:t>
            </a:r>
            <a:endParaRPr lang="en-GB" sz="1600" dirty="0">
              <a:latin typeface="Calibri" panose="020F0502020204030204" pitchFamily="34" charset="0"/>
            </a:endParaRPr>
          </a:p>
          <a:p>
            <a:pPr lvl="1"/>
            <a:r>
              <a:rPr lang="en-GB" sz="1200" dirty="0">
                <a:latin typeface="Calibri" panose="020F0502020204030204" pitchFamily="34" charset="0"/>
              </a:rPr>
              <a:t>UNILAC: Due to the necessary work on IH water leak, the schedule will be tight: tunnel closing times for RF are in conflict with the mechanical work in the tunnel. The next steps will be discussed on August 10th (LINAC RF, TRI).</a:t>
            </a:r>
          </a:p>
          <a:p>
            <a:pPr lvl="2"/>
            <a:r>
              <a:rPr lang="en-GB" sz="1000" dirty="0">
                <a:latin typeface="Calibri" panose="020F0502020204030204" pitchFamily="34" charset="0"/>
              </a:rPr>
              <a:t>UNILAC tunnel opened. Inspection of A2 drift tube to decide whether to change it. (VAC). End of last week the water leakage disappeared. The </a:t>
            </a:r>
            <a:r>
              <a:rPr lang="en-GB" sz="1000" dirty="0" err="1">
                <a:latin typeface="Calibri" panose="020F0502020204030204" pitchFamily="34" charset="0"/>
              </a:rPr>
              <a:t>prevacuum</a:t>
            </a:r>
            <a:r>
              <a:rPr lang="en-GB" sz="1000" dirty="0">
                <a:latin typeface="Calibri" panose="020F0502020204030204" pitchFamily="34" charset="0"/>
              </a:rPr>
              <a:t> line of the drift tube will be opened today, to check if there is ice inside.</a:t>
            </a:r>
          </a:p>
          <a:p>
            <a:pPr lvl="2"/>
            <a:r>
              <a:rPr lang="en-GB" sz="1000" dirty="0">
                <a:latin typeface="Calibri" panose="020F0502020204030204" pitchFamily="34" charset="0"/>
              </a:rPr>
              <a:t>IH water leak was discovered when tunnel was opened (discuss with TRI tomorrow). The work on IH structure will start after the next RF </a:t>
            </a:r>
            <a:r>
              <a:rPr lang="en-GB" sz="1000" dirty="0" err="1">
                <a:latin typeface="Calibri" panose="020F0502020204030204" pitchFamily="34" charset="0"/>
              </a:rPr>
              <a:t>testblock</a:t>
            </a:r>
            <a:r>
              <a:rPr lang="en-GB" sz="1000" dirty="0">
                <a:latin typeface="Calibri" panose="020F0502020204030204" pitchFamily="34" charset="0"/>
              </a:rPr>
              <a:t>, when personal from TRI are back from vacation.  </a:t>
            </a:r>
          </a:p>
          <a:p>
            <a:pPr lvl="2"/>
            <a:r>
              <a:rPr lang="en-GB" sz="1000" dirty="0">
                <a:latin typeface="Calibri" panose="020F0502020204030204" pitchFamily="34" charset="0"/>
              </a:rPr>
              <a:t>HSI RFQ conditioning done. The achieved strength remains the same. Next conditioning during next RF test block, another attempt after the though cooling system cleaning.</a:t>
            </a:r>
          </a:p>
          <a:p>
            <a:pPr lvl="2"/>
            <a:r>
              <a:rPr lang="en-GB" sz="1000" dirty="0">
                <a:latin typeface="Calibri" panose="020F0502020204030204" pitchFamily="34" charset="0"/>
              </a:rPr>
              <a:t>UNILAC tunnel septum is repaired and re-assemble started today</a:t>
            </a:r>
          </a:p>
          <a:p>
            <a:pPr lvl="2"/>
            <a:r>
              <a:rPr lang="en-GB" sz="1000" dirty="0">
                <a:latin typeface="Calibri" panose="020F0502020204030204" pitchFamily="34" charset="0"/>
              </a:rPr>
              <a:t>BB11 tuner fixed. Coupler in working progress to be polished</a:t>
            </a:r>
          </a:p>
          <a:p>
            <a:pPr lvl="2"/>
            <a:r>
              <a:rPr lang="en-GB" sz="1000" dirty="0">
                <a:latin typeface="Calibri" panose="020F0502020204030204" pitchFamily="34" charset="0"/>
              </a:rPr>
              <a:t>In workshop: HLI IH coupler, BB11 coupler, A3 </a:t>
            </a:r>
            <a:r>
              <a:rPr lang="en-GB" sz="1000" dirty="0" err="1">
                <a:latin typeface="Calibri" panose="020F0502020204030204" pitchFamily="34" charset="0"/>
              </a:rPr>
              <a:t>drifttube</a:t>
            </a:r>
            <a:r>
              <a:rPr lang="en-GB" sz="1000" dirty="0">
                <a:latin typeface="Calibri" panose="020F0502020204030204" pitchFamily="34" charset="0"/>
              </a:rPr>
              <a:t>. Couplers are soldered, polishing and vacuum test during this week. </a:t>
            </a:r>
          </a:p>
          <a:p>
            <a:pPr lvl="1"/>
            <a:r>
              <a:rPr lang="en-GB" sz="1200" dirty="0">
                <a:latin typeface="Calibri" panose="020F0502020204030204" pitchFamily="34" charset="0"/>
              </a:rPr>
              <a:t>LBH: cleaning will take &gt; 2 weeks, but has not yet started</a:t>
            </a:r>
          </a:p>
          <a:p>
            <a:pPr lvl="2"/>
            <a:r>
              <a:rPr lang="en-GB" sz="1000" dirty="0">
                <a:latin typeface="Calibri" panose="020F0502020204030204" pitchFamily="34" charset="0"/>
              </a:rPr>
              <a:t>K. Vogt (</a:t>
            </a:r>
            <a:r>
              <a:rPr lang="en-GB" sz="1000" dirty="0" err="1">
                <a:latin typeface="Calibri" panose="020F0502020204030204" pitchFamily="34" charset="0"/>
              </a:rPr>
              <a:t>SISt</a:t>
            </a:r>
            <a:r>
              <a:rPr lang="en-GB" sz="1000" dirty="0">
                <a:latin typeface="Calibri" panose="020F0502020204030204" pitchFamily="34" charset="0"/>
              </a:rPr>
              <a:t>) is trying to find an external company to do the cleaning, but no success so far.</a:t>
            </a:r>
          </a:p>
          <a:p>
            <a:pPr lvl="2"/>
            <a:r>
              <a:rPr lang="en-GB" sz="1000" dirty="0">
                <a:latin typeface="Calibri" panose="020F0502020204030204" pitchFamily="34" charset="0"/>
              </a:rPr>
              <a:t>K. Vogt emphasizes, that experiments with beryllium windows (VAC group activity) were carried out without the necessary protective measures. Could have resulted in much more trouble (1 year closure)</a:t>
            </a:r>
          </a:p>
          <a:p>
            <a:pPr lvl="2"/>
            <a:r>
              <a:rPr lang="en-GB" sz="1000" dirty="0">
                <a:latin typeface="Calibri" panose="020F0502020204030204" pitchFamily="34" charset="0"/>
              </a:rPr>
              <a:t>Inaccessible are spare parts for vacuum group, IPM, kicker -&gt; delay in shutdown works</a:t>
            </a:r>
          </a:p>
          <a:p>
            <a:pPr lvl="1"/>
            <a:r>
              <a:rPr lang="en-GB" sz="1200" dirty="0">
                <a:latin typeface="Calibri" panose="020F0502020204030204" pitchFamily="34" charset="0"/>
              </a:rPr>
              <a:t>SIS18 spill cavity is under RF test</a:t>
            </a:r>
          </a:p>
          <a:p>
            <a:pPr lvl="1"/>
            <a:r>
              <a:rPr lang="en-GB" sz="1200" dirty="0">
                <a:latin typeface="Calibri" panose="020F0502020204030204" pitchFamily="34" charset="0"/>
              </a:rPr>
              <a:t>CRYRING: routine maintenance</a:t>
            </a:r>
          </a:p>
          <a:p>
            <a:pPr lvl="1"/>
            <a:r>
              <a:rPr lang="en-GB" sz="1200" dirty="0">
                <a:latin typeface="Calibri" panose="020F0502020204030204" pitchFamily="34" charset="0"/>
              </a:rPr>
              <a:t>CW-LINAC, PSU ongoing </a:t>
            </a:r>
            <a:endParaRPr lang="en-GB" sz="2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sz="7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sz="700" dirty="0">
              <a:latin typeface="Calibri" panose="020F0502020204030204" pitchFamily="34" charset="0"/>
            </a:endParaRPr>
          </a:p>
          <a:p>
            <a:pPr lvl="2"/>
            <a:endParaRPr lang="en-GB" sz="1000" dirty="0">
              <a:latin typeface="Calibri" panose="020F0502020204030204" pitchFamily="34" charset="0"/>
            </a:endParaRPr>
          </a:p>
          <a:p>
            <a:endParaRPr lang="en-GB" sz="1600" dirty="0">
              <a:latin typeface="Calibri" panose="020F0502020204030204" pitchFamily="34" charset="0"/>
            </a:endParaRPr>
          </a:p>
          <a:p>
            <a:endParaRPr lang="en-GB" sz="1600" dirty="0">
              <a:latin typeface="Calibri" panose="020F0502020204030204" pitchFamily="34" charset="0"/>
            </a:endParaRPr>
          </a:p>
          <a:p>
            <a:endParaRPr lang="en-GB" sz="1600" dirty="0">
              <a:latin typeface="Calibri" panose="020F0502020204030204" pitchFamily="34" charset="0"/>
            </a:endParaRPr>
          </a:p>
          <a:p>
            <a:endParaRPr lang="en-GB" sz="1600" dirty="0">
              <a:latin typeface="Calibri" panose="020F0502020204030204" pitchFamily="34" charset="0"/>
            </a:endParaRPr>
          </a:p>
          <a:p>
            <a:endParaRPr lang="en-GB" sz="1600" dirty="0">
              <a:latin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</a:rPr>
              <a:t>Operations – 28.07.2020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dirty="0"/>
              <a:t>S. Reimann, M. </a:t>
            </a:r>
            <a:r>
              <a:rPr lang="de-DE" dirty="0" err="1"/>
              <a:t>Vossberg</a:t>
            </a:r>
            <a:r>
              <a:rPr lang="de-DE" dirty="0"/>
              <a:t>, P. Schütt</a:t>
            </a:r>
          </a:p>
        </p:txBody>
      </p:sp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8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3" id="{2187FC39-6E23-A544-8598-51FCED494874}" vid="{08B53125-47F3-1D4E-B45D-09522840DC9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fair-gsi-folienmaster_2018</Template>
  <TotalTime>0</TotalTime>
  <Words>338</Words>
  <Application>Microsoft Macintosh PowerPoint</Application>
  <PresentationFormat>Bildschirmpräsentation (4:3)</PresentationFormat>
  <Paragraphs>24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fair-gsi-folienmaster_2018</vt:lpstr>
      <vt:lpstr>Operations – 28.07.2020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Operations - 07.08.2018</dc:title>
  <dc:creator>Stephan Reimann</dc:creator>
  <cp:lastModifiedBy>Stephan Reimann</cp:lastModifiedBy>
  <cp:revision>230</cp:revision>
  <cp:lastPrinted>2019-06-18T07:17:53Z</cp:lastPrinted>
  <dcterms:created xsi:type="dcterms:W3CDTF">2018-08-07T05:50:06Z</dcterms:created>
  <dcterms:modified xsi:type="dcterms:W3CDTF">2020-07-28T10:28:17Z</dcterms:modified>
</cp:coreProperties>
</file>