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75" r:id="rId2"/>
  </p:sldMasterIdLst>
  <p:notesMasterIdLst>
    <p:notesMasterId r:id="rId4"/>
  </p:notesMasterIdLst>
  <p:handoutMasterIdLst>
    <p:handoutMasterId r:id="rId5"/>
  </p:handoutMasterIdLst>
  <p:sldIdLst>
    <p:sldId id="438" r:id="rId3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66FF"/>
    <a:srgbClr val="FF9900"/>
    <a:srgbClr val="FF9933"/>
    <a:srgbClr val="D0D8E8"/>
    <a:srgbClr val="E9EDF4"/>
    <a:srgbClr val="0000FF"/>
    <a:srgbClr val="FFFF66"/>
    <a:srgbClr val="FFCC2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unkle Formatvorlage 1 - Akz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5" autoAdjust="0"/>
    <p:restoredTop sz="94673" autoAdjust="0"/>
  </p:normalViewPr>
  <p:slideViewPr>
    <p:cSldViewPr snapToGrid="0" snapToObjects="1">
      <p:cViewPr varScale="1">
        <p:scale>
          <a:sx n="102" d="100"/>
          <a:sy n="102" d="100"/>
        </p:scale>
        <p:origin x="135" y="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538DA-E12F-4623-B865-35F9052F8D6B}" type="datetimeFigureOut">
              <a:rPr lang="de-DE"/>
              <a:pPr>
                <a:defRPr/>
              </a:pPr>
              <a:t>28.07.2020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46EFA-2285-4AB7-87D0-D010071057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592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E7849-C954-4976-9D4A-782BCD55E109}" type="datetimeFigureOut">
              <a:rPr lang="de-DE"/>
              <a:pPr>
                <a:defRPr/>
              </a:pPr>
              <a:t>28.07.2020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86470-2739-4715-959D-9C841B0C89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7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6" descr="fair-mesh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8" r="5373" b="5511"/>
          <a:stretch>
            <a:fillRect/>
          </a:stretch>
        </p:blipFill>
        <p:spPr bwMode="auto">
          <a:xfrm>
            <a:off x="111125" y="1417638"/>
            <a:ext cx="892651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ung 11"/>
          <p:cNvGrpSpPr>
            <a:grpSpLocks/>
          </p:cNvGrpSpPr>
          <p:nvPr userDrawn="1"/>
        </p:nvGrpSpPr>
        <p:grpSpPr bwMode="auto">
          <a:xfrm>
            <a:off x="3194050" y="150813"/>
            <a:ext cx="5614988" cy="844550"/>
            <a:chOff x="3193470" y="150090"/>
            <a:chExt cx="5615712" cy="845209"/>
          </a:xfrm>
        </p:grpSpPr>
        <p:sp>
          <p:nvSpPr>
            <p:cNvPr id="6" name="Rechteck 14"/>
            <p:cNvSpPr/>
            <p:nvPr userDrawn="1"/>
          </p:nvSpPr>
          <p:spPr>
            <a:xfrm>
              <a:off x="7030953" y="150090"/>
              <a:ext cx="1778229" cy="560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" name="Textfeld 15"/>
            <p:cNvSpPr txBox="1">
              <a:spLocks noChangeArrowheads="1"/>
            </p:cNvSpPr>
            <p:nvPr userDrawn="1"/>
          </p:nvSpPr>
          <p:spPr bwMode="auto">
            <a:xfrm>
              <a:off x="3193470" y="594937"/>
              <a:ext cx="5531563" cy="40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defRPr/>
              </a:pPr>
              <a:r>
                <a:rPr lang="de-DE" altLang="de-DE" sz="1000" smtClean="0">
                  <a:solidFill>
                    <a:srgbClr val="333333"/>
                  </a:solidFill>
                  <a:cs typeface="Arial" charset="0"/>
                </a:rPr>
                <a:t>GSI Helmholtzzentrum für Schwerionenforschung GmbH</a:t>
              </a:r>
            </a:p>
            <a:p>
              <a:pPr algn="r">
                <a:defRPr/>
              </a:pPr>
              <a:endParaRPr lang="de-DE" altLang="de-DE" sz="1000" smtClean="0">
                <a:solidFill>
                  <a:srgbClr val="333333"/>
                </a:solidFill>
                <a:cs typeface="Arial" charset="0"/>
              </a:endParaRPr>
            </a:p>
          </p:txBody>
        </p:sp>
        <p:pic>
          <p:nvPicPr>
            <p:cNvPr id="8" name="Bild 9" descr="GSI_Logo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965" y="178975"/>
              <a:ext cx="1349516" cy="449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17"/>
          <p:cNvSpPr/>
          <p:nvPr userDrawn="1"/>
        </p:nvSpPr>
        <p:spPr>
          <a:xfrm>
            <a:off x="404813" y="6650038"/>
            <a:ext cx="3370262" cy="207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6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69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6242342" cy="787557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1998-2BC3-4397-A1FA-69D131D737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>
          <a:xfrm>
            <a:off x="7123113" y="6553200"/>
            <a:ext cx="825500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42224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0BC6-5B59-4AFE-A6F4-CB53C902BD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333631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D12F-06C9-4441-8770-84B8EABC73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18982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2" name="Obje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266026" y="231653"/>
            <a:ext cx="6656832" cy="5885365"/>
          </a:xfrm>
          <a:prstGeom prst="rect">
            <a:avLst/>
          </a:prstGeom>
          <a:solidFill>
            <a:srgbClr val="09357A"/>
          </a:solidFill>
          <a:ln>
            <a:solidFill>
              <a:srgbClr val="0070C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23480" y="549595"/>
            <a:ext cx="6656832" cy="5885365"/>
          </a:xfrm>
          <a:prstGeom prst="rect">
            <a:avLst/>
          </a:prstGeom>
          <a:solidFill>
            <a:schemeClr val="bg1"/>
          </a:solidFill>
          <a:ln w="38100">
            <a:solidFill>
              <a:srgbClr val="09357A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720" y="577400"/>
            <a:ext cx="4712616" cy="144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64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/>
            </a:lvl4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6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4675" y="1619250"/>
            <a:ext cx="3846513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0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16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14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3588" y="1619250"/>
            <a:ext cx="3846512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8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24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20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3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865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3pPr>
              <a:defRPr baseline="0"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  <a:p>
            <a:pPr lvl="4"/>
            <a:r>
              <a:rPr lang="de-DE" altLang="fr-FR" smtClean="0"/>
              <a:t>Fünfte Ebene</a:t>
            </a:r>
            <a:endParaRPr lang="fr-FR" alt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1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1938"/>
            <a:ext cx="9144000" cy="2555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22275" y="1450975"/>
            <a:ext cx="8212138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488" y="6553200"/>
            <a:ext cx="74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179FB55-B533-45EA-9A52-C28C55813F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29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260350"/>
            <a:ext cx="13493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1068388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434975" y="6619875"/>
            <a:ext cx="3781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smtClean="0">
                <a:solidFill>
                  <a:srgbClr val="333333"/>
                </a:solidFill>
                <a:cs typeface="Arial" charset="0"/>
              </a:rPr>
              <a:t>GSI Helmholtzzentrum für Schwerionenforschung GmbH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22275" y="260350"/>
            <a:ext cx="62420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0" y="93980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0" y="661035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888" y="6553200"/>
            <a:ext cx="847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700" y="6561138"/>
            <a:ext cx="28956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3893" y="184872"/>
            <a:ext cx="8209284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fr-FR" altLang="fr-FR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619250"/>
            <a:ext cx="78454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 smtClean="0"/>
              <a:t>Textmasterformat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bearbeiten</a:t>
            </a:r>
            <a:endParaRPr lang="fr-FR" altLang="fr-FR" dirty="0" smtClean="0"/>
          </a:p>
          <a:p>
            <a:pPr lvl="1"/>
            <a:r>
              <a:rPr lang="fr-FR" altLang="fr-FR" dirty="0" err="1" smtClean="0"/>
              <a:t>Zweite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2"/>
            <a:r>
              <a:rPr lang="fr-FR" altLang="fr-FR" dirty="0" err="1" smtClean="0"/>
              <a:t>Dritte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3"/>
            <a:r>
              <a:rPr lang="fr-FR" altLang="fr-FR" dirty="0" err="1" smtClean="0"/>
              <a:t>Vierte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8064500" y="1071372"/>
            <a:ext cx="714440" cy="146304"/>
          </a:xfrm>
          <a:prstGeom prst="rect">
            <a:avLst/>
          </a:prstGeom>
          <a:solidFill>
            <a:srgbClr val="093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fr-FR" sz="1200">
              <a:solidFill>
                <a:prstClr val="white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41303" y="6680549"/>
            <a:ext cx="44627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 AL: N – ECCN: 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fr-FR" sz="800" kern="0" dirty="0" smtClean="0">
              <a:solidFill>
                <a:schemeClr val="tx1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333728" y="6490048"/>
            <a:ext cx="2195832" cy="30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Property of </a:t>
            </a:r>
            <a:r>
              <a:rPr lang="en-US" altLang="fr-FR" sz="600" b="0" kern="0" noProof="0" dirty="0" smtClean="0">
                <a:solidFill>
                  <a:srgbClr val="000000"/>
                </a:solidFill>
              </a:rPr>
              <a:t>Framatome</a:t>
            </a:r>
            <a:r>
              <a:rPr lang="en-US" altLang="fr-FR" sz="600" b="0" kern="0" baseline="0" dirty="0" smtClean="0">
                <a:solidFill>
                  <a:srgbClr val="000000"/>
                </a:solidFill>
              </a:rPr>
              <a:t> </a:t>
            </a:r>
            <a:r>
              <a:rPr lang="en-US" altLang="fr-FR" sz="600" b="0" kern="0" dirty="0" smtClean="0">
                <a:solidFill>
                  <a:srgbClr val="000000"/>
                </a:solidFill>
              </a:rPr>
              <a:t>GmbH © Framatome</a:t>
            </a:r>
          </a:p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All rights reserved, see liability notice</a:t>
            </a:r>
          </a:p>
        </p:txBody>
      </p:sp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6658560" y="6476400"/>
            <a:ext cx="439431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>
              <a:defRPr/>
            </a:pPr>
            <a:r>
              <a:rPr lang="fr-FR" sz="800" b="0" dirty="0" smtClean="0">
                <a:solidFill>
                  <a:srgbClr val="000000"/>
                </a:solidFill>
              </a:rPr>
              <a:t>p.</a:t>
            </a:r>
            <a:fld id="{0538E6A8-FF43-4ACA-A61D-291FB10E7E9E}" type="slidenum">
              <a:rPr lang="fr-FR" sz="800" b="0" smtClean="0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 sz="800" b="0" dirty="0">
              <a:solidFill>
                <a:srgbClr val="000000"/>
              </a:solidFill>
            </a:endParaRPr>
          </a:p>
        </p:txBody>
      </p:sp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541303" y="6476400"/>
            <a:ext cx="4534753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Lötversuche Uran-Kupfer </a:t>
            </a:r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Robert </a:t>
            </a:r>
            <a:r>
              <a:rPr kumimoji="0" lang="de-DE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Bathelt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Geneva" charset="-128"/>
              <a:cs typeface="+mn-cs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432" y="6237312"/>
            <a:ext cx="2164080" cy="664464"/>
          </a:xfrm>
          <a:prstGeom prst="rect">
            <a:avLst/>
          </a:prstGeom>
        </p:spPr>
      </p:pic>
      <p:cxnSp>
        <p:nvCxnSpPr>
          <p:cNvPr id="3" name="Connecteur droit 2"/>
          <p:cNvCxnSpPr/>
          <p:nvPr/>
        </p:nvCxnSpPr>
        <p:spPr bwMode="auto">
          <a:xfrm>
            <a:off x="1912" y="6381328"/>
            <a:ext cx="7096079" cy="422"/>
          </a:xfrm>
          <a:prstGeom prst="line">
            <a:avLst/>
          </a:prstGeom>
          <a:noFill/>
          <a:ln w="3810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520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09357A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E5815"/>
        </a:buClr>
        <a:buSzPct val="130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8288" algn="l" rtl="0" eaLnBrk="1" fontAlgn="base" hangingPunct="1">
        <a:spcBef>
          <a:spcPct val="20000"/>
        </a:spcBef>
        <a:spcAft>
          <a:spcPct val="10000"/>
        </a:spcAft>
        <a:buClr>
          <a:srgbClr val="09357A"/>
        </a:buClr>
        <a:buSzPct val="80000"/>
        <a:buFont typeface="Wingdings" pitchFamily="2" charset="2"/>
        <a:buChar char="u"/>
        <a:defRPr sz="1600" b="1">
          <a:solidFill>
            <a:schemeClr val="tx1"/>
          </a:solidFill>
          <a:latin typeface="+mn-lt"/>
        </a:defRPr>
      </a:lvl2pPr>
      <a:lvl3pPr marL="1073150" indent="-176213" algn="l" rtl="0" eaLnBrk="1" fontAlgn="base" hangingPunct="1">
        <a:spcBef>
          <a:spcPct val="20000"/>
        </a:spcBef>
        <a:spcAft>
          <a:spcPct val="0"/>
        </a:spcAft>
        <a:buClr>
          <a:srgbClr val="FE5815"/>
        </a:buClr>
        <a:buFont typeface="Symbol" pitchFamily="18" charset="2"/>
        <a:buChar char="·"/>
        <a:defRPr sz="1400">
          <a:solidFill>
            <a:schemeClr val="tx1"/>
          </a:solidFill>
          <a:latin typeface="+mn-lt"/>
        </a:defRPr>
      </a:lvl3pPr>
      <a:lvl4pPr marL="1436688" indent="-93663" algn="l" rtl="0" eaLnBrk="1" fontAlgn="base" hangingPunct="1">
        <a:spcBef>
          <a:spcPct val="20000"/>
        </a:spcBef>
        <a:spcAft>
          <a:spcPct val="0"/>
        </a:spcAft>
        <a:buClr>
          <a:srgbClr val="09357A"/>
        </a:buClr>
        <a:buFont typeface="Arial" charset="0"/>
        <a:buChar char="-"/>
        <a:defRPr sz="1200">
          <a:solidFill>
            <a:schemeClr val="tx1"/>
          </a:solidFill>
          <a:latin typeface="+mn-lt"/>
        </a:defRPr>
      </a:lvl4pPr>
      <a:lvl5pPr marL="19732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5pPr>
      <a:lvl6pPr marL="24304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6pPr>
      <a:lvl7pPr marL="28876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7pPr>
      <a:lvl8pPr marL="33448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8pPr>
      <a:lvl9pPr marL="38020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July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28, 2020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92488" y="1342583"/>
            <a:ext cx="8997904" cy="285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>
              <a:lnSpc>
                <a:spcPct val="120000"/>
              </a:lnSpc>
              <a:spcBef>
                <a:spcPts val="1200"/>
              </a:spcBef>
            </a:pPr>
            <a:endParaRPr lang="en-US" sz="1800" dirty="0" smtClean="0"/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Shut down work (Terminal North, South, HLI</a:t>
            </a:r>
            <a:r>
              <a:rPr lang="en-US" sz="1800" dirty="0" smtClean="0">
                <a:solidFill>
                  <a:schemeClr val="tx1"/>
                </a:solidFill>
              </a:rPr>
              <a:t>) *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Preparation for beam tests with high current ion sources (U, </a:t>
            </a:r>
            <a:r>
              <a:rPr lang="en-US" sz="1800" dirty="0" err="1" smtClean="0">
                <a:solidFill>
                  <a:schemeClr val="tx1"/>
                </a:solidFill>
              </a:rPr>
              <a:t>Pr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Er</a:t>
            </a:r>
            <a:r>
              <a:rPr lang="en-US" sz="1800" dirty="0" smtClean="0">
                <a:solidFill>
                  <a:schemeClr val="tx1"/>
                </a:solidFill>
              </a:rPr>
              <a:t>, Sn</a:t>
            </a:r>
            <a:r>
              <a:rPr lang="en-US" sz="1800" dirty="0" smtClean="0">
                <a:solidFill>
                  <a:schemeClr val="tx1"/>
                </a:solidFill>
              </a:rPr>
              <a:t>) *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Adaptation of 18 GHz ECR </a:t>
            </a:r>
            <a:r>
              <a:rPr lang="en-US" sz="1800" dirty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on source drawings ongoing (clarification with JYFL)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Solenoid PS for ECR test stand (EIS): tendering process </a:t>
            </a: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 purchase department</a:t>
            </a:r>
          </a:p>
          <a:p>
            <a:pPr marL="0" lv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sym typeface="Wingdings" panose="05000000000000000000" pitchFamily="2" charset="2"/>
              </a:rPr>
              <a:t>* reduced activity due to vacation time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9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si-folienmaster-2014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ramatome_Folie_de">
  <a:themeElements>
    <a:clrScheme name="palette AREVA">
      <a:dk1>
        <a:srgbClr val="000000"/>
      </a:dk1>
      <a:lt1>
        <a:srgbClr val="FFFFFF"/>
      </a:lt1>
      <a:dk2>
        <a:srgbClr val="C4122F"/>
      </a:dk2>
      <a:lt2>
        <a:srgbClr val="FFDD00"/>
      </a:lt2>
      <a:accent1>
        <a:srgbClr val="169C2E"/>
      </a:accent1>
      <a:accent2>
        <a:srgbClr val="FF6600"/>
      </a:accent2>
      <a:accent3>
        <a:srgbClr val="0067AD"/>
      </a:accent3>
      <a:accent4>
        <a:srgbClr val="003E86"/>
      </a:accent4>
      <a:accent5>
        <a:srgbClr val="863486"/>
      </a:accent5>
      <a:accent6>
        <a:srgbClr val="E35395"/>
      </a:accent6>
      <a:hlink>
        <a:srgbClr val="003E86"/>
      </a:hlink>
      <a:folHlink>
        <a:srgbClr val="83A6C7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Geneva</vt:lpstr>
      <vt:lpstr>Symbol</vt:lpstr>
      <vt:lpstr>Wingdings</vt:lpstr>
      <vt:lpstr>gsi-folienmaster-2014</vt:lpstr>
      <vt:lpstr>Framatome_Folie_de</vt:lpstr>
      <vt:lpstr>think-cell Slide</vt:lpstr>
      <vt:lpstr>PowerPoint-Präsentation</vt:lpstr>
    </vt:vector>
  </TitlesOfParts>
  <Company>GSI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Pomplun</dc:creator>
  <cp:lastModifiedBy>Tinschert, Klaus Dr.</cp:lastModifiedBy>
  <cp:revision>937</cp:revision>
  <cp:lastPrinted>2018-04-10T12:56:10Z</cp:lastPrinted>
  <dcterms:created xsi:type="dcterms:W3CDTF">2012-12-14T15:20:39Z</dcterms:created>
  <dcterms:modified xsi:type="dcterms:W3CDTF">2020-07-28T09:14:33Z</dcterms:modified>
</cp:coreProperties>
</file>