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975" r:id="rId2"/>
  </p:sldMasterIdLst>
  <p:notesMasterIdLst>
    <p:notesMasterId r:id="rId4"/>
  </p:notesMasterIdLst>
  <p:handoutMasterIdLst>
    <p:handoutMasterId r:id="rId5"/>
  </p:handoutMasterIdLst>
  <p:sldIdLst>
    <p:sldId id="438" r:id="rId3"/>
  </p:sldIdLst>
  <p:sldSz cx="9144000" cy="6858000" type="screen4x3"/>
  <p:notesSz cx="6797675" cy="9928225"/>
  <p:defaultTextStyle>
    <a:defPPr>
      <a:defRPr lang="de-D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0066FF"/>
    <a:srgbClr val="FF9900"/>
    <a:srgbClr val="FF9933"/>
    <a:srgbClr val="D0D8E8"/>
    <a:srgbClr val="E9EDF4"/>
    <a:srgbClr val="0000FF"/>
    <a:srgbClr val="FFFF66"/>
    <a:srgbClr val="FFCC21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6D9F66E-5EB9-4882-86FB-DCBF35E3C3E4}" styleName="Mittlere Formatvorlage 4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46F890A9-2807-4EBB-B81D-B2AA78EC7F39}" styleName="Dunkle Formatvorlage 2 - Akzent 5/Akz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2C8C85-51F0-491E-9774-3900AFEF0FD7}" styleName="Helle Formatvorlage 2 - Akz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Helle Formatvorlage 3 - Akz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Mittlere Formatvorlage 1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FECB4D8-DB02-4DC6-A0A2-4F2EBAE1DC90}" styleName="Mittlere Formatvorlage 1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B344D84-9AFB-497E-A393-DC336BA19D2E}" styleName="Mittlere Formatvorlage 3 - Akz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ittlere Formatvorlage 3 - Akz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505E3EF-67EA-436B-97B2-0124C06EBD24}" styleName="Mittlere Formatvorlage 4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03447BB-5D67-496B-8E87-E561075AD55C}" styleName="Dunkle Formatvorlage 1 - Akz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unkle Formatvorlage 1 - Akz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unkle Formatvorlag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16DA210-FB5B-4158-B5E0-FEB733F419BA}" styleName="Helle Formatvorlag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1EBBBCC-DAD2-459C-BE2E-F6DE35CF9A28}" styleName="Dunkle Formatvorlage 2 - Akzent 3/Akz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55" autoAdjust="0"/>
    <p:restoredTop sz="94673" autoAdjust="0"/>
  </p:normalViewPr>
  <p:slideViewPr>
    <p:cSldViewPr snapToGrid="0" snapToObjects="1">
      <p:cViewPr varScale="1">
        <p:scale>
          <a:sx n="102" d="100"/>
          <a:sy n="102" d="100"/>
        </p:scale>
        <p:origin x="135" y="5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900" y="1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7F538DA-E12F-4623-B865-35F9052F8D6B}" type="datetimeFigureOut">
              <a:rPr lang="de-DE"/>
              <a:pPr>
                <a:defRPr/>
              </a:pPr>
              <a:t>14.07.2020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2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900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5246EFA-2285-4AB7-87D0-D010071057B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35920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900" y="1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E4E7849-C954-4976-9D4A-782BCD55E109}" type="datetimeFigureOut">
              <a:rPr lang="de-DE"/>
              <a:pPr>
                <a:defRPr/>
              </a:pPr>
              <a:t>14.07.2020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900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D086470-2739-4715-959D-9C841B0C893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79783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 6" descr="fair-mesh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73" t="11488" r="5373" b="5511"/>
          <a:stretch>
            <a:fillRect/>
          </a:stretch>
        </p:blipFill>
        <p:spPr bwMode="auto">
          <a:xfrm>
            <a:off x="111125" y="1417638"/>
            <a:ext cx="8926513" cy="505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uppierung 11"/>
          <p:cNvGrpSpPr>
            <a:grpSpLocks/>
          </p:cNvGrpSpPr>
          <p:nvPr userDrawn="1"/>
        </p:nvGrpSpPr>
        <p:grpSpPr bwMode="auto">
          <a:xfrm>
            <a:off x="3194050" y="150813"/>
            <a:ext cx="5614988" cy="844550"/>
            <a:chOff x="3193470" y="150090"/>
            <a:chExt cx="5615712" cy="845209"/>
          </a:xfrm>
        </p:grpSpPr>
        <p:sp>
          <p:nvSpPr>
            <p:cNvPr id="6" name="Rechteck 14"/>
            <p:cNvSpPr/>
            <p:nvPr userDrawn="1"/>
          </p:nvSpPr>
          <p:spPr>
            <a:xfrm>
              <a:off x="7030953" y="150090"/>
              <a:ext cx="1778229" cy="5608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7" name="Textfeld 15"/>
            <p:cNvSpPr txBox="1">
              <a:spLocks noChangeArrowheads="1"/>
            </p:cNvSpPr>
            <p:nvPr userDrawn="1"/>
          </p:nvSpPr>
          <p:spPr bwMode="auto">
            <a:xfrm>
              <a:off x="3193470" y="594937"/>
              <a:ext cx="5531563" cy="400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>
                <a:defRPr/>
              </a:pPr>
              <a:r>
                <a:rPr lang="de-DE" altLang="de-DE" sz="1000" smtClean="0">
                  <a:solidFill>
                    <a:srgbClr val="333333"/>
                  </a:solidFill>
                  <a:cs typeface="Arial" charset="0"/>
                </a:rPr>
                <a:t>GSI Helmholtzzentrum für Schwerionenforschung GmbH</a:t>
              </a:r>
            </a:p>
            <a:p>
              <a:pPr algn="r">
                <a:defRPr/>
              </a:pPr>
              <a:endParaRPr lang="de-DE" altLang="de-DE" sz="1000" smtClean="0">
                <a:solidFill>
                  <a:srgbClr val="333333"/>
                </a:solidFill>
                <a:cs typeface="Arial" charset="0"/>
              </a:endParaRPr>
            </a:p>
          </p:txBody>
        </p:sp>
        <p:pic>
          <p:nvPicPr>
            <p:cNvPr id="8" name="Bild 9" descr="GSI_Logo_rgb.png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97965" y="178975"/>
              <a:ext cx="1349516" cy="4498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Rechteck 17"/>
          <p:cNvSpPr/>
          <p:nvPr userDrawn="1"/>
        </p:nvSpPr>
        <p:spPr>
          <a:xfrm>
            <a:off x="404813" y="6650038"/>
            <a:ext cx="3370262" cy="20796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51563" y="3244364"/>
            <a:ext cx="6607516" cy="779866"/>
          </a:xfrm>
        </p:spPr>
        <p:txBody>
          <a:bodyPr>
            <a:noAutofit/>
          </a:bodyPr>
          <a:lstStyle>
            <a:lvl1pPr algn="ctr">
              <a:defRPr sz="3600">
                <a:solidFill>
                  <a:srgbClr val="333333"/>
                </a:solidFill>
              </a:defRPr>
            </a:lvl1pPr>
          </a:lstStyle>
          <a:p>
            <a:r>
              <a:rPr lang="de-DE" smtClean="0"/>
              <a:t>Mastertitelformat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4024230"/>
            <a:ext cx="6400800" cy="58466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6666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01636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ite 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8695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2565" y="271335"/>
            <a:ext cx="6242342" cy="787557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B1998-2BC3-4397-A1FA-69D131D737B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>
          <a:xfrm>
            <a:off x="7123113" y="6553200"/>
            <a:ext cx="825500" cy="365125"/>
          </a:xfrm>
        </p:spPr>
        <p:txBody>
          <a:bodyPr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31.03.14</a:t>
            </a:r>
          </a:p>
        </p:txBody>
      </p:sp>
      <p:sp>
        <p:nvSpPr>
          <p:cNvPr id="6" name="Fußzeilenplatzhalt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Name/Vortragstitel</a:t>
            </a:r>
          </a:p>
        </p:txBody>
      </p:sp>
    </p:spTree>
    <p:extLst>
      <p:ext uri="{BB962C8B-B14F-4D97-AF65-F5344CB8AC3E}">
        <p14:creationId xmlns:p14="http://schemas.microsoft.com/office/powerpoint/2010/main" val="422243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Foliennummernplatzhalt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A0BC6-5B59-4AFE-A6F4-CB53C902BD5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6" name="Datumsplatzhalter 4"/>
          <p:cNvSpPr>
            <a:spLocks noGrp="1"/>
          </p:cNvSpPr>
          <p:nvPr>
            <p:ph type="dt" sz="half" idx="11"/>
          </p:nvPr>
        </p:nvSpPr>
        <p:spPr>
          <a:xfrm>
            <a:off x="7099300" y="6553200"/>
            <a:ext cx="849313" cy="365125"/>
          </a:xfrm>
        </p:spPr>
        <p:txBody>
          <a:bodyPr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31.03.14</a:t>
            </a:r>
          </a:p>
        </p:txBody>
      </p:sp>
      <p:sp>
        <p:nvSpPr>
          <p:cNvPr id="7" name="Fußzeilenplatzhalt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Name/Vortragstitel</a:t>
            </a:r>
          </a:p>
        </p:txBody>
      </p:sp>
    </p:spTree>
    <p:extLst>
      <p:ext uri="{BB962C8B-B14F-4D97-AF65-F5344CB8AC3E}">
        <p14:creationId xmlns:p14="http://schemas.microsoft.com/office/powerpoint/2010/main" val="3336310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3D12F-06C9-4441-8770-84B8EABC73B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4" name="Datumsplatzhalter 4"/>
          <p:cNvSpPr>
            <a:spLocks noGrp="1"/>
          </p:cNvSpPr>
          <p:nvPr>
            <p:ph type="dt" sz="half" idx="11"/>
          </p:nvPr>
        </p:nvSpPr>
        <p:spPr>
          <a:xfrm>
            <a:off x="7099300" y="6553200"/>
            <a:ext cx="849313" cy="365125"/>
          </a:xfrm>
        </p:spPr>
        <p:txBody>
          <a:bodyPr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31.03.14</a:t>
            </a:r>
          </a:p>
        </p:txBody>
      </p:sp>
      <p:sp>
        <p:nvSpPr>
          <p:cNvPr id="5" name="Fußzeilenplatzhalt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Name/Vortragstitel</a:t>
            </a:r>
          </a:p>
        </p:txBody>
      </p:sp>
    </p:spTree>
    <p:extLst>
      <p:ext uri="{BB962C8B-B14F-4D97-AF65-F5344CB8AC3E}">
        <p14:creationId xmlns:p14="http://schemas.microsoft.com/office/powerpoint/2010/main" val="189823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3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2" name="Obje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 userDrawn="1"/>
        </p:nvSpPr>
        <p:spPr>
          <a:xfrm>
            <a:off x="266026" y="231653"/>
            <a:ext cx="6656832" cy="5885365"/>
          </a:xfrm>
          <a:prstGeom prst="rect">
            <a:avLst/>
          </a:prstGeom>
          <a:solidFill>
            <a:srgbClr val="09357A"/>
          </a:solidFill>
          <a:ln>
            <a:solidFill>
              <a:srgbClr val="0070C0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723480" y="549595"/>
            <a:ext cx="6656832" cy="5885365"/>
          </a:xfrm>
          <a:prstGeom prst="rect">
            <a:avLst/>
          </a:prstGeom>
          <a:solidFill>
            <a:schemeClr val="bg1"/>
          </a:solidFill>
          <a:ln w="38100">
            <a:solidFill>
              <a:srgbClr val="09357A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dirty="0">
              <a:solidFill>
                <a:prstClr val="white"/>
              </a:solidFill>
            </a:endParaRPr>
          </a:p>
        </p:txBody>
      </p:sp>
      <p:pic>
        <p:nvPicPr>
          <p:cNvPr id="24" name="Image 23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1720" y="577400"/>
            <a:ext cx="4712616" cy="1446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7646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>
                <a:srgbClr val="FE5815"/>
              </a:buClr>
              <a:buSzPct val="130000"/>
              <a:buFont typeface="Wingdings" panose="05000000000000000000" pitchFamily="2" charset="2"/>
              <a:buChar char="§"/>
              <a:tabLst/>
              <a:defRPr/>
            </a:lvl1pPr>
            <a:lvl2pPr marL="717550" marR="0" indent="-2682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10000"/>
              </a:spcAft>
              <a:buClr>
                <a:srgbClr val="09357A"/>
              </a:buClr>
              <a:buSzPct val="80000"/>
              <a:buFont typeface="Wingdings" pitchFamily="2" charset="2"/>
              <a:buChar char="u"/>
              <a:tabLst/>
              <a:defRPr/>
            </a:lvl2pPr>
            <a:lvl3pPr marL="1073150" marR="0" indent="-17621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E5815"/>
              </a:buClr>
              <a:buSzTx/>
              <a:buFont typeface="Symbol" pitchFamily="18" charset="2"/>
              <a:buChar char="·"/>
              <a:tabLst/>
              <a:defRPr/>
            </a:lvl3pPr>
            <a:lvl4pPr marL="1436688" marR="0" indent="-936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9357A"/>
              </a:buClr>
              <a:buSzTx/>
              <a:buFont typeface="Arial" charset="0"/>
              <a:buChar char="-"/>
              <a:tabLst/>
              <a:defRPr/>
            </a:lvl4pPr>
          </a:lstStyle>
          <a:p>
            <a:pPr lvl="0"/>
            <a:r>
              <a:rPr lang="de-DE" altLang="fr-FR" smtClean="0"/>
              <a:t>Textmasterformat bearbeiten</a:t>
            </a:r>
          </a:p>
          <a:p>
            <a:pPr lvl="1"/>
            <a:r>
              <a:rPr lang="de-DE" altLang="fr-FR" smtClean="0"/>
              <a:t>Zweite Ebene</a:t>
            </a:r>
          </a:p>
          <a:p>
            <a:pPr lvl="2"/>
            <a:r>
              <a:rPr lang="de-DE" altLang="fr-FR" smtClean="0"/>
              <a:t>Dritte Ebene</a:t>
            </a:r>
          </a:p>
          <a:p>
            <a:pPr lvl="3"/>
            <a:r>
              <a:rPr lang="de-DE" altLang="fr-FR" smtClean="0"/>
              <a:t>Vierte Ebene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9769" y="116632"/>
            <a:ext cx="5757863" cy="900113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8643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ite 2 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74675" y="1619250"/>
            <a:ext cx="3846513" cy="4318000"/>
          </a:xfr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>
                <a:srgbClr val="FE5815"/>
              </a:buClr>
              <a:buSzPct val="130000"/>
              <a:buFont typeface="Wingdings" panose="05000000000000000000" pitchFamily="2" charset="2"/>
              <a:buChar char="§"/>
              <a:tabLst/>
              <a:defRPr sz="2000"/>
            </a:lvl1pPr>
            <a:lvl2pPr marL="717550" marR="0" indent="-2682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10000"/>
              </a:spcAft>
              <a:buClr>
                <a:srgbClr val="09357A"/>
              </a:buClr>
              <a:buSzPct val="80000"/>
              <a:buFont typeface="Wingdings" pitchFamily="2" charset="2"/>
              <a:buChar char="u"/>
              <a:tabLst/>
              <a:defRPr sz="1600"/>
            </a:lvl2pPr>
            <a:lvl3pPr marL="1073150" marR="0" indent="-17621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E5815"/>
              </a:buClr>
              <a:buSzTx/>
              <a:buFont typeface="Symbol" pitchFamily="18" charset="2"/>
              <a:buChar char="·"/>
              <a:tabLst/>
              <a:defRPr sz="1400"/>
            </a:lvl3pPr>
            <a:lvl4pPr marL="1436688" marR="0" indent="-936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9357A"/>
              </a:buClr>
              <a:buSzTx/>
              <a:buFont typeface="Arial" charset="0"/>
              <a:buChar char="-"/>
              <a:tabLst/>
              <a:defRPr sz="12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altLang="fr-FR" smtClean="0"/>
              <a:t>Textmasterformat bearbeiten</a:t>
            </a:r>
          </a:p>
          <a:p>
            <a:pPr lvl="1"/>
            <a:r>
              <a:rPr lang="de-DE" altLang="fr-FR" smtClean="0"/>
              <a:t>Zweite Ebene</a:t>
            </a:r>
          </a:p>
          <a:p>
            <a:pPr lvl="2"/>
            <a:r>
              <a:rPr lang="de-DE" altLang="fr-FR" smtClean="0"/>
              <a:t>Dritte Ebene</a:t>
            </a:r>
          </a:p>
          <a:p>
            <a:pPr lvl="3"/>
            <a:r>
              <a:rPr lang="de-DE" altLang="fr-FR" smtClean="0"/>
              <a:t>Vierte Ebene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3588" y="1619250"/>
            <a:ext cx="3846512" cy="4318000"/>
          </a:xfr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>
                <a:srgbClr val="FE5815"/>
              </a:buClr>
              <a:buSzPct val="130000"/>
              <a:buFont typeface="Wingdings" panose="05000000000000000000" pitchFamily="2" charset="2"/>
              <a:buChar char="§"/>
              <a:tabLst/>
              <a:defRPr sz="2800"/>
            </a:lvl1pPr>
            <a:lvl2pPr marL="717550" marR="0" indent="-2682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10000"/>
              </a:spcAft>
              <a:buClr>
                <a:srgbClr val="09357A"/>
              </a:buClr>
              <a:buSzPct val="80000"/>
              <a:buFont typeface="Wingdings" pitchFamily="2" charset="2"/>
              <a:buChar char="u"/>
              <a:tabLst/>
              <a:defRPr sz="2400"/>
            </a:lvl2pPr>
            <a:lvl3pPr marL="1073150" marR="0" indent="-17621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E5815"/>
              </a:buClr>
              <a:buSzTx/>
              <a:buFont typeface="Symbol" pitchFamily="18" charset="2"/>
              <a:buChar char="·"/>
              <a:tabLst/>
              <a:defRPr sz="2000"/>
            </a:lvl3pPr>
            <a:lvl4pPr marL="1436688" marR="0" indent="-936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9357A"/>
              </a:buClr>
              <a:buSzTx/>
              <a:buFont typeface="Arial" charset="0"/>
              <a:buChar char="-"/>
              <a:tabLst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altLang="fr-FR" smtClean="0"/>
              <a:t>Textmasterformat bearbeiten</a:t>
            </a:r>
          </a:p>
          <a:p>
            <a:pPr lvl="1"/>
            <a:r>
              <a:rPr lang="de-DE" altLang="fr-FR" smtClean="0"/>
              <a:t>Zweite Ebene</a:t>
            </a:r>
          </a:p>
          <a:p>
            <a:pPr lvl="2"/>
            <a:r>
              <a:rPr lang="de-DE" altLang="fr-FR" smtClean="0"/>
              <a:t>Dritte Ebene</a:t>
            </a:r>
          </a:p>
          <a:p>
            <a:pPr lvl="3"/>
            <a:r>
              <a:rPr lang="de-DE" altLang="fr-FR" smtClean="0"/>
              <a:t>Vierte Ebene</a:t>
            </a: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3009769" y="116632"/>
            <a:ext cx="5757863" cy="900113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3309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468651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Überschrif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 baseline="0"/>
            </a:lvl2pPr>
            <a:lvl3pPr>
              <a:defRPr baseline="0"/>
            </a:lvl3pPr>
            <a:lvl4pPr>
              <a:defRPr/>
            </a:lvl4pPr>
            <a:lvl5pPr>
              <a:defRPr baseline="0"/>
            </a:lvl5pPr>
          </a:lstStyle>
          <a:p>
            <a:pPr lvl="0"/>
            <a:r>
              <a:rPr lang="de-DE" altLang="fr-FR" smtClean="0"/>
              <a:t>Textmasterformat bearbeiten</a:t>
            </a:r>
          </a:p>
          <a:p>
            <a:pPr lvl="1"/>
            <a:r>
              <a:rPr lang="de-DE" altLang="fr-FR" smtClean="0"/>
              <a:t>Zweite Ebene</a:t>
            </a:r>
          </a:p>
          <a:p>
            <a:pPr lvl="2"/>
            <a:r>
              <a:rPr lang="de-DE" altLang="fr-FR" smtClean="0"/>
              <a:t>Dritte Ebene</a:t>
            </a:r>
          </a:p>
          <a:p>
            <a:pPr lvl="3"/>
            <a:r>
              <a:rPr lang="de-DE" altLang="fr-FR" smtClean="0"/>
              <a:t>Vierte Ebene</a:t>
            </a:r>
          </a:p>
          <a:p>
            <a:pPr lvl="4"/>
            <a:r>
              <a:rPr lang="de-DE" altLang="fr-FR" smtClean="0"/>
              <a:t>Fünfte Ebene</a:t>
            </a:r>
            <a:endParaRPr lang="fr-FR" altLang="fr-FR" dirty="0" smtClean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5100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7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0" y="6611938"/>
            <a:ext cx="9144000" cy="255587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22275" y="1450975"/>
            <a:ext cx="8212138" cy="490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Mastertextformat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64488" y="6553200"/>
            <a:ext cx="7461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333333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5179FB55-B533-45EA-9A52-C28C55813F5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pic>
        <p:nvPicPr>
          <p:cNvPr id="1029" name="Bild 6" descr="GSI_Logo_rgb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7738" y="260350"/>
            <a:ext cx="1349375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Gerade Verbindung 8"/>
          <p:cNvCxnSpPr/>
          <p:nvPr/>
        </p:nvCxnSpPr>
        <p:spPr>
          <a:xfrm>
            <a:off x="0" y="1068388"/>
            <a:ext cx="9144000" cy="0"/>
          </a:xfrm>
          <a:prstGeom prst="line">
            <a:avLst/>
          </a:prstGeom>
          <a:ln w="254000">
            <a:solidFill>
              <a:srgbClr val="EAEAE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434975" y="6619875"/>
            <a:ext cx="378142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de-DE" altLang="de-DE" sz="1000" smtClean="0">
                <a:solidFill>
                  <a:srgbClr val="333333"/>
                </a:solidFill>
                <a:cs typeface="Arial" charset="0"/>
              </a:rPr>
              <a:t>GSI Helmholtzzentrum für Schwerionenforschung GmbH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22275" y="260350"/>
            <a:ext cx="6242050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Mastertitelformat bearbeiten</a:t>
            </a:r>
          </a:p>
        </p:txBody>
      </p:sp>
      <p:sp>
        <p:nvSpPr>
          <p:cNvPr id="4" name="Rechteck 3"/>
          <p:cNvSpPr>
            <a:spLocks/>
          </p:cNvSpPr>
          <p:nvPr/>
        </p:nvSpPr>
        <p:spPr>
          <a:xfrm>
            <a:off x="0" y="939800"/>
            <a:ext cx="255588" cy="255588"/>
          </a:xfrm>
          <a:prstGeom prst="rect">
            <a:avLst/>
          </a:prstGeom>
          <a:solidFill>
            <a:srgbClr val="FDBB6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2" name="Rechteck 11"/>
          <p:cNvSpPr>
            <a:spLocks/>
          </p:cNvSpPr>
          <p:nvPr/>
        </p:nvSpPr>
        <p:spPr>
          <a:xfrm>
            <a:off x="0" y="6610350"/>
            <a:ext cx="255588" cy="255588"/>
          </a:xfrm>
          <a:prstGeom prst="rect">
            <a:avLst/>
          </a:prstGeom>
          <a:solidFill>
            <a:srgbClr val="FDBB6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>
          <a:xfrm>
            <a:off x="7100888" y="6553200"/>
            <a:ext cx="8477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333333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de-DE"/>
              <a:t>31.03.14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3"/>
          </p:nvPr>
        </p:nvSpPr>
        <p:spPr>
          <a:xfrm>
            <a:off x="4203700" y="6561138"/>
            <a:ext cx="2895600" cy="3571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333333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de-DE"/>
              <a:t>Name/Vortragstitel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</p:sldLayoutIdLst>
  <p:hf sldNum="0"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b="1" kern="1200">
          <a:solidFill>
            <a:srgbClr val="333333"/>
          </a:solidFill>
          <a:latin typeface="Arial"/>
          <a:ea typeface="+mj-ea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cs typeface="Arial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cs typeface="Arial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cs typeface="Arial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cs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rgbClr val="FDBB63"/>
        </a:buClr>
        <a:buFont typeface="Wingdings" pitchFamily="2" charset="2"/>
        <a:buChar char="§"/>
        <a:defRPr sz="2400" kern="1200">
          <a:solidFill>
            <a:srgbClr val="333333"/>
          </a:solidFill>
          <a:latin typeface="Arial"/>
          <a:ea typeface="+mn-ea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FDBB63"/>
        </a:buClr>
        <a:buFont typeface="Wingdings" pitchFamily="2" charset="2"/>
        <a:buChar char="§"/>
        <a:defRPr sz="2000" kern="1200">
          <a:solidFill>
            <a:srgbClr val="333333"/>
          </a:solidFill>
          <a:latin typeface="Arial"/>
          <a:ea typeface="+mn-ea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FDBB63"/>
        </a:buClr>
        <a:buFont typeface="Wingdings" pitchFamily="2" charset="2"/>
        <a:buChar char="§"/>
        <a:defRPr kern="1200">
          <a:solidFill>
            <a:srgbClr val="333333"/>
          </a:solidFill>
          <a:latin typeface="Arial"/>
          <a:ea typeface="+mn-ea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FDBB63"/>
        </a:buClr>
        <a:buFont typeface="Wingdings" pitchFamily="2" charset="2"/>
        <a:buChar char="§"/>
        <a:defRPr sz="1600" kern="1200">
          <a:solidFill>
            <a:srgbClr val="333333"/>
          </a:solidFill>
          <a:latin typeface="Arial"/>
          <a:ea typeface="+mn-ea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FDBB63"/>
        </a:buClr>
        <a:buFont typeface="Wingdings" pitchFamily="2" charset="2"/>
        <a:buChar char="§"/>
        <a:defRPr sz="1400" kern="1200">
          <a:solidFill>
            <a:srgbClr val="333333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83893" y="184872"/>
            <a:ext cx="8209284" cy="90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Titelmasterformat durch Klicken bearbeiten</a:t>
            </a:r>
            <a:endParaRPr lang="fr-FR" altLang="fr-FR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4675" y="1619250"/>
            <a:ext cx="7845425" cy="431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 err="1" smtClean="0"/>
              <a:t>Textmasterformat</a:t>
            </a:r>
            <a:r>
              <a:rPr lang="fr-FR" altLang="fr-FR" dirty="0" smtClean="0"/>
              <a:t> </a:t>
            </a:r>
            <a:r>
              <a:rPr lang="fr-FR" altLang="fr-FR" dirty="0" err="1" smtClean="0"/>
              <a:t>bearbeiten</a:t>
            </a:r>
            <a:endParaRPr lang="fr-FR" altLang="fr-FR" dirty="0" smtClean="0"/>
          </a:p>
          <a:p>
            <a:pPr lvl="1"/>
            <a:r>
              <a:rPr lang="fr-FR" altLang="fr-FR" dirty="0" err="1" smtClean="0"/>
              <a:t>Zweite</a:t>
            </a:r>
            <a:r>
              <a:rPr lang="fr-FR" altLang="fr-FR" dirty="0" smtClean="0"/>
              <a:t> </a:t>
            </a:r>
            <a:r>
              <a:rPr lang="fr-FR" altLang="fr-FR" dirty="0" err="1" smtClean="0"/>
              <a:t>Ebene</a:t>
            </a:r>
            <a:endParaRPr lang="fr-FR" altLang="fr-FR" dirty="0" smtClean="0"/>
          </a:p>
          <a:p>
            <a:pPr lvl="2"/>
            <a:r>
              <a:rPr lang="fr-FR" altLang="fr-FR" dirty="0" err="1" smtClean="0"/>
              <a:t>Dritte</a:t>
            </a:r>
            <a:r>
              <a:rPr lang="fr-FR" altLang="fr-FR" dirty="0" smtClean="0"/>
              <a:t> </a:t>
            </a:r>
            <a:r>
              <a:rPr lang="fr-FR" altLang="fr-FR" dirty="0" err="1" smtClean="0"/>
              <a:t>Ebene</a:t>
            </a:r>
            <a:endParaRPr lang="fr-FR" altLang="fr-FR" dirty="0" smtClean="0"/>
          </a:p>
          <a:p>
            <a:pPr lvl="3"/>
            <a:r>
              <a:rPr lang="fr-FR" altLang="fr-FR" dirty="0" err="1" smtClean="0"/>
              <a:t>Vierte</a:t>
            </a:r>
            <a:r>
              <a:rPr lang="fr-FR" altLang="fr-FR" dirty="0" smtClean="0"/>
              <a:t> </a:t>
            </a:r>
            <a:r>
              <a:rPr lang="fr-FR" altLang="fr-FR" dirty="0" err="1" smtClean="0"/>
              <a:t>Ebene</a:t>
            </a:r>
            <a:endParaRPr lang="fr-FR" altLang="fr-FR" dirty="0" smtClean="0"/>
          </a:p>
        </p:txBody>
      </p:sp>
      <p:sp>
        <p:nvSpPr>
          <p:cNvPr id="18" name="Rectangle 17"/>
          <p:cNvSpPr/>
          <p:nvPr/>
        </p:nvSpPr>
        <p:spPr>
          <a:xfrm>
            <a:off x="8064500" y="1071372"/>
            <a:ext cx="714440" cy="146304"/>
          </a:xfrm>
          <a:prstGeom prst="rect">
            <a:avLst/>
          </a:prstGeom>
          <a:solidFill>
            <a:srgbClr val="0935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endParaRPr lang="fr-FR" sz="1200">
              <a:solidFill>
                <a:prstClr val="white"/>
              </a:solidFill>
            </a:endParaRPr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541303" y="6680549"/>
            <a:ext cx="446274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1pPr>
            <a:lvl2pPr marL="742950" indent="-285750"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2pPr>
            <a:lvl3pPr marL="1143000" indent="-228600"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3pPr>
            <a:lvl4pPr marL="1600200" indent="-228600"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4pPr>
            <a:lvl5pPr marL="2057400" indent="-228600"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Geneva" charset="-128"/>
                <a:cs typeface="+mn-cs"/>
              </a:rPr>
              <a:t> AL: N – ECCN: N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altLang="fr-FR" sz="800" kern="0" dirty="0" smtClean="0">
              <a:solidFill>
                <a:schemeClr val="tx1"/>
              </a:solidFill>
            </a:endParaRPr>
          </a:p>
        </p:txBody>
      </p:sp>
      <p:sp>
        <p:nvSpPr>
          <p:cNvPr id="19" name="Text Box 20"/>
          <p:cNvSpPr txBox="1">
            <a:spLocks noChangeArrowheads="1"/>
          </p:cNvSpPr>
          <p:nvPr/>
        </p:nvSpPr>
        <p:spPr bwMode="auto">
          <a:xfrm>
            <a:off x="4333728" y="6490048"/>
            <a:ext cx="2195832" cy="300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1pPr>
            <a:lvl2pPr marL="742950" indent="-285750"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2pPr>
            <a:lvl3pPr marL="1143000" indent="-228600"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3pPr>
            <a:lvl4pPr marL="1600200" indent="-228600"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4pPr>
            <a:lvl5pPr marL="2057400" indent="-228600"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9pPr>
          </a:lstStyle>
          <a:p>
            <a:pPr algn="r"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en-US" altLang="fr-FR" sz="600" b="0" kern="0" dirty="0" smtClean="0">
                <a:solidFill>
                  <a:srgbClr val="000000"/>
                </a:solidFill>
              </a:rPr>
              <a:t>Property of </a:t>
            </a:r>
            <a:r>
              <a:rPr lang="en-US" altLang="fr-FR" sz="600" b="0" kern="0" noProof="0" dirty="0" smtClean="0">
                <a:solidFill>
                  <a:srgbClr val="000000"/>
                </a:solidFill>
              </a:rPr>
              <a:t>Framatome</a:t>
            </a:r>
            <a:r>
              <a:rPr lang="en-US" altLang="fr-FR" sz="600" b="0" kern="0" baseline="0" dirty="0" smtClean="0">
                <a:solidFill>
                  <a:srgbClr val="000000"/>
                </a:solidFill>
              </a:rPr>
              <a:t> </a:t>
            </a:r>
            <a:r>
              <a:rPr lang="en-US" altLang="fr-FR" sz="600" b="0" kern="0" dirty="0" smtClean="0">
                <a:solidFill>
                  <a:srgbClr val="000000"/>
                </a:solidFill>
              </a:rPr>
              <a:t>GmbH © Framatome</a:t>
            </a:r>
          </a:p>
          <a:p>
            <a:pPr algn="r"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en-US" altLang="fr-FR" sz="600" b="0" kern="0" dirty="0" smtClean="0">
                <a:solidFill>
                  <a:srgbClr val="000000"/>
                </a:solidFill>
              </a:rPr>
              <a:t>All rights reserved, see liability notice</a:t>
            </a:r>
          </a:p>
        </p:txBody>
      </p:sp>
      <p:sp>
        <p:nvSpPr>
          <p:cNvPr id="33" name="Rectangle 5"/>
          <p:cNvSpPr txBox="1">
            <a:spLocks noChangeArrowheads="1"/>
          </p:cNvSpPr>
          <p:nvPr/>
        </p:nvSpPr>
        <p:spPr bwMode="auto">
          <a:xfrm>
            <a:off x="6658560" y="6476400"/>
            <a:ext cx="439431" cy="22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Arial" charset="0"/>
                <a:ea typeface="Geneva" charset="-128"/>
                <a:cs typeface="+mn-cs"/>
              </a:defRPr>
            </a:lvl1pPr>
            <a:lvl2pPr marL="457200" algn="ctr" rtl="0" fontAlgn="base">
              <a:spcBef>
                <a:spcPct val="50000"/>
              </a:spcBef>
              <a:spcAft>
                <a:spcPct val="0"/>
              </a:spcAft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2pPr>
            <a:lvl3pPr marL="914400" algn="ctr" rtl="0" fontAlgn="base">
              <a:spcBef>
                <a:spcPct val="50000"/>
              </a:spcBef>
              <a:spcAft>
                <a:spcPct val="0"/>
              </a:spcAft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3pPr>
            <a:lvl4pPr marL="1371600" algn="ctr" rtl="0" fontAlgn="base">
              <a:spcBef>
                <a:spcPct val="50000"/>
              </a:spcBef>
              <a:spcAft>
                <a:spcPct val="0"/>
              </a:spcAft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4pPr>
            <a:lvl5pPr marL="1828800" algn="ctr" rtl="0" fontAlgn="base">
              <a:spcBef>
                <a:spcPct val="50000"/>
              </a:spcBef>
              <a:spcAft>
                <a:spcPct val="0"/>
              </a:spcAft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9pPr>
          </a:lstStyle>
          <a:p>
            <a:pPr>
              <a:defRPr/>
            </a:pPr>
            <a:r>
              <a:rPr lang="fr-FR" sz="800" b="0" dirty="0" smtClean="0">
                <a:solidFill>
                  <a:srgbClr val="000000"/>
                </a:solidFill>
              </a:rPr>
              <a:t>p.</a:t>
            </a:r>
            <a:fld id="{0538E6A8-FF43-4ACA-A61D-291FB10E7E9E}" type="slidenum">
              <a:rPr lang="fr-FR" sz="800" b="0" smtClean="0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fr-FR" sz="800" b="0" dirty="0">
              <a:solidFill>
                <a:srgbClr val="000000"/>
              </a:solidFill>
            </a:endParaRPr>
          </a:p>
        </p:txBody>
      </p:sp>
      <p:sp>
        <p:nvSpPr>
          <p:cNvPr id="34" name="Rectangle 5"/>
          <p:cNvSpPr txBox="1">
            <a:spLocks noChangeArrowheads="1"/>
          </p:cNvSpPr>
          <p:nvPr/>
        </p:nvSpPr>
        <p:spPr bwMode="auto">
          <a:xfrm>
            <a:off x="541303" y="6476400"/>
            <a:ext cx="4534753" cy="22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Arial" charset="0"/>
                <a:ea typeface="Geneva" charset="-128"/>
                <a:cs typeface="+mn-cs"/>
              </a:defRPr>
            </a:lvl1pPr>
            <a:lvl2pPr marL="457200" algn="ctr" rtl="0" fontAlgn="base">
              <a:spcBef>
                <a:spcPct val="50000"/>
              </a:spcBef>
              <a:spcAft>
                <a:spcPct val="0"/>
              </a:spcAft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2pPr>
            <a:lvl3pPr marL="914400" algn="ctr" rtl="0" fontAlgn="base">
              <a:spcBef>
                <a:spcPct val="50000"/>
              </a:spcBef>
              <a:spcAft>
                <a:spcPct val="0"/>
              </a:spcAft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3pPr>
            <a:lvl4pPr marL="1371600" algn="ctr" rtl="0" fontAlgn="base">
              <a:spcBef>
                <a:spcPct val="50000"/>
              </a:spcBef>
              <a:spcAft>
                <a:spcPct val="0"/>
              </a:spcAft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4pPr>
            <a:lvl5pPr marL="1828800" algn="ctr" rtl="0" fontAlgn="base">
              <a:spcBef>
                <a:spcPct val="50000"/>
              </a:spcBef>
              <a:spcAft>
                <a:spcPct val="0"/>
              </a:spcAft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Geneva" charset="-128"/>
                <a:cs typeface="+mn-cs"/>
              </a:rPr>
              <a:t>Lötversuche Uran-Kupfer </a:t>
            </a:r>
            <a:r>
              <a:rPr kumimoji="0" lang="de-DE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Geneva" charset="-128"/>
                <a:cs typeface="+mn-cs"/>
              </a:rPr>
              <a:t>Robert </a:t>
            </a:r>
            <a:r>
              <a:rPr kumimoji="0" lang="de-DE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Geneva" charset="-128"/>
                <a:cs typeface="+mn-cs"/>
              </a:rPr>
              <a:t>Bathelt</a:t>
            </a: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Geneva" charset="-128"/>
              <a:cs typeface="+mn-cs"/>
            </a:endParaRPr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16432" y="6237312"/>
            <a:ext cx="2164080" cy="664464"/>
          </a:xfrm>
          <a:prstGeom prst="rect">
            <a:avLst/>
          </a:prstGeom>
        </p:spPr>
      </p:pic>
      <p:cxnSp>
        <p:nvCxnSpPr>
          <p:cNvPr id="3" name="Connecteur droit 2"/>
          <p:cNvCxnSpPr/>
          <p:nvPr/>
        </p:nvCxnSpPr>
        <p:spPr bwMode="auto">
          <a:xfrm>
            <a:off x="1912" y="6381328"/>
            <a:ext cx="7096079" cy="422"/>
          </a:xfrm>
          <a:prstGeom prst="line">
            <a:avLst/>
          </a:prstGeom>
          <a:noFill/>
          <a:ln w="38100" cap="flat" cmpd="sng" algn="ctr">
            <a:solidFill>
              <a:srgbClr val="09357A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315207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6" r:id="rId1"/>
    <p:sldLayoutId id="2147483977" r:id="rId2"/>
    <p:sldLayoutId id="2147483978" r:id="rId3"/>
    <p:sldLayoutId id="2147483979" r:id="rId4"/>
    <p:sldLayoutId id="2147483980" r:id="rId5"/>
    <p:sldLayoutId id="2147483981" r:id="rId6"/>
  </p:sldLayoutIdLst>
  <p:timing>
    <p:tnLst>
      <p:par>
        <p:cTn id="1" dur="indefinite" restart="never" nodeType="tmRoot"/>
      </p:par>
    </p:tnLst>
  </p:timing>
  <p:hf sldNum="0" hdr="0" dt="0"/>
  <p:txStyles>
    <p:titleStyle>
      <a:lvl1pPr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09357A"/>
          </a:solidFill>
          <a:latin typeface="+mj-lt"/>
          <a:ea typeface="+mj-ea"/>
          <a:cs typeface="+mj-cs"/>
        </a:defRPr>
      </a:lvl1pPr>
      <a:lvl2pPr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C4122F"/>
          </a:solidFill>
          <a:latin typeface="Arial" charset="0"/>
        </a:defRPr>
      </a:lvl2pPr>
      <a:lvl3pPr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C4122F"/>
          </a:solidFill>
          <a:latin typeface="Arial" charset="0"/>
        </a:defRPr>
      </a:lvl3pPr>
      <a:lvl4pPr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C4122F"/>
          </a:solidFill>
          <a:latin typeface="Arial" charset="0"/>
        </a:defRPr>
      </a:lvl4pPr>
      <a:lvl5pPr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C4122F"/>
          </a:solidFill>
          <a:latin typeface="Arial" charset="0"/>
        </a:defRPr>
      </a:lvl5pPr>
      <a:lvl6pPr marL="457200"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C4122F"/>
          </a:solidFill>
          <a:latin typeface="Arial" charset="0"/>
        </a:defRPr>
      </a:lvl6pPr>
      <a:lvl7pPr marL="914400"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C4122F"/>
          </a:solidFill>
          <a:latin typeface="Arial" charset="0"/>
        </a:defRPr>
      </a:lvl7pPr>
      <a:lvl8pPr marL="1371600"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C4122F"/>
          </a:solidFill>
          <a:latin typeface="Arial" charset="0"/>
        </a:defRPr>
      </a:lvl8pPr>
      <a:lvl9pPr marL="1828800"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C4122F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20000"/>
        </a:spcAft>
        <a:buClr>
          <a:srgbClr val="FE5815"/>
        </a:buClr>
        <a:buSzPct val="130000"/>
        <a:buFont typeface="Wingdings" panose="05000000000000000000" pitchFamily="2" charset="2"/>
        <a:buChar char="§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17550" indent="-268288" algn="l" rtl="0" eaLnBrk="1" fontAlgn="base" hangingPunct="1">
        <a:spcBef>
          <a:spcPct val="20000"/>
        </a:spcBef>
        <a:spcAft>
          <a:spcPct val="10000"/>
        </a:spcAft>
        <a:buClr>
          <a:srgbClr val="09357A"/>
        </a:buClr>
        <a:buSzPct val="80000"/>
        <a:buFont typeface="Wingdings" pitchFamily="2" charset="2"/>
        <a:buChar char="u"/>
        <a:defRPr sz="1600" b="1">
          <a:solidFill>
            <a:schemeClr val="tx1"/>
          </a:solidFill>
          <a:latin typeface="+mn-lt"/>
        </a:defRPr>
      </a:lvl2pPr>
      <a:lvl3pPr marL="1073150" indent="-176213" algn="l" rtl="0" eaLnBrk="1" fontAlgn="base" hangingPunct="1">
        <a:spcBef>
          <a:spcPct val="20000"/>
        </a:spcBef>
        <a:spcAft>
          <a:spcPct val="0"/>
        </a:spcAft>
        <a:buClr>
          <a:srgbClr val="FE5815"/>
        </a:buClr>
        <a:buFont typeface="Symbol" pitchFamily="18" charset="2"/>
        <a:buChar char="·"/>
        <a:defRPr sz="1400">
          <a:solidFill>
            <a:schemeClr val="tx1"/>
          </a:solidFill>
          <a:latin typeface="+mn-lt"/>
        </a:defRPr>
      </a:lvl3pPr>
      <a:lvl4pPr marL="1436688" indent="-93663" algn="l" rtl="0" eaLnBrk="1" fontAlgn="base" hangingPunct="1">
        <a:spcBef>
          <a:spcPct val="20000"/>
        </a:spcBef>
        <a:spcAft>
          <a:spcPct val="0"/>
        </a:spcAft>
        <a:buClr>
          <a:srgbClr val="09357A"/>
        </a:buClr>
        <a:buFont typeface="Arial" charset="0"/>
        <a:buChar char="-"/>
        <a:defRPr sz="1200">
          <a:solidFill>
            <a:schemeClr val="tx1"/>
          </a:solidFill>
          <a:latin typeface="+mn-lt"/>
        </a:defRPr>
      </a:lvl4pPr>
      <a:lvl5pPr marL="1973263" indent="-17938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­"/>
        <a:defRPr sz="1200">
          <a:solidFill>
            <a:schemeClr val="tx1"/>
          </a:solidFill>
          <a:latin typeface="+mn-lt"/>
        </a:defRPr>
      </a:lvl5pPr>
      <a:lvl6pPr marL="2430463" indent="-17938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­"/>
        <a:defRPr sz="1200">
          <a:solidFill>
            <a:schemeClr val="tx1"/>
          </a:solidFill>
          <a:latin typeface="+mn-lt"/>
        </a:defRPr>
      </a:lvl6pPr>
      <a:lvl7pPr marL="2887663" indent="-17938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­"/>
        <a:defRPr sz="1200">
          <a:solidFill>
            <a:schemeClr val="tx1"/>
          </a:solidFill>
          <a:latin typeface="+mn-lt"/>
        </a:defRPr>
      </a:lvl7pPr>
      <a:lvl8pPr marL="3344863" indent="-17938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­"/>
        <a:defRPr sz="1200">
          <a:solidFill>
            <a:schemeClr val="tx1"/>
          </a:solidFill>
          <a:latin typeface="+mn-lt"/>
        </a:defRPr>
      </a:lvl8pPr>
      <a:lvl9pPr marL="3802063" indent="-17938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­"/>
        <a:defRPr sz="12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7146607" y="53340"/>
            <a:ext cx="1976438" cy="88963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Textfeld 8"/>
          <p:cNvSpPr txBox="1"/>
          <p:nvPr/>
        </p:nvSpPr>
        <p:spPr>
          <a:xfrm>
            <a:off x="0" y="6619875"/>
            <a:ext cx="9144000" cy="2460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0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                                           </a:t>
            </a:r>
            <a:endParaRPr lang="de-DE" sz="10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-28575" y="6619875"/>
            <a:ext cx="9144000" cy="24606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 </a:t>
            </a:r>
            <a:endParaRPr lang="de-DE" sz="10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8" name="Rechteck 27"/>
          <p:cNvSpPr/>
          <p:nvPr/>
        </p:nvSpPr>
        <p:spPr>
          <a:xfrm>
            <a:off x="0" y="0"/>
            <a:ext cx="7259638" cy="9429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Ion Source Status </a:t>
            </a:r>
          </a:p>
          <a:p>
            <a:pPr algn="ctr">
              <a:defRPr/>
            </a:pPr>
            <a:r>
              <a:rPr lang="de-DE" sz="2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July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2020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Rechteck 7"/>
          <p:cNvSpPr>
            <a:spLocks noChangeArrowheads="1"/>
          </p:cNvSpPr>
          <p:nvPr/>
        </p:nvSpPr>
        <p:spPr bwMode="auto">
          <a:xfrm>
            <a:off x="92488" y="1342583"/>
            <a:ext cx="8997904" cy="3342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rgbClr val="FDBB63"/>
              </a:buClr>
              <a:buFont typeface="Wingdings" pitchFamily="2" charset="2"/>
              <a:buChar char="§"/>
              <a:defRPr sz="2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DBB63"/>
              </a:buClr>
              <a:buFont typeface="Wingdings" pitchFamily="2" charset="2"/>
              <a:buChar char="§"/>
              <a:defRPr sz="20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DBB63"/>
              </a:buClr>
              <a:buFont typeface="Wingdings" pitchFamily="2" charset="2"/>
              <a:buChar char="§"/>
              <a:defRPr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DBB63"/>
              </a:buClr>
              <a:buFont typeface="Wingdings" pitchFamily="2" charset="2"/>
              <a:buChar char="§"/>
              <a:defRPr sz="16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DBB63"/>
              </a:buClr>
              <a:buFont typeface="Wingdings" pitchFamily="2" charset="2"/>
              <a:buChar char="§"/>
              <a:defRPr sz="1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BB63"/>
              </a:buClr>
              <a:buFont typeface="Wingdings" pitchFamily="2" charset="2"/>
              <a:buChar char="§"/>
              <a:defRPr sz="1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BB63"/>
              </a:buClr>
              <a:buFont typeface="Wingdings" pitchFamily="2" charset="2"/>
              <a:buChar char="§"/>
              <a:defRPr sz="1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BB63"/>
              </a:buClr>
              <a:buFont typeface="Wingdings" pitchFamily="2" charset="2"/>
              <a:buChar char="§"/>
              <a:defRPr sz="1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BB63"/>
              </a:buClr>
              <a:buFont typeface="Wingdings" pitchFamily="2" charset="2"/>
              <a:buChar char="§"/>
              <a:defRPr sz="1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>
              <a:lnSpc>
                <a:spcPct val="120000"/>
              </a:lnSpc>
              <a:spcBef>
                <a:spcPts val="1200"/>
              </a:spcBef>
            </a:pPr>
            <a:endParaRPr lang="en-US" sz="1800" dirty="0" smtClean="0"/>
          </a:p>
          <a:p>
            <a:pPr lvl="0">
              <a:lnSpc>
                <a:spcPct val="120000"/>
              </a:lnSpc>
              <a:spcBef>
                <a:spcPts val="1200"/>
              </a:spcBef>
            </a:pPr>
            <a:r>
              <a:rPr lang="en-US" sz="1800" dirty="0" smtClean="0">
                <a:solidFill>
                  <a:schemeClr val="tx1"/>
                </a:solidFill>
              </a:rPr>
              <a:t>Shut down work (Terminal North, South, HLI) </a:t>
            </a:r>
            <a:r>
              <a:rPr lang="en-US" sz="1800" dirty="0" smtClean="0">
                <a:solidFill>
                  <a:schemeClr val="tx1"/>
                </a:solidFill>
              </a:rPr>
              <a:t>ongoing</a:t>
            </a:r>
            <a:endParaRPr lang="en-US" sz="1800" dirty="0" smtClean="0">
              <a:solidFill>
                <a:schemeClr val="tx1"/>
              </a:solidFill>
            </a:endParaRPr>
          </a:p>
          <a:p>
            <a:pPr lvl="0">
              <a:lnSpc>
                <a:spcPct val="120000"/>
              </a:lnSpc>
              <a:spcBef>
                <a:spcPts val="1200"/>
              </a:spcBef>
            </a:pPr>
            <a:r>
              <a:rPr lang="en-US" sz="1800" dirty="0" smtClean="0">
                <a:solidFill>
                  <a:schemeClr val="tx1"/>
                </a:solidFill>
              </a:rPr>
              <a:t>Assembly of new ion sources, esp. MUCIS for p production (ongoing)</a:t>
            </a:r>
          </a:p>
          <a:p>
            <a:pPr lvl="0">
              <a:lnSpc>
                <a:spcPct val="120000"/>
              </a:lnSpc>
              <a:spcBef>
                <a:spcPts val="1200"/>
              </a:spcBef>
            </a:pPr>
            <a:r>
              <a:rPr lang="en-US" sz="1800" dirty="0" smtClean="0">
                <a:solidFill>
                  <a:schemeClr val="tx1"/>
                </a:solidFill>
              </a:rPr>
              <a:t>Preparation of </a:t>
            </a:r>
            <a:r>
              <a:rPr lang="en-US" sz="1800" dirty="0">
                <a:solidFill>
                  <a:schemeClr val="tx1"/>
                </a:solidFill>
              </a:rPr>
              <a:t>H</a:t>
            </a:r>
            <a:r>
              <a:rPr lang="en-US" sz="1800" dirty="0" smtClean="0">
                <a:solidFill>
                  <a:schemeClr val="tx1"/>
                </a:solidFill>
              </a:rPr>
              <a:t>LI dipole chamber (LEBT) for installation</a:t>
            </a:r>
          </a:p>
          <a:p>
            <a:pPr lvl="0">
              <a:lnSpc>
                <a:spcPct val="120000"/>
              </a:lnSpc>
              <a:spcBef>
                <a:spcPts val="1200"/>
              </a:spcBef>
            </a:pPr>
            <a:r>
              <a:rPr lang="en-US" sz="1800" dirty="0" smtClean="0">
                <a:solidFill>
                  <a:schemeClr val="tx1"/>
                </a:solidFill>
              </a:rPr>
              <a:t>Preparation for beam tests with high current ion sources (U, </a:t>
            </a:r>
            <a:r>
              <a:rPr lang="en-US" sz="1800" dirty="0" err="1" smtClean="0">
                <a:solidFill>
                  <a:schemeClr val="tx1"/>
                </a:solidFill>
              </a:rPr>
              <a:t>Pr</a:t>
            </a:r>
            <a:r>
              <a:rPr lang="en-US" sz="1800" dirty="0" smtClean="0">
                <a:solidFill>
                  <a:schemeClr val="tx1"/>
                </a:solidFill>
              </a:rPr>
              <a:t>, </a:t>
            </a:r>
            <a:r>
              <a:rPr lang="en-US" sz="1800" dirty="0" err="1" smtClean="0">
                <a:solidFill>
                  <a:schemeClr val="tx1"/>
                </a:solidFill>
              </a:rPr>
              <a:t>Er</a:t>
            </a:r>
            <a:r>
              <a:rPr lang="en-US" sz="1800" dirty="0" smtClean="0">
                <a:solidFill>
                  <a:schemeClr val="tx1"/>
                </a:solidFill>
              </a:rPr>
              <a:t>, Sn)</a:t>
            </a:r>
          </a:p>
          <a:p>
            <a:pPr lvl="0">
              <a:lnSpc>
                <a:spcPct val="120000"/>
              </a:lnSpc>
              <a:spcBef>
                <a:spcPts val="1200"/>
              </a:spcBef>
            </a:pPr>
            <a:r>
              <a:rPr lang="en-US" sz="1800" dirty="0" smtClean="0">
                <a:solidFill>
                  <a:schemeClr val="tx1"/>
                </a:solidFill>
              </a:rPr>
              <a:t>Adaptation of 18 GHz ECR </a:t>
            </a:r>
            <a:r>
              <a:rPr lang="en-US" sz="1800" dirty="0">
                <a:solidFill>
                  <a:schemeClr val="tx1"/>
                </a:solidFill>
              </a:rPr>
              <a:t>i</a:t>
            </a:r>
            <a:r>
              <a:rPr lang="en-US" sz="1800" dirty="0" smtClean="0">
                <a:solidFill>
                  <a:schemeClr val="tx1"/>
                </a:solidFill>
              </a:rPr>
              <a:t>on source drawings ongoing</a:t>
            </a:r>
          </a:p>
          <a:p>
            <a:pPr lvl="0">
              <a:lnSpc>
                <a:spcPct val="120000"/>
              </a:lnSpc>
              <a:spcBef>
                <a:spcPts val="1200"/>
              </a:spcBef>
            </a:pPr>
            <a:r>
              <a:rPr lang="en-US" sz="1800" dirty="0" smtClean="0">
                <a:solidFill>
                  <a:schemeClr val="tx1"/>
                </a:solidFill>
              </a:rPr>
              <a:t>Solenoid PS for ECR test stand (EIS): tendering in preparation with EPS</a:t>
            </a:r>
            <a:endParaRPr lang="en-US" sz="1800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4896" y="302070"/>
            <a:ext cx="720000" cy="600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762" y="80964"/>
            <a:ext cx="1080000" cy="341053"/>
          </a:xfrm>
          <a:prstGeom prst="rect">
            <a:avLst/>
          </a:prstGeom>
        </p:spPr>
      </p:pic>
      <p:sp>
        <p:nvSpPr>
          <p:cNvPr id="15" name="Textfeld 9"/>
          <p:cNvSpPr txBox="1"/>
          <p:nvPr/>
        </p:nvSpPr>
        <p:spPr>
          <a:xfrm>
            <a:off x="0" y="6611937"/>
            <a:ext cx="9144000" cy="2460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   </a:t>
            </a:r>
            <a:endParaRPr lang="de-DE" sz="1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499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gsi-folienmaster-2014">
  <a:themeElements>
    <a:clrScheme name="Benutzerdefiniert 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66666"/>
      </a:hlink>
      <a:folHlink>
        <a:srgbClr val="800080"/>
      </a:folHlink>
    </a:clrScheme>
    <a:fontScheme name="Office Klassisch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DBB63"/>
        </a:solidFill>
        <a:ln>
          <a:noFill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91440" tIns="45720" rIns="91440" bIns="45720" rtlCol="0" anchor="t"/>
      <a:lstStyle>
        <a:defPPr algn="l"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Framatome_Folie_de">
  <a:themeElements>
    <a:clrScheme name="palette AREVA">
      <a:dk1>
        <a:srgbClr val="000000"/>
      </a:dk1>
      <a:lt1>
        <a:srgbClr val="FFFFFF"/>
      </a:lt1>
      <a:dk2>
        <a:srgbClr val="C4122F"/>
      </a:dk2>
      <a:lt2>
        <a:srgbClr val="FFDD00"/>
      </a:lt2>
      <a:accent1>
        <a:srgbClr val="169C2E"/>
      </a:accent1>
      <a:accent2>
        <a:srgbClr val="FF6600"/>
      </a:accent2>
      <a:accent3>
        <a:srgbClr val="0067AD"/>
      </a:accent3>
      <a:accent4>
        <a:srgbClr val="003E86"/>
      </a:accent4>
      <a:accent5>
        <a:srgbClr val="863486"/>
      </a:accent5>
      <a:accent6>
        <a:srgbClr val="E35395"/>
      </a:accent6>
      <a:hlink>
        <a:srgbClr val="003E86"/>
      </a:hlink>
      <a:folHlink>
        <a:srgbClr val="83A6C7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1400" b="1" i="0" u="none" strike="noStrike" cap="none" normalizeH="0" baseline="0" smtClean="0">
            <a:ln>
              <a:noFill/>
            </a:ln>
            <a:solidFill>
              <a:srgbClr val="E52E8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1400" b="1" i="0" u="none" strike="noStrike" cap="none" normalizeH="0" baseline="0" smtClean="0">
            <a:ln>
              <a:noFill/>
            </a:ln>
            <a:solidFill>
              <a:srgbClr val="E52E81"/>
            </a:solidFill>
            <a:effectLst/>
            <a:latin typeface="Arial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err="1" smtClean="0">
            <a:solidFill>
              <a:schemeClr val="tx1"/>
            </a:solidFill>
          </a:defRPr>
        </a:defPPr>
      </a:lstStyle>
    </a:tx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3">
        <a:dk1>
          <a:srgbClr val="000000"/>
        </a:dk1>
        <a:lt1>
          <a:srgbClr val="FFFFFF"/>
        </a:lt1>
        <a:dk2>
          <a:srgbClr val="C4122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14">
        <a:dk1>
          <a:srgbClr val="000000"/>
        </a:dk1>
        <a:lt1>
          <a:srgbClr val="FFFFFF"/>
        </a:lt1>
        <a:dk2>
          <a:srgbClr val="C4122F"/>
        </a:dk2>
        <a:lt2>
          <a:srgbClr val="969696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15">
        <a:dk1>
          <a:srgbClr val="000000"/>
        </a:dk1>
        <a:lt1>
          <a:srgbClr val="FFFFFF"/>
        </a:lt1>
        <a:dk2>
          <a:srgbClr val="C4122F"/>
        </a:dk2>
        <a:lt2>
          <a:srgbClr val="969696"/>
        </a:lt2>
        <a:accent1>
          <a:srgbClr val="C9D200"/>
        </a:accent1>
        <a:accent2>
          <a:srgbClr val="7AB51D"/>
        </a:accent2>
        <a:accent3>
          <a:srgbClr val="FFFFFF"/>
        </a:accent3>
        <a:accent4>
          <a:srgbClr val="000000"/>
        </a:accent4>
        <a:accent5>
          <a:srgbClr val="E1E5AA"/>
        </a:accent5>
        <a:accent6>
          <a:srgbClr val="6EA419"/>
        </a:accent6>
        <a:hlink>
          <a:srgbClr val="003E86"/>
        </a:hlink>
        <a:folHlink>
          <a:srgbClr val="009EE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16">
        <a:dk1>
          <a:srgbClr val="000000"/>
        </a:dk1>
        <a:lt1>
          <a:srgbClr val="FFFFFF"/>
        </a:lt1>
        <a:dk2>
          <a:srgbClr val="C4122F"/>
        </a:dk2>
        <a:lt2>
          <a:srgbClr val="FFED00"/>
        </a:lt2>
        <a:accent1>
          <a:srgbClr val="C9D200"/>
        </a:accent1>
        <a:accent2>
          <a:srgbClr val="7AB51D"/>
        </a:accent2>
        <a:accent3>
          <a:srgbClr val="FFFFFF"/>
        </a:accent3>
        <a:accent4>
          <a:srgbClr val="000000"/>
        </a:accent4>
        <a:accent5>
          <a:srgbClr val="E1E5AA"/>
        </a:accent5>
        <a:accent6>
          <a:srgbClr val="6EA419"/>
        </a:accent6>
        <a:hlink>
          <a:srgbClr val="003E86"/>
        </a:hlink>
        <a:folHlink>
          <a:srgbClr val="009EE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88</Words>
  <Application>Microsoft Office PowerPoint</Application>
  <PresentationFormat>Bildschirmpräsentation (4:3)</PresentationFormat>
  <Paragraphs>12</Paragraphs>
  <Slides>1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2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9" baseType="lpstr">
      <vt:lpstr>Arial</vt:lpstr>
      <vt:lpstr>Calibri</vt:lpstr>
      <vt:lpstr>Geneva</vt:lpstr>
      <vt:lpstr>Symbol</vt:lpstr>
      <vt:lpstr>Wingdings</vt:lpstr>
      <vt:lpstr>gsi-folienmaster-2014</vt:lpstr>
      <vt:lpstr>Framatome_Folie_de</vt:lpstr>
      <vt:lpstr>think-cell Slide</vt:lpstr>
      <vt:lpstr>PowerPoint-Präsentation</vt:lpstr>
    </vt:vector>
  </TitlesOfParts>
  <Company>GSI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Carola Pomplun</dc:creator>
  <cp:lastModifiedBy>Tinschert, Klaus Dr.</cp:lastModifiedBy>
  <cp:revision>933</cp:revision>
  <cp:lastPrinted>2018-04-10T12:56:10Z</cp:lastPrinted>
  <dcterms:created xsi:type="dcterms:W3CDTF">2012-12-14T15:20:39Z</dcterms:created>
  <dcterms:modified xsi:type="dcterms:W3CDTF">2020-07-14T08:50:54Z</dcterms:modified>
</cp:coreProperties>
</file>