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01" y="42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8B0B0-8B37-4AD7-9035-D9E28AA7F9FC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AF1E3-63F6-4D99-A4B3-37D97AF8BC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181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050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603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9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99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20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968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367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99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514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276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608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D5BF4-6DEF-40A3-A1B6-A2682FF2C70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36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0832" y="384048"/>
            <a:ext cx="10671048" cy="333928"/>
          </a:xfrm>
        </p:spPr>
        <p:txBody>
          <a:bodyPr>
            <a:noAutofit/>
          </a:bodyPr>
          <a:lstStyle/>
          <a:p>
            <a:pPr algn="ctr"/>
            <a:r>
              <a:rPr lang="de-DE" sz="3600" b="1" dirty="0" err="1"/>
              <a:t>cw-LINAC</a:t>
            </a:r>
            <a:r>
              <a:rPr lang="de-DE" sz="3600" b="1" dirty="0"/>
              <a:t> </a:t>
            </a:r>
            <a:r>
              <a:rPr lang="de-DE" sz="3600" b="1" dirty="0" smtClean="0"/>
              <a:t>14.07.2020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891914"/>
            <a:ext cx="12029607" cy="5688768"/>
          </a:xfrm>
        </p:spPr>
        <p:txBody>
          <a:bodyPr>
            <a:normAutofit fontScale="92500" lnSpcReduction="20000"/>
          </a:bodyPr>
          <a:lstStyle/>
          <a:p>
            <a:pPr marL="730250" lvl="3" indent="-285750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2000" i="1" dirty="0" smtClean="0">
                <a:solidFill>
                  <a:schemeClr val="bg1">
                    <a:lumMod val="50000"/>
                  </a:schemeClr>
                </a:solidFill>
              </a:rPr>
              <a:t>CH2 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@ IAP Frankfurt (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start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test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promised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 after 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eastern</a:t>
            </a:r>
            <a:r>
              <a:rPr lang="de-DE" sz="2000" i="1" dirty="0" smtClean="0">
                <a:solidFill>
                  <a:schemeClr val="bg1">
                    <a:lumMod val="50000"/>
                  </a:schemeClr>
                </a:solidFill>
              </a:rPr>
              <a:t>!) </a:t>
            </a:r>
            <a:r>
              <a:rPr lang="de-DE" sz="2000" b="1" i="1" dirty="0" smtClean="0">
                <a:solidFill>
                  <a:srgbClr val="FF0000"/>
                </a:solidFill>
              </a:rPr>
              <a:t>IAP </a:t>
            </a:r>
            <a:r>
              <a:rPr lang="de-DE" sz="2000" b="1" i="1" dirty="0">
                <a:solidFill>
                  <a:srgbClr val="FF0000"/>
                </a:solidFill>
              </a:rPr>
              <a:t>still </a:t>
            </a:r>
            <a:r>
              <a:rPr lang="de-DE" sz="2000" b="1" i="1" dirty="0" err="1">
                <a:solidFill>
                  <a:srgbClr val="FF0000"/>
                </a:solidFill>
              </a:rPr>
              <a:t>locked</a:t>
            </a:r>
            <a:r>
              <a:rPr lang="de-DE" sz="2000" b="1" i="1" dirty="0">
                <a:solidFill>
                  <a:srgbClr val="FF0000"/>
                </a:solidFill>
              </a:rPr>
              <a:t> down, </a:t>
            </a:r>
            <a:r>
              <a:rPr lang="en-US" sz="2000" b="1" i="1" dirty="0">
                <a:solidFill>
                  <a:srgbClr val="FF0000"/>
                </a:solidFill>
              </a:rPr>
              <a:t>postponed</a:t>
            </a:r>
            <a:r>
              <a:rPr lang="en-US" sz="2000" b="1" i="1" dirty="0" smtClean="0">
                <a:solidFill>
                  <a:srgbClr val="FF0000"/>
                </a:solidFill>
              </a:rPr>
              <a:t>!</a:t>
            </a:r>
          </a:p>
          <a:p>
            <a:pPr marL="730250" lvl="3" indent="-285750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000" i="1" dirty="0">
                <a:solidFill>
                  <a:schemeClr val="bg1">
                    <a:lumMod val="50000"/>
                  </a:schemeClr>
                </a:solidFill>
              </a:rPr>
              <a:t>CH0-test @HI-Mainz postponed for September 2020 due to Lockdown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delays, </a:t>
            </a:r>
            <a:r>
              <a:rPr lang="en-US" sz="2000" b="1" dirty="0" smtClean="0"/>
              <a:t>1.08.20: Start of “</a:t>
            </a:r>
            <a:r>
              <a:rPr lang="en-US" sz="2000" b="1" dirty="0" err="1" smtClean="0"/>
              <a:t>eingeschränkter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Regelbetrieb</a:t>
            </a:r>
            <a:r>
              <a:rPr lang="en-US" sz="2000" b="1" dirty="0" smtClean="0"/>
              <a:t>”</a:t>
            </a:r>
            <a:endParaRPr lang="en-US" sz="2000" b="1" dirty="0"/>
          </a:p>
          <a:p>
            <a:pPr marL="730250" lvl="3" indent="-285750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2000" i="1" dirty="0" smtClean="0">
                <a:solidFill>
                  <a:schemeClr val="bg1">
                    <a:lumMod val="50000"/>
                  </a:schemeClr>
                </a:solidFill>
              </a:rPr>
              <a:t>2x </a:t>
            </a:r>
            <a:r>
              <a:rPr lang="de-DE" sz="2000" i="1" dirty="0" err="1" smtClean="0">
                <a:solidFill>
                  <a:schemeClr val="bg1">
                    <a:lumMod val="50000"/>
                  </a:schemeClr>
                </a:solidFill>
              </a:rPr>
              <a:t>sc-Rebuncher</a:t>
            </a:r>
            <a:r>
              <a:rPr lang="de-DE" sz="2000" i="1" dirty="0" smtClean="0">
                <a:solidFill>
                  <a:schemeClr val="bg1">
                    <a:lumMod val="50000"/>
                  </a:schemeClr>
                </a:solidFill>
              </a:rPr>
              <a:t> in </a:t>
            </a:r>
            <a:r>
              <a:rPr lang="de-DE" sz="2000" i="1" dirty="0" err="1" smtClean="0">
                <a:solidFill>
                  <a:schemeClr val="bg1">
                    <a:lumMod val="50000"/>
                  </a:schemeClr>
                </a:solidFill>
              </a:rPr>
              <a:t>production</a:t>
            </a:r>
            <a:endParaRPr lang="de-DE" sz="20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730250" lvl="3" indent="-285750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2000" b="1" dirty="0"/>
              <a:t>CH0&amp;CH1: HPR </a:t>
            </a:r>
            <a:r>
              <a:rPr lang="de-DE" sz="2000" b="1" dirty="0" err="1"/>
              <a:t>for</a:t>
            </a:r>
            <a:r>
              <a:rPr lang="de-DE" sz="2000" b="1" dirty="0"/>
              <a:t> CH1 </a:t>
            </a:r>
            <a:r>
              <a:rPr lang="de-DE" sz="2000" b="1" dirty="0" err="1"/>
              <a:t>ordered</a:t>
            </a:r>
            <a:r>
              <a:rPr lang="de-DE" sz="2000" b="1" dirty="0"/>
              <a:t>, </a:t>
            </a:r>
            <a:r>
              <a:rPr lang="de-DE" sz="2000" b="1" dirty="0" err="1"/>
              <a:t>waiting</a:t>
            </a:r>
            <a:r>
              <a:rPr lang="de-DE" sz="2000" b="1" dirty="0"/>
              <a:t> </a:t>
            </a:r>
            <a:r>
              <a:rPr lang="de-DE" sz="2000" b="1" dirty="0" err="1"/>
              <a:t>for</a:t>
            </a:r>
            <a:r>
              <a:rPr lang="de-DE" sz="2000" b="1" dirty="0"/>
              <a:t> </a:t>
            </a:r>
            <a:r>
              <a:rPr lang="de-DE" sz="2000" b="1" dirty="0" err="1"/>
              <a:t>offer</a:t>
            </a:r>
            <a:r>
              <a:rPr lang="de-DE" sz="2000" b="1" dirty="0"/>
              <a:t> </a:t>
            </a:r>
            <a:r>
              <a:rPr lang="de-DE" sz="2000" b="1" dirty="0" err="1"/>
              <a:t>of</a:t>
            </a:r>
            <a:r>
              <a:rPr lang="de-DE" sz="2000" b="1" dirty="0"/>
              <a:t> HPR </a:t>
            </a:r>
            <a:r>
              <a:rPr lang="de-DE" sz="2000" b="1" dirty="0" err="1"/>
              <a:t>for</a:t>
            </a:r>
            <a:r>
              <a:rPr lang="de-DE" sz="2000" b="1" dirty="0"/>
              <a:t> CH0</a:t>
            </a:r>
          </a:p>
          <a:p>
            <a:pPr marL="730250" lvl="3" indent="-285750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2000" b="1" dirty="0" smtClean="0"/>
              <a:t>CH3-5 </a:t>
            </a:r>
            <a:r>
              <a:rPr lang="de-DE" sz="2000" b="1" dirty="0" err="1" smtClean="0"/>
              <a:t>specification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finalized</a:t>
            </a:r>
            <a:r>
              <a:rPr lang="de-DE" sz="2000" b="1" dirty="0" smtClean="0"/>
              <a:t>; </a:t>
            </a:r>
            <a:r>
              <a:rPr lang="de-DE" sz="2000" b="1" dirty="0" err="1" smtClean="0"/>
              <a:t>waiting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for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budgetary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offer</a:t>
            </a:r>
            <a:endParaRPr lang="de-DE" sz="2000" b="1" dirty="0"/>
          </a:p>
          <a:p>
            <a:pPr marL="730250" lvl="3" indent="-285750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000" i="1" dirty="0">
                <a:solidFill>
                  <a:schemeClr val="bg1">
                    <a:lumMod val="50000"/>
                  </a:schemeClr>
                </a:solidFill>
              </a:rPr>
              <a:t>Commissioning of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</a:rPr>
              <a:t>LHe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</a:rPr>
              <a:t>-transfer line and its controls in progress </a:t>
            </a:r>
            <a:r>
              <a:rPr lang="en-US" sz="2000" b="1" dirty="0"/>
              <a:t>- </a:t>
            </a:r>
            <a:r>
              <a:rPr lang="en-US" sz="2000" b="1" dirty="0" err="1" smtClean="0"/>
              <a:t>recalibaration</a:t>
            </a:r>
            <a:r>
              <a:rPr lang="en-US" sz="2000" b="1" dirty="0" smtClean="0"/>
              <a:t> </a:t>
            </a:r>
            <a:r>
              <a:rPr lang="en-US" sz="2000" b="1" dirty="0"/>
              <a:t>of </a:t>
            </a:r>
            <a:r>
              <a:rPr lang="en-US" sz="2000" b="1" dirty="0" smtClean="0"/>
              <a:t>temperature sensors!</a:t>
            </a:r>
            <a:endParaRPr lang="en-US" sz="2000" b="1" dirty="0" smtClean="0"/>
          </a:p>
          <a:p>
            <a:pPr marL="730250" lvl="3" indent="-285750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000" i="1" dirty="0">
                <a:solidFill>
                  <a:schemeClr val="bg1">
                    <a:lumMod val="50000"/>
                  </a:schemeClr>
                </a:solidFill>
              </a:rPr>
              <a:t>Connection of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</a:rPr>
              <a:t>lHe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</a:rPr>
              <a:t>-supply system to the future cw-Linac + “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</a:rPr>
              <a:t>Brandschott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</a:rPr>
              <a:t>” 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</a:rPr>
              <a:t>finished</a:t>
            </a:r>
          </a:p>
          <a:p>
            <a:pPr marL="730250" lvl="3" indent="-285750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000" b="1" dirty="0" smtClean="0"/>
              <a:t>Coupler </a:t>
            </a:r>
            <a:r>
              <a:rPr lang="en-US" sz="2000" b="1" dirty="0" smtClean="0"/>
              <a:t>tests already started</a:t>
            </a:r>
            <a:endParaRPr lang="en-US" sz="2000" b="1" dirty="0" smtClean="0"/>
          </a:p>
          <a:p>
            <a:pPr marL="730250" lvl="3" indent="-285750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000" b="1" dirty="0" smtClean="0"/>
              <a:t>Preparation for beam line set up@SH1 – postponed due to delay of </a:t>
            </a:r>
            <a:r>
              <a:rPr lang="en-US" sz="2000" b="1" dirty="0" err="1" smtClean="0"/>
              <a:t>lHe</a:t>
            </a:r>
            <a:r>
              <a:rPr lang="en-US" sz="2000" b="1" dirty="0" smtClean="0"/>
              <a:t>-transfer line SAT!</a:t>
            </a:r>
          </a:p>
          <a:p>
            <a:pPr marL="730250" lvl="3" indent="-285750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000" b="1" dirty="0" smtClean="0"/>
              <a:t>Preparation of RF-supply lines </a:t>
            </a:r>
            <a:r>
              <a:rPr lang="en-US" sz="2000" b="1" dirty="0" err="1" smtClean="0"/>
              <a:t>Rf</a:t>
            </a:r>
            <a:r>
              <a:rPr lang="en-US" sz="2000" b="1" dirty="0" smtClean="0"/>
              <a:t>-supply room =&gt; test bunker for CH0, CH1, CH2, </a:t>
            </a:r>
            <a:r>
              <a:rPr lang="en-US" sz="2000" b="1" dirty="0" err="1" smtClean="0"/>
              <a:t>sc</a:t>
            </a:r>
            <a:r>
              <a:rPr lang="en-US" sz="2000" b="1" dirty="0" smtClean="0"/>
              <a:t>-Reb., UCW-Reb.</a:t>
            </a:r>
          </a:p>
          <a:p>
            <a:pPr marL="730250" lvl="3" indent="-285750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000" i="1" dirty="0">
                <a:solidFill>
                  <a:schemeClr val="bg1">
                    <a:lumMod val="50000"/>
                  </a:schemeClr>
                </a:solidFill>
              </a:rPr>
              <a:t>Internal review on cooling concept for APF-IH-DTL </a:t>
            </a:r>
          </a:p>
          <a:p>
            <a:pPr marL="730250" lvl="3" indent="-285750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000" b="1" dirty="0" smtClean="0"/>
              <a:t>RFQ-prototype 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</a:rPr>
              <a:t>iap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</a:rPr>
              <a:t>)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</a:rPr>
              <a:t>Rf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</a:rPr>
              <a:t>-test in preparation – </a:t>
            </a:r>
            <a:r>
              <a:rPr lang="en-US" sz="2000" b="1" dirty="0" smtClean="0"/>
              <a:t>delivered; preparation for high power </a:t>
            </a:r>
            <a:r>
              <a:rPr lang="en-US" sz="2000" b="1" dirty="0" err="1" smtClean="0"/>
              <a:t>Rf</a:t>
            </a:r>
            <a:r>
              <a:rPr lang="en-US" sz="2000" b="1" dirty="0" smtClean="0"/>
              <a:t>-test at test bunker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02814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</vt:lpstr>
      <vt:lpstr>cw-LINAC 14.07.2020</vt:lpstr>
    </vt:vector>
  </TitlesOfParts>
  <Company>GSI Helmholtzzentrum für Schwerionenforschung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Barth, Winfried Dr.</dc:creator>
  <cp:lastModifiedBy>Barth, Winfried Dr.</cp:lastModifiedBy>
  <cp:revision>132</cp:revision>
  <dcterms:created xsi:type="dcterms:W3CDTF">2019-10-07T09:45:35Z</dcterms:created>
  <dcterms:modified xsi:type="dcterms:W3CDTF">2020-07-13T13:29:32Z</dcterms:modified>
</cp:coreProperties>
</file>