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B42F8-F95F-40D9-AA11-85714F4E8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4B2954-A404-4C18-B183-7CB2575BB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16C4C5-159F-4628-996C-8E9E115D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E87832-5E3D-4BCE-A198-2E1C17AD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C4E47-0B96-4DBB-BAE4-0C20F8E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50BF7-FC1F-4921-BB1C-144D16E5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8F2D83-6FDE-4823-A08A-08CF54803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38472C-E78B-448F-9B2F-14794069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76BCF3-88EE-4E72-AC82-D1EFDFC5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E3DEC4-6076-407B-A0FF-270696FB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6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DE000A-47A1-4F93-BA3E-641259583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50E919-F5DD-45BE-BD92-E424210B0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8EA94A-96AE-40C8-83CA-DB02C3CB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AB4308-8808-4866-8FC2-50186780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973EED-DFC3-4CBE-8C68-4272E476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1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54248-8465-4B53-BFFE-BEAA1B33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47B67-20FC-4350-8D6C-5DC69748B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CDF6F5-220A-4441-81BE-56D62257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09B2D6-E9B4-4534-811F-4F28D1D7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FD87AD-D906-46DB-9636-199884B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7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02D4F-4AAC-44A0-823C-EFD88F5F7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95230C-6FFD-486C-BEE3-FA3909C0D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6041A0-188E-48D3-AA0E-7759321C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5C72B5-BDCE-48F6-9FD2-A272614E8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03ADA-7425-451C-9B68-3AA8D4B9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8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7C5E1-F296-4275-883E-F19716CB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993B98-843D-4240-BEDD-069261F46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1848B-829F-4B5D-8EDC-2CA961D42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818421-E595-4BF2-A36C-6C3FB59C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835F80-ABEE-45BC-B0A1-10764E81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AB684F-B2FA-48F5-9331-A2F018E1C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3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B865C-6B71-47E9-AB98-546601BE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26FE82-E3F4-4615-BFD4-ED472ED00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ED6571-4AE4-4E8F-AACB-A57F3396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537C30-8CC8-4872-AA0A-DFCF7BD99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B36AD8-C21A-4375-95F2-9C53D258D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E90769-5520-4CF8-95BD-D17E66469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C3B7052-D2EA-426A-9210-E45D251D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C4A5EB-1A56-4E6F-A340-2EABB952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F2080-1A47-4962-BCB0-6A70CFCE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2E7C8F-EBED-41C0-857E-EBB15C76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156FFB-FC4E-4F1D-8022-6ED852D1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B25E9E-DA74-4870-A9E9-343BBCA5E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6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6BCEE1-7774-4FB3-A213-ACA46225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F24C9B9-8F8E-4E7D-A575-151F11F6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817C7F-31F0-4FF2-BB27-15AA2DB1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5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77A00-597B-476B-8282-71DFD938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A3603-267D-4CAE-A03A-455D6F07A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A20EEB-C3E5-4FC1-9C32-53264B7AA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30DED9-BC55-4FCE-8A66-131B355B0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289B8B-D301-4A06-B51A-0FDC0DD5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CCAF6-9B06-4ECB-9A79-2FBEB97AB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E30EA-C234-48DE-BB5B-951685D7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95DA23-FFCC-410F-90DA-85B4FDEEE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CEC683-2086-411D-B3B1-AA02B505C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E9978E-8A28-418F-89C5-8C0E6F4A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801E94-1749-4359-852E-900600C90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696940-2050-4318-B59C-66953E5C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6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3AF1E0-F09F-4598-8370-98100663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530195-02CE-4DDA-821F-2ECC60E7A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17D80B-2F8D-4A3D-A44E-4740E6A84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2C7B-CA74-4E8C-BEA9-2AB86FAE8A6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62DA9-D5AD-4C05-8109-BDCD9D58C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8FC1A-538D-4327-815F-AEF1897B0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91EF-C0BB-43CF-9BBE-B35453190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5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14F11C2-522C-4082-8826-654E3E095B31}"/>
              </a:ext>
            </a:extLst>
          </p:cNvPr>
          <p:cNvSpPr txBox="1"/>
          <p:nvPr/>
        </p:nvSpPr>
        <p:spPr>
          <a:xfrm>
            <a:off x="313509" y="352698"/>
            <a:ext cx="1129284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NIIKAM-SEL-A </a:t>
            </a:r>
            <a:r>
              <a:rPr lang="en-US" sz="2400" dirty="0" err="1"/>
              <a:t>spheroelastomer</a:t>
            </a:r>
            <a:r>
              <a:rPr lang="en-US" sz="2400" dirty="0"/>
              <a:t> is a completely closed-porous lightweight elastic material for filling sandwich structures subject to vibrational stresses and climatic factors, for example, for filling the propeller blades and wings of aircraft.</a:t>
            </a:r>
          </a:p>
          <a:p>
            <a:r>
              <a:rPr lang="en-US" sz="2400" dirty="0"/>
              <a:t>It is possible to manufacture blocks of a </a:t>
            </a:r>
            <a:r>
              <a:rPr lang="en-US" sz="2400" dirty="0" err="1"/>
              <a:t>spheroelastomer</a:t>
            </a:r>
            <a:r>
              <a:rPr lang="en-US" sz="2400" dirty="0"/>
              <a:t> or structural elements of a special shape with a density of 0.055 to 0.12 g / cm3.</a:t>
            </a:r>
          </a:p>
          <a:p>
            <a:r>
              <a:rPr lang="en-US" sz="2400" dirty="0"/>
              <a:t>Compared with rigid foams (such as </a:t>
            </a:r>
            <a:r>
              <a:rPr lang="en-US" sz="2400" dirty="0" err="1"/>
              <a:t>Rohacell</a:t>
            </a:r>
            <a:r>
              <a:rPr lang="en-US" sz="2400" dirty="0"/>
              <a:t>) they do not crumble during vibration and have an order of magnitude lower moisture and water absorption.</a:t>
            </a:r>
          </a:p>
        </p:txBody>
      </p:sp>
    </p:spTree>
    <p:extLst>
      <p:ext uri="{BB962C8B-B14F-4D97-AF65-F5344CB8AC3E}">
        <p14:creationId xmlns:p14="http://schemas.microsoft.com/office/powerpoint/2010/main" val="350778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91F799-2974-4244-B99F-487C507B8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10986"/>
              </p:ext>
            </p:extLst>
          </p:nvPr>
        </p:nvGraphicFramePr>
        <p:xfrm>
          <a:off x="1031967" y="457200"/>
          <a:ext cx="10110650" cy="5347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1224">
                  <a:extLst>
                    <a:ext uri="{9D8B030D-6E8A-4147-A177-3AD203B41FA5}">
                      <a16:colId xmlns:a16="http://schemas.microsoft.com/office/drawing/2014/main" val="290851166"/>
                    </a:ext>
                  </a:extLst>
                </a:gridCol>
                <a:gridCol w="1274517">
                  <a:extLst>
                    <a:ext uri="{9D8B030D-6E8A-4147-A177-3AD203B41FA5}">
                      <a16:colId xmlns:a16="http://schemas.microsoft.com/office/drawing/2014/main" val="2264732167"/>
                    </a:ext>
                  </a:extLst>
                </a:gridCol>
                <a:gridCol w="990847">
                  <a:extLst>
                    <a:ext uri="{9D8B030D-6E8A-4147-A177-3AD203B41FA5}">
                      <a16:colId xmlns:a16="http://schemas.microsoft.com/office/drawing/2014/main" val="1063712934"/>
                    </a:ext>
                  </a:extLst>
                </a:gridCol>
                <a:gridCol w="1416352">
                  <a:extLst>
                    <a:ext uri="{9D8B030D-6E8A-4147-A177-3AD203B41FA5}">
                      <a16:colId xmlns:a16="http://schemas.microsoft.com/office/drawing/2014/main" val="3842706168"/>
                    </a:ext>
                  </a:extLst>
                </a:gridCol>
                <a:gridCol w="1138676">
                  <a:extLst>
                    <a:ext uri="{9D8B030D-6E8A-4147-A177-3AD203B41FA5}">
                      <a16:colId xmlns:a16="http://schemas.microsoft.com/office/drawing/2014/main" val="2373250474"/>
                    </a:ext>
                  </a:extLst>
                </a:gridCol>
                <a:gridCol w="849012">
                  <a:extLst>
                    <a:ext uri="{9D8B030D-6E8A-4147-A177-3AD203B41FA5}">
                      <a16:colId xmlns:a16="http://schemas.microsoft.com/office/drawing/2014/main" val="3939606624"/>
                    </a:ext>
                  </a:extLst>
                </a:gridCol>
                <a:gridCol w="850011">
                  <a:extLst>
                    <a:ext uri="{9D8B030D-6E8A-4147-A177-3AD203B41FA5}">
                      <a16:colId xmlns:a16="http://schemas.microsoft.com/office/drawing/2014/main" val="3960701406"/>
                    </a:ext>
                  </a:extLst>
                </a:gridCol>
                <a:gridCol w="850011">
                  <a:extLst>
                    <a:ext uri="{9D8B030D-6E8A-4147-A177-3AD203B41FA5}">
                      <a16:colId xmlns:a16="http://schemas.microsoft.com/office/drawing/2014/main" val="2258695875"/>
                    </a:ext>
                  </a:extLst>
                </a:gridCol>
              </a:tblGrid>
              <a:tr h="465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Material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Rohacell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НИИКАМ-СЭЛ-А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221579"/>
                  </a:ext>
                </a:extLst>
              </a:tr>
              <a:tr h="674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r>
                        <a:rPr lang="ru-RU" sz="1600">
                          <a:effectLst/>
                        </a:rPr>
                        <a:t>1</a:t>
                      </a:r>
                      <a:r>
                        <a:rPr lang="en-US" sz="1600">
                          <a:effectLst/>
                        </a:rPr>
                        <a:t>WF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</a:t>
                      </a:r>
                      <a:r>
                        <a:rPr lang="en-US" sz="1600">
                          <a:effectLst/>
                        </a:rPr>
                        <a:t>WF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110WF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6196496"/>
                  </a:ext>
                </a:extLst>
              </a:tr>
              <a:tr h="804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/>
                        <a:t>Compressive strength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МРа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&gt; 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400222"/>
                  </a:ext>
                </a:extLst>
              </a:tr>
              <a:tr h="621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/>
                        <a:t>Density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en-US" sz="1600" dirty="0">
                          <a:effectLst/>
                        </a:rPr>
                        <a:t>g</a:t>
                      </a:r>
                      <a:r>
                        <a:rPr lang="ru-RU" sz="1600" dirty="0">
                          <a:effectLst/>
                        </a:rPr>
                        <a:t>/см</a:t>
                      </a:r>
                      <a:r>
                        <a:rPr lang="ru-RU" sz="1600" baseline="300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r>
                        <a:rPr lang="ru-RU" sz="1600">
                          <a:effectLst/>
                        </a:rPr>
                        <a:t>,</a:t>
                      </a:r>
                      <a:r>
                        <a:rPr lang="en-US" sz="1600">
                          <a:effectLst/>
                        </a:rPr>
                        <a:t>052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687138"/>
                  </a:ext>
                </a:extLst>
              </a:tr>
              <a:tr h="1142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/>
                        <a:t>Compression stress, kPa at strain 25%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/>
                        <a:t>Destroyed already by deformation of 2-4%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6816117"/>
                  </a:ext>
                </a:extLst>
              </a:tr>
              <a:tr h="5141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40 %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4334489"/>
                  </a:ext>
                </a:extLst>
              </a:tr>
              <a:tr h="5291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50 %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8354745"/>
                  </a:ext>
                </a:extLst>
              </a:tr>
              <a:tr h="5952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70 %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30862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1E875ED-ED9D-4BA8-B0B4-3EB01CDC2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64F010F-23BE-48D6-A3D1-601D320916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1238" y="1844151"/>
            <a:ext cx="6209524" cy="4314286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1732EDB-0A9E-4331-AF5B-2671FC08D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66241"/>
            <a:ext cx="106375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latin typeface="Arial Unicode MS"/>
              </a:rPr>
              <a:t>M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oisture absorption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7FF62B6-6BED-4134-9CC7-17C79491234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03259" y="3323621"/>
            <a:ext cx="1884447" cy="6771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mass gain</a:t>
            </a:r>
            <a:r>
              <a:rPr lang="ru-RU" altLang="en-US" sz="2000" dirty="0">
                <a:latin typeface="Arial Unicode MS"/>
              </a:rPr>
              <a:t>, %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6F7012-368C-4D70-B94D-DB08193FA972}"/>
              </a:ext>
            </a:extLst>
          </p:cNvPr>
          <p:cNvSpPr txBox="1"/>
          <p:nvPr/>
        </p:nvSpPr>
        <p:spPr>
          <a:xfrm>
            <a:off x="5107577" y="5921461"/>
            <a:ext cx="3174274" cy="3702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Time, days</a:t>
            </a:r>
          </a:p>
        </p:txBody>
      </p:sp>
    </p:spTree>
    <p:extLst>
      <p:ext uri="{BB962C8B-B14F-4D97-AF65-F5344CB8AC3E}">
        <p14:creationId xmlns:p14="http://schemas.microsoft.com/office/powerpoint/2010/main" val="3543987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175</Words>
  <Application>Microsoft Office PowerPoint</Application>
  <PresentationFormat>Широкоэкранный</PresentationFormat>
  <Paragraphs>54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Moisture absorption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Michael Merkin</dc:creator>
  <cp:lastModifiedBy>Michael Merkin</cp:lastModifiedBy>
  <cp:revision>2</cp:revision>
  <dcterms:created xsi:type="dcterms:W3CDTF">2020-06-29T18:26:38Z</dcterms:created>
  <dcterms:modified xsi:type="dcterms:W3CDTF">2020-06-29T18:45:11Z</dcterms:modified>
</cp:coreProperties>
</file>