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57" r:id="rId4"/>
    <p:sldId id="258" r:id="rId5"/>
    <p:sldId id="259" r:id="rId6"/>
    <p:sldId id="260" r:id="rId7"/>
    <p:sldId id="261" r:id="rId8"/>
    <p:sldId id="262" r:id="rId9"/>
    <p:sldId id="278" r:id="rId10"/>
    <p:sldId id="279" r:id="rId11"/>
    <p:sldId id="280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87" r:id="rId27"/>
    <p:sldId id="277" r:id="rId28"/>
    <p:sldId id="285" r:id="rId29"/>
    <p:sldId id="286" r:id="rId30"/>
    <p:sldId id="281" r:id="rId31"/>
    <p:sldId id="28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5" autoAdjust="0"/>
    <p:restoredTop sz="94660"/>
  </p:normalViewPr>
  <p:slideViewPr>
    <p:cSldViewPr snapToGrid="0">
      <p:cViewPr varScale="1">
        <p:scale>
          <a:sx n="147" d="100"/>
          <a:sy n="147" d="100"/>
        </p:scale>
        <p:origin x="22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0280A0-181D-4A71-A1D9-71DD38951F66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16D1B5E-BBFA-4F2D-8207-A20475A1682F}">
      <dgm:prSet/>
      <dgm:spPr/>
      <dgm:t>
        <a:bodyPr/>
        <a:lstStyle/>
        <a:p>
          <a:r>
            <a:rPr lang="en-US" b="1" i="1" dirty="0"/>
            <a:t>Thank you !</a:t>
          </a:r>
          <a:endParaRPr lang="en-US" dirty="0"/>
        </a:p>
      </dgm:t>
    </dgm:pt>
    <dgm:pt modelId="{1D81AA58-DD52-44FF-B0CD-48F11D167B22}" type="parTrans" cxnId="{C7D232B9-B043-4BFA-8876-60F4E755783B}">
      <dgm:prSet/>
      <dgm:spPr/>
      <dgm:t>
        <a:bodyPr/>
        <a:lstStyle/>
        <a:p>
          <a:endParaRPr lang="en-US"/>
        </a:p>
      </dgm:t>
    </dgm:pt>
    <dgm:pt modelId="{7A8F6251-A3B4-4E34-B432-48601CB4BE71}" type="sibTrans" cxnId="{C7D232B9-B043-4BFA-8876-60F4E755783B}">
      <dgm:prSet/>
      <dgm:spPr/>
      <dgm:t>
        <a:bodyPr/>
        <a:lstStyle/>
        <a:p>
          <a:endParaRPr lang="en-US"/>
        </a:p>
      </dgm:t>
    </dgm:pt>
    <dgm:pt modelId="{B3154B64-05E1-4A78-9E6C-5BDEFA377344}" type="pres">
      <dgm:prSet presAssocID="{000280A0-181D-4A71-A1D9-71DD38951F66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E92EB737-DA79-49B2-AAB0-6C6472E6A295}" type="pres">
      <dgm:prSet presAssocID="{216D1B5E-BBFA-4F2D-8207-A20475A1682F}" presName="horFlow" presStyleCnt="0"/>
      <dgm:spPr/>
    </dgm:pt>
    <dgm:pt modelId="{6A0B1686-9B20-499D-9D2D-635AC7787A43}" type="pres">
      <dgm:prSet presAssocID="{216D1B5E-BBFA-4F2D-8207-A20475A1682F}" presName="bigChev" presStyleLbl="node1" presStyleIdx="0" presStyleCnt="1"/>
      <dgm:spPr/>
    </dgm:pt>
  </dgm:ptLst>
  <dgm:cxnLst>
    <dgm:cxn modelId="{B1F70F02-64F8-4416-BF61-A4B456E9489B}" type="presOf" srcId="{000280A0-181D-4A71-A1D9-71DD38951F66}" destId="{B3154B64-05E1-4A78-9E6C-5BDEFA377344}" srcOrd="0" destOrd="0" presId="urn:microsoft.com/office/officeart/2005/8/layout/lProcess3"/>
    <dgm:cxn modelId="{D2A04054-4DCD-43CE-A5C7-2BCDB6B68C1C}" type="presOf" srcId="{216D1B5E-BBFA-4F2D-8207-A20475A1682F}" destId="{6A0B1686-9B20-499D-9D2D-635AC7787A43}" srcOrd="0" destOrd="0" presId="urn:microsoft.com/office/officeart/2005/8/layout/lProcess3"/>
    <dgm:cxn modelId="{C7D232B9-B043-4BFA-8876-60F4E755783B}" srcId="{000280A0-181D-4A71-A1D9-71DD38951F66}" destId="{216D1B5E-BBFA-4F2D-8207-A20475A1682F}" srcOrd="0" destOrd="0" parTransId="{1D81AA58-DD52-44FF-B0CD-48F11D167B22}" sibTransId="{7A8F6251-A3B4-4E34-B432-48601CB4BE71}"/>
    <dgm:cxn modelId="{D0DA0368-5871-421F-BC4A-04CB7DE11B2F}" type="presParOf" srcId="{B3154B64-05E1-4A78-9E6C-5BDEFA377344}" destId="{E92EB737-DA79-49B2-AAB0-6C6472E6A295}" srcOrd="0" destOrd="0" presId="urn:microsoft.com/office/officeart/2005/8/layout/lProcess3"/>
    <dgm:cxn modelId="{1574B033-B047-4812-BA07-6BF08D649FCB}" type="presParOf" srcId="{E92EB737-DA79-49B2-AAB0-6C6472E6A295}" destId="{6A0B1686-9B20-499D-9D2D-635AC7787A43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0B1686-9B20-499D-9D2D-635AC7787A43}">
      <dsp:nvSpPr>
        <dsp:cNvPr id="0" name=""/>
        <dsp:cNvSpPr/>
      </dsp:nvSpPr>
      <dsp:spPr>
        <a:xfrm>
          <a:off x="0" y="44832"/>
          <a:ext cx="4285873" cy="171434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36830" rIns="0" bIns="3683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b="1" i="1" kern="1200" dirty="0"/>
            <a:t>Thank you !</a:t>
          </a:r>
          <a:endParaRPr lang="en-US" sz="5800" kern="1200" dirty="0"/>
        </a:p>
      </dsp:txBody>
      <dsp:txXfrm>
        <a:off x="857175" y="44832"/>
        <a:ext cx="2571524" cy="17143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FFBFE6-D454-4E6B-B3A9-6199F38D84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84951B6-F55A-4C89-9ECD-3B2D0F6708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F370CD-5251-4E64-B6A2-D3E7BADC8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A3EAF-A12D-43F0-8412-C83DFFE7A788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A144EF-3F1C-434B-B59B-A33E7E7F1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33AB14-5A7D-492C-81DC-D10A79876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A707-1E35-47B3-BCDE-5C5766DAF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775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3915F-D573-40FD-82FA-FC40CD5A9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65DCF22-C8CA-4771-A393-FF18DB650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C188D4-E6DE-4E30-9E0E-3B1997CE0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A3EAF-A12D-43F0-8412-C83DFFE7A788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86096F-D437-4383-8F10-69CB71305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A4585A-4A56-4CEA-A8CF-B46E6154D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A707-1E35-47B3-BCDE-5C5766DAF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570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E826162-D84E-479C-8AB1-83DB095AF1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7DEE46C-3AA2-455B-8BEF-F20097D146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764A1B-3051-4723-85E9-7F1DC262D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A3EAF-A12D-43F0-8412-C83DFFE7A788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EBD5D0-623E-4B7A-AFC1-D68F07FF4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981C66-F51F-4AA2-9724-361190664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A707-1E35-47B3-BCDE-5C5766DAF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244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B67551-E78C-4192-A7F6-2FB492953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F88B7F-E666-43D1-B69F-BDD5A947B1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DC1195-5627-47C2-974C-D73BA07B3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A3EAF-A12D-43F0-8412-C83DFFE7A788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71D6CE-7A95-4E86-A332-825CEA069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EB58B7-C43D-4935-83EC-BF259B8AE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A707-1E35-47B3-BCDE-5C5766DAF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243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2E7EB8-3B30-4555-82EB-65CBD53A0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B57E4A-F434-4013-A2C4-36168EFA35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4CF129-0130-4175-8B4F-CD3870175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A3EAF-A12D-43F0-8412-C83DFFE7A788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F3DCF6-28C8-4AFD-804B-5948979FC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5D1612-2573-466A-A8B3-EE65D2B78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A707-1E35-47B3-BCDE-5C5766DAF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796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96A457-F467-4A4A-976D-192456A3D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E0BADE-83F7-4647-9077-AE08410991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9E63EEA-81EC-4183-B86B-ACB85C271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3DB5154-6998-4CDF-9E2B-E94C56778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A3EAF-A12D-43F0-8412-C83DFFE7A788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40FA21-7161-441F-9B1D-14FAA9A59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68DCAF-FE63-487E-9B02-69E19B76C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A707-1E35-47B3-BCDE-5C5766DAF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83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3D72A6-1119-4045-8D42-15B8EFA91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48FF21-1DD8-4596-9146-AF678BCCE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31B914F-BB4C-465D-A56C-136D2639EC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19BF242-9EC0-4479-9E92-CC38191F03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EF38958-3238-4EEE-BF1A-C1B3DE521A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11C789B-5C41-4860-A902-CD9BE99A1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A3EAF-A12D-43F0-8412-C83DFFE7A788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FE61A60-015F-4444-9F36-C34C62530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3F42210-B065-4432-8995-F18DAE08D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A707-1E35-47B3-BCDE-5C5766DAF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160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FF6C39-7C68-40D8-BCEA-47DDFF0C5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A0C2C95-A3F6-43CC-A743-136B13E3F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A3EAF-A12D-43F0-8412-C83DFFE7A788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10DBE04-0BB2-44B2-AB7F-B27E64A16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FBC3F28-3211-4100-B262-17EDD7AEF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A707-1E35-47B3-BCDE-5C5766DAF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964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66252A3-C256-4638-8202-9EC625376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A3EAF-A12D-43F0-8412-C83DFFE7A788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84516CF-DB36-4F15-AA88-D89B116B6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930E743-9898-48F4-8FA4-C2BE95786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A707-1E35-47B3-BCDE-5C5766DAF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669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23056E-81ED-40FB-86E5-C5625AF0D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2190CD-66F3-4197-9151-4B3779245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45E3F8A-DEB9-4018-AD82-3BFC173C6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F9A2B0-DE7E-4FC8-B5B7-26505EDC1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A3EAF-A12D-43F0-8412-C83DFFE7A788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173FC1-7EF8-462B-B390-8749277C8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D907BE-2051-4B6D-8C94-69EDDBDEE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A707-1E35-47B3-BCDE-5C5766DAF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81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DCDCCD-0A47-4B33-ABA0-5C13F389C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DE836A4-726E-462E-8560-AA9FE00104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B9FBD95-6D81-434C-8A51-A786693AEE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52EAB6A-A9D1-47E0-9A99-2333180BC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A3EAF-A12D-43F0-8412-C83DFFE7A788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8C0CA0-32B8-4D6D-B80B-97FE1E9AE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872193-8881-4474-9EBC-01ACAAFC0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BDA707-1E35-47B3-BCDE-5C5766DAF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837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69118B-90E8-4812-9445-40C3C92CF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B4682D-785B-4B3E-AC1C-35A644DA77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5877B3-50A8-423D-9A3D-86B3B5208D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FA3EAF-A12D-43F0-8412-C83DFFE7A788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AAA3A7-0FF0-46B9-A5BA-F24C5661DF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7ADDD-5480-4CE1-B87D-F24D95B0A0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BDA707-1E35-47B3-BCDE-5C5766DAF2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469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6.jpeg"/><Relationship Id="rId4" Type="http://schemas.openxmlformats.org/officeDocument/2006/relationships/image" Target="../media/image2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225EAB-6A08-4E28-B946-8B5DEBE8EC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0537" y="1718993"/>
            <a:ext cx="9144000" cy="1050148"/>
          </a:xfrm>
        </p:spPr>
        <p:txBody>
          <a:bodyPr>
            <a:normAutofit fontScale="90000"/>
          </a:bodyPr>
          <a:lstStyle/>
          <a:p>
            <a:r>
              <a:rPr lang="en-US" dirty="0"/>
              <a:t>Overview on BM@N-STS Mechanics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7EF5538-E0AF-4BC0-930E-34671E70FD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JINR, SINP MSU</a:t>
            </a:r>
          </a:p>
        </p:txBody>
      </p:sp>
    </p:spTree>
    <p:extLst>
      <p:ext uri="{BB962C8B-B14F-4D97-AF65-F5344CB8AC3E}">
        <p14:creationId xmlns:p14="http://schemas.microsoft.com/office/powerpoint/2010/main" val="3290183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BC8894-1A96-45E1-A12A-5C89B3CFE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Main frame details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5B1F9D-BCFD-4AF9-B226-2B530CA4A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867" y="2133600"/>
            <a:ext cx="3755052" cy="4171509"/>
          </a:xfrm>
          <a:prstGeom prst="rect">
            <a:avLst/>
          </a:prstGeo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7865040A-76E3-4BFA-8CA8-E2D8BFD2CD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448" y="2043685"/>
            <a:ext cx="6260315" cy="4351338"/>
          </a:xfrm>
        </p:spPr>
      </p:pic>
    </p:spTree>
    <p:extLst>
      <p:ext uri="{BB962C8B-B14F-4D97-AF65-F5344CB8AC3E}">
        <p14:creationId xmlns:p14="http://schemas.microsoft.com/office/powerpoint/2010/main" val="3347542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78C91A-FFFA-4D79-BC7A-3502D6020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Main frame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011A27D-73FD-4DDE-BD72-1997A68DA4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38595"/>
            <a:ext cx="3897976" cy="43513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A4A959-E277-4967-8D92-38A9FD3F93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265" y="2251664"/>
            <a:ext cx="7039488" cy="366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040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5F232B-E171-4133-9B6F-F8141D615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Carbon (sandwich panel) C-frame 1-st station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C24868-D203-409D-97E6-2B19CD0502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40" y="1297140"/>
            <a:ext cx="9331267" cy="485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274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AC6C74-FA49-4617-9BD0-18676DEBF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Carbon (sandwich panel) C-frame 4-th station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67E80F01-59EB-42B0-AC08-632136A584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41" y="1303787"/>
            <a:ext cx="9584506" cy="5554213"/>
          </a:xfrm>
        </p:spPr>
      </p:pic>
    </p:spTree>
    <p:extLst>
      <p:ext uri="{BB962C8B-B14F-4D97-AF65-F5344CB8AC3E}">
        <p14:creationId xmlns:p14="http://schemas.microsoft.com/office/powerpoint/2010/main" val="32363281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BD369C-23AA-4C38-BB86-9510BF388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Carbon C-frame, Al C-frame invisible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F3E2EAA1-23DC-480B-B382-1B00B22EA1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804" y="1438454"/>
            <a:ext cx="9811966" cy="5108795"/>
          </a:xfrm>
        </p:spPr>
      </p:pic>
    </p:spTree>
    <p:extLst>
      <p:ext uri="{BB962C8B-B14F-4D97-AF65-F5344CB8AC3E}">
        <p14:creationId xmlns:p14="http://schemas.microsoft.com/office/powerpoint/2010/main" val="3874902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5EB89B-4A90-424B-966D-3F40980D5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¼ of the 1-st station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F68A7D44-A84B-48D1-8FE1-28E7C43AD5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36" y="1340534"/>
            <a:ext cx="10188102" cy="5304637"/>
          </a:xfrm>
        </p:spPr>
      </p:pic>
    </p:spTree>
    <p:extLst>
      <p:ext uri="{BB962C8B-B14F-4D97-AF65-F5344CB8AC3E}">
        <p14:creationId xmlns:p14="http://schemas.microsoft.com/office/powerpoint/2010/main" val="26276702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C1529-3A86-40E1-8D1B-806584B9D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½ of the 1-st station in Main frame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2CCD73D8-E095-4357-AD40-2DC7E869EF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260" y="1448585"/>
            <a:ext cx="10515600" cy="5475156"/>
          </a:xfrm>
        </p:spPr>
      </p:pic>
    </p:spTree>
    <p:extLst>
      <p:ext uri="{BB962C8B-B14F-4D97-AF65-F5344CB8AC3E}">
        <p14:creationId xmlns:p14="http://schemas.microsoft.com/office/powerpoint/2010/main" val="25353371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C8026-2F01-46E7-BDFB-E896DC9A0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Al c-frame and carbon c-frame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7FB4D2C-D946-402B-BC6E-FEC183864A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4363" y="1825625"/>
            <a:ext cx="612327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328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35B54A-9427-44EF-8AB8-8523FD2FE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Al c-frame and carbon c-frame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752C574-E6F1-4B60-9214-C74B46253B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7749" y="1825625"/>
            <a:ext cx="613650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1947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6193D-EF82-40B8-8760-287F5F01B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Al c-frame and carbon c-frame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EE9DE22A-568C-4F50-8D94-B71239097B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3121251" y="101788"/>
            <a:ext cx="5151834" cy="829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787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116F61-9770-4433-A751-AC9F8FFB5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Outline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FDB65D5-08D3-4771-96BC-DF2A77EE40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Main frame</a:t>
            </a:r>
          </a:p>
          <a:p>
            <a:r>
              <a:rPr lang="en-US" dirty="0"/>
              <a:t>¼ of station</a:t>
            </a:r>
          </a:p>
          <a:p>
            <a:r>
              <a:rPr lang="en-US" dirty="0"/>
              <a:t>Carbon C-frame and Al C-frame with cooling</a:t>
            </a:r>
          </a:p>
          <a:p>
            <a:r>
              <a:rPr lang="en-US" dirty="0"/>
              <a:t>FEB, FEB box, FEB connectivity</a:t>
            </a:r>
          </a:p>
          <a:p>
            <a:r>
              <a:rPr lang="en-US" dirty="0"/>
              <a:t>Cable routing</a:t>
            </a:r>
          </a:p>
          <a:p>
            <a:r>
              <a:rPr lang="en-US" dirty="0"/>
              <a:t>Plans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68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71F31-2710-4956-8EEE-46F71ED4C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¼ of the 1-st station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AC52D55-54CA-4A04-BF95-A5D0B29A63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0580" y="1825624"/>
            <a:ext cx="6768672" cy="485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9909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CAC1E4-9697-4E65-AE4A-EBCB08B4E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1-st station in Main frame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41FBF25-0B60-4F79-B54E-1CA4E5B360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226" y="1780229"/>
            <a:ext cx="2162653" cy="49531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564010-3B71-46AE-B9A3-C4761B103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048489" y="-572145"/>
            <a:ext cx="4294424" cy="983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9770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37427C-4A10-4AF3-A5C6-E1CDD7786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Central Ladder for the 1-st station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FBFC4EC-DE3F-45F7-BCD8-56B91BF23B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7691" y="1793199"/>
            <a:ext cx="467187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3317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0183E4-7476-4160-AE09-28D738F45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59190"/>
          </a:xfrm>
        </p:spPr>
        <p:txBody>
          <a:bodyPr>
            <a:normAutofit fontScale="90000"/>
          </a:bodyPr>
          <a:lstStyle/>
          <a:p>
            <a:r>
              <a:rPr lang="en-US" dirty="0"/>
              <a:t>BM@N Front-end Boards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12BD2E-8012-45B0-B0A7-47DFDCF62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8359" y="1323116"/>
            <a:ext cx="6877124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Features:</a:t>
            </a:r>
          </a:p>
          <a:p>
            <a:pPr lvl="1"/>
            <a:r>
              <a:rPr lang="en-US" sz="2800" dirty="0"/>
              <a:t>Size: 87*40 mm²;</a:t>
            </a:r>
          </a:p>
          <a:p>
            <a:pPr lvl="1"/>
            <a:r>
              <a:rPr lang="en-US" sz="2800" dirty="0"/>
              <a:t>Thickness with components: 3 mm;</a:t>
            </a:r>
          </a:p>
          <a:p>
            <a:pPr lvl="1"/>
            <a:r>
              <a:rPr lang="en-US" sz="2800" dirty="0"/>
              <a:t>Edge-type connector with two pin groups:	[ HV, LV ] &amp; [ DATA ]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Advantages:</a:t>
            </a:r>
          </a:p>
          <a:p>
            <a:pPr lvl="1"/>
            <a:r>
              <a:rPr lang="en-US" sz="2600" dirty="0"/>
              <a:t>Increased space for the cabling between FEB-boxes;</a:t>
            </a:r>
          </a:p>
          <a:p>
            <a:pPr lvl="1"/>
            <a:r>
              <a:rPr lang="en-US" sz="2600" dirty="0"/>
              <a:t>90 bending of cables is not needed ;</a:t>
            </a:r>
          </a:p>
          <a:p>
            <a:pPr lvl="1"/>
            <a:r>
              <a:rPr lang="en-US" sz="2600" dirty="0"/>
              <a:t>Easy connectivity with a FEB-panel;</a:t>
            </a:r>
          </a:p>
          <a:p>
            <a:pPr lvl="1"/>
            <a:r>
              <a:rPr lang="en-US" sz="2600" dirty="0"/>
              <a:t>Low thickness of the board allows to increase thickness of the cooling fin for one FEB up to 3 mm.  </a:t>
            </a:r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3602216D-F059-49D5-A1FB-F09B0452D63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72422" y="924315"/>
          <a:ext cx="3525764" cy="14284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CorelDRAW" r:id="rId3" imgW="3087858" imgH="1250973" progId="CorelDraw.Graphic.21">
                  <p:embed/>
                </p:oleObj>
              </mc:Choice>
              <mc:Fallback>
                <p:oleObj name="CorelDRAW" r:id="rId3" imgW="3087858" imgH="1250973" progId="CorelDraw.Graphic.21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id="{3602216D-F059-49D5-A1FB-F09B0452D6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72422" y="924315"/>
                        <a:ext cx="3525764" cy="14284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90B0CEAD-1A08-42CF-B31A-59BC4A7D2887}"/>
              </a:ext>
            </a:extLst>
          </p:cNvPr>
          <p:cNvSpPr txBox="1"/>
          <p:nvPr/>
        </p:nvSpPr>
        <p:spPr>
          <a:xfrm>
            <a:off x="1144644" y="2352748"/>
            <a:ext cx="3774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Comparison of two FEB geometries  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EA0EE83-A286-408A-BF22-A1CBFF5CE47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9183" y="3064477"/>
            <a:ext cx="4114049" cy="29570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C333E5-0087-44D7-B9B0-8A712CD158AC}"/>
              </a:ext>
            </a:extLst>
          </p:cNvPr>
          <p:cNvSpPr txBox="1"/>
          <p:nvPr/>
        </p:nvSpPr>
        <p:spPr>
          <a:xfrm>
            <a:off x="1043126" y="6021533"/>
            <a:ext cx="330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Prototypes of FEB with FEB-panel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06500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25762B90-06CC-4DE1-966E-2F3CEB82989F}"/>
              </a:ext>
            </a:extLst>
          </p:cNvPr>
          <p:cNvGrpSpPr/>
          <p:nvPr/>
        </p:nvGrpSpPr>
        <p:grpSpPr>
          <a:xfrm flipH="1">
            <a:off x="1867579" y="1116546"/>
            <a:ext cx="1805369" cy="4395492"/>
            <a:chOff x="3178069" y="1453373"/>
            <a:chExt cx="1805369" cy="4395492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B578C695-2824-4D0F-9576-282326CC0B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78069" y="1453373"/>
              <a:ext cx="1805369" cy="439549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18E6B08-2585-4682-9EAD-7C5EA5721D68}"/>
                </a:ext>
              </a:extLst>
            </p:cNvPr>
            <p:cNvSpPr txBox="1"/>
            <p:nvPr/>
          </p:nvSpPr>
          <p:spPr>
            <a:xfrm rot="16200000">
              <a:off x="3210010" y="4930951"/>
              <a:ext cx="1411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POWER PINS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F4173CA-6484-4C03-B39C-4DCF7164CB8C}"/>
                </a:ext>
              </a:extLst>
            </p:cNvPr>
            <p:cNvSpPr txBox="1"/>
            <p:nvPr/>
          </p:nvSpPr>
          <p:spPr>
            <a:xfrm rot="16200000">
              <a:off x="3325554" y="3244334"/>
              <a:ext cx="11802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DATA PINS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FD95FD-7D39-44FA-9088-474F8A640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7651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FEB connectivity</a:t>
            </a:r>
            <a:endParaRPr lang="ru-RU" dirty="0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9B9227BB-A78A-446F-9ABC-6756D2876934}"/>
              </a:ext>
            </a:extLst>
          </p:cNvPr>
          <p:cNvGrpSpPr/>
          <p:nvPr/>
        </p:nvGrpSpPr>
        <p:grpSpPr>
          <a:xfrm flipH="1">
            <a:off x="1440338" y="1116546"/>
            <a:ext cx="1805370" cy="4687935"/>
            <a:chOff x="3178066" y="1160930"/>
            <a:chExt cx="1805370" cy="4687935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5FE6388F-E39C-4482-A39D-BA670750FD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78066" y="1160930"/>
              <a:ext cx="1805370" cy="468793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7A1466B-829D-4EA0-96FE-DE0CA796D650}"/>
                </a:ext>
              </a:extLst>
            </p:cNvPr>
            <p:cNvSpPr txBox="1"/>
            <p:nvPr/>
          </p:nvSpPr>
          <p:spPr>
            <a:xfrm rot="16200000">
              <a:off x="3210010" y="4930951"/>
              <a:ext cx="14113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POWER PINS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39893FD-F811-4BE8-BF69-D48DD1F4ED12}"/>
                </a:ext>
              </a:extLst>
            </p:cNvPr>
            <p:cNvSpPr txBox="1"/>
            <p:nvPr/>
          </p:nvSpPr>
          <p:spPr>
            <a:xfrm rot="16200000">
              <a:off x="3325554" y="3244334"/>
              <a:ext cx="11802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DATA PINS</a:t>
              </a:r>
              <a:endParaRPr lang="ru-RU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28F30DB-08A3-45DF-B23C-EDBF9375DE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7640" y="1117281"/>
            <a:ext cx="1989435" cy="4687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FEAF319-EEB1-451C-9BC7-5688DD125D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9366" y="1117281"/>
            <a:ext cx="2926199" cy="4687200"/>
          </a:xfrm>
          <a:prstGeom prst="rect">
            <a:avLst/>
          </a:prstGeom>
        </p:spPr>
      </p:pic>
      <p:sp>
        <p:nvSpPr>
          <p:cNvPr id="17" name="Стрелка: вправо 16">
            <a:extLst>
              <a:ext uri="{FF2B5EF4-FFF2-40B4-BE49-F238E27FC236}">
                <a16:creationId xmlns:a16="http://schemas.microsoft.com/office/drawing/2014/main" id="{E0C97469-9699-4379-A153-A5771556F096}"/>
              </a:ext>
            </a:extLst>
          </p:cNvPr>
          <p:cNvSpPr/>
          <p:nvPr/>
        </p:nvSpPr>
        <p:spPr>
          <a:xfrm>
            <a:off x="3863546" y="3509319"/>
            <a:ext cx="609600" cy="18864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8E57229-0BF5-433C-B9C1-4AB15D771999}"/>
              </a:ext>
            </a:extLst>
          </p:cNvPr>
          <p:cNvSpPr txBox="1"/>
          <p:nvPr/>
        </p:nvSpPr>
        <p:spPr>
          <a:xfrm>
            <a:off x="1960782" y="6010628"/>
            <a:ext cx="1094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</a:t>
            </a:r>
            <a:r>
              <a:rPr lang="en-US" dirty="0"/>
              <a:t>× FEBs</a:t>
            </a:r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7E15443-4801-45DD-97D2-6995F113DF62}"/>
              </a:ext>
            </a:extLst>
          </p:cNvPr>
          <p:cNvSpPr txBox="1"/>
          <p:nvPr/>
        </p:nvSpPr>
        <p:spPr>
          <a:xfrm>
            <a:off x="6564378" y="6010628"/>
            <a:ext cx="110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FEB panel</a:t>
            </a:r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79AD46E-CE76-463A-A324-A8C450A6A70E}"/>
              </a:ext>
            </a:extLst>
          </p:cNvPr>
          <p:cNvSpPr txBox="1"/>
          <p:nvPr/>
        </p:nvSpPr>
        <p:spPr>
          <a:xfrm>
            <a:off x="10324421" y="4838133"/>
            <a:ext cx="14253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 AWG </a:t>
            </a:r>
          </a:p>
          <a:p>
            <a:r>
              <a:rPr lang="en-US" dirty="0"/>
              <a:t>power cables</a:t>
            </a:r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51B232-B2BD-4087-9D9E-32DFF960C4AF}"/>
              </a:ext>
            </a:extLst>
          </p:cNvPr>
          <p:cNvSpPr txBox="1"/>
          <p:nvPr/>
        </p:nvSpPr>
        <p:spPr>
          <a:xfrm>
            <a:off x="9175405" y="3974746"/>
            <a:ext cx="1386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Sig. ret. Caps</a:t>
            </a:r>
            <a:endParaRPr lang="ru-RU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158B07-13C7-4E31-97F7-E9398C5B0549}"/>
              </a:ext>
            </a:extLst>
          </p:cNvPr>
          <p:cNvSpPr txBox="1"/>
          <p:nvPr/>
        </p:nvSpPr>
        <p:spPr>
          <a:xfrm>
            <a:off x="9179955" y="3429000"/>
            <a:ext cx="1550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HV connectors</a:t>
            </a:r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82E39AA-CF80-49BB-A641-4434FB3783D1}"/>
              </a:ext>
            </a:extLst>
          </p:cNvPr>
          <p:cNvSpPr txBox="1"/>
          <p:nvPr/>
        </p:nvSpPr>
        <p:spPr>
          <a:xfrm>
            <a:off x="9141041" y="1686974"/>
            <a:ext cx="25422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connector</a:t>
            </a:r>
          </a:p>
          <a:p>
            <a:r>
              <a:rPr lang="en-US" dirty="0"/>
              <a:t>AWG40 </a:t>
            </a:r>
            <a:r>
              <a:rPr lang="en-US" dirty="0" err="1"/>
              <a:t>microcoax</a:t>
            </a:r>
            <a:r>
              <a:rPr lang="en-US" dirty="0"/>
              <a:t> cables</a:t>
            </a:r>
          </a:p>
          <a:p>
            <a:r>
              <a:rPr lang="en-US" dirty="0"/>
              <a:t>IPEX </a:t>
            </a:r>
            <a:r>
              <a:rPr lang="en-US" dirty="0" err="1"/>
              <a:t>Cabline</a:t>
            </a:r>
            <a:r>
              <a:rPr lang="en-US" dirty="0"/>
              <a:t> connector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3090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BF6C3C-C7EA-4A45-AB9F-72BBAF4E2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9775"/>
          </a:xfrm>
        </p:spPr>
        <p:txBody>
          <a:bodyPr/>
          <a:lstStyle/>
          <a:p>
            <a:pPr algn="ctr"/>
            <a:r>
              <a:rPr lang="en-US" dirty="0"/>
              <a:t>FEB box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52E608-A041-4AA4-8106-9ABF80EC7C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1120" y="1167669"/>
            <a:ext cx="8921165" cy="576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0404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518846-4D21-4B7A-852E-A3F3D9DD2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5495"/>
          </a:xfrm>
        </p:spPr>
        <p:txBody>
          <a:bodyPr/>
          <a:lstStyle/>
          <a:p>
            <a:pPr algn="ctr"/>
            <a:r>
              <a:rPr lang="en-US" dirty="0"/>
              <a:t>FEB box</a:t>
            </a:r>
            <a:r>
              <a:rPr lang="ru-RU" dirty="0"/>
              <a:t> </a:t>
            </a:r>
            <a:r>
              <a:rPr lang="en-US" dirty="0"/>
              <a:t>prototype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C608878-E89F-4320-A8FD-0656B11909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181" y="1059180"/>
            <a:ext cx="7641379" cy="5731034"/>
          </a:xfrm>
        </p:spPr>
      </p:pic>
    </p:spTree>
    <p:extLst>
      <p:ext uri="{BB962C8B-B14F-4D97-AF65-F5344CB8AC3E}">
        <p14:creationId xmlns:p14="http://schemas.microsoft.com/office/powerpoint/2010/main" val="35708372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86C4A4-E496-416E-AAAD-59DF980DA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8639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Cable routing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371394-9276-4C0E-ADF9-3F71671ADF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371" y="851515"/>
            <a:ext cx="6819383" cy="58046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C751A3-5B47-4D39-8195-D8C70A9050A9}"/>
              </a:ext>
            </a:extLst>
          </p:cNvPr>
          <p:cNvSpPr txBox="1"/>
          <p:nvPr/>
        </p:nvSpPr>
        <p:spPr>
          <a:xfrm rot="1622227">
            <a:off x="2848157" y="2039500"/>
            <a:ext cx="2446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Power cables to POB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2DECC2-53FD-41DE-BC19-1ABCA7B1C189}"/>
              </a:ext>
            </a:extLst>
          </p:cNvPr>
          <p:cNvSpPr txBox="1"/>
          <p:nvPr/>
        </p:nvSpPr>
        <p:spPr>
          <a:xfrm rot="1622227">
            <a:off x="6455449" y="5186727"/>
            <a:ext cx="1785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DATA cables to patch panel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0161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CED168-678D-44D6-B639-88312CA27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05409"/>
            <a:ext cx="10704443" cy="1025901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0070C0"/>
                </a:solidFill>
              </a:rPr>
              <a:t>Plans for the construction of the STS mechanics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A54054C3-013E-4D12-853C-879342BC868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30087" y="1089898"/>
            <a:ext cx="11012555" cy="467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Production of a prototype C-frames without cooling system for the 4</a:t>
            </a:r>
            <a:r>
              <a:rPr kumimoji="0" lang="ru-RU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-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th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station. </a:t>
            </a:r>
            <a:endParaRPr kumimoji="0" lang="ru-RU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 The goal is to test the possibility of positioning, </a:t>
            </a:r>
            <a:r>
              <a:rPr lang="en-US" altLang="en-US" dirty="0">
                <a:latin typeface="Arial Unicode MS"/>
              </a:rPr>
              <a:t>evaluate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 accuracy. </a:t>
            </a:r>
            <a:endParaRPr kumimoji="0" lang="ru-RU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Arial Unicode MS"/>
              </a:rPr>
              <a:t>Production of a prototype C-frame without cooling system for 1-st station 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 The goal is to develop the assembly of ladders and its installation        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dirty="0">
                <a:latin typeface="Arial Unicode MS"/>
              </a:rPr>
              <a:t>  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on the C-frame </a:t>
            </a:r>
            <a:endParaRPr kumimoji="0" lang="ru-RU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Purchase of sandwich panels. EU? NIIKAM (</a:t>
            </a:r>
            <a:r>
              <a:rPr kumimoji="0" lang="en-US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Pereslavl-Zalessky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)?. </a:t>
            </a:r>
            <a:endParaRPr kumimoji="0" lang="ru-RU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Production </a:t>
            </a:r>
            <a:r>
              <a:rPr lang="en-US" altLang="en-US" dirty="0">
                <a:latin typeface="Arial Unicode MS"/>
              </a:rPr>
              <a:t>o</a:t>
            </a:r>
            <a:r>
              <a:rPr kumimoji="0" lang="en-US" altLang="en-US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f a 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prototypes of radiators. </a:t>
            </a:r>
            <a:endParaRPr kumimoji="0" lang="ru-RU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/>
            </a:endParaRPr>
          </a:p>
          <a:p>
            <a:pPr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Prototype tooling for manufacturing a m</a:t>
            </a:r>
            <a:r>
              <a:rPr lang="en-US" altLang="en-US" dirty="0">
                <a:latin typeface="Arial Unicode MS"/>
              </a:rPr>
              <a:t>ain</a:t>
            </a:r>
            <a:r>
              <a: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frame.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4678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3891C69C-F10F-4E08-A000-A75B293F42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0480926"/>
              </p:ext>
            </p:extLst>
          </p:nvPr>
        </p:nvGraphicFramePr>
        <p:xfrm>
          <a:off x="4192974" y="2428310"/>
          <a:ext cx="4285873" cy="18040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77103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8EDB38-86E8-4C08-86B2-AAA078FAC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Main frame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B36F146-A26C-46C6-A99E-09D2C5961F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650" y="1174992"/>
            <a:ext cx="10298349" cy="552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860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EE07A6D-E11E-434F-8917-E484075BD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829"/>
            <a:ext cx="12192000" cy="646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4031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ECEDC36-918A-46EA-8830-35477A2A58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495"/>
            <a:ext cx="12192000" cy="665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805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797A78-4E35-4F59-B90D-1E98CAE18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Main frame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E4D614-B276-4717-8727-8A918AFAC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562" y="1195863"/>
            <a:ext cx="10259438" cy="5502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783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9ABBCE-07ED-47AE-9D27-633862BE0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609" y="365125"/>
            <a:ext cx="10530191" cy="769769"/>
          </a:xfrm>
        </p:spPr>
        <p:txBody>
          <a:bodyPr/>
          <a:lstStyle/>
          <a:p>
            <a:pPr algn="ctr"/>
            <a:r>
              <a:rPr lang="en-US" dirty="0"/>
              <a:t>Main frame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29E69D-7FB2-430B-8F5F-02096CFC48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626" y="906680"/>
            <a:ext cx="10940373" cy="569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406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2DB2AA-9862-4555-BB5B-43151A5B9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548" y="365126"/>
            <a:ext cx="10504251" cy="59072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Station in Main frame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C09C58-3C4E-4DC3-9942-C94077C922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902" y="882806"/>
            <a:ext cx="10843098" cy="581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1358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6362A4-2177-4359-AC3F-C370016F2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Station in Main frame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869D9AC-F4D4-4755-933B-E6FBFA05C5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777" y="1825625"/>
            <a:ext cx="8348446" cy="4351338"/>
          </a:xfrm>
        </p:spPr>
      </p:pic>
    </p:spTree>
    <p:extLst>
      <p:ext uri="{BB962C8B-B14F-4D97-AF65-F5344CB8AC3E}">
        <p14:creationId xmlns:p14="http://schemas.microsoft.com/office/powerpoint/2010/main" val="2397840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5B8476-1058-4E14-9460-156124916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1-st station Main frame (side view)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8FDC2C88-2162-4AD1-A696-4231AEE225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45" y="1251626"/>
            <a:ext cx="10327509" cy="5539350"/>
          </a:xfrm>
        </p:spPr>
      </p:pic>
    </p:spTree>
    <p:extLst>
      <p:ext uri="{BB962C8B-B14F-4D97-AF65-F5344CB8AC3E}">
        <p14:creationId xmlns:p14="http://schemas.microsoft.com/office/powerpoint/2010/main" val="1994075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1A754B-D613-4E3C-8069-CBEC0E3A1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Main frame details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08B670D-E073-42A4-9724-3E6ED5B783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10144" y="1914766"/>
            <a:ext cx="3587381" cy="363345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26A7A9-ECC2-440B-BCD0-B577813FF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309" y="1830935"/>
            <a:ext cx="3086568" cy="380112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39EC596-2C06-475C-8C1E-34E9C1B9A6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1857" y="2767934"/>
            <a:ext cx="4137498" cy="202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1863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365</Words>
  <Application>Microsoft Office PowerPoint</Application>
  <PresentationFormat>Широкоэкранный</PresentationFormat>
  <Paragraphs>71</Paragraphs>
  <Slides>31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7" baseType="lpstr">
      <vt:lpstr>Arial</vt:lpstr>
      <vt:lpstr>Arial Unicode MS</vt:lpstr>
      <vt:lpstr>Calibri</vt:lpstr>
      <vt:lpstr>Calibri Light</vt:lpstr>
      <vt:lpstr>Тема Office</vt:lpstr>
      <vt:lpstr>CorelDRAW</vt:lpstr>
      <vt:lpstr>Overview on BM@N-STS Mechanics</vt:lpstr>
      <vt:lpstr>Outline</vt:lpstr>
      <vt:lpstr>Main frame</vt:lpstr>
      <vt:lpstr>Main frame</vt:lpstr>
      <vt:lpstr>Main frame</vt:lpstr>
      <vt:lpstr>Station in Main frame</vt:lpstr>
      <vt:lpstr>Station in Main frame</vt:lpstr>
      <vt:lpstr>1-st station Main frame (side view)</vt:lpstr>
      <vt:lpstr>Main frame details</vt:lpstr>
      <vt:lpstr>Main frame details</vt:lpstr>
      <vt:lpstr>Main frame</vt:lpstr>
      <vt:lpstr>Carbon (sandwich panel) C-frame 1-st station</vt:lpstr>
      <vt:lpstr>Carbon (sandwich panel) C-frame 4-th station</vt:lpstr>
      <vt:lpstr>Carbon C-frame, Al C-frame invisible</vt:lpstr>
      <vt:lpstr>¼ of the 1-st station</vt:lpstr>
      <vt:lpstr>½ of the 1-st station in Main frame</vt:lpstr>
      <vt:lpstr>Al c-frame and carbon c-frame</vt:lpstr>
      <vt:lpstr>Al c-frame and carbon c-frame</vt:lpstr>
      <vt:lpstr>Al c-frame and carbon c-frame</vt:lpstr>
      <vt:lpstr>¼ of the 1-st station</vt:lpstr>
      <vt:lpstr>The 1-st station in Main frame</vt:lpstr>
      <vt:lpstr>Central Ladder for the 1-st station</vt:lpstr>
      <vt:lpstr>BM@N Front-end Boards</vt:lpstr>
      <vt:lpstr>FEB connectivity</vt:lpstr>
      <vt:lpstr>FEB box</vt:lpstr>
      <vt:lpstr>FEB box prototype</vt:lpstr>
      <vt:lpstr>Cable routing</vt:lpstr>
      <vt:lpstr>Plans for the construction of the STS mechanics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Michael Merkin</dc:creator>
  <cp:lastModifiedBy>Michael Merkin</cp:lastModifiedBy>
  <cp:revision>16</cp:revision>
  <dcterms:created xsi:type="dcterms:W3CDTF">2020-06-18T11:46:10Z</dcterms:created>
  <dcterms:modified xsi:type="dcterms:W3CDTF">2020-06-29T18:00:55Z</dcterms:modified>
</cp:coreProperties>
</file>