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0" r:id="rId2"/>
    <p:sldId id="275" r:id="rId3"/>
    <p:sldId id="287" r:id="rId4"/>
    <p:sldId id="277" r:id="rId5"/>
    <p:sldId id="278" r:id="rId6"/>
    <p:sldId id="289" r:id="rId7"/>
    <p:sldId id="288" r:id="rId8"/>
    <p:sldId id="279" r:id="rId9"/>
    <p:sldId id="290" r:id="rId10"/>
    <p:sldId id="291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291" autoAdjust="0"/>
  </p:normalViewPr>
  <p:slideViewPr>
    <p:cSldViewPr>
      <p:cViewPr varScale="1">
        <p:scale>
          <a:sx n="109" d="100"/>
          <a:sy n="109" d="100"/>
        </p:scale>
        <p:origin x="63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4032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F0260-8EA2-41A3-94C9-64A3D4A373DF}" type="datetimeFigureOut">
              <a:rPr lang="de-DE" smtClean="0"/>
              <a:t>29.06.2020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90D35-885A-4A06-B640-0BD955C529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92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513924-32BF-476C-8571-1045254DE1E0}" type="datetimeFigureOut">
              <a:rPr lang="de-DE"/>
              <a:pPr>
                <a:defRPr/>
              </a:pPr>
              <a:t>29.06.2020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E7C475-8975-47A6-AE62-F146CA838C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312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ACB5C-AD5D-484F-B58C-9DE59C878F30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012B89-8776-4548-90BF-E66858662591}" type="slidenum">
              <a:rPr lang="de-DE" altLang="de-DE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012B89-8776-4548-90BF-E66858662591}" type="slidenum">
              <a:rPr lang="de-DE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012B89-8776-4548-90BF-E66858662591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184710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012B89-8776-4548-90BF-E66858662591}" type="slidenum">
              <a:rPr lang="de-DE" altLang="de-DE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48290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012B89-8776-4548-90BF-E66858662591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012B89-8776-4548-90BF-E66858662591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3284654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ACB5C-AD5D-484F-B58C-9DE59C878F30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3974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 dirty="0" smtClean="0"/>
              <a:t>01.10.2018</a:t>
            </a:r>
            <a:endParaRPr lang="de-DE" altLang="de-DE" dirty="0"/>
          </a:p>
        </p:txBody>
      </p:sp>
      <p:sp>
        <p:nvSpPr>
          <p:cNvPr id="3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dirty="0" smtClean="0"/>
            </a:lvl1pPr>
          </a:lstStyle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- Status </a:t>
            </a:r>
            <a:r>
              <a:rPr lang="de-DE" altLang="de-DE" dirty="0" err="1"/>
              <a:t>of</a:t>
            </a:r>
            <a:r>
              <a:rPr lang="de-DE" altLang="de-DE" dirty="0"/>
              <a:t> STS </a:t>
            </a:r>
            <a:r>
              <a:rPr lang="de-DE" altLang="de-DE" dirty="0" smtClean="0"/>
              <a:t>Integration</a:t>
            </a:r>
            <a:endParaRPr lang="de-DE" altLang="de-DE" dirty="0"/>
          </a:p>
        </p:txBody>
      </p:sp>
      <p:sp>
        <p:nvSpPr>
          <p:cNvPr id="4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63FEB1-201F-4409-88DC-0618C4BAA00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242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68313" y="6583363"/>
            <a:ext cx="6961187" cy="27463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 altLang="de-DE"/>
              <a:t>Schienensystem STS Box im Magnet – O. </a:t>
            </a:r>
            <a:r>
              <a:rPr lang="de-DE" altLang="de-DE" err="1"/>
              <a:t>Vasylyev</a:t>
            </a:r>
            <a:r>
              <a:rPr lang="de-DE" altLang="de-DE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C66F9-5FE0-4CB0-9138-CCFC34F867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7128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 userDrawn="1"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 altLang="de-DE" dirty="0"/>
              <a:t>11.04.2016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dirty="0" smtClean="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- Status </a:t>
            </a:r>
            <a:r>
              <a:rPr lang="de-DE" altLang="de-DE" dirty="0" err="1"/>
              <a:t>of</a:t>
            </a:r>
            <a:r>
              <a:rPr lang="de-DE" altLang="de-DE" dirty="0"/>
              <a:t> STS </a:t>
            </a:r>
            <a:r>
              <a:rPr lang="de-DE" altLang="de-DE" dirty="0" smtClean="0"/>
              <a:t>Integration</a:t>
            </a:r>
            <a:endParaRPr lang="de-DE" altLang="de-DE" dirty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5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1B2C0A58-47D6-48C1-9C90-6E0F9CF5AA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4098" name="Picture 2" descr="https://www.gsi.de/fileadmin/_processed_/csm_DL_Logo_a50_03_09ba235928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" y="6572533"/>
            <a:ext cx="366713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gsi.de/fileadmin/_processed_/csm_cbm_experiment_logo_04_8a5b627ae5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96" y="6236985"/>
            <a:ext cx="452396" cy="6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645319" y="1239838"/>
            <a:ext cx="785336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1657350" y="2506920"/>
            <a:ext cx="615315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 b="1" dirty="0">
                <a:solidFill>
                  <a:srgbClr val="000000"/>
                </a:solidFill>
                <a:latin typeface="Arial" charset="0"/>
              </a:rPr>
              <a:t>Overview on CBM-STS </a:t>
            </a:r>
            <a:r>
              <a:rPr lang="en-US" altLang="de-DE" sz="2800" b="1" dirty="0" smtClean="0">
                <a:solidFill>
                  <a:srgbClr val="000000"/>
                </a:solidFill>
                <a:latin typeface="Arial" charset="0"/>
              </a:rPr>
              <a:t>Mechanics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800" b="1" dirty="0" smtClean="0"/>
              <a:t>GSI Darmstadt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de-DE" sz="2000" b="1" dirty="0" smtClean="0">
                <a:solidFill>
                  <a:srgbClr val="000000"/>
                </a:solidFill>
                <a:latin typeface="Arial" charset="0"/>
              </a:rPr>
              <a:t>30.06.2020</a:t>
            </a:r>
            <a:endParaRPr lang="en-US" altLang="de-DE" sz="2000" b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de-DE" sz="2000" b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de-DE" sz="1200" b="1" dirty="0" smtClean="0">
                <a:solidFill>
                  <a:srgbClr val="000000"/>
                </a:solidFill>
                <a:latin typeface="Arial" charset="0"/>
              </a:rPr>
              <a:t>O. Vasylyev</a:t>
            </a:r>
            <a:endParaRPr lang="en-US" altLang="de-DE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30.06.2020</a:t>
            </a:r>
            <a:endParaRPr lang="de-DE" alt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kern="0" dirty="0" smtClean="0"/>
              <a:t>DL Engineering</a:t>
            </a:r>
            <a:endParaRPr lang="de-DE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645319" y="1239838"/>
            <a:ext cx="785336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1288268" y="3229203"/>
            <a:ext cx="615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800" b="1" dirty="0" err="1" smtClean="0">
                <a:solidFill>
                  <a:srgbClr val="000000"/>
                </a:solidFill>
                <a:latin typeface="Arial" charset="0"/>
              </a:rPr>
              <a:t>Thank</a:t>
            </a:r>
            <a:r>
              <a:rPr lang="de-DE" altLang="de-DE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800" b="1" dirty="0" err="1" smtClean="0">
                <a:solidFill>
                  <a:srgbClr val="000000"/>
                </a:solidFill>
                <a:latin typeface="Arial" charset="0"/>
              </a:rPr>
              <a:t>you</a:t>
            </a:r>
            <a:endParaRPr lang="en-US" altLang="de-DE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30.06.2020</a:t>
            </a:r>
            <a:endParaRPr lang="de-DE" alt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kern="0" dirty="0" smtClean="0"/>
              <a:t>DL Engineering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80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4100405" y="1571244"/>
            <a:ext cx="489119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kern="0" dirty="0" smtClean="0"/>
              <a:t>Agenda</a:t>
            </a:r>
            <a:endParaRPr lang="de-DE" kern="0" dirty="0"/>
          </a:p>
        </p:txBody>
      </p:sp>
      <p:sp>
        <p:nvSpPr>
          <p:cNvPr id="6" name="Textfeld 5"/>
          <p:cNvSpPr txBox="1"/>
          <p:nvPr/>
        </p:nvSpPr>
        <p:spPr>
          <a:xfrm>
            <a:off x="228600" y="13716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STS design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Detailed system and components overview 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Mainframe and components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C – frame and components</a:t>
            </a:r>
          </a:p>
          <a:p>
            <a:pPr marL="800100"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de-DE" dirty="0" err="1" smtClean="0"/>
              <a:t>Ladder</a:t>
            </a:r>
            <a:r>
              <a:rPr lang="de-DE" dirty="0" smtClean="0"/>
              <a:t> </a:t>
            </a:r>
            <a:r>
              <a:rPr lang="de-DE" dirty="0" err="1" smtClean="0"/>
              <a:t>bearings</a:t>
            </a:r>
            <a:endParaRPr lang="en-US" dirty="0" smtClean="0"/>
          </a:p>
        </p:txBody>
      </p:sp>
      <p:sp>
        <p:nvSpPr>
          <p:cNvPr id="10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30.06.2020</a:t>
            </a:r>
            <a:endParaRPr lang="de-DE" alt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534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7931" r="35969" b="4655"/>
          <a:stretch/>
        </p:blipFill>
        <p:spPr bwMode="auto">
          <a:xfrm>
            <a:off x="541208" y="1520846"/>
            <a:ext cx="1622872" cy="240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sp>
        <p:nvSpPr>
          <p:cNvPr id="8" name="Textfeld 58"/>
          <p:cNvSpPr txBox="1">
            <a:spLocks noChangeArrowheads="1"/>
          </p:cNvSpPr>
          <p:nvPr/>
        </p:nvSpPr>
        <p:spPr bwMode="auto">
          <a:xfrm>
            <a:off x="3048000" y="1289185"/>
            <a:ext cx="2954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inside the thermal enclosure</a:t>
            </a:r>
            <a:endParaRPr lang="en-US" altLang="de-DE" sz="1600" b="1" dirty="0"/>
          </a:p>
        </p:txBody>
      </p: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6354945" y="1289185"/>
            <a:ext cx="2569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Self carrying STS Mainframe</a:t>
            </a:r>
            <a:endParaRPr lang="en-US" altLang="de-DE" sz="16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>
            <a:off x="3976583" y="4214171"/>
            <a:ext cx="2195617" cy="2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58"/>
          <p:cNvSpPr txBox="1">
            <a:spLocks noChangeArrowheads="1"/>
          </p:cNvSpPr>
          <p:nvPr/>
        </p:nvSpPr>
        <p:spPr bwMode="auto">
          <a:xfrm>
            <a:off x="116278" y="3951012"/>
            <a:ext cx="971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Units</a:t>
            </a:r>
            <a:endParaRPr lang="en-US" altLang="de-DE" sz="1600" b="1" dirty="0"/>
          </a:p>
        </p:txBody>
      </p:sp>
      <p:sp>
        <p:nvSpPr>
          <p:cNvPr id="14" name="Textfeld 58"/>
          <p:cNvSpPr txBox="1">
            <a:spLocks noChangeArrowheads="1"/>
          </p:cNvSpPr>
          <p:nvPr/>
        </p:nvSpPr>
        <p:spPr bwMode="auto">
          <a:xfrm>
            <a:off x="3530634" y="3951012"/>
            <a:ext cx="1814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Carbon ladders</a:t>
            </a:r>
            <a:endParaRPr lang="en-US" altLang="de-DE" sz="16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1. STS Model overview</a:t>
            </a:r>
            <a:endParaRPr lang="en-US" kern="0" dirty="0"/>
          </a:p>
        </p:txBody>
      </p:sp>
      <p:sp>
        <p:nvSpPr>
          <p:cNvPr id="16" name="Textfeld 15"/>
          <p:cNvSpPr txBox="1"/>
          <p:nvPr/>
        </p:nvSpPr>
        <p:spPr>
          <a:xfrm>
            <a:off x="6621780" y="4390072"/>
            <a:ext cx="2491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General 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9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106 Carbon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896 Sensor modules</a:t>
            </a:r>
          </a:p>
        </p:txBody>
      </p:sp>
      <p:sp>
        <p:nvSpPr>
          <p:cNvPr id="19" name="Textfeld 58"/>
          <p:cNvSpPr txBox="1">
            <a:spLocks noChangeArrowheads="1"/>
          </p:cNvSpPr>
          <p:nvPr/>
        </p:nvSpPr>
        <p:spPr bwMode="auto">
          <a:xfrm>
            <a:off x="14644" y="1289185"/>
            <a:ext cx="2054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inside the magnet</a:t>
            </a:r>
            <a:endParaRPr lang="en-US" altLang="de-DE" sz="16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23333" t="11481" r="23750" b="11481"/>
          <a:stretch/>
        </p:blipFill>
        <p:spPr>
          <a:xfrm>
            <a:off x="3278607" y="1707566"/>
            <a:ext cx="2771160" cy="22692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/>
          <a:srcRect l="30417" t="24814" r="27500" b="15185"/>
          <a:stretch/>
        </p:blipFill>
        <p:spPr>
          <a:xfrm>
            <a:off x="6195060" y="1836848"/>
            <a:ext cx="2802687" cy="22477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16667" t="10000" r="24583" b="9259"/>
          <a:stretch/>
        </p:blipFill>
        <p:spPr>
          <a:xfrm>
            <a:off x="457200" y="4289566"/>
            <a:ext cx="2761638" cy="2134883"/>
          </a:xfrm>
          <a:prstGeom prst="rect">
            <a:avLst/>
          </a:prstGeom>
        </p:spPr>
      </p:pic>
      <p:sp>
        <p:nvSpPr>
          <p:cNvPr id="18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30.06.2020</a:t>
            </a:r>
            <a:endParaRPr lang="de-DE" altLang="de-DE" dirty="0"/>
          </a:p>
        </p:txBody>
      </p:sp>
      <p:sp>
        <p:nvSpPr>
          <p:cNvPr id="2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917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5417" t="12222" r="23750" b="12963"/>
          <a:stretch/>
        </p:blipFill>
        <p:spPr>
          <a:xfrm>
            <a:off x="105938" y="1371600"/>
            <a:ext cx="3329708" cy="2756562"/>
          </a:xfrm>
          <a:prstGeom prst="rect">
            <a:avLst/>
          </a:prstGeom>
        </p:spPr>
      </p:pic>
      <p:sp>
        <p:nvSpPr>
          <p:cNvPr id="717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5A4BE-7320-4A8D-9758-61F72769F92D}" type="slidenum">
              <a:rPr lang="en-US" altLang="de-DE" sz="1400" smtClean="0">
                <a:latin typeface="Times" pitchFamily="18" charset="0"/>
              </a:rPr>
              <a:pPr/>
              <a:t>4</a:t>
            </a:fld>
            <a:endParaRPr lang="en-US" altLang="de-DE" sz="1400" dirty="0" smtClean="0">
              <a:latin typeface="Times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kern="0" dirty="0" smtClean="0"/>
              <a:t>2. </a:t>
            </a:r>
            <a:r>
              <a:rPr lang="en-US" altLang="de-DE" sz="2800" kern="0" dirty="0" smtClean="0"/>
              <a:t>Mainframe overview</a:t>
            </a:r>
            <a:endParaRPr lang="en-US" altLang="de-DE" sz="1600" u="sng" kern="0" dirty="0" smtClean="0"/>
          </a:p>
        </p:txBody>
      </p:sp>
      <p:sp>
        <p:nvSpPr>
          <p:cNvPr id="33" name="Rechteck 32"/>
          <p:cNvSpPr/>
          <p:nvPr/>
        </p:nvSpPr>
        <p:spPr>
          <a:xfrm>
            <a:off x="0" y="1149932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Outer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Enclosure</a:t>
            </a:r>
            <a:endParaRPr lang="de-DE" sz="1600" b="1" dirty="0"/>
          </a:p>
        </p:txBody>
      </p:sp>
      <p:sp>
        <p:nvSpPr>
          <p:cNvPr id="38" name="Rechteck 37"/>
          <p:cNvSpPr/>
          <p:nvPr/>
        </p:nvSpPr>
        <p:spPr>
          <a:xfrm>
            <a:off x="0" y="4080005"/>
            <a:ext cx="2444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/>
              <a:t>Power </a:t>
            </a:r>
            <a:r>
              <a:rPr lang="de-DE" sz="1600" b="1" dirty="0" err="1" smtClean="0"/>
              <a:t>cable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feedthroughs</a:t>
            </a:r>
            <a:r>
              <a:rPr lang="de-DE" sz="1600" b="1" dirty="0" smtClean="0"/>
              <a:t> </a:t>
            </a:r>
            <a:endParaRPr lang="de-DE" sz="1600" b="1" dirty="0"/>
          </a:p>
        </p:txBody>
      </p:sp>
      <p:sp>
        <p:nvSpPr>
          <p:cNvPr id="52" name="Textfeld 51"/>
          <p:cNvSpPr txBox="1"/>
          <p:nvPr/>
        </p:nvSpPr>
        <p:spPr>
          <a:xfrm>
            <a:off x="6324601" y="1299795"/>
            <a:ext cx="2667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Insulation: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err="1"/>
              <a:t>B</a:t>
            </a:r>
            <a:r>
              <a:rPr lang="de-DE" sz="1400" dirty="0" err="1" smtClean="0"/>
              <a:t>etween</a:t>
            </a:r>
            <a:r>
              <a:rPr lang="de-DE" sz="1400" dirty="0" smtClean="0"/>
              <a:t> Al Frame </a:t>
            </a:r>
            <a:r>
              <a:rPr lang="de-DE" sz="1400" dirty="0" err="1" smtClean="0"/>
              <a:t>and</a:t>
            </a:r>
            <a:r>
              <a:rPr lang="de-DE" sz="1400" dirty="0" smtClean="0"/>
              <a:t> thermal </a:t>
            </a:r>
            <a:r>
              <a:rPr lang="de-DE" sz="1400" dirty="0" err="1" smtClean="0"/>
              <a:t>enclosure</a:t>
            </a:r>
            <a:r>
              <a:rPr lang="de-DE" sz="1400" dirty="0" smtClean="0"/>
              <a:t> </a:t>
            </a:r>
            <a:r>
              <a:rPr lang="de-DE" sz="1400" dirty="0" err="1" smtClean="0"/>
              <a:t>sandwich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No hard requirements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Easy </a:t>
            </a:r>
            <a:r>
              <a:rPr lang="de-DE" sz="1400" dirty="0" err="1" smtClean="0"/>
              <a:t>assembly</a:t>
            </a:r>
            <a:endParaRPr lang="en-US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Different </a:t>
            </a:r>
            <a:r>
              <a:rPr lang="de-DE" sz="1400" dirty="0" err="1" smtClean="0"/>
              <a:t>shapes</a:t>
            </a:r>
            <a:r>
              <a:rPr lang="de-DE" sz="1400" dirty="0" smtClean="0"/>
              <a:t>,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materials</a:t>
            </a:r>
            <a:r>
              <a:rPr lang="de-DE" sz="1400" dirty="0" smtClean="0"/>
              <a:t> </a:t>
            </a:r>
            <a:r>
              <a:rPr lang="de-DE" sz="1400" dirty="0" err="1" smtClean="0"/>
              <a:t>available</a:t>
            </a:r>
            <a:endParaRPr lang="en-US" sz="1400" dirty="0" smtClean="0"/>
          </a:p>
        </p:txBody>
      </p:sp>
      <p:cxnSp>
        <p:nvCxnSpPr>
          <p:cNvPr id="34" name="Gerade Verbindung mit Pfeil 33"/>
          <p:cNvCxnSpPr/>
          <p:nvPr/>
        </p:nvCxnSpPr>
        <p:spPr bwMode="auto">
          <a:xfrm flipV="1">
            <a:off x="1256030" y="3816697"/>
            <a:ext cx="292792" cy="31146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hteck 8"/>
          <p:cNvSpPr/>
          <p:nvPr/>
        </p:nvSpPr>
        <p:spPr>
          <a:xfrm>
            <a:off x="2825772" y="4080005"/>
            <a:ext cx="200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C-Frame rail supports</a:t>
            </a:r>
            <a:endParaRPr lang="de-DE" sz="1600" b="1" dirty="0"/>
          </a:p>
        </p:txBody>
      </p:sp>
      <p:cxnSp>
        <p:nvCxnSpPr>
          <p:cNvPr id="35" name="Gerade Verbindung mit Pfeil 34"/>
          <p:cNvCxnSpPr/>
          <p:nvPr/>
        </p:nvCxnSpPr>
        <p:spPr bwMode="auto">
          <a:xfrm flipH="1" flipV="1">
            <a:off x="2469255" y="3633876"/>
            <a:ext cx="511622" cy="49428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hteck 36"/>
          <p:cNvSpPr/>
          <p:nvPr/>
        </p:nvSpPr>
        <p:spPr>
          <a:xfrm>
            <a:off x="2603465" y="1299795"/>
            <a:ext cx="2039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err="1" smtClean="0"/>
              <a:t>Conceptual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Insulation</a:t>
            </a:r>
            <a:endParaRPr lang="de-DE" sz="1600" b="1" dirty="0"/>
          </a:p>
        </p:txBody>
      </p:sp>
      <p:cxnSp>
        <p:nvCxnSpPr>
          <p:cNvPr id="39" name="Gerade Verbindung mit Pfeil 38"/>
          <p:cNvCxnSpPr>
            <a:stCxn id="37" idx="2"/>
          </p:cNvCxnSpPr>
          <p:nvPr/>
        </p:nvCxnSpPr>
        <p:spPr bwMode="auto">
          <a:xfrm flipH="1">
            <a:off x="3285773" y="1638349"/>
            <a:ext cx="337587" cy="65159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22917" t="13704" r="11250" b="10000"/>
          <a:stretch/>
        </p:blipFill>
        <p:spPr>
          <a:xfrm>
            <a:off x="105938" y="4471095"/>
            <a:ext cx="1954150" cy="1273908"/>
          </a:xfrm>
          <a:prstGeom prst="rect">
            <a:avLst/>
          </a:prstGeom>
        </p:spPr>
      </p:pic>
      <p:cxnSp>
        <p:nvCxnSpPr>
          <p:cNvPr id="44" name="Gerade Verbindung mit Pfeil 43"/>
          <p:cNvCxnSpPr/>
          <p:nvPr/>
        </p:nvCxnSpPr>
        <p:spPr bwMode="auto">
          <a:xfrm>
            <a:off x="1169377" y="4413738"/>
            <a:ext cx="233049" cy="47982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/>
          <a:srcRect l="7500" t="9259" r="11871" b="21392"/>
          <a:stretch/>
        </p:blipFill>
        <p:spPr>
          <a:xfrm>
            <a:off x="2970390" y="4413738"/>
            <a:ext cx="2744610" cy="1327847"/>
          </a:xfrm>
          <a:prstGeom prst="rect">
            <a:avLst/>
          </a:prstGeom>
        </p:spPr>
      </p:pic>
      <p:cxnSp>
        <p:nvCxnSpPr>
          <p:cNvPr id="54" name="Gerade Verbindung mit Pfeil 53"/>
          <p:cNvCxnSpPr/>
          <p:nvPr/>
        </p:nvCxnSpPr>
        <p:spPr bwMode="auto">
          <a:xfrm>
            <a:off x="3721722" y="4413738"/>
            <a:ext cx="119407" cy="38686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/>
          <a:srcRect l="31250" t="15925" r="27500" b="16667"/>
          <a:stretch/>
        </p:blipFill>
        <p:spPr>
          <a:xfrm rot="5400000">
            <a:off x="3958311" y="1762008"/>
            <a:ext cx="2334460" cy="2145817"/>
          </a:xfrm>
          <a:prstGeom prst="rect">
            <a:avLst/>
          </a:prstGeom>
        </p:spPr>
      </p:pic>
      <p:cxnSp>
        <p:nvCxnSpPr>
          <p:cNvPr id="55" name="Gerade Verbindung mit Pfeil 54"/>
          <p:cNvCxnSpPr>
            <a:stCxn id="37" idx="2"/>
          </p:cNvCxnSpPr>
          <p:nvPr/>
        </p:nvCxnSpPr>
        <p:spPr bwMode="auto">
          <a:xfrm>
            <a:off x="3623360" y="1638349"/>
            <a:ext cx="682308" cy="4115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feld 58"/>
          <p:cNvSpPr txBox="1"/>
          <p:nvPr/>
        </p:nvSpPr>
        <p:spPr>
          <a:xfrm>
            <a:off x="39349" y="5764649"/>
            <a:ext cx="3161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Industrial </a:t>
            </a:r>
            <a:r>
              <a:rPr lang="de-DE" sz="1400" dirty="0" err="1" smtClean="0"/>
              <a:t>feedthroughs</a:t>
            </a:r>
            <a:r>
              <a:rPr lang="de-DE" sz="1400" dirty="0" smtClean="0"/>
              <a:t> „</a:t>
            </a:r>
            <a:r>
              <a:rPr lang="de-DE" sz="1400" dirty="0" err="1" smtClean="0"/>
              <a:t>Roxtec</a:t>
            </a:r>
            <a:r>
              <a:rPr lang="de-DE" sz="1400" dirty="0" smtClean="0"/>
              <a:t>“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Flexible </a:t>
            </a:r>
            <a:r>
              <a:rPr lang="de-DE" sz="1400" dirty="0" err="1" smtClean="0"/>
              <a:t>configuration</a:t>
            </a:r>
            <a:r>
              <a:rPr lang="de-DE" sz="1400" dirty="0" smtClean="0"/>
              <a:t> </a:t>
            </a:r>
            <a:r>
              <a:rPr lang="de-DE" sz="1400" dirty="0" err="1" smtClean="0"/>
              <a:t>possible</a:t>
            </a:r>
            <a:endParaRPr lang="en-US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individual feedthrough access</a:t>
            </a:r>
            <a:endParaRPr lang="en-US" sz="1400" b="1" dirty="0" smtClean="0"/>
          </a:p>
        </p:txBody>
      </p:sp>
      <p:sp>
        <p:nvSpPr>
          <p:cNvPr id="60" name="Textfeld 59"/>
          <p:cNvSpPr txBox="1"/>
          <p:nvPr/>
        </p:nvSpPr>
        <p:spPr>
          <a:xfrm>
            <a:off x="2895600" y="5737510"/>
            <a:ext cx="3161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err="1" smtClean="0"/>
              <a:t>Amagnetic</a:t>
            </a:r>
            <a:r>
              <a:rPr lang="en-US" sz="1400" dirty="0" smtClean="0"/>
              <a:t>, high precision rails 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C-Frame </a:t>
            </a:r>
            <a:r>
              <a:rPr lang="de-DE" sz="1400" dirty="0" err="1" smtClean="0"/>
              <a:t>fixtures</a:t>
            </a:r>
            <a:endParaRPr lang="en-US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Industrially available</a:t>
            </a:r>
            <a:endParaRPr lang="en-US" sz="1400" b="1" dirty="0" smtClean="0"/>
          </a:p>
        </p:txBody>
      </p:sp>
      <p:pic>
        <p:nvPicPr>
          <p:cNvPr id="7174" name="Grafik 7173"/>
          <p:cNvPicPr>
            <a:picLocks noChangeAspect="1"/>
          </p:cNvPicPr>
          <p:nvPr/>
        </p:nvPicPr>
        <p:blipFill rotWithShape="1">
          <a:blip r:embed="rId7"/>
          <a:srcRect l="19166" t="13704" r="72917" b="10000"/>
          <a:stretch/>
        </p:blipFill>
        <p:spPr>
          <a:xfrm rot="16200000">
            <a:off x="7438355" y="1896300"/>
            <a:ext cx="486537" cy="2637539"/>
          </a:xfrm>
          <a:prstGeom prst="rect">
            <a:avLst/>
          </a:prstGeom>
        </p:spPr>
      </p:pic>
      <p:sp>
        <p:nvSpPr>
          <p:cNvPr id="62" name="Textfeld 61"/>
          <p:cNvSpPr txBox="1"/>
          <p:nvPr/>
        </p:nvSpPr>
        <p:spPr>
          <a:xfrm>
            <a:off x="6450623" y="4275505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Mainframe structure: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Combination of standard and custom Al profiles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Easy assembly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Large knowledge base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Different </a:t>
            </a:r>
            <a:r>
              <a:rPr lang="de-DE" sz="1400" dirty="0" err="1" smtClean="0"/>
              <a:t>precision</a:t>
            </a:r>
            <a:r>
              <a:rPr lang="de-DE" sz="1400" dirty="0" smtClean="0"/>
              <a:t> </a:t>
            </a:r>
            <a:r>
              <a:rPr lang="de-DE" sz="1400" dirty="0" err="1" smtClean="0"/>
              <a:t>levels</a:t>
            </a:r>
            <a:endParaRPr lang="en-US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400" dirty="0" smtClean="0"/>
              <a:t>Extensive </a:t>
            </a:r>
            <a:r>
              <a:rPr lang="de-DE" sz="1400" dirty="0" err="1" smtClean="0"/>
              <a:t>industrial</a:t>
            </a:r>
            <a:r>
              <a:rPr lang="de-DE" sz="1400" dirty="0" smtClean="0"/>
              <a:t> </a:t>
            </a:r>
            <a:r>
              <a:rPr lang="de-DE" sz="1400" dirty="0" err="1" smtClean="0"/>
              <a:t>support</a:t>
            </a:r>
            <a:endParaRPr lang="de-DE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  <p:sp>
        <p:nvSpPr>
          <p:cNvPr id="25" name="Datumsplatzhalter 1"/>
          <p:cNvSpPr txBox="1">
            <a:spLocks/>
          </p:cNvSpPr>
          <p:nvPr/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dirty="0" smtClean="0"/>
              <a:t>30.06.2020</a:t>
            </a:r>
            <a:endParaRPr lang="de-DE" altLang="de-DE" dirty="0"/>
          </a:p>
        </p:txBody>
      </p:sp>
      <p:sp>
        <p:nvSpPr>
          <p:cNvPr id="2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 algn="l"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67834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/>
      <p:bldP spid="9" grpId="0"/>
      <p:bldP spid="37" grpId="0"/>
      <p:bldP spid="59" grpId="0"/>
      <p:bldP spid="60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29310" r="35125" b="5287"/>
          <a:stretch/>
        </p:blipFill>
        <p:spPr bwMode="auto">
          <a:xfrm>
            <a:off x="4724400" y="1652671"/>
            <a:ext cx="3048000" cy="244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5A4BE-7320-4A8D-9758-61F72769F92D}" type="slidenum">
              <a:rPr lang="en-US" altLang="de-DE" sz="1400" smtClean="0">
                <a:latin typeface="Times" pitchFamily="18" charset="0"/>
              </a:rPr>
              <a:pPr/>
              <a:t>5</a:t>
            </a:fld>
            <a:endParaRPr lang="en-US" altLang="de-DE" sz="1400" dirty="0" smtClean="0">
              <a:latin typeface="Times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t="6885" r="29707" b="4856"/>
          <a:stretch/>
        </p:blipFill>
        <p:spPr bwMode="auto">
          <a:xfrm>
            <a:off x="137160" y="1481554"/>
            <a:ext cx="3302735" cy="320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hteck 21"/>
          <p:cNvSpPr/>
          <p:nvPr/>
        </p:nvSpPr>
        <p:spPr>
          <a:xfrm>
            <a:off x="137160" y="1143000"/>
            <a:ext cx="213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Cooling manifolds</a:t>
            </a:r>
          </a:p>
          <a:p>
            <a:r>
              <a:rPr lang="en-US" sz="1600" b="1" dirty="0" smtClean="0"/>
              <a:t>Idea: K. Agarwal</a:t>
            </a:r>
            <a:endParaRPr lang="de-DE" sz="1600" b="1" dirty="0"/>
          </a:p>
        </p:txBody>
      </p:sp>
      <p:cxnSp>
        <p:nvCxnSpPr>
          <p:cNvPr id="23" name="Gerade Verbindung mit Pfeil 22"/>
          <p:cNvCxnSpPr>
            <a:stCxn id="22" idx="2"/>
          </p:cNvCxnSpPr>
          <p:nvPr/>
        </p:nvCxnSpPr>
        <p:spPr bwMode="auto">
          <a:xfrm flipH="1">
            <a:off x="746761" y="1727775"/>
            <a:ext cx="457199" cy="96078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mit Pfeil 23"/>
          <p:cNvCxnSpPr>
            <a:stCxn id="22" idx="2"/>
          </p:cNvCxnSpPr>
          <p:nvPr/>
        </p:nvCxnSpPr>
        <p:spPr bwMode="auto">
          <a:xfrm>
            <a:off x="1203960" y="1727775"/>
            <a:ext cx="1234440" cy="585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mit Pfeil 26"/>
          <p:cNvCxnSpPr>
            <a:stCxn id="22" idx="2"/>
          </p:cNvCxnSpPr>
          <p:nvPr/>
        </p:nvCxnSpPr>
        <p:spPr bwMode="auto">
          <a:xfrm flipH="1">
            <a:off x="1066800" y="1727775"/>
            <a:ext cx="137160" cy="24969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>
            <a:stCxn id="22" idx="2"/>
          </p:cNvCxnSpPr>
          <p:nvPr/>
        </p:nvCxnSpPr>
        <p:spPr bwMode="auto">
          <a:xfrm>
            <a:off x="1203960" y="1727775"/>
            <a:ext cx="1234440" cy="15825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20889" r="19657" b="35000"/>
          <a:stretch/>
        </p:blipFill>
        <p:spPr bwMode="auto">
          <a:xfrm>
            <a:off x="302980" y="5178186"/>
            <a:ext cx="3717869" cy="122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1259679" y="4843046"/>
            <a:ext cx="1313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Out manifold</a:t>
            </a:r>
            <a:endParaRPr lang="de-DE" sz="1600" b="1" dirty="0"/>
          </a:p>
        </p:txBody>
      </p:sp>
      <p:sp>
        <p:nvSpPr>
          <p:cNvPr id="39" name="Rechteck 38"/>
          <p:cNvSpPr/>
          <p:nvPr/>
        </p:nvSpPr>
        <p:spPr>
          <a:xfrm>
            <a:off x="2632469" y="4842599"/>
            <a:ext cx="1157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In manifold</a:t>
            </a:r>
            <a:endParaRPr lang="de-DE" sz="1600" b="1" dirty="0"/>
          </a:p>
        </p:txBody>
      </p:sp>
      <p:cxnSp>
        <p:nvCxnSpPr>
          <p:cNvPr id="40" name="Gerade Verbindung mit Pfeil 39"/>
          <p:cNvCxnSpPr>
            <a:stCxn id="37" idx="2"/>
          </p:cNvCxnSpPr>
          <p:nvPr/>
        </p:nvCxnSpPr>
        <p:spPr bwMode="auto">
          <a:xfrm flipH="1">
            <a:off x="1731264" y="5181600"/>
            <a:ext cx="185069" cy="42062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mit Pfeil 40"/>
          <p:cNvCxnSpPr>
            <a:stCxn id="39" idx="2"/>
          </p:cNvCxnSpPr>
          <p:nvPr/>
        </p:nvCxnSpPr>
        <p:spPr bwMode="auto">
          <a:xfrm flipH="1">
            <a:off x="2844639" y="5181153"/>
            <a:ext cx="366739" cy="94922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Rechteck 46"/>
          <p:cNvSpPr/>
          <p:nvPr/>
        </p:nvSpPr>
        <p:spPr>
          <a:xfrm>
            <a:off x="74380" y="4843046"/>
            <a:ext cx="1211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Front flange</a:t>
            </a:r>
            <a:endParaRPr lang="de-DE" sz="1600" b="1" dirty="0"/>
          </a:p>
        </p:txBody>
      </p:sp>
      <p:cxnSp>
        <p:nvCxnSpPr>
          <p:cNvPr id="48" name="Gerade Verbindung mit Pfeil 47"/>
          <p:cNvCxnSpPr>
            <a:stCxn id="47" idx="2"/>
          </p:cNvCxnSpPr>
          <p:nvPr/>
        </p:nvCxnSpPr>
        <p:spPr bwMode="auto">
          <a:xfrm flipH="1">
            <a:off x="478240" y="5181600"/>
            <a:ext cx="202139" cy="40820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/>
          <p:cNvCxnSpPr>
            <a:stCxn id="47" idx="2"/>
          </p:cNvCxnSpPr>
          <p:nvPr/>
        </p:nvCxnSpPr>
        <p:spPr bwMode="auto">
          <a:xfrm>
            <a:off x="680379" y="5181600"/>
            <a:ext cx="391501" cy="11684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hteck 53"/>
          <p:cNvSpPr/>
          <p:nvPr/>
        </p:nvSpPr>
        <p:spPr>
          <a:xfrm>
            <a:off x="3850479" y="4842599"/>
            <a:ext cx="1178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Rear holder</a:t>
            </a:r>
            <a:endParaRPr lang="de-DE" sz="1600" b="1" dirty="0"/>
          </a:p>
        </p:txBody>
      </p:sp>
      <p:cxnSp>
        <p:nvCxnSpPr>
          <p:cNvPr id="56" name="Gerade Verbindung mit Pfeil 55"/>
          <p:cNvCxnSpPr>
            <a:stCxn id="54" idx="2"/>
          </p:cNvCxnSpPr>
          <p:nvPr/>
        </p:nvCxnSpPr>
        <p:spPr bwMode="auto">
          <a:xfrm flipH="1">
            <a:off x="3846576" y="5181153"/>
            <a:ext cx="593264" cy="109163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9713" b="3957"/>
          <a:stretch/>
        </p:blipFill>
        <p:spPr bwMode="auto">
          <a:xfrm rot="5400000">
            <a:off x="3305347" y="2324827"/>
            <a:ext cx="1877480" cy="3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hteck 7175"/>
          <p:cNvSpPr/>
          <p:nvPr/>
        </p:nvSpPr>
        <p:spPr>
          <a:xfrm>
            <a:off x="4573635" y="1274316"/>
            <a:ext cx="32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Connection to the cooling blocks</a:t>
            </a:r>
            <a:endParaRPr lang="en-US" b="1" dirty="0"/>
          </a:p>
        </p:txBody>
      </p:sp>
      <p:cxnSp>
        <p:nvCxnSpPr>
          <p:cNvPr id="62" name="Gerade Verbindung mit Pfeil 61"/>
          <p:cNvCxnSpPr/>
          <p:nvPr/>
        </p:nvCxnSpPr>
        <p:spPr bwMode="auto">
          <a:xfrm flipV="1">
            <a:off x="4247974" y="2445796"/>
            <a:ext cx="950501" cy="5419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feld 64"/>
          <p:cNvSpPr txBox="1"/>
          <p:nvPr/>
        </p:nvSpPr>
        <p:spPr>
          <a:xfrm>
            <a:off x="5769864" y="4127718"/>
            <a:ext cx="3374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Concept Facts: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Two manifolds per quarter STS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Flange and manifold is one assembly unit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Space-saving on the front wall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Flexible connection to the C-Frame -&gt; vibration damping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Individual C – Frame access (mostly)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Feasibility test required</a:t>
            </a:r>
          </a:p>
        </p:txBody>
      </p:sp>
      <p:sp>
        <p:nvSpPr>
          <p:cNvPr id="7178" name="Rechteck 7177"/>
          <p:cNvSpPr/>
          <p:nvPr/>
        </p:nvSpPr>
        <p:spPr>
          <a:xfrm>
            <a:off x="3780057" y="3410964"/>
            <a:ext cx="13253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Damping:</a:t>
            </a:r>
          </a:p>
          <a:p>
            <a:r>
              <a:rPr lang="en-US" sz="1400" dirty="0" smtClean="0"/>
              <a:t>Swagelok flexible tube </a:t>
            </a:r>
            <a:endParaRPr lang="en-US" sz="14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2" t="19285" r="33688" b="17702"/>
          <a:stretch/>
        </p:blipFill>
        <p:spPr bwMode="auto">
          <a:xfrm>
            <a:off x="7872077" y="1593761"/>
            <a:ext cx="1165664" cy="147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818657" y="3376136"/>
            <a:ext cx="13253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Custom shaped</a:t>
            </a:r>
            <a:br>
              <a:rPr lang="en-US" sz="1400" b="1" dirty="0" smtClean="0"/>
            </a:br>
            <a:r>
              <a:rPr lang="en-US" sz="1400" b="1" dirty="0" smtClean="0"/>
              <a:t>C-Frame piping required!</a:t>
            </a:r>
          </a:p>
        </p:txBody>
      </p:sp>
      <p:cxnSp>
        <p:nvCxnSpPr>
          <p:cNvPr id="72" name="Gerade Verbindung mit Pfeil 71"/>
          <p:cNvCxnSpPr/>
          <p:nvPr/>
        </p:nvCxnSpPr>
        <p:spPr bwMode="auto">
          <a:xfrm flipV="1">
            <a:off x="8448058" y="2955701"/>
            <a:ext cx="103514" cy="45526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Pfeil nach rechts 74"/>
          <p:cNvSpPr/>
          <p:nvPr/>
        </p:nvSpPr>
        <p:spPr bwMode="auto">
          <a:xfrm>
            <a:off x="3257249" y="1551497"/>
            <a:ext cx="670934" cy="411134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Pfeil nach rechts 75"/>
          <p:cNvSpPr/>
          <p:nvPr/>
        </p:nvSpPr>
        <p:spPr bwMode="auto">
          <a:xfrm rot="5400000">
            <a:off x="2242308" y="4254924"/>
            <a:ext cx="764255" cy="468319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4020312" y="5876836"/>
            <a:ext cx="2590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/>
              <a:t>Disassembly:</a:t>
            </a:r>
          </a:p>
          <a:p>
            <a:r>
              <a:rPr lang="en-US" sz="1100" dirty="0" smtClean="0"/>
              <a:t>Unscrew the flange, holder and cooling lines -&gt; pull towards the rear wall</a:t>
            </a:r>
          </a:p>
        </p:txBody>
      </p:sp>
      <p:sp>
        <p:nvSpPr>
          <p:cNvPr id="38" name="Datumsplatzhalter 1"/>
          <p:cNvSpPr txBox="1">
            <a:spLocks/>
          </p:cNvSpPr>
          <p:nvPr/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smtClean="0"/>
              <a:t>30.06.2020</a:t>
            </a:r>
            <a:endParaRPr lang="de-DE" altLang="de-DE" dirty="0"/>
          </a:p>
        </p:txBody>
      </p:sp>
      <p:sp>
        <p:nvSpPr>
          <p:cNvPr id="4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 algn="l"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 algn="l">
              <a:defRPr/>
            </a:pPr>
            <a:endParaRPr lang="de-DE" altLang="de-DE" dirty="0"/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kern="0" dirty="0" smtClean="0"/>
              <a:t>2. </a:t>
            </a:r>
            <a:r>
              <a:rPr lang="en-US" altLang="de-DE" sz="2800" kern="0" dirty="0" smtClean="0"/>
              <a:t>Mainframe overview</a:t>
            </a:r>
            <a:endParaRPr lang="en-US" altLang="de-DE" sz="1600" u="sng" kern="0" dirty="0" smtClean="0"/>
          </a:p>
        </p:txBody>
      </p:sp>
    </p:spTree>
    <p:extLst>
      <p:ext uri="{BB962C8B-B14F-4D97-AF65-F5344CB8AC3E}">
        <p14:creationId xmlns:p14="http://schemas.microsoft.com/office/powerpoint/2010/main" val="2360697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9" grpId="0"/>
      <p:bldP spid="47" grpId="0"/>
      <p:bldP spid="54" grpId="0"/>
      <p:bldP spid="7176" grpId="0"/>
      <p:bldP spid="65" grpId="0"/>
      <p:bldP spid="7178" grpId="0"/>
      <p:bldP spid="71" grpId="0"/>
      <p:bldP spid="75" grpId="0" animBg="1"/>
      <p:bldP spid="76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5A4BE-7320-4A8D-9758-61F72769F92D}" type="slidenum">
              <a:rPr lang="en-US" altLang="de-DE" sz="1400" smtClean="0">
                <a:latin typeface="Times" pitchFamily="18" charset="0"/>
              </a:rPr>
              <a:pPr/>
              <a:t>6</a:t>
            </a:fld>
            <a:endParaRPr lang="en-US" altLang="de-DE" sz="1400" dirty="0" smtClean="0">
              <a:latin typeface="Times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8189" r="1906" b="4712"/>
          <a:stretch/>
        </p:blipFill>
        <p:spPr bwMode="auto">
          <a:xfrm>
            <a:off x="152400" y="1752600"/>
            <a:ext cx="345205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9897" r="28497" b="4725"/>
          <a:stretch/>
        </p:blipFill>
        <p:spPr bwMode="auto">
          <a:xfrm>
            <a:off x="119085" y="4343400"/>
            <a:ext cx="2238582" cy="209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4" t="7759" r="16563" b="5345"/>
          <a:stretch/>
        </p:blipFill>
        <p:spPr bwMode="auto">
          <a:xfrm>
            <a:off x="2438400" y="4328669"/>
            <a:ext cx="1766788" cy="212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03239" y="4038600"/>
            <a:ext cx="1092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Side view</a:t>
            </a:r>
            <a:endParaRPr lang="en-US" b="1" dirty="0"/>
          </a:p>
        </p:txBody>
      </p:sp>
      <p:sp>
        <p:nvSpPr>
          <p:cNvPr id="23" name="Rechteck 22"/>
          <p:cNvSpPr/>
          <p:nvPr/>
        </p:nvSpPr>
        <p:spPr>
          <a:xfrm>
            <a:off x="2362200" y="4027906"/>
            <a:ext cx="1125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Rear view</a:t>
            </a:r>
            <a:endParaRPr lang="en-US" b="1" dirty="0"/>
          </a:p>
        </p:txBody>
      </p:sp>
      <p:cxnSp>
        <p:nvCxnSpPr>
          <p:cNvPr id="24" name="Gerade Verbindung mit Pfeil 23"/>
          <p:cNvCxnSpPr>
            <a:stCxn id="9" idx="2"/>
          </p:cNvCxnSpPr>
          <p:nvPr/>
        </p:nvCxnSpPr>
        <p:spPr bwMode="auto">
          <a:xfrm flipH="1">
            <a:off x="1752601" y="1727775"/>
            <a:ext cx="1341305" cy="71062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>
            <a:stCxn id="9" idx="2"/>
          </p:cNvCxnSpPr>
          <p:nvPr/>
        </p:nvCxnSpPr>
        <p:spPr bwMode="auto">
          <a:xfrm flipH="1">
            <a:off x="1752601" y="1727775"/>
            <a:ext cx="1341305" cy="109162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hteck 8"/>
          <p:cNvSpPr/>
          <p:nvPr/>
        </p:nvSpPr>
        <p:spPr>
          <a:xfrm>
            <a:off x="2482264" y="1143000"/>
            <a:ext cx="1223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Power cable</a:t>
            </a:r>
          </a:p>
          <a:p>
            <a:r>
              <a:rPr lang="en-US" sz="1600" b="1" dirty="0" smtClean="0"/>
              <a:t>bundles</a:t>
            </a:r>
            <a:endParaRPr lang="de-DE" sz="1600" b="1" dirty="0"/>
          </a:p>
        </p:txBody>
      </p:sp>
      <p:sp>
        <p:nvSpPr>
          <p:cNvPr id="33" name="Rechteck 32"/>
          <p:cNvSpPr/>
          <p:nvPr/>
        </p:nvSpPr>
        <p:spPr>
          <a:xfrm>
            <a:off x="71347" y="1143000"/>
            <a:ext cx="1095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Robotrax</a:t>
            </a:r>
            <a:endParaRPr lang="en-US" sz="1600" b="1" dirty="0" smtClean="0"/>
          </a:p>
          <a:p>
            <a:r>
              <a:rPr lang="en-US" sz="1600" b="1" dirty="0" smtClean="0"/>
              <a:t>cable trays</a:t>
            </a:r>
            <a:endParaRPr lang="de-DE" sz="1600" b="1" dirty="0"/>
          </a:p>
        </p:txBody>
      </p:sp>
      <p:cxnSp>
        <p:nvCxnSpPr>
          <p:cNvPr id="34" name="Gerade Verbindung mit Pfeil 33"/>
          <p:cNvCxnSpPr>
            <a:stCxn id="33" idx="2"/>
          </p:cNvCxnSpPr>
          <p:nvPr/>
        </p:nvCxnSpPr>
        <p:spPr bwMode="auto">
          <a:xfrm flipH="1">
            <a:off x="533402" y="1727775"/>
            <a:ext cx="85788" cy="55822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hteck 37"/>
          <p:cNvSpPr/>
          <p:nvPr/>
        </p:nvSpPr>
        <p:spPr>
          <a:xfrm>
            <a:off x="1387997" y="1143000"/>
            <a:ext cx="829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Custom</a:t>
            </a:r>
          </a:p>
          <a:p>
            <a:r>
              <a:rPr lang="en-US" sz="1600" b="1" dirty="0" smtClean="0"/>
              <a:t>holders</a:t>
            </a:r>
            <a:endParaRPr lang="de-DE" sz="1600" b="1" dirty="0"/>
          </a:p>
        </p:txBody>
      </p:sp>
      <p:cxnSp>
        <p:nvCxnSpPr>
          <p:cNvPr id="41" name="Gerade Verbindung mit Pfeil 40"/>
          <p:cNvCxnSpPr>
            <a:stCxn id="2050" idx="0"/>
          </p:cNvCxnSpPr>
          <p:nvPr/>
        </p:nvCxnSpPr>
        <p:spPr bwMode="auto">
          <a:xfrm flipH="1">
            <a:off x="838200" y="1752600"/>
            <a:ext cx="1040227" cy="762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1" name="Ellipse 7170"/>
          <p:cNvSpPr/>
          <p:nvPr/>
        </p:nvSpPr>
        <p:spPr bwMode="auto">
          <a:xfrm>
            <a:off x="545592" y="2282435"/>
            <a:ext cx="450286" cy="4643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7"/>
          <a:stretch/>
        </p:blipFill>
        <p:spPr bwMode="auto">
          <a:xfrm>
            <a:off x="3962400" y="1291301"/>
            <a:ext cx="2160079" cy="128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34003" r="27002" b="7475"/>
          <a:stretch/>
        </p:blipFill>
        <p:spPr bwMode="auto">
          <a:xfrm>
            <a:off x="6629400" y="1573584"/>
            <a:ext cx="2209800" cy="134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hteck 47"/>
          <p:cNvSpPr/>
          <p:nvPr/>
        </p:nvSpPr>
        <p:spPr>
          <a:xfrm>
            <a:off x="6553200" y="1261646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Custom holders</a:t>
            </a:r>
            <a:endParaRPr lang="de-DE" sz="1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886201" y="2438400"/>
            <a:ext cx="25907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Robotrax</a:t>
            </a:r>
            <a:r>
              <a:rPr lang="en-US" sz="1400" b="1" dirty="0" smtClean="0"/>
              <a:t> cable tray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3D cable movement possible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Mostly used on robotic arms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Highly customizable system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Idea requires testing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t="10862" r="18297" b="5862"/>
          <a:stretch/>
        </p:blipFill>
        <p:spPr bwMode="auto">
          <a:xfrm>
            <a:off x="4343400" y="4348287"/>
            <a:ext cx="2209800" cy="1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hteck 49"/>
          <p:cNvSpPr/>
          <p:nvPr/>
        </p:nvSpPr>
        <p:spPr>
          <a:xfrm>
            <a:off x="4267200" y="4032111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Cable bundles</a:t>
            </a:r>
            <a:endParaRPr lang="de-DE" sz="1600" b="1" dirty="0"/>
          </a:p>
        </p:txBody>
      </p:sp>
      <p:sp>
        <p:nvSpPr>
          <p:cNvPr id="7172" name="Rechteck 7171"/>
          <p:cNvSpPr/>
          <p:nvPr/>
        </p:nvSpPr>
        <p:spPr>
          <a:xfrm>
            <a:off x="4343400" y="5819616"/>
            <a:ext cx="2438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Bundle area approximation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Only power bundles now 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Required space estimation</a:t>
            </a:r>
            <a:endParaRPr lang="en-US" sz="1400" dirty="0"/>
          </a:p>
        </p:txBody>
      </p:sp>
      <p:sp>
        <p:nvSpPr>
          <p:cNvPr id="52" name="Textfeld 51"/>
          <p:cNvSpPr txBox="1"/>
          <p:nvPr/>
        </p:nvSpPr>
        <p:spPr>
          <a:xfrm>
            <a:off x="6592549" y="3124200"/>
            <a:ext cx="3161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Integration issues: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Only side routing possible</a:t>
            </a:r>
            <a:endParaRPr lang="en-US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Space on the front panel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err="1" smtClean="0"/>
              <a:t>Robotrax</a:t>
            </a:r>
            <a:r>
              <a:rPr lang="en-US" sz="1400" dirty="0" smtClean="0"/>
              <a:t> dimensioning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Fibers integration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dirty="0" smtClean="0"/>
              <a:t>Individual C – Frame access</a:t>
            </a:r>
            <a:endParaRPr lang="en-US" sz="1400" b="1" dirty="0" smtClean="0"/>
          </a:p>
        </p:txBody>
      </p:sp>
      <p:sp>
        <p:nvSpPr>
          <p:cNvPr id="53" name="Rechteck 52"/>
          <p:cNvSpPr/>
          <p:nvPr/>
        </p:nvSpPr>
        <p:spPr>
          <a:xfrm rot="5400000">
            <a:off x="7455303" y="4570397"/>
            <a:ext cx="643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=&gt;</a:t>
            </a:r>
          </a:p>
        </p:txBody>
      </p:sp>
      <p:sp>
        <p:nvSpPr>
          <p:cNvPr id="7173" name="Rechteck 7172"/>
          <p:cNvSpPr/>
          <p:nvPr/>
        </p:nvSpPr>
        <p:spPr>
          <a:xfrm>
            <a:off x="6889949" y="5248870"/>
            <a:ext cx="1949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To be tested in the STS mechanical demonstrator</a:t>
            </a:r>
            <a:endParaRPr lang="en-US" b="1" dirty="0"/>
          </a:p>
        </p:txBody>
      </p:sp>
      <p:sp>
        <p:nvSpPr>
          <p:cNvPr id="29" name="Datumsplatzhalter 1"/>
          <p:cNvSpPr txBox="1">
            <a:spLocks/>
          </p:cNvSpPr>
          <p:nvPr/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dirty="0" smtClean="0"/>
              <a:t>30.06.2020</a:t>
            </a:r>
            <a:endParaRPr lang="de-DE" altLang="de-DE" dirty="0"/>
          </a:p>
        </p:txBody>
      </p:sp>
      <p:sp>
        <p:nvSpPr>
          <p:cNvPr id="3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 algn="l"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 algn="l">
              <a:defRPr/>
            </a:pPr>
            <a:endParaRPr lang="de-DE" altLang="de-DE" dirty="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kern="0" dirty="0" smtClean="0"/>
              <a:t>2. </a:t>
            </a:r>
            <a:r>
              <a:rPr lang="en-US" altLang="de-DE" sz="2800" kern="0" dirty="0" smtClean="0"/>
              <a:t>Mainframe overview</a:t>
            </a:r>
            <a:endParaRPr lang="en-US" altLang="de-DE" sz="1600" u="sng" kern="0" dirty="0" smtClean="0"/>
          </a:p>
        </p:txBody>
      </p:sp>
    </p:spTree>
    <p:extLst>
      <p:ext uri="{BB962C8B-B14F-4D97-AF65-F5344CB8AC3E}">
        <p14:creationId xmlns:p14="http://schemas.microsoft.com/office/powerpoint/2010/main" val="16197731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9" grpId="0"/>
      <p:bldP spid="33" grpId="0"/>
      <p:bldP spid="38" grpId="0"/>
      <p:bldP spid="7171" grpId="0" animBg="1"/>
      <p:bldP spid="48" grpId="0"/>
      <p:bldP spid="10" grpId="0"/>
      <p:bldP spid="50" grpId="0"/>
      <p:bldP spid="7172" grpId="0"/>
      <p:bldP spid="52" grpId="0"/>
      <p:bldP spid="53" grpId="0"/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5A4BE-7320-4A8D-9758-61F72769F92D}" type="slidenum">
              <a:rPr lang="en-US" altLang="de-DE" sz="1400" smtClean="0">
                <a:latin typeface="Times" pitchFamily="18" charset="0"/>
              </a:rPr>
              <a:pPr/>
              <a:t>7</a:t>
            </a:fld>
            <a:endParaRPr lang="en-US" altLang="de-DE" sz="1400" dirty="0" smtClean="0">
              <a:latin typeface="Times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7504" y="1217183"/>
            <a:ext cx="2518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Overview Unit 07R:</a:t>
            </a:r>
            <a:endParaRPr lang="en-US" b="1" dirty="0"/>
          </a:p>
        </p:txBody>
      </p:sp>
      <p:sp>
        <p:nvSpPr>
          <p:cNvPr id="10" name="Rechteck 9"/>
          <p:cNvSpPr/>
          <p:nvPr/>
        </p:nvSpPr>
        <p:spPr>
          <a:xfrm>
            <a:off x="31193" y="5157192"/>
            <a:ext cx="3188850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Represents a „worst case Unit“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Extremely limited space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Rail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Cable routing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Sensor cooling </a:t>
            </a:r>
            <a:endParaRPr lang="en-US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35431" t="12200" r="32676" b="10800"/>
          <a:stretch/>
        </p:blipFill>
        <p:spPr>
          <a:xfrm>
            <a:off x="219141" y="1556792"/>
            <a:ext cx="2605514" cy="353835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1569" t="7301" r="12594" b="17800"/>
          <a:stretch/>
        </p:blipFill>
        <p:spPr>
          <a:xfrm>
            <a:off x="3469773" y="1482609"/>
            <a:ext cx="4107821" cy="2016224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</p:pic>
      <p:cxnSp>
        <p:nvCxnSpPr>
          <p:cNvPr id="52" name="Gerade Verbindung mit Pfeil 51"/>
          <p:cNvCxnSpPr/>
          <p:nvPr/>
        </p:nvCxnSpPr>
        <p:spPr bwMode="auto">
          <a:xfrm flipV="1">
            <a:off x="3613789" y="1842649"/>
            <a:ext cx="0" cy="18925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hteck 52"/>
          <p:cNvSpPr/>
          <p:nvPr/>
        </p:nvSpPr>
        <p:spPr>
          <a:xfrm>
            <a:off x="3403608" y="2002788"/>
            <a:ext cx="882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~27mm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5" name="Gerade Verbindung mit Pfeil 54"/>
          <p:cNvCxnSpPr/>
          <p:nvPr/>
        </p:nvCxnSpPr>
        <p:spPr bwMode="auto">
          <a:xfrm flipV="1">
            <a:off x="3995936" y="2979299"/>
            <a:ext cx="0" cy="18925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Rechteck 56"/>
          <p:cNvSpPr/>
          <p:nvPr/>
        </p:nvSpPr>
        <p:spPr>
          <a:xfrm>
            <a:off x="3392268" y="3066865"/>
            <a:ext cx="882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~30mm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8" name="Gerade Verbindung mit Pfeil 57"/>
          <p:cNvCxnSpPr/>
          <p:nvPr/>
        </p:nvCxnSpPr>
        <p:spPr bwMode="auto">
          <a:xfrm flipH="1" flipV="1">
            <a:off x="5045821" y="1998137"/>
            <a:ext cx="238931" cy="337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chteck 60"/>
          <p:cNvSpPr/>
          <p:nvPr/>
        </p:nvSpPr>
        <p:spPr>
          <a:xfrm>
            <a:off x="4788024" y="1217183"/>
            <a:ext cx="882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~24mm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7668344" y="1718498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Power cable bundle</a:t>
            </a:r>
            <a:endParaRPr lang="en-US" sz="1200" dirty="0"/>
          </a:p>
        </p:txBody>
      </p:sp>
      <p:cxnSp>
        <p:nvCxnSpPr>
          <p:cNvPr id="64" name="Gerade Verbindung mit Pfeil 63"/>
          <p:cNvCxnSpPr/>
          <p:nvPr/>
        </p:nvCxnSpPr>
        <p:spPr bwMode="auto">
          <a:xfrm flipH="1">
            <a:off x="7092280" y="1995497"/>
            <a:ext cx="720080" cy="28569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/>
          <a:srcRect l="28737" t="14300" r="13382" b="12201"/>
          <a:stretch/>
        </p:blipFill>
        <p:spPr>
          <a:xfrm>
            <a:off x="3354168" y="3644686"/>
            <a:ext cx="1946834" cy="1390596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</p:pic>
      <p:sp>
        <p:nvSpPr>
          <p:cNvPr id="67" name="Rechteck 66"/>
          <p:cNvSpPr/>
          <p:nvPr/>
        </p:nvSpPr>
        <p:spPr>
          <a:xfrm>
            <a:off x="3411280" y="5046914"/>
            <a:ext cx="1754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C-Frame wagon mount</a:t>
            </a:r>
            <a:endParaRPr lang="en-US" sz="1200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6"/>
          <a:srcRect l="30311" t="8000" r="2752" b="10100"/>
          <a:stretch/>
        </p:blipFill>
        <p:spPr>
          <a:xfrm>
            <a:off x="5404302" y="3644686"/>
            <a:ext cx="2173292" cy="1495736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</p:pic>
      <p:cxnSp>
        <p:nvCxnSpPr>
          <p:cNvPr id="71" name="Gerade Verbindung 99"/>
          <p:cNvCxnSpPr>
            <a:cxnSpLocks noChangeShapeType="1"/>
          </p:cNvCxnSpPr>
          <p:nvPr/>
        </p:nvCxnSpPr>
        <p:spPr bwMode="auto">
          <a:xfrm flipV="1">
            <a:off x="1681136" y="1470660"/>
            <a:ext cx="1770724" cy="306737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68" name="Rechteck 7167"/>
          <p:cNvSpPr/>
          <p:nvPr/>
        </p:nvSpPr>
        <p:spPr bwMode="auto">
          <a:xfrm>
            <a:off x="313131" y="4552337"/>
            <a:ext cx="1378549" cy="48294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0800" rIns="18000" bIns="10800" numCol="1" rtlCol="0" anchor="ctr" anchorCtr="0" compatLnSpc="1">
            <a:prstTxWarp prst="textNoShape">
              <a:avLst/>
            </a:prstTxWarp>
          </a:bodyPr>
          <a:lstStyle/>
          <a:p>
            <a:pPr marL="266700" marR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 Verbindung 99"/>
          <p:cNvCxnSpPr>
            <a:cxnSpLocks noChangeShapeType="1"/>
          </p:cNvCxnSpPr>
          <p:nvPr/>
        </p:nvCxnSpPr>
        <p:spPr bwMode="auto">
          <a:xfrm flipV="1">
            <a:off x="1676400" y="3512820"/>
            <a:ext cx="1767840" cy="153924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Rechteck 77"/>
          <p:cNvSpPr/>
          <p:nvPr/>
        </p:nvSpPr>
        <p:spPr bwMode="auto">
          <a:xfrm>
            <a:off x="4148138" y="3066864"/>
            <a:ext cx="897684" cy="35261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0800" rIns="18000" bIns="10800" numCol="1" rtlCol="0" anchor="ctr" anchorCtr="0" compatLnSpc="1">
            <a:prstTxWarp prst="textNoShape">
              <a:avLst/>
            </a:prstTxWarp>
          </a:bodyPr>
          <a:lstStyle/>
          <a:p>
            <a:pPr marL="266700" marR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 Verbindung 99"/>
          <p:cNvCxnSpPr>
            <a:cxnSpLocks noChangeShapeType="1"/>
          </p:cNvCxnSpPr>
          <p:nvPr/>
        </p:nvCxnSpPr>
        <p:spPr bwMode="auto">
          <a:xfrm flipV="1">
            <a:off x="3341736" y="3419476"/>
            <a:ext cx="801567" cy="22521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99"/>
          <p:cNvCxnSpPr>
            <a:cxnSpLocks noChangeShapeType="1"/>
          </p:cNvCxnSpPr>
          <p:nvPr/>
        </p:nvCxnSpPr>
        <p:spPr bwMode="auto">
          <a:xfrm flipH="1" flipV="1">
            <a:off x="5045821" y="3419476"/>
            <a:ext cx="255181" cy="22521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Rechteck 83"/>
          <p:cNvSpPr/>
          <p:nvPr/>
        </p:nvSpPr>
        <p:spPr bwMode="auto">
          <a:xfrm>
            <a:off x="4952953" y="1733605"/>
            <a:ext cx="1305180" cy="46814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0800" rIns="18000" bIns="10800" numCol="1" rtlCol="0" anchor="ctr" anchorCtr="0" compatLnSpc="1">
            <a:prstTxWarp prst="textNoShape">
              <a:avLst/>
            </a:prstTxWarp>
          </a:bodyPr>
          <a:lstStyle/>
          <a:p>
            <a:pPr marL="266700" marR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5" name="Gerade Verbindung 99"/>
          <p:cNvCxnSpPr>
            <a:cxnSpLocks noChangeShapeType="1"/>
          </p:cNvCxnSpPr>
          <p:nvPr/>
        </p:nvCxnSpPr>
        <p:spPr bwMode="auto">
          <a:xfrm flipH="1" flipV="1">
            <a:off x="6258133" y="2201746"/>
            <a:ext cx="1319461" cy="142617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99"/>
          <p:cNvCxnSpPr>
            <a:cxnSpLocks noChangeShapeType="1"/>
          </p:cNvCxnSpPr>
          <p:nvPr/>
        </p:nvCxnSpPr>
        <p:spPr bwMode="auto">
          <a:xfrm flipH="1" flipV="1">
            <a:off x="4952953" y="2201746"/>
            <a:ext cx="451349" cy="14261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 Verbindung mit Pfeil 89"/>
          <p:cNvCxnSpPr/>
          <p:nvPr/>
        </p:nvCxnSpPr>
        <p:spPr bwMode="auto">
          <a:xfrm flipH="1" flipV="1">
            <a:off x="6636644" y="4779818"/>
            <a:ext cx="411856" cy="455122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2" name="Rechteck 91"/>
          <p:cNvSpPr/>
          <p:nvPr/>
        </p:nvSpPr>
        <p:spPr>
          <a:xfrm>
            <a:off x="6543511" y="5157192"/>
            <a:ext cx="1580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Fixed ladder bearing</a:t>
            </a:r>
            <a:endParaRPr lang="en-US" sz="1200" dirty="0"/>
          </a:p>
        </p:txBody>
      </p:sp>
      <p:sp>
        <p:nvSpPr>
          <p:cNvPr id="94" name="Rechteck 93"/>
          <p:cNvSpPr/>
          <p:nvPr/>
        </p:nvSpPr>
        <p:spPr>
          <a:xfrm>
            <a:off x="5205228" y="5205495"/>
            <a:ext cx="1446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Power cable cover</a:t>
            </a:r>
            <a:endParaRPr lang="en-US" sz="1200" dirty="0"/>
          </a:p>
        </p:txBody>
      </p:sp>
      <p:cxnSp>
        <p:nvCxnSpPr>
          <p:cNvPr id="95" name="Gerade Verbindung mit Pfeil 94"/>
          <p:cNvCxnSpPr/>
          <p:nvPr/>
        </p:nvCxnSpPr>
        <p:spPr bwMode="auto">
          <a:xfrm flipV="1">
            <a:off x="6169160" y="4866694"/>
            <a:ext cx="177946" cy="40832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0" name="Rechteck 99"/>
          <p:cNvSpPr/>
          <p:nvPr/>
        </p:nvSpPr>
        <p:spPr>
          <a:xfrm>
            <a:off x="7668344" y="3580455"/>
            <a:ext cx="1242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Perforated tube</a:t>
            </a:r>
            <a:endParaRPr lang="en-US" sz="1200" dirty="0"/>
          </a:p>
        </p:txBody>
      </p:sp>
      <p:cxnSp>
        <p:nvCxnSpPr>
          <p:cNvPr id="101" name="Gerade Verbindung mit Pfeil 100"/>
          <p:cNvCxnSpPr/>
          <p:nvPr/>
        </p:nvCxnSpPr>
        <p:spPr bwMode="auto">
          <a:xfrm flipH="1">
            <a:off x="7184693" y="3845858"/>
            <a:ext cx="627667" cy="162162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3" name="Rechteck 102"/>
          <p:cNvSpPr/>
          <p:nvPr/>
        </p:nvSpPr>
        <p:spPr>
          <a:xfrm>
            <a:off x="7677962" y="4085555"/>
            <a:ext cx="1233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Cooling system</a:t>
            </a:r>
            <a:br>
              <a:rPr lang="en-US" sz="1200" dirty="0" smtClean="0"/>
            </a:br>
            <a:r>
              <a:rPr lang="en-US" sz="1200" dirty="0" smtClean="0"/>
              <a:t>adapter</a:t>
            </a:r>
            <a:endParaRPr lang="en-US" sz="1200" dirty="0"/>
          </a:p>
        </p:txBody>
      </p:sp>
      <p:cxnSp>
        <p:nvCxnSpPr>
          <p:cNvPr id="104" name="Gerade Verbindung mit Pfeil 103"/>
          <p:cNvCxnSpPr>
            <a:stCxn id="103" idx="1"/>
          </p:cNvCxnSpPr>
          <p:nvPr/>
        </p:nvCxnSpPr>
        <p:spPr bwMode="auto">
          <a:xfrm flipH="1">
            <a:off x="7307580" y="4316388"/>
            <a:ext cx="370382" cy="232752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 bwMode="auto">
          <a:xfrm flipH="1">
            <a:off x="6543511" y="2927253"/>
            <a:ext cx="1186284" cy="474897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2" name="Rechteck 111"/>
          <p:cNvSpPr/>
          <p:nvPr/>
        </p:nvSpPr>
        <p:spPr>
          <a:xfrm>
            <a:off x="7675712" y="2679303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Reserved for </a:t>
            </a:r>
            <a:br>
              <a:rPr lang="en-US" sz="1200" dirty="0" smtClean="0"/>
            </a:br>
            <a:r>
              <a:rPr lang="en-US" sz="1200" dirty="0" smtClean="0"/>
              <a:t>read-out cables</a:t>
            </a:r>
            <a:endParaRPr lang="en-US" sz="1200" dirty="0"/>
          </a:p>
        </p:txBody>
      </p:sp>
      <p:sp>
        <p:nvSpPr>
          <p:cNvPr id="114" name="Rechteck 113"/>
          <p:cNvSpPr/>
          <p:nvPr/>
        </p:nvSpPr>
        <p:spPr>
          <a:xfrm>
            <a:off x="3411280" y="5821091"/>
            <a:ext cx="5182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Most critical components realistically designed</a:t>
            </a:r>
            <a:endParaRPr lang="en-US" b="1" dirty="0"/>
          </a:p>
        </p:txBody>
      </p:sp>
      <p:sp>
        <p:nvSpPr>
          <p:cNvPr id="115" name="Pfeil nach rechts 114"/>
          <p:cNvSpPr/>
          <p:nvPr/>
        </p:nvSpPr>
        <p:spPr bwMode="auto">
          <a:xfrm rot="5400000">
            <a:off x="4588387" y="5448185"/>
            <a:ext cx="520434" cy="330773"/>
          </a:xfrm>
          <a:prstGeom prst="rightArrow">
            <a:avLst>
              <a:gd name="adj1" fmla="val 50000"/>
              <a:gd name="adj2" fmla="val 82894"/>
            </a:avLst>
          </a:prstGeom>
          <a:solidFill>
            <a:srgbClr val="86E903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8000" tIns="10800" rIns="18000" bIns="10800" numCol="1" rtlCol="0" anchor="ctr" anchorCtr="0" compatLnSpc="1">
            <a:prstTxWarp prst="textNoShape">
              <a:avLst/>
            </a:prstTxWarp>
          </a:bodyPr>
          <a:lstStyle/>
          <a:p>
            <a:pPr marL="266700" marR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Datumsplatzhalter 1"/>
          <p:cNvSpPr txBox="1">
            <a:spLocks/>
          </p:cNvSpPr>
          <p:nvPr/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smtClean="0"/>
              <a:t>30.06.2020</a:t>
            </a:r>
            <a:endParaRPr lang="de-DE" altLang="de-DE" dirty="0"/>
          </a:p>
        </p:txBody>
      </p:sp>
      <p:sp>
        <p:nvSpPr>
          <p:cNvPr id="4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 algn="l"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 algn="l">
              <a:defRPr/>
            </a:pPr>
            <a:endParaRPr lang="de-DE" altLang="de-DE" dirty="0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kern="0" dirty="0" smtClean="0"/>
              <a:t>2. </a:t>
            </a:r>
            <a:r>
              <a:rPr lang="en-US" altLang="de-DE" sz="2800" kern="0" dirty="0" smtClean="0"/>
              <a:t>C-Frame overview</a:t>
            </a:r>
            <a:endParaRPr lang="en-US" altLang="de-DE" sz="1600" u="sng" kern="0" dirty="0" smtClean="0"/>
          </a:p>
        </p:txBody>
      </p:sp>
    </p:spTree>
    <p:extLst>
      <p:ext uri="{BB962C8B-B14F-4D97-AF65-F5344CB8AC3E}">
        <p14:creationId xmlns:p14="http://schemas.microsoft.com/office/powerpoint/2010/main" val="1276384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3" grpId="0"/>
      <p:bldP spid="57" grpId="0"/>
      <p:bldP spid="61" grpId="0"/>
      <p:bldP spid="62" grpId="0"/>
      <p:bldP spid="67" grpId="0"/>
      <p:bldP spid="7168" grpId="0" animBg="1"/>
      <p:bldP spid="78" grpId="0" animBg="1"/>
      <p:bldP spid="84" grpId="0" animBg="1"/>
      <p:bldP spid="92" grpId="0"/>
      <p:bldP spid="94" grpId="0"/>
      <p:bldP spid="100" grpId="0"/>
      <p:bldP spid="103" grpId="0"/>
      <p:bldP spid="112" grpId="0"/>
      <p:bldP spid="114" grpId="0"/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80"/>
          <p:cNvPicPr>
            <a:picLocks noChangeAspect="1"/>
          </p:cNvPicPr>
          <p:nvPr/>
        </p:nvPicPr>
        <p:blipFill rotWithShape="1">
          <a:blip r:embed="rId3"/>
          <a:srcRect l="50833" t="11481" r="20833" b="15926"/>
          <a:stretch/>
        </p:blipFill>
        <p:spPr>
          <a:xfrm>
            <a:off x="3962400" y="4554451"/>
            <a:ext cx="1054465" cy="151967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20000" t="8519" r="6250" b="10000"/>
          <a:stretch/>
        </p:blipFill>
        <p:spPr>
          <a:xfrm>
            <a:off x="302975" y="4521672"/>
            <a:ext cx="2503727" cy="1555988"/>
          </a:xfrm>
          <a:prstGeom prst="rect">
            <a:avLst/>
          </a:prstGeom>
        </p:spPr>
      </p:pic>
      <p:sp>
        <p:nvSpPr>
          <p:cNvPr id="717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5A4BE-7320-4A8D-9758-61F72769F92D}" type="slidenum">
              <a:rPr lang="en-US" altLang="de-DE" sz="1400" smtClean="0">
                <a:latin typeface="Times" pitchFamily="18" charset="0"/>
              </a:rPr>
              <a:pPr/>
              <a:t>8</a:t>
            </a:fld>
            <a:endParaRPr lang="en-US" altLang="de-DE" sz="1400" dirty="0" smtClean="0">
              <a:latin typeface="Times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1207" r="1843" b="12758"/>
          <a:stretch/>
        </p:blipFill>
        <p:spPr bwMode="auto">
          <a:xfrm>
            <a:off x="122174" y="1638381"/>
            <a:ext cx="6736080" cy="232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hteck 34"/>
          <p:cNvSpPr/>
          <p:nvPr/>
        </p:nvSpPr>
        <p:spPr>
          <a:xfrm>
            <a:off x="97790" y="1246826"/>
            <a:ext cx="2316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Sensor cooling concept:</a:t>
            </a:r>
          </a:p>
        </p:txBody>
      </p:sp>
      <p:cxnSp>
        <p:nvCxnSpPr>
          <p:cNvPr id="38" name="Gerade Verbindung mit Pfeil 37"/>
          <p:cNvCxnSpPr/>
          <p:nvPr/>
        </p:nvCxnSpPr>
        <p:spPr bwMode="auto">
          <a:xfrm flipH="1">
            <a:off x="2816352" y="1524000"/>
            <a:ext cx="304191" cy="67056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Rechteck 41"/>
          <p:cNvSpPr/>
          <p:nvPr/>
        </p:nvSpPr>
        <p:spPr>
          <a:xfrm>
            <a:off x="2667000" y="1246826"/>
            <a:ext cx="106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C - Frames</a:t>
            </a:r>
            <a:endParaRPr lang="de-DE" sz="1600" b="1" dirty="0"/>
          </a:p>
        </p:txBody>
      </p:sp>
      <p:sp>
        <p:nvSpPr>
          <p:cNvPr id="43" name="Rechteck 42"/>
          <p:cNvSpPr/>
          <p:nvPr/>
        </p:nvSpPr>
        <p:spPr>
          <a:xfrm>
            <a:off x="3886200" y="1246826"/>
            <a:ext cx="28180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Ladders with hidden FEB Boxes</a:t>
            </a:r>
            <a:endParaRPr lang="de-DE" sz="1600" b="1" dirty="0"/>
          </a:p>
        </p:txBody>
      </p:sp>
      <p:cxnSp>
        <p:nvCxnSpPr>
          <p:cNvPr id="44" name="Gerade Verbindung mit Pfeil 43"/>
          <p:cNvCxnSpPr>
            <a:stCxn id="43" idx="2"/>
          </p:cNvCxnSpPr>
          <p:nvPr/>
        </p:nvCxnSpPr>
        <p:spPr bwMode="auto">
          <a:xfrm>
            <a:off x="5295240" y="1585380"/>
            <a:ext cx="1105560" cy="10054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mit Pfeil 44"/>
          <p:cNvCxnSpPr>
            <a:stCxn id="43" idx="2"/>
          </p:cNvCxnSpPr>
          <p:nvPr/>
        </p:nvCxnSpPr>
        <p:spPr bwMode="auto">
          <a:xfrm flipH="1">
            <a:off x="4953000" y="1585380"/>
            <a:ext cx="342240" cy="9292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Rechteck 46"/>
          <p:cNvSpPr/>
          <p:nvPr/>
        </p:nvSpPr>
        <p:spPr>
          <a:xfrm>
            <a:off x="122174" y="3974223"/>
            <a:ext cx="792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Top view</a:t>
            </a:r>
          </a:p>
        </p:txBody>
      </p:sp>
      <p:sp>
        <p:nvSpPr>
          <p:cNvPr id="48" name="Rechteck 47"/>
          <p:cNvSpPr/>
          <p:nvPr/>
        </p:nvSpPr>
        <p:spPr>
          <a:xfrm>
            <a:off x="567617" y="1711436"/>
            <a:ext cx="2023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Visible sensor surface</a:t>
            </a:r>
            <a:endParaRPr lang="de-DE" sz="1600" b="1" dirty="0"/>
          </a:p>
        </p:txBody>
      </p:sp>
      <p:sp>
        <p:nvSpPr>
          <p:cNvPr id="50" name="Rechteck 49"/>
          <p:cNvSpPr/>
          <p:nvPr/>
        </p:nvSpPr>
        <p:spPr>
          <a:xfrm>
            <a:off x="491417" y="3547646"/>
            <a:ext cx="2023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Visible sensor surface</a:t>
            </a:r>
            <a:endParaRPr lang="de-DE" sz="1600" b="1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491417" y="2818170"/>
            <a:ext cx="725342" cy="469900"/>
            <a:chOff x="1256030" y="4579600"/>
            <a:chExt cx="725342" cy="469900"/>
          </a:xfrm>
        </p:grpSpPr>
        <p:sp>
          <p:nvSpPr>
            <p:cNvPr id="65" name="Pfeil nach oben 64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Pfeil nach oben 63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Pfeil nach oben 19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 rot="10800000">
            <a:off x="1219201" y="2305050"/>
            <a:ext cx="725342" cy="469900"/>
            <a:chOff x="1256030" y="4579600"/>
            <a:chExt cx="725342" cy="469900"/>
          </a:xfrm>
        </p:grpSpPr>
        <p:sp>
          <p:nvSpPr>
            <p:cNvPr id="68" name="Pfeil nach oben 67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Pfeil nach oben 68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Pfeil nach oben 69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hteck 71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0" name="Gruppieren 79"/>
          <p:cNvGrpSpPr/>
          <p:nvPr/>
        </p:nvGrpSpPr>
        <p:grpSpPr>
          <a:xfrm rot="10800000">
            <a:off x="2602231" y="2305050"/>
            <a:ext cx="725342" cy="469900"/>
            <a:chOff x="1256030" y="4579600"/>
            <a:chExt cx="725342" cy="469900"/>
          </a:xfrm>
        </p:grpSpPr>
        <p:sp>
          <p:nvSpPr>
            <p:cNvPr id="83" name="Pfeil nach oben 82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Pfeil nach oben 83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Pfeil nach oben 86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hteck 87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0" name="Gruppieren 89"/>
          <p:cNvGrpSpPr/>
          <p:nvPr/>
        </p:nvGrpSpPr>
        <p:grpSpPr>
          <a:xfrm rot="10800000">
            <a:off x="3999058" y="2305050"/>
            <a:ext cx="725342" cy="469900"/>
            <a:chOff x="1256030" y="4579600"/>
            <a:chExt cx="725342" cy="469900"/>
          </a:xfrm>
        </p:grpSpPr>
        <p:sp>
          <p:nvSpPr>
            <p:cNvPr id="91" name="Pfeil nach oben 90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Pfeil nach oben 92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Pfeil nach oben 93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hteck 95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7" name="Gruppieren 96"/>
          <p:cNvGrpSpPr/>
          <p:nvPr/>
        </p:nvGrpSpPr>
        <p:grpSpPr>
          <a:xfrm rot="10800000">
            <a:off x="5397328" y="2303779"/>
            <a:ext cx="725342" cy="469900"/>
            <a:chOff x="1256030" y="4579600"/>
            <a:chExt cx="725342" cy="469900"/>
          </a:xfrm>
        </p:grpSpPr>
        <p:sp>
          <p:nvSpPr>
            <p:cNvPr id="98" name="Pfeil nach oben 97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Pfeil nach oben 98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Pfeil nach oben 99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hteck 100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1892128" y="2819400"/>
            <a:ext cx="725342" cy="469900"/>
            <a:chOff x="1256030" y="4579600"/>
            <a:chExt cx="725342" cy="469900"/>
          </a:xfrm>
        </p:grpSpPr>
        <p:sp>
          <p:nvSpPr>
            <p:cNvPr id="103" name="Pfeil nach oben 102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Pfeil nach oben 103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Pfeil nach oben 104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3284147" y="2819400"/>
            <a:ext cx="725342" cy="469900"/>
            <a:chOff x="1256030" y="4579600"/>
            <a:chExt cx="725342" cy="469900"/>
          </a:xfrm>
        </p:grpSpPr>
        <p:sp>
          <p:nvSpPr>
            <p:cNvPr id="108" name="Pfeil nach oben 107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Pfeil nach oben 108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Pfeil nach oben 109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Rechteck 110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4684858" y="2820630"/>
            <a:ext cx="725342" cy="469900"/>
            <a:chOff x="1256030" y="4579600"/>
            <a:chExt cx="725342" cy="469900"/>
          </a:xfrm>
        </p:grpSpPr>
        <p:sp>
          <p:nvSpPr>
            <p:cNvPr id="113" name="Pfeil nach oben 112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Pfeil nach oben 113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Pfeil nach oben 114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6096000" y="2819400"/>
            <a:ext cx="725342" cy="469900"/>
            <a:chOff x="1256030" y="4579600"/>
            <a:chExt cx="725342" cy="469900"/>
          </a:xfrm>
        </p:grpSpPr>
        <p:sp>
          <p:nvSpPr>
            <p:cNvPr id="118" name="Pfeil nach oben 117"/>
            <p:cNvSpPr/>
            <p:nvPr/>
          </p:nvSpPr>
          <p:spPr bwMode="auto">
            <a:xfrm>
              <a:off x="1752772" y="457960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Pfeil nach oben 118"/>
            <p:cNvSpPr/>
            <p:nvPr/>
          </p:nvSpPr>
          <p:spPr bwMode="auto">
            <a:xfrm>
              <a:off x="1503008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Pfeil nach oben 119"/>
            <p:cNvSpPr/>
            <p:nvPr/>
          </p:nvSpPr>
          <p:spPr bwMode="auto">
            <a:xfrm>
              <a:off x="1256030" y="4582150"/>
              <a:ext cx="228600" cy="2286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Rechteck 120"/>
            <p:cNvSpPr/>
            <p:nvPr/>
          </p:nvSpPr>
          <p:spPr bwMode="auto">
            <a:xfrm>
              <a:off x="1256030" y="4810750"/>
              <a:ext cx="725341" cy="23875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err="1" smtClean="0">
                  <a:latin typeface="Arial" charset="0"/>
                </a:rPr>
                <a:t>cooling</a:t>
              </a:r>
              <a:endParaRPr lang="de-DE" sz="800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800" dirty="0" smtClean="0">
                  <a:latin typeface="Arial" charset="0"/>
                </a:rPr>
                <a:t> </a:t>
              </a:r>
              <a:r>
                <a:rPr lang="de-DE" sz="800" dirty="0" err="1" smtClean="0">
                  <a:latin typeface="Arial" charset="0"/>
                </a:rPr>
                <a:t>element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4" name="Gerade Verbindung mit Pfeil 53"/>
          <p:cNvCxnSpPr/>
          <p:nvPr/>
        </p:nvCxnSpPr>
        <p:spPr bwMode="auto">
          <a:xfrm flipH="1" flipV="1">
            <a:off x="838200" y="2785872"/>
            <a:ext cx="664808" cy="76177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/>
          <p:cNvCxnSpPr/>
          <p:nvPr/>
        </p:nvCxnSpPr>
        <p:spPr bwMode="auto">
          <a:xfrm flipV="1">
            <a:off x="1503008" y="2785872"/>
            <a:ext cx="728128" cy="76177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Gerade Verbindung mit Pfeil 56"/>
          <p:cNvCxnSpPr>
            <a:stCxn id="48" idx="2"/>
          </p:cNvCxnSpPr>
          <p:nvPr/>
        </p:nvCxnSpPr>
        <p:spPr bwMode="auto">
          <a:xfrm>
            <a:off x="1579209" y="2049990"/>
            <a:ext cx="0" cy="7504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mit Pfeil 40"/>
          <p:cNvCxnSpPr/>
          <p:nvPr/>
        </p:nvCxnSpPr>
        <p:spPr bwMode="auto">
          <a:xfrm>
            <a:off x="3120544" y="1524000"/>
            <a:ext cx="360272" cy="185928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Textfeld 121"/>
          <p:cNvSpPr txBox="1"/>
          <p:nvPr/>
        </p:nvSpPr>
        <p:spPr>
          <a:xfrm>
            <a:off x="988158" y="4157246"/>
            <a:ext cx="152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FESTO Fittings</a:t>
            </a:r>
            <a:endParaRPr lang="en-US" sz="1600" dirty="0" smtClean="0"/>
          </a:p>
        </p:txBody>
      </p:sp>
      <p:cxnSp>
        <p:nvCxnSpPr>
          <p:cNvPr id="123" name="Gerade Verbindung mit Pfeil 122"/>
          <p:cNvCxnSpPr>
            <a:stCxn id="122" idx="2"/>
          </p:cNvCxnSpPr>
          <p:nvPr/>
        </p:nvCxnSpPr>
        <p:spPr bwMode="auto">
          <a:xfrm flipH="1">
            <a:off x="400051" y="4495800"/>
            <a:ext cx="1351328" cy="112395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Gerade Verbindung mit Pfeil 123"/>
          <p:cNvCxnSpPr>
            <a:stCxn id="122" idx="2"/>
          </p:cNvCxnSpPr>
          <p:nvPr/>
        </p:nvCxnSpPr>
        <p:spPr bwMode="auto">
          <a:xfrm flipH="1">
            <a:off x="1270001" y="4495800"/>
            <a:ext cx="481378" cy="114935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5" name="Textfeld 124"/>
          <p:cNvSpPr txBox="1"/>
          <p:nvPr/>
        </p:nvSpPr>
        <p:spPr>
          <a:xfrm>
            <a:off x="3454455" y="4187500"/>
            <a:ext cx="2146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Printed holders</a:t>
            </a:r>
            <a:endParaRPr lang="en-US" sz="1600" dirty="0" smtClean="0"/>
          </a:p>
        </p:txBody>
      </p:sp>
      <p:cxnSp>
        <p:nvCxnSpPr>
          <p:cNvPr id="126" name="Gerade Verbindung mit Pfeil 125"/>
          <p:cNvCxnSpPr>
            <a:stCxn id="125" idx="2"/>
          </p:cNvCxnSpPr>
          <p:nvPr/>
        </p:nvCxnSpPr>
        <p:spPr bwMode="auto">
          <a:xfrm flipH="1">
            <a:off x="4361415" y="4526054"/>
            <a:ext cx="166163" cy="86731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6" name="Textfeld 135"/>
          <p:cNvSpPr txBox="1"/>
          <p:nvPr/>
        </p:nvSpPr>
        <p:spPr>
          <a:xfrm>
            <a:off x="6821340" y="4216882"/>
            <a:ext cx="1865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Perforated</a:t>
            </a:r>
            <a:r>
              <a:rPr lang="de-DE" sz="1600" dirty="0" smtClean="0"/>
              <a:t> </a:t>
            </a:r>
            <a:r>
              <a:rPr lang="de-DE" sz="1600" dirty="0" err="1" smtClean="0"/>
              <a:t>tubes</a:t>
            </a:r>
            <a:endParaRPr lang="en-US" sz="1600" dirty="0" smtClean="0"/>
          </a:p>
        </p:txBody>
      </p:sp>
      <p:sp>
        <p:nvSpPr>
          <p:cNvPr id="137" name="Textfeld 136"/>
          <p:cNvSpPr txBox="1"/>
          <p:nvPr/>
        </p:nvSpPr>
        <p:spPr>
          <a:xfrm>
            <a:off x="6934200" y="1371600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Concept 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Nozzles are an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Space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Easy to use tubes e.g. FESTO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Routing is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Concept </a:t>
            </a:r>
            <a:r>
              <a:rPr lang="en-US" sz="1400" dirty="0" smtClean="0"/>
              <a:t>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Vibrations?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  <p:sp>
        <p:nvSpPr>
          <p:cNvPr id="138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kern="0" dirty="0" smtClean="0"/>
              <a:t>3. Conceptual integration: sensor cooling</a:t>
            </a:r>
            <a:endParaRPr lang="en-US" altLang="de-DE" sz="1600" u="sng" kern="0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l="29167" t="8462" r="10833" b="6153"/>
          <a:stretch/>
        </p:blipFill>
        <p:spPr>
          <a:xfrm>
            <a:off x="6571578" y="4619351"/>
            <a:ext cx="1978452" cy="1525057"/>
          </a:xfrm>
          <a:prstGeom prst="rect">
            <a:avLst/>
          </a:prstGeom>
        </p:spPr>
      </p:pic>
      <p:cxnSp>
        <p:nvCxnSpPr>
          <p:cNvPr id="85" name="Gerade Verbindung mit Pfeil 84"/>
          <p:cNvCxnSpPr>
            <a:stCxn id="136" idx="2"/>
          </p:cNvCxnSpPr>
          <p:nvPr/>
        </p:nvCxnSpPr>
        <p:spPr bwMode="auto">
          <a:xfrm flipH="1">
            <a:off x="7213056" y="4555436"/>
            <a:ext cx="541014" cy="81395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 Verbindung mit Pfeil 85"/>
          <p:cNvCxnSpPr/>
          <p:nvPr/>
        </p:nvCxnSpPr>
        <p:spPr bwMode="auto">
          <a:xfrm>
            <a:off x="7772400" y="4554451"/>
            <a:ext cx="355055" cy="74190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Datumsplatzhalter 1"/>
          <p:cNvSpPr txBox="1">
            <a:spLocks/>
          </p:cNvSpPr>
          <p:nvPr/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smtClean="0"/>
              <a:t>30.06.2020</a:t>
            </a:r>
            <a:endParaRPr lang="de-DE" altLang="de-DE" dirty="0"/>
          </a:p>
        </p:txBody>
      </p:sp>
      <p:sp>
        <p:nvSpPr>
          <p:cNvPr id="9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 algn="l"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 algn="l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046744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8" grpId="0"/>
      <p:bldP spid="50" grpId="0"/>
      <p:bldP spid="122" grpId="0"/>
      <p:bldP spid="125" grpId="0"/>
      <p:bldP spid="136" grpId="0"/>
      <p:bldP spid="1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5A4BE-7320-4A8D-9758-61F72769F92D}" type="slidenum">
              <a:rPr lang="en-US" altLang="de-DE" sz="1400" smtClean="0">
                <a:latin typeface="Times" pitchFamily="18" charset="0"/>
              </a:rPr>
              <a:pPr/>
              <a:t>9</a:t>
            </a:fld>
            <a:endParaRPr lang="en-US" altLang="de-DE" sz="1400" dirty="0" smtClean="0">
              <a:latin typeface="Times" pitchFamily="18" charset="0"/>
            </a:endParaRPr>
          </a:p>
        </p:txBody>
      </p:sp>
      <p:sp>
        <p:nvSpPr>
          <p:cNvPr id="138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kern="0" dirty="0" smtClean="0"/>
              <a:t>3. </a:t>
            </a:r>
            <a:r>
              <a:rPr lang="en-US" altLang="de-DE" sz="2800" kern="0" dirty="0" smtClean="0"/>
              <a:t>Ladder bearings</a:t>
            </a:r>
            <a:endParaRPr lang="en-US" altLang="de-DE" sz="1600" u="sng" kern="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" y="1609165"/>
            <a:ext cx="5766086" cy="3115235"/>
          </a:xfrm>
          <a:prstGeom prst="rect">
            <a:avLst/>
          </a:prstGeom>
        </p:spPr>
      </p:pic>
      <p:sp>
        <p:nvSpPr>
          <p:cNvPr id="78" name="Rechteck 77"/>
          <p:cNvSpPr/>
          <p:nvPr/>
        </p:nvSpPr>
        <p:spPr>
          <a:xfrm>
            <a:off x="9525" y="1240423"/>
            <a:ext cx="3214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Design and slides by F. Nickels (DTL)</a:t>
            </a:r>
            <a:endParaRPr lang="de-DE" sz="16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10929" b="13416"/>
          <a:stretch/>
        </p:blipFill>
        <p:spPr>
          <a:xfrm>
            <a:off x="323218" y="4879577"/>
            <a:ext cx="1436079" cy="15486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729" y="4114800"/>
            <a:ext cx="2301671" cy="23708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71" y="1377462"/>
            <a:ext cx="3021652" cy="2985246"/>
          </a:xfrm>
          <a:prstGeom prst="rect">
            <a:avLst/>
          </a:prstGeom>
        </p:spPr>
      </p:pic>
      <p:sp>
        <p:nvSpPr>
          <p:cNvPr id="89" name="Rechteck 88"/>
          <p:cNvSpPr/>
          <p:nvPr/>
        </p:nvSpPr>
        <p:spPr>
          <a:xfrm>
            <a:off x="6911832" y="4402712"/>
            <a:ext cx="1994952" cy="181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+"/>
            </a:pPr>
            <a:r>
              <a:rPr lang="en-US" sz="1100" dirty="0" smtClean="0"/>
              <a:t>easy assembly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 smtClean="0"/>
              <a:t>moderate manufacturing</a:t>
            </a:r>
          </a:p>
          <a:p>
            <a:pPr marL="171450" indent="-171450">
              <a:buFont typeface="Arial" panose="020B0604020202020204" pitchFamily="34" charset="0"/>
              <a:buChar char="+"/>
            </a:pPr>
            <a:r>
              <a:rPr lang="en-US" sz="1100" dirty="0" smtClean="0"/>
              <a:t>few parts</a:t>
            </a:r>
          </a:p>
          <a:p>
            <a:pPr marL="171450" indent="-171450">
              <a:buFont typeface="Arial" panose="020B0604020202020204" pitchFamily="34" charset="0"/>
              <a:buChar char="+"/>
            </a:pPr>
            <a:r>
              <a:rPr lang="en-US" sz="1100" dirty="0" smtClean="0"/>
              <a:t>ideally no adjustment</a:t>
            </a:r>
          </a:p>
          <a:p>
            <a:pPr marL="171450" indent="-171450">
              <a:buFont typeface="Arial" panose="020B0604020202020204" pitchFamily="34" charset="0"/>
              <a:buChar char="+"/>
            </a:pPr>
            <a:r>
              <a:rPr lang="en-US" sz="1100" dirty="0" smtClean="0"/>
              <a:t>increased stiffness</a:t>
            </a:r>
          </a:p>
          <a:p>
            <a:pPr marL="171450" indent="-171450">
              <a:buFont typeface="Arial" panose="020B0604020202020204" pitchFamily="34" charset="0"/>
              <a:buChar char="+"/>
            </a:pPr>
            <a:r>
              <a:rPr lang="en-US" sz="1100" dirty="0" smtClean="0"/>
              <a:t>high precision due to simple shapes and common mechanical fits!</a:t>
            </a:r>
          </a:p>
          <a:p>
            <a:pPr marL="171450" indent="-171450">
              <a:buFont typeface="Arial" panose="020B0604020202020204" pitchFamily="34" charset="0"/>
              <a:buChar char="+"/>
            </a:pPr>
            <a:endParaRPr lang="en-US" sz="1100" dirty="0" smtClean="0"/>
          </a:p>
        </p:txBody>
      </p:sp>
      <p:sp>
        <p:nvSpPr>
          <p:cNvPr id="92" name="Datumsplatzhalter 1"/>
          <p:cNvSpPr txBox="1">
            <a:spLocks/>
          </p:cNvSpPr>
          <p:nvPr/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smtClean="0"/>
              <a:t>30.06.2020</a:t>
            </a:r>
            <a:endParaRPr lang="de-DE" altLang="de-DE" dirty="0"/>
          </a:p>
        </p:txBody>
      </p:sp>
      <p:sp>
        <p:nvSpPr>
          <p:cNvPr id="9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4910137" cy="274637"/>
          </a:xfrm>
        </p:spPr>
        <p:txBody>
          <a:bodyPr/>
          <a:lstStyle/>
          <a:p>
            <a:pPr algn="l">
              <a:defRPr/>
            </a:pPr>
            <a:r>
              <a:rPr lang="de-DE" altLang="de-DE" dirty="0"/>
              <a:t>Oleg Vasylyev – </a:t>
            </a:r>
            <a:r>
              <a:rPr lang="de-DE" altLang="de-DE" dirty="0" err="1"/>
              <a:t>Overview</a:t>
            </a:r>
            <a:r>
              <a:rPr lang="de-DE" altLang="de-DE" dirty="0"/>
              <a:t> on CBM-STS </a:t>
            </a:r>
            <a:r>
              <a:rPr lang="de-DE" altLang="de-DE" dirty="0" err="1"/>
              <a:t>Mechanics</a:t>
            </a:r>
            <a:endParaRPr lang="de-DE" altLang="de-DE" dirty="0"/>
          </a:p>
          <a:p>
            <a:pPr algn="l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591876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theme1.xml><?xml version="1.0" encoding="utf-8"?>
<a:theme xmlns:a="http://schemas.openxmlformats.org/drawingml/2006/main" name="GSI-Zukunft">
  <a:themeElements>
    <a:clrScheme name="GSI-Zukun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Bildschirmpräsentation (4:3)</PresentationFormat>
  <Paragraphs>191</Paragraphs>
  <Slides>10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Courier New</vt:lpstr>
      <vt:lpstr>Times</vt:lpstr>
      <vt:lpstr>GSI-Zukunft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Ehmer, Christian</dc:creator>
  <cp:lastModifiedBy>Vasylyev, Oleg</cp:lastModifiedBy>
  <cp:revision>634</cp:revision>
  <dcterms:created xsi:type="dcterms:W3CDTF">2006-08-16T00:00:00Z</dcterms:created>
  <dcterms:modified xsi:type="dcterms:W3CDTF">2020-06-29T19:17:56Z</dcterms:modified>
</cp:coreProperties>
</file>