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33" r:id="rId2"/>
    <p:sldId id="331" r:id="rId3"/>
    <p:sldId id="332" r:id="rId4"/>
  </p:sldIdLst>
  <p:sldSz cx="9144000" cy="5143500" type="screen16x9"/>
  <p:notesSz cx="6797675" cy="99298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5" autoAdjust="0"/>
  </p:normalViewPr>
  <p:slideViewPr>
    <p:cSldViewPr snapToGrid="0" snapToObjects="1">
      <p:cViewPr varScale="1">
        <p:scale>
          <a:sx n="93" d="100"/>
          <a:sy n="93" d="100"/>
        </p:scale>
        <p:origin x="6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1931542"/>
            <a:ext cx="4303059" cy="1391432"/>
          </a:xfrm>
        </p:spPr>
        <p:txBody>
          <a:bodyPr/>
          <a:lstStyle/>
          <a:p>
            <a:r>
              <a:rPr lang="de-DE" dirty="0" smtClean="0"/>
              <a:t>Projektvorschlag</a:t>
            </a:r>
            <a:br>
              <a:rPr lang="de-DE" dirty="0" smtClean="0"/>
            </a:br>
            <a:r>
              <a:rPr lang="de-DE" dirty="0" err="1">
                <a:solidFill>
                  <a:schemeClr val="tx2"/>
                </a:solidFill>
              </a:rPr>
              <a:t>Bunch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Profile Measurement </a:t>
            </a:r>
            <a:r>
              <a:rPr lang="de-DE" dirty="0" err="1">
                <a:solidFill>
                  <a:schemeClr val="tx2"/>
                </a:solidFill>
              </a:rPr>
              <a:t>using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Transition </a:t>
            </a:r>
            <a:r>
              <a:rPr lang="de-DE" dirty="0">
                <a:solidFill>
                  <a:schemeClr val="tx2"/>
                </a:solidFill>
              </a:rPr>
              <a:t>R</a:t>
            </a:r>
            <a:r>
              <a:rPr lang="de-DE" dirty="0" smtClean="0">
                <a:solidFill>
                  <a:schemeClr val="tx2"/>
                </a:solidFill>
              </a:rPr>
              <a:t>adiation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240779"/>
            <a:ext cx="4303060" cy="920254"/>
          </a:xfrm>
        </p:spPr>
        <p:txBody>
          <a:bodyPr>
            <a:normAutofit/>
          </a:bodyPr>
          <a:lstStyle/>
          <a:p>
            <a:r>
              <a:rPr lang="de-DE" dirty="0" smtClean="0"/>
              <a:t>Ansprechpartner</a:t>
            </a:r>
          </a:p>
          <a:p>
            <a:r>
              <a:rPr lang="de-DE" dirty="0" smtClean="0"/>
              <a:t>THM: A. Penirschke </a:t>
            </a:r>
            <a:br>
              <a:rPr lang="de-DE" dirty="0" smtClean="0"/>
            </a:br>
            <a:r>
              <a:rPr lang="de-DE" dirty="0" smtClean="0"/>
              <a:t>GSI/FAIR: R. Singh (M. Schwickert)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355" y="77869"/>
            <a:ext cx="972939" cy="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6" y="54203"/>
            <a:ext cx="6700979" cy="590668"/>
          </a:xfrm>
        </p:spPr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sz="1100" dirty="0" smtClean="0"/>
              <a:t>(R. Singh, T. Reichert, B. Walasek-Hoehne)</a:t>
            </a:r>
            <a:endParaRPr lang="de-DE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 t="12618" r="2925" b="11478"/>
          <a:stretch/>
        </p:blipFill>
        <p:spPr>
          <a:xfrm>
            <a:off x="0" y="1118502"/>
            <a:ext cx="3339304" cy="2386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 r="6931"/>
          <a:stretch/>
        </p:blipFill>
        <p:spPr>
          <a:xfrm>
            <a:off x="3148284" y="1296728"/>
            <a:ext cx="2841550" cy="2078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7151"/>
          <a:stretch/>
        </p:blipFill>
        <p:spPr>
          <a:xfrm>
            <a:off x="6050592" y="1203053"/>
            <a:ext cx="2885011" cy="2243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94513" y="3576661"/>
                <a:ext cx="2341090" cy="538994"/>
              </a:xfrm>
              <a:prstGeom prst="rect">
                <a:avLst/>
              </a:prstGeom>
              <a:ln w="412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𝑝h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𝑝𝑜𝑙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𝑖𝑜𝑛𝑠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  </a:t>
                </a:r>
                <a:endParaRPr lang="de-D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513" y="3576661"/>
                <a:ext cx="2341090" cy="5389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412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365" y="3394281"/>
            <a:ext cx="6423532" cy="18466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Measurements</a:t>
            </a:r>
            <a:r>
              <a:rPr lang="de-DE" sz="1400" dirty="0" smtClean="0"/>
              <a:t> in </a:t>
            </a:r>
            <a:r>
              <a:rPr lang="de-DE" sz="1400" dirty="0" err="1" smtClean="0"/>
              <a:t>range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4 </a:t>
            </a:r>
            <a:r>
              <a:rPr lang="de-DE" sz="1400" dirty="0" err="1" smtClean="0"/>
              <a:t>uA</a:t>
            </a:r>
            <a:r>
              <a:rPr lang="de-DE" sz="1400" dirty="0" smtClean="0"/>
              <a:t> -1 mA </a:t>
            </a:r>
            <a:r>
              <a:rPr lang="de-DE" sz="1400" dirty="0" err="1" smtClean="0"/>
              <a:t>currents</a:t>
            </a:r>
            <a:r>
              <a:rPr lang="de-DE" sz="1400" dirty="0" smtClean="0"/>
              <a:t>, 6-11.4 </a:t>
            </a:r>
            <a:r>
              <a:rPr lang="de-DE" sz="1400" dirty="0" err="1" smtClean="0"/>
              <a:t>MeV</a:t>
            </a:r>
            <a:r>
              <a:rPr lang="de-DE" sz="1400" dirty="0" smtClean="0"/>
              <a:t>/u</a:t>
            </a:r>
          </a:p>
          <a:p>
            <a:pPr algn="l"/>
            <a:endParaRPr lang="de-DE" sz="1400" dirty="0" smtClean="0"/>
          </a:p>
          <a:p>
            <a:pPr algn="l"/>
            <a:r>
              <a:rPr lang="de-DE" sz="1200" dirty="0" smtClean="0">
                <a:sym typeface="Wingdings" panose="05000000000000000000" pitchFamily="2" charset="2"/>
              </a:rPr>
              <a:t>   </a:t>
            </a:r>
            <a:r>
              <a:rPr lang="de-DE" sz="1200" dirty="0" err="1" smtClean="0"/>
              <a:t>Polarized</a:t>
            </a:r>
            <a:r>
              <a:rPr lang="de-DE" sz="1200" dirty="0" smtClean="0"/>
              <a:t> </a:t>
            </a:r>
            <a:r>
              <a:rPr lang="de-DE" sz="1200" dirty="0" err="1" smtClean="0"/>
              <a:t>transition</a:t>
            </a:r>
            <a:r>
              <a:rPr lang="de-DE" sz="1200" dirty="0" smtClean="0"/>
              <a:t> </a:t>
            </a:r>
            <a:r>
              <a:rPr lang="de-DE" sz="1200" dirty="0" err="1" smtClean="0"/>
              <a:t>radiation</a:t>
            </a:r>
            <a:r>
              <a:rPr lang="de-DE" sz="1200" dirty="0" smtClean="0"/>
              <a:t> </a:t>
            </a:r>
            <a:r>
              <a:rPr lang="de-DE" sz="1200" dirty="0" err="1" smtClean="0"/>
              <a:t>photons</a:t>
            </a:r>
            <a:r>
              <a:rPr lang="de-DE" sz="1200" dirty="0" smtClean="0"/>
              <a:t> </a:t>
            </a:r>
            <a:r>
              <a:rPr lang="de-DE" sz="1200" dirty="0" err="1" smtClean="0"/>
              <a:t>account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35% </a:t>
            </a:r>
            <a:r>
              <a:rPr lang="de-DE" sz="1200" dirty="0" err="1" smtClean="0"/>
              <a:t>of</a:t>
            </a:r>
            <a:r>
              <a:rPr lang="de-DE" sz="1200" dirty="0" smtClean="0"/>
              <a:t> total </a:t>
            </a:r>
            <a:r>
              <a:rPr lang="de-DE" sz="1200" dirty="0" err="1" smtClean="0"/>
              <a:t>measured</a:t>
            </a:r>
            <a:r>
              <a:rPr lang="de-DE" sz="1200" dirty="0" smtClean="0"/>
              <a:t> </a:t>
            </a:r>
            <a:r>
              <a:rPr lang="de-DE" sz="1200" dirty="0" err="1" smtClean="0"/>
              <a:t>photons</a:t>
            </a:r>
            <a:r>
              <a:rPr lang="de-DE" sz="1200" dirty="0" smtClean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de-DE" sz="1200" dirty="0" err="1" smtClean="0">
                <a:sym typeface="Wingdings" panose="05000000000000000000" pitchFamily="2" charset="2"/>
              </a:rPr>
              <a:t>Un-polarized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source</a:t>
            </a:r>
            <a:r>
              <a:rPr lang="de-DE" sz="1200" dirty="0" smtClean="0">
                <a:sym typeface="Wingdings" panose="05000000000000000000" pitchFamily="2" charset="2"/>
              </a:rPr>
              <a:t> (</a:t>
            </a:r>
            <a:r>
              <a:rPr lang="de-DE" sz="1200" dirty="0" err="1" smtClean="0">
                <a:sym typeface="Wingdings" panose="05000000000000000000" pitchFamily="2" charset="2"/>
              </a:rPr>
              <a:t>unrecognized</a:t>
            </a:r>
            <a:r>
              <a:rPr lang="de-DE" sz="1200" dirty="0" smtClean="0">
                <a:sym typeface="Wingdings" panose="05000000000000000000" pitchFamily="2" charset="2"/>
              </a:rPr>
              <a:t>) </a:t>
            </a:r>
            <a:r>
              <a:rPr lang="de-DE" sz="1200" dirty="0" err="1" smtClean="0">
                <a:sym typeface="Wingdings" panose="05000000000000000000" pitchFamily="2" charset="2"/>
              </a:rPr>
              <a:t>with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upto</a:t>
            </a:r>
            <a:r>
              <a:rPr lang="de-DE" sz="1200" dirty="0" smtClean="0">
                <a:sym typeface="Wingdings" panose="05000000000000000000" pitchFamily="2" charset="2"/>
              </a:rPr>
              <a:t> 20 </a:t>
            </a:r>
            <a:r>
              <a:rPr lang="de-DE" sz="1200" dirty="0" err="1" smtClean="0">
                <a:sym typeface="Wingdings" panose="05000000000000000000" pitchFamily="2" charset="2"/>
              </a:rPr>
              <a:t>times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more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photons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for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shallow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target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angles</a:t>
            </a:r>
            <a:endParaRPr lang="de-DE" sz="1200" dirty="0" smtClean="0"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de-DE" sz="1200" dirty="0" err="1" smtClean="0">
                <a:sym typeface="Wingdings" panose="05000000000000000000" pitchFamily="2" charset="2"/>
              </a:rPr>
              <a:t>Both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polarized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and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unpolarized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photons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are</a:t>
            </a:r>
            <a:r>
              <a:rPr lang="de-DE" sz="1200" dirty="0" smtClean="0">
                <a:sym typeface="Wingdings" panose="05000000000000000000" pitchFamily="2" charset="2"/>
              </a:rPr>
              <a:t> linear </a:t>
            </a:r>
            <a:r>
              <a:rPr lang="de-DE" sz="1200" dirty="0" err="1" smtClean="0">
                <a:sym typeface="Wingdings" panose="05000000000000000000" pitchFamily="2" charset="2"/>
              </a:rPr>
              <a:t>with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incident</a:t>
            </a:r>
            <a:r>
              <a:rPr lang="de-DE" sz="1200" dirty="0" smtClean="0">
                <a:sym typeface="Wingdings" panose="05000000000000000000" pitchFamily="2" charset="2"/>
              </a:rPr>
              <a:t> beam </a:t>
            </a:r>
            <a:r>
              <a:rPr lang="de-DE" sz="1200" dirty="0" err="1" smtClean="0">
                <a:sym typeface="Wingdings" panose="05000000000000000000" pitchFamily="2" charset="2"/>
              </a:rPr>
              <a:t>current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and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profiles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match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well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with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the</a:t>
            </a:r>
            <a:r>
              <a:rPr lang="de-DE" sz="1200" dirty="0" smtClean="0">
                <a:sym typeface="Wingdings" panose="05000000000000000000" pitchFamily="2" charset="2"/>
              </a:rPr>
              <a:t> SEM </a:t>
            </a:r>
            <a:r>
              <a:rPr lang="de-DE" sz="1200" dirty="0" err="1" smtClean="0">
                <a:sym typeface="Wingdings" panose="05000000000000000000" pitchFamily="2" charset="2"/>
              </a:rPr>
              <a:t>grid</a:t>
            </a:r>
            <a:endParaRPr lang="de-DE" sz="1200" dirty="0" smtClean="0"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de-DE" sz="1200" dirty="0" err="1" smtClean="0">
                <a:sym typeface="Wingdings" panose="05000000000000000000" pitchFamily="2" charset="2"/>
              </a:rPr>
              <a:t>Metal</a:t>
            </a:r>
            <a:r>
              <a:rPr lang="de-DE" sz="1200" dirty="0" smtClean="0">
                <a:sym typeface="Wingdings" panose="05000000000000000000" pitchFamily="2" charset="2"/>
              </a:rPr>
              <a:t> „</a:t>
            </a:r>
            <a:r>
              <a:rPr lang="de-DE" sz="1200" dirty="0" err="1" smtClean="0">
                <a:sym typeface="Wingdings" panose="05000000000000000000" pitchFamily="2" charset="2"/>
              </a:rPr>
              <a:t>sieve</a:t>
            </a:r>
            <a:r>
              <a:rPr lang="de-DE" sz="1200" dirty="0" smtClean="0">
                <a:sym typeface="Wingdings" panose="05000000000000000000" pitchFamily="2" charset="2"/>
              </a:rPr>
              <a:t>“ </a:t>
            </a:r>
            <a:r>
              <a:rPr lang="de-DE" sz="1200" dirty="0" err="1" smtClean="0">
                <a:sym typeface="Wingdings" panose="05000000000000000000" pitchFamily="2" charset="2"/>
              </a:rPr>
              <a:t>based</a:t>
            </a:r>
            <a:r>
              <a:rPr lang="de-DE" sz="1200" dirty="0" smtClean="0">
                <a:sym typeface="Wingdings" panose="05000000000000000000" pitchFamily="2" charset="2"/>
              </a:rPr>
              <a:t> OTR </a:t>
            </a:r>
            <a:r>
              <a:rPr lang="de-DE" sz="1200" dirty="0" err="1" smtClean="0">
                <a:sym typeface="Wingdings" panose="05000000000000000000" pitchFamily="2" charset="2"/>
              </a:rPr>
              <a:t>monitor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can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be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used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for</a:t>
            </a:r>
            <a:r>
              <a:rPr lang="de-DE" sz="1200" dirty="0" smtClean="0">
                <a:sym typeface="Wingdings" panose="05000000000000000000" pitchFamily="2" charset="2"/>
              </a:rPr>
              <a:t> SEM </a:t>
            </a:r>
            <a:r>
              <a:rPr lang="de-DE" sz="1200" dirty="0" err="1" smtClean="0">
                <a:sym typeface="Wingdings" panose="05000000000000000000" pitchFamily="2" charset="2"/>
              </a:rPr>
              <a:t>grid</a:t>
            </a:r>
            <a:r>
              <a:rPr lang="de-DE" sz="1200" dirty="0" smtClean="0">
                <a:sym typeface="Wingdings" panose="05000000000000000000" pitchFamily="2" charset="2"/>
              </a:rPr>
              <a:t> (profile-gitter) like </a:t>
            </a:r>
            <a:r>
              <a:rPr lang="de-DE" sz="1200" dirty="0" err="1" smtClean="0">
                <a:sym typeface="Wingdings" panose="05000000000000000000" pitchFamily="2" charset="2"/>
              </a:rPr>
              <a:t>operation</a:t>
            </a:r>
            <a:endParaRPr lang="de-DE" sz="1200" dirty="0" smtClean="0">
              <a:sym typeface="Wingdings" panose="05000000000000000000" pitchFamily="2" charset="2"/>
            </a:endParaRPr>
          </a:p>
          <a:p>
            <a:pPr algn="l"/>
            <a:endParaRPr lang="de-DE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9950" y="940604"/>
            <a:ext cx="314496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2D </a:t>
            </a:r>
            <a:r>
              <a:rPr lang="de-DE" sz="1200" dirty="0" err="1" smtClean="0"/>
              <a:t>image</a:t>
            </a:r>
            <a:r>
              <a:rPr lang="de-DE" sz="1200" dirty="0" smtClean="0"/>
              <a:t> (Ar18+, ~100 </a:t>
            </a:r>
            <a:r>
              <a:rPr lang="de-DE" sz="1200" dirty="0" err="1" smtClean="0"/>
              <a:t>uA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100us pulse)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9712" y="940605"/>
            <a:ext cx="200086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 smtClean="0"/>
              <a:t>Comparison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SEM </a:t>
            </a:r>
            <a:r>
              <a:rPr lang="de-DE" sz="1200" dirty="0" err="1" smtClean="0"/>
              <a:t>grid</a:t>
            </a:r>
            <a:endParaRPr lang="de-DE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667928" y="961426"/>
            <a:ext cx="141096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 smtClean="0"/>
              <a:t>Polarized</a:t>
            </a:r>
            <a:r>
              <a:rPr lang="de-DE" sz="1200" dirty="0" smtClean="0"/>
              <a:t> </a:t>
            </a:r>
            <a:r>
              <a:rPr lang="de-DE" sz="1200" dirty="0" err="1" smtClean="0"/>
              <a:t>photons</a:t>
            </a:r>
            <a:endParaRPr lang="de-DE" sz="1200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1897" y="2784297"/>
            <a:ext cx="233223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65250" y="1808252"/>
            <a:ext cx="0" cy="9760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75934" y="2833992"/>
            <a:ext cx="105189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 smtClean="0"/>
              <a:t>Un-polarized</a:t>
            </a:r>
            <a:endParaRPr lang="de-DE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969649" y="2121982"/>
            <a:ext cx="82266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P</a:t>
            </a:r>
            <a:r>
              <a:rPr lang="de-DE" sz="1200" dirty="0" err="1" smtClean="0"/>
              <a:t>olarized</a:t>
            </a:r>
            <a:endParaRPr lang="de-DE" sz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41897" y="4302222"/>
                <a:ext cx="2535530" cy="390748"/>
              </a:xfrm>
              <a:prstGeom prst="rect">
                <a:avLst/>
              </a:prstGeom>
              <a:ln w="412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20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97" y="4302222"/>
                <a:ext cx="2535530" cy="390748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  <a:ln w="412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8265250" y="2784297"/>
            <a:ext cx="0" cy="3624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355" y="77869"/>
            <a:ext cx="972939" cy="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4" y="24961"/>
            <a:ext cx="6700979" cy="590668"/>
          </a:xfrm>
        </p:spPr>
        <p:txBody>
          <a:bodyPr/>
          <a:lstStyle/>
          <a:p>
            <a:r>
              <a:rPr lang="de-DE" dirty="0" smtClean="0"/>
              <a:t>GHz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longitudinal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 </a:t>
            </a:r>
            <a:r>
              <a:rPr lang="de-DE" sz="1100" dirty="0"/>
              <a:t>(R. Singh, T. Reichert, B. Walasek-Hoehne)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9573" r="15675" b="15611"/>
          <a:stretch/>
        </p:blipFill>
        <p:spPr>
          <a:xfrm>
            <a:off x="5116529" y="945223"/>
            <a:ext cx="3554860" cy="29575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404" y="3385937"/>
            <a:ext cx="4591130" cy="19389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de-DE" sz="1200" dirty="0" err="1" smtClean="0"/>
              <a:t>Current</a:t>
            </a:r>
            <a:r>
              <a:rPr lang="de-DE" sz="1200" dirty="0" smtClean="0"/>
              <a:t> </a:t>
            </a:r>
            <a:r>
              <a:rPr lang="de-DE" sz="1200" dirty="0" err="1" smtClean="0"/>
              <a:t>state</a:t>
            </a:r>
            <a:r>
              <a:rPr lang="de-DE" sz="1200" dirty="0" smtClean="0"/>
              <a:t>-</a:t>
            </a:r>
            <a:r>
              <a:rPr lang="de-DE" sz="1200" dirty="0" err="1" smtClean="0"/>
              <a:t>of</a:t>
            </a:r>
            <a:r>
              <a:rPr lang="de-DE" sz="1200" dirty="0" smtClean="0"/>
              <a:t>-</a:t>
            </a:r>
            <a:r>
              <a:rPr lang="de-DE" sz="1200" dirty="0" err="1" smtClean="0"/>
              <a:t>the</a:t>
            </a:r>
            <a:r>
              <a:rPr lang="de-DE" sz="1200" dirty="0" smtClean="0"/>
              <a:t>-art longitudinal </a:t>
            </a:r>
            <a:r>
              <a:rPr lang="de-DE" sz="1200" dirty="0" err="1" smtClean="0"/>
              <a:t>profile</a:t>
            </a:r>
            <a:r>
              <a:rPr lang="de-DE" sz="1200" dirty="0" smtClean="0"/>
              <a:t> </a:t>
            </a:r>
            <a:r>
              <a:rPr lang="de-DE" sz="1200" dirty="0" err="1" smtClean="0"/>
              <a:t>measurement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non-</a:t>
            </a:r>
            <a:r>
              <a:rPr lang="de-DE" sz="1200" dirty="0" err="1" smtClean="0"/>
              <a:t>relativistic</a:t>
            </a:r>
            <a:r>
              <a:rPr lang="de-DE" sz="1200" dirty="0" smtClean="0"/>
              <a:t> </a:t>
            </a:r>
            <a:r>
              <a:rPr lang="de-DE" sz="1200" dirty="0" err="1" smtClean="0"/>
              <a:t>beams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time-</a:t>
            </a:r>
            <a:r>
              <a:rPr lang="de-DE" sz="1200" dirty="0" err="1" smtClean="0"/>
              <a:t>averaged</a:t>
            </a:r>
            <a:endParaRPr lang="de-DE" sz="1200" dirty="0" smtClean="0"/>
          </a:p>
          <a:p>
            <a:pPr algn="l"/>
            <a:r>
              <a:rPr lang="de-DE" sz="1200" dirty="0" smtClean="0"/>
              <a:t> </a:t>
            </a:r>
            <a:r>
              <a:rPr lang="de-DE" sz="1200" dirty="0" smtClean="0">
                <a:sym typeface="Wingdings" panose="05000000000000000000" pitchFamily="2" charset="2"/>
              </a:rPr>
              <a:t></a:t>
            </a:r>
            <a:r>
              <a:rPr lang="de-DE" sz="1200" dirty="0" smtClean="0"/>
              <a:t> </a:t>
            </a:r>
            <a:r>
              <a:rPr lang="de-DE" sz="1200" dirty="0" err="1" smtClean="0"/>
              <a:t>only</a:t>
            </a:r>
            <a:r>
              <a:rPr lang="de-DE" sz="1200" dirty="0" smtClean="0"/>
              <a:t> </a:t>
            </a:r>
            <a:r>
              <a:rPr lang="de-DE" sz="1200" dirty="0" err="1" smtClean="0"/>
              <a:t>one</a:t>
            </a:r>
            <a:r>
              <a:rPr lang="de-DE" sz="1200" dirty="0" smtClean="0"/>
              <a:t> </a:t>
            </a:r>
            <a:r>
              <a:rPr lang="de-DE" sz="1200" dirty="0" err="1" smtClean="0"/>
              <a:t>measurement</a:t>
            </a:r>
            <a:r>
              <a:rPr lang="de-DE" sz="1200" dirty="0" smtClean="0"/>
              <a:t> </a:t>
            </a:r>
            <a:r>
              <a:rPr lang="de-DE" sz="1200" dirty="0" err="1" smtClean="0"/>
              <a:t>over</a:t>
            </a:r>
            <a:r>
              <a:rPr lang="de-DE" sz="1200" dirty="0" smtClean="0"/>
              <a:t> </a:t>
            </a:r>
            <a:r>
              <a:rPr lang="de-DE" sz="1200" dirty="0" err="1" smtClean="0"/>
              <a:t>several</a:t>
            </a:r>
            <a:r>
              <a:rPr lang="de-DE" sz="1200" dirty="0" smtClean="0"/>
              <a:t> </a:t>
            </a:r>
            <a:r>
              <a:rPr lang="de-DE" sz="1200" dirty="0" err="1" smtClean="0"/>
              <a:t>macropulses</a:t>
            </a:r>
            <a:endParaRPr lang="de-DE" sz="1200" dirty="0" smtClean="0"/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de-DE" sz="1200" dirty="0" smtClean="0"/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de-DE" sz="1200" dirty="0" err="1" smtClean="0"/>
              <a:t>Our</a:t>
            </a:r>
            <a:r>
              <a:rPr lang="de-DE" sz="1200" dirty="0" smtClean="0"/>
              <a:t> </a:t>
            </a:r>
            <a:r>
              <a:rPr lang="de-DE" sz="1200" dirty="0" err="1" smtClean="0"/>
              <a:t>novel</a:t>
            </a:r>
            <a:r>
              <a:rPr lang="de-DE" sz="1200" dirty="0" smtClean="0"/>
              <a:t> </a:t>
            </a:r>
            <a:r>
              <a:rPr lang="de-DE" sz="1200" dirty="0" err="1" smtClean="0"/>
              <a:t>technique</a:t>
            </a:r>
            <a:r>
              <a:rPr lang="de-DE" sz="1200" dirty="0" smtClean="0"/>
              <a:t> </a:t>
            </a:r>
            <a:r>
              <a:rPr lang="de-DE" sz="1200" dirty="0" err="1" smtClean="0"/>
              <a:t>utlizes</a:t>
            </a:r>
            <a:r>
              <a:rPr lang="de-DE" sz="1200" dirty="0" smtClean="0"/>
              <a:t> </a:t>
            </a:r>
            <a:r>
              <a:rPr lang="de-DE" sz="1200" dirty="0" err="1" smtClean="0"/>
              <a:t>coherent</a:t>
            </a:r>
            <a:r>
              <a:rPr lang="de-DE" sz="1200" dirty="0" smtClean="0"/>
              <a:t> GHz </a:t>
            </a:r>
            <a:r>
              <a:rPr lang="de-DE" sz="1200" dirty="0" err="1" smtClean="0"/>
              <a:t>transition</a:t>
            </a:r>
            <a:r>
              <a:rPr lang="de-DE" sz="1200" dirty="0" smtClean="0"/>
              <a:t> </a:t>
            </a:r>
            <a:r>
              <a:rPr lang="de-DE" sz="1200" dirty="0" err="1" smtClean="0"/>
              <a:t>radiation</a:t>
            </a:r>
            <a:r>
              <a:rPr lang="de-DE" sz="1200" dirty="0" smtClean="0"/>
              <a:t> </a:t>
            </a:r>
            <a:r>
              <a:rPr lang="de-DE" sz="1200" dirty="0" err="1" smtClean="0"/>
              <a:t>along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broadband</a:t>
            </a:r>
            <a:r>
              <a:rPr lang="de-DE" sz="1200" dirty="0" smtClean="0"/>
              <a:t> linear </a:t>
            </a:r>
            <a:r>
              <a:rPr lang="de-DE" sz="1200" dirty="0" err="1" smtClean="0"/>
              <a:t>phase</a:t>
            </a:r>
            <a:r>
              <a:rPr lang="de-DE" sz="1200" dirty="0" smtClean="0"/>
              <a:t> </a:t>
            </a:r>
            <a:r>
              <a:rPr lang="de-DE" sz="1200" dirty="0" err="1" smtClean="0"/>
              <a:t>antennas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bunch-by-bunch</a:t>
            </a:r>
            <a:r>
              <a:rPr lang="de-DE" sz="1200" dirty="0" smtClean="0"/>
              <a:t> longitudinal </a:t>
            </a:r>
            <a:r>
              <a:rPr lang="de-DE" sz="1200" dirty="0" err="1" smtClean="0"/>
              <a:t>profile</a:t>
            </a:r>
            <a:r>
              <a:rPr lang="de-DE" sz="1200" dirty="0" smtClean="0"/>
              <a:t> </a:t>
            </a:r>
            <a:r>
              <a:rPr lang="de-DE" sz="1200" dirty="0" err="1" smtClean="0"/>
              <a:t>measurements</a:t>
            </a:r>
            <a:endParaRPr lang="de-DE" sz="1200" dirty="0" smtClean="0"/>
          </a:p>
          <a:p>
            <a:pPr algn="l"/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sym typeface="Wingdings" panose="05000000000000000000" pitchFamily="2" charset="2"/>
              </a:rPr>
              <a:t>Possibility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non-</a:t>
            </a:r>
            <a:r>
              <a:rPr lang="de-DE" sz="1200" dirty="0" err="1" smtClean="0">
                <a:sym typeface="Wingdings" panose="05000000000000000000" pitchFamily="2" charset="2"/>
              </a:rPr>
              <a:t>destructive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measurements</a:t>
            </a:r>
            <a:endParaRPr lang="de-DE" sz="1200" dirty="0" smtClean="0"/>
          </a:p>
          <a:p>
            <a:pPr algn="l"/>
            <a:endParaRPr lang="de-DE" sz="1200" dirty="0"/>
          </a:p>
          <a:p>
            <a:pPr algn="l"/>
            <a:endParaRPr lang="de-DE" sz="12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14782" b="17703"/>
          <a:stretch/>
        </p:blipFill>
        <p:spPr>
          <a:xfrm>
            <a:off x="572089" y="1207385"/>
            <a:ext cx="3711677" cy="21789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71954" y="3902815"/>
            <a:ext cx="4244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First </a:t>
            </a:r>
            <a:r>
              <a:rPr lang="de-DE" sz="1200" dirty="0" err="1" smtClean="0"/>
              <a:t>demonstration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Bi</a:t>
            </a:r>
            <a:r>
              <a:rPr lang="de-DE" sz="1200" baseline="30000" dirty="0" smtClean="0"/>
              <a:t>26+ </a:t>
            </a:r>
            <a:r>
              <a:rPr lang="de-DE" sz="1200" dirty="0" smtClean="0"/>
              <a:t>beam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/>
              <a:t>600 </a:t>
            </a:r>
            <a:r>
              <a:rPr lang="de-DE" sz="1200" dirty="0" err="1" smtClean="0"/>
              <a:t>uA</a:t>
            </a:r>
            <a:r>
              <a:rPr lang="de-DE" sz="1200" dirty="0"/>
              <a:t> </a:t>
            </a:r>
            <a:r>
              <a:rPr lang="de-DE" sz="1200" dirty="0" err="1" smtClean="0"/>
              <a:t>current</a:t>
            </a:r>
            <a:r>
              <a:rPr lang="de-DE" sz="1200" dirty="0" smtClean="0"/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Energy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bunch</a:t>
            </a:r>
            <a:r>
              <a:rPr lang="de-DE" sz="1200" dirty="0" smtClean="0"/>
              <a:t> </a:t>
            </a:r>
            <a:r>
              <a:rPr lang="de-DE" sz="1200" dirty="0" err="1" smtClean="0"/>
              <a:t>length</a:t>
            </a:r>
            <a:r>
              <a:rPr lang="de-DE" sz="1200" dirty="0" smtClean="0"/>
              <a:t> </a:t>
            </a:r>
            <a:r>
              <a:rPr lang="de-DE" sz="1200" dirty="0" err="1" smtClean="0"/>
              <a:t>variation</a:t>
            </a:r>
            <a:r>
              <a:rPr lang="de-DE" sz="1200" dirty="0" smtClean="0"/>
              <a:t> </a:t>
            </a:r>
            <a:r>
              <a:rPr lang="de-DE" sz="1200" dirty="0" err="1" smtClean="0"/>
              <a:t>along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macropulse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visible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The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consistent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pick-up</a:t>
            </a:r>
            <a:r>
              <a:rPr lang="de-DE" sz="1200" dirty="0" smtClean="0"/>
              <a:t> </a:t>
            </a:r>
            <a:r>
              <a:rPr lang="de-DE" sz="1200" dirty="0" err="1" smtClean="0"/>
              <a:t>measurements</a:t>
            </a:r>
            <a:endParaRPr lang="de-DE" sz="1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078655" y="2599899"/>
            <a:ext cx="109517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Target</a:t>
            </a:r>
          </a:p>
          <a:p>
            <a:pPr algn="l"/>
            <a:r>
              <a:rPr lang="de-DE" dirty="0" err="1" smtClean="0"/>
              <a:t>with</a:t>
            </a:r>
            <a:r>
              <a:rPr lang="de-DE" dirty="0" smtClean="0"/>
              <a:t> hole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348355" y="2227473"/>
            <a:ext cx="1397860" cy="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4961" y="1691413"/>
            <a:ext cx="78739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Beam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4479" y="872530"/>
            <a:ext cx="104387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Antenna</a:t>
            </a:r>
            <a:endParaRPr lang="de-DE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6680" y="1241862"/>
            <a:ext cx="0" cy="449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376" y="1241862"/>
            <a:ext cx="6719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GTR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355" y="77869"/>
            <a:ext cx="972939" cy="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296</Words>
  <Application>Microsoft Office PowerPoint</Application>
  <PresentationFormat>Bildschirmpräsentation (16:9)</PresentationFormat>
  <Paragraphs>31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 Math</vt:lpstr>
      <vt:lpstr>Wingdings</vt:lpstr>
      <vt:lpstr>fair-gsi-folienmaster_2017_onering</vt:lpstr>
      <vt:lpstr>Projektvorschlag Bunch Profile Measurement using Transition Radiation</vt:lpstr>
      <vt:lpstr>Optical transition radiation for transverse profile measurements (R. Singh, T. Reichert, B. Walasek-Hoehne)</vt:lpstr>
      <vt:lpstr>GHz transition radiation for longitudinal profile measurements  (R. Singh, T. Reichert, B. Walasek-Hoehne)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 modulation for spill smoothing</dc:title>
  <dc:creator>Singh, Rahul Dr.</dc:creator>
  <cp:lastModifiedBy>Schwickert, Marcus Dr.</cp:lastModifiedBy>
  <cp:revision>318</cp:revision>
  <cp:lastPrinted>2020-02-05T12:54:18Z</cp:lastPrinted>
  <dcterms:created xsi:type="dcterms:W3CDTF">2020-02-04T13:37:07Z</dcterms:created>
  <dcterms:modified xsi:type="dcterms:W3CDTF">2020-09-07T09:49:31Z</dcterms:modified>
</cp:coreProperties>
</file>