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1" r:id="rId3"/>
    <p:sldMasterId id="2147483753" r:id="rId4"/>
  </p:sldMasterIdLst>
  <p:notesMasterIdLst>
    <p:notesMasterId r:id="rId28"/>
  </p:notesMasterIdLst>
  <p:sldIdLst>
    <p:sldId id="296" r:id="rId5"/>
    <p:sldId id="298" r:id="rId6"/>
    <p:sldId id="299" r:id="rId7"/>
    <p:sldId id="301" r:id="rId8"/>
    <p:sldId id="304" r:id="rId9"/>
    <p:sldId id="300" r:id="rId10"/>
    <p:sldId id="303" r:id="rId11"/>
    <p:sldId id="256" r:id="rId12"/>
    <p:sldId id="280" r:id="rId13"/>
    <p:sldId id="281" r:id="rId14"/>
    <p:sldId id="284" r:id="rId15"/>
    <p:sldId id="305" r:id="rId16"/>
    <p:sldId id="285" r:id="rId17"/>
    <p:sldId id="288" r:id="rId18"/>
    <p:sldId id="289" r:id="rId19"/>
    <p:sldId id="271" r:id="rId20"/>
    <p:sldId id="292" r:id="rId21"/>
    <p:sldId id="293" r:id="rId22"/>
    <p:sldId id="307" r:id="rId23"/>
    <p:sldId id="308" r:id="rId24"/>
    <p:sldId id="309" r:id="rId25"/>
    <p:sldId id="272" r:id="rId26"/>
    <p:sldId id="279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DB301-EE8A-4C5C-BF89-1A75617DD341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C6AB5-50E7-4C9F-945F-BD93274491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82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C6AB5-50E7-4C9F-945F-BD93274491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09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C6AB5-50E7-4C9F-945F-BD932744910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0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41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4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903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80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9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04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84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3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10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92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0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61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00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7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49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939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60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40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87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3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658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33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74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4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16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REC, RE21-CBM, 23.01.20, J. Eschke, FAIR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6E409-6092-47D0-B9A1-AA351C3DFAD1}" type="datetime1">
              <a:rPr lang="en-US" smtClean="0"/>
              <a:t>9/16/2020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00599D"/>
                </a:solidFill>
                <a:latin typeface="Arial"/>
                <a:cs typeface="Arial"/>
              </a:defRPr>
            </a:lvl1pPr>
          </a:lstStyle>
          <a:p>
            <a:pPr marL="79276">
              <a:lnSpc>
                <a:spcPts val="1313"/>
              </a:lnSpc>
            </a:pPr>
            <a:fld id="{81D60167-4931-47E6-BA6A-407CBD079E47}" type="slidenum">
              <a:rPr lang="de-DE" spc="-4" smtClean="0"/>
              <a:pPr marL="79276">
                <a:lnSpc>
                  <a:spcPts val="1313"/>
                </a:lnSpc>
              </a:pPr>
              <a:t>‹Nr.›</a:t>
            </a:fld>
            <a:endParaRPr lang="de-DE" spc="-4" dirty="0"/>
          </a:p>
        </p:txBody>
      </p:sp>
    </p:spTree>
    <p:extLst>
      <p:ext uri="{BB962C8B-B14F-4D97-AF65-F5344CB8AC3E}">
        <p14:creationId xmlns:p14="http://schemas.microsoft.com/office/powerpoint/2010/main" val="361431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0491" y="569848"/>
            <a:ext cx="4168013" cy="394723"/>
          </a:xfrm>
        </p:spPr>
        <p:txBody>
          <a:bodyPr lIns="0" tIns="0" rIns="0" bIns="0"/>
          <a:lstStyle>
            <a:lvl1pPr>
              <a:defRPr sz="256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3093" y="1526510"/>
            <a:ext cx="6339442" cy="329001"/>
          </a:xfrm>
        </p:spPr>
        <p:txBody>
          <a:bodyPr lIns="0" tIns="0" rIns="0" bIns="0"/>
          <a:lstStyle>
            <a:lvl1pPr>
              <a:defRPr sz="213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REC, RE21-CBM, 23.01.20, J. Eschke, FAIR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4BDC2-A4A7-46BD-B396-66E0E94CA9D9}" type="datetime1">
              <a:rPr lang="en-US" smtClean="0"/>
              <a:t>9/16/2020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00599D"/>
                </a:solidFill>
                <a:latin typeface="Arial"/>
                <a:cs typeface="Arial"/>
              </a:defRPr>
            </a:lvl1pPr>
          </a:lstStyle>
          <a:p>
            <a:pPr marL="79276">
              <a:lnSpc>
                <a:spcPts val="1313"/>
              </a:lnSpc>
            </a:pPr>
            <a:fld id="{81D60167-4931-47E6-BA6A-407CBD079E47}" type="slidenum">
              <a:rPr lang="de-DE" spc="-4" smtClean="0"/>
              <a:pPr marL="79276">
                <a:lnSpc>
                  <a:spcPts val="1313"/>
                </a:lnSpc>
              </a:pPr>
              <a:t>‹Nr.›</a:t>
            </a:fld>
            <a:endParaRPr lang="de-DE" spc="-4" dirty="0"/>
          </a:p>
        </p:txBody>
      </p:sp>
    </p:spTree>
    <p:extLst>
      <p:ext uri="{BB962C8B-B14F-4D97-AF65-F5344CB8AC3E}">
        <p14:creationId xmlns:p14="http://schemas.microsoft.com/office/powerpoint/2010/main" val="2852815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0491" y="569848"/>
            <a:ext cx="4168013" cy="394723"/>
          </a:xfrm>
        </p:spPr>
        <p:txBody>
          <a:bodyPr lIns="0" tIns="0" rIns="0" bIns="0"/>
          <a:lstStyle>
            <a:lvl1pPr>
              <a:defRPr sz="256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REC, RE21-CBM, 23.01.20, J. Eschke, FAIR 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31E2C-1EAD-49E5-9221-1A0B3D489BAA}" type="datetime1">
              <a:rPr lang="en-US" smtClean="0"/>
              <a:t>9/16/2020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00599D"/>
                </a:solidFill>
                <a:latin typeface="Arial"/>
                <a:cs typeface="Arial"/>
              </a:defRPr>
            </a:lvl1pPr>
          </a:lstStyle>
          <a:p>
            <a:pPr marL="79276">
              <a:lnSpc>
                <a:spcPts val="1313"/>
              </a:lnSpc>
            </a:pPr>
            <a:fld id="{81D60167-4931-47E6-BA6A-407CBD079E47}" type="slidenum">
              <a:rPr lang="de-DE" spc="-4" smtClean="0"/>
              <a:pPr marL="79276">
                <a:lnSpc>
                  <a:spcPts val="1313"/>
                </a:lnSpc>
              </a:pPr>
              <a:t>‹Nr.›</a:t>
            </a:fld>
            <a:endParaRPr lang="de-DE" spc="-4" dirty="0"/>
          </a:p>
        </p:txBody>
      </p:sp>
    </p:spTree>
    <p:extLst>
      <p:ext uri="{BB962C8B-B14F-4D97-AF65-F5344CB8AC3E}">
        <p14:creationId xmlns:p14="http://schemas.microsoft.com/office/powerpoint/2010/main" val="2856626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0491" y="569848"/>
            <a:ext cx="4168013" cy="394723"/>
          </a:xfrm>
        </p:spPr>
        <p:txBody>
          <a:bodyPr lIns="0" tIns="0" rIns="0" bIns="0"/>
          <a:lstStyle>
            <a:lvl1pPr>
              <a:defRPr sz="256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REC, RE21-CBM, 23.01.20, J. Eschke, FAIR 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79678-BB24-4491-8C5A-732260AC5DE0}" type="datetime1">
              <a:rPr lang="en-US" smtClean="0"/>
              <a:t>9/16/2020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00599D"/>
                </a:solidFill>
                <a:latin typeface="Arial"/>
                <a:cs typeface="Arial"/>
              </a:defRPr>
            </a:lvl1pPr>
          </a:lstStyle>
          <a:p>
            <a:pPr marL="79276">
              <a:lnSpc>
                <a:spcPts val="1313"/>
              </a:lnSpc>
            </a:pPr>
            <a:fld id="{81D60167-4931-47E6-BA6A-407CBD079E47}" type="slidenum">
              <a:rPr lang="de-DE" spc="-4" smtClean="0"/>
              <a:pPr marL="79276">
                <a:lnSpc>
                  <a:spcPts val="1313"/>
                </a:lnSpc>
              </a:pPr>
              <a:t>‹Nr.›</a:t>
            </a:fld>
            <a:endParaRPr lang="de-DE" spc="-4" dirty="0"/>
          </a:p>
        </p:txBody>
      </p:sp>
    </p:spTree>
    <p:extLst>
      <p:ext uri="{BB962C8B-B14F-4D97-AF65-F5344CB8AC3E}">
        <p14:creationId xmlns:p14="http://schemas.microsoft.com/office/powerpoint/2010/main" val="3091117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371440" y="6478979"/>
            <a:ext cx="1270060" cy="34578"/>
          </a:xfrm>
          <a:custGeom>
            <a:avLst/>
            <a:gdLst/>
            <a:ahLst/>
            <a:cxnLst/>
            <a:rect l="l" t="t" r="r" b="b"/>
            <a:pathLst>
              <a:path w="1485265" h="38100">
                <a:moveTo>
                  <a:pt x="0" y="38062"/>
                </a:moveTo>
                <a:lnTo>
                  <a:pt x="1484942" y="38062"/>
                </a:lnTo>
                <a:lnTo>
                  <a:pt x="1484942" y="0"/>
                </a:lnTo>
                <a:lnTo>
                  <a:pt x="0" y="0"/>
                </a:lnTo>
                <a:lnTo>
                  <a:pt x="0" y="3806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7" name="bk object 17"/>
          <p:cNvSpPr/>
          <p:nvPr/>
        </p:nvSpPr>
        <p:spPr>
          <a:xfrm>
            <a:off x="5638353" y="6478979"/>
            <a:ext cx="1270060" cy="81259"/>
          </a:xfrm>
          <a:custGeom>
            <a:avLst/>
            <a:gdLst/>
            <a:ahLst/>
            <a:cxnLst/>
            <a:rect l="l" t="t" r="r" b="b"/>
            <a:pathLst>
              <a:path w="1485265" h="89534">
                <a:moveTo>
                  <a:pt x="0" y="0"/>
                </a:moveTo>
                <a:lnTo>
                  <a:pt x="1484941" y="0"/>
                </a:lnTo>
                <a:lnTo>
                  <a:pt x="1484941" y="88968"/>
                </a:lnTo>
                <a:lnTo>
                  <a:pt x="0" y="88968"/>
                </a:lnTo>
                <a:lnTo>
                  <a:pt x="0" y="0"/>
                </a:lnTo>
                <a:close/>
              </a:path>
            </a:pathLst>
          </a:custGeom>
          <a:solidFill>
            <a:srgbClr val="969696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bk object 18"/>
          <p:cNvSpPr/>
          <p:nvPr/>
        </p:nvSpPr>
        <p:spPr>
          <a:xfrm>
            <a:off x="6908136" y="6478979"/>
            <a:ext cx="1270060" cy="81259"/>
          </a:xfrm>
          <a:custGeom>
            <a:avLst/>
            <a:gdLst/>
            <a:ahLst/>
            <a:cxnLst/>
            <a:rect l="l" t="t" r="r" b="b"/>
            <a:pathLst>
              <a:path w="1485265" h="89534">
                <a:moveTo>
                  <a:pt x="0" y="0"/>
                </a:moveTo>
                <a:lnTo>
                  <a:pt x="1484941" y="0"/>
                </a:lnTo>
                <a:lnTo>
                  <a:pt x="1484941" y="88968"/>
                </a:lnTo>
                <a:lnTo>
                  <a:pt x="0" y="88968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9" name="bk object 19"/>
          <p:cNvSpPr/>
          <p:nvPr/>
        </p:nvSpPr>
        <p:spPr>
          <a:xfrm>
            <a:off x="434394" y="6399759"/>
            <a:ext cx="8264352" cy="79530"/>
          </a:xfrm>
          <a:custGeom>
            <a:avLst/>
            <a:gdLst/>
            <a:ahLst/>
            <a:cxnLst/>
            <a:rect l="l" t="t" r="r" b="b"/>
            <a:pathLst>
              <a:path w="9664700" h="87629">
                <a:moveTo>
                  <a:pt x="0" y="0"/>
                </a:moveTo>
                <a:lnTo>
                  <a:pt x="9664700" y="0"/>
                </a:lnTo>
                <a:lnTo>
                  <a:pt x="9664700" y="87289"/>
                </a:lnTo>
                <a:lnTo>
                  <a:pt x="0" y="87289"/>
                </a:lnTo>
                <a:lnTo>
                  <a:pt x="0" y="0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0" name="bk object 20"/>
          <p:cNvSpPr/>
          <p:nvPr/>
        </p:nvSpPr>
        <p:spPr>
          <a:xfrm>
            <a:off x="5681759" y="6559723"/>
            <a:ext cx="2496681" cy="79530"/>
          </a:xfrm>
          <a:custGeom>
            <a:avLst/>
            <a:gdLst/>
            <a:ahLst/>
            <a:cxnLst/>
            <a:rect l="l" t="t" r="r" b="b"/>
            <a:pathLst>
              <a:path w="2919729" h="87629">
                <a:moveTo>
                  <a:pt x="0" y="87289"/>
                </a:moveTo>
                <a:lnTo>
                  <a:pt x="2919121" y="87289"/>
                </a:lnTo>
                <a:lnTo>
                  <a:pt x="2919121" y="0"/>
                </a:lnTo>
                <a:lnTo>
                  <a:pt x="0" y="0"/>
                </a:lnTo>
                <a:lnTo>
                  <a:pt x="0" y="87289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1" name="bk object 21"/>
          <p:cNvSpPr/>
          <p:nvPr/>
        </p:nvSpPr>
        <p:spPr>
          <a:xfrm>
            <a:off x="434395" y="6640466"/>
            <a:ext cx="3937241" cy="79530"/>
          </a:xfrm>
          <a:custGeom>
            <a:avLst/>
            <a:gdLst/>
            <a:ahLst/>
            <a:cxnLst/>
            <a:rect l="l" t="t" r="r" b="b"/>
            <a:pathLst>
              <a:path w="4604385" h="87629">
                <a:moveTo>
                  <a:pt x="0" y="87289"/>
                </a:moveTo>
                <a:lnTo>
                  <a:pt x="4604155" y="87289"/>
                </a:lnTo>
                <a:lnTo>
                  <a:pt x="4604155" y="0"/>
                </a:lnTo>
                <a:lnTo>
                  <a:pt x="0" y="0"/>
                </a:lnTo>
                <a:lnTo>
                  <a:pt x="0" y="87289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2" name="bk object 22"/>
          <p:cNvSpPr/>
          <p:nvPr/>
        </p:nvSpPr>
        <p:spPr>
          <a:xfrm>
            <a:off x="434394" y="976219"/>
            <a:ext cx="8264352" cy="79530"/>
          </a:xfrm>
          <a:custGeom>
            <a:avLst/>
            <a:gdLst/>
            <a:ahLst/>
            <a:cxnLst/>
            <a:rect l="l" t="t" r="r" b="b"/>
            <a:pathLst>
              <a:path w="9664700" h="87630">
                <a:moveTo>
                  <a:pt x="0" y="0"/>
                </a:moveTo>
                <a:lnTo>
                  <a:pt x="9664700" y="0"/>
                </a:lnTo>
                <a:lnTo>
                  <a:pt x="9664700" y="87288"/>
                </a:lnTo>
                <a:lnTo>
                  <a:pt x="0" y="87288"/>
                </a:lnTo>
                <a:lnTo>
                  <a:pt x="0" y="0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3" name="bk object 23"/>
          <p:cNvSpPr/>
          <p:nvPr/>
        </p:nvSpPr>
        <p:spPr>
          <a:xfrm>
            <a:off x="7575310" y="174874"/>
            <a:ext cx="896738" cy="793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4" name="bk object 24"/>
          <p:cNvSpPr/>
          <p:nvPr/>
        </p:nvSpPr>
        <p:spPr>
          <a:xfrm>
            <a:off x="434394" y="893739"/>
            <a:ext cx="8264352" cy="5619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5" name="bk object 25"/>
          <p:cNvSpPr/>
          <p:nvPr/>
        </p:nvSpPr>
        <p:spPr>
          <a:xfrm>
            <a:off x="434395" y="6481295"/>
            <a:ext cx="231858" cy="32273"/>
          </a:xfrm>
          <a:custGeom>
            <a:avLst/>
            <a:gdLst/>
            <a:ahLst/>
            <a:cxnLst/>
            <a:rect l="l" t="t" r="r" b="b"/>
            <a:pathLst>
              <a:path w="271145" h="35559">
                <a:moveTo>
                  <a:pt x="0" y="35510"/>
                </a:moveTo>
                <a:lnTo>
                  <a:pt x="270611" y="35510"/>
                </a:lnTo>
                <a:lnTo>
                  <a:pt x="270611" y="0"/>
                </a:lnTo>
                <a:lnTo>
                  <a:pt x="0" y="0"/>
                </a:lnTo>
                <a:lnTo>
                  <a:pt x="0" y="3551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REC, RE21-CBM, 23.01.20, J. Eschke, FAIR 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5C53C-E3B7-49E5-9AF9-45427A1F2DCF}" type="datetime1">
              <a:rPr lang="en-US" smtClean="0"/>
              <a:t>9/16/2020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00599D"/>
                </a:solidFill>
                <a:latin typeface="Arial"/>
                <a:cs typeface="Arial"/>
              </a:defRPr>
            </a:lvl1pPr>
          </a:lstStyle>
          <a:p>
            <a:pPr marL="79276">
              <a:lnSpc>
                <a:spcPts val="1313"/>
              </a:lnSpc>
            </a:pPr>
            <a:fld id="{81D60167-4931-47E6-BA6A-407CBD079E47}" type="slidenum">
              <a:rPr lang="de-DE" spc="-4" smtClean="0"/>
              <a:pPr marL="79276">
                <a:lnSpc>
                  <a:spcPts val="1313"/>
                </a:lnSpc>
              </a:pPr>
              <a:t>‹Nr.›</a:t>
            </a:fld>
            <a:endParaRPr lang="de-DE" spc="-4" dirty="0"/>
          </a:p>
        </p:txBody>
      </p:sp>
    </p:spTree>
    <p:extLst>
      <p:ext uri="{BB962C8B-B14F-4D97-AF65-F5344CB8AC3E}">
        <p14:creationId xmlns:p14="http://schemas.microsoft.com/office/powerpoint/2010/main" val="148233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72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04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30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76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65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53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82865-B266-4544-9C3E-D6B488BEB3C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B02CA-5F30-400A-8DE6-D4C669A833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59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39414-53A8-4829-81AD-2BCC923939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4A8F6-3239-4842-9CE8-77D39F27B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4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371440" y="6478979"/>
            <a:ext cx="1270060" cy="34578"/>
          </a:xfrm>
          <a:custGeom>
            <a:avLst/>
            <a:gdLst/>
            <a:ahLst/>
            <a:cxnLst/>
            <a:rect l="l" t="t" r="r" b="b"/>
            <a:pathLst>
              <a:path w="1485265" h="38100">
                <a:moveTo>
                  <a:pt x="0" y="38062"/>
                </a:moveTo>
                <a:lnTo>
                  <a:pt x="1484942" y="38062"/>
                </a:lnTo>
                <a:lnTo>
                  <a:pt x="1484942" y="0"/>
                </a:lnTo>
                <a:lnTo>
                  <a:pt x="0" y="0"/>
                </a:lnTo>
                <a:lnTo>
                  <a:pt x="0" y="3806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7" name="bk object 17"/>
          <p:cNvSpPr/>
          <p:nvPr/>
        </p:nvSpPr>
        <p:spPr>
          <a:xfrm>
            <a:off x="5638353" y="6478979"/>
            <a:ext cx="1270060" cy="81259"/>
          </a:xfrm>
          <a:custGeom>
            <a:avLst/>
            <a:gdLst/>
            <a:ahLst/>
            <a:cxnLst/>
            <a:rect l="l" t="t" r="r" b="b"/>
            <a:pathLst>
              <a:path w="1485265" h="89534">
                <a:moveTo>
                  <a:pt x="0" y="0"/>
                </a:moveTo>
                <a:lnTo>
                  <a:pt x="1484941" y="0"/>
                </a:lnTo>
                <a:lnTo>
                  <a:pt x="1484941" y="88968"/>
                </a:lnTo>
                <a:lnTo>
                  <a:pt x="0" y="88968"/>
                </a:lnTo>
                <a:lnTo>
                  <a:pt x="0" y="0"/>
                </a:lnTo>
                <a:close/>
              </a:path>
            </a:pathLst>
          </a:custGeom>
          <a:solidFill>
            <a:srgbClr val="969696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bk object 18"/>
          <p:cNvSpPr/>
          <p:nvPr/>
        </p:nvSpPr>
        <p:spPr>
          <a:xfrm>
            <a:off x="6908136" y="6478979"/>
            <a:ext cx="1270060" cy="81259"/>
          </a:xfrm>
          <a:custGeom>
            <a:avLst/>
            <a:gdLst/>
            <a:ahLst/>
            <a:cxnLst/>
            <a:rect l="l" t="t" r="r" b="b"/>
            <a:pathLst>
              <a:path w="1485265" h="89534">
                <a:moveTo>
                  <a:pt x="0" y="0"/>
                </a:moveTo>
                <a:lnTo>
                  <a:pt x="1484941" y="0"/>
                </a:lnTo>
                <a:lnTo>
                  <a:pt x="1484941" y="88968"/>
                </a:lnTo>
                <a:lnTo>
                  <a:pt x="0" y="88968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9" name="bk object 19"/>
          <p:cNvSpPr/>
          <p:nvPr/>
        </p:nvSpPr>
        <p:spPr>
          <a:xfrm>
            <a:off x="434394" y="6399759"/>
            <a:ext cx="8264352" cy="79530"/>
          </a:xfrm>
          <a:custGeom>
            <a:avLst/>
            <a:gdLst/>
            <a:ahLst/>
            <a:cxnLst/>
            <a:rect l="l" t="t" r="r" b="b"/>
            <a:pathLst>
              <a:path w="9664700" h="87629">
                <a:moveTo>
                  <a:pt x="0" y="0"/>
                </a:moveTo>
                <a:lnTo>
                  <a:pt x="9664700" y="0"/>
                </a:lnTo>
                <a:lnTo>
                  <a:pt x="9664700" y="87289"/>
                </a:lnTo>
                <a:lnTo>
                  <a:pt x="0" y="87289"/>
                </a:lnTo>
                <a:lnTo>
                  <a:pt x="0" y="0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0" name="bk object 20"/>
          <p:cNvSpPr/>
          <p:nvPr/>
        </p:nvSpPr>
        <p:spPr>
          <a:xfrm>
            <a:off x="5681759" y="6559723"/>
            <a:ext cx="2496681" cy="79530"/>
          </a:xfrm>
          <a:custGeom>
            <a:avLst/>
            <a:gdLst/>
            <a:ahLst/>
            <a:cxnLst/>
            <a:rect l="l" t="t" r="r" b="b"/>
            <a:pathLst>
              <a:path w="2919729" h="87629">
                <a:moveTo>
                  <a:pt x="0" y="87289"/>
                </a:moveTo>
                <a:lnTo>
                  <a:pt x="2919121" y="87289"/>
                </a:lnTo>
                <a:lnTo>
                  <a:pt x="2919121" y="0"/>
                </a:lnTo>
                <a:lnTo>
                  <a:pt x="0" y="0"/>
                </a:lnTo>
                <a:lnTo>
                  <a:pt x="0" y="87289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1" name="bk object 21"/>
          <p:cNvSpPr/>
          <p:nvPr/>
        </p:nvSpPr>
        <p:spPr>
          <a:xfrm>
            <a:off x="434395" y="6640466"/>
            <a:ext cx="3937241" cy="79530"/>
          </a:xfrm>
          <a:custGeom>
            <a:avLst/>
            <a:gdLst/>
            <a:ahLst/>
            <a:cxnLst/>
            <a:rect l="l" t="t" r="r" b="b"/>
            <a:pathLst>
              <a:path w="4604385" h="87629">
                <a:moveTo>
                  <a:pt x="0" y="87289"/>
                </a:moveTo>
                <a:lnTo>
                  <a:pt x="4604155" y="87289"/>
                </a:lnTo>
                <a:lnTo>
                  <a:pt x="4604155" y="0"/>
                </a:lnTo>
                <a:lnTo>
                  <a:pt x="0" y="0"/>
                </a:lnTo>
                <a:lnTo>
                  <a:pt x="0" y="87289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2" name="bk object 22"/>
          <p:cNvSpPr/>
          <p:nvPr/>
        </p:nvSpPr>
        <p:spPr>
          <a:xfrm>
            <a:off x="434394" y="976219"/>
            <a:ext cx="8264352" cy="79530"/>
          </a:xfrm>
          <a:custGeom>
            <a:avLst/>
            <a:gdLst/>
            <a:ahLst/>
            <a:cxnLst/>
            <a:rect l="l" t="t" r="r" b="b"/>
            <a:pathLst>
              <a:path w="9664700" h="87630">
                <a:moveTo>
                  <a:pt x="0" y="0"/>
                </a:moveTo>
                <a:lnTo>
                  <a:pt x="9664700" y="0"/>
                </a:lnTo>
                <a:lnTo>
                  <a:pt x="9664700" y="87288"/>
                </a:lnTo>
                <a:lnTo>
                  <a:pt x="0" y="87288"/>
                </a:lnTo>
                <a:lnTo>
                  <a:pt x="0" y="0"/>
                </a:lnTo>
                <a:close/>
              </a:path>
            </a:pathLst>
          </a:custGeom>
          <a:solidFill>
            <a:srgbClr val="00599D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3" name="bk object 23"/>
          <p:cNvSpPr/>
          <p:nvPr/>
        </p:nvSpPr>
        <p:spPr>
          <a:xfrm>
            <a:off x="7575310" y="174874"/>
            <a:ext cx="896738" cy="7937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0491" y="569848"/>
            <a:ext cx="416801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3093" y="1526510"/>
            <a:ext cx="6339442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REC, RE21-CBM, 23.01.20, J. Eschke, FAIR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91F8F-DD57-40BF-A396-9E76BA041481}" type="datetime1">
              <a:rPr lang="en-US" smtClean="0"/>
              <a:t>9/16/2020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002104" y="6508374"/>
            <a:ext cx="297559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12" b="0" i="0">
                <a:solidFill>
                  <a:srgbClr val="00599D"/>
                </a:solidFill>
                <a:latin typeface="Arial"/>
                <a:cs typeface="Arial"/>
              </a:defRPr>
            </a:lvl1pPr>
          </a:lstStyle>
          <a:p>
            <a:pPr marL="79276">
              <a:lnSpc>
                <a:spcPts val="1313"/>
              </a:lnSpc>
            </a:pPr>
            <a:fld id="{81D60167-4931-47E6-BA6A-407CBD079E47}" type="slidenum">
              <a:rPr lang="de-DE" spc="-4" smtClean="0"/>
              <a:pPr marL="79276">
                <a:lnSpc>
                  <a:spcPts val="1313"/>
                </a:lnSpc>
              </a:pPr>
              <a:t>‹Nr.›</a:t>
            </a:fld>
            <a:endParaRPr lang="de-DE" spc="-4" dirty="0"/>
          </a:p>
        </p:txBody>
      </p:sp>
    </p:spTree>
    <p:extLst>
      <p:ext uri="{BB962C8B-B14F-4D97-AF65-F5344CB8AC3E}">
        <p14:creationId xmlns:p14="http://schemas.microsoft.com/office/powerpoint/2010/main" val="21780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023" y="-937754"/>
            <a:ext cx="11704138" cy="779575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67744" y="0"/>
            <a:ext cx="686503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WP2 kick-off </a:t>
            </a:r>
            <a:r>
              <a:rPr lang="en-GB" sz="3200" dirty="0" smtClean="0"/>
              <a:t>meeting</a:t>
            </a:r>
            <a:endParaRPr lang="en-GB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852542" y="2132856"/>
            <a:ext cx="3308117" cy="34778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Overview CREMLIN+</a:t>
            </a:r>
          </a:p>
          <a:p>
            <a:pPr marL="285750" indent="-285750">
              <a:buFontTx/>
              <a:buChar char="-"/>
            </a:pPr>
            <a:r>
              <a:rPr lang="en-GB" sz="1600" dirty="0" smtClean="0"/>
              <a:t>history</a:t>
            </a:r>
          </a:p>
          <a:p>
            <a:pPr marL="285750" indent="-285750">
              <a:buFontTx/>
              <a:buChar char="-"/>
            </a:pPr>
            <a:r>
              <a:rPr lang="en-GB" sz="1600" dirty="0" smtClean="0"/>
              <a:t>scope </a:t>
            </a:r>
          </a:p>
          <a:p>
            <a:pPr marL="285750" indent="-285750">
              <a:buFontTx/>
              <a:buChar char="-"/>
            </a:pPr>
            <a:r>
              <a:rPr lang="en-GB" sz="1600" dirty="0" smtClean="0"/>
              <a:t>science communities/projects</a:t>
            </a:r>
          </a:p>
          <a:p>
            <a:pPr marL="285750" indent="-285750">
              <a:buFontTx/>
              <a:buChar char="-"/>
            </a:pPr>
            <a:r>
              <a:rPr lang="en-GB" sz="1600" dirty="0" smtClean="0"/>
              <a:t>WPs</a:t>
            </a:r>
          </a:p>
          <a:p>
            <a:pPr marL="285750" indent="-285750">
              <a:buFontTx/>
              <a:buChar char="-"/>
            </a:pPr>
            <a:r>
              <a:rPr lang="en-GB" sz="1600" dirty="0" smtClean="0"/>
              <a:t>consortium / management bodies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  <a:p>
            <a:r>
              <a:rPr lang="en-GB" sz="1600" dirty="0" smtClean="0"/>
              <a:t>WP2 [NICA - FAIR]</a:t>
            </a:r>
          </a:p>
          <a:p>
            <a:r>
              <a:rPr lang="en-GB" sz="1200" dirty="0" smtClean="0"/>
              <a:t>(NICA </a:t>
            </a:r>
            <a:r>
              <a:rPr lang="en-GB" sz="1200" dirty="0"/>
              <a:t>(BM@N-MPD) – FAIR(CBM</a:t>
            </a:r>
            <a:r>
              <a:rPr lang="en-GB" sz="1200" dirty="0" smtClean="0"/>
              <a:t>))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particpants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recruitments of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milestones and deliverables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workplan</a:t>
            </a:r>
            <a:r>
              <a:rPr lang="en-GB" sz="1600" dirty="0" smtClean="0"/>
              <a:t> and future meetings</a:t>
            </a:r>
            <a:endParaRPr lang="en-GB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5346249" y="6462546"/>
            <a:ext cx="381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Jürgen Eschke, FAIR GmbH, 01.07.2020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" y="33902"/>
            <a:ext cx="3204395" cy="6153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57" y="5782085"/>
            <a:ext cx="4499992" cy="10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712" y="836712"/>
            <a:ext cx="3669825" cy="2750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107848" y="364952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complete assembly of the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MPD solenoid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has been finished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in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September 2019 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485646" y="99319"/>
            <a:ext cx="3213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 Purpose </a:t>
            </a:r>
            <a:r>
              <a:rPr lang="en-US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(MPD)</a:t>
            </a:r>
            <a:endParaRPr lang="en-US" dirty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5629327" y="4092959"/>
            <a:ext cx="3024336" cy="247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251520" y="67271"/>
            <a:ext cx="2922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BM@N experiment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48" y="14714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81" y="741029"/>
            <a:ext cx="4748828" cy="254193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3" y="3282963"/>
            <a:ext cx="4826016" cy="35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25075" y="6505358"/>
            <a:ext cx="5554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Eschke,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kick off, 19 February 2020, DESY, Hamburg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8" y="482227"/>
            <a:ext cx="4157291" cy="196813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7003" y="839390"/>
            <a:ext cx="417695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4th Collaboration Meeting </a:t>
            </a:r>
            <a:r>
              <a:rPr lang="en-US" sz="1400" dirty="0" smtClean="0"/>
              <a:t>(</a:t>
            </a:r>
            <a:r>
              <a:rPr lang="en-US" sz="1400" dirty="0" err="1" smtClean="0"/>
              <a:t>Dubna</a:t>
            </a:r>
            <a:r>
              <a:rPr lang="en-US" sz="1400" dirty="0" smtClean="0"/>
              <a:t>, October 2019)</a:t>
            </a:r>
            <a:endParaRPr lang="en-US" sz="1400" dirty="0"/>
          </a:p>
          <a:p>
            <a:r>
              <a:rPr lang="en-US" sz="1400" dirty="0"/>
              <a:t>of  the BM@N Experiment at the NICA Facility</a:t>
            </a:r>
            <a:endParaRPr lang="de-DE" sz="14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" y="2414203"/>
            <a:ext cx="7079446" cy="259579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-52955" y="2414203"/>
            <a:ext cx="546495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dirty="0"/>
              <a:t>34th CBM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smtClean="0"/>
              <a:t>Meeting, </a:t>
            </a:r>
            <a:r>
              <a:rPr lang="de-DE" dirty="0" err="1" smtClean="0"/>
              <a:t>Kolkata</a:t>
            </a:r>
            <a:r>
              <a:rPr lang="de-DE" dirty="0" smtClean="0"/>
              <a:t>, </a:t>
            </a:r>
            <a:r>
              <a:rPr lang="de-DE" dirty="0" err="1" smtClean="0"/>
              <a:t>October</a:t>
            </a:r>
            <a:r>
              <a:rPr lang="de-DE" dirty="0" smtClean="0"/>
              <a:t> 2019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72" y="5023156"/>
            <a:ext cx="8334350" cy="148220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-52955" y="4775028"/>
            <a:ext cx="6834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NICA Days </a:t>
            </a:r>
            <a:r>
              <a:rPr lang="de-DE" dirty="0" err="1" smtClean="0"/>
              <a:t>and</a:t>
            </a:r>
            <a:r>
              <a:rPr lang="de-DE" dirty="0" smtClean="0"/>
              <a:t> 4th MPD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meeting</a:t>
            </a:r>
            <a:r>
              <a:rPr lang="de-DE" dirty="0" smtClean="0"/>
              <a:t>, </a:t>
            </a:r>
            <a:r>
              <a:rPr lang="de-DE" dirty="0" err="1" smtClean="0"/>
              <a:t>Warsaw</a:t>
            </a:r>
            <a:r>
              <a:rPr lang="de-DE" dirty="0" smtClean="0"/>
              <a:t>, </a:t>
            </a:r>
            <a:r>
              <a:rPr lang="de-DE" dirty="0" err="1" smtClean="0"/>
              <a:t>October</a:t>
            </a:r>
            <a:r>
              <a:rPr lang="de-DE" dirty="0" smtClean="0"/>
              <a:t> 2019 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202310" y="1005715"/>
            <a:ext cx="489858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Synergies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Detector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Front End Electronics, DAQ and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Physics Performance Studies and Data Analysis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078" y="0"/>
            <a:ext cx="913592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Synergies between NICA experiments (BM@N, MPD)</a:t>
            </a:r>
          </a:p>
          <a:p>
            <a:pPr algn="ctr"/>
            <a:r>
              <a:rPr lang="en-GB" sz="2400" dirty="0" smtClean="0"/>
              <a:t> and CBM experiment at FAIR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380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28040"/>
              </p:ext>
            </p:extLst>
          </p:nvPr>
        </p:nvGraphicFramePr>
        <p:xfrm>
          <a:off x="179512" y="260648"/>
          <a:ext cx="8805672" cy="6283215"/>
        </p:xfrm>
        <a:graphic>
          <a:graphicData uri="http://schemas.openxmlformats.org/drawingml/2006/table">
            <a:tbl>
              <a:tblPr firstRow="1" firstCol="1" bandRow="1"/>
              <a:tblGrid>
                <a:gridCol w="3153041">
                  <a:extLst>
                    <a:ext uri="{9D8B030D-6E8A-4147-A177-3AD203B41FA5}">
                      <a16:colId xmlns:a16="http://schemas.microsoft.com/office/drawing/2014/main" val="50090841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82037462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98793390"/>
                    </a:ext>
                  </a:extLst>
                </a:gridCol>
                <a:gridCol w="792090">
                  <a:extLst>
                    <a:ext uri="{9D8B030D-6E8A-4147-A177-3AD203B41FA5}">
                      <a16:colId xmlns:a16="http://schemas.microsoft.com/office/drawing/2014/main" val="35812319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640472788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324387917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190407361"/>
                    </a:ext>
                  </a:extLst>
                </a:gridCol>
                <a:gridCol w="552354">
                  <a:extLst>
                    <a:ext uri="{9D8B030D-6E8A-4147-A177-3AD203B41FA5}">
                      <a16:colId xmlns:a16="http://schemas.microsoft.com/office/drawing/2014/main" val="4110181682"/>
                    </a:ext>
                  </a:extLst>
                </a:gridCol>
                <a:gridCol w="707789">
                  <a:extLst>
                    <a:ext uri="{9D8B030D-6E8A-4147-A177-3AD203B41FA5}">
                      <a16:colId xmlns:a16="http://schemas.microsoft.com/office/drawing/2014/main" val="194766332"/>
                    </a:ext>
                  </a:extLst>
                </a:gridCol>
              </a:tblGrid>
              <a:tr h="10081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CREMLINplus</a:t>
                      </a:r>
                      <a:r>
                        <a:rPr lang="en-US" sz="13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WP2:NICA-FAIR/CBM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WP Leader:</a:t>
                      </a:r>
                      <a:r>
                        <a:rPr lang="en-US" sz="1400" b="1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Jürgen Eschke (FAIR),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Deputy WP Leader: Yuri </a:t>
                      </a:r>
                      <a:r>
                        <a:rPr lang="en-US" sz="1400" b="1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Murin</a:t>
                      </a:r>
                      <a:r>
                        <a:rPr lang="en-US" sz="1400" b="1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(JINR)</a:t>
                      </a:r>
                      <a:endParaRPr lang="de-DE" sz="1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FAIR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 FTE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months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(360 PM)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FTE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48months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(432 PM)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EKUT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Tübingen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FTE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(48 PM)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WUT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Warsaw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FTE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(96 PM)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Mephi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Moscow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FTE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(192 PM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Wigner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Budapest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FTE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(96 PM)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NPI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Rez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FTE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(96 PM)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INR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Moscow 1 FTE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(48 PM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350946"/>
                  </a:ext>
                </a:extLst>
              </a:tr>
              <a:tr h="916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Task 2.1: Integration, installation, and test of Silicon trackers for NICA and CBM</a:t>
                      </a:r>
                      <a:endParaRPr lang="de-D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300" u="sng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FAIR</a:t>
                      </a: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, JINR, EKUT)</a:t>
                      </a:r>
                      <a:endParaRPr lang="de-D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3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Taskleader</a:t>
                      </a:r>
                      <a:r>
                        <a:rPr lang="en-US" sz="13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Johann</a:t>
                      </a:r>
                      <a:r>
                        <a:rPr lang="en-US" sz="13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Heuser, GSI)</a:t>
                      </a:r>
                      <a:endParaRPr lang="de-DE" sz="13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941523"/>
                  </a:ext>
                </a:extLst>
              </a:tr>
              <a:tr h="916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Task 2.2: Developments for the data acquisition chain, for data preprocessing and computing</a:t>
                      </a:r>
                      <a:endParaRPr lang="de-D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WUT</a:t>
                      </a: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FAIR, JINR)</a:t>
                      </a:r>
                      <a:endParaRPr lang="de-D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3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Taskleader</a:t>
                      </a:r>
                      <a:r>
                        <a:rPr lang="en-US" sz="13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3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Wojtek</a:t>
                      </a:r>
                      <a:r>
                        <a:rPr lang="en-US" sz="13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kern="12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Zabolotny</a:t>
                      </a:r>
                      <a:r>
                        <a:rPr lang="de-DE" sz="130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WUT)</a:t>
                      </a:r>
                      <a:endParaRPr lang="de-DE" sz="13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409513"/>
                  </a:ext>
                </a:extLst>
              </a:tr>
              <a:tr h="916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Task 2.3: Development of common software packages for simulation and data analysis, participation in physics performance 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studies(</a:t>
                      </a:r>
                      <a:r>
                        <a:rPr lang="en-US" sz="1300" u="sng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MEPhI</a:t>
                      </a: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, FAIR, JINR, Wigner RCP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kern="12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Taskleader</a:t>
                      </a:r>
                      <a:r>
                        <a:rPr lang="en-US" sz="130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130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kern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Arkadiy</a:t>
                      </a:r>
                      <a:r>
                        <a:rPr lang="en-US" sz="130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kern="12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Taranenko,MEPHI</a:t>
                      </a:r>
                      <a:r>
                        <a:rPr lang="de-DE" sz="130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200" kern="12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</a:t>
                      </a:r>
                      <a:r>
                        <a:rPr lang="de-DE" sz="120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kern="120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taskleader</a:t>
                      </a:r>
                      <a:r>
                        <a:rPr lang="de-DE" sz="120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Ilya Selyuzhenkov,</a:t>
                      </a:r>
                      <a:r>
                        <a:rPr lang="de-DE" sz="120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GSI)</a:t>
                      </a:r>
                      <a:endParaRPr lang="de-DE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518789"/>
                  </a:ext>
                </a:extLst>
              </a:tr>
              <a:tr h="733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Task 2.4: Development and construction of beam monitors, target chamber and beam pipe for NICA and CBM (</a:t>
                      </a:r>
                      <a:r>
                        <a:rPr lang="en-US" sz="1300" u="sng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FAIR</a:t>
                      </a: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, JINR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Taskleader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Peter Senger, FAIR)</a:t>
                      </a:r>
                      <a:endParaRPr kumimoji="0" lang="de-DE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071306"/>
                  </a:ext>
                </a:extLst>
              </a:tr>
              <a:tr h="61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Task 2.5: Development and construction of Zero Degree Calorimeters for NICA and 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CBM (</a:t>
                      </a:r>
                      <a:r>
                        <a:rPr lang="en-US" sz="1300" u="sng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INR </a:t>
                      </a:r>
                      <a:r>
                        <a:rPr lang="en-US" sz="1300" u="sng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RAS</a:t>
                      </a: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, NPI CAS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Taskleader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Fedor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Guber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INR)</a:t>
                      </a:r>
                      <a:endParaRPr kumimoji="0" lang="de-DE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134910"/>
                  </a:ext>
                </a:extLst>
              </a:tr>
              <a:tr h="183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Coordination</a:t>
                      </a:r>
                      <a:r>
                        <a:rPr lang="de-DE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3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de-DE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3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joint</a:t>
                      </a:r>
                      <a:r>
                        <a:rPr lang="de-DE" sz="13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3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activities</a:t>
                      </a:r>
                      <a:endParaRPr lang="de-DE" sz="13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88" marR="46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556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3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4476" y="0"/>
            <a:ext cx="914399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lang="en-US" sz="2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lang="en-US" sz="20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7504" y="409202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NewRomanPSMT"/>
              </a:rPr>
              <a:t>Task </a:t>
            </a:r>
            <a:r>
              <a:rPr lang="en-US" dirty="0">
                <a:latin typeface="TimesNewRomanPSMT"/>
              </a:rPr>
              <a:t>2.1: Integration, installation, and test of Silicon trackers for NICA and </a:t>
            </a:r>
            <a:r>
              <a:rPr lang="en-US" dirty="0" smtClean="0">
                <a:latin typeface="TimesNewRomanPSMT"/>
              </a:rPr>
              <a:t>CBM</a:t>
            </a:r>
          </a:p>
          <a:p>
            <a:r>
              <a:rPr lang="en-US" dirty="0">
                <a:latin typeface="TimesNewRomanPSMT"/>
              </a:rPr>
              <a:t> </a:t>
            </a:r>
            <a:r>
              <a:rPr lang="en-US" dirty="0" smtClean="0">
                <a:latin typeface="TimesNewRomanPSMT"/>
              </a:rPr>
              <a:t>              </a:t>
            </a:r>
            <a:r>
              <a:rPr lang="en-US" dirty="0">
                <a:latin typeface="TimesNewRomanPSMT"/>
              </a:rPr>
              <a:t>(FAIR, JINR, EKUT)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1100" r="1963" b="26901"/>
          <a:stretch/>
        </p:blipFill>
        <p:spPr>
          <a:xfrm>
            <a:off x="179512" y="3668572"/>
            <a:ext cx="8784976" cy="288032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97097" y="3659480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Module </a:t>
            </a:r>
            <a:r>
              <a:rPr lang="de-DE" dirty="0" err="1"/>
              <a:t>Assembly</a:t>
            </a:r>
            <a:r>
              <a:rPr lang="de-DE" dirty="0"/>
              <a:t>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" y="1071863"/>
            <a:ext cx="3769286" cy="253110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757217"/>
            <a:ext cx="3838071" cy="28785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" y="2081212"/>
            <a:ext cx="903922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41" y="4179013"/>
            <a:ext cx="6145809" cy="270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5665894" y="3212976"/>
            <a:ext cx="3373295" cy="29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5509364" y="1072065"/>
            <a:ext cx="3430118" cy="42001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1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DAQ </a:t>
            </a:r>
            <a:r>
              <a:rPr lang="de-DE" altLang="de-DE" sz="18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1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</a:t>
            </a:r>
            <a:r>
              <a:rPr lang="de-DE" altLang="de-DE" sz="18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altLang="de-DE" sz="1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r>
              <a:rPr lang="de-DE" altLang="de-DE" sz="1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665894" y="3212976"/>
            <a:ext cx="32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GSI Green IT Cube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561277" y="1531568"/>
            <a:ext cx="3923928" cy="150806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Novel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readout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342900" marR="0" lvl="0" indent="-342900" algn="l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marR="0" lvl="0" indent="-342900" algn="l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4-D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464600" y="5747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17" name="Group 14"/>
          <p:cNvGrpSpPr>
            <a:grpSpLocks noChangeAspect="1"/>
          </p:cNvGrpSpPr>
          <p:nvPr/>
        </p:nvGrpSpPr>
        <p:grpSpPr>
          <a:xfrm>
            <a:off x="0" y="1520249"/>
            <a:ext cx="4563425" cy="2786402"/>
            <a:chOff x="604703" y="1268760"/>
            <a:chExt cx="6980800" cy="4262438"/>
          </a:xfrm>
        </p:grpSpPr>
        <p:grpSp>
          <p:nvGrpSpPr>
            <p:cNvPr id="19" name="Group 2"/>
            <p:cNvGrpSpPr/>
            <p:nvPr/>
          </p:nvGrpSpPr>
          <p:grpSpPr>
            <a:xfrm>
              <a:off x="604703" y="1268760"/>
              <a:ext cx="6980800" cy="4262438"/>
              <a:chOff x="604703" y="1268760"/>
              <a:chExt cx="6980800" cy="4262438"/>
            </a:xfrm>
          </p:grpSpPr>
          <p:pic>
            <p:nvPicPr>
              <p:cNvPr id="25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5814" y="1268760"/>
                <a:ext cx="6389689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1"/>
              <p:cNvSpPr txBox="1"/>
              <p:nvPr/>
            </p:nvSpPr>
            <p:spPr>
              <a:xfrm>
                <a:off x="604703" y="4573923"/>
                <a:ext cx="5098534" cy="6120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First-level Event Selector</a:t>
                </a: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19" y="1913860"/>
              <a:ext cx="327130" cy="269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164" y="1906199"/>
              <a:ext cx="327130" cy="269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153" y="1906199"/>
              <a:ext cx="327130" cy="269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338" y="1906199"/>
              <a:ext cx="327130" cy="269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feld 4"/>
          <p:cNvSpPr txBox="1"/>
          <p:nvPr/>
        </p:nvSpPr>
        <p:spPr>
          <a:xfrm>
            <a:off x="5652120" y="5301208"/>
            <a:ext cx="3387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100,000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5%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total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consumption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needed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1008" y="4332372"/>
            <a:ext cx="6048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 and track time distribution for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GeV collisions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10 MHz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067944" y="1372706"/>
            <a:ext cx="1289135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TByte</a:t>
            </a: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Total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 Data rate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067944" y="2969334"/>
            <a:ext cx="14414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de-DE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de-DE" sz="1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3752" y="513121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</a:rPr>
              <a:t>Task 2.2: Developments for the data acquisition chain, for data preprocessing and computing (WUT, FAIR, JINR)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0" y="0"/>
            <a:ext cx="91440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lang="en-US" sz="2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lang="en-US" sz="20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2" y="1572722"/>
            <a:ext cx="9188922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</a:p>
        </p:txBody>
      </p:sp>
      <p:sp>
        <p:nvSpPr>
          <p:cNvPr id="2" name="Rechteck 1"/>
          <p:cNvSpPr/>
          <p:nvPr/>
        </p:nvSpPr>
        <p:spPr>
          <a:xfrm>
            <a:off x="-30393" y="490427"/>
            <a:ext cx="9107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NewRomanPSMT"/>
              </a:rPr>
              <a:t>Task 2.3: Development of common software packages for simulation and data analysis, participation in </a:t>
            </a:r>
            <a:r>
              <a:rPr lang="en-US" dirty="0" smtClean="0">
                <a:latin typeface="TimesNewRomanPSMT"/>
              </a:rPr>
              <a:t>physics performance </a:t>
            </a:r>
            <a:r>
              <a:rPr lang="en-US" dirty="0">
                <a:latin typeface="TimesNewRomanPSMT"/>
              </a:rPr>
              <a:t>studies (</a:t>
            </a:r>
            <a:r>
              <a:rPr lang="en-US" dirty="0" err="1">
                <a:latin typeface="TimesNewRomanPSMT"/>
              </a:rPr>
              <a:t>MEPhI</a:t>
            </a:r>
            <a:r>
              <a:rPr lang="en-US" dirty="0">
                <a:latin typeface="TimesNewRomanPSMT"/>
              </a:rPr>
              <a:t>, FAIR, JINR, Wigner RCP,)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" y="1182240"/>
            <a:ext cx="4533925" cy="36461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068960"/>
            <a:ext cx="5863668" cy="34182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" y="2953450"/>
            <a:ext cx="88677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9604" y="0"/>
            <a:ext cx="91440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lang="en-US" sz="2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lang="en-US" sz="20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</a:p>
        </p:txBody>
      </p:sp>
      <p:sp>
        <p:nvSpPr>
          <p:cNvPr id="3" name="Rechteck 2"/>
          <p:cNvSpPr/>
          <p:nvPr/>
        </p:nvSpPr>
        <p:spPr>
          <a:xfrm>
            <a:off x="1" y="400110"/>
            <a:ext cx="9107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NewRomanPSMT"/>
              </a:rPr>
              <a:t>Task 2.4: Development and construction of beam monitors, target chamber and beam pipe for NICA and CBM (</a:t>
            </a:r>
            <a:r>
              <a:rPr lang="en-US" dirty="0" smtClean="0">
                <a:latin typeface="TimesNewRomanPSMT"/>
              </a:rPr>
              <a:t>FAIR, </a:t>
            </a:r>
            <a:r>
              <a:rPr lang="de-DE" dirty="0" smtClean="0">
                <a:latin typeface="TimesNewRomanPSMT"/>
              </a:rPr>
              <a:t>JINR</a:t>
            </a:r>
            <a:r>
              <a:rPr lang="de-DE" dirty="0">
                <a:latin typeface="TimesNewRomanPSMT"/>
              </a:rPr>
              <a:t>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401" y="3367062"/>
            <a:ext cx="3206370" cy="28906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33445"/>
            <a:ext cx="4948543" cy="19242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0" y="1090435"/>
            <a:ext cx="5669551" cy="231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157412"/>
            <a:ext cx="88392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9604" y="0"/>
            <a:ext cx="91440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</a:p>
        </p:txBody>
      </p:sp>
      <p:sp>
        <p:nvSpPr>
          <p:cNvPr id="2" name="Rechteck 1"/>
          <p:cNvSpPr/>
          <p:nvPr/>
        </p:nvSpPr>
        <p:spPr>
          <a:xfrm>
            <a:off x="0" y="465713"/>
            <a:ext cx="9153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NewRomanPSMT"/>
              </a:rPr>
              <a:t>Task 2.5: Development and construction of Zero Degree Calorimeters for NICA and CBM (INR RAS, NPI CAS)</a:t>
            </a:r>
            <a:endParaRPr lang="de-DE" dirty="0"/>
          </a:p>
        </p:txBody>
      </p:sp>
      <p:pic>
        <p:nvPicPr>
          <p:cNvPr id="8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6" y="2591256"/>
            <a:ext cx="2253580" cy="1692107"/>
          </a:xfrm>
          <a:prstGeom prst="rect">
            <a:avLst/>
          </a:prstGeom>
        </p:spPr>
      </p:pic>
      <p:grpSp>
        <p:nvGrpSpPr>
          <p:cNvPr id="9" name="Группа 2"/>
          <p:cNvGrpSpPr/>
          <p:nvPr/>
        </p:nvGrpSpPr>
        <p:grpSpPr>
          <a:xfrm>
            <a:off x="6804248" y="976567"/>
            <a:ext cx="2041816" cy="2069184"/>
            <a:chOff x="8188031" y="1662683"/>
            <a:chExt cx="3172395" cy="2474249"/>
          </a:xfrm>
        </p:grpSpPr>
        <p:sp>
          <p:nvSpPr>
            <p:cNvPr id="10" name="object 4"/>
            <p:cNvSpPr/>
            <p:nvPr/>
          </p:nvSpPr>
          <p:spPr>
            <a:xfrm>
              <a:off x="8266548" y="1662683"/>
              <a:ext cx="3093878" cy="24742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8"/>
            <p:cNvSpPr/>
            <p:nvPr/>
          </p:nvSpPr>
          <p:spPr>
            <a:xfrm>
              <a:off x="8293369" y="2365677"/>
              <a:ext cx="1120840" cy="1047663"/>
            </a:xfrm>
            <a:prstGeom prst="rect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8188031" y="2675353"/>
              <a:ext cx="1331648" cy="338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Supermodule</a:t>
              </a: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TextBox 10"/>
          <p:cNvSpPr txBox="1"/>
          <p:nvPr/>
        </p:nvSpPr>
        <p:spPr>
          <a:xfrm>
            <a:off x="99951" y="1312506"/>
            <a:ext cx="6961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PSD – Projectile Spectator Detector.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forward hadron calorimeter will be used at the CBM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measure centrality of interaction and reaction plane orientation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79512" y="4283363"/>
            <a:ext cx="2372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СВМ </a:t>
            </a:r>
            <a:r>
              <a:rPr lang="en-US" dirty="0"/>
              <a:t>PSD </a:t>
            </a:r>
            <a:r>
              <a:rPr lang="en-US" dirty="0" err="1"/>
              <a:t>supermodule</a:t>
            </a:r>
            <a:r>
              <a:rPr lang="en-US" dirty="0"/>
              <a:t> tests </a:t>
            </a:r>
            <a:r>
              <a:rPr lang="en-US" dirty="0" smtClean="0"/>
              <a:t>at CERN T9/T10</a:t>
            </a:r>
            <a:endParaRPr lang="en-US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386" y="2910274"/>
            <a:ext cx="4526851" cy="34760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295456" y="2540942"/>
            <a:ext cx="32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BM@N Zero </a:t>
            </a:r>
            <a:r>
              <a:rPr lang="de-DE" dirty="0" err="1" smtClean="0"/>
              <a:t>Degree</a:t>
            </a:r>
            <a:r>
              <a:rPr lang="de-DE" dirty="0" smtClean="0"/>
              <a:t> </a:t>
            </a:r>
            <a:r>
              <a:rPr lang="de-DE" dirty="0" err="1" smtClean="0"/>
              <a:t>Calorimeter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89" y="1941604"/>
            <a:ext cx="8886825" cy="48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9604" y="0"/>
            <a:ext cx="9144001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Milestones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550891" cy="352839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24128" y="1357180"/>
            <a:ext cx="80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month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93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-9604" y="0"/>
            <a:ext cx="9144001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Deliverables 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034669" y="988323"/>
            <a:ext cx="67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month</a:t>
            </a: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96100"/>
            <a:ext cx="71151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345"/>
            <a:ext cx="9014048" cy="459564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985" y="4941168"/>
            <a:ext cx="3064910" cy="175224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68245"/>
            <a:ext cx="2857500" cy="16002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24" y="1159099"/>
            <a:ext cx="4171950" cy="10953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840" y="16099"/>
            <a:ext cx="914884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History of EU projects dedicated to European Russian cooperation for Large-scale Research Infrastructures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647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663" y="3428521"/>
            <a:ext cx="4572638" cy="342947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3096" y="2782190"/>
            <a:ext cx="814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organization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r>
              <a:rPr lang="de-DE" dirty="0" smtClean="0"/>
              <a:t> </a:t>
            </a:r>
            <a:r>
              <a:rPr lang="de-DE" dirty="0" err="1" smtClean="0"/>
              <a:t>meetings</a:t>
            </a:r>
            <a:r>
              <a:rPr lang="de-DE" dirty="0"/>
              <a:t> </a:t>
            </a:r>
            <a:r>
              <a:rPr lang="de-DE" dirty="0" smtClean="0"/>
              <a:t>   (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WP2.1 </a:t>
            </a:r>
            <a:r>
              <a:rPr lang="de-DE" dirty="0" err="1" smtClean="0"/>
              <a:t>meeting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-9604" y="0"/>
            <a:ext cx="9144001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of the WP2 kick off meeting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3096" y="1320197"/>
            <a:ext cx="91901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organization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participating</a:t>
            </a:r>
            <a:r>
              <a:rPr lang="de-DE" dirty="0" smtClean="0"/>
              <a:t> </a:t>
            </a:r>
            <a:r>
              <a:rPr lang="de-DE" dirty="0" err="1" smtClean="0"/>
              <a:t>institutes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recruitment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additional </a:t>
            </a:r>
            <a:r>
              <a:rPr lang="de-DE" dirty="0" err="1" smtClean="0"/>
              <a:t>personnel</a:t>
            </a:r>
            <a:r>
              <a:rPr lang="de-DE" dirty="0" smtClean="0"/>
              <a:t> in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institution</a:t>
            </a:r>
            <a:endParaRPr lang="de-DE" dirty="0" smtClean="0"/>
          </a:p>
          <a:p>
            <a:pPr lvl="1"/>
            <a:r>
              <a:rPr lang="de-DE" dirty="0" smtClean="0"/>
              <a:t>--&gt; </a:t>
            </a:r>
            <a:r>
              <a:rPr lang="de-DE" dirty="0" err="1" smtClean="0">
                <a:sym typeface="Wingdings" panose="05000000000000000000" pitchFamily="2" charset="2"/>
              </a:rPr>
              <a:t>involving</a:t>
            </a:r>
            <a:r>
              <a:rPr lang="de-DE" dirty="0" smtClean="0">
                <a:sym typeface="Wingdings" panose="05000000000000000000" pitchFamily="2" charset="2"/>
              </a:rPr>
              <a:t> additional </a:t>
            </a:r>
            <a:r>
              <a:rPr lang="de-DE" dirty="0" err="1" smtClean="0">
                <a:sym typeface="Wingdings" panose="05000000000000000000" pitchFamily="2" charset="2"/>
              </a:rPr>
              <a:t>person</a:t>
            </a:r>
            <a:r>
              <a:rPr lang="de-DE" dirty="0" smtClean="0">
                <a:sym typeface="Wingdings" panose="05000000000000000000" pitchFamily="2" charset="2"/>
              </a:rPr>
              <a:t> in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work</a:t>
            </a:r>
            <a:r>
              <a:rPr lang="de-DE" dirty="0" smtClean="0">
                <a:sym typeface="Wingdings" panose="05000000000000000000" pitchFamily="2" charset="2"/>
              </a:rPr>
              <a:t> in </a:t>
            </a:r>
            <a:r>
              <a:rPr lang="de-DE" dirty="0" err="1" smtClean="0">
                <a:sym typeface="Wingdings" panose="05000000000000000000" pitchFamily="2" charset="2"/>
              </a:rPr>
              <a:t>each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task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ym typeface="Wingdings" panose="05000000000000000000" pitchFamily="2" charset="2"/>
              </a:rPr>
              <a:t>strategy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reaching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milestones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deliverable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ym typeface="Wingdings" panose="05000000000000000000" pitchFamily="2" charset="2"/>
              </a:rPr>
              <a:t>mitigating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actions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taken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deal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potential </a:t>
            </a:r>
            <a:r>
              <a:rPr lang="de-DE" dirty="0" err="1" smtClean="0">
                <a:sym typeface="Wingdings" panose="05000000000000000000" pitchFamily="2" charset="2"/>
              </a:rPr>
              <a:t>delay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caused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corona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pandemic</a:t>
            </a:r>
            <a:endParaRPr lang="de-DE" dirty="0" smtClean="0">
              <a:sym typeface="Wingdings" panose="05000000000000000000" pitchFamily="2" charset="2"/>
            </a:endParaRP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261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-9604" y="0"/>
            <a:ext cx="9144001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WP2- NICA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recruitment at FAIR GmbH 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874156"/>
              </p:ext>
            </p:extLst>
          </p:nvPr>
        </p:nvGraphicFramePr>
        <p:xfrm>
          <a:off x="1043608" y="2060848"/>
          <a:ext cx="7344816" cy="3528391"/>
        </p:xfrm>
        <a:graphic>
          <a:graphicData uri="http://schemas.openxmlformats.org/drawingml/2006/table">
            <a:tbl>
              <a:tblPr/>
              <a:tblGrid>
                <a:gridCol w="3166146">
                  <a:extLst>
                    <a:ext uri="{9D8B030D-6E8A-4147-A177-3AD203B41FA5}">
                      <a16:colId xmlns:a16="http://schemas.microsoft.com/office/drawing/2014/main" val="2870205872"/>
                    </a:ext>
                  </a:extLst>
                </a:gridCol>
                <a:gridCol w="4178670">
                  <a:extLst>
                    <a:ext uri="{9D8B030D-6E8A-4147-A177-3AD203B41FA5}">
                      <a16:colId xmlns:a16="http://schemas.microsoft.com/office/drawing/2014/main" val="4106191951"/>
                    </a:ext>
                  </a:extLst>
                </a:gridCol>
              </a:tblGrid>
              <a:tr h="68421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EU Auftrag FAIR GmbH in PROZ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01086"/>
                  </a:ext>
                </a:extLst>
              </a:tr>
              <a:tr h="26831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Müller, Walter F. J., Dr. (30%)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471009  EU-H2020:871072-CREMLINplus-WP2.1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847458"/>
                  </a:ext>
                </a:extLst>
              </a:tr>
              <a:tr h="26831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Senger, Anna, Dr.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471009  EU-H2020:871072-CREMLINplus-WP2.1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674572"/>
                  </a:ext>
                </a:extLst>
              </a:tr>
              <a:tr h="26831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Senger, Peter, Prof. Dr.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471010 EU-H2020:871072-CREMLINplus-WP2.2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38251"/>
                  </a:ext>
                </a:extLst>
              </a:tr>
              <a:tr h="26831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Loizeau, Alain-Pierre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471010 EU-H2020:871072-CREMLINplus-WP2.2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209320"/>
                  </a:ext>
                </a:extLst>
              </a:tr>
              <a:tr h="32198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Dominik Smith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471011  EU-H2020:871072-CREMLINplus-WP2.3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377852"/>
                  </a:ext>
                </a:extLst>
              </a:tr>
              <a:tr h="26831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Eoin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Clerkin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471011  EU-H2020:871072-CREMLINplus-WP2.3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51053"/>
                  </a:ext>
                </a:extLst>
              </a:tr>
              <a:tr h="26831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Schünemann, Kerstin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471009  EU-H2020:871072-CREMLINplus-WP2.1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108727"/>
                  </a:ext>
                </a:extLst>
              </a:tr>
              <a:tr h="26831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Kuhl, Peter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471009  EU-H2020:871072-CREMLINplus-WP2.1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130065"/>
                  </a:ext>
                </a:extLst>
              </a:tr>
              <a:tr h="32198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Rost, Adrian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471012  EU-H2020:871072-CREMLINplus-WP2.4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944450"/>
                  </a:ext>
                </a:extLst>
              </a:tr>
              <a:tr h="32198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Klochkov, Viktor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471009  EU-H2020:871072-CREMLINplus-WP2.1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665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7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411760" y="129484"/>
            <a:ext cx="6442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WP2: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aboration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NICA -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instrumentation for NICA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FAIR/CBM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fast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high rate data acquisition chain and software packages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simulation and data analysis, PSD, beam pipe design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89668" y="3115083"/>
            <a:ext cx="49685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WP7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 detector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a beyond state of the art CMOS pixel sensors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MAPS) for high-rate Silicon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trackers for several particle physics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heavy-ion research communities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 and Russia for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upgrade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experimental setups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detectors,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school at BINP</a:t>
            </a:r>
          </a:p>
        </p:txBody>
      </p:sp>
      <p:pic>
        <p:nvPicPr>
          <p:cNvPr id="9" name="Picture 13" descr="UrQMD_new1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5" y="332656"/>
            <a:ext cx="2010378" cy="156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759" y="5013971"/>
            <a:ext cx="1656184" cy="1521066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flipH="1">
            <a:off x="1835696" y="1628800"/>
            <a:ext cx="1676496" cy="136815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4809600" y="1592796"/>
            <a:ext cx="1850632" cy="14041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5364088" y="3155662"/>
            <a:ext cx="3489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WP9 TRAIN </a:t>
            </a:r>
            <a:r>
              <a:rPr lang="en-US" b="1" dirty="0"/>
              <a:t>- Staff </a:t>
            </a:r>
            <a:r>
              <a:rPr lang="en-US" b="1" dirty="0" smtClean="0"/>
              <a:t>exchange</a:t>
            </a:r>
          </a:p>
          <a:p>
            <a:r>
              <a:rPr lang="en-US" b="1" dirty="0" smtClean="0"/>
              <a:t> </a:t>
            </a:r>
            <a:r>
              <a:rPr lang="en-US" b="1" dirty="0"/>
              <a:t>and training for RI </a:t>
            </a:r>
            <a:r>
              <a:rPr lang="en-US" b="1" dirty="0" smtClean="0"/>
              <a:t>management</a:t>
            </a:r>
          </a:p>
          <a:p>
            <a:endParaRPr lang="en-US" dirty="0"/>
          </a:p>
          <a:p>
            <a:r>
              <a:rPr lang="en-US" dirty="0" err="1" smtClean="0"/>
              <a:t>Organisation</a:t>
            </a:r>
            <a:r>
              <a:rPr lang="en-US" dirty="0" smtClean="0"/>
              <a:t> annual </a:t>
            </a:r>
            <a:r>
              <a:rPr lang="en-US" dirty="0"/>
              <a:t>summer </a:t>
            </a:r>
            <a:r>
              <a:rPr lang="en-US" dirty="0" smtClean="0"/>
              <a:t>schools </a:t>
            </a:r>
            <a:r>
              <a:rPr lang="en-US" dirty="0"/>
              <a:t>attracting young scientists </a:t>
            </a:r>
            <a:r>
              <a:rPr lang="en-US" dirty="0" smtClean="0"/>
              <a:t>…</a:t>
            </a:r>
            <a:endParaRPr lang="en-US" dirty="0"/>
          </a:p>
          <a:p>
            <a:r>
              <a:rPr lang="en-US" dirty="0"/>
              <a:t>additional fellowships for students from all of Europe and Russia.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 rot="-1260000">
            <a:off x="395536" y="5157192"/>
            <a:ext cx="23855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r>
              <a:rPr lang="de-DE" dirty="0" smtClean="0"/>
              <a:t> at BINP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83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0377" y="4692437"/>
            <a:ext cx="4296160" cy="447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7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Thank </a:t>
            </a:r>
            <a:r>
              <a:rPr kumimoji="0" sz="2907" b="0" i="0" u="none" strike="noStrike" kern="1200" cap="none" spc="-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</a:t>
            </a:r>
            <a:r>
              <a:rPr kumimoji="0" sz="2907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2907" b="0" i="0" u="none" strike="noStrike" kern="1200" cap="none" spc="-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your</a:t>
            </a:r>
            <a:r>
              <a:rPr kumimoji="0" sz="2907" b="0" i="0" u="none" strike="noStrike" kern="1200" cap="none" spc="-4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907" b="0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attention</a:t>
            </a:r>
            <a:endParaRPr kumimoji="0" sz="290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4394" y="6335241"/>
            <a:ext cx="5247483" cy="194391"/>
          </a:xfrm>
          <a:custGeom>
            <a:avLst/>
            <a:gdLst/>
            <a:ahLst/>
            <a:cxnLst/>
            <a:rect l="l" t="t" r="r" b="b"/>
            <a:pathLst>
              <a:path w="6136640" h="227329">
                <a:moveTo>
                  <a:pt x="0" y="0"/>
                </a:moveTo>
                <a:lnTo>
                  <a:pt x="6136501" y="0"/>
                </a:lnTo>
                <a:lnTo>
                  <a:pt x="6136501" y="227161"/>
                </a:lnTo>
                <a:lnTo>
                  <a:pt x="0" y="2271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52193" y="6327781"/>
            <a:ext cx="19547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20" marR="0" lvl="0" indent="0" algn="l" defTabSz="781903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47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9"/>
          <p:cNvSpPr txBox="1"/>
          <p:nvPr/>
        </p:nvSpPr>
        <p:spPr>
          <a:xfrm>
            <a:off x="539552" y="908720"/>
            <a:ext cx="55446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-1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CBM cave	 November</a:t>
            </a:r>
            <a:r>
              <a:rPr kumimoji="0" sz="2000" b="0" i="0" u="none" strike="noStrike" kern="1200" cap="none" spc="-10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7"/>
          </p:nvPr>
        </p:nvSpPr>
        <p:spPr>
          <a:xfrm>
            <a:off x="8449931" y="6603142"/>
            <a:ext cx="297559" cy="333425"/>
          </a:xfrm>
        </p:spPr>
        <p:txBody>
          <a:bodyPr/>
          <a:lstStyle/>
          <a:p>
            <a:pPr marL="79276" marR="0" lvl="0" indent="0" algn="l" defTabSz="914400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de-DE" sz="1112" b="0" i="0" u="none" strike="noStrike" kern="1200" cap="none" spc="-4" normalizeH="0" baseline="0" noProof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79276" marR="0" lvl="0" indent="0" algn="l" defTabSz="914400" rtl="0" eaLnBrk="1" fontAlgn="auto" latinLnBrk="0" hangingPunct="1">
                <a:lnSpc>
                  <a:spcPts val="13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112" b="0" i="0" u="none" strike="noStrike" kern="1200" cap="none" spc="-4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079582" cy="50964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736304" cy="72074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3822" y="981642"/>
            <a:ext cx="9080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 err="1">
                <a:solidFill>
                  <a:srgbClr val="0070C0"/>
                </a:solidFill>
              </a:rPr>
              <a:t>S</a:t>
            </a:r>
            <a:r>
              <a:rPr lang="de-DE" sz="2200" b="1" dirty="0" err="1" smtClean="0">
                <a:solidFill>
                  <a:srgbClr val="0070C0"/>
                </a:solidFill>
              </a:rPr>
              <a:t>cope</a:t>
            </a:r>
            <a:r>
              <a:rPr lang="de-DE" sz="2200" b="1" dirty="0" smtClean="0">
                <a:solidFill>
                  <a:srgbClr val="0070C0"/>
                </a:solidFill>
              </a:rPr>
              <a:t>: Science </a:t>
            </a:r>
            <a:r>
              <a:rPr lang="de-DE" sz="2200" b="1" dirty="0" err="1" smtClean="0">
                <a:solidFill>
                  <a:srgbClr val="0070C0"/>
                </a:solidFill>
              </a:rPr>
              <a:t>cooperation</a:t>
            </a:r>
            <a:r>
              <a:rPr lang="de-DE" sz="2200" b="1" dirty="0" smtClean="0">
                <a:solidFill>
                  <a:srgbClr val="0070C0"/>
                </a:solidFill>
              </a:rPr>
              <a:t> </a:t>
            </a:r>
            <a:r>
              <a:rPr lang="de-DE" sz="2200" b="1" dirty="0" err="1" smtClean="0">
                <a:solidFill>
                  <a:srgbClr val="0070C0"/>
                </a:solidFill>
              </a:rPr>
              <a:t>between</a:t>
            </a:r>
            <a:r>
              <a:rPr lang="de-DE" sz="2200" b="1" dirty="0" smtClean="0">
                <a:solidFill>
                  <a:srgbClr val="0070C0"/>
                </a:solidFill>
              </a:rPr>
              <a:t> European Research </a:t>
            </a:r>
            <a:r>
              <a:rPr lang="de-DE" sz="2200" b="1" dirty="0" err="1" smtClean="0">
                <a:solidFill>
                  <a:srgbClr val="0070C0"/>
                </a:solidFill>
              </a:rPr>
              <a:t>Infrastructures</a:t>
            </a:r>
            <a:r>
              <a:rPr lang="de-DE" sz="2200" b="1" dirty="0" smtClean="0">
                <a:solidFill>
                  <a:srgbClr val="0070C0"/>
                </a:solidFill>
              </a:rPr>
              <a:t> </a:t>
            </a:r>
            <a:r>
              <a:rPr lang="de-DE" sz="2200" b="1" dirty="0" err="1" smtClean="0">
                <a:solidFill>
                  <a:srgbClr val="0070C0"/>
                </a:solidFill>
              </a:rPr>
              <a:t>and</a:t>
            </a:r>
            <a:endParaRPr lang="de-DE" sz="2200" b="1" dirty="0" smtClean="0">
              <a:solidFill>
                <a:srgbClr val="0070C0"/>
              </a:solidFill>
            </a:endParaRPr>
          </a:p>
          <a:p>
            <a:r>
              <a:rPr lang="de-DE" sz="2200" b="1" dirty="0" smtClean="0">
                <a:solidFill>
                  <a:srgbClr val="0070C0"/>
                </a:solidFill>
              </a:rPr>
              <a:t>  </a:t>
            </a:r>
            <a:r>
              <a:rPr lang="de-DE" sz="2200" b="1" dirty="0" err="1" smtClean="0">
                <a:solidFill>
                  <a:srgbClr val="0070C0"/>
                </a:solidFill>
              </a:rPr>
              <a:t>the</a:t>
            </a:r>
            <a:r>
              <a:rPr lang="de-DE" sz="2200" b="1" dirty="0" smtClean="0">
                <a:solidFill>
                  <a:srgbClr val="0070C0"/>
                </a:solidFill>
              </a:rPr>
              <a:t> </a:t>
            </a:r>
            <a:r>
              <a:rPr lang="de-DE" sz="2200" b="1" dirty="0" err="1" smtClean="0">
                <a:solidFill>
                  <a:srgbClr val="0070C0"/>
                </a:solidFill>
              </a:rPr>
              <a:t>following</a:t>
            </a:r>
            <a:endParaRPr lang="de-DE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4557187" cy="47459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764703"/>
            <a:ext cx="4176464" cy="53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5896" y="19457"/>
            <a:ext cx="8229600" cy="673239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Workpackages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60384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457"/>
            <a:ext cx="2736304" cy="7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2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" y="1340768"/>
            <a:ext cx="9132540" cy="51276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" y="116632"/>
            <a:ext cx="4171950" cy="10953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280722" cy="2160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280722" cy="2160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77730" y="404664"/>
            <a:ext cx="233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Coordinator</a:t>
            </a:r>
            <a:r>
              <a:rPr lang="de-DE" dirty="0" smtClean="0"/>
              <a:t>:</a:t>
            </a:r>
          </a:p>
          <a:p>
            <a:r>
              <a:rPr lang="de-DE" dirty="0" smtClean="0"/>
              <a:t>Martin </a:t>
            </a:r>
            <a:r>
              <a:rPr lang="de-DE" dirty="0" err="1" smtClean="0"/>
              <a:t>Sandhop</a:t>
            </a:r>
            <a:r>
              <a:rPr lang="de-DE" dirty="0" smtClean="0"/>
              <a:t>, DESY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835696" y="2564904"/>
            <a:ext cx="1785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</a:t>
            </a:r>
            <a:r>
              <a:rPr lang="de-DE" sz="1400" dirty="0" err="1" smtClean="0"/>
              <a:t>chair</a:t>
            </a:r>
            <a:r>
              <a:rPr lang="de-DE" sz="1400" dirty="0" smtClean="0"/>
              <a:t>: Jürgen Eschke)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-34658" y="382039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3.7.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8" y="3897052"/>
            <a:ext cx="280722" cy="21602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21" y="404665"/>
            <a:ext cx="1211708" cy="9361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" y="5306305"/>
            <a:ext cx="537452" cy="53031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" y="4533620"/>
            <a:ext cx="537452" cy="5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28323"/>
            <a:ext cx="9144000" cy="8999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EU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CREMLINplus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3"/>
            <a:ext cx="3033682" cy="742950"/>
          </a:xfrm>
          <a:prstGeom prst="rect">
            <a:avLst/>
          </a:prstGeom>
        </p:spPr>
      </p:pic>
      <p:pic>
        <p:nvPicPr>
          <p:cNvPr id="5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002"/>
            <a:ext cx="1410464" cy="7065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-51605" y="926742"/>
            <a:ext cx="9130413" cy="130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Cooperation between European Research Infrastructures and the</a:t>
            </a:r>
          </a:p>
          <a:p>
            <a:pPr marL="74295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Russian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megascience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 (NICA, PIK, USSR, SCT and EXCELS)</a:t>
            </a:r>
          </a:p>
          <a:p>
            <a:pPr marL="74295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74295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Proposal approved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4-year-project – starting 1.2.2020,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Budget: 25</a:t>
            </a:r>
            <a:r>
              <a:rPr kumimoji="0" lang="en-US" sz="16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M€</a:t>
            </a:r>
          </a:p>
          <a:p>
            <a:pPr marL="74295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Consortium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participants from 12 countries - 25 European laboratories 10 Russian laboratories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orking packages (WPs), GSI/FAIR and JINR involvement in WP2 and WP7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85369" y="2203447"/>
            <a:ext cx="6442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WP2: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aboration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NICA -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instrumentation for NICA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FAIR/CBM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(WP leader: J. Eschke)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fast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high rate data acquisition chain and software packages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simulation and data analysis, PSD, beam pipe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udget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4.61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 (9 FTE), FAIR (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8.3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FTE), U Tübingen (1 FTE),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WUT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Warsaw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 FTE), Wigner Budapest (2 FTE),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MEPhI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(4 FTE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Moscow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 FTE), NPI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Prague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 FTE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66022" y="4395787"/>
            <a:ext cx="64807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WP7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 detector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a beyond state of the art CMOS pixel sensors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MAPS) for high-rate Silicon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trackers for several particle physics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heavy-ion research communities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 and Russia for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upgrade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experimental setups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(WP leader: C. Schmidt)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 neutron detectors, detector school at BINP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udget 1.8 M€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(~1.0 M€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MAPS (CBM Institutes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 (0,75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FTE), FAIR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(0,8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FTE),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DESY (0,52 FTE),                  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Frankfurt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( 0,75 FTE), IPHC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Strasbourg (1 FTE), KINR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Kiev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(0,75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     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 (0,75 FTE), PNPI (0,38 FTE),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 (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0,38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FTE),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BINP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13" descr="UrQMD_new1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5" y="2392307"/>
            <a:ext cx="2288159" cy="17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75" y="4548426"/>
            <a:ext cx="2229677" cy="21247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4"/>
            <a:ext cx="2995786" cy="78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80217B-8183-4E7A-98AC-12846F6965A4}" type="slidenum">
              <a:rPr lang="ru-RU" smtClean="0">
                <a:solidFill>
                  <a:srgbClr val="000000"/>
                </a:solidFill>
                <a:latin typeface="Arial"/>
              </a:rPr>
              <a:pPr/>
              <a:t>8</a:t>
            </a:fld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90957" y="1448382"/>
            <a:ext cx="243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NICA construction site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67720" y="6013215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construction site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1258" y="-3583464"/>
            <a:ext cx="15661232" cy="1044146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-180528" y="14546"/>
            <a:ext cx="934050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CREMLINplus</a:t>
            </a:r>
            <a:r>
              <a:rPr lang="en-US" sz="24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 project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WP2 </a:t>
            </a:r>
            <a:r>
              <a:rPr lang="en-US" sz="24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NICA Ion collider facility </a:t>
            </a:r>
            <a:r>
              <a:rPr lang="en-US" sz="24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joint developments for NICA and FAIR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1043608" y="2973276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967432" y="2592321"/>
            <a:ext cx="11307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CBM Cave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315" y="4099548"/>
            <a:ext cx="3670110" cy="243861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435174" y="5157192"/>
            <a:ext cx="2913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Compressed Baryonic Matter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 (CBM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7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 txBox="1">
            <a:spLocks/>
          </p:cNvSpPr>
          <p:nvPr/>
        </p:nvSpPr>
        <p:spPr bwMode="auto">
          <a:xfrm>
            <a:off x="6973625" y="6538159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217B-8183-4E7A-98AC-12846F6965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54"/>
            <a:ext cx="9144000" cy="511807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9512" y="116632"/>
            <a:ext cx="5989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NICA construction site 2019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1341"/>
            <a:ext cx="3231313" cy="215665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2" name="Textfeld 11"/>
          <p:cNvSpPr txBox="1"/>
          <p:nvPr/>
        </p:nvSpPr>
        <p:spPr>
          <a:xfrm>
            <a:off x="3464" y="4221088"/>
            <a:ext cx="248132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Booster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dipole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</a:t>
            </a:r>
          </a:p>
          <a:p>
            <a:pPr lvl="0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inside the cryostat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313" y="4936835"/>
            <a:ext cx="5946867" cy="168566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347864" y="6145396"/>
            <a:ext cx="891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            </a:t>
            </a:r>
            <a:endParaRPr lang="de-DE" dirty="0"/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80" y="50654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540" y="2337419"/>
            <a:ext cx="2153550" cy="253000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7292143" y="4498087"/>
            <a:ext cx="149656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dirty="0"/>
              <a:t>RF3 </a:t>
            </a:r>
            <a:r>
              <a:rPr lang="de-DE" dirty="0" err="1"/>
              <a:t>resonator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54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Microsoft Office PowerPoint</Application>
  <PresentationFormat>Bildschirmpräsentation (4:3)</PresentationFormat>
  <Paragraphs>287</Paragraphs>
  <Slides>23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TimesNewRomanPSMT</vt:lpstr>
      <vt:lpstr>Wingdings</vt:lpstr>
      <vt:lpstr>Larissa</vt:lpstr>
      <vt:lpstr>1_Larissa</vt:lpstr>
      <vt:lpstr>3_Larissa-Design</vt:lpstr>
      <vt:lpstr>1_Office Theme</vt:lpstr>
      <vt:lpstr>PowerPoint-Präsentation</vt:lpstr>
      <vt:lpstr>History of EU projects dedicated to European Russian cooperation for Large-scale Research Infrastructures </vt:lpstr>
      <vt:lpstr>PowerPoint-Präsentation</vt:lpstr>
      <vt:lpstr>PowerPoint-Präsentation</vt:lpstr>
      <vt:lpstr>Workpackages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DAQ and online event selection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Juergen Eschke</dc:creator>
  <cp:lastModifiedBy>Eschke, Juergen Dr.</cp:lastModifiedBy>
  <cp:revision>263</cp:revision>
  <dcterms:created xsi:type="dcterms:W3CDTF">2018-05-28T12:05:38Z</dcterms:created>
  <dcterms:modified xsi:type="dcterms:W3CDTF">2020-09-16T15:14:08Z</dcterms:modified>
</cp:coreProperties>
</file>