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</p:sldMasterIdLst>
  <p:sldIdLst>
    <p:sldId id="256" r:id="rId4"/>
    <p:sldId id="265" r:id="rId5"/>
    <p:sldId id="260" r:id="rId6"/>
    <p:sldId id="264" r:id="rId7"/>
    <p:sldId id="266" r:id="rId8"/>
    <p:sldId id="267" r:id="rId9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Development of </a:t>
            </a:r>
            <a:b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Detector Control System (DCS)</a:t>
            </a:r>
            <a:b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BM@N and MPD Forward </a:t>
            </a:r>
            <a:r>
              <a:rPr lang="en-US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Hadron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Calorimeters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1475656" y="4365104"/>
            <a:ext cx="6400080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n-US" sz="3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Oleg </a:t>
            </a:r>
            <a:r>
              <a:rPr lang="en-US" sz="3200" b="0" strike="noStrike" spc="-1" dirty="0" err="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Petukhov</a:t>
            </a:r>
            <a:r>
              <a:rPr lang="en-US" sz="3200" b="0" strike="noStrike" spc="-1" dirty="0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INR RAS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-31782" y="4941168"/>
            <a:ext cx="6078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			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CREMLIN+ kick-off meeting 01.07.2020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D:\Documents\INR\EU\Logos\Logo CREMLINPLUS with subline-colour-24.02.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05264"/>
            <a:ext cx="3782762" cy="726944"/>
          </a:xfrm>
          <a:prstGeom prst="rect">
            <a:avLst/>
          </a:prstGeom>
          <a:noFill/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5445224"/>
            <a:ext cx="5004048" cy="120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94D9E08-004C-4DC3-AD06-7DF5F26416F5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0" y="-2520"/>
            <a:ext cx="9143280" cy="5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BM@N </a:t>
            </a:r>
            <a:r>
              <a:rPr lang="en-US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FHCal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Рисунок 3"/>
          <p:cNvPicPr/>
          <p:nvPr/>
        </p:nvPicPr>
        <p:blipFill>
          <a:blip r:embed="rId2" cstate="print"/>
          <a:stretch/>
        </p:blipFill>
        <p:spPr>
          <a:xfrm>
            <a:off x="71280" y="1500462"/>
            <a:ext cx="3000522" cy="2642918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4572000" y="1285860"/>
            <a:ext cx="4429156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0" bIns="45000"/>
          <a:lstStyle/>
          <a:p>
            <a:pPr marL="285840" indent="-285120">
              <a:lnSpc>
                <a:spcPct val="100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FHCal fully assembled</a:t>
            </a:r>
          </a:p>
          <a:p>
            <a:pPr marL="285840" indent="-28512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Calorimeter modules</a:t>
            </a:r>
          </a:p>
          <a:p>
            <a:pPr marL="285840" indent="-28512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FEE, ADC boards, cabling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4870080" y="618480"/>
            <a:ext cx="196128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5"/>
          <p:cNvSpPr/>
          <p:nvPr/>
        </p:nvSpPr>
        <p:spPr>
          <a:xfrm>
            <a:off x="4714920" y="1285920"/>
            <a:ext cx="4571640" cy="514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71280" y="636480"/>
            <a:ext cx="4490640" cy="5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4581720" y="642960"/>
            <a:ext cx="4490640" cy="5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Hardware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8"/>
          <p:cNvSpPr/>
          <p:nvPr/>
        </p:nvSpPr>
        <p:spPr>
          <a:xfrm>
            <a:off x="500034" y="1196694"/>
            <a:ext cx="17744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FHCal assembly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4572000" y="2500306"/>
            <a:ext cx="4429156" cy="188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0" bIns="45000"/>
          <a:lstStyle/>
          <a:p>
            <a:pPr marL="285840" indent="-285120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 features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of HV at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photodetectors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(MPPC);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Temperature control of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photodetectors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Correction of temperature drift of MPPC;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Monitoring of MPPC gain with stabilized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(LED) light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" name="Picture 17" descr="IMG_20200626_11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54148"/>
            <a:ext cx="3071802" cy="2303852"/>
          </a:xfrm>
          <a:prstGeom prst="rect">
            <a:avLst/>
          </a:prstGeom>
        </p:spPr>
      </p:pic>
      <p:sp>
        <p:nvSpPr>
          <p:cNvPr id="177" name="CustomShape 9"/>
          <p:cNvSpPr/>
          <p:nvPr/>
        </p:nvSpPr>
        <p:spPr>
          <a:xfrm>
            <a:off x="714348" y="4286256"/>
            <a:ext cx="17744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Picture 7"/>
          <p:cNvPicPr/>
          <p:nvPr/>
        </p:nvPicPr>
        <p:blipFill>
          <a:blip r:embed="rId4"/>
          <a:stretch/>
        </p:blipFill>
        <p:spPr>
          <a:xfrm>
            <a:off x="3286116" y="5072512"/>
            <a:ext cx="1856880" cy="1499760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5"/>
          <p:cNvPicPr/>
          <p:nvPr/>
        </p:nvPicPr>
        <p:blipFill>
          <a:blip r:embed="rId5"/>
          <a:stretch/>
        </p:blipFill>
        <p:spPr>
          <a:xfrm>
            <a:off x="5143504" y="5000636"/>
            <a:ext cx="2428560" cy="1285560"/>
          </a:xfrm>
          <a:prstGeom prst="rect">
            <a:avLst/>
          </a:prstGeom>
          <a:ln>
            <a:noFill/>
          </a:ln>
        </p:spPr>
      </p:pic>
      <p:sp>
        <p:nvSpPr>
          <p:cNvPr id="22" name="CustomShape 8"/>
          <p:cNvSpPr/>
          <p:nvPr/>
        </p:nvSpPr>
        <p:spPr>
          <a:xfrm>
            <a:off x="3357554" y="4714884"/>
            <a:ext cx="17744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System Module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Hardware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85720" y="1500174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FHcal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FEE including: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HV controller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Status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 /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voltage (7-10 channels)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 /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pedestal voltage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Ramp time, ramp status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Voltage calibration min / max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Temperature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LED controller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Frequency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Amplitude</a:t>
            </a:r>
          </a:p>
          <a:p>
            <a:pPr marL="1200240" lvl="2" indent="-285120"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Autoregulation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on/off, ADC </a:t>
            </a:r>
            <a:r>
              <a:rPr lang="en-US" sz="20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setpoint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number of measurements</a:t>
            </a:r>
          </a:p>
        </p:txBody>
      </p:sp>
      <p:pic>
        <p:nvPicPr>
          <p:cNvPr id="5" name="Picture 4" descr="IMG_20200626_105903_HD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357298"/>
            <a:ext cx="3500431" cy="2625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DCS System Requirements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Works over LAN/serial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connection to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HVsys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devices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System module for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FEE</a:t>
            </a: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LED pulse generator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Power </a:t>
            </a:r>
            <a:r>
              <a:rPr lang="en-US" sz="2000" b="0" strike="noStrike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supplies </a:t>
            </a:r>
            <a:endParaRPr lang="en-US" sz="20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Non-blocking interaction with multiple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devices (we need 2 for MPD)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HV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LED, temperature correction,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alerts</a:t>
            </a:r>
            <a:r>
              <a:t/>
            </a:r>
            <a:br/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+ diagnostic mode (read/write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 FEE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registers)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Acts as a proxy for experiment-wide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DCS (Tango)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Backward compatible with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“legacy”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Slow Control configuration files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28794" y="4857760"/>
            <a:ext cx="5286412" cy="1363204"/>
            <a:chOff x="2246346" y="4780440"/>
            <a:chExt cx="4254480" cy="720000"/>
          </a:xfrm>
        </p:grpSpPr>
        <p:sp>
          <p:nvSpPr>
            <p:cNvPr id="4" name="CustomShape 10"/>
            <p:cNvSpPr/>
            <p:nvPr/>
          </p:nvSpPr>
          <p:spPr>
            <a:xfrm>
              <a:off x="5898546" y="478044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" name="CustomShape 11"/>
            <p:cNvSpPr/>
            <p:nvPr/>
          </p:nvSpPr>
          <p:spPr>
            <a:xfrm>
              <a:off x="2411946" y="5246640"/>
              <a:ext cx="606960" cy="253800"/>
            </a:xfrm>
            <a:prstGeom prst="flowChartMagneticDisk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Database</a:t>
              </a:r>
              <a:endPara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" name="CustomShape 12"/>
            <p:cNvSpPr/>
            <p:nvPr/>
          </p:nvSpPr>
          <p:spPr>
            <a:xfrm>
              <a:off x="3488706" y="4780440"/>
              <a:ext cx="938160" cy="253800"/>
            </a:xfrm>
            <a:prstGeom prst="flowChartProcess">
              <a:avLst/>
            </a:prstGeom>
            <a:solidFill>
              <a:srgbClr val="7F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New </a:t>
              </a:r>
              <a:r>
                <a:rPr lang="en-US" sz="10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DCS</a:t>
              </a:r>
              <a:br>
                <a:rPr lang="en-US" sz="10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</a:br>
              <a:r>
                <a:rPr lang="en-US" sz="1000" b="0" strike="noStrike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 </a:t>
              </a: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(proxy)</a:t>
              </a:r>
              <a:endPara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" name="CustomShape 13"/>
            <p:cNvSpPr/>
            <p:nvPr/>
          </p:nvSpPr>
          <p:spPr>
            <a:xfrm>
              <a:off x="2246346" y="4780440"/>
              <a:ext cx="938160" cy="2538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NICA </a:t>
              </a:r>
              <a:r>
                <a:t/>
              </a:r>
              <a:br/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Slow Control</a:t>
              </a:r>
              <a:endPara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8" name="Line 14"/>
            <p:cNvSpPr/>
            <p:nvPr/>
          </p:nvSpPr>
          <p:spPr>
            <a:xfrm>
              <a:off x="3184866" y="4907520"/>
              <a:ext cx="269640" cy="360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Line 15"/>
            <p:cNvSpPr/>
            <p:nvPr/>
          </p:nvSpPr>
          <p:spPr>
            <a:xfrm>
              <a:off x="2709666" y="5034600"/>
              <a:ext cx="360" cy="211680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6"/>
            <p:cNvSpPr/>
            <p:nvPr/>
          </p:nvSpPr>
          <p:spPr>
            <a:xfrm>
              <a:off x="4693626" y="4780440"/>
              <a:ext cx="938160" cy="2538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System Module</a:t>
              </a:r>
              <a:endPara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1" name="CustomShape 17"/>
            <p:cNvSpPr/>
            <p:nvPr/>
          </p:nvSpPr>
          <p:spPr>
            <a:xfrm>
              <a:off x="4693626" y="5122440"/>
              <a:ext cx="938160" cy="253800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System Module</a:t>
              </a:r>
              <a:endPara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2" name="CustomShape 18"/>
            <p:cNvSpPr/>
            <p:nvPr/>
          </p:nvSpPr>
          <p:spPr>
            <a:xfrm>
              <a:off x="5898546" y="490788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3" name="CustomShape 19"/>
            <p:cNvSpPr/>
            <p:nvPr/>
          </p:nvSpPr>
          <p:spPr>
            <a:xfrm>
              <a:off x="5898546" y="501912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4" name="CustomShape 20"/>
            <p:cNvSpPr/>
            <p:nvPr/>
          </p:nvSpPr>
          <p:spPr>
            <a:xfrm>
              <a:off x="5898546" y="513828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5" name="CustomShape 21"/>
            <p:cNvSpPr/>
            <p:nvPr/>
          </p:nvSpPr>
          <p:spPr>
            <a:xfrm>
              <a:off x="5898546" y="525744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6" name="CustomShape 22"/>
            <p:cNvSpPr/>
            <p:nvPr/>
          </p:nvSpPr>
          <p:spPr>
            <a:xfrm>
              <a:off x="5898546" y="5376600"/>
              <a:ext cx="602280" cy="118800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FEE</a:t>
              </a:r>
              <a:endParaRPr lang="en-US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7" name="CustomShape 23"/>
            <p:cNvSpPr/>
            <p:nvPr/>
          </p:nvSpPr>
          <p:spPr>
            <a:xfrm>
              <a:off x="4427226" y="4907520"/>
              <a:ext cx="266040" cy="34164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24"/>
            <p:cNvSpPr/>
            <p:nvPr/>
          </p:nvSpPr>
          <p:spPr>
            <a:xfrm>
              <a:off x="4427226" y="4907520"/>
              <a:ext cx="266040" cy="108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25"/>
            <p:cNvSpPr/>
            <p:nvPr/>
          </p:nvSpPr>
          <p:spPr>
            <a:xfrm flipV="1">
              <a:off x="5632146" y="4840200"/>
              <a:ext cx="266040" cy="6696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CustomShape 26"/>
            <p:cNvSpPr/>
            <p:nvPr/>
          </p:nvSpPr>
          <p:spPr>
            <a:xfrm>
              <a:off x="5632146" y="4907520"/>
              <a:ext cx="266040" cy="5940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" name="CustomShape 27"/>
            <p:cNvSpPr/>
            <p:nvPr/>
          </p:nvSpPr>
          <p:spPr>
            <a:xfrm>
              <a:off x="5632146" y="4907520"/>
              <a:ext cx="266040" cy="17064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8"/>
            <p:cNvSpPr/>
            <p:nvPr/>
          </p:nvSpPr>
          <p:spPr>
            <a:xfrm flipV="1">
              <a:off x="5632146" y="5197320"/>
              <a:ext cx="266040" cy="5148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9"/>
            <p:cNvSpPr/>
            <p:nvPr/>
          </p:nvSpPr>
          <p:spPr>
            <a:xfrm>
              <a:off x="5632146" y="5249520"/>
              <a:ext cx="266040" cy="6696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30"/>
            <p:cNvSpPr/>
            <p:nvPr/>
          </p:nvSpPr>
          <p:spPr>
            <a:xfrm>
              <a:off x="5632146" y="5249520"/>
              <a:ext cx="266040" cy="186480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4A7EBB"/>
              </a:solidFill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Plans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Summer 2020: DCS Software development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 2020: BM@N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Cosmics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calibration (need fully functioning DCS)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2021: FHCal DCS for MPD experiment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Thank you!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D:\Documents\INR\EU\Logos\EU_Acknowledgement_CREMLINpl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4884"/>
            <a:ext cx="8389561" cy="20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Bildschirmpräsentation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INR Slow Control</dc:title>
  <dc:creator>Windows User</dc:creator>
  <cp:lastModifiedBy>Senger, Peter Prof. Dr.</cp:lastModifiedBy>
  <cp:revision>1657</cp:revision>
  <dcterms:created xsi:type="dcterms:W3CDTF">2020-04-03T11:18:43Z</dcterms:created>
  <dcterms:modified xsi:type="dcterms:W3CDTF">2020-09-18T14:00:41Z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