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0" r:id="rId4"/>
    <p:sldId id="276" r:id="rId5"/>
    <p:sldId id="266" r:id="rId6"/>
    <p:sldId id="268" r:id="rId7"/>
    <p:sldId id="257" r:id="rId8"/>
    <p:sldId id="265" r:id="rId9"/>
    <p:sldId id="260" r:id="rId10"/>
    <p:sldId id="267" r:id="rId11"/>
    <p:sldId id="269" r:id="rId12"/>
    <p:sldId id="259" r:id="rId13"/>
    <p:sldId id="271" r:id="rId14"/>
    <p:sldId id="273" r:id="rId15"/>
    <p:sldId id="274" r:id="rId16"/>
    <p:sldId id="275" r:id="rId17"/>
    <p:sldId id="277" r:id="rId18"/>
    <p:sldId id="272" r:id="rId19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E962-4481-413A-890E-0D1AFA1D44E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CE3F7-D343-4C39-8613-7077E1459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83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7DBD7-9CEB-4DBD-BA32-085227B51030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2A88D-B9CE-4C81-A5C6-40B4A736E3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41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8004-DA26-42F5-A524-F87131361930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Christian J. Schmidt, WP2 Kick-Off, </a:t>
            </a:r>
            <a:r>
              <a:rPr lang="de-DE" dirty="0" err="1" smtClean="0"/>
              <a:t>July</a:t>
            </a:r>
            <a:r>
              <a:rPr lang="de-DE" dirty="0" smtClean="0"/>
              <a:t> 1st, 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48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4D38-56E9-4B91-B8A7-A42C8F3A4F70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42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F4C1-0C65-4125-B847-80479C2548F6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34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12192000" cy="1254125"/>
          </a:xfrm>
          <a:prstGeom prst="rect">
            <a:avLst/>
          </a:prstGeom>
          <a:solidFill>
            <a:srgbClr val="0A0EF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600">
              <a:cs typeface="+mn-cs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671234" y="2481263"/>
            <a:ext cx="3807884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 sz="1600">
              <a:cs typeface="+mn-cs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467" y="1363664"/>
            <a:ext cx="11360151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76767" y="1"/>
            <a:ext cx="11360151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7" name="Picture 9" descr="http://cbm.uni-muenster.de/pics/cbm_logo_offcial_200x27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48527" y="2817813"/>
            <a:ext cx="16891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18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35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87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67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6768" y="977901"/>
            <a:ext cx="5577417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57384" y="977901"/>
            <a:ext cx="557953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986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014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819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1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EFC9-C47C-4576-A33D-5923F15837E5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Christian J. Schmidt, WP2 Kick-Off, </a:t>
            </a:r>
            <a:r>
              <a:rPr lang="de-DE" dirty="0" err="1" smtClean="0"/>
              <a:t>July</a:t>
            </a:r>
            <a:r>
              <a:rPr lang="de-DE" dirty="0" smtClean="0"/>
              <a:t> 1st, 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257185"/>
            <a:ext cx="2934078" cy="5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8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440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438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06934" y="103189"/>
            <a:ext cx="2842684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6767" y="103189"/>
            <a:ext cx="8326967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525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4" name="Textebene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" name="Folien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0251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3CFF-4881-492E-92A6-923526E80BB3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65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8583-770D-4179-A4D7-772C5E4119D4}" type="datetime1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93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6F38-69C9-4DF1-8A8F-8B6B2EADA303}" type="datetime1">
              <a:rPr lang="de-DE" smtClean="0"/>
              <a:t>17.09.2020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59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B87C-95C3-4FAF-A004-BF7C3E91C672}" type="datetime1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78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7F44-4C0A-4992-92B1-C4EC9B332A50}" type="datetime1">
              <a:rPr lang="de-DE" smtClean="0"/>
              <a:t>17.09.2020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29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7C2F-8D40-4C72-9A88-75C49002B770}" type="datetime1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18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FDEB-E513-49A0-AE60-158C8F192015}" type="datetime1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2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BA20-452F-4D77-B4E5-A52D62ACE3A0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Christian J. Schmidt, WP2 Kick-Off, July 1st, 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E987-8BE1-4210-9629-D87D0E48FEC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7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12192000" cy="744538"/>
          </a:xfrm>
          <a:prstGeom prst="rect">
            <a:avLst/>
          </a:prstGeom>
          <a:solidFill>
            <a:srgbClr val="0A0EF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600"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767" y="977901"/>
            <a:ext cx="11360151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103188"/>
            <a:ext cx="11360151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376768" y="6280150"/>
            <a:ext cx="10124017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Ins="0" anchor="ctr"/>
          <a:lstStyle/>
          <a:p>
            <a:pPr algn="r">
              <a:defRPr/>
            </a:pPr>
            <a:r>
              <a:rPr lang="en-GB" sz="1200" b="1" dirty="0">
                <a:solidFill>
                  <a:schemeClr val="bg2"/>
                </a:solidFill>
              </a:rPr>
              <a:t>David Emschermann </a:t>
            </a:r>
            <a:r>
              <a:rPr lang="en-GB" sz="1200" dirty="0">
                <a:solidFill>
                  <a:schemeClr val="bg2"/>
                </a:solidFill>
              </a:rPr>
              <a:t> |  </a:t>
            </a:r>
            <a:r>
              <a:rPr lang="en-GB" sz="1200" dirty="0" smtClean="0">
                <a:solidFill>
                  <a:schemeClr val="bg2"/>
                </a:solidFill>
              </a:rPr>
              <a:t>11</a:t>
            </a:r>
            <a:r>
              <a:rPr lang="en-GB" sz="1200" baseline="30000" dirty="0" smtClean="0">
                <a:solidFill>
                  <a:schemeClr val="bg2"/>
                </a:solidFill>
              </a:rPr>
              <a:t>th</a:t>
            </a:r>
            <a:r>
              <a:rPr lang="en-GB" sz="1200" baseline="0" dirty="0" smtClean="0">
                <a:solidFill>
                  <a:schemeClr val="bg2"/>
                </a:solidFill>
              </a:rPr>
              <a:t> ECE</a:t>
            </a:r>
            <a:r>
              <a:rPr lang="en-GB" sz="1200" dirty="0" smtClean="0">
                <a:solidFill>
                  <a:schemeClr val="bg2"/>
                </a:solidFill>
              </a:rPr>
              <a:t> meeting  |  GSI, Darmstadt  |  04.11.2019  </a:t>
            </a:r>
            <a:r>
              <a:rPr lang="en-GB" sz="1200" dirty="0">
                <a:solidFill>
                  <a:schemeClr val="bg2"/>
                </a:solidFill>
              </a:rPr>
              <a:t>|  </a:t>
            </a:r>
            <a:r>
              <a:rPr lang="en-GB" sz="1200" b="1" dirty="0">
                <a:solidFill>
                  <a:schemeClr val="bg2"/>
                </a:solidFill>
              </a:rPr>
              <a:t>Page </a:t>
            </a:r>
            <a:fld id="{E5D9C052-26E9-4348-B1B0-1963844B1512}" type="slidenum">
              <a:rPr lang="en-GB" sz="1200" b="1">
                <a:solidFill>
                  <a:schemeClr val="bg2"/>
                </a:solidFill>
              </a:rPr>
              <a:pPr algn="r">
                <a:defRPr/>
              </a:pPr>
              <a:t>‹Nr.›</a:t>
            </a:fld>
            <a:endParaRPr lang="en-GB" sz="1200" b="1" dirty="0">
              <a:solidFill>
                <a:schemeClr val="bg2"/>
              </a:solidFill>
            </a:endParaRPr>
          </a:p>
        </p:txBody>
      </p:sp>
      <p:pic>
        <p:nvPicPr>
          <p:cNvPr id="9" name="Picture 10" descr="http://cbm.uni-muenster.de/pics/cbm_logo_offcial_200x270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1334751" y="5810250"/>
            <a:ext cx="7112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0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hop.trenz-electronic.de/de/TEC0330-04-Virtex-7-PCIe-FMC-Carrier-8-Lane-PCIe-GEN2?c=5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Christian J. Schmidt</a:t>
            </a:r>
          </a:p>
          <a:p>
            <a:endParaRPr lang="de-DE" dirty="0" smtClean="0"/>
          </a:p>
          <a:p>
            <a:r>
              <a:rPr lang="de-DE" dirty="0" smtClean="0"/>
              <a:t>WP2 Kick-Off, 01.07.2020</a:t>
            </a:r>
            <a:endParaRPr lang="de-DE" dirty="0"/>
          </a:p>
        </p:txBody>
      </p:sp>
      <p:sp>
        <p:nvSpPr>
          <p:cNvPr id="4" name="Titel 3"/>
          <p:cNvSpPr txBox="1">
            <a:spLocks noGrp="1"/>
          </p:cNvSpPr>
          <p:nvPr>
            <p:ph type="ctrTitle"/>
          </p:nvPr>
        </p:nvSpPr>
        <p:spPr>
          <a:xfrm>
            <a:off x="2641053" y="1988277"/>
            <a:ext cx="69099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>
                <a:solidFill>
                  <a:schemeClr val="tx2"/>
                </a:solidFill>
              </a:rPr>
              <a:t>Towards</a:t>
            </a:r>
            <a:r>
              <a:rPr lang="de-DE" sz="3600" b="1" dirty="0">
                <a:solidFill>
                  <a:schemeClr val="tx2"/>
                </a:solidFill>
              </a:rPr>
              <a:t> a DAQ </a:t>
            </a:r>
            <a:r>
              <a:rPr lang="de-DE" sz="3600" b="1" dirty="0" err="1">
                <a:solidFill>
                  <a:schemeClr val="tx2"/>
                </a:solidFill>
              </a:rPr>
              <a:t>and</a:t>
            </a:r>
            <a:r>
              <a:rPr lang="de-DE" sz="3600" b="1" dirty="0">
                <a:solidFill>
                  <a:schemeClr val="tx2"/>
                </a:solidFill>
              </a:rPr>
              <a:t> Control System</a:t>
            </a:r>
            <a:br>
              <a:rPr lang="de-DE" sz="3600" b="1" dirty="0">
                <a:solidFill>
                  <a:schemeClr val="tx2"/>
                </a:solidFill>
              </a:rPr>
            </a:br>
            <a:r>
              <a:rPr lang="de-DE" sz="3600" b="1" dirty="0" err="1">
                <a:solidFill>
                  <a:schemeClr val="tx2"/>
                </a:solidFill>
              </a:rPr>
              <a:t>for</a:t>
            </a:r>
            <a:r>
              <a:rPr lang="de-DE" sz="3600" b="1" dirty="0">
                <a:solidFill>
                  <a:schemeClr val="tx2"/>
                </a:solidFill>
              </a:rPr>
              <a:t> </a:t>
            </a:r>
            <a:r>
              <a:rPr lang="de-DE" sz="3600" b="1" dirty="0" err="1">
                <a:solidFill>
                  <a:schemeClr val="tx2"/>
                </a:solidFill>
              </a:rPr>
              <a:t>the</a:t>
            </a:r>
            <a:r>
              <a:rPr lang="de-DE" sz="3600" b="1" dirty="0">
                <a:solidFill>
                  <a:schemeClr val="tx2"/>
                </a:solidFill>
              </a:rPr>
              <a:t> BM@N Silicon </a:t>
            </a:r>
            <a:r>
              <a:rPr lang="de-DE" sz="3600" b="1" dirty="0" err="1" smtClean="0">
                <a:solidFill>
                  <a:schemeClr val="tx2"/>
                </a:solidFill>
              </a:rPr>
              <a:t>Tracker</a:t>
            </a:r>
            <a:r>
              <a:rPr lang="de-DE" sz="3600" b="1" dirty="0" smtClean="0">
                <a:solidFill>
                  <a:schemeClr val="tx2"/>
                </a:solidFill>
              </a:rPr>
              <a:t/>
            </a:r>
            <a:br>
              <a:rPr lang="de-DE" sz="3600" b="1" dirty="0" smtClean="0">
                <a:solidFill>
                  <a:schemeClr val="tx2"/>
                </a:solidFill>
              </a:rPr>
            </a:br>
            <a:r>
              <a:rPr lang="de-DE" sz="3600" b="1" dirty="0" err="1" smtClean="0">
                <a:solidFill>
                  <a:schemeClr val="tx2"/>
                </a:solidFill>
              </a:rPr>
              <a:t>Overview</a:t>
            </a:r>
            <a:endParaRPr lang="de-DE" sz="3600" b="1" dirty="0">
              <a:solidFill>
                <a:schemeClr val="tx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6165304"/>
            <a:ext cx="3024336" cy="580788"/>
          </a:xfrm>
          <a:prstGeom prst="rect">
            <a:avLst/>
          </a:prstGeom>
        </p:spPr>
      </p:pic>
      <p:pic>
        <p:nvPicPr>
          <p:cNvPr id="5" name="Picture 15" descr="DOC-2010-Aug-45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286056"/>
            <a:ext cx="1081508" cy="146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" y="3653"/>
            <a:ext cx="6096000" cy="15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radiation hardness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4352" y="1484784"/>
            <a:ext cx="11747648" cy="4525963"/>
          </a:xfrm>
        </p:spPr>
        <p:txBody>
          <a:bodyPr/>
          <a:lstStyle/>
          <a:p>
            <a:r>
              <a:rPr lang="en-US" dirty="0" smtClean="0"/>
              <a:t>evaluate and optimize system with EMU-solution using </a:t>
            </a:r>
            <a:r>
              <a:rPr lang="en-US" dirty="0" err="1" smtClean="0"/>
              <a:t>Artix</a:t>
            </a:r>
            <a:r>
              <a:rPr lang="en-US" dirty="0" smtClean="0"/>
              <a:t> FPGAs</a:t>
            </a:r>
          </a:p>
          <a:p>
            <a:endParaRPr lang="en-US" dirty="0"/>
          </a:p>
          <a:p>
            <a:r>
              <a:rPr lang="en-US" dirty="0" smtClean="0"/>
              <a:t>In parallel start a Russian rad-hard ASIC design implementing this functionality “GBJINR”      (e.g. at MEPHI)</a:t>
            </a:r>
          </a:p>
          <a:p>
            <a:endParaRPr lang="en-US" dirty="0"/>
          </a:p>
          <a:p>
            <a:r>
              <a:rPr lang="en-US" dirty="0" smtClean="0"/>
              <a:t> Plug-in compatibility: can replace TRENZ Boards upon availability. 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31704" y="653228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5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Pilot System </a:t>
            </a:r>
            <a:r>
              <a:rPr lang="de-DE" dirty="0" err="1" smtClean="0"/>
              <a:t>for</a:t>
            </a:r>
            <a:r>
              <a:rPr lang="de-DE" dirty="0" smtClean="0"/>
              <a:t> 42 Sensors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631504" y="1999382"/>
            <a:ext cx="9108504" cy="452596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1 		TFC </a:t>
            </a:r>
            <a:r>
              <a:rPr lang="de-DE" dirty="0" err="1" smtClean="0"/>
              <a:t>with</a:t>
            </a:r>
            <a:r>
              <a:rPr lang="de-DE" dirty="0" smtClean="0"/>
              <a:t> 2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synch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 smtClean="0"/>
          </a:p>
          <a:p>
            <a:r>
              <a:rPr lang="de-DE" dirty="0" smtClean="0"/>
              <a:t>2		GERI in-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sz="2000" dirty="0"/>
              <a:t>(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7 GBTxEMU-3Sens-1)</a:t>
            </a:r>
            <a:endParaRPr lang="de-DE" dirty="0" smtClean="0"/>
          </a:p>
          <a:p>
            <a:r>
              <a:rPr lang="de-DE" dirty="0" smtClean="0"/>
              <a:t>14 		GBTxEMU-3Sens-1 </a:t>
            </a:r>
            <a:r>
              <a:rPr lang="de-DE" sz="2000" dirty="0"/>
              <a:t>(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six</a:t>
            </a:r>
            <a:r>
              <a:rPr lang="de-DE" sz="2000" dirty="0"/>
              <a:t> </a:t>
            </a:r>
            <a:r>
              <a:rPr lang="de-DE" sz="2000" dirty="0" err="1"/>
              <a:t>sensor</a:t>
            </a:r>
            <a:r>
              <a:rPr lang="de-DE" sz="2000" dirty="0"/>
              <a:t> </a:t>
            </a:r>
            <a:r>
              <a:rPr lang="de-DE" sz="2000" dirty="0" err="1"/>
              <a:t>sides</a:t>
            </a:r>
            <a:r>
              <a:rPr lang="de-DE" sz="2000" dirty="0"/>
              <a:t>)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400" dirty="0"/>
              <a:t>Total </a:t>
            </a:r>
            <a:r>
              <a:rPr lang="de-DE" sz="2400" dirty="0" err="1"/>
              <a:t>bandwidth</a:t>
            </a:r>
            <a:r>
              <a:rPr lang="de-DE" sz="2400" dirty="0"/>
              <a:t>: 14 x 7 x 8 x 80 Mbit/s = 61,25 </a:t>
            </a:r>
            <a:r>
              <a:rPr lang="de-DE" sz="2400" dirty="0" err="1" smtClean="0"/>
              <a:t>Gbit</a:t>
            </a:r>
            <a:r>
              <a:rPr lang="de-DE" sz="2400" dirty="0" smtClean="0"/>
              <a:t>/s, </a:t>
            </a:r>
          </a:p>
          <a:p>
            <a:pPr marL="0" indent="0">
              <a:buNone/>
            </a:pPr>
            <a:r>
              <a:rPr lang="de-DE" sz="2400" dirty="0" smtClean="0"/>
              <a:t>						</a:t>
            </a:r>
            <a:r>
              <a:rPr lang="de-DE" sz="2400" dirty="0" err="1" smtClean="0"/>
              <a:t>corresponding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1,7 </a:t>
            </a:r>
            <a:r>
              <a:rPr lang="de-DE" sz="2400" dirty="0" err="1" smtClean="0"/>
              <a:t>Ghit</a:t>
            </a:r>
            <a:r>
              <a:rPr lang="de-DE" sz="2400" dirty="0" smtClean="0"/>
              <a:t>/s</a:t>
            </a: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Good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readout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42 </a:t>
            </a:r>
            <a:r>
              <a:rPr lang="de-DE" sz="2400" dirty="0" err="1"/>
              <a:t>sensors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703513" y="1124745"/>
            <a:ext cx="797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minimum sized system with full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complexity, delivered to JINR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510338" y="2962821"/>
            <a:ext cx="146700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here</a:t>
            </a:r>
            <a:r>
              <a:rPr lang="de-DE" dirty="0" smtClean="0"/>
              <a:t> HTG 700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9755342" y="3610893"/>
            <a:ext cx="8771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TE0712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13252" y="2348880"/>
            <a:ext cx="311925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AMC FMC Carrier </a:t>
            </a:r>
            <a:r>
              <a:rPr lang="en-US" dirty="0" err="1"/>
              <a:t>Kintex</a:t>
            </a:r>
            <a:r>
              <a:rPr lang="en-US" dirty="0"/>
              <a:t> (AFCK)</a:t>
            </a:r>
          </a:p>
        </p:txBody>
      </p:sp>
      <p:sp>
        <p:nvSpPr>
          <p:cNvPr id="8" name="Rechteck 7"/>
          <p:cNvSpPr/>
          <p:nvPr/>
        </p:nvSpPr>
        <p:spPr>
          <a:xfrm>
            <a:off x="3431704" y="653228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6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</a:t>
            </a:r>
            <a:r>
              <a:rPr lang="en-US" dirty="0" err="1" smtClean="0"/>
              <a:t>Workpackages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495600" y="1700808"/>
            <a:ext cx="2376264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Firmware </a:t>
            </a:r>
          </a:p>
          <a:p>
            <a:pPr algn="ctr"/>
            <a:r>
              <a:rPr lang="en-US" dirty="0"/>
              <a:t>GBTxEMU-3Sens</a:t>
            </a:r>
          </a:p>
        </p:txBody>
      </p:sp>
      <p:sp>
        <p:nvSpPr>
          <p:cNvPr id="5" name="Rechteck 4"/>
          <p:cNvSpPr/>
          <p:nvPr/>
        </p:nvSpPr>
        <p:spPr>
          <a:xfrm>
            <a:off x="3312907" y="2924944"/>
            <a:ext cx="2376264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Firmware </a:t>
            </a:r>
          </a:p>
          <a:p>
            <a:pPr algn="ctr"/>
            <a:r>
              <a:rPr lang="en-US" dirty="0"/>
              <a:t>GERI</a:t>
            </a:r>
          </a:p>
        </p:txBody>
      </p:sp>
      <p:sp>
        <p:nvSpPr>
          <p:cNvPr id="6" name="Rechteck 5"/>
          <p:cNvSpPr/>
          <p:nvPr/>
        </p:nvSpPr>
        <p:spPr>
          <a:xfrm>
            <a:off x="4295800" y="4149080"/>
            <a:ext cx="237626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Firmware </a:t>
            </a:r>
          </a:p>
          <a:p>
            <a:pPr algn="ctr"/>
            <a:r>
              <a:rPr lang="en-US" dirty="0"/>
              <a:t>TFC-System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83933" y="1986864"/>
            <a:ext cx="276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WUT </a:t>
            </a:r>
            <a:r>
              <a:rPr lang="en-US" dirty="0" smtClean="0"/>
              <a:t>Warsaw</a:t>
            </a:r>
            <a:r>
              <a:rPr lang="en-US" dirty="0"/>
              <a:t>, W. </a:t>
            </a:r>
            <a:r>
              <a:rPr lang="en-US" dirty="0" smtClean="0"/>
              <a:t>Zabolotny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528048" y="306896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WUT </a:t>
            </a:r>
            <a:r>
              <a:rPr lang="en-US" dirty="0" smtClean="0"/>
              <a:t>Warsaw</a:t>
            </a:r>
            <a:r>
              <a:rPr lang="en-US" dirty="0"/>
              <a:t>, W. Zabolotny</a:t>
            </a:r>
          </a:p>
          <a:p>
            <a:r>
              <a:rPr lang="en-US" dirty="0"/>
              <a:t>and University Frankfurt ?!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032104" y="4293097"/>
            <a:ext cx="335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KIT Karlsruhe, Vladimir Sidorenko </a:t>
            </a:r>
          </a:p>
          <a:p>
            <a:r>
              <a:rPr lang="en-US" dirty="0"/>
              <a:t>followed on Lukas </a:t>
            </a:r>
            <a:r>
              <a:rPr lang="en-US" dirty="0" err="1"/>
              <a:t>Meder</a:t>
            </a:r>
            <a:r>
              <a:rPr lang="en-US" dirty="0"/>
              <a:t> (PhD)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16280" y="1844824"/>
            <a:ext cx="2490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rgbClr val="00B050"/>
                </a:solidFill>
              </a:rPr>
              <a:t>practically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done</a:t>
            </a:r>
            <a:endParaRPr lang="de-DE" sz="2800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616280" y="4869160"/>
            <a:ext cx="3370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B050"/>
                </a:solidFill>
              </a:rPr>
              <a:t>ongoing</a:t>
            </a:r>
            <a:r>
              <a:rPr lang="de-DE" sz="2400" dirty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contract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with</a:t>
            </a:r>
            <a:r>
              <a:rPr lang="de-DE" sz="2400" dirty="0" smtClean="0">
                <a:solidFill>
                  <a:srgbClr val="00B050"/>
                </a:solidFill>
              </a:rPr>
              <a:t> KIT</a:t>
            </a:r>
          </a:p>
          <a:p>
            <a:r>
              <a:rPr lang="de-DE" sz="2400" dirty="0" smtClean="0">
                <a:solidFill>
                  <a:srgbClr val="00B050"/>
                </a:solidFill>
              </a:rPr>
              <a:t>in 2020 </a:t>
            </a:r>
            <a:endParaRPr lang="de-DE" sz="2400" dirty="0">
              <a:solidFill>
                <a:srgbClr val="00B05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431704" y="653228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43672" y="5759697"/>
            <a:ext cx="4673459" cy="707886"/>
          </a:xfrm>
          <a:prstGeom prst="rect">
            <a:avLst/>
          </a:prstGeom>
          <a:solidFill>
            <a:srgbClr val="FF000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</a:rPr>
              <a:t>additionally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</a:rPr>
              <a:t>software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</a:rPr>
              <a:t>development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</a:rPr>
              <a:t>needed</a:t>
            </a:r>
            <a:endParaRPr lang="de-DE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</a:rPr>
              <a:t>this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</a:rPr>
              <a:t>should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</a:rPr>
              <a:t>be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 JINR </a:t>
            </a:r>
            <a:r>
              <a:rPr lang="de-DE" sz="2000" dirty="0" err="1" smtClean="0">
                <a:solidFill>
                  <a:schemeClr val="bg1">
                    <a:lumMod val="95000"/>
                  </a:schemeClr>
                </a:solidFill>
              </a:rPr>
              <a:t>hosted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6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0728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receive synchronous system </a:t>
            </a:r>
            <a:r>
              <a:rPr lang="en-US" sz="2800" dirty="0" err="1"/>
              <a:t>Clk</a:t>
            </a:r>
            <a:endParaRPr lang="en-US" sz="2800" dirty="0"/>
          </a:p>
          <a:p>
            <a:r>
              <a:rPr lang="en-US" sz="2800" dirty="0"/>
              <a:t>realize bit/frame alignment with ASICs, set-ups</a:t>
            </a:r>
          </a:p>
          <a:p>
            <a:pPr marL="0" indent="0">
              <a:buNone/>
            </a:pPr>
            <a:r>
              <a:rPr lang="en-US" sz="2800" dirty="0"/>
              <a:t>  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(much simpler than with GBT as operation at 40/80MHz)</a:t>
            </a:r>
          </a:p>
          <a:p>
            <a:r>
              <a:rPr lang="en-US" sz="2800" dirty="0"/>
              <a:t>distribute ASIC fast ctrl. commands to respective downlinks (from TFC to ASIC)</a:t>
            </a:r>
          </a:p>
          <a:p>
            <a:endParaRPr lang="en-US" sz="2800" dirty="0"/>
          </a:p>
          <a:p>
            <a:r>
              <a:rPr lang="en-US" sz="2800" dirty="0"/>
              <a:t>Channel uplink data onto 4.8 </a:t>
            </a:r>
            <a:r>
              <a:rPr lang="en-US" sz="2800" dirty="0" err="1"/>
              <a:t>Gbit</a:t>
            </a:r>
            <a:r>
              <a:rPr lang="en-US" sz="2800" dirty="0"/>
              <a:t>/s optical links</a:t>
            </a:r>
          </a:p>
          <a:p>
            <a:endParaRPr lang="en-US" sz="2800" dirty="0"/>
          </a:p>
        </p:txBody>
      </p:sp>
      <p:sp>
        <p:nvSpPr>
          <p:cNvPr id="4" name="Rechteck 3"/>
          <p:cNvSpPr/>
          <p:nvPr/>
        </p:nvSpPr>
        <p:spPr>
          <a:xfrm>
            <a:off x="335360" y="279677"/>
            <a:ext cx="2376264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Firmware </a:t>
            </a:r>
          </a:p>
          <a:p>
            <a:pPr algn="ctr"/>
            <a:r>
              <a:rPr lang="en-US" sz="2400" dirty="0"/>
              <a:t>GBTxEMU-3Sens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88089" y="949732"/>
            <a:ext cx="276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WUT </a:t>
            </a:r>
            <a:r>
              <a:rPr lang="en-US" dirty="0" smtClean="0"/>
              <a:t>Warsaw</a:t>
            </a:r>
            <a:r>
              <a:rPr lang="en-US" dirty="0"/>
              <a:t>, W. Zabolotny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42930" y="5385410"/>
            <a:ext cx="7985519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Firmware design along GBT functionality, striped down as much as possible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(lower </a:t>
            </a:r>
            <a:r>
              <a:rPr lang="en-US" sz="2000" dirty="0" err="1">
                <a:solidFill>
                  <a:srgbClr val="0070C0"/>
                </a:solidFill>
              </a:rPr>
              <a:t>clk</a:t>
            </a:r>
            <a:r>
              <a:rPr lang="en-US" sz="2000" dirty="0">
                <a:solidFill>
                  <a:srgbClr val="0070C0"/>
                </a:solidFill>
              </a:rPr>
              <a:t>-speeds, no error correction, no automatic delay calibration etc. )</a:t>
            </a:r>
          </a:p>
        </p:txBody>
      </p:sp>
      <p:sp>
        <p:nvSpPr>
          <p:cNvPr id="7" name="Rechteck 6"/>
          <p:cNvSpPr/>
          <p:nvPr/>
        </p:nvSpPr>
        <p:spPr>
          <a:xfrm>
            <a:off x="3431704" y="653228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0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Realize CBM-STS-CRI functionality</a:t>
            </a:r>
          </a:p>
          <a:p>
            <a:pPr lvl="1"/>
            <a:r>
              <a:rPr lang="en-US" sz="2400" dirty="0" smtClean="0"/>
              <a:t>Port </a:t>
            </a:r>
            <a:r>
              <a:rPr lang="en-US" sz="2400" dirty="0"/>
              <a:t>to receive and distribute control commands from </a:t>
            </a:r>
            <a:r>
              <a:rPr lang="en-US" sz="2400" dirty="0" err="1"/>
              <a:t>PCIe</a:t>
            </a:r>
            <a:r>
              <a:rPr lang="en-US" sz="2400" dirty="0"/>
              <a:t> to ASICs</a:t>
            </a:r>
          </a:p>
          <a:p>
            <a:pPr lvl="1"/>
            <a:r>
              <a:rPr lang="en-US" sz="2400" dirty="0"/>
              <a:t>Port to receive global master clock and synchronization from TFC</a:t>
            </a:r>
          </a:p>
          <a:p>
            <a:pPr lvl="1"/>
            <a:r>
              <a:rPr lang="en-US" sz="2400" dirty="0"/>
              <a:t>Throttling control, react to overload signals from </a:t>
            </a:r>
            <a:r>
              <a:rPr lang="en-US" sz="2400" dirty="0" smtClean="0"/>
              <a:t>ASICs</a:t>
            </a:r>
          </a:p>
          <a:p>
            <a:pPr lvl="1"/>
            <a:r>
              <a:rPr lang="en-US" sz="2400" dirty="0" err="1" smtClean="0"/>
              <a:t>MicroTimeSlices</a:t>
            </a:r>
            <a:r>
              <a:rPr lang="en-US" sz="2400" dirty="0" smtClean="0"/>
              <a:t> should be created in compute farm as in CBM, not the GERI any more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8" name="Rechteck 7"/>
          <p:cNvSpPr/>
          <p:nvPr/>
        </p:nvSpPr>
        <p:spPr>
          <a:xfrm>
            <a:off x="263352" y="295686"/>
            <a:ext cx="2376264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Firmware </a:t>
            </a:r>
          </a:p>
          <a:p>
            <a:pPr algn="ctr"/>
            <a:r>
              <a:rPr lang="en-US" sz="2800" dirty="0"/>
              <a:t>GERI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68008" y="5693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WUT </a:t>
            </a:r>
            <a:r>
              <a:rPr lang="en-US" dirty="0" smtClean="0"/>
              <a:t>Warsaw</a:t>
            </a:r>
            <a:r>
              <a:rPr lang="en-US" dirty="0"/>
              <a:t>, W. Zabolotny</a:t>
            </a:r>
          </a:p>
          <a:p>
            <a:r>
              <a:rPr lang="en-US" dirty="0"/>
              <a:t>and University Frankfurt ?!</a:t>
            </a:r>
          </a:p>
        </p:txBody>
      </p:sp>
      <p:sp>
        <p:nvSpPr>
          <p:cNvPr id="10" name="Rechteck 9"/>
          <p:cNvSpPr/>
          <p:nvPr/>
        </p:nvSpPr>
        <p:spPr>
          <a:xfrm>
            <a:off x="2104562" y="5229200"/>
            <a:ext cx="8383927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Conceptual tasks practically identical to CBM-CRI, with matured CRI system can branch-off GERI-Firmware</a:t>
            </a:r>
          </a:p>
        </p:txBody>
      </p:sp>
      <p:sp>
        <p:nvSpPr>
          <p:cNvPr id="6" name="Rechteck 5"/>
          <p:cNvSpPr/>
          <p:nvPr/>
        </p:nvSpPr>
        <p:spPr>
          <a:xfrm>
            <a:off x="3431704" y="653228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6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9112" y="1528192"/>
            <a:ext cx="9947448" cy="41330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</a:t>
            </a:r>
            <a:r>
              <a:rPr lang="en-US" sz="2400" dirty="0" smtClean="0"/>
              <a:t>ynchronous </a:t>
            </a:r>
            <a:r>
              <a:rPr lang="en-US" sz="2400" dirty="0"/>
              <a:t>clock and synch. distribution to </a:t>
            </a:r>
            <a:r>
              <a:rPr lang="en-US" sz="2400" dirty="0" smtClean="0"/>
              <a:t>FEE-ASICs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Fast Control Interface, control interface for GBTxEMU3Sense and GERI </a:t>
            </a:r>
            <a:r>
              <a:rPr lang="en-US" sz="2400" dirty="0" smtClean="0"/>
              <a:t>configuration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Organized </a:t>
            </a:r>
            <a:r>
              <a:rPr lang="en-US" sz="2400" dirty="0" smtClean="0"/>
              <a:t>resynchronization </a:t>
            </a:r>
            <a:r>
              <a:rPr lang="en-US" sz="2400" dirty="0"/>
              <a:t>of e-links and GBTxEMU3Sense links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Throttling master control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May and should </a:t>
            </a:r>
            <a:r>
              <a:rPr lang="en-US" sz="2400" dirty="0"/>
              <a:t>be identical to CBM-TFC System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need less connectivity, simple 1:16 fan-out (TFC-Master), 							no cascaded fan-out (TFC-Slaves)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Rechteck 3"/>
          <p:cNvSpPr/>
          <p:nvPr/>
        </p:nvSpPr>
        <p:spPr>
          <a:xfrm>
            <a:off x="263352" y="278904"/>
            <a:ext cx="237626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Firmware </a:t>
            </a:r>
          </a:p>
          <a:p>
            <a:pPr algn="ctr"/>
            <a:r>
              <a:rPr lang="en-US" sz="2800" dirty="0"/>
              <a:t>TFC-System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672064" y="307637"/>
            <a:ext cx="3591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KIT Karlsruhe, Vladimir Sidorenko </a:t>
            </a:r>
          </a:p>
          <a:p>
            <a:r>
              <a:rPr lang="en-US" dirty="0"/>
              <a:t>followed on Lukas </a:t>
            </a:r>
            <a:r>
              <a:rPr lang="en-US" dirty="0" err="1"/>
              <a:t>Meder</a:t>
            </a:r>
            <a:r>
              <a:rPr lang="en-US" dirty="0"/>
              <a:t> (PhD)</a:t>
            </a:r>
          </a:p>
          <a:p>
            <a:r>
              <a:rPr lang="en-US" dirty="0"/>
              <a:t>KIT contracted to realize TFC in 2020</a:t>
            </a:r>
          </a:p>
        </p:txBody>
      </p:sp>
      <p:sp>
        <p:nvSpPr>
          <p:cNvPr id="6" name="Rechteck 5"/>
          <p:cNvSpPr/>
          <p:nvPr/>
        </p:nvSpPr>
        <p:spPr>
          <a:xfrm>
            <a:off x="3647728" y="5538936"/>
            <a:ext cx="806489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Adaptation/configuration to special hardware, otherwise CBM</a:t>
            </a:r>
          </a:p>
        </p:txBody>
      </p:sp>
      <p:sp>
        <p:nvSpPr>
          <p:cNvPr id="7" name="Rechteck 6"/>
          <p:cNvSpPr/>
          <p:nvPr/>
        </p:nvSpPr>
        <p:spPr>
          <a:xfrm>
            <a:off x="3431704" y="653228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6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63352" y="278904"/>
            <a:ext cx="295232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DAQ and Controls Software </a:t>
            </a:r>
            <a:endParaRPr lang="en-US" sz="2800" dirty="0"/>
          </a:p>
        </p:txBody>
      </p:sp>
      <p:sp>
        <p:nvSpPr>
          <p:cNvPr id="6" name="Rechteck 5"/>
          <p:cNvSpPr/>
          <p:nvPr/>
        </p:nvSpPr>
        <p:spPr>
          <a:xfrm>
            <a:off x="3647728" y="5538936"/>
            <a:ext cx="806489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Adaptation/configuration to special hardware, otherwise </a:t>
            </a:r>
            <a:r>
              <a:rPr lang="en-US" sz="2800" dirty="0" smtClean="0"/>
              <a:t>preferably CBM inherited</a:t>
            </a:r>
            <a:endParaRPr lang="en-US" sz="2800" dirty="0"/>
          </a:p>
        </p:txBody>
      </p:sp>
      <p:sp>
        <p:nvSpPr>
          <p:cNvPr id="7" name="Rechteck 6"/>
          <p:cNvSpPr/>
          <p:nvPr/>
        </p:nvSpPr>
        <p:spPr>
          <a:xfrm>
            <a:off x="3431704" y="653228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415480" y="1772816"/>
            <a:ext cx="1029714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Controls and configuration software operating though Compute Node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No clear assignments yet, but urgently needed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CBM (GSI) has no additional resources for </a:t>
            </a: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softwaredevelopment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Need integration into BM@N DAQ!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565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2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Free Streaming </a:t>
            </a:r>
            <a:r>
              <a:rPr lang="en-US" dirty="0" smtClean="0">
                <a:sym typeface="Wingdings" panose="05000000000000000000" pitchFamily="2" charset="2"/>
              </a:rPr>
              <a:t>  Triggered DAQ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9536" y="1412777"/>
            <a:ext cx="8229600" cy="4525963"/>
          </a:xfrm>
        </p:spPr>
        <p:txBody>
          <a:bodyPr/>
          <a:lstStyle/>
          <a:p>
            <a:r>
              <a:rPr lang="en-US" dirty="0" smtClean="0"/>
              <a:t>The CBM-STS-derived DAQ is self-triggered      - concept generating free streaming data</a:t>
            </a:r>
          </a:p>
          <a:p>
            <a:r>
              <a:rPr lang="en-US" dirty="0" smtClean="0"/>
              <a:t>Most the other detector systems at BM@N will rely upon triggered concepts </a:t>
            </a:r>
            <a:endParaRPr lang="en-US" dirty="0"/>
          </a:p>
        </p:txBody>
      </p:sp>
      <p:sp>
        <p:nvSpPr>
          <p:cNvPr id="4" name="Pfeil nach rechts 3"/>
          <p:cNvSpPr/>
          <p:nvPr/>
        </p:nvSpPr>
        <p:spPr>
          <a:xfrm>
            <a:off x="2495600" y="4437112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4439816" y="4536123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System-Level integration of both DAQ-concepts needs to be addressed</a:t>
            </a:r>
            <a:r>
              <a:rPr lang="en-US" sz="2800" dirty="0" smtClean="0"/>
              <a:t>!</a:t>
            </a:r>
          </a:p>
          <a:p>
            <a:endParaRPr lang="en-US" sz="2800" dirty="0"/>
          </a:p>
          <a:p>
            <a:r>
              <a:rPr lang="en-US" sz="2800" dirty="0" smtClean="0">
                <a:sym typeface="Wingdings" panose="05000000000000000000" pitchFamily="2" charset="2"/>
              </a:rPr>
              <a:t> this is element of German-Russian Roadmap</a:t>
            </a:r>
            <a:endParaRPr lang="en-US" sz="2800" dirty="0"/>
          </a:p>
        </p:txBody>
      </p:sp>
      <p:sp>
        <p:nvSpPr>
          <p:cNvPr id="6" name="Rechteck 5"/>
          <p:cNvSpPr/>
          <p:nvPr/>
        </p:nvSpPr>
        <p:spPr>
          <a:xfrm>
            <a:off x="3431704" y="653228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6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41784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Double Sided Silicon Micro Strip Sensor Module</a:t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Operated in Free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treaming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eadout Mode</a:t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BM@N and CBM 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344" y="1927373"/>
            <a:ext cx="432048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1024 strips per side</a:t>
            </a:r>
          </a:p>
          <a:p>
            <a:r>
              <a:rPr lang="en-US" sz="2000" dirty="0"/>
              <a:t>read out through analog micro </a:t>
            </a:r>
            <a:r>
              <a:rPr lang="en-US" sz="2000" dirty="0" smtClean="0"/>
              <a:t>cables</a:t>
            </a:r>
            <a:endParaRPr lang="en-US" sz="2000" dirty="0"/>
          </a:p>
          <a:p>
            <a:r>
              <a:rPr lang="en-US" sz="2000" dirty="0"/>
              <a:t>One FEB-8 with 8 STS-XYTER chips reads one sensor side of 1024 strips</a:t>
            </a:r>
          </a:p>
          <a:p>
            <a:endParaRPr lang="en-US" sz="2000" dirty="0"/>
          </a:p>
          <a:p>
            <a:r>
              <a:rPr lang="en-US" sz="2000" dirty="0"/>
              <a:t>Two FEB-8 per </a:t>
            </a:r>
            <a:r>
              <a:rPr lang="en-US" sz="2000" dirty="0" smtClean="0"/>
              <a:t>Sensor</a:t>
            </a:r>
          </a:p>
          <a:p>
            <a:endParaRPr lang="en-US" sz="20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328" y="4616732"/>
            <a:ext cx="952657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876 Modules for CBM-STS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r>
              <a:rPr kumimoji="1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Modules for BM@N</a:t>
            </a: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2565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5C65C2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740002" y="6504518"/>
            <a:ext cx="4203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72" y="1965640"/>
            <a:ext cx="7567004" cy="3911632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9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2" y="856205"/>
            <a:ext cx="10457140" cy="544872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66121" y="103188"/>
            <a:ext cx="8520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CBM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readout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and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control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architecture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23" name="Gerade Verbindung 24"/>
          <p:cNvCxnSpPr>
            <a:cxnSpLocks noChangeShapeType="1"/>
          </p:cNvCxnSpPr>
          <p:nvPr/>
        </p:nvCxnSpPr>
        <p:spPr bwMode="auto">
          <a:xfrm flipH="1" flipV="1">
            <a:off x="4439584" y="1996197"/>
            <a:ext cx="12495" cy="2530835"/>
          </a:xfrm>
          <a:prstGeom prst="line">
            <a:avLst/>
          </a:prstGeom>
          <a:noFill/>
          <a:ln w="76200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Gerade Verbindung 24"/>
          <p:cNvCxnSpPr>
            <a:cxnSpLocks noChangeShapeType="1"/>
          </p:cNvCxnSpPr>
          <p:nvPr/>
        </p:nvCxnSpPr>
        <p:spPr bwMode="auto">
          <a:xfrm flipH="1" flipV="1">
            <a:off x="8337463" y="1998697"/>
            <a:ext cx="16632" cy="2530835"/>
          </a:xfrm>
          <a:prstGeom prst="line">
            <a:avLst/>
          </a:prstGeom>
          <a:noFill/>
          <a:ln w="76200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val 1"/>
          <p:cNvSpPr/>
          <p:nvPr/>
        </p:nvSpPr>
        <p:spPr bwMode="auto">
          <a:xfrm>
            <a:off x="7037075" y="1118874"/>
            <a:ext cx="551079" cy="51435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13254" y="1080203"/>
            <a:ext cx="551079" cy="51435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4167" y="1025053"/>
            <a:ext cx="476412" cy="5749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0800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3427" y="1058323"/>
            <a:ext cx="476412" cy="5749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0800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615065" y="1121146"/>
            <a:ext cx="551079" cy="51435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07219" y="1058323"/>
            <a:ext cx="476412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8887471" y="1033383"/>
            <a:ext cx="166077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DejaVu Sans"/>
                <a:cs typeface="Arial" charset="0"/>
                <a:sym typeface="Symbol"/>
              </a:rPr>
              <a:t>Green IT Cube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" name="Picture 2" descr="\\WinfileSvM\DL$Root\cschmidt\Eigene Dateien\CBM\FEB-8-Development\20180314_153544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5984842"/>
            <a:ext cx="1334161" cy="7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47" y="1662026"/>
            <a:ext cx="2435227" cy="10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6"/>
          <p:cNvSpPr/>
          <p:nvPr/>
        </p:nvSpPr>
        <p:spPr>
          <a:xfrm>
            <a:off x="4914947" y="2703238"/>
            <a:ext cx="33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CRI / BNL-712 / FELIX board</a:t>
            </a:r>
            <a:endParaRPr lang="de-DE" sz="1400" dirty="0"/>
          </a:p>
        </p:txBody>
      </p:sp>
      <p:sp>
        <p:nvSpPr>
          <p:cNvPr id="4" name="Ellipse 3"/>
          <p:cNvSpPr/>
          <p:nvPr/>
        </p:nvSpPr>
        <p:spPr bwMode="auto">
          <a:xfrm>
            <a:off x="47328" y="1268760"/>
            <a:ext cx="7302846" cy="5328592"/>
          </a:xfrm>
          <a:prstGeom prst="ellipse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8247353" y="692696"/>
            <a:ext cx="2304256" cy="2448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Computing System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430929" y="980728"/>
            <a:ext cx="2221138" cy="3024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3 </a:t>
            </a:r>
            <a:r>
              <a:rPr lang="en-US" dirty="0" err="1"/>
              <a:t>GBTx</a:t>
            </a:r>
            <a:r>
              <a:rPr lang="en-US" dirty="0"/>
              <a:t> on one </a:t>
            </a:r>
            <a:r>
              <a:rPr lang="en-US" dirty="0" smtClean="0"/>
              <a:t>ROB</a:t>
            </a:r>
            <a:endParaRPr lang="en-US" dirty="0"/>
          </a:p>
          <a:p>
            <a:pPr algn="ctr"/>
            <a:r>
              <a:rPr lang="en-US" dirty="0"/>
              <a:t>give 42 e-links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49424" y="-9318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… at CBM currently being set-up</a:t>
            </a:r>
            <a:endParaRPr lang="en-US" sz="3600" dirty="0"/>
          </a:p>
        </p:txBody>
      </p:sp>
      <p:sp>
        <p:nvSpPr>
          <p:cNvPr id="4" name="Rechteck 3"/>
          <p:cNvSpPr/>
          <p:nvPr/>
        </p:nvSpPr>
        <p:spPr>
          <a:xfrm>
            <a:off x="1622617" y="1196752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Feb-8 FEE</a:t>
            </a:r>
          </a:p>
        </p:txBody>
      </p:sp>
      <p:sp>
        <p:nvSpPr>
          <p:cNvPr id="5" name="Rechteck 4"/>
          <p:cNvSpPr/>
          <p:nvPr/>
        </p:nvSpPr>
        <p:spPr>
          <a:xfrm>
            <a:off x="1775017" y="1349152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Feb-8 FEE</a:t>
            </a:r>
          </a:p>
        </p:txBody>
      </p:sp>
      <p:sp>
        <p:nvSpPr>
          <p:cNvPr id="6" name="Rechteck 5"/>
          <p:cNvSpPr/>
          <p:nvPr/>
        </p:nvSpPr>
        <p:spPr>
          <a:xfrm>
            <a:off x="1927417" y="1501552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Feb-8 FEE</a:t>
            </a:r>
          </a:p>
        </p:txBody>
      </p:sp>
      <p:sp>
        <p:nvSpPr>
          <p:cNvPr id="7" name="Rechteck 6"/>
          <p:cNvSpPr/>
          <p:nvPr/>
        </p:nvSpPr>
        <p:spPr>
          <a:xfrm>
            <a:off x="2079817" y="1653952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Feb-8 FEE</a:t>
            </a:r>
          </a:p>
        </p:txBody>
      </p:sp>
      <p:sp>
        <p:nvSpPr>
          <p:cNvPr id="8" name="Rechteck 7"/>
          <p:cNvSpPr/>
          <p:nvPr/>
        </p:nvSpPr>
        <p:spPr>
          <a:xfrm>
            <a:off x="2232217" y="1806352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Feb-8 FEE</a:t>
            </a:r>
          </a:p>
        </p:txBody>
      </p:sp>
      <p:sp>
        <p:nvSpPr>
          <p:cNvPr id="9" name="Rechteck 8"/>
          <p:cNvSpPr/>
          <p:nvPr/>
        </p:nvSpPr>
        <p:spPr>
          <a:xfrm>
            <a:off x="2384617" y="1958752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Feb-8 FEE</a:t>
            </a:r>
          </a:p>
        </p:txBody>
      </p:sp>
      <p:sp>
        <p:nvSpPr>
          <p:cNvPr id="10" name="Rechteck 9"/>
          <p:cNvSpPr/>
          <p:nvPr/>
        </p:nvSpPr>
        <p:spPr>
          <a:xfrm>
            <a:off x="4574945" y="1285528"/>
            <a:ext cx="1944216" cy="1855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CERN </a:t>
            </a:r>
            <a:r>
              <a:rPr lang="en-US" dirty="0" err="1">
                <a:solidFill>
                  <a:schemeClr val="tx1"/>
                </a:solidFill>
              </a:rPr>
              <a:t>GBTx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serializer</a:t>
            </a:r>
            <a:r>
              <a:rPr lang="en-US" dirty="0">
                <a:solidFill>
                  <a:schemeClr val="tx1"/>
                </a:solidFill>
              </a:rPr>
              <a:t> and data combiner chip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14 x 320 Mbit/s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4.48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Gbit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/s optical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3494825" y="1653952"/>
            <a:ext cx="936104" cy="343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3495349" y="1268760"/>
            <a:ext cx="71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elinks</a:t>
            </a:r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7815305" y="1412776"/>
            <a:ext cx="1944216" cy="18554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CRI-Board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FPGA based</a:t>
            </a:r>
          </a:p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PCIe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Interface to computer system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6735185" y="1736812"/>
            <a:ext cx="93610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6652068" y="1336122"/>
            <a:ext cx="101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Gbit</a:t>
            </a:r>
            <a:r>
              <a:rPr lang="en-US" dirty="0"/>
              <a:t> opt.</a:t>
            </a:r>
          </a:p>
        </p:txBody>
      </p:sp>
      <p:sp>
        <p:nvSpPr>
          <p:cNvPr id="18" name="Pfeil nach rechts 17"/>
          <p:cNvSpPr/>
          <p:nvPr/>
        </p:nvSpPr>
        <p:spPr>
          <a:xfrm rot="10800000">
            <a:off x="6663177" y="2168860"/>
            <a:ext cx="93610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rechts 18"/>
          <p:cNvSpPr/>
          <p:nvPr/>
        </p:nvSpPr>
        <p:spPr>
          <a:xfrm rot="10800000">
            <a:off x="3422818" y="2060848"/>
            <a:ext cx="93610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5079001" y="908721"/>
            <a:ext cx="718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</a:t>
            </a:r>
            <a:endParaRPr lang="en-US" sz="2400" dirty="0"/>
          </a:p>
        </p:txBody>
      </p:sp>
      <p:sp>
        <p:nvSpPr>
          <p:cNvPr id="21" name="Pfeil nach unten 20"/>
          <p:cNvSpPr/>
          <p:nvPr/>
        </p:nvSpPr>
        <p:spPr>
          <a:xfrm>
            <a:off x="8391369" y="3501008"/>
            <a:ext cx="2880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unten 21"/>
          <p:cNvSpPr/>
          <p:nvPr/>
        </p:nvSpPr>
        <p:spPr>
          <a:xfrm rot="10800000">
            <a:off x="8722893" y="3501008"/>
            <a:ext cx="2880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bgerundetes Rechteck 22"/>
          <p:cNvSpPr/>
          <p:nvPr/>
        </p:nvSpPr>
        <p:spPr>
          <a:xfrm>
            <a:off x="7887313" y="4741912"/>
            <a:ext cx="187220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TFC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Timing and Fast Control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431473" y="2771636"/>
            <a:ext cx="180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9.41 </a:t>
            </a:r>
            <a:r>
              <a:rPr lang="en-US" dirty="0" err="1"/>
              <a:t>Mhit</a:t>
            </a:r>
            <a:r>
              <a:rPr lang="en-US" dirty="0"/>
              <a:t>/s/</a:t>
            </a:r>
            <a:r>
              <a:rPr lang="en-US" dirty="0" err="1"/>
              <a:t>elink</a:t>
            </a:r>
            <a:endParaRPr lang="en-US" dirty="0"/>
          </a:p>
        </p:txBody>
      </p:sp>
      <p:pic>
        <p:nvPicPr>
          <p:cNvPr id="1026" name="Picture 2" descr="\\WinfileSvM\DL$Root\cschmidt\Eigene Dateien\CBM\FEB-8-Development\20180314_153544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433192"/>
            <a:ext cx="2718529" cy="152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4430929" y="4725144"/>
            <a:ext cx="3374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completely synchronous full system operation,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generating free </a:t>
            </a:r>
            <a:r>
              <a:rPr lang="en-US" dirty="0" smtClean="0"/>
              <a:t>streaming data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time-stamp-clocks on all chips need to be synchronous</a:t>
            </a:r>
          </a:p>
        </p:txBody>
      </p:sp>
      <p:pic>
        <p:nvPicPr>
          <p:cNvPr id="26" name="Picture 15" descr="DOC-2010-Aug-45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4653136"/>
            <a:ext cx="1283356" cy="173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421" y="2996952"/>
            <a:ext cx="2435227" cy="10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6"/>
          <p:cNvSpPr/>
          <p:nvPr/>
        </p:nvSpPr>
        <p:spPr>
          <a:xfrm>
            <a:off x="9624392" y="4398204"/>
            <a:ext cx="3313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CRI / BNL-712 / FELIX board</a:t>
            </a:r>
            <a:endParaRPr lang="de-DE" sz="1400" dirty="0"/>
          </a:p>
        </p:txBody>
      </p:sp>
      <p:pic>
        <p:nvPicPr>
          <p:cNvPr id="2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05" y="3477354"/>
            <a:ext cx="1445376" cy="1268655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5879976" y="6525344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344" y="476672"/>
            <a:ext cx="12169352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mulate </a:t>
            </a:r>
            <a:r>
              <a:rPr lang="en-US" sz="2800" b="1" dirty="0" err="1">
                <a:solidFill>
                  <a:srgbClr val="0070C0"/>
                </a:solidFill>
              </a:rPr>
              <a:t>GBTx</a:t>
            </a:r>
            <a:r>
              <a:rPr lang="en-US" sz="2800" b="1" dirty="0">
                <a:solidFill>
                  <a:srgbClr val="0070C0"/>
                </a:solidFill>
              </a:rPr>
              <a:t> functionality on an </a:t>
            </a:r>
            <a:r>
              <a:rPr lang="en-US" sz="2800" b="1" dirty="0" smtClean="0">
                <a:solidFill>
                  <a:srgbClr val="0070C0"/>
                </a:solidFill>
              </a:rPr>
              <a:t>FPGA,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rescale hardware to rate necessities at BM@N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/>
              <a:t>employ all of CBM </a:t>
            </a:r>
            <a:r>
              <a:rPr lang="en-US" sz="2400" dirty="0" smtClean="0"/>
              <a:t>firm- </a:t>
            </a:r>
            <a:r>
              <a:rPr lang="en-US" sz="2400" dirty="0"/>
              <a:t>and software for BM@N</a:t>
            </a:r>
          </a:p>
          <a:p>
            <a:r>
              <a:rPr lang="en-US" sz="2400" dirty="0" smtClean="0"/>
              <a:t>scale </a:t>
            </a:r>
            <a:r>
              <a:rPr lang="en-US" sz="2400" dirty="0"/>
              <a:t>rate capability to adequately match BM@N data rates</a:t>
            </a:r>
          </a:p>
          <a:p>
            <a:endParaRPr lang="en-US" sz="2800" dirty="0" smtClean="0"/>
          </a:p>
          <a:p>
            <a:pPr marL="914400" lvl="2" indent="0">
              <a:buNone/>
            </a:pPr>
            <a:r>
              <a:rPr lang="en-US" sz="2000" dirty="0"/>
              <a:t>	</a:t>
            </a:r>
            <a:r>
              <a:rPr lang="en-US" dirty="0">
                <a:sym typeface="Wingdings" panose="05000000000000000000" pitchFamily="2" charset="2"/>
              </a:rPr>
              <a:t> operate with one </a:t>
            </a:r>
            <a:r>
              <a:rPr lang="en-US" dirty="0" smtClean="0">
                <a:sym typeface="Wingdings" panose="05000000000000000000" pitchFamily="2" charset="2"/>
              </a:rPr>
              <a:t>e-link </a:t>
            </a:r>
            <a:r>
              <a:rPr lang="en-US" dirty="0">
                <a:sym typeface="Wingdings" panose="05000000000000000000" pitchFamily="2" charset="2"/>
              </a:rPr>
              <a:t>per </a:t>
            </a:r>
            <a:r>
              <a:rPr lang="en-US" dirty="0" smtClean="0">
                <a:sym typeface="Wingdings" panose="05000000000000000000" pitchFamily="2" charset="2"/>
              </a:rPr>
              <a:t>STS-XYTER chip (out of 5)     </a:t>
            </a:r>
            <a:r>
              <a:rPr lang="en-US" b="1" dirty="0" smtClean="0">
                <a:sym typeface="Wingdings" panose="05000000000000000000" pitchFamily="2" charset="2"/>
              </a:rPr>
              <a:t>1/5</a:t>
            </a:r>
            <a:endParaRPr lang="en-US" sz="2000" b="1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sz="2000" b="1" dirty="0" smtClean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operate at 80 Mbit/s, down from 320 Mbit/s  </a:t>
            </a:r>
            <a:r>
              <a:rPr lang="en-US" sz="3600" b="1" dirty="0">
                <a:sym typeface="Wingdings" panose="05000000000000000000" pitchFamily="2" charset="2"/>
              </a:rPr>
              <a:t>¼</a:t>
            </a:r>
          </a:p>
          <a:p>
            <a:pPr lvl="1"/>
            <a:endParaRPr lang="en-US" sz="2400" b="1" dirty="0">
              <a:sym typeface="Wingdings" panose="05000000000000000000" pitchFamily="2" charset="2"/>
            </a:endParaRPr>
          </a:p>
          <a:p>
            <a:pPr lvl="1"/>
            <a:r>
              <a:rPr lang="en-US" sz="2400" b="1" dirty="0" smtClean="0">
                <a:sym typeface="Wingdings" panose="05000000000000000000" pitchFamily="2" charset="2"/>
              </a:rPr>
              <a:t>total reduction in rate capability compared to CBM maximum rate: 1/20</a:t>
            </a:r>
            <a:r>
              <a:rPr lang="en-US" sz="2400" b="1" dirty="0">
                <a:sym typeface="Wingdings" panose="05000000000000000000" pitchFamily="2" charset="2"/>
              </a:rPr>
              <a:t>  </a:t>
            </a:r>
            <a:r>
              <a:rPr lang="en-US" sz="2400" b="1" dirty="0" smtClean="0">
                <a:sym typeface="Wingdings" panose="05000000000000000000" pitchFamily="2" charset="2"/>
              </a:rPr>
              <a:t>    corresponding to 2.5 </a:t>
            </a:r>
            <a:r>
              <a:rPr lang="en-US" sz="2400" b="1" dirty="0" err="1" smtClean="0">
                <a:sym typeface="Wingdings" panose="05000000000000000000" pitchFamily="2" charset="2"/>
              </a:rPr>
              <a:t>Mhits</a:t>
            </a:r>
            <a:r>
              <a:rPr lang="en-US" sz="2400" b="1" dirty="0" smtClean="0">
                <a:sym typeface="Wingdings" panose="05000000000000000000" pitchFamily="2" charset="2"/>
              </a:rPr>
              <a:t>/s per ASIC = 25 </a:t>
            </a:r>
            <a:r>
              <a:rPr lang="en-US" sz="2400" b="1" dirty="0" err="1" smtClean="0">
                <a:sym typeface="Wingdings" panose="05000000000000000000" pitchFamily="2" charset="2"/>
              </a:rPr>
              <a:t>kHits</a:t>
            </a:r>
            <a:r>
              <a:rPr lang="en-US" sz="2400" b="1" dirty="0" smtClean="0">
                <a:sym typeface="Wingdings" panose="05000000000000000000" pitchFamily="2" charset="2"/>
              </a:rPr>
              <a:t>/readout channel</a:t>
            </a:r>
          </a:p>
        </p:txBody>
      </p:sp>
      <p:sp>
        <p:nvSpPr>
          <p:cNvPr id="5" name="Rechteck 4"/>
          <p:cNvSpPr/>
          <p:nvPr/>
        </p:nvSpPr>
        <p:spPr>
          <a:xfrm>
            <a:off x="4079776" y="648866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215680" y="6309320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FEB-8</a:t>
            </a:r>
          </a:p>
        </p:txBody>
      </p:sp>
      <p:sp>
        <p:nvSpPr>
          <p:cNvPr id="5" name="Rechteck 4"/>
          <p:cNvSpPr/>
          <p:nvPr/>
        </p:nvSpPr>
        <p:spPr>
          <a:xfrm>
            <a:off x="4871864" y="631832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FEB-8</a:t>
            </a:r>
          </a:p>
        </p:txBody>
      </p:sp>
      <p:sp>
        <p:nvSpPr>
          <p:cNvPr id="6" name="Rechteck 5"/>
          <p:cNvSpPr/>
          <p:nvPr/>
        </p:nvSpPr>
        <p:spPr>
          <a:xfrm>
            <a:off x="8184232" y="6309320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FEB-8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88196" y="4168511"/>
            <a:ext cx="1728192" cy="73866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GBTxEMU-3Sens</a:t>
            </a:r>
            <a:endParaRPr lang="de-DE" sz="1400" dirty="0"/>
          </a:p>
          <a:p>
            <a:r>
              <a:rPr lang="de-DE" sz="1400" dirty="0"/>
              <a:t>64 LVDS </a:t>
            </a:r>
            <a:r>
              <a:rPr lang="de-DE" sz="1400" dirty="0" err="1"/>
              <a:t>pairs</a:t>
            </a:r>
            <a:r>
              <a:rPr lang="de-DE" sz="1400" dirty="0"/>
              <a:t> + 14 </a:t>
            </a:r>
            <a:r>
              <a:rPr lang="de-DE" sz="1400" dirty="0" err="1"/>
              <a:t>pairs</a:t>
            </a:r>
            <a:r>
              <a:rPr lang="de-DE" sz="1400" dirty="0"/>
              <a:t> at 3.3V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3503712" y="4941168"/>
            <a:ext cx="2387011" cy="1268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683732" y="4985556"/>
            <a:ext cx="234026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328520" y="4985556"/>
            <a:ext cx="117974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7536160" y="4985556"/>
            <a:ext cx="1152128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5447928" y="4941168"/>
            <a:ext cx="1152128" cy="123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5663952" y="4941168"/>
            <a:ext cx="114374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972384" y="5075456"/>
            <a:ext cx="16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80 Mbps </a:t>
            </a:r>
            <a:r>
              <a:rPr lang="de-DE" dirty="0" smtClean="0"/>
              <a:t>e-links</a:t>
            </a:r>
            <a:endParaRPr lang="de-DE" dirty="0"/>
          </a:p>
        </p:txBody>
      </p:sp>
      <p:sp>
        <p:nvSpPr>
          <p:cNvPr id="32" name="Ellipse 31"/>
          <p:cNvSpPr/>
          <p:nvPr/>
        </p:nvSpPr>
        <p:spPr>
          <a:xfrm>
            <a:off x="6528048" y="6669360"/>
            <a:ext cx="72008" cy="81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6888088" y="6669360"/>
            <a:ext cx="72008" cy="81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Ellipse 33"/>
          <p:cNvSpPr/>
          <p:nvPr/>
        </p:nvSpPr>
        <p:spPr>
          <a:xfrm>
            <a:off x="7248128" y="6669360"/>
            <a:ext cx="72008" cy="81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Ellipse 34"/>
          <p:cNvSpPr/>
          <p:nvPr/>
        </p:nvSpPr>
        <p:spPr>
          <a:xfrm>
            <a:off x="7608168" y="6669360"/>
            <a:ext cx="72008" cy="81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2999656" y="4059069"/>
            <a:ext cx="3164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6 x (8 e-</a:t>
            </a:r>
            <a:r>
              <a:rPr lang="de-DE" sz="1400" dirty="0" err="1"/>
              <a:t>links_up</a:t>
            </a:r>
            <a:r>
              <a:rPr lang="de-DE" sz="1400" dirty="0"/>
              <a:t> + </a:t>
            </a:r>
          </a:p>
          <a:p>
            <a:r>
              <a:rPr lang="de-DE" sz="1400" dirty="0"/>
              <a:t>1 e-</a:t>
            </a:r>
            <a:r>
              <a:rPr lang="de-DE" sz="1400" dirty="0" err="1"/>
              <a:t>link_down</a:t>
            </a:r>
            <a:r>
              <a:rPr lang="de-DE" sz="1400" dirty="0"/>
              <a:t> + 1clk) = 60 LVDS </a:t>
            </a:r>
            <a:r>
              <a:rPr lang="de-DE" sz="1400" dirty="0" err="1"/>
              <a:t>pairs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BW = 48 x 80 Mbit/s =  3.75 </a:t>
            </a:r>
            <a:r>
              <a:rPr lang="de-DE" sz="1400" dirty="0" err="1"/>
              <a:t>Gbps</a:t>
            </a:r>
            <a:endParaRPr lang="de-DE" sz="1400" dirty="0"/>
          </a:p>
          <a:p>
            <a:r>
              <a:rPr lang="de-DE" sz="1400" dirty="0" err="1"/>
              <a:t>BWmax_out</a:t>
            </a:r>
            <a:r>
              <a:rPr lang="de-DE" sz="1400" dirty="0"/>
              <a:t> = 56 x 80 Mbit/s</a:t>
            </a:r>
          </a:p>
          <a:p>
            <a:r>
              <a:rPr lang="de-DE" sz="1400" dirty="0"/>
              <a:t>                        = 4.375 </a:t>
            </a:r>
            <a:r>
              <a:rPr lang="de-DE" sz="1400" dirty="0" err="1"/>
              <a:t>Gbps</a:t>
            </a:r>
            <a:endParaRPr lang="de-DE" sz="1400" dirty="0"/>
          </a:p>
          <a:p>
            <a:r>
              <a:rPr lang="de-DE" sz="1400" dirty="0" err="1"/>
              <a:t>determined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optical</a:t>
            </a:r>
            <a:r>
              <a:rPr lang="de-DE" sz="1400" dirty="0"/>
              <a:t> </a:t>
            </a:r>
            <a:r>
              <a:rPr lang="de-DE" sz="1400" dirty="0" err="1"/>
              <a:t>uplinks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6235824" y="6209692"/>
            <a:ext cx="881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max</a:t>
            </a:r>
            <a:r>
              <a:rPr lang="de-DE" sz="2000" b="1" dirty="0"/>
              <a:t> 6 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951984" y="2564904"/>
            <a:ext cx="1872208" cy="40011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/>
              <a:t>  GERI </a:t>
            </a:r>
            <a:r>
              <a:rPr lang="de-DE" sz="2000" dirty="0" err="1"/>
              <a:t>and</a:t>
            </a:r>
            <a:r>
              <a:rPr lang="de-DE" sz="2000" dirty="0"/>
              <a:t> FMC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 flipH="1">
            <a:off x="6807696" y="3140968"/>
            <a:ext cx="8384" cy="93610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V="1">
            <a:off x="7035530" y="3100772"/>
            <a:ext cx="0" cy="9763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7873994" y="3240591"/>
            <a:ext cx="1224136" cy="108850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 flipV="1">
            <a:off x="8027854" y="3140968"/>
            <a:ext cx="1237478" cy="108850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8976320" y="4427820"/>
            <a:ext cx="1728608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7864793" y="4293096"/>
            <a:ext cx="823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max</a:t>
            </a:r>
            <a:r>
              <a:rPr lang="de-DE" sz="2000" b="1" dirty="0"/>
              <a:t> 7</a:t>
            </a:r>
          </a:p>
        </p:txBody>
      </p:sp>
      <p:sp>
        <p:nvSpPr>
          <p:cNvPr id="49" name="Ellipse 48"/>
          <p:cNvSpPr/>
          <p:nvPr/>
        </p:nvSpPr>
        <p:spPr>
          <a:xfrm>
            <a:off x="7824192" y="4725144"/>
            <a:ext cx="72008" cy="810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8112224" y="4725144"/>
            <a:ext cx="72008" cy="810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Ellipse 50"/>
          <p:cNvSpPr/>
          <p:nvPr/>
        </p:nvSpPr>
        <p:spPr>
          <a:xfrm>
            <a:off x="8400256" y="4725144"/>
            <a:ext cx="72008" cy="810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Ellipse 51"/>
          <p:cNvSpPr/>
          <p:nvPr/>
        </p:nvSpPr>
        <p:spPr>
          <a:xfrm>
            <a:off x="8688288" y="4725144"/>
            <a:ext cx="72008" cy="810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5758600" y="908720"/>
            <a:ext cx="220960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TFC </a:t>
            </a:r>
            <a:r>
              <a:rPr lang="de-DE" sz="1200" dirty="0"/>
              <a:t>(Timing </a:t>
            </a:r>
            <a:r>
              <a:rPr lang="de-DE" sz="1200" dirty="0" err="1"/>
              <a:t>and</a:t>
            </a:r>
            <a:r>
              <a:rPr lang="de-DE" sz="1200" dirty="0"/>
              <a:t> fast </a:t>
            </a:r>
            <a:r>
              <a:rPr lang="de-DE" sz="1200" dirty="0" err="1"/>
              <a:t>control</a:t>
            </a:r>
            <a:r>
              <a:rPr lang="de-DE" sz="1200" dirty="0"/>
              <a:t>)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10283964" y="2621173"/>
            <a:ext cx="1728192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8105596" y="1278053"/>
            <a:ext cx="2094861" cy="134300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8040217" y="2555612"/>
            <a:ext cx="953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max</a:t>
            </a:r>
            <a:r>
              <a:rPr lang="de-DE" sz="2000" b="1" dirty="0" smtClean="0"/>
              <a:t> 16</a:t>
            </a:r>
            <a:endParaRPr lang="de-DE" sz="2000" b="1" dirty="0"/>
          </a:p>
        </p:txBody>
      </p:sp>
      <p:sp>
        <p:nvSpPr>
          <p:cNvPr id="63" name="Pfeil nach rechts 62"/>
          <p:cNvSpPr/>
          <p:nvPr/>
        </p:nvSpPr>
        <p:spPr>
          <a:xfrm rot="12501484">
            <a:off x="3976712" y="1805333"/>
            <a:ext cx="1877139" cy="59202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Pfeil nach rechts 63"/>
          <p:cNvSpPr/>
          <p:nvPr/>
        </p:nvSpPr>
        <p:spPr>
          <a:xfrm rot="11670822">
            <a:off x="4255837" y="1705480"/>
            <a:ext cx="5819936" cy="59202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8184232" y="2915940"/>
            <a:ext cx="72008" cy="810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8472264" y="2915940"/>
            <a:ext cx="72008" cy="810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7" name="Ellipse 66"/>
          <p:cNvSpPr/>
          <p:nvPr/>
        </p:nvSpPr>
        <p:spPr>
          <a:xfrm>
            <a:off x="8760296" y="2915940"/>
            <a:ext cx="72008" cy="810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8" name="Ellipse 67"/>
          <p:cNvSpPr/>
          <p:nvPr/>
        </p:nvSpPr>
        <p:spPr>
          <a:xfrm>
            <a:off x="9048328" y="2915940"/>
            <a:ext cx="72008" cy="810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8" name="Gerade Verbindung mit Pfeil 57"/>
          <p:cNvCxnSpPr/>
          <p:nvPr/>
        </p:nvCxnSpPr>
        <p:spPr>
          <a:xfrm>
            <a:off x="6816080" y="1340768"/>
            <a:ext cx="0" cy="11521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1919536" y="914487"/>
            <a:ext cx="215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Data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farm</a:t>
            </a:r>
            <a:endParaRPr lang="de-DE" dirty="0"/>
          </a:p>
        </p:txBody>
      </p:sp>
      <p:sp>
        <p:nvSpPr>
          <p:cNvPr id="70" name="Textfeld 69"/>
          <p:cNvSpPr txBox="1"/>
          <p:nvPr/>
        </p:nvSpPr>
        <p:spPr>
          <a:xfrm>
            <a:off x="2423592" y="97468"/>
            <a:ext cx="730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>
                <a:solidFill>
                  <a:schemeClr val="tx2"/>
                </a:solidFill>
              </a:rPr>
              <a:t>Proposal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for</a:t>
            </a:r>
            <a:r>
              <a:rPr lang="de-DE" sz="2800" b="1" dirty="0">
                <a:solidFill>
                  <a:schemeClr val="tx2"/>
                </a:solidFill>
              </a:rPr>
              <a:t> DAQ </a:t>
            </a:r>
            <a:r>
              <a:rPr lang="de-DE" sz="2800" b="1" dirty="0" err="1">
                <a:solidFill>
                  <a:schemeClr val="tx2"/>
                </a:solidFill>
              </a:rPr>
              <a:t>of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the</a:t>
            </a:r>
            <a:r>
              <a:rPr lang="de-DE" sz="2800" b="1" dirty="0">
                <a:solidFill>
                  <a:schemeClr val="tx2"/>
                </a:solidFill>
              </a:rPr>
              <a:t> BM@N Silicon </a:t>
            </a:r>
            <a:r>
              <a:rPr lang="de-DE" sz="2800" b="1" dirty="0" err="1">
                <a:solidFill>
                  <a:schemeClr val="tx2"/>
                </a:solidFill>
              </a:rPr>
              <a:t>Tracker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936593" y="3520206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Trenz</a:t>
            </a:r>
            <a:endParaRPr lang="en-US" dirty="0"/>
          </a:p>
          <a:p>
            <a:r>
              <a:rPr lang="en-US" dirty="0"/>
              <a:t>TE0712-02-100-2C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13779" y="1254293"/>
            <a:ext cx="10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to </a:t>
            </a:r>
          </a:p>
          <a:p>
            <a:r>
              <a:rPr lang="en-US" dirty="0"/>
              <a:t>16 clients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986183" y="1934004"/>
            <a:ext cx="214802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ECS exp. control syst.</a:t>
            </a:r>
          </a:p>
          <a:p>
            <a:pPr algn="ctr"/>
            <a:r>
              <a:rPr lang="en-US" dirty="0" smtClean="0"/>
              <a:t>through</a:t>
            </a:r>
          </a:p>
          <a:p>
            <a:pPr algn="ctr"/>
            <a:r>
              <a:rPr lang="en-US" dirty="0" smtClean="0"/>
              <a:t>compute node</a:t>
            </a:r>
            <a:endParaRPr lang="en-US" dirty="0"/>
          </a:p>
        </p:txBody>
      </p:sp>
      <p:sp>
        <p:nvSpPr>
          <p:cNvPr id="18" name="Freihandform 17"/>
          <p:cNvSpPr/>
          <p:nvPr/>
        </p:nvSpPr>
        <p:spPr>
          <a:xfrm>
            <a:off x="4222271" y="1934004"/>
            <a:ext cx="2101174" cy="575732"/>
          </a:xfrm>
          <a:custGeom>
            <a:avLst/>
            <a:gdLst>
              <a:gd name="connsiteX0" fmla="*/ 0 w 2101174"/>
              <a:gd name="connsiteY0" fmla="*/ 429817 h 575732"/>
              <a:gd name="connsiteX1" fmla="*/ 1050587 w 2101174"/>
              <a:gd name="connsiteY1" fmla="*/ 1800 h 575732"/>
              <a:gd name="connsiteX2" fmla="*/ 2101174 w 2101174"/>
              <a:gd name="connsiteY2" fmla="*/ 575732 h 57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1174" h="575732">
                <a:moveTo>
                  <a:pt x="0" y="429817"/>
                </a:moveTo>
                <a:cubicBezTo>
                  <a:pt x="350195" y="203649"/>
                  <a:pt x="700391" y="-22519"/>
                  <a:pt x="1050587" y="1800"/>
                </a:cubicBezTo>
                <a:cubicBezTo>
                  <a:pt x="1400783" y="26119"/>
                  <a:pt x="1750978" y="300925"/>
                  <a:pt x="2101174" y="575732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Freihandform 56"/>
          <p:cNvSpPr/>
          <p:nvPr/>
        </p:nvSpPr>
        <p:spPr>
          <a:xfrm>
            <a:off x="4247775" y="1669480"/>
            <a:ext cx="5875971" cy="1008536"/>
          </a:xfrm>
          <a:custGeom>
            <a:avLst/>
            <a:gdLst>
              <a:gd name="connsiteX0" fmla="*/ 0 w 2101174"/>
              <a:gd name="connsiteY0" fmla="*/ 429817 h 575732"/>
              <a:gd name="connsiteX1" fmla="*/ 1050587 w 2101174"/>
              <a:gd name="connsiteY1" fmla="*/ 1800 h 575732"/>
              <a:gd name="connsiteX2" fmla="*/ 2101174 w 2101174"/>
              <a:gd name="connsiteY2" fmla="*/ 575732 h 57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1174" h="575732">
                <a:moveTo>
                  <a:pt x="0" y="429817"/>
                </a:moveTo>
                <a:cubicBezTo>
                  <a:pt x="350195" y="203649"/>
                  <a:pt x="700391" y="-22519"/>
                  <a:pt x="1050587" y="1800"/>
                </a:cubicBezTo>
                <a:cubicBezTo>
                  <a:pt x="1400783" y="26119"/>
                  <a:pt x="1750978" y="300925"/>
                  <a:pt x="2101174" y="575732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9552384" y="5517232"/>
            <a:ext cx="2561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dirty="0" smtClean="0">
                <a:sym typeface="Wingdings" panose="05000000000000000000" pitchFamily="2" charset="2"/>
              </a:rPr>
              <a:t>absolute </a:t>
            </a:r>
            <a:r>
              <a:rPr lang="de-DE" sz="2000" b="1" dirty="0" err="1" smtClean="0">
                <a:sym typeface="Wingdings" panose="05000000000000000000" pitchFamily="2" charset="2"/>
              </a:rPr>
              <a:t>max</a:t>
            </a:r>
            <a:r>
              <a:rPr lang="de-DE" sz="2000" b="1" dirty="0" smtClean="0">
                <a:sym typeface="Wingdings" panose="05000000000000000000" pitchFamily="2" charset="2"/>
              </a:rPr>
              <a:t>: </a:t>
            </a:r>
          </a:p>
          <a:p>
            <a:r>
              <a:rPr lang="de-DE" sz="2000" b="1" dirty="0" smtClean="0">
                <a:sym typeface="Wingdings" panose="05000000000000000000" pitchFamily="2" charset="2"/>
              </a:rPr>
              <a:t>6 x 7 x 16 = 672 FEB</a:t>
            </a:r>
          </a:p>
          <a:p>
            <a:r>
              <a:rPr lang="de-DE" sz="2000" b="1" dirty="0">
                <a:sym typeface="Wingdings" panose="05000000000000000000" pitchFamily="2" charset="2"/>
              </a:rPr>
              <a:t>	</a:t>
            </a:r>
            <a:r>
              <a:rPr lang="de-DE" sz="2000" b="1" dirty="0" smtClean="0">
                <a:sym typeface="Wingdings" panose="05000000000000000000" pitchFamily="2" charset="2"/>
              </a:rPr>
              <a:t>= 336 Sensors</a:t>
            </a:r>
            <a:endParaRPr lang="de-DE" sz="2000" b="1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8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340768"/>
            <a:ext cx="11593288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TFC: Timing and Fast Control FPGA Board as for CBM</a:t>
            </a:r>
          </a:p>
          <a:p>
            <a:endParaRPr lang="en-US" dirty="0" smtClean="0"/>
          </a:p>
          <a:p>
            <a:r>
              <a:rPr lang="en-US" dirty="0" smtClean="0"/>
              <a:t>GERI  </a:t>
            </a:r>
            <a:r>
              <a:rPr lang="en-US" sz="2400" dirty="0" err="1" smtClean="0"/>
              <a:t>GbtxEmuReadoutInterface</a:t>
            </a:r>
            <a:r>
              <a:rPr lang="en-US" sz="2400" dirty="0"/>
              <a:t>: </a:t>
            </a:r>
            <a:r>
              <a:rPr lang="en-US" sz="2400" dirty="0" err="1"/>
              <a:t>Interfaceboard</a:t>
            </a:r>
            <a:r>
              <a:rPr lang="en-US" sz="2400" dirty="0"/>
              <a:t> based on </a:t>
            </a:r>
            <a:r>
              <a:rPr lang="en-US" sz="2400" dirty="0" err="1" smtClean="0"/>
              <a:t>Trenz</a:t>
            </a:r>
            <a:r>
              <a:rPr lang="en-US" sz="2400" dirty="0" smtClean="0"/>
              <a:t> </a:t>
            </a:r>
            <a:r>
              <a:rPr lang="de-DE" sz="2400" dirty="0" smtClean="0"/>
              <a:t>TEC0330-04       (</a:t>
            </a:r>
            <a:r>
              <a:rPr lang="de-DE" sz="2400" dirty="0" smtClean="0">
                <a:hlinkClick r:id="rId2" tooltip="Virtex-7 PCIe FMC Carrier, 8 Lane PCIe GEN2"/>
              </a:rPr>
              <a:t>Virtex-7 </a:t>
            </a:r>
            <a:r>
              <a:rPr lang="de-DE" sz="2400" dirty="0" err="1">
                <a:hlinkClick r:id="rId2" tooltip="Virtex-7 PCIe FMC Carrier, 8 Lane PCIe GEN2"/>
              </a:rPr>
              <a:t>PCIe</a:t>
            </a:r>
            <a:r>
              <a:rPr lang="de-DE" sz="2400" dirty="0">
                <a:hlinkClick r:id="rId2" tooltip="Virtex-7 PCIe FMC Carrier, 8 Lane PCIe GEN2"/>
              </a:rPr>
              <a:t> FMC Carrier, 8 Lane </a:t>
            </a:r>
            <a:r>
              <a:rPr lang="de-DE" sz="2400" dirty="0" err="1">
                <a:hlinkClick r:id="rId2" tooltip="Virtex-7 PCIe FMC Carrier, 8 Lane PCIe GEN2"/>
              </a:rPr>
              <a:t>PCIe</a:t>
            </a:r>
            <a:r>
              <a:rPr lang="de-DE" sz="2400" dirty="0">
                <a:hlinkClick r:id="rId2" tooltip="Virtex-7 PCIe FMC Carrier, 8 Lane PCIe GEN2"/>
              </a:rPr>
              <a:t> </a:t>
            </a:r>
            <a:r>
              <a:rPr lang="de-DE" sz="2400" dirty="0" smtClean="0">
                <a:hlinkClick r:id="rId2" tooltip="Virtex-7 PCIe FMC Carrier, 8 Lane PCIe GEN2"/>
              </a:rPr>
              <a:t>GEN2</a:t>
            </a:r>
            <a:r>
              <a:rPr lang="de-DE" sz="2400" dirty="0" smtClean="0"/>
              <a:t>)</a:t>
            </a:r>
            <a:r>
              <a:rPr lang="en-US" sz="2400" dirty="0" smtClean="0"/>
              <a:t> via </a:t>
            </a:r>
            <a:r>
              <a:rPr lang="en-US" sz="2400" dirty="0" err="1"/>
              <a:t>PCIe</a:t>
            </a:r>
            <a:r>
              <a:rPr lang="en-US" sz="2400" dirty="0"/>
              <a:t> to computer. </a:t>
            </a:r>
            <a:r>
              <a:rPr lang="en-US" sz="2400" dirty="0" smtClean="0"/>
              <a:t>                                              Similar </a:t>
            </a:r>
            <a:r>
              <a:rPr lang="en-US" sz="2400" dirty="0"/>
              <a:t>function to CRI-Board for </a:t>
            </a:r>
            <a:r>
              <a:rPr lang="en-US" sz="2400" dirty="0" smtClean="0"/>
              <a:t>CBM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de-DE" dirty="0" smtClean="0"/>
              <a:t>GBTxEMU-3Sens </a:t>
            </a:r>
          </a:p>
          <a:p>
            <a:pPr marL="0" indent="0">
              <a:buNone/>
            </a:pPr>
            <a:r>
              <a:rPr lang="de-DE" sz="2400" dirty="0" err="1"/>
              <a:t>connectivity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3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sensors</a:t>
            </a:r>
            <a:r>
              <a:rPr lang="de-DE" sz="2400" dirty="0"/>
              <a:t> (48 e-links), </a:t>
            </a:r>
            <a:r>
              <a:rPr lang="de-DE" sz="2400" dirty="0" err="1"/>
              <a:t>one</a:t>
            </a:r>
            <a:r>
              <a:rPr lang="de-DE" sz="2400" dirty="0"/>
              <a:t> 4.4Gbps </a:t>
            </a:r>
            <a:r>
              <a:rPr lang="de-DE" sz="2400" dirty="0" err="1"/>
              <a:t>uplink</a:t>
            </a:r>
            <a:r>
              <a:rPr lang="de-DE" sz="2400" dirty="0"/>
              <a:t>, </a:t>
            </a:r>
            <a:r>
              <a:rPr lang="de-DE" sz="2400" dirty="0" err="1"/>
              <a:t>each</a:t>
            </a:r>
            <a:r>
              <a:rPr lang="de-DE" sz="2400" dirty="0"/>
              <a:t> e-link at 80Mbps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3283850"/>
            <a:ext cx="2745097" cy="169638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5373217"/>
            <a:ext cx="2560284" cy="144016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176120" y="648866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2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</a:t>
            </a:r>
            <a:r>
              <a:rPr lang="de-DE" dirty="0" err="1" smtClean="0"/>
              <a:t>ptimized</a:t>
            </a:r>
            <a:r>
              <a:rPr lang="de-DE" dirty="0" smtClean="0"/>
              <a:t> System 336 Sensors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10091464" cy="4525963"/>
          </a:xfrm>
        </p:spPr>
        <p:txBody>
          <a:bodyPr/>
          <a:lstStyle/>
          <a:p>
            <a:endParaRPr lang="de-DE" dirty="0"/>
          </a:p>
          <a:p>
            <a:r>
              <a:rPr lang="de-DE" dirty="0" smtClean="0"/>
              <a:t>1 		TFC </a:t>
            </a:r>
            <a:r>
              <a:rPr lang="de-DE" dirty="0" err="1" smtClean="0"/>
              <a:t>with</a:t>
            </a:r>
            <a:r>
              <a:rPr lang="de-DE" dirty="0" smtClean="0"/>
              <a:t> 1:16 </a:t>
            </a:r>
            <a:r>
              <a:rPr lang="de-DE" dirty="0" err="1" smtClean="0"/>
              <a:t>synch</a:t>
            </a:r>
            <a:r>
              <a:rPr lang="de-DE" dirty="0" smtClean="0"/>
              <a:t> </a:t>
            </a:r>
            <a:r>
              <a:rPr lang="de-DE" dirty="0" err="1" smtClean="0"/>
              <a:t>fanout</a:t>
            </a:r>
            <a:endParaRPr lang="de-DE" dirty="0" smtClean="0"/>
          </a:p>
          <a:p>
            <a:r>
              <a:rPr lang="de-DE" dirty="0" smtClean="0"/>
              <a:t>16		GERI in-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sz="2000" dirty="0"/>
              <a:t>(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7 GBTxEMU-3Sens-1)</a:t>
            </a:r>
            <a:endParaRPr lang="de-DE" dirty="0" smtClean="0"/>
          </a:p>
          <a:p>
            <a:r>
              <a:rPr lang="de-DE" dirty="0" smtClean="0"/>
              <a:t>112 	GBTxEMU-3Sens </a:t>
            </a:r>
            <a:r>
              <a:rPr lang="de-DE" sz="2000" dirty="0"/>
              <a:t>(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six</a:t>
            </a:r>
            <a:r>
              <a:rPr lang="de-DE" sz="2000" dirty="0"/>
              <a:t> </a:t>
            </a:r>
            <a:r>
              <a:rPr lang="de-DE" sz="2000" dirty="0" err="1"/>
              <a:t>sensor</a:t>
            </a:r>
            <a:r>
              <a:rPr lang="de-DE" sz="2000" dirty="0"/>
              <a:t> </a:t>
            </a:r>
            <a:r>
              <a:rPr lang="de-DE" sz="2000" dirty="0" err="1" smtClean="0"/>
              <a:t>sides</a:t>
            </a:r>
            <a:r>
              <a:rPr lang="de-DE" sz="2000" dirty="0" smtClean="0"/>
              <a:t>, 3 </a:t>
            </a:r>
            <a:r>
              <a:rPr lang="de-DE" sz="2000" dirty="0" err="1" smtClean="0"/>
              <a:t>sensors</a:t>
            </a:r>
            <a:r>
              <a:rPr lang="de-DE" sz="2000" dirty="0" smtClean="0"/>
              <a:t>)</a:t>
            </a:r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Total </a:t>
            </a:r>
            <a:r>
              <a:rPr lang="de-DE" sz="2000" dirty="0" err="1"/>
              <a:t>bandwidth</a:t>
            </a:r>
            <a:r>
              <a:rPr lang="de-DE" sz="2000" dirty="0"/>
              <a:t>: 112 x 6 x 8 x 80 Mbit/s = 420 </a:t>
            </a:r>
            <a:r>
              <a:rPr lang="de-DE" sz="2000" dirty="0" err="1" smtClean="0"/>
              <a:t>Gbit</a:t>
            </a:r>
            <a:r>
              <a:rPr lang="de-DE" sz="2000" dirty="0" smtClean="0"/>
              <a:t>/s  </a:t>
            </a:r>
            <a:r>
              <a:rPr lang="de-DE" sz="2000" dirty="0" err="1" smtClean="0"/>
              <a:t>corresponding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13.6 </a:t>
            </a:r>
            <a:r>
              <a:rPr lang="de-DE" sz="2000" dirty="0" err="1" smtClean="0"/>
              <a:t>Ghits</a:t>
            </a:r>
            <a:r>
              <a:rPr lang="de-DE" sz="2000" dirty="0" smtClean="0"/>
              <a:t>/s</a:t>
            </a:r>
            <a:endParaRPr lang="de-DE" sz="2000" dirty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3" name="Rechteck 2"/>
          <p:cNvSpPr/>
          <p:nvPr/>
        </p:nvSpPr>
        <p:spPr>
          <a:xfrm>
            <a:off x="3863752" y="6488668"/>
            <a:ext cx="471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2">
                    <a:lumMod val="60000"/>
                    <a:lumOff val="40000"/>
                  </a:schemeClr>
                </a:solidFill>
              </a:rPr>
              <a:t>Christian J.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Schmidt, WP2 Kick-Off,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July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1st,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96688" y="44624"/>
            <a:ext cx="1224136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Visa-Card sized XYLINX Serial-7 FPGA </a:t>
            </a:r>
            <a:r>
              <a:rPr lang="en-US" sz="3600" dirty="0" smtClean="0"/>
              <a:t>Board heart of </a:t>
            </a:r>
            <a:r>
              <a:rPr lang="en-US" sz="3600" dirty="0" err="1" smtClean="0"/>
              <a:t>GBTxEMU</a:t>
            </a:r>
            <a:r>
              <a:rPr lang="en-US" sz="3600" dirty="0" smtClean="0"/>
              <a:t> board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687284"/>
            <a:ext cx="5951220" cy="23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672064" y="4225497"/>
            <a:ext cx="592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Fully functional and tested, long term availability (15 years </a:t>
            </a:r>
            <a:r>
              <a:rPr lang="en-US" sz="2400" dirty="0" smtClean="0"/>
              <a:t>guaranteed by TRENZ)</a:t>
            </a:r>
            <a:endParaRPr lang="en-US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4295801" y="1124744"/>
            <a:ext cx="340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Trenz</a:t>
            </a:r>
            <a:r>
              <a:rPr lang="en-US" sz="2000" dirty="0"/>
              <a:t> </a:t>
            </a:r>
            <a:r>
              <a:rPr lang="en-US" sz="2000" dirty="0" smtClean="0"/>
              <a:t>TE0712-02-200-2C</a:t>
            </a: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284"/>
            <a:ext cx="6585963" cy="37046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5480" y="5554318"/>
            <a:ext cx="425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Prototype GBTxEMU-3Sens Board, </a:t>
            </a:r>
            <a:r>
              <a:rPr lang="de-DE" dirty="0" err="1" smtClean="0"/>
              <a:t>available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733492" y="2033386"/>
            <a:ext cx="824186" cy="1714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0" y="1732081"/>
            <a:ext cx="26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C00000"/>
                </a:solidFill>
              </a:rPr>
              <a:t>connectivity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for</a:t>
            </a:r>
            <a:r>
              <a:rPr lang="de-DE" sz="2000" dirty="0" smtClean="0">
                <a:solidFill>
                  <a:srgbClr val="C00000"/>
                </a:solidFill>
              </a:rPr>
              <a:t> 6 FEB-8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E987-8BE1-4210-9629-D87D0E48FEC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5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-Vorlage_en-2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Breitbild</PresentationFormat>
  <Paragraphs>230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DejaVu Sans</vt:lpstr>
      <vt:lpstr>Symbol</vt:lpstr>
      <vt:lpstr>Wingdings</vt:lpstr>
      <vt:lpstr>Larissa</vt:lpstr>
      <vt:lpstr>PPT-Vorlage_en-2</vt:lpstr>
      <vt:lpstr>Towards a DAQ and Control System for the BM@N Silicon Tracker Overview</vt:lpstr>
      <vt:lpstr>Double Sided Silicon Micro Strip Sensor Module Operated in Free Streaming Readout Mode at BM@N and CBM </vt:lpstr>
      <vt:lpstr>PowerPoint-Präsentation</vt:lpstr>
      <vt:lpstr>… at CBM currently being set-up</vt:lpstr>
      <vt:lpstr>PowerPoint-Präsentation</vt:lpstr>
      <vt:lpstr>PowerPoint-Präsentation</vt:lpstr>
      <vt:lpstr>Nomenclature</vt:lpstr>
      <vt:lpstr>Optimized System 336 Sensors</vt:lpstr>
      <vt:lpstr>Visa-Card sized XYLINX Serial-7 FPGA Board heart of GBTxEMU board</vt:lpstr>
      <vt:lpstr>towards radiation hardness</vt:lpstr>
      <vt:lpstr>Pilot System for 42 Sensors</vt:lpstr>
      <vt:lpstr>Firmware Workpackages</vt:lpstr>
      <vt:lpstr>PowerPoint-Präsentation</vt:lpstr>
      <vt:lpstr>PowerPoint-Präsentation</vt:lpstr>
      <vt:lpstr>PowerPoint-Präsentation</vt:lpstr>
      <vt:lpstr>PowerPoint-Präsentation</vt:lpstr>
      <vt:lpstr>Free Streaming   Triggered DAQ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Schmidt, Christian Joachim Dr.</dc:creator>
  <cp:lastModifiedBy>Schmidt, Christian Joachim Dr.</cp:lastModifiedBy>
  <cp:revision>132</cp:revision>
  <cp:lastPrinted>2020-07-01T11:23:50Z</cp:lastPrinted>
  <dcterms:created xsi:type="dcterms:W3CDTF">2017-04-03T11:00:20Z</dcterms:created>
  <dcterms:modified xsi:type="dcterms:W3CDTF">2020-09-17T12:13:53Z</dcterms:modified>
</cp:coreProperties>
</file>