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C4288-A89D-46E2-A867-9DB887B7CF46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87D4A-2FD2-4AD8-A433-CCF2732BE10B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2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F6299-3059-4918-A6D5-019C00A8A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BF3DDA-FE1F-4CCD-8080-EFEBD8914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2299A5-417F-43F3-977C-9B330CE78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9C4134-A38B-4516-AC25-F909A45C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1E1F6-1CF4-444F-A7ED-43D4D930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6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6C630-644D-4128-8392-B0D679AA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97235-73A7-48A1-B128-FD5616B12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E96E9-815E-4800-A178-C80E4929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E0D5F7-D13F-4D7C-847A-2397A7BC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3E7700-B49C-4DA5-97C9-E74FA91A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1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A67A12-F43F-4765-90C8-BF880D7F5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A1922F-7941-4045-B92A-71BA6B4F5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006C26-4A32-4DB3-859D-58111F3E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03B2DB-20B6-4A0F-A62C-CB14EF936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CD702-91A9-414B-8D5D-8FCB3609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BDDFFEE-52C7-45C6-B6A9-CFB1C14A4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277" y="-333076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effectLst/>
                <a:latin typeface="Eurostile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FCC0192-B2D3-49C3-BE39-57E3C1F403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Adobe Ming Std L" panose="02020300000000000000" pitchFamily="18" charset="-128"/>
                <a:ea typeface="Adobe Ming Std L" panose="02020300000000000000" pitchFamily="18" charset="-128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Eurostile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B42C2A28-7202-4815-A182-CFA85771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58135C2-DCDD-41A0-97F3-6D6163FFCB2E}" type="datetime1">
              <a:rPr lang="ru-RU" smtClean="0"/>
              <a:t>18.09.2020</a:t>
            </a:fld>
            <a:endParaRPr lang="ru-RU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BFDF2C79-A274-4B5A-AF56-84DAB8B8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CREMLINplus WP2 kick-off meeting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CB3FA059-D33C-4A1A-867E-D13356AD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mtClean="0">
                <a:latin typeface="Eurostile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‹Nr.›</a:t>
            </a:fld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212EE51-CDF2-401B-8D28-619F7B45A26C}"/>
              </a:ext>
            </a:extLst>
          </p:cNvPr>
          <p:cNvCxnSpPr/>
          <p:nvPr userDrawn="1"/>
        </p:nvCxnSpPr>
        <p:spPr>
          <a:xfrm>
            <a:off x="380283" y="721268"/>
            <a:ext cx="10099589" cy="0"/>
          </a:xfrm>
          <a:prstGeom prst="line">
            <a:avLst/>
          </a:prstGeom>
          <a:ln w="12700">
            <a:solidFill>
              <a:srgbClr val="6BA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DE834A-DF3B-4095-8072-50EAE603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30" y="-5192"/>
            <a:ext cx="1980896" cy="11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6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46E1-BA26-4A1A-86AD-3914A9E8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733B5B-2E6E-4535-A89B-78ED014EE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EEA1B4-3102-412B-86D4-60486598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8DCAE-8F01-44CD-B7E7-4D4C4CC96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1191F0-2C37-4428-A9A3-E724E28F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0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F75D2-5F63-4131-BB18-1B16B758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2A16E-0B11-4011-B4B4-354C67CFA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93A821-A0C4-4A93-A5BA-1CB47328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13F6C0-6086-40C0-9728-65BAA8C4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30736F-D31D-47E0-945B-66D92AFD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92F6C5-759E-40B0-8C48-96A7510E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85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A12E6-EADE-4D31-AB83-E3C40611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1E5286-BB28-47DF-B76B-E5A2213B2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141C83-EA94-4205-915A-18AD0FD1C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DD1E1D-DE9E-4720-92AF-49A11D84B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B510B6-28D6-4C0E-9655-917E78F22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153669-E272-4430-A638-2DC23C61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A66A12-F2D6-429F-A46F-0A07E1CE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7D886E-A3E2-4394-90FC-C0F2074F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8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4E1EB-009A-41CA-8BB1-63ADF6B3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088F98-7A5C-4C70-ADCE-0F101530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2CDB8A-4BD2-4B30-B7FE-98576A72A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B5B2AE-3A40-45D0-BBC8-26402B42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1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CDD44C-4A5F-45C0-8C94-7ADB0923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5E885B-E8B2-4B83-901A-58FE25EE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A32CEA-025D-428F-8331-2D221B5D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2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178C9-A4D0-41BA-AF8B-2E3BB9C5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627A7-8547-49AF-AC47-7D21B7280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F16CFF-E0D9-47DD-9F29-DFBC5CF3F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CA2B-9624-4C9F-A068-5FEAC3C1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C5CF2F-8184-44C0-BF85-3DACC90A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26E10D-884D-4891-AC78-A16BCE60A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11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F0DCE-6C4E-4167-833F-DF945577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2276C6-D1CC-44DB-BF3C-AEDB82528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5C079B-9551-4AC4-BF55-FC0D32506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25F837-45ED-450F-85D6-2816A7DD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9EE6B0-C6B2-48E8-8504-8237A388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367B21-5E99-4B70-8550-CE2E226B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87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64D9D-0BDC-4317-A7B0-0D78952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9F1C59-60F0-40B3-BFC5-6C51C510F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DB3247-B914-4CBC-8BB5-681EF660A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28C2E-2AF3-4F91-B497-95648C43627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37B9A-9EC6-4D14-9192-FEDE5992F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8E49C-1452-48FB-A06C-5F4C650EF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F352A-F545-48C4-A6C7-F1AE2A2AD589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2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8302F-93FD-4601-B167-405B56C83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959700"/>
            <a:ext cx="9144000" cy="23876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Eurostile" panose="020B0500000000000000" pitchFamily="34" charset="0"/>
              </a:rPr>
              <a:t>Requirements for DAQ and processing chain, Contribution of JINR to T2.2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DE5D69-73F1-4A7B-94D0-068B958A3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520" y="4079875"/>
            <a:ext cx="5818959" cy="165576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EuroStyle" panose="02027200000000000000" pitchFamily="18" charset="0"/>
              </a:rPr>
              <a:t>Dmitrii</a:t>
            </a:r>
            <a:r>
              <a:rPr lang="en-US" dirty="0">
                <a:latin typeface="EuroStyle" panose="02027200000000000000" pitchFamily="18" charset="0"/>
              </a:rPr>
              <a:t> </a:t>
            </a:r>
            <a:r>
              <a:rPr lang="en-US" dirty="0" err="1">
                <a:latin typeface="EuroStyle" panose="02027200000000000000" pitchFamily="18" charset="0"/>
              </a:rPr>
              <a:t>Dementev</a:t>
            </a:r>
            <a:r>
              <a:rPr lang="en-US" dirty="0">
                <a:latin typeface="EuroStyle" panose="02027200000000000000" pitchFamily="18" charset="0"/>
              </a:rPr>
              <a:t> for JINR STS group</a:t>
            </a:r>
          </a:p>
          <a:p>
            <a:pPr algn="l"/>
            <a:endParaRPr lang="en-US" dirty="0">
              <a:latin typeface="EuroStyle" panose="02027200000000000000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6E7D8-E2DD-462F-9B97-E85C49B9FA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10" y="162611"/>
            <a:ext cx="2348365" cy="1320955"/>
          </a:xfrm>
          <a:prstGeom prst="rect">
            <a:avLst/>
          </a:prstGeom>
        </p:spPr>
      </p:pic>
      <p:pic>
        <p:nvPicPr>
          <p:cNvPr id="1026" name="Picture 2" descr="Facility for Antiproton and Ion Research: CBM Collaboration Meeting">
            <a:extLst>
              <a:ext uri="{FF2B5EF4-FFF2-40B4-BE49-F238E27FC236}">
                <a16:creationId xmlns:a16="http://schemas.microsoft.com/office/drawing/2014/main" id="{454368F9-F575-48F1-928B-C8E8BB01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0" y="72185"/>
            <a:ext cx="1113840" cy="15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17F7477-1B25-4532-82DE-A7A4BC6210D7}"/>
              </a:ext>
            </a:extLst>
          </p:cNvPr>
          <p:cNvCxnSpPr/>
          <p:nvPr/>
        </p:nvCxnSpPr>
        <p:spPr>
          <a:xfrm>
            <a:off x="1712841" y="1760518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95F1482-B027-4512-AB2D-F617EF75A593}"/>
              </a:ext>
            </a:extLst>
          </p:cNvPr>
          <p:cNvCxnSpPr/>
          <p:nvPr/>
        </p:nvCxnSpPr>
        <p:spPr>
          <a:xfrm>
            <a:off x="1712840" y="3629232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14908D-CEF2-41F9-B301-338C77E0D945}"/>
              </a:ext>
            </a:extLst>
          </p:cNvPr>
          <p:cNvSpPr/>
          <p:nvPr/>
        </p:nvSpPr>
        <p:spPr>
          <a:xfrm>
            <a:off x="-1" y="59589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EuroStyle" panose="02027200000000000000" pitchFamily="18" charset="0"/>
              </a:rPr>
              <a:t>CREMLINplus</a:t>
            </a:r>
            <a:r>
              <a:rPr lang="en-US" dirty="0">
                <a:latin typeface="EuroStyle" panose="02027200000000000000" pitchFamily="18" charset="0"/>
              </a:rPr>
              <a:t> WP2 kick-off meeting</a:t>
            </a:r>
          </a:p>
          <a:p>
            <a:r>
              <a:rPr lang="en-US" dirty="0">
                <a:latin typeface="EuroStyle" panose="02027200000000000000" pitchFamily="18" charset="0"/>
              </a:rPr>
              <a:t>Jul 1, 2020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CB5D6-44AC-4A25-B5D8-848A5DDCAC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57" y="4613210"/>
            <a:ext cx="9201078" cy="22110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8D2671-B3A3-40F2-BB7E-79EB1C9600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329397"/>
            <a:ext cx="5436108" cy="10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3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Readout chain of BM@N STS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2</a:t>
            </a:fld>
            <a:endParaRPr lang="ru-RU" sz="1800" b="1" dirty="0"/>
          </a:p>
        </p:txBody>
      </p:sp>
      <p:sp>
        <p:nvSpPr>
          <p:cNvPr id="29" name="Rechteck 23">
            <a:extLst>
              <a:ext uri="{FF2B5EF4-FFF2-40B4-BE49-F238E27FC236}">
                <a16:creationId xmlns:a16="http://schemas.microsoft.com/office/drawing/2014/main" id="{CD69DCB5-22DA-43C1-8891-74AE6CC85E58}"/>
              </a:ext>
            </a:extLst>
          </p:cNvPr>
          <p:cNvSpPr/>
          <p:nvPr/>
        </p:nvSpPr>
        <p:spPr>
          <a:xfrm>
            <a:off x="7643431" y="1130820"/>
            <a:ext cx="2304256" cy="2448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Computing System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hteck 16">
            <a:extLst>
              <a:ext uri="{FF2B5EF4-FFF2-40B4-BE49-F238E27FC236}">
                <a16:creationId xmlns:a16="http://schemas.microsoft.com/office/drawing/2014/main" id="{892A55D6-108A-43FD-9897-376C299E0F25}"/>
              </a:ext>
            </a:extLst>
          </p:cNvPr>
          <p:cNvSpPr/>
          <p:nvPr/>
        </p:nvSpPr>
        <p:spPr>
          <a:xfrm>
            <a:off x="3827007" y="1418852"/>
            <a:ext cx="2221138" cy="32331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48 e-links</a:t>
            </a:r>
          </a:p>
          <a:p>
            <a:pPr algn="ctr"/>
            <a:r>
              <a:rPr lang="en-US" dirty="0"/>
              <a:t>3 x Sensors </a:t>
            </a:r>
          </a:p>
        </p:txBody>
      </p:sp>
      <p:sp>
        <p:nvSpPr>
          <p:cNvPr id="31" name="Rechteck 3">
            <a:extLst>
              <a:ext uri="{FF2B5EF4-FFF2-40B4-BE49-F238E27FC236}">
                <a16:creationId xmlns:a16="http://schemas.microsoft.com/office/drawing/2014/main" id="{5CDEEF3D-2170-47E9-9C1B-61CB54ED7CAF}"/>
              </a:ext>
            </a:extLst>
          </p:cNvPr>
          <p:cNvSpPr/>
          <p:nvPr/>
        </p:nvSpPr>
        <p:spPr>
          <a:xfrm>
            <a:off x="364776" y="16836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34" name="Rechteck 4">
            <a:extLst>
              <a:ext uri="{FF2B5EF4-FFF2-40B4-BE49-F238E27FC236}">
                <a16:creationId xmlns:a16="http://schemas.microsoft.com/office/drawing/2014/main" id="{9EF518CE-14F0-4568-9A51-CB7E5D21033A}"/>
              </a:ext>
            </a:extLst>
          </p:cNvPr>
          <p:cNvSpPr/>
          <p:nvPr/>
        </p:nvSpPr>
        <p:spPr>
          <a:xfrm>
            <a:off x="517176" y="18360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36" name="Rechteck 5">
            <a:extLst>
              <a:ext uri="{FF2B5EF4-FFF2-40B4-BE49-F238E27FC236}">
                <a16:creationId xmlns:a16="http://schemas.microsoft.com/office/drawing/2014/main" id="{7FAFB78E-9E70-471B-AA5F-C4C3C1789B86}"/>
              </a:ext>
            </a:extLst>
          </p:cNvPr>
          <p:cNvSpPr/>
          <p:nvPr/>
        </p:nvSpPr>
        <p:spPr>
          <a:xfrm>
            <a:off x="669576" y="19884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41" name="Rechteck 6">
            <a:extLst>
              <a:ext uri="{FF2B5EF4-FFF2-40B4-BE49-F238E27FC236}">
                <a16:creationId xmlns:a16="http://schemas.microsoft.com/office/drawing/2014/main" id="{8CE77651-52F5-41DA-8487-45C4F2401FCF}"/>
              </a:ext>
            </a:extLst>
          </p:cNvPr>
          <p:cNvSpPr/>
          <p:nvPr/>
        </p:nvSpPr>
        <p:spPr>
          <a:xfrm>
            <a:off x="821976" y="21408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42" name="Rechteck 7">
            <a:extLst>
              <a:ext uri="{FF2B5EF4-FFF2-40B4-BE49-F238E27FC236}">
                <a16:creationId xmlns:a16="http://schemas.microsoft.com/office/drawing/2014/main" id="{2B143B4E-040F-47A1-95D0-1FC7F8EF4629}"/>
              </a:ext>
            </a:extLst>
          </p:cNvPr>
          <p:cNvSpPr/>
          <p:nvPr/>
        </p:nvSpPr>
        <p:spPr>
          <a:xfrm>
            <a:off x="974376" y="22932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43" name="Rechteck 8">
            <a:extLst>
              <a:ext uri="{FF2B5EF4-FFF2-40B4-BE49-F238E27FC236}">
                <a16:creationId xmlns:a16="http://schemas.microsoft.com/office/drawing/2014/main" id="{EB714DC8-7B37-4645-8AD8-26ADC94D3CF7}"/>
              </a:ext>
            </a:extLst>
          </p:cNvPr>
          <p:cNvSpPr/>
          <p:nvPr/>
        </p:nvSpPr>
        <p:spPr>
          <a:xfrm>
            <a:off x="1126776" y="24456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FEB-8 FEE</a:t>
            </a:r>
          </a:p>
        </p:txBody>
      </p:sp>
      <p:sp>
        <p:nvSpPr>
          <p:cNvPr id="44" name="Rechteck 9">
            <a:extLst>
              <a:ext uri="{FF2B5EF4-FFF2-40B4-BE49-F238E27FC236}">
                <a16:creationId xmlns:a16="http://schemas.microsoft.com/office/drawing/2014/main" id="{5F10B6DD-F4E7-40D4-8E9F-7FA4F10873FB}"/>
              </a:ext>
            </a:extLst>
          </p:cNvPr>
          <p:cNvSpPr/>
          <p:nvPr/>
        </p:nvSpPr>
        <p:spPr>
          <a:xfrm>
            <a:off x="3971023" y="1723652"/>
            <a:ext cx="1944216" cy="1855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FPGA based emulator of CERN </a:t>
            </a:r>
            <a:r>
              <a:rPr lang="en-US" sz="1600" dirty="0" err="1">
                <a:solidFill>
                  <a:schemeClr val="tx1"/>
                </a:solidFill>
              </a:rPr>
              <a:t>GBTx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</a:rPr>
              <a:t>serializer</a:t>
            </a:r>
            <a:r>
              <a:rPr lang="en-US" sz="1600" dirty="0">
                <a:solidFill>
                  <a:schemeClr val="tx1"/>
                </a:solidFill>
              </a:rPr>
              <a:t> and data combiner chip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48 x 80 Mbit/s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to 3.84 Gbit/s optical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Pfeil nach rechts 10">
            <a:extLst>
              <a:ext uri="{FF2B5EF4-FFF2-40B4-BE49-F238E27FC236}">
                <a16:creationId xmlns:a16="http://schemas.microsoft.com/office/drawing/2014/main" id="{03F118DE-0641-4412-8328-C19F31DBB81B}"/>
              </a:ext>
            </a:extLst>
          </p:cNvPr>
          <p:cNvSpPr/>
          <p:nvPr/>
        </p:nvSpPr>
        <p:spPr>
          <a:xfrm>
            <a:off x="2271820" y="2140860"/>
            <a:ext cx="1487970" cy="343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11">
            <a:extLst>
              <a:ext uri="{FF2B5EF4-FFF2-40B4-BE49-F238E27FC236}">
                <a16:creationId xmlns:a16="http://schemas.microsoft.com/office/drawing/2014/main" id="{229B5AF4-C0D7-4164-BAB3-743F20B7544A}"/>
              </a:ext>
            </a:extLst>
          </p:cNvPr>
          <p:cNvSpPr txBox="1"/>
          <p:nvPr/>
        </p:nvSpPr>
        <p:spPr>
          <a:xfrm>
            <a:off x="2477783" y="1572291"/>
            <a:ext cx="71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elinks</a:t>
            </a:r>
            <a:endParaRPr lang="en-US" dirty="0"/>
          </a:p>
        </p:txBody>
      </p:sp>
      <p:sp>
        <p:nvSpPr>
          <p:cNvPr id="47" name="Rechteck 12">
            <a:extLst>
              <a:ext uri="{FF2B5EF4-FFF2-40B4-BE49-F238E27FC236}">
                <a16:creationId xmlns:a16="http://schemas.microsoft.com/office/drawing/2014/main" id="{06A68CFA-4D76-4A60-ADB6-985D0E448AEF}"/>
              </a:ext>
            </a:extLst>
          </p:cNvPr>
          <p:cNvSpPr/>
          <p:nvPr/>
        </p:nvSpPr>
        <p:spPr>
          <a:xfrm>
            <a:off x="7211383" y="1850900"/>
            <a:ext cx="1944216" cy="18554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GERI-Board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FPGA based</a:t>
            </a:r>
          </a:p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PCIe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Interface to computer system</a:t>
            </a:r>
          </a:p>
        </p:txBody>
      </p:sp>
      <p:sp>
        <p:nvSpPr>
          <p:cNvPr id="48" name="Pfeil nach rechts 13">
            <a:extLst>
              <a:ext uri="{FF2B5EF4-FFF2-40B4-BE49-F238E27FC236}">
                <a16:creationId xmlns:a16="http://schemas.microsoft.com/office/drawing/2014/main" id="{863B2649-257E-4D76-B036-14094E67225E}"/>
              </a:ext>
            </a:extLst>
          </p:cNvPr>
          <p:cNvSpPr/>
          <p:nvPr/>
        </p:nvSpPr>
        <p:spPr>
          <a:xfrm>
            <a:off x="6131263" y="2174936"/>
            <a:ext cx="93610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feld 15">
            <a:extLst>
              <a:ext uri="{FF2B5EF4-FFF2-40B4-BE49-F238E27FC236}">
                <a16:creationId xmlns:a16="http://schemas.microsoft.com/office/drawing/2014/main" id="{C3FEFB53-0190-4C18-9484-08A4E9DE722D}"/>
              </a:ext>
            </a:extLst>
          </p:cNvPr>
          <p:cNvSpPr txBox="1"/>
          <p:nvPr/>
        </p:nvSpPr>
        <p:spPr>
          <a:xfrm>
            <a:off x="6021110" y="1573968"/>
            <a:ext cx="101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Gbit</a:t>
            </a:r>
            <a:r>
              <a:rPr lang="en-US" dirty="0"/>
              <a:t> opt.</a:t>
            </a:r>
          </a:p>
        </p:txBody>
      </p:sp>
      <p:sp>
        <p:nvSpPr>
          <p:cNvPr id="50" name="Pfeil nach rechts 17">
            <a:extLst>
              <a:ext uri="{FF2B5EF4-FFF2-40B4-BE49-F238E27FC236}">
                <a16:creationId xmlns:a16="http://schemas.microsoft.com/office/drawing/2014/main" id="{F3DE0A28-1707-4E06-889A-27C30B575160}"/>
              </a:ext>
            </a:extLst>
          </p:cNvPr>
          <p:cNvSpPr/>
          <p:nvPr/>
        </p:nvSpPr>
        <p:spPr>
          <a:xfrm rot="10800000">
            <a:off x="6059255" y="2606984"/>
            <a:ext cx="93610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feil nach rechts 18">
            <a:extLst>
              <a:ext uri="{FF2B5EF4-FFF2-40B4-BE49-F238E27FC236}">
                <a16:creationId xmlns:a16="http://schemas.microsoft.com/office/drawing/2014/main" id="{791C701B-80C7-474B-890D-D78BD2925A0A}"/>
              </a:ext>
            </a:extLst>
          </p:cNvPr>
          <p:cNvSpPr/>
          <p:nvPr/>
        </p:nvSpPr>
        <p:spPr>
          <a:xfrm rot="10800000">
            <a:off x="2208522" y="2547756"/>
            <a:ext cx="152912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feld 19">
            <a:extLst>
              <a:ext uri="{FF2B5EF4-FFF2-40B4-BE49-F238E27FC236}">
                <a16:creationId xmlns:a16="http://schemas.microsoft.com/office/drawing/2014/main" id="{0B1846B0-2DB7-4A3D-8E7C-A629BD664CD3}"/>
              </a:ext>
            </a:extLst>
          </p:cNvPr>
          <p:cNvSpPr txBox="1"/>
          <p:nvPr/>
        </p:nvSpPr>
        <p:spPr>
          <a:xfrm>
            <a:off x="4151483" y="1328773"/>
            <a:ext cx="1487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GBTxEMU</a:t>
            </a:r>
            <a:r>
              <a:rPr lang="en-US" sz="2400" dirty="0"/>
              <a:t> </a:t>
            </a:r>
          </a:p>
        </p:txBody>
      </p:sp>
      <p:sp>
        <p:nvSpPr>
          <p:cNvPr id="53" name="Pfeil nach unten 20">
            <a:extLst>
              <a:ext uri="{FF2B5EF4-FFF2-40B4-BE49-F238E27FC236}">
                <a16:creationId xmlns:a16="http://schemas.microsoft.com/office/drawing/2014/main" id="{09B7A219-B296-48D9-9182-EE9232AE6F24}"/>
              </a:ext>
            </a:extLst>
          </p:cNvPr>
          <p:cNvSpPr/>
          <p:nvPr/>
        </p:nvSpPr>
        <p:spPr>
          <a:xfrm>
            <a:off x="7787447" y="3939132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feil nach unten 21">
            <a:extLst>
              <a:ext uri="{FF2B5EF4-FFF2-40B4-BE49-F238E27FC236}">
                <a16:creationId xmlns:a16="http://schemas.microsoft.com/office/drawing/2014/main" id="{47EF854E-2EA1-4E83-85E3-5B239684B5D3}"/>
              </a:ext>
            </a:extLst>
          </p:cNvPr>
          <p:cNvSpPr/>
          <p:nvPr/>
        </p:nvSpPr>
        <p:spPr>
          <a:xfrm rot="10800000">
            <a:off x="8118971" y="3939132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bgerundetes Rechteck 22">
            <a:extLst>
              <a:ext uri="{FF2B5EF4-FFF2-40B4-BE49-F238E27FC236}">
                <a16:creationId xmlns:a16="http://schemas.microsoft.com/office/drawing/2014/main" id="{C70B7685-0855-47B4-B540-2265423FDDDC}"/>
              </a:ext>
            </a:extLst>
          </p:cNvPr>
          <p:cNvSpPr/>
          <p:nvPr/>
        </p:nvSpPr>
        <p:spPr>
          <a:xfrm>
            <a:off x="7211383" y="5451300"/>
            <a:ext cx="1872208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TFC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Timing and Fast Control</a:t>
            </a:r>
          </a:p>
        </p:txBody>
      </p:sp>
      <p:sp>
        <p:nvSpPr>
          <p:cNvPr id="56" name="Textfeld 2">
            <a:extLst>
              <a:ext uri="{FF2B5EF4-FFF2-40B4-BE49-F238E27FC236}">
                <a16:creationId xmlns:a16="http://schemas.microsoft.com/office/drawing/2014/main" id="{192BAA10-AC09-4502-A905-246809F6BC4F}"/>
              </a:ext>
            </a:extLst>
          </p:cNvPr>
          <p:cNvSpPr txBox="1"/>
          <p:nvPr/>
        </p:nvSpPr>
        <p:spPr>
          <a:xfrm>
            <a:off x="1982880" y="1815462"/>
            <a:ext cx="214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2.35 </a:t>
            </a:r>
            <a:r>
              <a:rPr lang="en-US" dirty="0" err="1"/>
              <a:t>MHit</a:t>
            </a:r>
            <a:r>
              <a:rPr lang="en-US" dirty="0"/>
              <a:t>/s/</a:t>
            </a:r>
            <a:r>
              <a:rPr lang="en-US" dirty="0" err="1"/>
              <a:t>elink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B6523C5-D9EB-4C92-BBAE-384A79C87407}"/>
              </a:ext>
            </a:extLst>
          </p:cNvPr>
          <p:cNvSpPr txBox="1"/>
          <p:nvPr/>
        </p:nvSpPr>
        <p:spPr>
          <a:xfrm>
            <a:off x="8721697" y="3640932"/>
            <a:ext cx="3470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Firmware </a:t>
            </a:r>
            <a:r>
              <a:rPr lang="en-US" b="1" dirty="0" err="1">
                <a:solidFill>
                  <a:srgbClr val="002060"/>
                </a:solidFill>
              </a:rPr>
              <a:t>GBTxEMU</a:t>
            </a:r>
            <a:r>
              <a:rPr lang="en-US" b="1" dirty="0">
                <a:solidFill>
                  <a:srgbClr val="002060"/>
                </a:solidFill>
              </a:rPr>
              <a:t>, GERI:</a:t>
            </a:r>
          </a:p>
          <a:p>
            <a:r>
              <a:rPr lang="en-US" b="1" dirty="0">
                <a:solidFill>
                  <a:srgbClr val="002060"/>
                </a:solidFill>
              </a:rPr>
              <a:t>WUT </a:t>
            </a:r>
            <a:r>
              <a:rPr lang="en-US" b="1" dirty="0" err="1">
                <a:solidFill>
                  <a:srgbClr val="002060"/>
                </a:solidFill>
              </a:rPr>
              <a:t>Warshow</a:t>
            </a:r>
            <a:r>
              <a:rPr lang="en-US" b="1" dirty="0">
                <a:solidFill>
                  <a:srgbClr val="002060"/>
                </a:solidFill>
              </a:rPr>
              <a:t>, W. </a:t>
            </a:r>
            <a:r>
              <a:rPr lang="en-US" b="1" dirty="0" err="1">
                <a:solidFill>
                  <a:srgbClr val="002060"/>
                </a:solidFill>
              </a:rPr>
              <a:t>Zabolotny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Firmware TFC:</a:t>
            </a:r>
          </a:p>
          <a:p>
            <a:r>
              <a:rPr lang="en-US" b="1" dirty="0">
                <a:solidFill>
                  <a:srgbClr val="002060"/>
                </a:solidFill>
              </a:rPr>
              <a:t>KIT Karlsruhe, Vladimir Sidorenko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782BD45-D63B-4BC7-8C71-53D583BE9615}"/>
              </a:ext>
            </a:extLst>
          </p:cNvPr>
          <p:cNvSpPr txBox="1"/>
          <p:nvPr/>
        </p:nvSpPr>
        <p:spPr>
          <a:xfrm>
            <a:off x="779290" y="5564081"/>
            <a:ext cx="534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Hardware developments: GSI Detector Lab</a:t>
            </a:r>
            <a:r>
              <a:rPr lang="ru-RU" b="1" dirty="0"/>
              <a:t>, </a:t>
            </a:r>
            <a:r>
              <a:rPr lang="en-US" b="1" dirty="0"/>
              <a:t>JINR, MSU</a:t>
            </a:r>
            <a:endParaRPr lang="ru-RU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428483-77B9-4D8B-912B-4040093099FA}"/>
              </a:ext>
            </a:extLst>
          </p:cNvPr>
          <p:cNvSpPr txBox="1"/>
          <p:nvPr/>
        </p:nvSpPr>
        <p:spPr>
          <a:xfrm>
            <a:off x="6115362" y="2886909"/>
            <a:ext cx="1098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Data,</a:t>
            </a:r>
          </a:p>
          <a:p>
            <a:pPr algn="ctr"/>
            <a:r>
              <a:rPr lang="en-US" sz="1600" i="1" dirty="0"/>
              <a:t>Synch,</a:t>
            </a:r>
          </a:p>
          <a:p>
            <a:pPr algn="ctr"/>
            <a:r>
              <a:rPr lang="en-US" sz="1600" i="1" dirty="0"/>
              <a:t>commands</a:t>
            </a:r>
            <a:endParaRPr lang="ru-RU" sz="1600" i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3F41F3-59B8-4B7E-841F-4E0C4343ACE1}"/>
              </a:ext>
            </a:extLst>
          </p:cNvPr>
          <p:cNvSpPr txBox="1"/>
          <p:nvPr/>
        </p:nvSpPr>
        <p:spPr>
          <a:xfrm>
            <a:off x="2462937" y="2886909"/>
            <a:ext cx="1098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Data,</a:t>
            </a:r>
          </a:p>
          <a:p>
            <a:pPr algn="ctr"/>
            <a:r>
              <a:rPr lang="en-US" sz="1600" i="1" dirty="0"/>
              <a:t>Synch,</a:t>
            </a:r>
          </a:p>
          <a:p>
            <a:pPr algn="ctr"/>
            <a:r>
              <a:rPr lang="en-US" sz="1600" i="1" dirty="0"/>
              <a:t>commands</a:t>
            </a:r>
            <a:endParaRPr lang="ru-RU" sz="1600" i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5A40EB-919A-4BBA-B9CC-BBF471170FA2}"/>
              </a:ext>
            </a:extLst>
          </p:cNvPr>
          <p:cNvSpPr txBox="1"/>
          <p:nvPr/>
        </p:nvSpPr>
        <p:spPr>
          <a:xfrm>
            <a:off x="6795626" y="4067273"/>
            <a:ext cx="109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Synch,</a:t>
            </a:r>
          </a:p>
          <a:p>
            <a:pPr algn="ctr"/>
            <a:r>
              <a:rPr lang="en-US" sz="1600" i="1" dirty="0"/>
              <a:t>commands</a:t>
            </a:r>
            <a:endParaRPr lang="ru-RU" sz="1600" i="1" dirty="0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4D62500E-5535-44FA-8473-6C2B3C0A8826}"/>
              </a:ext>
            </a:extLst>
          </p:cNvPr>
          <p:cNvSpPr/>
          <p:nvPr/>
        </p:nvSpPr>
        <p:spPr>
          <a:xfrm>
            <a:off x="9980759" y="2205447"/>
            <a:ext cx="803198" cy="862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8EF6F3A-9F5C-4FB7-91D0-9ED4746477F0}"/>
              </a:ext>
            </a:extLst>
          </p:cNvPr>
          <p:cNvSpPr txBox="1"/>
          <p:nvPr/>
        </p:nvSpPr>
        <p:spPr>
          <a:xfrm>
            <a:off x="10783957" y="2236088"/>
            <a:ext cx="127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BM@N</a:t>
            </a:r>
          </a:p>
          <a:p>
            <a:r>
              <a:rPr lang="en-US" dirty="0"/>
              <a:t>Data center</a:t>
            </a:r>
            <a:endParaRPr lang="ru-RU" dirty="0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id="{48874A97-DF79-41AB-8178-97CE07534C15}"/>
              </a:ext>
            </a:extLst>
          </p:cNvPr>
          <p:cNvSpPr/>
          <p:nvPr/>
        </p:nvSpPr>
        <p:spPr>
          <a:xfrm rot="5400000">
            <a:off x="7010097" y="1248752"/>
            <a:ext cx="763587" cy="181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AFDC309-3950-4E6D-8FD5-E818E032DD64}"/>
              </a:ext>
            </a:extLst>
          </p:cNvPr>
          <p:cNvSpPr txBox="1"/>
          <p:nvPr/>
        </p:nvSpPr>
        <p:spPr>
          <a:xfrm>
            <a:off x="6589364" y="632252"/>
            <a:ext cx="159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BM@N trigger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44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General requirements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3</a:t>
            </a:fld>
            <a:endParaRPr lang="ru-RU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679E9-E23C-4E01-8AF5-3BA7001DFF6F}"/>
              </a:ext>
            </a:extLst>
          </p:cNvPr>
          <p:cNvSpPr txBox="1"/>
          <p:nvPr/>
        </p:nvSpPr>
        <p:spPr>
          <a:xfrm>
            <a:off x="327370" y="1105221"/>
            <a:ext cx="115372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BM@N STS data  acquisition chain is based on the readout concept of CBM and is adopted to BM@N requirements.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BM@N 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4.5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AGeV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Au beam;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Maximum IR: 5 MHz;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Trigger rate: 50 kHz;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Requirements to the Front-end electronics: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Maximum strip occupancy is ~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-4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per event- &gt;0.32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Mhit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/s – per one STSXYTER ASIC;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Bandwidth of each STSXYTER ASIC could be decreased down to 2.5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Mhits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/s according to 50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Mhits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/s in CBM;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Total number of channels ~ 600k;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Signal integrity of the data transmitted via 10 </a:t>
            </a:r>
            <a:r>
              <a: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 copper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cables between on-detector electronics and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GBTxEmu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boards</a:t>
            </a:r>
          </a:p>
          <a:p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Requirements to the processing chain: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Emulation of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GBTx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functionality on FPGA;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Trigger-based readout with a trigger latency of 5 us;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Synchronization of STS timing system with the one used in BM@N within 1 ns accuracy;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packaging into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MPDRawData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format.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0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Integration of STS readout into BM@N DAQ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4</a:t>
            </a:fld>
            <a:endParaRPr lang="ru-RU" sz="18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4E0A8C-1935-47A3-A214-246610096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7" y="1112479"/>
            <a:ext cx="5486212" cy="48345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5E537D-900A-4CF1-A493-5FEDFD92EC44}"/>
              </a:ext>
            </a:extLst>
          </p:cNvPr>
          <p:cNvSpPr txBox="1"/>
          <p:nvPr/>
        </p:nvSpPr>
        <p:spPr>
          <a:xfrm>
            <a:off x="5912286" y="1406078"/>
            <a:ext cx="6147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STS integration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&amp; Control link from BM@N Run Control and Event Builder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White Rabbit Link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Two 50 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coaxial connectors for trigger distribution and busy collection;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packed in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MPDRawData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Time synch between BM@N DAQ and STS DAQ within ~1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STS needs 40 MHz reference clock; 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BM@N WRS could provide 10 MHz (or 125 MHz) clock + PPS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E60005-26F6-4C1C-9EAE-BA265152B3FD}"/>
              </a:ext>
            </a:extLst>
          </p:cNvPr>
          <p:cNvSpPr txBox="1"/>
          <p:nvPr/>
        </p:nvSpPr>
        <p:spPr>
          <a:xfrm>
            <a:off x="789140" y="6014608"/>
            <a:ext cx="397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A. </a:t>
            </a:r>
            <a:r>
              <a:rPr lang="en-US" dirty="0" err="1"/>
              <a:t>Baskakov</a:t>
            </a:r>
            <a:r>
              <a:rPr lang="en-US" dirty="0"/>
              <a:t> from 5</a:t>
            </a:r>
            <a:r>
              <a:rPr lang="en-US" baseline="30000" dirty="0"/>
              <a:t>th</a:t>
            </a:r>
            <a:r>
              <a:rPr lang="en-US" dirty="0"/>
              <a:t> BM@N CM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19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Contribution of JINR to T2.2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5</a:t>
            </a:fld>
            <a:endParaRPr lang="ru-RU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CC78-5048-47D3-9617-FAADF0B1A18D}"/>
              </a:ext>
            </a:extLst>
          </p:cNvPr>
          <p:cNvSpPr txBox="1"/>
          <p:nvPr/>
        </p:nvSpPr>
        <p:spPr>
          <a:xfrm>
            <a:off x="288494" y="3517631"/>
            <a:ext cx="5346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Tasks: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PCB design developments (FEBs, FEB-panel?):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Front-end boards;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FEB-panels and patch panels;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design of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GBTxEmu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board;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Development of FEB connectivity scheme;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Optimization of the noise performance;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S/W Developments: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Configuration routines;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Integration aspects: BM@N DAQ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3C18879-4CE6-4BCD-8D32-931484EB7570}"/>
              </a:ext>
            </a:extLst>
          </p:cNvPr>
          <p:cNvGrpSpPr/>
          <p:nvPr/>
        </p:nvGrpSpPr>
        <p:grpSpPr>
          <a:xfrm>
            <a:off x="172277" y="279989"/>
            <a:ext cx="11804681" cy="3669089"/>
            <a:chOff x="172277" y="279989"/>
            <a:chExt cx="11804681" cy="3669089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BB5150E-EE20-46FE-A105-F984729A9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413" y="1403970"/>
              <a:ext cx="1295145" cy="1171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D5ECAE07-C751-4045-8683-A40817B1D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553" y="1135532"/>
              <a:ext cx="763351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6F8F6C4-0FE1-432B-A7A1-BC3689504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920" y="1135532"/>
              <a:ext cx="658117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C3FB4092-8D4F-4BE0-B981-DECC5A148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199" y="918576"/>
              <a:ext cx="1050994" cy="2391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7BBEC1F-9BAD-4682-BB62-B657B3866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425" y="1476355"/>
              <a:ext cx="1465569" cy="1099177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49F3BCD-629D-4A68-98F3-FCA2E0893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332" y="918577"/>
              <a:ext cx="2005820" cy="2391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6E63976-6799-437B-9927-4B7960B35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3280" y="786915"/>
              <a:ext cx="2359246" cy="115468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4D3C5F1-6D24-4E34-8013-B60C07C70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273280" y="2182057"/>
              <a:ext cx="2359246" cy="1128436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9E2B7F4-C6D4-49CE-BE30-DCB41C3AA2EF}"/>
                </a:ext>
              </a:extLst>
            </p:cNvPr>
            <p:cNvSpPr/>
            <p:nvPr/>
          </p:nvSpPr>
          <p:spPr>
            <a:xfrm>
              <a:off x="172277" y="786914"/>
              <a:ext cx="4549848" cy="2642086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2B21EB-0A83-4D74-8B68-7935C56E4A7A}"/>
                </a:ext>
              </a:extLst>
            </p:cNvPr>
            <p:cNvSpPr txBox="1"/>
            <p:nvPr/>
          </p:nvSpPr>
          <p:spPr>
            <a:xfrm>
              <a:off x="3287350" y="2575532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FEB-panel</a:t>
              </a:r>
              <a:endParaRPr lang="ru-RU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F37561-4582-4925-9F40-0B54315DCF3D}"/>
                </a:ext>
              </a:extLst>
            </p:cNvPr>
            <p:cNvSpPr txBox="1"/>
            <p:nvPr/>
          </p:nvSpPr>
          <p:spPr>
            <a:xfrm>
              <a:off x="716437" y="1861866"/>
              <a:ext cx="1401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BM@N FEBs</a:t>
              </a:r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B0FD22-C5E1-4932-B700-356AE32B8DC7}"/>
                </a:ext>
              </a:extLst>
            </p:cNvPr>
            <p:cNvSpPr txBox="1"/>
            <p:nvPr/>
          </p:nvSpPr>
          <p:spPr>
            <a:xfrm>
              <a:off x="5211910" y="2782669"/>
              <a:ext cx="17058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Microcoax</a:t>
              </a:r>
              <a:r>
                <a:rPr lang="en-US" dirty="0"/>
                <a:t> cable</a:t>
              </a:r>
            </a:p>
            <a:p>
              <a:r>
                <a:rPr lang="en-US" dirty="0"/>
                <a:t>~0.7 m long</a:t>
              </a:r>
              <a:endParaRPr lang="ru-RU" dirty="0"/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AC8EA19-11CD-49C6-9F1B-7A5989CF5975}"/>
                </a:ext>
              </a:extLst>
            </p:cNvPr>
            <p:cNvCxnSpPr/>
            <p:nvPr/>
          </p:nvCxnSpPr>
          <p:spPr>
            <a:xfrm>
              <a:off x="8051438" y="279989"/>
              <a:ext cx="0" cy="3669089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E93E55-2CA1-40BB-B47F-0B0B4294E1E9}"/>
                </a:ext>
              </a:extLst>
            </p:cNvPr>
            <p:cNvSpPr txBox="1"/>
            <p:nvPr/>
          </p:nvSpPr>
          <p:spPr>
            <a:xfrm>
              <a:off x="6809746" y="3224341"/>
              <a:ext cx="13289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Patch panel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STS box</a:t>
              </a:r>
              <a:endParaRPr lang="ru-RU" dirty="0">
                <a:solidFill>
                  <a:srgbClr val="00B05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99FE10-D830-4061-9B88-D36901CB7B03}"/>
                </a:ext>
              </a:extLst>
            </p:cNvPr>
            <p:cNvSpPr txBox="1"/>
            <p:nvPr/>
          </p:nvSpPr>
          <p:spPr>
            <a:xfrm>
              <a:off x="8274438" y="2690371"/>
              <a:ext cx="13844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Twinax</a:t>
              </a:r>
              <a:r>
                <a:rPr lang="en-US" dirty="0"/>
                <a:t> cable</a:t>
              </a:r>
            </a:p>
            <a:p>
              <a:r>
                <a:rPr lang="en-US" dirty="0"/>
                <a:t>~10 m long</a:t>
              </a:r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A50A6A-7FAD-4D3C-AC76-777A048593D6}"/>
                </a:ext>
              </a:extLst>
            </p:cNvPr>
            <p:cNvSpPr txBox="1"/>
            <p:nvPr/>
          </p:nvSpPr>
          <p:spPr>
            <a:xfrm>
              <a:off x="10154856" y="3362841"/>
              <a:ext cx="1822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GBTxEmu</a:t>
              </a:r>
              <a:r>
                <a:rPr lang="en-US" dirty="0"/>
                <a:t> in crate</a:t>
              </a:r>
              <a:endParaRPr lang="ru-RU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D20345-1899-480B-A535-8F43FAB58325}"/>
                </a:ext>
              </a:extLst>
            </p:cNvPr>
            <p:cNvSpPr txBox="1"/>
            <p:nvPr/>
          </p:nvSpPr>
          <p:spPr>
            <a:xfrm>
              <a:off x="3869029" y="3125827"/>
              <a:ext cx="91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1">
                      <a:lumMod val="50000"/>
                    </a:schemeClr>
                  </a:solidFill>
                </a:rPr>
                <a:t>FEB box</a:t>
              </a:r>
              <a:endParaRPr lang="ru-RU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40896C-6E0C-4CD9-B3CF-195D8B2E27B0}"/>
              </a:ext>
            </a:extLst>
          </p:cNvPr>
          <p:cNvSpPr txBox="1"/>
          <p:nvPr/>
        </p:nvSpPr>
        <p:spPr>
          <a:xfrm>
            <a:off x="6095998" y="3898364"/>
            <a:ext cx="58075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Taskforce: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JINR: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D.Dementev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M.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Shitenkow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N.Sukhov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V.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Leontyev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SINP MSU: A.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G.Voronin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I.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Kudryashov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</a:p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Maraphon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Ltd.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CREMLINPlus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 open positions: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S/W engineer;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H/W engineer;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07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BM@N FEB developments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6</a:t>
            </a:fld>
            <a:endParaRPr lang="ru-RU" sz="1800" b="1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0777DAA-C210-4039-9DAD-9FE01D4DA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t="31330" r="7767" b="27622"/>
          <a:stretch/>
        </p:blipFill>
        <p:spPr>
          <a:xfrm>
            <a:off x="187281" y="3564366"/>
            <a:ext cx="3359171" cy="1587641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97957379-DFCC-43F7-B03E-E61CC9EE18DB}"/>
              </a:ext>
            </a:extLst>
          </p:cNvPr>
          <p:cNvGrpSpPr/>
          <p:nvPr/>
        </p:nvGrpSpPr>
        <p:grpSpPr>
          <a:xfrm>
            <a:off x="3654420" y="3737379"/>
            <a:ext cx="3086770" cy="1241613"/>
            <a:chOff x="5274586" y="1545896"/>
            <a:chExt cx="3550265" cy="1679412"/>
          </a:xfrm>
          <a:solidFill>
            <a:srgbClr val="F3F9F0"/>
          </a:solidFill>
        </p:grpSpPr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3B7B8F62-5445-4871-B1BC-FBBBD9E44C7A}"/>
                </a:ext>
              </a:extLst>
            </p:cNvPr>
            <p:cNvCxnSpPr/>
            <p:nvPr/>
          </p:nvCxnSpPr>
          <p:spPr>
            <a:xfrm flipH="1">
              <a:off x="5274587" y="1762351"/>
              <a:ext cx="654423" cy="0"/>
            </a:xfrm>
            <a:prstGeom prst="straightConnector1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7595DCC3-F03E-4E39-8731-9180E1851FD3}"/>
                </a:ext>
              </a:extLst>
            </p:cNvPr>
            <p:cNvCxnSpPr/>
            <p:nvPr/>
          </p:nvCxnSpPr>
          <p:spPr>
            <a:xfrm flipH="1">
              <a:off x="5274586" y="2076666"/>
              <a:ext cx="654423" cy="0"/>
            </a:xfrm>
            <a:prstGeom prst="straightConnector1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DFF28A-609F-425E-8C05-10BA390389B0}"/>
                </a:ext>
              </a:extLst>
            </p:cNvPr>
            <p:cNvSpPr txBox="1"/>
            <p:nvPr/>
          </p:nvSpPr>
          <p:spPr>
            <a:xfrm>
              <a:off x="6069991" y="1545896"/>
              <a:ext cx="2754860" cy="162357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1x Downlink – 40 Mb/s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1x Clock  - 40 MHz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8x Uplinks – 80 Mb/s</a:t>
              </a:r>
            </a:p>
          </p:txBody>
        </p: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B5982780-091D-4C4F-8D91-44FE9F633022}"/>
                </a:ext>
              </a:extLst>
            </p:cNvPr>
            <p:cNvGrpSpPr/>
            <p:nvPr/>
          </p:nvGrpSpPr>
          <p:grpSpPr>
            <a:xfrm>
              <a:off x="5283475" y="2287817"/>
              <a:ext cx="654424" cy="937491"/>
              <a:chOff x="5283474" y="2359380"/>
              <a:chExt cx="654424" cy="937491"/>
            </a:xfrm>
            <a:grpFill/>
          </p:grpSpPr>
          <p:cxnSp>
            <p:nvCxnSpPr>
              <p:cNvPr id="55" name="Прямая со стрелкой 54">
                <a:extLst>
                  <a:ext uri="{FF2B5EF4-FFF2-40B4-BE49-F238E27FC236}">
                    <a16:creationId xmlns:a16="http://schemas.microsoft.com/office/drawing/2014/main" id="{641601F5-B9ED-4F2E-8F68-9CFB2EB42C4B}"/>
                  </a:ext>
                </a:extLst>
              </p:cNvPr>
              <p:cNvCxnSpPr/>
              <p:nvPr/>
            </p:nvCxnSpPr>
            <p:spPr>
              <a:xfrm flipH="1">
                <a:off x="5283475" y="2359380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  <p:cxnSp>
            <p:nvCxnSpPr>
              <p:cNvPr id="56" name="Прямая со стрелкой 55">
                <a:extLst>
                  <a:ext uri="{FF2B5EF4-FFF2-40B4-BE49-F238E27FC236}">
                    <a16:creationId xmlns:a16="http://schemas.microsoft.com/office/drawing/2014/main" id="{3D9B22B2-A05B-4DD2-9E9F-CB6C587917E1}"/>
                  </a:ext>
                </a:extLst>
              </p:cNvPr>
              <p:cNvCxnSpPr/>
              <p:nvPr/>
            </p:nvCxnSpPr>
            <p:spPr>
              <a:xfrm flipH="1">
                <a:off x="5283475" y="2487874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  <p:cxnSp>
            <p:nvCxnSpPr>
              <p:cNvPr id="57" name="Прямая со стрелкой 56">
                <a:extLst>
                  <a:ext uri="{FF2B5EF4-FFF2-40B4-BE49-F238E27FC236}">
                    <a16:creationId xmlns:a16="http://schemas.microsoft.com/office/drawing/2014/main" id="{38E361C1-307F-4566-890B-0DD4B39E1A98}"/>
                  </a:ext>
                </a:extLst>
              </p:cNvPr>
              <p:cNvCxnSpPr/>
              <p:nvPr/>
            </p:nvCxnSpPr>
            <p:spPr>
              <a:xfrm flipH="1">
                <a:off x="5283475" y="2621077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  <p:cxnSp>
            <p:nvCxnSpPr>
              <p:cNvPr id="58" name="Прямая со стрелкой 57">
                <a:extLst>
                  <a:ext uri="{FF2B5EF4-FFF2-40B4-BE49-F238E27FC236}">
                    <a16:creationId xmlns:a16="http://schemas.microsoft.com/office/drawing/2014/main" id="{5D16862D-8BF6-433E-810C-AF95D56A9869}"/>
                  </a:ext>
                </a:extLst>
              </p:cNvPr>
              <p:cNvCxnSpPr/>
              <p:nvPr/>
            </p:nvCxnSpPr>
            <p:spPr>
              <a:xfrm flipH="1">
                <a:off x="5283475" y="2758083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  <p:cxnSp>
            <p:nvCxnSpPr>
              <p:cNvPr id="59" name="Прямая со стрелкой 58">
                <a:extLst>
                  <a:ext uri="{FF2B5EF4-FFF2-40B4-BE49-F238E27FC236}">
                    <a16:creationId xmlns:a16="http://schemas.microsoft.com/office/drawing/2014/main" id="{3FAF0D14-487C-4833-9D56-3D1CE01F2780}"/>
                  </a:ext>
                </a:extLst>
              </p:cNvPr>
              <p:cNvCxnSpPr/>
              <p:nvPr/>
            </p:nvCxnSpPr>
            <p:spPr>
              <a:xfrm flipH="1">
                <a:off x="5283475" y="2892010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  <p:cxnSp>
            <p:nvCxnSpPr>
              <p:cNvPr id="60" name="Прямая со стрелкой 59">
                <a:extLst>
                  <a:ext uri="{FF2B5EF4-FFF2-40B4-BE49-F238E27FC236}">
                    <a16:creationId xmlns:a16="http://schemas.microsoft.com/office/drawing/2014/main" id="{0644A7B9-B952-4973-B2DE-F409249AB21F}"/>
                  </a:ext>
                </a:extLst>
              </p:cNvPr>
              <p:cNvCxnSpPr/>
              <p:nvPr/>
            </p:nvCxnSpPr>
            <p:spPr>
              <a:xfrm flipH="1">
                <a:off x="5283475" y="3022859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  <p:cxnSp>
            <p:nvCxnSpPr>
              <p:cNvPr id="61" name="Прямая со стрелкой 60">
                <a:extLst>
                  <a:ext uri="{FF2B5EF4-FFF2-40B4-BE49-F238E27FC236}">
                    <a16:creationId xmlns:a16="http://schemas.microsoft.com/office/drawing/2014/main" id="{B61F554E-91D0-42E0-A592-10A0809AF20E}"/>
                  </a:ext>
                </a:extLst>
              </p:cNvPr>
              <p:cNvCxnSpPr/>
              <p:nvPr/>
            </p:nvCxnSpPr>
            <p:spPr>
              <a:xfrm flipH="1">
                <a:off x="5283475" y="3157544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  <p:cxnSp>
            <p:nvCxnSpPr>
              <p:cNvPr id="62" name="Прямая со стрелкой 61">
                <a:extLst>
                  <a:ext uri="{FF2B5EF4-FFF2-40B4-BE49-F238E27FC236}">
                    <a16:creationId xmlns:a16="http://schemas.microsoft.com/office/drawing/2014/main" id="{1AEB6C46-2875-4E11-971A-BA50C7A484CA}"/>
                  </a:ext>
                </a:extLst>
              </p:cNvPr>
              <p:cNvCxnSpPr/>
              <p:nvPr/>
            </p:nvCxnSpPr>
            <p:spPr>
              <a:xfrm flipH="1">
                <a:off x="5283474" y="3296871"/>
                <a:ext cx="654423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/>
                <a:tailEnd type="none"/>
              </a:ln>
              <a:effectLst/>
            </p:spPr>
          </p:cxn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AD8003F-5934-423C-8551-5C14B4B9809B}"/>
              </a:ext>
            </a:extLst>
          </p:cNvPr>
          <p:cNvSpPr txBox="1"/>
          <p:nvPr/>
        </p:nvSpPr>
        <p:spPr>
          <a:xfrm>
            <a:off x="3337921" y="5208197"/>
            <a:ext cx="247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 10 m electrical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connection to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GBTxEMU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Объект 2">
            <a:extLst>
              <a:ext uri="{FF2B5EF4-FFF2-40B4-BE49-F238E27FC236}">
                <a16:creationId xmlns:a16="http://schemas.microsoft.com/office/drawing/2014/main" id="{D259111E-1FAF-463B-B56E-CE99A5492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548" y="992487"/>
            <a:ext cx="5423555" cy="52667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Features: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Size: 87*40 mm²;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Thickness with components: 3 mm;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Edge-type connector with two pin groups: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	[ HV, LV ] &amp; [ DATA ]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1 Uplink per one ASIC </a:t>
            </a:r>
          </a:p>
          <a:p>
            <a:pPr marL="0" indent="0">
              <a:buNone/>
            </a:pP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Advantages: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Increased space for the cabling between FEB-boxes;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90 bending of cables is not needed ;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Easy connectivity with a FEB-panel;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Low thickness of the board allows to increase thickness of the cooling fin for one FEB up to 3 mm.  </a:t>
            </a:r>
          </a:p>
          <a:p>
            <a:pPr marL="0" indent="0">
              <a:buNone/>
            </a:pP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Current status: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First prototypes are developed and tested;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New design is now ready;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New FEB boards will be available in Aug</a:t>
            </a:r>
          </a:p>
          <a:p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0" name="Объект 69">
            <a:extLst>
              <a:ext uri="{FF2B5EF4-FFF2-40B4-BE49-F238E27FC236}">
                <a16:creationId xmlns:a16="http://schemas.microsoft.com/office/drawing/2014/main" id="{467A1943-29DB-4D90-9E0B-625B59F90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829051"/>
              </p:ext>
            </p:extLst>
          </p:nvPr>
        </p:nvGraphicFramePr>
        <p:xfrm>
          <a:off x="1051439" y="1351822"/>
          <a:ext cx="3525764" cy="1428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orelDRAW" r:id="rId4" imgW="3087858" imgH="1250973" progId="CorelDraw.Graphic.21">
                  <p:embed/>
                </p:oleObj>
              </mc:Choice>
              <mc:Fallback>
                <p:oleObj name="CorelDRAW" r:id="rId4" imgW="3087858" imgH="1250973" progId="CorelDraw.Graphic.21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3602216D-F059-49D5-A1FB-F09B0452D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1439" y="1351822"/>
                        <a:ext cx="3525764" cy="1428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4181A0E6-6A55-4834-8A5D-68BC941CCA58}"/>
              </a:ext>
            </a:extLst>
          </p:cNvPr>
          <p:cNvSpPr txBox="1"/>
          <p:nvPr/>
        </p:nvSpPr>
        <p:spPr>
          <a:xfrm>
            <a:off x="1123661" y="2780255"/>
            <a:ext cx="377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two FEB geometries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28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FEB connectivity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7</a:t>
            </a:fld>
            <a:endParaRPr lang="ru-RU" sz="1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D5045D-5456-4C49-ABC1-6B9D6602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02" y="3569985"/>
            <a:ext cx="5794242" cy="1729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B29CA6-D205-42AC-BB24-78F1136F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63" y="786971"/>
            <a:ext cx="3173156" cy="23798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E92E80-5AF6-4318-9182-17D0F3022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452" y="1420510"/>
            <a:ext cx="5687932" cy="1664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F7359F-100D-45B5-B942-F7C0C3D03FB5}"/>
              </a:ext>
            </a:extLst>
          </p:cNvPr>
          <p:cNvSpPr txBox="1"/>
          <p:nvPr/>
        </p:nvSpPr>
        <p:spPr>
          <a:xfrm>
            <a:off x="5971525" y="3142893"/>
            <a:ext cx="505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Eye diagram of the </a:t>
            </a:r>
            <a:r>
              <a:rPr lang="en-US" b="1" dirty="0" err="1"/>
              <a:t>Dwn</a:t>
            </a:r>
            <a:r>
              <a:rPr lang="en-US" b="1" dirty="0"/>
              <a:t>-link signal at 160 MHz </a:t>
            </a:r>
            <a:r>
              <a:rPr lang="en-US" b="1" dirty="0" err="1"/>
              <a:t>Clck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43ECE-D3A5-4BED-B38F-603EAF292907}"/>
              </a:ext>
            </a:extLst>
          </p:cNvPr>
          <p:cNvSpPr txBox="1"/>
          <p:nvPr/>
        </p:nvSpPr>
        <p:spPr>
          <a:xfrm>
            <a:off x="5952980" y="5299566"/>
            <a:ext cx="494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Eye diagram of the </a:t>
            </a:r>
            <a:r>
              <a:rPr lang="en-US" b="1" dirty="0" err="1"/>
              <a:t>Dwn</a:t>
            </a:r>
            <a:r>
              <a:rPr lang="en-US" b="1" dirty="0"/>
              <a:t>-link signal at 80 MHz </a:t>
            </a:r>
            <a:r>
              <a:rPr lang="en-US" b="1" dirty="0" err="1"/>
              <a:t>Clck</a:t>
            </a:r>
            <a:endParaRPr lang="ru-RU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5B267E-4364-40BD-B29E-5728E468C3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" y="3271706"/>
            <a:ext cx="5160008" cy="32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1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EuroStyle" panose="02027200000000000000" pitchFamily="18" charset="0"/>
              </a:rPr>
              <a:t>GBTxEmu</a:t>
            </a:r>
            <a:r>
              <a:rPr lang="en-US" dirty="0">
                <a:latin typeface="EuroStyle" panose="02027200000000000000" pitchFamily="18" charset="0"/>
              </a:rPr>
              <a:t> board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8</a:t>
            </a:fld>
            <a:endParaRPr lang="ru-RU" sz="1800" b="1" dirty="0"/>
          </a:p>
        </p:txBody>
      </p:sp>
      <p:pic>
        <p:nvPicPr>
          <p:cNvPr id="29" name="Рисунок 28" descr="C:\Users\shite\Downloads\2020-01-08 14-17-31.JPG">
            <a:extLst>
              <a:ext uri="{FF2B5EF4-FFF2-40B4-BE49-F238E27FC236}">
                <a16:creationId xmlns:a16="http://schemas.microsoft.com/office/drawing/2014/main" id="{E239605F-5615-436A-8A15-A4BBADFA29E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2369" r="2153" b="4567"/>
          <a:stretch/>
        </p:blipFill>
        <p:spPr bwMode="auto">
          <a:xfrm rot="16200000">
            <a:off x="673564" y="1650363"/>
            <a:ext cx="2258169" cy="3077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96329-7F4C-41B3-A57A-1E24B5818E66}"/>
              </a:ext>
            </a:extLst>
          </p:cNvPr>
          <p:cNvSpPr txBox="1"/>
          <p:nvPr/>
        </p:nvSpPr>
        <p:spPr>
          <a:xfrm>
            <a:off x="132334" y="4318234"/>
            <a:ext cx="35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GBTxEmu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board developed at GSI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0D88B6A2-4B3B-401F-9060-D51E5590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12" y="653076"/>
            <a:ext cx="2505076" cy="298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770382-883D-4028-87A0-9F639DCAD853}"/>
              </a:ext>
            </a:extLst>
          </p:cNvPr>
          <p:cNvSpPr txBox="1"/>
          <p:nvPr/>
        </p:nvSpPr>
        <p:spPr>
          <a:xfrm>
            <a:off x="3969504" y="3640350"/>
            <a:ext cx="424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GBTxEmu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board being developed at JINR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A14084-7C9B-4343-84DF-2838A1C0E325}"/>
              </a:ext>
            </a:extLst>
          </p:cNvPr>
          <p:cNvSpPr txBox="1"/>
          <p:nvPr/>
        </p:nvSpPr>
        <p:spPr>
          <a:xfrm>
            <a:off x="8363824" y="1236762"/>
            <a:ext cx="34672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12 layers PCB design;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3U crate format;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HDI6 connectors instead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 of mezzanine card;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Minimal number of s/w modifications are needed according to the prev. h/w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Preliminary PCB Design is ready;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First  boards on the table – Dec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BFBC17-9472-4190-B7C4-283C7901E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56" y="3992484"/>
            <a:ext cx="3602747" cy="250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0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1689A-5D91-4B97-8806-98F959D0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yle" panose="02027200000000000000" pitchFamily="18" charset="0"/>
              </a:rPr>
              <a:t>Timelines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F3335-F75D-420A-AF4F-C76D75FA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7367" y="6492875"/>
            <a:ext cx="9457265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Dmitrii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Dementev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,   “Requirements for DAQ and processing chain, Contribution of JINR to T2.2”,  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CREMLINplus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EuroStyle" panose="02027200000000000000" pitchFamily="18" charset="0"/>
              </a:rPr>
              <a:t> WP2 kick-off meeting, Jul 1, 2020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02DCC-BC47-43B0-B293-A3B09F0F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277" y="6492874"/>
            <a:ext cx="2743200" cy="3651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fld id="{B25AB6ED-719E-4D78-9336-9412E77D7C8D}" type="slidenum">
              <a:rPr lang="en-US" sz="1800" b="1" smtClean="0">
                <a:latin typeface="EuroStyle" panose="02027200000000000000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pPr>
                <a:lnSpc>
                  <a:spcPct val="107000"/>
                </a:lnSpc>
                <a:spcAft>
                  <a:spcPts val="800"/>
                </a:spcAft>
              </a:pPr>
              <a:t>9</a:t>
            </a:fld>
            <a:endParaRPr lang="ru-RU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27760-E57D-4BDE-A8E8-85538F68C1C7}"/>
              </a:ext>
            </a:extLst>
          </p:cNvPr>
          <p:cNvSpPr txBox="1"/>
          <p:nvPr/>
        </p:nvSpPr>
        <p:spPr>
          <a:xfrm>
            <a:off x="1048623" y="1168656"/>
            <a:ext cx="1036879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2022 – pilot v. of STS based on two stations with 42 modules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2023 – readout chain for 292 modules</a:t>
            </a:r>
            <a:endParaRPr lang="ru-RU" sz="2000" dirty="0"/>
          </a:p>
          <a:p>
            <a:r>
              <a:rPr lang="en-US" sz="2000" dirty="0"/>
              <a:t>Delays of the project caused by pandemic control measures in Russia – ½ year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Tests and optimization of the FEB-GBTx connectivity: Q4/20;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BM@N FEB8 – start of serial production: Q1/21;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GBTxEmu</a:t>
            </a:r>
            <a:r>
              <a:rPr lang="en-US" sz="2000" dirty="0"/>
              <a:t> for the pilot v.: Q2/21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600" b="1" dirty="0">
                <a:latin typeface="Eurostile" panose="020B0500000000000000" pitchFamily="34" charset="0"/>
              </a:rPr>
              <a:t>Thank you for your attention!</a:t>
            </a:r>
            <a:endParaRPr lang="ru-RU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143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Breitbild</PresentationFormat>
  <Paragraphs>194</Paragraphs>
  <Slides>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20" baseType="lpstr">
      <vt:lpstr>Adobe Ming Std L</vt:lpstr>
      <vt:lpstr>Arial</vt:lpstr>
      <vt:lpstr>Calibri</vt:lpstr>
      <vt:lpstr>Calibri Light</vt:lpstr>
      <vt:lpstr>Cambria</vt:lpstr>
      <vt:lpstr>Eurostile</vt:lpstr>
      <vt:lpstr>EuroStyle</vt:lpstr>
      <vt:lpstr>Symbol</vt:lpstr>
      <vt:lpstr>Times New Roman</vt:lpstr>
      <vt:lpstr>Тема Office</vt:lpstr>
      <vt:lpstr>CorelDRAW</vt:lpstr>
      <vt:lpstr>Requirements for DAQ and processing chain, Contribution of JINR to T2.2</vt:lpstr>
      <vt:lpstr>Readout chain of BM@N STS</vt:lpstr>
      <vt:lpstr>General requirements</vt:lpstr>
      <vt:lpstr>Integration of STS readout into BM@N DAQ</vt:lpstr>
      <vt:lpstr>Contribution of JINR to T2.2</vt:lpstr>
      <vt:lpstr>BM@N FEB developments</vt:lpstr>
      <vt:lpstr>FEB connectivity</vt:lpstr>
      <vt:lpstr>GBTxEmu board</vt:lpstr>
      <vt:lpstr>Timelines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Requirements for DAQ and processing chain, Contribution of JINR to T2.2</dc:title>
  <dc:creator>ddement</dc:creator>
  <cp:lastModifiedBy>Senger, Peter Prof. Dr.</cp:lastModifiedBy>
  <cp:revision>35</cp:revision>
  <dcterms:created xsi:type="dcterms:W3CDTF">2020-06-30T08:50:55Z</dcterms:created>
  <dcterms:modified xsi:type="dcterms:W3CDTF">2020-09-18T17:08:22Z</dcterms:modified>
</cp:coreProperties>
</file>