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5" r:id="rId4"/>
    <p:sldId id="269" r:id="rId5"/>
    <p:sldId id="270" r:id="rId6"/>
    <p:sldId id="272" r:id="rId7"/>
    <p:sldId id="276" r:id="rId8"/>
    <p:sldId id="266" r:id="rId9"/>
    <p:sldId id="267" r:id="rId10"/>
    <p:sldId id="273" r:id="rId11"/>
    <p:sldId id="277" r:id="rId12"/>
    <p:sldId id="278" r:id="rId13"/>
    <p:sldId id="279" r:id="rId14"/>
    <p:sldId id="265" r:id="rId15"/>
    <p:sldId id="262" r:id="rId16"/>
    <p:sldId id="256" r:id="rId17"/>
    <p:sldId id="259" r:id="rId18"/>
    <p:sldId id="258" r:id="rId19"/>
    <p:sldId id="257" r:id="rId20"/>
    <p:sldId id="263" r:id="rId21"/>
    <p:sldId id="280" r:id="rId22"/>
    <p:sldId id="281" r:id="rId23"/>
    <p:sldId id="282" r:id="rId24"/>
    <p:sldId id="264" r:id="rId25"/>
    <p:sldId id="27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33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11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73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A2282-4CDF-451A-8E7D-7F0BACC27471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74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2C1F3-E47D-494F-8137-1C9CC828A6D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6A89-5462-477F-8D17-1331F5DB02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86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BD5C1-B3BC-4B68-960D-D82202509FF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75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04E76-4BF8-4D9B-A60A-0126C0E321CB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63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6CA85-2053-40B9-A95D-03167EA15015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64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8EA8D-FFD3-4E03-8BB1-5A6C4F7CC570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80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E4050-6C8F-46C4-9E74-6F94C5A98EE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2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598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C50D8-DEA9-48DC-A1B8-36268E885194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56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61B47-5E65-4571-852F-4119DEFC21D8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53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4E6A3-359F-46FB-A59B-478D39DE70BC}" type="slidenum">
              <a:rPr lang="en-US" altLang="en-US">
                <a:solidFill>
                  <a:srgbClr val="000000"/>
                </a:solidFill>
              </a:rPr>
              <a:pPr/>
              <a:t>‹Nr.›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17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4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2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53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55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59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573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08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48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33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97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449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61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1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5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2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76B30-587E-400C-A814-1430FE42E587}" type="datetimeFigureOut">
              <a:rPr lang="de-DE" smtClean="0"/>
              <a:t>16.09.2020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2F33-0E0A-41E7-9E0F-4D041EB160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214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50181E-6573-4726-B6DA-9CF8DD8E3A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B00D3-7383-4CCD-AA76-5AD7B8BAB722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6E876-D9C0-440F-BDE1-F0E871A94C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6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3" b="23325"/>
          <a:stretch/>
        </p:blipFill>
        <p:spPr>
          <a:xfrm>
            <a:off x="5628673" y="2161555"/>
            <a:ext cx="6489436" cy="374971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2514" y="0"/>
            <a:ext cx="1205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WP 2.4: </a:t>
            </a:r>
          </a:p>
          <a:p>
            <a:r>
              <a:rPr lang="en-US" sz="3600" dirty="0" smtClean="0"/>
              <a:t>Development </a:t>
            </a:r>
            <a:r>
              <a:rPr lang="en-US" sz="3600" dirty="0"/>
              <a:t>and construction of beam monitors, target chamber and beam pipe for NICA and CBM (FAIR, JINR)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3" y="2205718"/>
            <a:ext cx="5517389" cy="368246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823265" y="1631712"/>
            <a:ext cx="13131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BM@N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933200" y="2520630"/>
            <a:ext cx="9380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07511" y="1735363"/>
            <a:ext cx="11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P. Senger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8" y="181770"/>
            <a:ext cx="2700762" cy="5182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8" b="25173"/>
          <a:stretch/>
        </p:blipFill>
        <p:spPr>
          <a:xfrm>
            <a:off x="0" y="5896264"/>
            <a:ext cx="7693891" cy="96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45" y="79513"/>
            <a:ext cx="11368518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4197" y="6289482"/>
            <a:ext cx="639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Sergey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Sedykh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</a:t>
            </a:r>
            <a:r>
              <a:rPr lang="de-DE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April 20, 2020 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12" y="53785"/>
            <a:ext cx="11257582" cy="680421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24006" y="5375082"/>
            <a:ext cx="1692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Sergey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Sedykh</a:t>
            </a:r>
            <a:endParaRPr lang="de-DE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de-DE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</a:p>
          <a:p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20, 2020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-653142" y="514353"/>
            <a:ext cx="12675161" cy="6343647"/>
            <a:chOff x="-558232" y="153348"/>
            <a:chExt cx="13691198" cy="670465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232" y="153348"/>
              <a:ext cx="13691198" cy="6704652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5617028" y="63436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7233558" y="635181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791425" y="632641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2059558" y="6336268"/>
              <a:ext cx="708530" cy="390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m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0400091" y="634334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2679590" y="445273"/>
            <a:ext cx="4090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3" y="1633168"/>
            <a:ext cx="12010091" cy="3489795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V="1">
            <a:off x="4718957" y="3543300"/>
            <a:ext cx="187779" cy="17389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3688423" y="5208998"/>
            <a:ext cx="240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T0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counter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  <a:p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</a:t>
            </a:r>
            <a:endParaRPr lang="de-DE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679590" y="445273"/>
            <a:ext cx="4090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0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846" y="1857791"/>
            <a:ext cx="4492154" cy="37836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57" y="1896378"/>
            <a:ext cx="4460350" cy="36906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12942"/>
          <a:stretch/>
        </p:blipFill>
        <p:spPr>
          <a:xfrm>
            <a:off x="0" y="1528874"/>
            <a:ext cx="3219395" cy="498324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1834" y="254442"/>
            <a:ext cx="11516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ixed beam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bending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angle versus flexible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bending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angle: </a:t>
            </a:r>
          </a:p>
          <a:p>
            <a:pPr algn="ctr"/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consequences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583" y="1017767"/>
            <a:ext cx="10642639" cy="551820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3426" y="341906"/>
            <a:ext cx="528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From</a:t>
            </a:r>
            <a:r>
              <a:rPr lang="de-DE" dirty="0" smtClean="0"/>
              <a:t> Technical Note 180001 on beam </a:t>
            </a:r>
            <a:r>
              <a:rPr lang="de-DE" dirty="0" err="1" smtClean="0"/>
              <a:t>pipe</a:t>
            </a:r>
            <a:r>
              <a:rPr lang="de-DE" dirty="0" smtClean="0"/>
              <a:t> (A. Senger)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908313" y="755374"/>
            <a:ext cx="22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 front </a:t>
            </a:r>
            <a:r>
              <a:rPr lang="de-DE" dirty="0" err="1" smtClean="0"/>
              <a:t>of</a:t>
            </a:r>
            <a:r>
              <a:rPr lang="de-DE" dirty="0" smtClean="0"/>
              <a:t> RICH/</a:t>
            </a:r>
            <a:r>
              <a:rPr lang="de-DE" dirty="0" err="1" smtClean="0"/>
              <a:t>MuCh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155635" y="812358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behind</a:t>
            </a:r>
            <a:r>
              <a:rPr lang="de-DE" dirty="0" smtClean="0"/>
              <a:t> RICH/</a:t>
            </a:r>
            <a:r>
              <a:rPr lang="de-DE" dirty="0" err="1" smtClean="0"/>
              <a:t>MuCh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98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40" y="716045"/>
            <a:ext cx="10150720" cy="542591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92125" y="166978"/>
            <a:ext cx="7322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RICH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configuration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8324" t="29235" r="17537" b="35287"/>
          <a:stretch/>
        </p:blipFill>
        <p:spPr>
          <a:xfrm rot="5400000">
            <a:off x="5879990" y="2878376"/>
            <a:ext cx="1141013" cy="2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85" y="746527"/>
            <a:ext cx="10132430" cy="536494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92125" y="166978"/>
            <a:ext cx="741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configuration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8324" t="29235" r="17537" b="35287"/>
          <a:stretch/>
        </p:blipFill>
        <p:spPr>
          <a:xfrm rot="5400000">
            <a:off x="5879990" y="2878376"/>
            <a:ext cx="1141013" cy="2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7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32" y="165975"/>
            <a:ext cx="7817758" cy="23437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538331" y="198783"/>
            <a:ext cx="3964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segments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003723" y="2945746"/>
            <a:ext cx="3363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PNPI will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scratch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beam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RICH/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066564" y="1330778"/>
            <a:ext cx="158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18456" y="5159831"/>
            <a:ext cx="102615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Segments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pivotable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± 2°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bellow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beam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RICH/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TRD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TOF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PSD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dump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7378" y="1344385"/>
            <a:ext cx="705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5057" y="3279322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RICH/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80278" y="6236413"/>
            <a:ext cx="38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CTU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Prague</a:t>
            </a:r>
            <a:r>
              <a:rPr 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engineers</a:t>
            </a:r>
            <a:endParaRPr lang="de-DE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91" y="2443323"/>
            <a:ext cx="4709415" cy="26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459" y="93251"/>
            <a:ext cx="12999227" cy="6025496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108651" y="6237196"/>
            <a:ext cx="11046278" cy="40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72" y="6130507"/>
            <a:ext cx="30483" cy="2316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7" y="6142863"/>
            <a:ext cx="30483" cy="2316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20281" y="637608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 m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39114" y="6301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05835" y="595842"/>
            <a:ext cx="495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Bellow +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5249636" y="1060704"/>
            <a:ext cx="53884" cy="1723317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9578032" y="1963121"/>
            <a:ext cx="261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RICH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configuration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18324" t="29235" r="17537" b="35287"/>
          <a:stretch/>
        </p:blipFill>
        <p:spPr>
          <a:xfrm rot="5400000">
            <a:off x="4890747" y="3142910"/>
            <a:ext cx="733370" cy="1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4799857" y="5661253"/>
            <a:ext cx="5879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hybrid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double-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sided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-strip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</a:t>
            </a:r>
            <a:endParaRPr lang="de-DE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Gas-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-Multiplier (GEM) </a:t>
            </a:r>
            <a:r>
              <a:rPr 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chambers</a:t>
            </a:r>
            <a:endParaRPr lang="en-US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1559497" y="116632"/>
            <a:ext cx="93875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de-DE" altLang="de-DE" sz="3000" kern="0" dirty="0">
                <a:solidFill>
                  <a:srgbClr val="0070C0"/>
                </a:solidFill>
              </a:rPr>
              <a:t>BM@N upgrade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for</a:t>
            </a:r>
            <a:r>
              <a:rPr lang="de-DE" altLang="de-DE" sz="3000" kern="0" dirty="0">
                <a:solidFill>
                  <a:srgbClr val="0070C0"/>
                </a:solidFill>
              </a:rPr>
              <a:t>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Au+Au</a:t>
            </a:r>
            <a:r>
              <a:rPr lang="de-DE" altLang="de-DE" sz="3000" kern="0" dirty="0">
                <a:solidFill>
                  <a:srgbClr val="0070C0"/>
                </a:solidFill>
              </a:rPr>
              <a:t>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collisions</a:t>
            </a:r>
            <a:r>
              <a:rPr lang="de-DE" altLang="de-DE" sz="3000" kern="0" dirty="0">
                <a:solidFill>
                  <a:srgbClr val="0070C0"/>
                </a:solidFill>
              </a:rPr>
              <a:t>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up</a:t>
            </a:r>
            <a:r>
              <a:rPr lang="de-DE" altLang="de-DE" sz="3000" kern="0" dirty="0">
                <a:solidFill>
                  <a:srgbClr val="0070C0"/>
                </a:solidFill>
              </a:rPr>
              <a:t>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to</a:t>
            </a:r>
            <a:r>
              <a:rPr lang="de-DE" altLang="de-DE" sz="3000" kern="0" dirty="0">
                <a:solidFill>
                  <a:srgbClr val="0070C0"/>
                </a:solidFill>
              </a:rPr>
              <a:t> 4.5A </a:t>
            </a:r>
            <a:r>
              <a:rPr lang="de-DE" altLang="de-DE" sz="3000" kern="0" dirty="0" err="1">
                <a:solidFill>
                  <a:srgbClr val="0070C0"/>
                </a:solidFill>
              </a:rPr>
              <a:t>GeV</a:t>
            </a:r>
            <a:r>
              <a:rPr lang="de-DE" altLang="de-DE" sz="3000" kern="0" dirty="0">
                <a:solidFill>
                  <a:srgbClr val="0070C0"/>
                </a:solidFill>
              </a:rPr>
              <a:t>  </a:t>
            </a:r>
            <a:endParaRPr lang="en-US" altLang="de-DE" sz="3000" kern="0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361" y="4419766"/>
            <a:ext cx="3253307" cy="225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008" y="4064415"/>
            <a:ext cx="3725491" cy="164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7345243" y="4064416"/>
            <a:ext cx="18473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81" y="980728"/>
            <a:ext cx="573417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4232176" y="2708920"/>
            <a:ext cx="720080" cy="2010056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4232176" y="4718976"/>
            <a:ext cx="2511896" cy="0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129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76"/>
            <a:ext cx="12192000" cy="6287448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108651" y="6237196"/>
            <a:ext cx="11046278" cy="40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72" y="6130507"/>
            <a:ext cx="30483" cy="2316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7" y="6142863"/>
            <a:ext cx="30483" cy="2316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20281" y="637608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 m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39114" y="6301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93771" y="111210"/>
            <a:ext cx="3652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Bellow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152730" y="910854"/>
            <a:ext cx="864543" cy="192776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64542" y="5095934"/>
            <a:ext cx="4389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configuration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18324" t="29235" r="17537" b="35287"/>
          <a:stretch/>
        </p:blipFill>
        <p:spPr>
          <a:xfrm rot="5400000">
            <a:off x="4745921" y="3151074"/>
            <a:ext cx="733370" cy="1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76"/>
            <a:ext cx="12192000" cy="6287448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>
            <a:off x="1108651" y="6237196"/>
            <a:ext cx="11046278" cy="400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72" y="6130507"/>
            <a:ext cx="30483" cy="2316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7" y="6142863"/>
            <a:ext cx="30483" cy="23166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20281" y="637608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 m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39114" y="6301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03340" y="2088292"/>
            <a:ext cx="513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4542" y="5095934"/>
            <a:ext cx="4389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configuration</a:t>
            </a:r>
            <a:endParaRPr lang="de-DE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1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18268" y="0"/>
            <a:ext cx="1157630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do:</a:t>
            </a:r>
          </a:p>
          <a:p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Design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construction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high-rate CBM T0 Counter/beam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monitor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(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Adrian Rost)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Design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construction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CBM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target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chamber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(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?)</a:t>
            </a:r>
          </a:p>
          <a:p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beam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design: </a:t>
            </a:r>
          </a:p>
          <a:p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Radiation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(Anna Senger) +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(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STS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PNPI.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STS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TRD/TOF/PSD/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dump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Mechanical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incl.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bellow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(&lt; 2°),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pumping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Czech 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RICH/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PNPI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cave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coordinator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chief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 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beam-pipe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coordinator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GSI/CBM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5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491272"/>
              </p:ext>
            </p:extLst>
          </p:nvPr>
        </p:nvGraphicFramePr>
        <p:xfrm>
          <a:off x="620200" y="1721530"/>
          <a:ext cx="1043211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117">
                  <a:extLst>
                    <a:ext uri="{9D8B030D-6E8A-4147-A177-3AD203B41FA5}">
                      <a16:colId xmlns:a16="http://schemas.microsoft.com/office/drawing/2014/main" val="918297775"/>
                    </a:ext>
                  </a:extLst>
                </a:gridCol>
                <a:gridCol w="5899867">
                  <a:extLst>
                    <a:ext uri="{9D8B030D-6E8A-4147-A177-3AD203B41FA5}">
                      <a16:colId xmlns:a16="http://schemas.microsoft.com/office/drawing/2014/main" val="2934238233"/>
                    </a:ext>
                  </a:extLst>
                </a:gridCol>
                <a:gridCol w="1598213">
                  <a:extLst>
                    <a:ext uri="{9D8B030D-6E8A-4147-A177-3AD203B41FA5}">
                      <a16:colId xmlns:a16="http://schemas.microsoft.com/office/drawing/2014/main" val="3800388840"/>
                    </a:ext>
                  </a:extLst>
                </a:gridCol>
                <a:gridCol w="1319915">
                  <a:extLst>
                    <a:ext uri="{9D8B030D-6E8A-4147-A177-3AD203B41FA5}">
                      <a16:colId xmlns:a16="http://schemas.microsoft.com/office/drawing/2014/main" val="2116793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Deliverable</a:t>
                      </a:r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/Milestone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Title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Verification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Date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645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D2.7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Design of beam monitors, target chambers, beam pipes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Report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12/2020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6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MS10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Technical design of beam monitors, target chambers, beam pipes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Report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12/2022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7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D2.8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Beam monitors, target chambers, beam pipes constructed and installed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Report 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12/2023</a:t>
                      </a:r>
                      <a:endParaRPr lang="de-DE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266032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790908" y="508883"/>
            <a:ext cx="584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Deliverables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milestones</a:t>
            </a:r>
            <a:endParaRPr lang="de-D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1" y="104222"/>
            <a:ext cx="5185421" cy="67537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225" y="1518557"/>
            <a:ext cx="7100306" cy="41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enger\AppData\Local\Temp\Rar$DIa13592.39274\partRate_Z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9"/>
          <a:stretch/>
        </p:blipFill>
        <p:spPr bwMode="auto">
          <a:xfrm>
            <a:off x="6090556" y="1461877"/>
            <a:ext cx="5505821" cy="25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enger\AppData\Local\Temp\Rar$DIa13592.46185\partRate_Z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6"/>
          <a:stretch/>
        </p:blipFill>
        <p:spPr bwMode="auto">
          <a:xfrm>
            <a:off x="431619" y="1498748"/>
            <a:ext cx="5521789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5673" y="0"/>
            <a:ext cx="11433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FLUKA </a:t>
            </a:r>
            <a:r>
              <a:rPr lang="de-DE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upgraded</a:t>
            </a:r>
            <a:r>
              <a:rPr lang="de-DE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needs</a:t>
            </a:r>
            <a:r>
              <a:rPr lang="de-DE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lang="de-DE" sz="3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sz="3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90723" y="1147961"/>
            <a:ext cx="4751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particle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45957" y="1107302"/>
            <a:ext cx="446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Vertical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charged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particles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62799" y="681908"/>
            <a:ext cx="8378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beam: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A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10</a:t>
            </a:r>
            <a:r>
              <a:rPr lang="de-DE" sz="2000" baseline="30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/s, Au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   (A. Senger) 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69" y="4033156"/>
            <a:ext cx="5633646" cy="26289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31" y="4114799"/>
            <a:ext cx="5731940" cy="25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586" y="1076767"/>
            <a:ext cx="4731026" cy="57812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b="52581"/>
          <a:stretch/>
        </p:blipFill>
        <p:spPr>
          <a:xfrm>
            <a:off x="188746" y="1354813"/>
            <a:ext cx="7222553" cy="26208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22614" y="68106"/>
            <a:ext cx="875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arget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4161" y="881269"/>
            <a:ext cx="232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Spaskov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15" y="1330960"/>
            <a:ext cx="7222553" cy="552704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4161" y="881269"/>
            <a:ext cx="232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Spaskov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70" y="4799513"/>
            <a:ext cx="6721090" cy="16277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95420" y="3805341"/>
            <a:ext cx="13767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Senger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4.5A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GeV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3.5 mm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div. 1mrad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530568" y="5028110"/>
            <a:ext cx="43725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max. rate 5 kHz/cm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innermost sensors)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strip size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cm = 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time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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  occupancy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05534" y="1136115"/>
            <a:ext cx="4392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 – 4.5 A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fixed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curvature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optimized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Au-beam 4.5A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= 0.9 T 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324" y="886334"/>
            <a:ext cx="4960335" cy="39917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22614" y="68106"/>
            <a:ext cx="875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arget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3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95" y="5170781"/>
            <a:ext cx="6201971" cy="24422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038" y="1175690"/>
            <a:ext cx="6068962" cy="41499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718560" y="0"/>
            <a:ext cx="338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doses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14960" y="622512"/>
            <a:ext cx="11547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months of running with an Au beam of 4.5A GeV with an intensity of 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ions/s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032610" y="996695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NIEL 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de-DE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kumimoji="0" lang="de-DE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de-DE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121" y="1176729"/>
            <a:ext cx="6214479" cy="42200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16737" y="1098296"/>
            <a:ext cx="2441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onizing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dose Gy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14960" y="5468645"/>
            <a:ext cx="2226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dose: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(mild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damage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487073" y="5379039"/>
            <a:ext cx="2351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dose: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21" y="731520"/>
            <a:ext cx="12056898" cy="255236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805666" y="1065677"/>
            <a:ext cx="7007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</a:t>
            </a:r>
            <a:r>
              <a:rPr lang="fr-F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Au 4.5A </a:t>
            </a:r>
            <a:r>
              <a:rPr lang="fr-FR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fr-F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</a:t>
            </a:r>
            <a:r>
              <a:rPr lang="fr-F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I =1800 A, B ~0.9 T</a:t>
            </a:r>
            <a:endParaRPr lang="de-DE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50819"/>
          <a:stretch/>
        </p:blipFill>
        <p:spPr>
          <a:xfrm>
            <a:off x="7855888" y="5096787"/>
            <a:ext cx="3422481" cy="176121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97997" y="63610"/>
            <a:ext cx="1033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Optimized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beam </a:t>
            </a:r>
            <a:r>
              <a:rPr kumimoji="0" lang="de-D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739" y="3323646"/>
            <a:ext cx="4858068" cy="35080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r="49963"/>
          <a:stretch/>
        </p:blipFill>
        <p:spPr>
          <a:xfrm>
            <a:off x="7863840" y="3315693"/>
            <a:ext cx="3414226" cy="172869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1763" y="4238046"/>
            <a:ext cx="1935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Flangeless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1726" y="1795669"/>
            <a:ext cx="138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Spaskov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9921" y="5429415"/>
            <a:ext cx="1283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Piyadin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8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2" y="79514"/>
            <a:ext cx="11454731" cy="67784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376451" y="1097280"/>
            <a:ext cx="1692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Sergey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Sedykh</a:t>
            </a:r>
            <a:endParaRPr lang="de-DE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de-DE" baseline="30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</a:p>
          <a:p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</a:t>
            </a:r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de-DE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20, 2020</a:t>
            </a:r>
            <a:endParaRPr lang="de-D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Microsoft Office PowerPoint</Application>
  <PresentationFormat>Breitbild</PresentationFormat>
  <Paragraphs>132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Symbol</vt:lpstr>
      <vt:lpstr>Tahoma</vt:lpstr>
      <vt:lpstr>Times New Roman</vt:lpstr>
      <vt:lpstr>Wingdings</vt:lpstr>
      <vt:lpstr>Office</vt:lpstr>
      <vt:lpstr>5_Default Design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Senger, Peter Prof. Dr.</cp:lastModifiedBy>
  <cp:revision>37</cp:revision>
  <dcterms:created xsi:type="dcterms:W3CDTF">2020-06-16T15:44:59Z</dcterms:created>
  <dcterms:modified xsi:type="dcterms:W3CDTF">2020-09-16T15:23:40Z</dcterms:modified>
</cp:coreProperties>
</file>