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1" r:id="rId5"/>
    <p:sldId id="259" r:id="rId6"/>
    <p:sldId id="273" r:id="rId7"/>
    <p:sldId id="260" r:id="rId8"/>
    <p:sldId id="261" r:id="rId9"/>
    <p:sldId id="262" r:id="rId10"/>
    <p:sldId id="270" r:id="rId11"/>
    <p:sldId id="266" r:id="rId12"/>
    <p:sldId id="267" r:id="rId13"/>
    <p:sldId id="268" r:id="rId14"/>
    <p:sldId id="27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11D"/>
    <a:srgbClr val="272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7F771-612D-47FA-85C0-5454B7B08162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221E4-D312-4581-B607-C11E0DCD0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0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E31C8-60A1-4684-B324-DCD84352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17CEEA-9DDF-444E-9A92-79EF2C857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FE267E-4567-4688-BB50-6AC8DCEE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C7C-DC0B-4F69-9884-5324EAAECE82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65482-B91B-4CBA-8645-C91DBCFC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99B821-91BA-4E77-BAE8-62CFAE77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3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A5AEC-5546-4909-A17D-58ACA2F1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0142ED-1853-4ECA-AB6F-3A6712104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EB22D8-A4E3-435A-AE57-18E873336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AE2D15-77F7-4261-96CA-D5D4B6E3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44A1-1839-49A5-A7CD-64CCDC0CDE64}" type="datetime1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C1B070-E23D-45EE-8687-FA9420C9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2B689B-BA7F-4217-9B4E-F882266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36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A15C-2EE7-4CFF-9323-C844C8DA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AFEAB-9193-4298-AA35-C3FFC1E68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EFC82-A457-4222-9EDA-CDFBCBC9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9FCD-7AC5-45FC-8D04-53AA8A200220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AA4A9D-0F01-4228-BC57-743C97EC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CB9EA-54BC-49D7-BB92-63283627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3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7912E0-C19D-4420-874C-78F484603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490884-F927-40D2-B1AB-49EDEE6C6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78256-95BF-49EA-9EFC-5D16C764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A0E86-F5EB-458F-B850-3F4FF08AC0E0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2FF13-00EC-4E38-A12F-0EFEC841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F044A-1FF6-4F97-800B-7BCEB3A8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1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B0BBC-BC6F-4500-946C-B7D163EFB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277" y="-333076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B0E914-E76F-48FB-B9BB-820A8FCDED2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dobe Ming Std L" panose="02020300000000000000" pitchFamily="18" charset="-128"/>
                <a:ea typeface="Adobe Ming Std L" panose="02020300000000000000" pitchFamily="18" charset="-128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A6E08-B55B-45AD-B50E-D8991730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35C2-DCDD-41A0-97F3-6D6163FFCB2E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CF627-3EB6-4DB0-B28C-80C0B6BB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CREMLINplus WP2 kick-off meeting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D14F30-70CE-4717-AFDC-881162B2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mtClean="0"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‹#›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FA3567-7C8B-4754-A74B-3000BCA97851}"/>
              </a:ext>
            </a:extLst>
          </p:cNvPr>
          <p:cNvCxnSpPr/>
          <p:nvPr userDrawn="1"/>
        </p:nvCxnSpPr>
        <p:spPr>
          <a:xfrm>
            <a:off x="380283" y="721268"/>
            <a:ext cx="10099589" cy="0"/>
          </a:xfrm>
          <a:prstGeom prst="line">
            <a:avLst/>
          </a:prstGeom>
          <a:ln w="12700">
            <a:solidFill>
              <a:srgbClr val="6BA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2FBAA6-D86E-43B4-BBA3-AE9B06DE9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30" y="-5192"/>
            <a:ext cx="1980896" cy="11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E3175-6DFD-4A1E-917B-EEF84853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B8B317-3BF1-4720-BCAC-F96261A3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F52D-7DB2-4286-A90B-29ABF1723560}" type="datetime1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C3F362-2F13-4F6D-B9A2-39648846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A18034-1259-41A5-BF9F-F757EEC3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A1ABD-6E39-4B20-A423-BA19FF0E7F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07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4811D-52E8-4E9A-BF37-1C312EFC3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5D19EB-4A2B-42FC-B1C8-630D1DB30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D17ECB-9705-408E-99F7-4E817EEA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302B-7EDD-45B6-A96F-1189949A531B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9602E-F0C2-408F-9211-4ADB41E9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40AD2-076E-42D5-94F0-8A487064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1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B57B-18EC-4F1B-BEA7-3EC2E25C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C9032D-67B5-4246-A83A-BA9448560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0CB62A-68CC-47E7-868D-135DECD7E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C6E072-C05B-4EBC-A78E-65AE5979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A7B2-C433-4598-AEEC-03E7DD6FC86F}" type="datetime1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26DBB-764D-4C74-ABF5-1E56FFEB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542B9D-507A-4799-9E75-4D2741E0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9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7E269-39E4-4BAF-9091-6CA2735A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880B1B-D479-4D13-B6FC-9A1F8F273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BB7D98-EEFC-4A44-B30C-63E7709AD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A20DEA-96EE-4259-918C-5A8F3FB8B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C1C142-83D2-4511-A6A6-311DBE42D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254597-EC58-4557-BF96-91A8AFC2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5025-DA00-44F0-B3F8-9635567BDC84}" type="datetime1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607CB9-4E99-4E7A-AB9E-9C0E1AC7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53D98E-DF45-456D-AF67-AB444489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06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DA552-6503-472C-9E6B-F67C8433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5E7861-3774-4996-A440-38261ACA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92A8-B038-4543-9808-B2A997E973B8}" type="datetime1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0B9003-74CD-45A7-83F8-37974D53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971733-F2F3-4530-A587-EFCE040F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8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15CF48-F0D1-43F2-926E-BD222BF6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25CD-B925-46BE-BFC8-05B3C27E7D58}" type="datetime1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C40BBC-CD39-4732-A3EB-D2A3AAA3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750C4-B394-425F-981B-7D6062CC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06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5E651-AC06-427F-A5A1-8A257399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EDA32-5BDE-48A7-8CF3-4C10900D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FB17F9-B7AC-4CE7-A6E1-1739DD18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9A708-2758-4DFD-AA1B-BCFA9A56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EB7A-A140-4144-B617-FF721C627730}" type="datetime1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3C2204-A4D7-4F64-8499-677AFF56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819DFB-E510-4278-AD95-66DBE90F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9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D6A1E-35B4-407B-867E-26C12AA8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AE8ECE-C24E-4EC9-97B3-57D3D0765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3EFC06-8C39-40F2-97A7-E6F3ABA8B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8C37C-EEFD-4F74-9A3C-6371F36495BB}" type="datetime1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37A69-5D9E-4106-AB6D-B1705A48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CREMLINplus WP2 kick-off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DEE56-9A98-4A98-AECA-9E06B4EA6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A1ABD-6E39-4B20-A423-BA19FF0E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4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302F-93FD-4601-B167-405B56C83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Eurostile" panose="020B0500000000000000" pitchFamily="34" charset="0"/>
              </a:rPr>
              <a:t>Towards Milestone 6 (Month 12): </a:t>
            </a:r>
            <a:br>
              <a:rPr lang="ru-RU" sz="3600" b="1" dirty="0"/>
            </a:br>
            <a:r>
              <a:rPr lang="en-US" sz="3600" b="1" dirty="0">
                <a:latin typeface="Eurostile" panose="020B0500000000000000" pitchFamily="34" charset="0"/>
              </a:rPr>
              <a:t>First detector ladder for BM@N-STS </a:t>
            </a:r>
            <a:br>
              <a:rPr lang="ru-RU" sz="3600" b="1" dirty="0"/>
            </a:br>
            <a:r>
              <a:rPr lang="en-US" sz="3600" b="1" dirty="0">
                <a:latin typeface="Eurostile" panose="020B0500000000000000" pitchFamily="34" charset="0"/>
              </a:rPr>
              <a:t>[assembled and tested]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DE5D69-73F1-4A7B-94D0-068B958A3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520" y="4079875"/>
            <a:ext cx="5818959" cy="165576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EuroStyle" panose="02027200000000000000" pitchFamily="18" charset="0"/>
              </a:rPr>
              <a:t>Dmitrii</a:t>
            </a:r>
            <a:r>
              <a:rPr lang="en-US" dirty="0">
                <a:latin typeface="EuroStyle" panose="02027200000000000000" pitchFamily="18" charset="0"/>
              </a:rPr>
              <a:t> </a:t>
            </a:r>
            <a:r>
              <a:rPr lang="en-US" dirty="0" err="1">
                <a:latin typeface="EuroStyle" panose="02027200000000000000" pitchFamily="18" charset="0"/>
              </a:rPr>
              <a:t>Dementev</a:t>
            </a:r>
            <a:r>
              <a:rPr lang="en-US" dirty="0">
                <a:latin typeface="EuroStyle" panose="02027200000000000000" pitchFamily="18" charset="0"/>
              </a:rPr>
              <a:t> for JINR STS group</a:t>
            </a:r>
          </a:p>
          <a:p>
            <a:pPr algn="l"/>
            <a:endParaRPr lang="en-US" dirty="0">
              <a:latin typeface="EuroStyle" panose="02027200000000000000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6E7D8-E2DD-462F-9B97-E85C49B9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10" y="162611"/>
            <a:ext cx="2348365" cy="1320955"/>
          </a:xfrm>
          <a:prstGeom prst="rect">
            <a:avLst/>
          </a:prstGeom>
        </p:spPr>
      </p:pic>
      <p:pic>
        <p:nvPicPr>
          <p:cNvPr id="1026" name="Picture 2" descr="Facility for Antiproton and Ion Research: CBM Collaboration Meeting">
            <a:extLst>
              <a:ext uri="{FF2B5EF4-FFF2-40B4-BE49-F238E27FC236}">
                <a16:creationId xmlns:a16="http://schemas.microsoft.com/office/drawing/2014/main" id="{454368F9-F575-48F1-928B-C8E8BB01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0" y="72185"/>
            <a:ext cx="1113840" cy="15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17F7477-1B25-4532-82DE-A7A4BC6210D7}"/>
              </a:ext>
            </a:extLst>
          </p:cNvPr>
          <p:cNvCxnSpPr/>
          <p:nvPr/>
        </p:nvCxnSpPr>
        <p:spPr>
          <a:xfrm>
            <a:off x="1712841" y="1760518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95F1482-B027-4512-AB2D-F617EF75A593}"/>
              </a:ext>
            </a:extLst>
          </p:cNvPr>
          <p:cNvCxnSpPr/>
          <p:nvPr/>
        </p:nvCxnSpPr>
        <p:spPr>
          <a:xfrm>
            <a:off x="1712840" y="3629232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14908D-CEF2-41F9-B301-338C77E0D945}"/>
              </a:ext>
            </a:extLst>
          </p:cNvPr>
          <p:cNvSpPr/>
          <p:nvPr/>
        </p:nvSpPr>
        <p:spPr>
          <a:xfrm>
            <a:off x="33383" y="61480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EuroStyle" panose="02027200000000000000" pitchFamily="18" charset="0"/>
              </a:rPr>
              <a:t>CREMLINplus</a:t>
            </a:r>
            <a:r>
              <a:rPr lang="en-US" dirty="0">
                <a:latin typeface="EuroStyle" panose="02027200000000000000" pitchFamily="18" charset="0"/>
              </a:rPr>
              <a:t> WP2 kick-off meeting</a:t>
            </a:r>
          </a:p>
          <a:p>
            <a:r>
              <a:rPr lang="en-US" dirty="0">
                <a:latin typeface="EuroStyle" panose="02027200000000000000" pitchFamily="18" charset="0"/>
              </a:rPr>
              <a:t>Jul 1, 2020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B04DE5-0F97-40AD-A965-EA80F2DF5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83" y="413868"/>
            <a:ext cx="5436108" cy="10439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F5AF8F-CE4B-4982-A910-B9FA71463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0" y="4822666"/>
            <a:ext cx="8470021" cy="20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Open tasks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10</a:t>
            </a:fld>
            <a:endParaRPr lang="ru-RU" sz="1800" b="1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186C373D-4489-48F6-ABC6-30CC06D40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86782"/>
              </p:ext>
            </p:extLst>
          </p:nvPr>
        </p:nvGraphicFramePr>
        <p:xfrm>
          <a:off x="1524000" y="1213486"/>
          <a:ext cx="79533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2425">
                  <a:extLst>
                    <a:ext uri="{9D8B030D-6E8A-4147-A177-3AD203B41FA5}">
                      <a16:colId xmlns:a16="http://schemas.microsoft.com/office/drawing/2014/main" val="957917680"/>
                    </a:ext>
                  </a:extLst>
                </a:gridCol>
                <a:gridCol w="3790951">
                  <a:extLst>
                    <a:ext uri="{9D8B030D-6E8A-4147-A177-3AD203B41FA5}">
                      <a16:colId xmlns:a16="http://schemas.microsoft.com/office/drawing/2014/main" val="18630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Taskforce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none" dirty="0">
                          <a:latin typeface="Eurostile" panose="020B0500000000000000" pitchFamily="34" charset="0"/>
                        </a:rPr>
                        <a:t>Upgrade of jigs for LAD: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V. </a:t>
                      </a:r>
                      <a:r>
                        <a:rPr lang="en-US" dirty="0" err="1">
                          <a:latin typeface="EuroStyle" panose="02027200000000000000" pitchFamily="18" charset="0"/>
                        </a:rPr>
                        <a:t>Elsha</a:t>
                      </a:r>
                      <a:r>
                        <a:rPr lang="en-US" dirty="0">
                          <a:latin typeface="EuroStyle" panose="02027200000000000000" pitchFamily="18" charset="0"/>
                        </a:rPr>
                        <a:t>, Planar Ltd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81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Eurostile" panose="020B0500000000000000" pitchFamily="34" charset="0"/>
                        </a:rPr>
                        <a:t>Software developments for LAD: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M. </a:t>
                      </a:r>
                      <a:r>
                        <a:rPr lang="en-US" dirty="0" err="1">
                          <a:latin typeface="EuroStyle" panose="02027200000000000000" pitchFamily="18" charset="0"/>
                        </a:rPr>
                        <a:t>Korolev</a:t>
                      </a:r>
                      <a:r>
                        <a:rPr lang="en-US" dirty="0">
                          <a:latin typeface="EuroStyle" panose="02027200000000000000" pitchFamily="18" charset="0"/>
                        </a:rPr>
                        <a:t> (SINP MSU), Planar Ltd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230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Eurostile" panose="020B0500000000000000" pitchFamily="34" charset="0"/>
                        </a:rPr>
                        <a:t>Cable-clamp development: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V. </a:t>
                      </a:r>
                      <a:r>
                        <a:rPr lang="en-US" dirty="0" err="1">
                          <a:latin typeface="EuroStyle" panose="02027200000000000000" pitchFamily="18" charset="0"/>
                        </a:rPr>
                        <a:t>Elsha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23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Eurostile" panose="020B0500000000000000" pitchFamily="34" charset="0"/>
                        </a:rPr>
                        <a:t>Development of the ladder-carrying jig: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V. </a:t>
                      </a:r>
                      <a:r>
                        <a:rPr lang="en-US" dirty="0" err="1">
                          <a:latin typeface="EuroStyle" panose="02027200000000000000" pitchFamily="18" charset="0"/>
                        </a:rPr>
                        <a:t>Elsha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27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Eurostile" panose="020B0500000000000000" pitchFamily="34" charset="0"/>
                        </a:rPr>
                        <a:t>Development of the ladder </a:t>
                      </a:r>
                      <a:r>
                        <a:rPr lang="en-US" b="1" i="0" u="none" dirty="0">
                          <a:latin typeface="Eurostile" panose="020B0500000000000000" pitchFamily="34" charset="0"/>
                        </a:rPr>
                        <a:t>test box </a:t>
                      </a:r>
                      <a:endParaRPr lang="ru-RU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EuroStyle" panose="02027200000000000000" pitchFamily="18" charset="0"/>
                        </a:rPr>
                        <a:t>V. Baranov, M. </a:t>
                      </a:r>
                      <a:r>
                        <a:rPr lang="en-US" dirty="0" err="1">
                          <a:latin typeface="EuroStyle" panose="02027200000000000000" pitchFamily="18" charset="0"/>
                        </a:rPr>
                        <a:t>Merkin</a:t>
                      </a:r>
                      <a:r>
                        <a:rPr lang="en-US" dirty="0">
                          <a:latin typeface="EuroStyle" panose="02027200000000000000" pitchFamily="18" charset="0"/>
                        </a:rPr>
                        <a:t> (SINP MSU)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73360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C2EEC6C-1D24-4A55-B468-FA8B647F5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36296"/>
          <a:stretch/>
        </p:blipFill>
        <p:spPr bwMode="auto">
          <a:xfrm>
            <a:off x="3440410" y="4540671"/>
            <a:ext cx="4267200" cy="12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8FB3F8C-9E09-44BD-91A4-ED84A4752AFE}"/>
              </a:ext>
            </a:extLst>
          </p:cNvPr>
          <p:cNvSpPr txBox="1">
            <a:spLocks/>
          </p:cNvSpPr>
          <p:nvPr/>
        </p:nvSpPr>
        <p:spPr>
          <a:xfrm>
            <a:off x="3653972" y="5808051"/>
            <a:ext cx="3840076" cy="344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Mockup of the ladder-carrying tool</a:t>
            </a:r>
            <a:endParaRPr lang="ru-RU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A4E1F-915F-457D-82FC-185BBE2F1FB0}"/>
              </a:ext>
            </a:extLst>
          </p:cNvPr>
          <p:cNvSpPr txBox="1"/>
          <p:nvPr/>
        </p:nvSpPr>
        <p:spPr>
          <a:xfrm>
            <a:off x="1524000" y="3534112"/>
            <a:ext cx="7989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Delays caused by pandemic control measures in RF:</a:t>
            </a:r>
          </a:p>
          <a:p>
            <a:r>
              <a:rPr lang="en-US" dirty="0"/>
              <a:t>2.5 month pause in the assembly cite;</a:t>
            </a:r>
          </a:p>
          <a:p>
            <a:r>
              <a:rPr lang="en-US" dirty="0"/>
              <a:t>Assembly of the mockup of 1</a:t>
            </a:r>
            <a:r>
              <a:rPr lang="en-US" baseline="30000" dirty="0"/>
              <a:t>st</a:t>
            </a:r>
            <a:r>
              <a:rPr lang="en-US" dirty="0"/>
              <a:t> BM@N STS station ladder mockup started this week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00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Metrology of assembled ladders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ED3-7C47-4C40-A3AD-B86842CD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39" y="6136921"/>
            <a:ext cx="3440141" cy="538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Eurostile" panose="020B0500000000000000" pitchFamily="34" charset="0"/>
              </a:rPr>
              <a:t>Mitutoyo</a:t>
            </a:r>
            <a:r>
              <a:rPr lang="ru-RU" sz="1800" dirty="0">
                <a:latin typeface="Eurostile" panose="020B0500000000000000" pitchFamily="34" charset="0"/>
              </a:rPr>
              <a:t> </a:t>
            </a:r>
            <a:r>
              <a:rPr lang="en-US" sz="1800" dirty="0" err="1">
                <a:latin typeface="Eurostile" panose="020B0500000000000000" pitchFamily="34" charset="0"/>
              </a:rPr>
              <a:t>Crysta</a:t>
            </a:r>
            <a:r>
              <a:rPr lang="en-US" sz="1800" dirty="0">
                <a:latin typeface="Eurostile" panose="020B0500000000000000" pitchFamily="34" charset="0"/>
              </a:rPr>
              <a:t>-Apex S9206</a:t>
            </a:r>
            <a:endParaRPr lang="ru-RU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11</a:t>
            </a:fld>
            <a:endParaRPr lang="ru-RU" sz="1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D60256-E4FA-42EA-B62C-4B340B300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2" t="16315" r="29342" b="10000"/>
          <a:stretch/>
        </p:blipFill>
        <p:spPr>
          <a:xfrm>
            <a:off x="505326" y="992487"/>
            <a:ext cx="4788569" cy="5053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ED4DD1-6F6B-4C0B-BC88-088078172548}"/>
              </a:ext>
            </a:extLst>
          </p:cNvPr>
          <p:cNvSpPr txBox="1"/>
          <p:nvPr/>
        </p:nvSpPr>
        <p:spPr>
          <a:xfrm>
            <a:off x="5293895" y="1443841"/>
            <a:ext cx="69771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Measuring area </a:t>
            </a:r>
            <a:r>
              <a:rPr lang="ru-RU" dirty="0"/>
              <a:t>(XYZ): 905 x 2005 x 605 </a:t>
            </a:r>
            <a:r>
              <a:rPr lang="en-US" dirty="0"/>
              <a:t>mm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Equipped with a contact and optical sensor;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Accuracy ~ 1.8 um;</a:t>
            </a:r>
          </a:p>
          <a:p>
            <a:endParaRPr lang="en-US" dirty="0"/>
          </a:p>
          <a:p>
            <a:r>
              <a:rPr lang="en-US" b="1" u="sng" dirty="0"/>
              <a:t>Current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Delivered to JINR;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is postponed till 2021 due to absence of available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Personnel: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</a:t>
            </a:r>
            <a:r>
              <a:rPr lang="ru-RU" dirty="0"/>
              <a:t> </a:t>
            </a:r>
            <a:r>
              <a:rPr lang="en-US" dirty="0"/>
              <a:t>vacant </a:t>
            </a:r>
            <a:r>
              <a:rPr lang="en-US" dirty="0" err="1"/>
              <a:t>CREMLINPlus</a:t>
            </a:r>
            <a:r>
              <a:rPr lang="en-US" dirty="0"/>
              <a:t> position for the metrology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91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CMIS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ED3-7C47-4C40-A3AD-B86842CD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28" y="4803506"/>
            <a:ext cx="10515600" cy="1549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</a:rPr>
              <a:t>The Construction Management Information System (CMIS) </a:t>
            </a:r>
            <a:r>
              <a:rPr lang="en-US" sz="1800" dirty="0">
                <a:latin typeface="+mn-lt"/>
              </a:rPr>
              <a:t>adopted by the STS department for the NICA projects at JINR, is an Oracle-based all-around project management database system, that allows the organization and follow-up of every aspect of the project.</a:t>
            </a:r>
          </a:p>
          <a:p>
            <a:pPr marL="0" indent="0">
              <a:buNone/>
            </a:pPr>
            <a:r>
              <a:rPr lang="en-US" sz="1800" dirty="0">
                <a:latin typeface="+mn-lt"/>
              </a:rPr>
              <a:t>It will be hosted at LIT JINR and is the same one that is being used by the ALICE collaboration at CERN for the production of the ITS2 and MFT detectors.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12</a:t>
            </a:fld>
            <a:endParaRPr lang="ru-RU" sz="1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D2DBB-C94F-4DA2-8E30-CBB4CCC5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8" y="779028"/>
            <a:ext cx="6534874" cy="370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D131BB-3C88-4252-9B1B-07B1C0ED21DA}"/>
              </a:ext>
            </a:extLst>
          </p:cNvPr>
          <p:cNvSpPr txBox="1"/>
          <p:nvPr/>
        </p:nvSpPr>
        <p:spPr>
          <a:xfrm>
            <a:off x="8066390" y="1983922"/>
            <a:ext cx="2684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People involved:</a:t>
            </a:r>
          </a:p>
          <a:p>
            <a:r>
              <a:rPr lang="en-US" dirty="0"/>
              <a:t>C.C. Sanchez,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Tsapulina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CREMLINPlus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position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7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Towards first detector ladder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ED3-7C47-4C40-A3AD-B86842CD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57" y="1090761"/>
            <a:ext cx="11385319" cy="50909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u="sng" dirty="0">
                <a:latin typeface="+mn-lt"/>
              </a:rPr>
              <a:t>Milestones:</a:t>
            </a:r>
          </a:p>
          <a:p>
            <a:r>
              <a:rPr lang="en-US" sz="1800" dirty="0">
                <a:latin typeface="+mn-lt"/>
              </a:rPr>
              <a:t> Mockup of </a:t>
            </a:r>
            <a:r>
              <a:rPr lang="en-US" sz="1800">
                <a:latin typeface="+mn-lt"/>
              </a:rPr>
              <a:t>the ladder of 1</a:t>
            </a:r>
            <a:r>
              <a:rPr lang="en-US" sz="1800" baseline="30000">
                <a:latin typeface="+mn-lt"/>
              </a:rPr>
              <a:t>st</a:t>
            </a:r>
            <a:r>
              <a:rPr lang="en-US" sz="1800">
                <a:latin typeface="+mn-lt"/>
              </a:rPr>
              <a:t> </a:t>
            </a:r>
            <a:r>
              <a:rPr lang="en-US" sz="1800" dirty="0">
                <a:latin typeface="+mn-lt"/>
              </a:rPr>
              <a:t>BM@N STS station – Aug 2020</a:t>
            </a:r>
          </a:p>
          <a:p>
            <a:r>
              <a:rPr lang="en-US" sz="1800" dirty="0">
                <a:latin typeface="+mn-lt"/>
              </a:rPr>
              <a:t> 4 Modules + spare operational and tested for the assembly of 1 STS ladder – Oct 2020</a:t>
            </a:r>
          </a:p>
          <a:p>
            <a:r>
              <a:rPr lang="en-US" sz="1800" dirty="0">
                <a:latin typeface="+mn-lt"/>
              </a:rPr>
              <a:t> Operational ladder for the 1</a:t>
            </a:r>
            <a:r>
              <a:rPr lang="en-US" sz="1800" baseline="30000" dirty="0">
                <a:latin typeface="+mn-lt"/>
              </a:rPr>
              <a:t>st</a:t>
            </a:r>
            <a:r>
              <a:rPr lang="en-US" sz="1800" dirty="0">
                <a:latin typeface="+mn-lt"/>
              </a:rPr>
              <a:t>  BM@N STS station assembled and tested – Dec 2020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latin typeface="+mn-lt"/>
            </a:endParaRPr>
          </a:p>
          <a:p>
            <a:pPr marL="0" indent="0">
              <a:buNone/>
            </a:pPr>
            <a:r>
              <a:rPr lang="en-US" sz="1800" b="1" u="sng" dirty="0">
                <a:latin typeface="+mn-lt"/>
              </a:rPr>
              <a:t>People involved:</a:t>
            </a:r>
          </a:p>
          <a:p>
            <a:r>
              <a:rPr lang="en-US" sz="1800" dirty="0">
                <a:latin typeface="+mn-lt"/>
              </a:rPr>
              <a:t>Module assembly: 2 engineers + 2 technicians;</a:t>
            </a:r>
          </a:p>
          <a:p>
            <a:r>
              <a:rPr lang="en-US" sz="1800" dirty="0">
                <a:latin typeface="+mn-lt"/>
              </a:rPr>
              <a:t>Ladder assembly: 1 engineer;</a:t>
            </a:r>
          </a:p>
          <a:p>
            <a:r>
              <a:rPr lang="en-US" sz="1800" dirty="0">
                <a:latin typeface="+mn-lt"/>
              </a:rPr>
              <a:t>Jigs and S/W developments for LAD: 2 engineers from SINP MSU + Planar Ltd.</a:t>
            </a:r>
          </a:p>
          <a:p>
            <a:r>
              <a:rPr lang="en-US" sz="1800" dirty="0">
                <a:latin typeface="+mn-lt"/>
              </a:rPr>
              <a:t>Tests of assembled ladder: 2 PhD students;</a:t>
            </a:r>
          </a:p>
          <a:p>
            <a:r>
              <a:rPr lang="en-US" sz="1800" dirty="0">
                <a:latin typeface="+mn-lt"/>
              </a:rPr>
              <a:t>CMIS developments: 1 Postdoc + 1 Engineer.</a:t>
            </a:r>
            <a:endParaRPr lang="ru-RU" sz="1800" dirty="0">
              <a:latin typeface="+mn-lt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Personnel hired for </a:t>
            </a:r>
            <a:r>
              <a:rPr lang="en-US" sz="1800" b="1" u="sng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CREMLINPlus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Task 2.1:</a:t>
            </a:r>
          </a:p>
          <a:p>
            <a:r>
              <a:rPr lang="en-US" sz="1800" dirty="0">
                <a:latin typeface="+mn-lt"/>
              </a:rPr>
              <a:t>Ekaterina </a:t>
            </a:r>
            <a:r>
              <a:rPr lang="en-US" sz="1800" dirty="0" err="1">
                <a:latin typeface="+mn-lt"/>
              </a:rPr>
              <a:t>Tsapulina</a:t>
            </a:r>
            <a:r>
              <a:rPr lang="en-US" sz="1800" dirty="0">
                <a:latin typeface="+mn-lt"/>
              </a:rPr>
              <a:t> – engineer</a:t>
            </a:r>
          </a:p>
          <a:p>
            <a:r>
              <a:rPr lang="en-US" sz="1800" dirty="0" err="1">
                <a:latin typeface="+mn-lt"/>
              </a:rPr>
              <a:t>Tuyana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Lygdenova</a:t>
            </a:r>
            <a:r>
              <a:rPr lang="en-US" sz="1800" dirty="0">
                <a:latin typeface="+mn-lt"/>
              </a:rPr>
              <a:t> - engineer</a:t>
            </a:r>
          </a:p>
          <a:p>
            <a:r>
              <a:rPr lang="en-US" sz="1800" dirty="0">
                <a:latin typeface="+mn-lt"/>
              </a:rPr>
              <a:t>Ilya </a:t>
            </a:r>
            <a:r>
              <a:rPr lang="en-US" sz="1800" dirty="0" err="1">
                <a:latin typeface="+mn-lt"/>
              </a:rPr>
              <a:t>Gorelikov</a:t>
            </a:r>
            <a:r>
              <a:rPr lang="en-US" sz="1800" dirty="0">
                <a:latin typeface="+mn-lt"/>
              </a:rPr>
              <a:t> – technician</a:t>
            </a:r>
          </a:p>
          <a:p>
            <a:r>
              <a:rPr lang="en-US" sz="1800" dirty="0">
                <a:latin typeface="+mn-lt"/>
              </a:rPr>
              <a:t>Margarita Perez - technician</a:t>
            </a:r>
          </a:p>
          <a:p>
            <a:endParaRPr lang="ru-RU" sz="1800" dirty="0">
              <a:latin typeface="+mn-lt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13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08352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51045-FBDD-40AD-8276-29DA231B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476" y="2477857"/>
            <a:ext cx="10515600" cy="1325563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39AEAF-C5EA-4189-A84A-6438AACA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CREMLINplus WP2 kick-off meeting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E2551F-4E09-4805-8864-77AF3DB5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mtClean="0"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75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096D5-ADF4-4574-A699-24C36FBAB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1" t="2413" r="43016" b="4614"/>
          <a:stretch/>
        </p:blipFill>
        <p:spPr>
          <a:xfrm rot="5400000">
            <a:off x="6800789" y="-277797"/>
            <a:ext cx="1529129" cy="59168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BM@N STS Ladder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ED3-7C47-4C40-A3AD-B86842CD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007" y="3052274"/>
            <a:ext cx="4068297" cy="411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Eurostile" panose="020B0500000000000000" pitchFamily="34" charset="0"/>
              </a:rPr>
              <a:t>FEB-box with front-end electronics</a:t>
            </a:r>
            <a:endParaRPr lang="ru-RU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2</a:t>
            </a:fld>
            <a:endParaRPr lang="ru-RU" sz="18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65B0B1-A1A0-429A-BF48-FFC9C8CCB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2642" r="46250"/>
          <a:stretch/>
        </p:blipFill>
        <p:spPr>
          <a:xfrm rot="5400000">
            <a:off x="6985740" y="1264262"/>
            <a:ext cx="914400" cy="6161633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C80E45E-5ADB-4225-97E8-D0DF2E63A45F}"/>
              </a:ext>
            </a:extLst>
          </p:cNvPr>
          <p:cNvCxnSpPr>
            <a:cxnSpLocks/>
          </p:cNvCxnSpPr>
          <p:nvPr/>
        </p:nvCxnSpPr>
        <p:spPr>
          <a:xfrm flipH="1" flipV="1">
            <a:off x="5092861" y="2390880"/>
            <a:ext cx="519244" cy="9796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531A1CB-CCCD-4F5B-B5D9-902F6B182A76}"/>
              </a:ext>
            </a:extLst>
          </p:cNvPr>
          <p:cNvCxnSpPr/>
          <p:nvPr/>
        </p:nvCxnSpPr>
        <p:spPr>
          <a:xfrm>
            <a:off x="5618373" y="3370487"/>
            <a:ext cx="364913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47BD960-247A-4E2A-B53A-6BF2E5FCFC16}"/>
              </a:ext>
            </a:extLst>
          </p:cNvPr>
          <p:cNvCxnSpPr>
            <a:cxnSpLocks/>
          </p:cNvCxnSpPr>
          <p:nvPr/>
        </p:nvCxnSpPr>
        <p:spPr>
          <a:xfrm flipH="1" flipV="1">
            <a:off x="6084451" y="4392002"/>
            <a:ext cx="274570" cy="10904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158F086-11C2-4D10-B6BD-C286CCE5A690}"/>
              </a:ext>
            </a:extLst>
          </p:cNvPr>
          <p:cNvCxnSpPr>
            <a:cxnSpLocks/>
          </p:cNvCxnSpPr>
          <p:nvPr/>
        </p:nvCxnSpPr>
        <p:spPr>
          <a:xfrm>
            <a:off x="6359021" y="5482426"/>
            <a:ext cx="24722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бъект 2">
            <a:extLst>
              <a:ext uri="{FF2B5EF4-FFF2-40B4-BE49-F238E27FC236}">
                <a16:creationId xmlns:a16="http://schemas.microsoft.com/office/drawing/2014/main" id="{0E54564C-3B64-44A3-A7E3-6C4271D16FBB}"/>
              </a:ext>
            </a:extLst>
          </p:cNvPr>
          <p:cNvSpPr txBox="1">
            <a:spLocks/>
          </p:cNvSpPr>
          <p:nvPr/>
        </p:nvSpPr>
        <p:spPr>
          <a:xfrm>
            <a:off x="6315711" y="5197398"/>
            <a:ext cx="4068297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Carbon-fiber frame</a:t>
            </a:r>
            <a:endParaRPr lang="ru-RU" sz="18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0B3330E-BEE6-4F5F-A7F0-59246275BF9E}"/>
              </a:ext>
            </a:extLst>
          </p:cNvPr>
          <p:cNvCxnSpPr>
            <a:cxnSpLocks/>
          </p:cNvCxnSpPr>
          <p:nvPr/>
        </p:nvCxnSpPr>
        <p:spPr>
          <a:xfrm>
            <a:off x="6185122" y="1603932"/>
            <a:ext cx="941695" cy="73556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74B0244-443C-40FE-A6C2-883B7A8B07CE}"/>
              </a:ext>
            </a:extLst>
          </p:cNvPr>
          <p:cNvCxnSpPr>
            <a:cxnSpLocks/>
          </p:cNvCxnSpPr>
          <p:nvPr/>
        </p:nvCxnSpPr>
        <p:spPr>
          <a:xfrm>
            <a:off x="4936893" y="1603933"/>
            <a:ext cx="12482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0A8C7F8-0BE2-404E-9EDC-1F612027B8A4}"/>
              </a:ext>
            </a:extLst>
          </p:cNvPr>
          <p:cNvSpPr txBox="1">
            <a:spLocks/>
          </p:cNvSpPr>
          <p:nvPr/>
        </p:nvSpPr>
        <p:spPr>
          <a:xfrm>
            <a:off x="4936893" y="1298207"/>
            <a:ext cx="4068297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Si sensor</a:t>
            </a:r>
            <a:endParaRPr lang="ru-RU" sz="1800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5D95195-8BE1-4591-A6FC-B355CD861400}"/>
              </a:ext>
            </a:extLst>
          </p:cNvPr>
          <p:cNvCxnSpPr>
            <a:cxnSpLocks/>
          </p:cNvCxnSpPr>
          <p:nvPr/>
        </p:nvCxnSpPr>
        <p:spPr>
          <a:xfrm flipH="1">
            <a:off x="9005190" y="1593058"/>
            <a:ext cx="399804" cy="66044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E23D6BE-8246-4AF2-9744-0621377685DE}"/>
              </a:ext>
            </a:extLst>
          </p:cNvPr>
          <p:cNvCxnSpPr>
            <a:cxnSpLocks/>
          </p:cNvCxnSpPr>
          <p:nvPr/>
        </p:nvCxnSpPr>
        <p:spPr>
          <a:xfrm>
            <a:off x="9404994" y="1593058"/>
            <a:ext cx="12482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бъект 2">
            <a:extLst>
              <a:ext uri="{FF2B5EF4-FFF2-40B4-BE49-F238E27FC236}">
                <a16:creationId xmlns:a16="http://schemas.microsoft.com/office/drawing/2014/main" id="{0BB2A20C-5F20-4A22-A10B-362DFB1E1241}"/>
              </a:ext>
            </a:extLst>
          </p:cNvPr>
          <p:cNvSpPr txBox="1">
            <a:spLocks/>
          </p:cNvSpPr>
          <p:nvPr/>
        </p:nvSpPr>
        <p:spPr>
          <a:xfrm>
            <a:off x="9404994" y="1286383"/>
            <a:ext cx="4068297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Micro-cables</a:t>
            </a:r>
            <a:endParaRPr lang="ru-RU" sz="1800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89E4768-7453-42A7-AF12-33DFE6DC08CA}"/>
              </a:ext>
            </a:extLst>
          </p:cNvPr>
          <p:cNvCxnSpPr>
            <a:cxnSpLocks/>
          </p:cNvCxnSpPr>
          <p:nvPr/>
        </p:nvCxnSpPr>
        <p:spPr>
          <a:xfrm flipV="1">
            <a:off x="9005190" y="4067138"/>
            <a:ext cx="298102" cy="9082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E7B9A75-030D-4003-B2D0-82326BFD888F}"/>
              </a:ext>
            </a:extLst>
          </p:cNvPr>
          <p:cNvCxnSpPr>
            <a:cxnSpLocks/>
          </p:cNvCxnSpPr>
          <p:nvPr/>
        </p:nvCxnSpPr>
        <p:spPr>
          <a:xfrm flipH="1" flipV="1">
            <a:off x="5761156" y="4060973"/>
            <a:ext cx="423966" cy="8991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DDFECB9-CD03-4B54-9AF0-6B4041AA4392}"/>
              </a:ext>
            </a:extLst>
          </p:cNvPr>
          <p:cNvCxnSpPr>
            <a:cxnSpLocks/>
          </p:cNvCxnSpPr>
          <p:nvPr/>
        </p:nvCxnSpPr>
        <p:spPr>
          <a:xfrm>
            <a:off x="6185122" y="4960152"/>
            <a:ext cx="2820068" cy="152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бъект 2">
            <a:extLst>
              <a:ext uri="{FF2B5EF4-FFF2-40B4-BE49-F238E27FC236}">
                <a16:creationId xmlns:a16="http://schemas.microsoft.com/office/drawing/2014/main" id="{29A42BEF-BDE6-4745-829B-017DA3D3AD65}"/>
              </a:ext>
            </a:extLst>
          </p:cNvPr>
          <p:cNvSpPr txBox="1">
            <a:spLocks/>
          </p:cNvSpPr>
          <p:nvPr/>
        </p:nvSpPr>
        <p:spPr>
          <a:xfrm>
            <a:off x="6949707" y="4665935"/>
            <a:ext cx="4068297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Bearings</a:t>
            </a:r>
            <a:endParaRPr lang="ru-RU" sz="1800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97AC515-9E13-49DB-8014-97D07DDB0E7F}"/>
              </a:ext>
            </a:extLst>
          </p:cNvPr>
          <p:cNvCxnSpPr>
            <a:cxnSpLocks/>
          </p:cNvCxnSpPr>
          <p:nvPr/>
        </p:nvCxnSpPr>
        <p:spPr>
          <a:xfrm flipV="1">
            <a:off x="9267506" y="2411375"/>
            <a:ext cx="549402" cy="9681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">
            <a:extLst>
              <a:ext uri="{FF2B5EF4-FFF2-40B4-BE49-F238E27FC236}">
                <a16:creationId xmlns:a16="http://schemas.microsoft.com/office/drawing/2014/main" id="{46C8B167-67D8-4D79-9FF2-2480247F7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24" t="1622" r="73599" b="15014"/>
          <a:stretch/>
        </p:blipFill>
        <p:spPr>
          <a:xfrm>
            <a:off x="-213649" y="1074005"/>
            <a:ext cx="3302389" cy="3591930"/>
          </a:xfrm>
          <a:prstGeom prst="rect">
            <a:avLst/>
          </a:prstGeom>
        </p:spPr>
      </p:pic>
      <p:sp>
        <p:nvSpPr>
          <p:cNvPr id="38" name="Объект 2">
            <a:extLst>
              <a:ext uri="{FF2B5EF4-FFF2-40B4-BE49-F238E27FC236}">
                <a16:creationId xmlns:a16="http://schemas.microsoft.com/office/drawing/2014/main" id="{A8F23085-FB49-4A81-ABF5-98DF3E73EE5B}"/>
              </a:ext>
            </a:extLst>
          </p:cNvPr>
          <p:cNvSpPr txBox="1">
            <a:spLocks/>
          </p:cNvSpPr>
          <p:nvPr/>
        </p:nvSpPr>
        <p:spPr>
          <a:xfrm>
            <a:off x="402113" y="4891738"/>
            <a:ext cx="4068297" cy="1841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4 BM@N STS Stations;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34 ladders;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292 modules;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8444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4F95EED0-2B58-4325-BA76-559DF39C596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 b="15773"/>
          <a:stretch/>
        </p:blipFill>
        <p:spPr bwMode="auto">
          <a:xfrm>
            <a:off x="5818165" y="1409290"/>
            <a:ext cx="4368338" cy="1927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STS Module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3</a:t>
            </a:fld>
            <a:endParaRPr lang="ru-RU" sz="1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B7999-E601-4202-BD9A-05402B0AC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20358" r="23425" b="37607"/>
          <a:stretch/>
        </p:blipFill>
        <p:spPr>
          <a:xfrm>
            <a:off x="5158341" y="3919414"/>
            <a:ext cx="5886374" cy="1928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528C6-598A-4570-827D-D3177EAF200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8" y="2136357"/>
            <a:ext cx="3559751" cy="2215654"/>
          </a:xfrm>
          <a:prstGeom prst="rect">
            <a:avLst/>
          </a:prstGeom>
          <a:noFill/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739E9F1E-6977-414B-A6DC-957648BA4034}"/>
              </a:ext>
            </a:extLst>
          </p:cNvPr>
          <p:cNvSpPr txBox="1">
            <a:spLocks/>
          </p:cNvSpPr>
          <p:nvPr/>
        </p:nvSpPr>
        <p:spPr>
          <a:xfrm>
            <a:off x="671109" y="4402117"/>
            <a:ext cx="2647507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Module components</a:t>
            </a:r>
            <a:endParaRPr lang="ru-RU" sz="18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D08B335-A324-4AB2-9010-77C40AC62E5C}"/>
              </a:ext>
            </a:extLst>
          </p:cNvPr>
          <p:cNvSpPr txBox="1">
            <a:spLocks/>
          </p:cNvSpPr>
          <p:nvPr/>
        </p:nvSpPr>
        <p:spPr>
          <a:xfrm>
            <a:off x="6232551" y="3463350"/>
            <a:ext cx="3539565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Assembled module (GSI)</a:t>
            </a:r>
            <a:endParaRPr lang="ru-RU" sz="1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02AFF0C-2953-43AC-AB76-EB2DCFDB6644}"/>
              </a:ext>
            </a:extLst>
          </p:cNvPr>
          <p:cNvSpPr txBox="1">
            <a:spLocks/>
          </p:cNvSpPr>
          <p:nvPr/>
        </p:nvSpPr>
        <p:spPr>
          <a:xfrm>
            <a:off x="5677304" y="5906020"/>
            <a:ext cx="5147328" cy="362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Assembled module covered with </a:t>
            </a:r>
            <a:r>
              <a:rPr lang="en-US" sz="1800" dirty="0" err="1">
                <a:latin typeface="Eurostile" panose="020B0500000000000000" pitchFamily="34" charset="0"/>
              </a:rPr>
              <a:t>shieldings</a:t>
            </a:r>
            <a:r>
              <a:rPr lang="en-US" sz="1800" dirty="0">
                <a:latin typeface="Eurostile" panose="020B0500000000000000" pitchFamily="34" charset="0"/>
              </a:rPr>
              <a:t> (JINR)</a:t>
            </a:r>
            <a:endParaRPr lang="ru-RU" sz="1800" dirty="0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22B9DEC0-9489-44E3-829C-E6C753C7C2C6}"/>
              </a:ext>
            </a:extLst>
          </p:cNvPr>
          <p:cNvSpPr/>
          <p:nvPr/>
        </p:nvSpPr>
        <p:spPr>
          <a:xfrm>
            <a:off x="3903857" y="2551814"/>
            <a:ext cx="669851" cy="17543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A4A9AEC-48E5-4027-97CC-67F811353213}"/>
              </a:ext>
            </a:extLst>
          </p:cNvPr>
          <p:cNvCxnSpPr>
            <a:cxnSpLocks/>
          </p:cNvCxnSpPr>
          <p:nvPr/>
        </p:nvCxnSpPr>
        <p:spPr>
          <a:xfrm flipH="1">
            <a:off x="7046590" y="1703344"/>
            <a:ext cx="399804" cy="66044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2E15FF5-6232-4AAA-9A5B-487E502F2067}"/>
              </a:ext>
            </a:extLst>
          </p:cNvPr>
          <p:cNvCxnSpPr>
            <a:cxnSpLocks/>
          </p:cNvCxnSpPr>
          <p:nvPr/>
        </p:nvCxnSpPr>
        <p:spPr>
          <a:xfrm>
            <a:off x="7446394" y="1703344"/>
            <a:ext cx="12482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034B26D-AEEF-4582-BE9F-4081D8612702}"/>
              </a:ext>
            </a:extLst>
          </p:cNvPr>
          <p:cNvSpPr txBox="1">
            <a:spLocks/>
          </p:cNvSpPr>
          <p:nvPr/>
        </p:nvSpPr>
        <p:spPr>
          <a:xfrm>
            <a:off x="7346631" y="1453216"/>
            <a:ext cx="4068297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Micro-cables</a:t>
            </a:r>
            <a:endParaRPr lang="ru-RU" sz="18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26FF441-9A94-4794-BCD7-3A2AB37A839C}"/>
              </a:ext>
            </a:extLst>
          </p:cNvPr>
          <p:cNvCxnSpPr>
            <a:cxnSpLocks/>
          </p:cNvCxnSpPr>
          <p:nvPr/>
        </p:nvCxnSpPr>
        <p:spPr>
          <a:xfrm flipH="1" flipV="1">
            <a:off x="6771987" y="2945952"/>
            <a:ext cx="758140" cy="2746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ACF2FB9-D644-46B3-A757-73C85FE974FF}"/>
              </a:ext>
            </a:extLst>
          </p:cNvPr>
          <p:cNvCxnSpPr>
            <a:cxnSpLocks/>
          </p:cNvCxnSpPr>
          <p:nvPr/>
        </p:nvCxnSpPr>
        <p:spPr>
          <a:xfrm>
            <a:off x="7530126" y="3221254"/>
            <a:ext cx="18506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бъект 2">
            <a:extLst>
              <a:ext uri="{FF2B5EF4-FFF2-40B4-BE49-F238E27FC236}">
                <a16:creationId xmlns:a16="http://schemas.microsoft.com/office/drawing/2014/main" id="{CFCC5C09-6992-4963-AF5A-E54A47EA0088}"/>
              </a:ext>
            </a:extLst>
          </p:cNvPr>
          <p:cNvSpPr txBox="1">
            <a:spLocks/>
          </p:cNvSpPr>
          <p:nvPr/>
        </p:nvSpPr>
        <p:spPr>
          <a:xfrm>
            <a:off x="7446394" y="2939505"/>
            <a:ext cx="2127159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Front-end boards</a:t>
            </a:r>
            <a:endParaRPr lang="ru-RU" sz="1800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9DD1D89-E8D5-4B55-97B2-32FC8C4898A8}"/>
              </a:ext>
            </a:extLst>
          </p:cNvPr>
          <p:cNvCxnSpPr>
            <a:cxnSpLocks/>
          </p:cNvCxnSpPr>
          <p:nvPr/>
        </p:nvCxnSpPr>
        <p:spPr>
          <a:xfrm flipH="1" flipV="1">
            <a:off x="9606977" y="1615627"/>
            <a:ext cx="399804" cy="8115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588F9D5-71A4-402C-A2B8-DBABF395FAB9}"/>
              </a:ext>
            </a:extLst>
          </p:cNvPr>
          <p:cNvCxnSpPr>
            <a:cxnSpLocks/>
          </p:cNvCxnSpPr>
          <p:nvPr/>
        </p:nvCxnSpPr>
        <p:spPr>
          <a:xfrm>
            <a:off x="10006781" y="2427180"/>
            <a:ext cx="103793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бъект 2">
            <a:extLst>
              <a:ext uri="{FF2B5EF4-FFF2-40B4-BE49-F238E27FC236}">
                <a16:creationId xmlns:a16="http://schemas.microsoft.com/office/drawing/2014/main" id="{ACA7B85B-D319-445A-B3AA-26DF1EACF0B1}"/>
              </a:ext>
            </a:extLst>
          </p:cNvPr>
          <p:cNvSpPr txBox="1">
            <a:spLocks/>
          </p:cNvSpPr>
          <p:nvPr/>
        </p:nvSpPr>
        <p:spPr>
          <a:xfrm>
            <a:off x="9925756" y="2172087"/>
            <a:ext cx="1524241" cy="41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Si-sensor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39198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Module assembly at JINR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4</a:t>
            </a:fld>
            <a:endParaRPr lang="ru-RU" sz="1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ADE013-46A6-463A-8353-08F025EFC8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4" y="1537261"/>
            <a:ext cx="4120197" cy="28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F4642-1A6A-47A4-A8BE-BD604A6C4280}"/>
              </a:ext>
            </a:extLst>
          </p:cNvPr>
          <p:cNvSpPr txBox="1"/>
          <p:nvPr/>
        </p:nvSpPr>
        <p:spPr>
          <a:xfrm>
            <a:off x="4666424" y="1216785"/>
            <a:ext cx="7525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Current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of jigs was developed and produced;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workflow developed and tested on the mockups and first operational modules;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QA tests during and after assembly were developed and implemented in </a:t>
            </a:r>
            <a:r>
              <a:rPr lang="en-US" dirty="0" err="1"/>
              <a:t>Elog</a:t>
            </a:r>
            <a:r>
              <a:rPr lang="en-US" dirty="0"/>
              <a:t>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a big step should be done to start serial production.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Module assembly team:</a:t>
            </a:r>
          </a:p>
          <a:p>
            <a:r>
              <a:rPr lang="en-US" dirty="0" err="1"/>
              <a:t>A.Sheremetev</a:t>
            </a:r>
            <a:r>
              <a:rPr lang="en-US" dirty="0"/>
              <a:t>, N. </a:t>
            </a:r>
            <a:r>
              <a:rPr lang="en-US" dirty="0" err="1"/>
              <a:t>Sukhov</a:t>
            </a:r>
            <a:r>
              <a:rPr lang="en-US" dirty="0"/>
              <a:t>, T. </a:t>
            </a:r>
            <a:r>
              <a:rPr lang="en-US" dirty="0" err="1"/>
              <a:t>Andreeva</a:t>
            </a:r>
            <a:r>
              <a:rPr lang="en-US" dirty="0"/>
              <a:t>, T. </a:t>
            </a:r>
            <a:r>
              <a:rPr lang="en-US" dirty="0" err="1"/>
              <a:t>Semchukova</a:t>
            </a:r>
            <a:endParaRPr lang="en-US" dirty="0"/>
          </a:p>
          <a:p>
            <a:pPr marL="342900" indent="-342900">
              <a:buAutoNum type="alphaUcPeriod"/>
            </a:pPr>
            <a:endParaRPr lang="en-US" dirty="0"/>
          </a:p>
          <a:p>
            <a:r>
              <a:rPr lang="en-US" b="1" u="sng" dirty="0"/>
              <a:t>Delays caused by pandemic control measures in RF:</a:t>
            </a:r>
          </a:p>
          <a:p>
            <a:r>
              <a:rPr lang="en-US" dirty="0"/>
              <a:t>2.5 month pause in the assembly cite;</a:t>
            </a:r>
          </a:p>
          <a:p>
            <a:r>
              <a:rPr lang="en-US" dirty="0"/>
              <a:t>Assembly of a new module started this week 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D92BA-201D-43BA-ABDA-A1A13C22C165}"/>
              </a:ext>
            </a:extLst>
          </p:cNvPr>
          <p:cNvSpPr txBox="1"/>
          <p:nvPr/>
        </p:nvSpPr>
        <p:spPr>
          <a:xfrm>
            <a:off x="1123950" y="4346184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 panose="020B0500000000000000" pitchFamily="34" charset="0"/>
              </a:rPr>
              <a:t>Module assembly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5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CF frame and bearings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5</a:t>
            </a:fld>
            <a:endParaRPr lang="ru-RU" sz="1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D3CB84-8DD9-4E07-A3AF-323F3EB2CA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259" y="1005123"/>
            <a:ext cx="1885124" cy="4635071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7A816AA-68CC-4414-934B-813BCCE9C87F}"/>
              </a:ext>
            </a:extLst>
          </p:cNvPr>
          <p:cNvGrpSpPr/>
          <p:nvPr/>
        </p:nvGrpSpPr>
        <p:grpSpPr>
          <a:xfrm>
            <a:off x="498853" y="1227307"/>
            <a:ext cx="7038128" cy="2515374"/>
            <a:chOff x="378538" y="2162027"/>
            <a:chExt cx="7038128" cy="251537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17DF652-5F4C-42DC-A448-C464FDDD35E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38" y="2162027"/>
              <a:ext cx="7038128" cy="2095352"/>
            </a:xfrm>
            <a:prstGeom prst="rect">
              <a:avLst/>
            </a:prstGeom>
          </p:spPr>
        </p:pic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ED968524-BA80-4F3D-8A8D-D301EB9DE858}"/>
                </a:ext>
              </a:extLst>
            </p:cNvPr>
            <p:cNvSpPr txBox="1">
              <a:spLocks/>
            </p:cNvSpPr>
            <p:nvPr/>
          </p:nvSpPr>
          <p:spPr>
            <a:xfrm>
              <a:off x="2317864" y="4333292"/>
              <a:ext cx="3493388" cy="3441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dobe Ming Std L" panose="02020300000000000000" pitchFamily="18" charset="-128"/>
                  <a:ea typeface="Adobe Ming Std L" panose="02020300000000000000" pitchFamily="18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>
                  <a:latin typeface="Eurostile" panose="020B0500000000000000" pitchFamily="34" charset="0"/>
                </a:rPr>
                <a:t>CF-truss with bearings</a:t>
              </a:r>
              <a:endParaRPr lang="ru-RU" sz="1800" dirty="0"/>
            </a:p>
          </p:txBody>
        </p:sp>
      </p:grp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B0BE756-5EFE-4E32-B692-8A0D2BDDA37E}"/>
              </a:ext>
            </a:extLst>
          </p:cNvPr>
          <p:cNvSpPr txBox="1">
            <a:spLocks/>
          </p:cNvSpPr>
          <p:nvPr/>
        </p:nvSpPr>
        <p:spPr>
          <a:xfrm>
            <a:off x="7410450" y="5852877"/>
            <a:ext cx="4781550" cy="86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Bearings for the precise positioning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of the ladder on ruby-balls pins</a:t>
            </a:r>
            <a:endParaRPr lang="ru-RU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0CECA-6EAC-42D1-8457-4082F1F7DB9D}"/>
              </a:ext>
            </a:extLst>
          </p:cNvPr>
          <p:cNvSpPr txBox="1"/>
          <p:nvPr/>
        </p:nvSpPr>
        <p:spPr>
          <a:xfrm>
            <a:off x="279500" y="4152969"/>
            <a:ext cx="86957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CF trusses are already produced at CERN and delivered to JINR;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Jigs for gluing of ruby-ball bearings were developed and produced for all ladder lengths;</a:t>
            </a:r>
          </a:p>
          <a:p>
            <a:endParaRPr lang="en-US" dirty="0"/>
          </a:p>
          <a:p>
            <a:r>
              <a:rPr lang="en-US" b="1" u="sng" dirty="0"/>
              <a:t>Stuff involved:</a:t>
            </a:r>
          </a:p>
          <a:p>
            <a:r>
              <a:rPr lang="en-US" dirty="0" err="1"/>
              <a:t>A.Voronin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I.Gorelikov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*, </a:t>
            </a:r>
            <a:r>
              <a:rPr lang="en-US" dirty="0"/>
              <a:t>S. </a:t>
            </a:r>
            <a:r>
              <a:rPr lang="en-US" dirty="0" err="1"/>
              <a:t>Igolkin</a:t>
            </a:r>
            <a:r>
              <a:rPr lang="en-US" dirty="0"/>
              <a:t> as a consultant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CREMLINPlus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position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9E5E4-1375-45F3-95FD-7083F7267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49">
            <a:off x="932770" y="3304534"/>
            <a:ext cx="326790" cy="856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9034B0-CF94-451E-AAEC-72F8C376E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49">
            <a:off x="6826775" y="3304534"/>
            <a:ext cx="326790" cy="856826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6503132-026A-4324-BC01-C1C9CABFF47C}"/>
              </a:ext>
            </a:extLst>
          </p:cNvPr>
          <p:cNvCxnSpPr/>
          <p:nvPr/>
        </p:nvCxnSpPr>
        <p:spPr>
          <a:xfrm>
            <a:off x="1113099" y="2353733"/>
            <a:ext cx="0" cy="94039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5CFD2A3-0D4F-4F09-989F-9287A3F5AE0A}"/>
              </a:ext>
            </a:extLst>
          </p:cNvPr>
          <p:cNvCxnSpPr>
            <a:cxnSpLocks/>
          </p:cNvCxnSpPr>
          <p:nvPr/>
        </p:nvCxnSpPr>
        <p:spPr>
          <a:xfrm>
            <a:off x="6990170" y="2167466"/>
            <a:ext cx="0" cy="1126657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16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FEB-box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6</a:t>
            </a:fld>
            <a:endParaRPr lang="ru-RU" sz="1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2E608-A041-4AA4-8106-9ABF80EC7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77" y="731079"/>
            <a:ext cx="8346081" cy="53958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965311-E82B-4018-88E3-1FB81D2D0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62" y="2159826"/>
            <a:ext cx="3683316" cy="4062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CF939E-B109-4AAD-893A-BDE22C0C7637}"/>
              </a:ext>
            </a:extLst>
          </p:cNvPr>
          <p:cNvSpPr txBox="1"/>
          <p:nvPr/>
        </p:nvSpPr>
        <p:spPr>
          <a:xfrm>
            <a:off x="4243717" y="5278357"/>
            <a:ext cx="45300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Workforce:</a:t>
            </a:r>
          </a:p>
          <a:p>
            <a:r>
              <a:rPr lang="en-US" dirty="0" err="1"/>
              <a:t>A.Baranov</a:t>
            </a:r>
            <a:r>
              <a:rPr lang="en-US" dirty="0"/>
              <a:t> (SINP MSU)  - design development;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T.Lydenova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n-US" dirty="0"/>
              <a:t> – thermal tests.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CREMLINPlus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position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87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JINR Ladder Assembly Device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7</a:t>
            </a:fld>
            <a:endParaRPr lang="ru-RU" sz="1800" b="1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4F6638A-9EB9-4DF4-A08B-834E2006E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553" y="1034178"/>
            <a:ext cx="6250447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u="sng" dirty="0">
                <a:solidFill>
                  <a:prstClr val="black"/>
                </a:solidFill>
                <a:latin typeface="+mn-lt"/>
                <a:ea typeface="+mn-ea"/>
              </a:rPr>
              <a:t>LAD consists of: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optical system, which is used for the monitoring of the sensor position in a horizontal plane and has an accuracy of 2</a:t>
            </a:r>
            <a:r>
              <a:rPr lang="el-GR" sz="2000" dirty="0">
                <a:solidFill>
                  <a:prstClr val="black"/>
                </a:solidFill>
                <a:latin typeface="+mn-lt"/>
                <a:ea typeface="+mn-ea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different sets of sensor positioning tables with micro-screws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lift unit for the vertical displacement of the ladder sensor supporting CF truss.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Device is installed on the heavy diabase table to avoid vibrations of the LAD during operation.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u="sng" dirty="0">
                <a:solidFill>
                  <a:prstClr val="black"/>
                </a:solidFill>
                <a:latin typeface="+mn-lt"/>
                <a:ea typeface="+mn-ea"/>
              </a:rPr>
              <a:t>LAD should provide the following accuracy of the sensor positioning: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            X coordinate: 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  <a:cs typeface="Calibri" panose="020F0502020204030204" pitchFamily="34" charset="0"/>
              </a:rPr>
              <a:t>±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15 </a:t>
            </a:r>
            <a:r>
              <a:rPr lang="el-GR" sz="2000" dirty="0">
                <a:solidFill>
                  <a:prstClr val="black"/>
                </a:solidFill>
                <a:latin typeface="+mn-lt"/>
                <a:ea typeface="+mn-ea"/>
                <a:cs typeface="Calibri" panose="020F050202020403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m on 1200 mm along the truss;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            Y, Z coordinates: 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  <a:cs typeface="Calibri" panose="020F0502020204030204" pitchFamily="34" charset="0"/>
              </a:rPr>
              <a:t>±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 50 </a:t>
            </a:r>
            <a:r>
              <a:rPr lang="el-GR" sz="2000" dirty="0">
                <a:solidFill>
                  <a:prstClr val="black"/>
                </a:solidFill>
                <a:latin typeface="+mn-lt"/>
                <a:ea typeface="+mn-ea"/>
                <a:cs typeface="Calibri" panose="020F050202020403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+mn-lt"/>
                <a:ea typeface="+mn-ea"/>
              </a:rPr>
              <a:t>m across the truss;</a:t>
            </a:r>
            <a:endParaRPr lang="ru-RU" sz="20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A2D4B-BF02-4052-9B80-0883B2CE62FE}"/>
              </a:ext>
            </a:extLst>
          </p:cNvPr>
          <p:cNvPicPr/>
          <p:nvPr/>
        </p:nvPicPr>
        <p:blipFill rotWithShape="1">
          <a:blip r:embed="rId2"/>
          <a:srcRect l="10458" t="17066" r="17425" b="190"/>
          <a:stretch/>
        </p:blipFill>
        <p:spPr>
          <a:xfrm>
            <a:off x="425301" y="871870"/>
            <a:ext cx="5458048" cy="4133979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4C6699-ED10-482E-900D-02F4520BF93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6618" y="3603405"/>
            <a:ext cx="3942162" cy="3080085"/>
          </a:xfrm>
          <a:prstGeom prst="rect">
            <a:avLst/>
          </a:prstGeom>
          <a:ln w="36000">
            <a:solidFill>
              <a:srgbClr val="92D050"/>
            </a:solidFill>
          </a:ln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46AEBA87-1C98-44DD-ABC1-4752D28AE41B}"/>
              </a:ext>
            </a:extLst>
          </p:cNvPr>
          <p:cNvSpPr/>
          <p:nvPr/>
        </p:nvSpPr>
        <p:spPr>
          <a:xfrm>
            <a:off x="2634916" y="1817178"/>
            <a:ext cx="1070809" cy="90374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92D050"/>
                </a:solidFill>
              </a:ln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4C00A13-B800-43F2-8BAC-BED0748BC6D9}"/>
              </a:ext>
            </a:extLst>
          </p:cNvPr>
          <p:cNvCxnSpPr>
            <a:stCxn id="24" idx="4"/>
            <a:endCxn id="10" idx="0"/>
          </p:cNvCxnSpPr>
          <p:nvPr/>
        </p:nvCxnSpPr>
        <p:spPr>
          <a:xfrm flipH="1">
            <a:off x="2067699" y="2720925"/>
            <a:ext cx="1102622" cy="88248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4A437D-3763-436F-9000-6B79A239038C}"/>
              </a:ext>
            </a:extLst>
          </p:cNvPr>
          <p:cNvSpPr txBox="1"/>
          <p:nvPr/>
        </p:nvSpPr>
        <p:spPr>
          <a:xfrm>
            <a:off x="4638675" y="5629275"/>
            <a:ext cx="2392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Ladder assembly team:</a:t>
            </a:r>
          </a:p>
          <a:p>
            <a:r>
              <a:rPr lang="en-US" dirty="0"/>
              <a:t>V. </a:t>
            </a:r>
            <a:r>
              <a:rPr lang="en-US" dirty="0" err="1"/>
              <a:t>Elsha</a:t>
            </a:r>
            <a:r>
              <a:rPr lang="en-US" dirty="0"/>
              <a:t>, </a:t>
            </a:r>
            <a:r>
              <a:rPr lang="en-US" dirty="0" err="1"/>
              <a:t>A.Baranov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26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First assembled mockup of the ladder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8</a:t>
            </a:fld>
            <a:endParaRPr lang="ru-RU" sz="1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0651E6-DA50-4535-A181-61D73E67E24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2277" y="1153061"/>
            <a:ext cx="5430240" cy="379548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25A25F-51EF-476B-9812-6AC767BCE28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20710" y="1153061"/>
            <a:ext cx="5109290" cy="3795480"/>
          </a:xfrm>
          <a:prstGeom prst="rect">
            <a:avLst/>
          </a:prstGeom>
          <a:ln>
            <a:noFill/>
          </a:ln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DA828417-9D10-4FED-A70C-E841A4345E82}"/>
              </a:ext>
            </a:extLst>
          </p:cNvPr>
          <p:cNvSpPr txBox="1">
            <a:spLocks/>
          </p:cNvSpPr>
          <p:nvPr/>
        </p:nvSpPr>
        <p:spPr>
          <a:xfrm>
            <a:off x="7551601" y="5092777"/>
            <a:ext cx="3493388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Gluing of sensors to CF truss</a:t>
            </a:r>
            <a:endParaRPr lang="ru-RU" sz="1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7DE6278-B354-4DCF-9F57-F0EF45753BA2}"/>
              </a:ext>
            </a:extLst>
          </p:cNvPr>
          <p:cNvSpPr txBox="1">
            <a:spLocks/>
          </p:cNvSpPr>
          <p:nvPr/>
        </p:nvSpPr>
        <p:spPr>
          <a:xfrm>
            <a:off x="128149" y="5092776"/>
            <a:ext cx="5474368" cy="344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Lifting down the CF frame on pre-aligned sensors</a:t>
            </a:r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0DD9A-711F-4878-9E7F-2D372D679F66}"/>
              </a:ext>
            </a:extLst>
          </p:cNvPr>
          <p:cNvPicPr/>
          <p:nvPr/>
        </p:nvPicPr>
        <p:blipFill rotWithShape="1">
          <a:blip r:embed="rId4"/>
          <a:srcRect r="26935"/>
          <a:stretch/>
        </p:blipFill>
        <p:spPr>
          <a:xfrm>
            <a:off x="3907771" y="3307284"/>
            <a:ext cx="1189163" cy="1013325"/>
          </a:xfrm>
          <a:prstGeom prst="rect">
            <a:avLst/>
          </a:prstGeom>
          <a:ln w="38100">
            <a:solidFill>
              <a:srgbClr val="6BA11D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487A91-3BD3-4DED-9599-D0DBEF45461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30171" y="2883563"/>
            <a:ext cx="863657" cy="1090874"/>
          </a:xfrm>
          <a:prstGeom prst="rect">
            <a:avLst/>
          </a:prstGeom>
          <a:ln w="38100">
            <a:solidFill>
              <a:srgbClr val="6BA11D"/>
            </a:solidFill>
          </a:ln>
        </p:spPr>
      </p:pic>
    </p:spTree>
    <p:extLst>
      <p:ext uri="{BB962C8B-B14F-4D97-AF65-F5344CB8AC3E}">
        <p14:creationId xmlns:p14="http://schemas.microsoft.com/office/powerpoint/2010/main" val="11624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First assembled mockup of the ladder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“Towards first detector ladder for BM@N-STS”,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9</a:t>
            </a:fld>
            <a:endParaRPr lang="ru-RU" sz="1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96CA1-8F18-42B0-A45D-AC378F9AB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33" y="2120796"/>
            <a:ext cx="5214728" cy="36392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8FEDD2-D845-454C-8993-EE268672F676}"/>
              </a:ext>
            </a:extLst>
          </p:cNvPr>
          <p:cNvPicPr/>
          <p:nvPr/>
        </p:nvPicPr>
        <p:blipFill rotWithShape="1">
          <a:blip r:embed="rId3"/>
          <a:srcRect b="42797"/>
          <a:stretch/>
        </p:blipFill>
        <p:spPr>
          <a:xfrm>
            <a:off x="1544237" y="914083"/>
            <a:ext cx="9143640" cy="1123554"/>
          </a:xfrm>
          <a:prstGeom prst="rect">
            <a:avLst/>
          </a:prstGeom>
          <a:ln>
            <a:noFill/>
          </a:ln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158B5CD-AF6A-4523-970D-0726B0808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49" y="2498732"/>
            <a:ext cx="4224528" cy="2883408"/>
          </a:xfr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A46F5695-1D3E-453A-886C-A35CCD7D0E2B}"/>
              </a:ext>
            </a:extLst>
          </p:cNvPr>
          <p:cNvSpPr txBox="1">
            <a:spLocks/>
          </p:cNvSpPr>
          <p:nvPr/>
        </p:nvSpPr>
        <p:spPr>
          <a:xfrm>
            <a:off x="1680191" y="5499126"/>
            <a:ext cx="3493388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Eurostile" panose="020B0500000000000000" pitchFamily="34" charset="0"/>
              </a:rPr>
              <a:t>Mockup of the ladder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294D02-9B57-4983-8C44-2F54D7E366E0}"/>
              </a:ext>
            </a:extLst>
          </p:cNvPr>
          <p:cNvSpPr txBox="1"/>
          <p:nvPr/>
        </p:nvSpPr>
        <p:spPr>
          <a:xfrm>
            <a:off x="4576191" y="1942488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 panose="020B0500000000000000" pitchFamily="34" charset="0"/>
              </a:rPr>
              <a:t>Fiducial marks on sensors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AB8FBC-A0DF-4693-8E4B-96DD2519DF10}"/>
              </a:ext>
            </a:extLst>
          </p:cNvPr>
          <p:cNvSpPr txBox="1"/>
          <p:nvPr/>
        </p:nvSpPr>
        <p:spPr>
          <a:xfrm>
            <a:off x="5955633" y="5803310"/>
            <a:ext cx="5843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 panose="020B0500000000000000" pitchFamily="34" charset="0"/>
              </a:rPr>
              <a:t>Measured deviations of X coordinates of the fiducial</a:t>
            </a:r>
          </a:p>
          <a:p>
            <a:pPr algn="ctr"/>
            <a:r>
              <a:rPr lang="en-US" dirty="0">
                <a:latin typeface="Eurostile" panose="020B0500000000000000" pitchFamily="34" charset="0"/>
              </a:rPr>
              <a:t>marks on the sensors from the mean value.</a:t>
            </a:r>
          </a:p>
        </p:txBody>
      </p:sp>
    </p:spTree>
    <p:extLst>
      <p:ext uri="{BB962C8B-B14F-4D97-AF65-F5344CB8AC3E}">
        <p14:creationId xmlns:p14="http://schemas.microsoft.com/office/powerpoint/2010/main" val="3467738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1108</Words>
  <Application>Microsoft Office PowerPoint</Application>
  <PresentationFormat>Широкоэкранный</PresentationFormat>
  <Paragraphs>158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Adobe Ming Std L</vt:lpstr>
      <vt:lpstr>Arial</vt:lpstr>
      <vt:lpstr>Calibri</vt:lpstr>
      <vt:lpstr>Calibri Light</vt:lpstr>
      <vt:lpstr>Eurostile</vt:lpstr>
      <vt:lpstr>EuroStyle</vt:lpstr>
      <vt:lpstr>Wingdings</vt:lpstr>
      <vt:lpstr>Тема Office</vt:lpstr>
      <vt:lpstr>Towards Milestone 6 (Month 12):  First detector ladder for BM@N-STS  [assembled and tested]</vt:lpstr>
      <vt:lpstr>BM@N STS Ladder</vt:lpstr>
      <vt:lpstr>STS Module</vt:lpstr>
      <vt:lpstr>Module assembly at JINR</vt:lpstr>
      <vt:lpstr>CF frame and bearings</vt:lpstr>
      <vt:lpstr>FEB-box</vt:lpstr>
      <vt:lpstr>JINR Ladder Assembly Device</vt:lpstr>
      <vt:lpstr>First assembled mockup of the ladder</vt:lpstr>
      <vt:lpstr>First assembled mockup of the ladder</vt:lpstr>
      <vt:lpstr>Open tasks</vt:lpstr>
      <vt:lpstr>Metrology of assembled ladders</vt:lpstr>
      <vt:lpstr>CMIS</vt:lpstr>
      <vt:lpstr>Towards first detector ladder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Milestone 6 (Month 12):  First detector ladder for BM@N-STS  [assembled and tested]</dc:title>
  <dc:creator>ddement</dc:creator>
  <cp:lastModifiedBy>ddement</cp:lastModifiedBy>
  <cp:revision>58</cp:revision>
  <dcterms:created xsi:type="dcterms:W3CDTF">2020-06-29T13:55:32Z</dcterms:created>
  <dcterms:modified xsi:type="dcterms:W3CDTF">2020-09-18T14:24:18Z</dcterms:modified>
</cp:coreProperties>
</file>