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8" r:id="rId2"/>
    <p:sldId id="311" r:id="rId3"/>
    <p:sldId id="314" r:id="rId4"/>
    <p:sldId id="312" r:id="rId5"/>
    <p:sldId id="313" r:id="rId6"/>
    <p:sldId id="309" r:id="rId7"/>
    <p:sldId id="320" r:id="rId8"/>
    <p:sldId id="315" r:id="rId9"/>
    <p:sldId id="318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00BF8-4B56-4CE5-B3D7-4959B66BA148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941DC-5659-4435-97C8-E0A76CF577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7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53154" cy="365125"/>
          </a:xfrm>
        </p:spPr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979350" cy="365125"/>
          </a:xfrm>
        </p:spPr>
        <p:txBody>
          <a:bodyPr/>
          <a:lstStyle/>
          <a:p>
            <a:r>
              <a:rPr lang="en-US" smtClean="0"/>
              <a:t>Johann M. Heuser - WP2 - Task 2.1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7464" y="6356350"/>
            <a:ext cx="1936335" cy="365125"/>
          </a:xfrm>
        </p:spPr>
        <p:txBody>
          <a:bodyPr/>
          <a:lstStyle/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7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3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7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Johann M. Heuser - WP2 - Task 2.1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196F3-23D8-4578-8A64-CA455A587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8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mn.jinr.ru/" TargetMode="External"/><Relationship Id="rId2" Type="http://schemas.openxmlformats.org/officeDocument/2006/relationships/hyperlink" Target="https://fair-center.eu/for-users/experiments/cb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2" y="4709652"/>
            <a:ext cx="10290582" cy="2472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223324"/>
            <a:ext cx="12192000" cy="24095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i="1" dirty="0" err="1" smtClean="0"/>
              <a:t>CREMLINplus</a:t>
            </a:r>
            <a:r>
              <a:rPr lang="en-US" sz="4000" i="1" dirty="0" smtClean="0"/>
              <a:t> </a:t>
            </a:r>
            <a:r>
              <a:rPr lang="en-US" sz="3600" i="1" dirty="0" smtClean="0"/>
              <a:t>Task </a:t>
            </a:r>
            <a:r>
              <a:rPr lang="en-US" sz="3600" i="1" dirty="0"/>
              <a:t>2.1: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3100" i="1" dirty="0" smtClean="0"/>
              <a:t>Integration</a:t>
            </a:r>
            <a:r>
              <a:rPr lang="en-US" sz="3100" i="1" dirty="0"/>
              <a:t>, installation, and test of Silicon </a:t>
            </a:r>
            <a:r>
              <a:rPr lang="en-US" sz="3100" i="1" dirty="0" smtClean="0"/>
              <a:t>Trackers </a:t>
            </a:r>
            <a:r>
              <a:rPr lang="en-US" sz="3100" i="1" dirty="0"/>
              <a:t>for NICA and CBM</a:t>
            </a:r>
            <a:br>
              <a:rPr lang="en-US" sz="3100" i="1" dirty="0"/>
            </a:br>
            <a:r>
              <a:rPr lang="en-US" sz="3600" dirty="0" smtClean="0">
                <a:sym typeface="Symbol" panose="05050102010706020507" pitchFamily="18" charset="2"/>
              </a:rPr>
              <a:t></a:t>
            </a:r>
            <a:r>
              <a:rPr lang="en-US" sz="3600" dirty="0" smtClean="0"/>
              <a:t> </a:t>
            </a:r>
            <a:r>
              <a:rPr lang="en-US" sz="3600" dirty="0"/>
              <a:t>Aim, participants, milestones and </a:t>
            </a:r>
            <a:r>
              <a:rPr lang="en-US" sz="3600" dirty="0" smtClean="0"/>
              <a:t>deliverables </a:t>
            </a:r>
            <a:r>
              <a:rPr lang="en-US" sz="3600" dirty="0">
                <a:sym typeface="Symbol" panose="05050102010706020507" pitchFamily="18" charset="2"/>
              </a:rPr>
              <a:t>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7147" y="4379191"/>
            <a:ext cx="12095017" cy="444759"/>
          </a:xfrm>
        </p:spPr>
        <p:txBody>
          <a:bodyPr/>
          <a:lstStyle/>
          <a:p>
            <a:r>
              <a:rPr lang="en-US" dirty="0" smtClean="0"/>
              <a:t>Kick-off Meeting, 1 July 2020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485" y="371728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Johann M</a:t>
            </a:r>
            <a:r>
              <a:rPr lang="en-US" sz="2400" i="1" dirty="0"/>
              <a:t>. </a:t>
            </a:r>
            <a:r>
              <a:rPr lang="en-US" sz="2400" i="1" dirty="0" smtClean="0"/>
              <a:t>Heuser</a:t>
            </a:r>
            <a:r>
              <a:rPr lang="de-DE" sz="2400" i="1" dirty="0" smtClean="0"/>
              <a:t>, GSI </a:t>
            </a:r>
            <a:r>
              <a:rPr lang="de-DE" sz="2400" i="1" dirty="0" err="1" smtClean="0"/>
              <a:t>Helmholt</a:t>
            </a:r>
            <a:r>
              <a:rPr lang="en-US" sz="2400" i="1" dirty="0" smtClean="0"/>
              <a:t>z Center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31" t="8144" r="-1"/>
          <a:stretch/>
        </p:blipFill>
        <p:spPr>
          <a:xfrm>
            <a:off x="2060737" y="973395"/>
            <a:ext cx="4532570" cy="13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 session agenda: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2244436"/>
            <a:ext cx="8239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Milestone 6 (Month 12):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First </a:t>
            </a:r>
            <a:r>
              <a:rPr lang="en-US" sz="2400" dirty="0"/>
              <a:t>detector ladder for BM@N-STS [assembled and tested</a:t>
            </a:r>
            <a:r>
              <a:rPr lang="en-US" sz="2400" dirty="0" smtClean="0"/>
              <a:t>] </a:t>
            </a:r>
            <a:br>
              <a:rPr lang="en-US" sz="2400" dirty="0" smtClean="0"/>
            </a:br>
            <a:r>
              <a:rPr lang="en-US" sz="2400" i="1" dirty="0" smtClean="0"/>
              <a:t>(</a:t>
            </a:r>
            <a:r>
              <a:rPr lang="en-US" sz="2400" i="1" dirty="0" err="1" smtClean="0"/>
              <a:t>Dmitrii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Dementiev</a:t>
            </a:r>
            <a:r>
              <a:rPr lang="en-US" sz="2400" i="1" dirty="0" smtClean="0"/>
              <a:t>, JINR-VBLHEP) </a:t>
            </a:r>
            <a:br>
              <a:rPr lang="en-US" sz="2400" i="1" dirty="0" smtClean="0"/>
            </a:br>
            <a:endParaRPr lang="en-US" sz="24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Milestone 7 (Month 24):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Series </a:t>
            </a:r>
            <a:r>
              <a:rPr lang="en-US" sz="2400" dirty="0"/>
              <a:t>production of detector ladders for CBM-STS </a:t>
            </a:r>
            <a:r>
              <a:rPr lang="en-US" sz="2400" dirty="0" smtClean="0"/>
              <a:t>started</a:t>
            </a:r>
            <a:br>
              <a:rPr lang="en-US" sz="2400" dirty="0" smtClean="0"/>
            </a:br>
            <a:r>
              <a:rPr lang="en-US" sz="2400" i="1" dirty="0" smtClean="0"/>
              <a:t>(Andrea Wilms, GSI)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241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43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Silicon Tracking System (STS) detectors in the  experiments BM@N/NICA/</a:t>
            </a:r>
            <a:r>
              <a:rPr lang="en-US" dirty="0" err="1" smtClean="0"/>
              <a:t>Nuclotron</a:t>
            </a:r>
            <a:r>
              <a:rPr lang="en-US" dirty="0" smtClean="0"/>
              <a:t> and CBM/FAIR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97413" y="5908963"/>
            <a:ext cx="20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CBM-Collaboration</a:t>
            </a:r>
            <a:r>
              <a:rPr lang="en-US" dirty="0" smtClean="0"/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06617" y="5908963"/>
            <a:ext cx="2248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BM@N-Collaboration</a:t>
            </a:r>
            <a:r>
              <a:rPr lang="en-US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6593" y="2020042"/>
            <a:ext cx="105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BM@N + CBM:  stationary-target heavy-ion physics experiments to study nuclear matter at highest densities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closely linked/complementary in terms of physics … and also technology:  e.g. </a:t>
            </a:r>
            <a:r>
              <a:rPr lang="en-US" b="1" dirty="0" smtClean="0"/>
              <a:t>STS</a:t>
            </a:r>
            <a:r>
              <a:rPr lang="en-US" dirty="0" smtClean="0"/>
              <a:t> detectors </a:t>
            </a:r>
            <a:endParaRPr lang="en-US" dirty="0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838200" y="2892152"/>
            <a:ext cx="5185718" cy="2951221"/>
            <a:chOff x="838200" y="2892152"/>
            <a:chExt cx="5185718" cy="295122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4955" t="8161" r="9059" b="4692"/>
            <a:stretch/>
          </p:blipFill>
          <p:spPr>
            <a:xfrm>
              <a:off x="838200" y="2892152"/>
              <a:ext cx="5185718" cy="295122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490159" y="3759138"/>
              <a:ext cx="880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STS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540044" y="4530870"/>
              <a:ext cx="1214595" cy="426138"/>
            </a:xfrm>
            <a:prstGeom prst="straightConnector1">
              <a:avLst/>
            </a:prstGeom>
            <a:ln w="539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340642" y="2867560"/>
            <a:ext cx="5329990" cy="2975813"/>
            <a:chOff x="6340642" y="2867560"/>
            <a:chExt cx="5329990" cy="2975813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6340642" y="2867560"/>
              <a:ext cx="5329990" cy="2975813"/>
              <a:chOff x="6340642" y="2049398"/>
              <a:chExt cx="5329990" cy="297581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340642" y="2049398"/>
                <a:ext cx="5329990" cy="29758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>
                <a:grpSpLocks noChangeAspect="1"/>
              </p:cNvGrpSpPr>
              <p:nvPr/>
            </p:nvGrpSpPr>
            <p:grpSpPr>
              <a:xfrm>
                <a:off x="7022432" y="2049398"/>
                <a:ext cx="4648200" cy="2975813"/>
                <a:chOff x="6922450" y="2043115"/>
                <a:chExt cx="4648200" cy="2975813"/>
              </a:xfrm>
            </p:grpSpPr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22450" y="2043115"/>
                  <a:ext cx="4648200" cy="2975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ectangle 17"/>
                <p:cNvSpPr/>
                <p:nvPr/>
              </p:nvSpPr>
              <p:spPr>
                <a:xfrm flipH="1">
                  <a:off x="7318047" y="2675403"/>
                  <a:ext cx="332508" cy="22127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7043945" y="2373454"/>
                  <a:ext cx="88071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STS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5" name="Straight Arrow Connector 24"/>
            <p:cNvCxnSpPr/>
            <p:nvPr/>
          </p:nvCxnSpPr>
          <p:spPr>
            <a:xfrm flipV="1">
              <a:off x="6400800" y="4463060"/>
              <a:ext cx="648393" cy="116379"/>
            </a:xfrm>
            <a:prstGeom prst="straightConnector1">
              <a:avLst/>
            </a:prstGeom>
            <a:ln w="53975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88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2482" r="25691"/>
          <a:stretch/>
        </p:blipFill>
        <p:spPr>
          <a:xfrm>
            <a:off x="5967655" y="1690688"/>
            <a:ext cx="3420467" cy="459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43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Silicon Tracking System (STS) detectors in the  experiments BM@N/NICA/</a:t>
            </a:r>
            <a:r>
              <a:rPr lang="en-US" dirty="0" err="1" smtClean="0"/>
              <a:t>Nuclotron</a:t>
            </a:r>
            <a:r>
              <a:rPr lang="en-US" dirty="0"/>
              <a:t> </a:t>
            </a:r>
            <a:r>
              <a:rPr lang="en-US" dirty="0" smtClean="0"/>
              <a:t>and CBM/FAIR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11" y="1721177"/>
            <a:ext cx="3726150" cy="4568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0864" y="4421236"/>
            <a:ext cx="14515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CBM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+ FAIR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under construction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1290" y="3355017"/>
            <a:ext cx="19516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BM@N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in operation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19"/>
          <a:stretch/>
        </p:blipFill>
        <p:spPr>
          <a:xfrm>
            <a:off x="7904250" y="3129914"/>
            <a:ext cx="3677725" cy="32264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372" y="3069700"/>
            <a:ext cx="2662503" cy="32763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27015" y="3028588"/>
            <a:ext cx="115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BM@N</a:t>
            </a:r>
            <a:r>
              <a:rPr lang="en-US" sz="2800" b="1" dirty="0" smtClean="0"/>
              <a:t> STS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303811" y="2183252"/>
            <a:ext cx="115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CBM</a:t>
            </a:r>
            <a:r>
              <a:rPr lang="en-US" sz="2800" b="1" dirty="0" smtClean="0"/>
              <a:t> 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30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43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Silicon Tracking System (STS) detectors in the  experiments BM@N/NICA/</a:t>
            </a:r>
            <a:r>
              <a:rPr lang="en-US" dirty="0" err="1" smtClean="0"/>
              <a:t>Nuclotron</a:t>
            </a:r>
            <a:r>
              <a:rPr lang="en-US" dirty="0"/>
              <a:t> </a:t>
            </a:r>
            <a:r>
              <a:rPr lang="en-US" dirty="0" smtClean="0"/>
              <a:t>and CBM/FAIR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4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11" y="1721177"/>
            <a:ext cx="3726150" cy="4568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482" r="25691"/>
          <a:stretch/>
        </p:blipFill>
        <p:spPr>
          <a:xfrm>
            <a:off x="5967655" y="1690688"/>
            <a:ext cx="3420467" cy="4598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41290" y="3355017"/>
            <a:ext cx="19516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BM@N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in operation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064" y="4093361"/>
            <a:ext cx="3451562" cy="226298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9958845" y="5001188"/>
            <a:ext cx="1518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 smtClean="0">
                <a:solidFill>
                  <a:srgbClr val="FFFF00"/>
                </a:solidFill>
              </a:rPr>
              <a:t>mCBM</a:t>
            </a:r>
            <a:r>
              <a:rPr lang="en-US" b="1" dirty="0" smtClean="0">
                <a:solidFill>
                  <a:srgbClr val="FFFF00"/>
                </a:solidFill>
              </a:rPr>
              <a:t> demonstrator experiment  at SIS18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18" y="3808544"/>
            <a:ext cx="1893953" cy="141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654551" y="2494052"/>
            <a:ext cx="1300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</a:rPr>
              <a:t>initial Central Strip </a:t>
            </a:r>
            <a:r>
              <a:rPr lang="en-US" sz="2000" b="1" dirty="0">
                <a:solidFill>
                  <a:srgbClr val="FFFF00"/>
                </a:solidFill>
              </a:rPr>
              <a:t>T</a:t>
            </a:r>
            <a:r>
              <a:rPr lang="en-US" sz="2000" b="1" dirty="0" smtClean="0">
                <a:solidFill>
                  <a:srgbClr val="FFFF00"/>
                </a:solidFill>
              </a:rPr>
              <a:t>racker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6662" y="1845521"/>
            <a:ext cx="2258949" cy="23544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566662" y="1936972"/>
            <a:ext cx="1571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mSTS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FFFF00"/>
                </a:solidFill>
              </a:rPr>
              <a:t>test detector operating in </a:t>
            </a:r>
            <a:r>
              <a:rPr lang="en-US" sz="2000" b="1" dirty="0" err="1" smtClean="0">
                <a:solidFill>
                  <a:srgbClr val="FFFF00"/>
                </a:solidFill>
              </a:rPr>
              <a:t>mCBM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80864" y="4421236"/>
            <a:ext cx="14515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CBM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+ FAIR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under construction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822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Aim of this EU project task: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7571" y="1697357"/>
            <a:ext cx="4008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advance at JINR and FAIR to starting series assembly </a:t>
            </a:r>
            <a:r>
              <a:rPr lang="en-US" sz="2400" dirty="0"/>
              <a:t>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STS detector ladders. </a:t>
            </a:r>
          </a:p>
          <a:p>
            <a:endParaRPr lang="en-US" sz="2000" dirty="0"/>
          </a:p>
          <a:p>
            <a:r>
              <a:rPr lang="en-US" sz="2000" dirty="0" smtClean="0"/>
              <a:t>specific ladder variants for </a:t>
            </a:r>
            <a:br>
              <a:rPr lang="en-US" sz="2000" dirty="0" smtClean="0"/>
            </a:br>
            <a:r>
              <a:rPr lang="en-US" sz="2000" dirty="0" smtClean="0"/>
              <a:t>BM@N and CBM</a:t>
            </a:r>
            <a:endParaRPr lang="en-US" sz="2400" dirty="0" smtClean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156630" y="4895960"/>
            <a:ext cx="6299974" cy="1118721"/>
            <a:chOff x="2313930" y="3175539"/>
            <a:chExt cx="9039869" cy="1605260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11504" t="24798" b="19197"/>
            <a:stretch/>
          </p:blipFill>
          <p:spPr>
            <a:xfrm>
              <a:off x="6424863" y="3175540"/>
              <a:ext cx="4928936" cy="16052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19654" t="24798" b="19197"/>
            <a:stretch/>
          </p:blipFill>
          <p:spPr>
            <a:xfrm flipH="1">
              <a:off x="2313930" y="3175539"/>
              <a:ext cx="4475026" cy="160525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" b="32898"/>
          <a:stretch/>
        </p:blipFill>
        <p:spPr>
          <a:xfrm>
            <a:off x="5050976" y="3303543"/>
            <a:ext cx="6525699" cy="863171"/>
          </a:xfrm>
          <a:prstGeom prst="rect">
            <a:avLst/>
          </a:prstGeom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7514533" y="1303006"/>
            <a:ext cx="4245017" cy="1627735"/>
            <a:chOff x="7534863" y="1389723"/>
            <a:chExt cx="4245017" cy="162773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28762"/>
            <a:stretch/>
          </p:blipFill>
          <p:spPr>
            <a:xfrm>
              <a:off x="7553629" y="1389723"/>
              <a:ext cx="4226251" cy="144786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534863" y="1744324"/>
              <a:ext cx="11679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Si sensor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02770" y="1532840"/>
              <a:ext cx="13556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micro cables</a:t>
              </a:r>
              <a:endParaRPr lang="en-US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58400" y="2371127"/>
              <a:ext cx="123932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read-out electronics</a:t>
              </a:r>
              <a:endParaRPr lang="en-US" i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05478" y="2806347"/>
            <a:ext cx="30993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carbon fiber frames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4253" y="5946425"/>
            <a:ext cx="48939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(photomontage from two prototype CBM half-ladders)  </a:t>
            </a:r>
            <a:endParaRPr lang="en-US" sz="1400" i="1" dirty="0"/>
          </a:p>
        </p:txBody>
      </p:sp>
      <p:sp>
        <p:nvSpPr>
          <p:cNvPr id="20" name="Down Arrow 19"/>
          <p:cNvSpPr/>
          <p:nvPr/>
        </p:nvSpPr>
        <p:spPr>
          <a:xfrm rot="2548372">
            <a:off x="7799558" y="4209763"/>
            <a:ext cx="380093" cy="724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05479" y="1726879"/>
            <a:ext cx="29164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module assembly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6579" y="4431080"/>
            <a:ext cx="27726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ladder assembly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74397" y="4223886"/>
            <a:ext cx="290432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up to 10 modules per ladder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7571" y="4060426"/>
            <a:ext cx="4008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BM@N: </a:t>
            </a:r>
            <a:br>
              <a:rPr lang="en-US" sz="2000" dirty="0" smtClean="0"/>
            </a:br>
            <a:r>
              <a:rPr lang="en-US" sz="2000" dirty="0" smtClean="0"/>
              <a:t>292 modules / 34 ladders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CBM: </a:t>
            </a:r>
            <a:br>
              <a:rPr lang="en-US" sz="2000" dirty="0" smtClean="0"/>
            </a:br>
            <a:r>
              <a:rPr lang="en-US" sz="2000" dirty="0" smtClean="0"/>
              <a:t>979 modules / 106 ladders </a:t>
            </a:r>
          </a:p>
        </p:txBody>
      </p:sp>
      <p:sp>
        <p:nvSpPr>
          <p:cNvPr id="26" name="Down Arrow 25"/>
          <p:cNvSpPr/>
          <p:nvPr/>
        </p:nvSpPr>
        <p:spPr>
          <a:xfrm rot="2548372">
            <a:off x="9251718" y="2479857"/>
            <a:ext cx="380093" cy="724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 in WP2.1: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690688"/>
            <a:ext cx="28371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NewRomanPSMT"/>
                <a:ea typeface="Times New Roman" panose="02020603050405020304" pitchFamily="18" charset="0"/>
                <a:cs typeface="TimesNewRomanPSMT"/>
              </a:rPr>
              <a:t>FAIR / GSI</a:t>
            </a:r>
            <a:endParaRPr lang="en-US" dirty="0">
              <a:latin typeface="TimesNewRomanPSMT"/>
              <a:ea typeface="Times New Roman" panose="02020603050405020304" pitchFamily="18" charset="0"/>
              <a:cs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NewRomanPSMT"/>
                <a:ea typeface="Times New Roman" panose="02020603050405020304" pitchFamily="18" charset="0"/>
                <a:cs typeface="TimesNewRomanPSMT"/>
              </a:rPr>
              <a:t>Univ</a:t>
            </a:r>
            <a:r>
              <a:rPr lang="en-US" dirty="0">
                <a:latin typeface="TimesNewRomanPSMT"/>
                <a:ea typeface="Times New Roman" panose="02020603050405020304" pitchFamily="18" charset="0"/>
                <a:cs typeface="TimesNewRomanPSMT"/>
              </a:rPr>
              <a:t>. T</a:t>
            </a:r>
            <a:r>
              <a:rPr lang="de-DE" dirty="0">
                <a:latin typeface="TimesNewRomanPSMT"/>
                <a:ea typeface="Times New Roman" panose="02020603050405020304" pitchFamily="18" charset="0"/>
                <a:cs typeface="TimesNewRomanPSMT"/>
              </a:rPr>
              <a:t>ü</a:t>
            </a:r>
            <a:r>
              <a:rPr lang="en-US" dirty="0" err="1">
                <a:latin typeface="TimesNewRomanPSMT"/>
                <a:ea typeface="Times New Roman" panose="02020603050405020304" pitchFamily="18" charset="0"/>
                <a:cs typeface="TimesNewRomanPSMT"/>
              </a:rPr>
              <a:t>bingen</a:t>
            </a:r>
            <a:r>
              <a:rPr lang="en-US" dirty="0">
                <a:latin typeface="TimesNewRomanPSMT"/>
                <a:ea typeface="Times New Roman" panose="02020603050405020304" pitchFamily="18" charset="0"/>
                <a:cs typeface="TimesNewRomanPSMT"/>
              </a:rPr>
              <a:t> (</a:t>
            </a:r>
            <a:r>
              <a:rPr lang="en-US" dirty="0" smtClean="0">
                <a:latin typeface="TimesNewRomanPSMT"/>
                <a:ea typeface="Times New Roman" panose="02020603050405020304" pitchFamily="18" charset="0"/>
                <a:cs typeface="TimesNewRomanPSMT"/>
              </a:rPr>
              <a:t>EKUT)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NewRomanPSMT"/>
                <a:ea typeface="Times New Roman" panose="02020603050405020304" pitchFamily="18" charset="0"/>
                <a:cs typeface="TimesNewRomanPSMT"/>
              </a:rPr>
              <a:t>JINR  </a:t>
            </a:r>
            <a:endParaRPr lang="en-US" dirty="0">
              <a:latin typeface="TimesNewRomanPSMT"/>
              <a:ea typeface="Times New Roman" panose="02020603050405020304" pitchFamily="18" charset="0"/>
              <a:cs typeface="TimesNewRomanPS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4210" y="1644649"/>
            <a:ext cx="694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Times New Roman" panose="02020603050405020304" pitchFamily="18" charset="0"/>
                <a:cs typeface="TimesNewRomanPSMT"/>
              </a:rPr>
              <a:t>members in both* the CBM and BM@N Collaborations </a:t>
            </a:r>
            <a:br>
              <a:rPr lang="en-US" dirty="0" smtClean="0">
                <a:ea typeface="Times New Roman" panose="02020603050405020304" pitchFamily="18" charset="0"/>
                <a:cs typeface="TimesNewRomanPSMT"/>
              </a:rPr>
            </a:br>
            <a:r>
              <a:rPr lang="en-US" sz="500" dirty="0" smtClean="0">
                <a:ea typeface="Times New Roman" panose="02020603050405020304" pitchFamily="18" charset="0"/>
                <a:cs typeface="TimesNewRomanPSMT"/>
              </a:rPr>
              <a:t/>
            </a:r>
            <a:br>
              <a:rPr lang="en-US" sz="500" dirty="0" smtClean="0">
                <a:ea typeface="Times New Roman" panose="02020603050405020304" pitchFamily="18" charset="0"/>
                <a:cs typeface="TimesNewRomanPSMT"/>
              </a:rPr>
            </a:br>
            <a:endParaRPr lang="en-US" sz="100" dirty="0">
              <a:ea typeface="Times New Roman" panose="02020603050405020304" pitchFamily="18" charset="0"/>
              <a:cs typeface="TimesNewRomanPSMT"/>
            </a:endParaRPr>
          </a:p>
          <a:p>
            <a:r>
              <a:rPr lang="en-US" sz="1600" dirty="0" smtClean="0">
                <a:ea typeface="Times New Roman" panose="02020603050405020304" pitchFamily="18" charset="0"/>
                <a:cs typeface="TimesNewRomanPSMT"/>
              </a:rPr>
              <a:t>* FAIR / GSI membership in BM@N to be confirmed </a:t>
            </a:r>
            <a:br>
              <a:rPr lang="en-US" sz="1600" dirty="0" smtClean="0">
                <a:ea typeface="Times New Roman" panose="02020603050405020304" pitchFamily="18" charset="0"/>
                <a:cs typeface="TimesNewRomanPSMT"/>
              </a:rPr>
            </a:br>
            <a:r>
              <a:rPr lang="en-US" sz="1600" dirty="0" smtClean="0">
                <a:ea typeface="Times New Roman" panose="02020603050405020304" pitchFamily="18" charset="0"/>
                <a:cs typeface="TimesNewRomanPSMT"/>
              </a:rPr>
              <a:t>   participation through </a:t>
            </a:r>
            <a:r>
              <a:rPr lang="en-US" sz="1600" dirty="0">
                <a:ea typeface="Times New Roman" panose="02020603050405020304" pitchFamily="18" charset="0"/>
                <a:cs typeface="TimesNewRomanPSMT"/>
              </a:rPr>
              <a:t>German-Russian Roadmap  </a:t>
            </a:r>
            <a:r>
              <a:rPr lang="en-US" sz="1600" dirty="0" smtClean="0">
                <a:ea typeface="Times New Roman" panose="02020603050405020304" pitchFamily="18" charset="0"/>
                <a:cs typeface="TimesNewRomanPSMT"/>
              </a:rPr>
              <a:t>“Scientific </a:t>
            </a:r>
            <a:r>
              <a:rPr lang="en-US" sz="1600" dirty="0">
                <a:ea typeface="Times New Roman" panose="02020603050405020304" pitchFamily="18" charset="0"/>
                <a:cs typeface="TimesNewRomanPSMT"/>
              </a:rPr>
              <a:t>and </a:t>
            </a:r>
            <a:r>
              <a:rPr lang="en-US" sz="1600" dirty="0" smtClean="0">
                <a:ea typeface="Times New Roman" panose="02020603050405020304" pitchFamily="18" charset="0"/>
                <a:cs typeface="TimesNewRomanPSMT"/>
              </a:rPr>
              <a:t>Technological  </a:t>
            </a:r>
            <a:br>
              <a:rPr lang="en-US" sz="1600" dirty="0" smtClean="0">
                <a:ea typeface="Times New Roman" panose="02020603050405020304" pitchFamily="18" charset="0"/>
                <a:cs typeface="TimesNewRomanPSMT"/>
              </a:rPr>
            </a:br>
            <a:r>
              <a:rPr lang="en-US" sz="1600" dirty="0" smtClean="0">
                <a:ea typeface="Times New Roman" panose="02020603050405020304" pitchFamily="18" charset="0"/>
                <a:cs typeface="TimesNewRomanPSMT"/>
              </a:rPr>
              <a:t>   Cooperation </a:t>
            </a:r>
            <a:r>
              <a:rPr lang="en-US" sz="1600" dirty="0">
                <a:ea typeface="Times New Roman" panose="02020603050405020304" pitchFamily="18" charset="0"/>
                <a:cs typeface="TimesNewRomanPSMT"/>
              </a:rPr>
              <a:t>for the </a:t>
            </a:r>
            <a:r>
              <a:rPr lang="en-US" sz="1600" dirty="0" smtClean="0">
                <a:ea typeface="Times New Roman" panose="02020603050405020304" pitchFamily="18" charset="0"/>
                <a:cs typeface="TimesNewRomanPSMT"/>
              </a:rPr>
              <a:t>Next decade”  </a:t>
            </a:r>
            <a:endParaRPr lang="en-US" sz="1600" dirty="0">
              <a:ea typeface="Times New Roman" panose="02020603050405020304" pitchFamily="18" charset="0"/>
              <a:cs typeface="TimesNewRomanPS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372" y="3577369"/>
            <a:ext cx="347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eams are part of long-established </a:t>
            </a:r>
            <a:br>
              <a:rPr lang="en-US" dirty="0" smtClean="0"/>
            </a:br>
            <a:r>
              <a:rPr lang="en-US" dirty="0" smtClean="0"/>
              <a:t>CBM-STS work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26946" y="3436318"/>
            <a:ext cx="411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CBM Workshop</a:t>
            </a:r>
            <a:r>
              <a:rPr lang="en-US" dirty="0"/>
              <a:t>, 17 and 18 February </a:t>
            </a:r>
            <a:r>
              <a:rPr lang="en-US" dirty="0" smtClean="0"/>
              <a:t>2020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0"/>
          <a:stretch/>
        </p:blipFill>
        <p:spPr>
          <a:xfrm>
            <a:off x="932845" y="4614384"/>
            <a:ext cx="5022786" cy="1567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377" y="3417076"/>
            <a:ext cx="2070569" cy="29392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126946" y="3784116"/>
            <a:ext cx="3695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“STS </a:t>
            </a:r>
            <a:r>
              <a:rPr lang="en-US" i="1" dirty="0"/>
              <a:t>Module and Ladder </a:t>
            </a:r>
            <a:r>
              <a:rPr lang="en-US" i="1" dirty="0" smtClean="0"/>
              <a:t>Assembly”</a:t>
            </a:r>
          </a:p>
          <a:p>
            <a:r>
              <a:rPr lang="en-US" i="1" dirty="0" smtClean="0"/>
              <a:t>addressing exactly the tasks of WP2.1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99784" y="4704319"/>
            <a:ext cx="321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utcome: </a:t>
            </a:r>
            <a:br>
              <a:rPr lang="en-US" dirty="0" smtClean="0"/>
            </a:br>
            <a:r>
              <a:rPr lang="en-US" dirty="0" smtClean="0"/>
              <a:t>Technical Note CBM-TN-20002, </a:t>
            </a:r>
          </a:p>
          <a:p>
            <a:r>
              <a:rPr lang="en-US" dirty="0" smtClean="0"/>
              <a:t>100 pages on status, R&amp;D issues,  logistics: input to upcoming Engineering Design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in WP2.1: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17657"/>
              </p:ext>
            </p:extLst>
          </p:nvPr>
        </p:nvGraphicFramePr>
        <p:xfrm>
          <a:off x="965200" y="1798479"/>
          <a:ext cx="10388599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886">
                  <a:extLst>
                    <a:ext uri="{9D8B030D-6E8A-4147-A177-3AD203B41FA5}">
                      <a16:colId xmlns:a16="http://schemas.microsoft.com/office/drawing/2014/main" val="3936315032"/>
                    </a:ext>
                  </a:extLst>
                </a:gridCol>
                <a:gridCol w="6411713">
                  <a:extLst>
                    <a:ext uri="{9D8B030D-6E8A-4147-A177-3AD203B41FA5}">
                      <a16:colId xmlns:a16="http://schemas.microsoft.com/office/drawing/2014/main" val="1816022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participant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hiring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FAIR / GSI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intended</a:t>
                      </a:r>
                      <a:r>
                        <a:rPr lang="en-US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: 2 persons FTE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status:  </a:t>
                      </a:r>
                    </a:p>
                    <a:p>
                      <a:pPr marL="800100" lvl="1" indent="-342900">
                        <a:buFont typeface="Symbol" panose="05050102010706020507" pitchFamily="18" charset="2"/>
                        <a:buChar char="-"/>
                      </a:pPr>
                      <a:r>
                        <a:rPr lang="en-US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1</a:t>
                      </a:r>
                      <a:r>
                        <a:rPr lang="en-US" sz="2000" baseline="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technician hired (50%)</a:t>
                      </a:r>
                    </a:p>
                    <a:p>
                      <a:pPr marL="800100" lvl="1" indent="-342900">
                        <a:buFont typeface="Symbol" panose="05050102010706020507" pitchFamily="18" charset="2"/>
                        <a:buChar char="-"/>
                      </a:pPr>
                      <a:r>
                        <a:rPr lang="en-US" sz="2000" baseline="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1</a:t>
                      </a:r>
                      <a:r>
                        <a:rPr lang="en-US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</a:t>
                      </a:r>
                      <a:r>
                        <a:rPr lang="de-DE" sz="200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engineer</a:t>
                      </a:r>
                      <a:r>
                        <a:rPr lang="de-DE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</a:t>
                      </a:r>
                      <a:r>
                        <a:rPr lang="de-DE" sz="200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hired</a:t>
                      </a:r>
                      <a:r>
                        <a:rPr lang="de-DE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(50%)</a:t>
                      </a:r>
                    </a:p>
                    <a:p>
                      <a:pPr marL="800100" lvl="1" indent="-342900"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1 </a:t>
                      </a:r>
                      <a:r>
                        <a:rPr lang="de-DE" sz="200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postoc</a:t>
                      </a:r>
                      <a:r>
                        <a:rPr lang="en-US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:</a:t>
                      </a:r>
                      <a:r>
                        <a:rPr lang="de-DE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</a:t>
                      </a:r>
                      <a:r>
                        <a:rPr lang="de-DE" sz="200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job</a:t>
                      </a:r>
                      <a:r>
                        <a:rPr lang="de-DE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</a:t>
                      </a:r>
                      <a:r>
                        <a:rPr lang="de-DE" sz="200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interviews</a:t>
                      </a:r>
                      <a:r>
                        <a:rPr lang="de-DE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</a:t>
                      </a:r>
                      <a:r>
                        <a:rPr lang="de-DE" sz="200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held</a:t>
                      </a:r>
                      <a:r>
                        <a:rPr lang="de-DE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, </a:t>
                      </a:r>
                      <a:r>
                        <a:rPr lang="de-DE" sz="200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ready</a:t>
                      </a:r>
                      <a:r>
                        <a:rPr lang="de-DE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to </a:t>
                      </a:r>
                      <a:r>
                        <a:rPr lang="de-DE" sz="200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hire</a:t>
                      </a:r>
                      <a:r>
                        <a:rPr lang="de-DE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(100%)</a:t>
                      </a:r>
                      <a:endParaRPr lang="en-US" sz="2000" dirty="0" smtClean="0">
                        <a:latin typeface="+mn-lt"/>
                        <a:ea typeface="Times New Roman" panose="02020603050405020304" pitchFamily="18" charset="0"/>
                        <a:cs typeface="TimesNewRomanPS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0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JINR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intended: 4 persons FTE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status</a:t>
                      </a:r>
                      <a:r>
                        <a:rPr lang="de-DE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: </a:t>
                      </a:r>
                    </a:p>
                    <a:p>
                      <a:pPr marL="800100" lvl="1" indent="-342900"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2</a:t>
                      </a:r>
                      <a:r>
                        <a:rPr lang="de-DE" sz="2000" baseline="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</a:t>
                      </a:r>
                      <a:r>
                        <a:rPr lang="de-DE" sz="2000" baseline="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engineers</a:t>
                      </a:r>
                      <a:r>
                        <a:rPr lang="de-DE" sz="2000" baseline="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</a:t>
                      </a:r>
                      <a:r>
                        <a:rPr lang="de-DE" sz="2000" baseline="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hired</a:t>
                      </a:r>
                      <a:endParaRPr lang="de-DE" sz="2000" baseline="0" dirty="0" smtClean="0">
                        <a:latin typeface="+mn-lt"/>
                        <a:ea typeface="Times New Roman" panose="02020603050405020304" pitchFamily="18" charset="0"/>
                        <a:cs typeface="TimesNewRomanPSMT"/>
                      </a:endParaRPr>
                    </a:p>
                    <a:p>
                      <a:pPr marL="800100" lvl="1" indent="-342900">
                        <a:buFont typeface="Symbol" panose="05050102010706020507" pitchFamily="18" charset="2"/>
                        <a:buChar char="-"/>
                      </a:pPr>
                      <a:r>
                        <a:rPr lang="de-DE" sz="2000" baseline="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2 </a:t>
                      </a:r>
                      <a:r>
                        <a:rPr lang="de-DE" sz="2000" baseline="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technicians</a:t>
                      </a:r>
                      <a:r>
                        <a:rPr lang="de-DE" sz="2000" baseline="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</a:t>
                      </a:r>
                      <a:r>
                        <a:rPr lang="de-DE" sz="2000" baseline="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hired</a:t>
                      </a:r>
                      <a:r>
                        <a:rPr lang="de-DE" sz="2000" baseline="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</a:t>
                      </a:r>
                      <a:endParaRPr lang="de-DE" sz="2000" dirty="0" smtClean="0">
                        <a:latin typeface="+mn-lt"/>
                        <a:ea typeface="Times New Roman" panose="02020603050405020304" pitchFamily="18" charset="0"/>
                        <a:cs typeface="TimesNewRomanPS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Tübingen University (EKUT)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err="1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intended</a:t>
                      </a:r>
                      <a:r>
                        <a:rPr lang="en-US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: 1 person FTE (100%)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status: </a:t>
                      </a:r>
                    </a:p>
                    <a:p>
                      <a:pPr marL="800100" lvl="1" indent="-342900">
                        <a:buFont typeface="Symbol" panose="05050102010706020507" pitchFamily="18" charset="2"/>
                        <a:buChar char="-"/>
                      </a:pPr>
                      <a:r>
                        <a:rPr lang="en-US" sz="200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1 postdoc, ready</a:t>
                      </a:r>
                      <a:r>
                        <a:rPr lang="en-US" sz="2000" baseline="0" dirty="0" smtClean="0">
                          <a:latin typeface="+mn-lt"/>
                          <a:ea typeface="Times New Roman" panose="02020603050405020304" pitchFamily="18" charset="0"/>
                          <a:cs typeface="TimesNewRomanPSMT"/>
                        </a:rPr>
                        <a:t> to hire (100%) </a:t>
                      </a:r>
                      <a:endParaRPr lang="en-US" sz="2000" dirty="0" smtClean="0">
                        <a:latin typeface="+mn-lt"/>
                        <a:ea typeface="Times New Roman" panose="02020603050405020304" pitchFamily="18" charset="0"/>
                        <a:cs typeface="TimesNewRomanPS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136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1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and deliverables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800272"/>
            <a:ext cx="1080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25475">
              <a:spcAft>
                <a:spcPts val="0"/>
              </a:spcAft>
            </a:pPr>
            <a:r>
              <a:rPr lang="en-US" dirty="0">
                <a:latin typeface="TimesNewRomanPSMT"/>
                <a:ea typeface="Times New Roman" panose="02020603050405020304" pitchFamily="18" charset="0"/>
                <a:cs typeface="TimesNewRomanPSMT"/>
              </a:rPr>
              <a:t>Task 2.1: 	</a:t>
            </a:r>
            <a:r>
              <a:rPr lang="en-US" dirty="0" smtClean="0">
                <a:latin typeface="TimesNewRomanPSMT"/>
                <a:ea typeface="Times New Roman" panose="02020603050405020304" pitchFamily="18" charset="0"/>
                <a:cs typeface="TimesNewRomanPSMT"/>
              </a:rPr>
              <a:t>Integration</a:t>
            </a:r>
            <a:r>
              <a:rPr lang="en-US" dirty="0">
                <a:latin typeface="TimesNewRomanPSMT"/>
                <a:ea typeface="Times New Roman" panose="02020603050405020304" pitchFamily="18" charset="0"/>
                <a:cs typeface="TimesNewRomanPSMT"/>
              </a:rPr>
              <a:t>, installation, and test of Silicon trackers for NICA and CBM </a:t>
            </a:r>
            <a:endParaRPr lang="en-US" dirty="0" smtClean="0">
              <a:latin typeface="TimesNewRomanPSMT"/>
              <a:ea typeface="Times New Roman" panose="02020603050405020304" pitchFamily="18" charset="0"/>
              <a:cs typeface="TimesNewRomanPSMT"/>
            </a:endParaRPr>
          </a:p>
          <a:p>
            <a:pPr algn="just" defTabSz="625475">
              <a:spcAft>
                <a:spcPts val="0"/>
              </a:spcAft>
            </a:pPr>
            <a:r>
              <a:rPr lang="en-US" dirty="0" smtClean="0">
                <a:latin typeface="TimesNewRomanPSMT"/>
                <a:ea typeface="Times New Roman" panose="02020603050405020304" pitchFamily="18" charset="0"/>
                <a:cs typeface="TimesNewRomanPSMT"/>
              </a:rPr>
              <a:t>Duration: 	Month 1 – Month 48  (4 years)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421043"/>
              </p:ext>
            </p:extLst>
          </p:nvPr>
        </p:nvGraphicFramePr>
        <p:xfrm>
          <a:off x="4713919" y="2935754"/>
          <a:ext cx="6391885" cy="3327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014">
                  <a:extLst>
                    <a:ext uri="{9D8B030D-6E8A-4147-A177-3AD203B41FA5}">
                      <a16:colId xmlns:a16="http://schemas.microsoft.com/office/drawing/2014/main" val="1438577030"/>
                    </a:ext>
                  </a:extLst>
                </a:gridCol>
                <a:gridCol w="1209014">
                  <a:extLst>
                    <a:ext uri="{9D8B030D-6E8A-4147-A177-3AD203B41FA5}">
                      <a16:colId xmlns:a16="http://schemas.microsoft.com/office/drawing/2014/main" val="1232261554"/>
                    </a:ext>
                  </a:extLst>
                </a:gridCol>
                <a:gridCol w="727346">
                  <a:extLst>
                    <a:ext uri="{9D8B030D-6E8A-4147-A177-3AD203B41FA5}">
                      <a16:colId xmlns:a16="http://schemas.microsoft.com/office/drawing/2014/main" val="429199248"/>
                    </a:ext>
                  </a:extLst>
                </a:gridCol>
                <a:gridCol w="1289503">
                  <a:extLst>
                    <a:ext uri="{9D8B030D-6E8A-4147-A177-3AD203B41FA5}">
                      <a16:colId xmlns:a16="http://schemas.microsoft.com/office/drawing/2014/main" val="3941914287"/>
                    </a:ext>
                  </a:extLst>
                </a:gridCol>
                <a:gridCol w="940577">
                  <a:extLst>
                    <a:ext uri="{9D8B030D-6E8A-4147-A177-3AD203B41FA5}">
                      <a16:colId xmlns:a16="http://schemas.microsoft.com/office/drawing/2014/main" val="2095627433"/>
                    </a:ext>
                  </a:extLst>
                </a:gridCol>
                <a:gridCol w="1016431">
                  <a:extLst>
                    <a:ext uri="{9D8B030D-6E8A-4147-A177-3AD203B41FA5}">
                      <a16:colId xmlns:a16="http://schemas.microsoft.com/office/drawing/2014/main" val="481662152"/>
                    </a:ext>
                  </a:extLst>
                </a:gridCol>
              </a:tblGrid>
              <a:tr h="369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effectLst/>
                        </a:rPr>
                        <a:t>Milestone number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Milestone title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WP number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Lead beneficiary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effectLst/>
                        </a:rPr>
                        <a:t>Due date</a:t>
                      </a:r>
                      <a:r>
                        <a:rPr lang="en-US" sz="1200" spc="25" dirty="0" smtClean="0">
                          <a:effectLst/>
                        </a:rPr>
                        <a:t>/</a:t>
                      </a:r>
                      <a:br>
                        <a:rPr lang="en-US" sz="1200" spc="25" dirty="0" smtClean="0">
                          <a:effectLst/>
                        </a:rPr>
                      </a:br>
                      <a:r>
                        <a:rPr lang="en-US" sz="1200" spc="25" dirty="0" smtClean="0">
                          <a:effectLst/>
                        </a:rPr>
                        <a:t>month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Means of verification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11510"/>
                  </a:ext>
                </a:extLst>
              </a:tr>
              <a:tr h="554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pc="25" dirty="0">
                          <a:effectLst/>
                        </a:rPr>
                        <a:t>MS6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First detector ladder for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BM@N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WP2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14 - FAIR GMBH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Test results presented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341196"/>
                  </a:ext>
                </a:extLst>
              </a:tr>
              <a:tr h="369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MS4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Annual Meeting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All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effectLst/>
                        </a:rPr>
                        <a:t>DESY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Minutes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287569"/>
                  </a:ext>
                </a:extLst>
              </a:tr>
              <a:tr h="1663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pc="25" dirty="0">
                          <a:effectLst/>
                        </a:rPr>
                        <a:t>MS7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Series production of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detector ladders for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CBM-STS started and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first batch of ladders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produced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WP2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14 - FAIR GMBH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Test results presented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203848"/>
                  </a:ext>
                </a:extLst>
              </a:tr>
              <a:tr h="369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MS5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effectLst/>
                        </a:rPr>
                        <a:t>Annual Meeting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All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DESY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pc="25" dirty="0">
                          <a:effectLst/>
                        </a:rPr>
                        <a:t>Minutes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12576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2935754"/>
            <a:ext cx="1784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/>
              <a:t>Milestones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44616" y="3259037"/>
            <a:ext cx="445168" cy="4090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044616" y="4276007"/>
            <a:ext cx="445168" cy="4090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3547931"/>
            <a:ext cx="260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MS6 (Month 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MS7 (Month 24)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and deliverables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CREMLINplus WP2 kick-off meeting, 1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Johann M. Heuser - WP2 - Task 2.1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96F3-23D8-4578-8A64-CA455A5879F0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800272"/>
            <a:ext cx="1080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25475">
              <a:spcAft>
                <a:spcPts val="0"/>
              </a:spcAft>
            </a:pPr>
            <a:r>
              <a:rPr lang="en-US" dirty="0">
                <a:latin typeface="TimesNewRomanPSMT"/>
                <a:ea typeface="Times New Roman" panose="02020603050405020304" pitchFamily="18" charset="0"/>
                <a:cs typeface="TimesNewRomanPSMT"/>
              </a:rPr>
              <a:t>Task 2.1: 	</a:t>
            </a:r>
            <a:r>
              <a:rPr lang="en-US" dirty="0" smtClean="0">
                <a:latin typeface="TimesNewRomanPSMT"/>
                <a:ea typeface="Times New Roman" panose="02020603050405020304" pitchFamily="18" charset="0"/>
                <a:cs typeface="TimesNewRomanPSMT"/>
              </a:rPr>
              <a:t>Integration</a:t>
            </a:r>
            <a:r>
              <a:rPr lang="en-US" dirty="0">
                <a:latin typeface="TimesNewRomanPSMT"/>
                <a:ea typeface="Times New Roman" panose="02020603050405020304" pitchFamily="18" charset="0"/>
                <a:cs typeface="TimesNewRomanPSMT"/>
              </a:rPr>
              <a:t>, installation, and test of Silicon trackers for NICA and CBM </a:t>
            </a:r>
            <a:endParaRPr lang="en-US" dirty="0" smtClean="0">
              <a:latin typeface="TimesNewRomanPSMT"/>
              <a:ea typeface="Times New Roman" panose="02020603050405020304" pitchFamily="18" charset="0"/>
              <a:cs typeface="TimesNewRomanPSMT"/>
            </a:endParaRPr>
          </a:p>
          <a:p>
            <a:pPr algn="just" defTabSz="625475">
              <a:spcAft>
                <a:spcPts val="0"/>
              </a:spcAft>
            </a:pPr>
            <a:r>
              <a:rPr lang="en-US" dirty="0" smtClean="0">
                <a:latin typeface="TimesNewRomanPSMT"/>
                <a:ea typeface="Times New Roman" panose="02020603050405020304" pitchFamily="18" charset="0"/>
                <a:cs typeface="TimesNewRomanPSMT"/>
              </a:rPr>
              <a:t>Duration: 	Month 1 – Month 48  (4 years)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935754"/>
            <a:ext cx="1962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/>
              <a:t>Deliverables</a:t>
            </a:r>
            <a:endParaRPr lang="en-US" sz="2800" u="sng" dirty="0"/>
          </a:p>
        </p:txBody>
      </p:sp>
      <p:sp>
        <p:nvSpPr>
          <p:cNvPr id="12" name="Right Arrow 11"/>
          <p:cNvSpPr/>
          <p:nvPr/>
        </p:nvSpPr>
        <p:spPr>
          <a:xfrm>
            <a:off x="4044616" y="4508757"/>
            <a:ext cx="445168" cy="4090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70229"/>
              </p:ext>
            </p:extLst>
          </p:nvPr>
        </p:nvGraphicFramePr>
        <p:xfrm>
          <a:off x="4746097" y="2935752"/>
          <a:ext cx="6259960" cy="3066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5703">
                  <a:extLst>
                    <a:ext uri="{9D8B030D-6E8A-4147-A177-3AD203B41FA5}">
                      <a16:colId xmlns:a16="http://schemas.microsoft.com/office/drawing/2014/main" val="761286329"/>
                    </a:ext>
                  </a:extLst>
                </a:gridCol>
                <a:gridCol w="975703">
                  <a:extLst>
                    <a:ext uri="{9D8B030D-6E8A-4147-A177-3AD203B41FA5}">
                      <a16:colId xmlns:a16="http://schemas.microsoft.com/office/drawing/2014/main" val="1759250252"/>
                    </a:ext>
                  </a:extLst>
                </a:gridCol>
                <a:gridCol w="679730">
                  <a:extLst>
                    <a:ext uri="{9D8B030D-6E8A-4147-A177-3AD203B41FA5}">
                      <a16:colId xmlns:a16="http://schemas.microsoft.com/office/drawing/2014/main" val="2716018100"/>
                    </a:ext>
                  </a:extLst>
                </a:gridCol>
                <a:gridCol w="885776">
                  <a:extLst>
                    <a:ext uri="{9D8B030D-6E8A-4147-A177-3AD203B41FA5}">
                      <a16:colId xmlns:a16="http://schemas.microsoft.com/office/drawing/2014/main" val="1283101579"/>
                    </a:ext>
                  </a:extLst>
                </a:gridCol>
                <a:gridCol w="771482">
                  <a:extLst>
                    <a:ext uri="{9D8B030D-6E8A-4147-A177-3AD203B41FA5}">
                      <a16:colId xmlns:a16="http://schemas.microsoft.com/office/drawing/2014/main" val="3666314738"/>
                    </a:ext>
                  </a:extLst>
                </a:gridCol>
                <a:gridCol w="1071504">
                  <a:extLst>
                    <a:ext uri="{9D8B030D-6E8A-4147-A177-3AD203B41FA5}">
                      <a16:colId xmlns:a16="http://schemas.microsoft.com/office/drawing/2014/main" val="138274338"/>
                    </a:ext>
                  </a:extLst>
                </a:gridCol>
                <a:gridCol w="900062">
                  <a:extLst>
                    <a:ext uri="{9D8B030D-6E8A-4147-A177-3AD203B41FA5}">
                      <a16:colId xmlns:a16="http://schemas.microsoft.com/office/drawing/2014/main" val="3249840344"/>
                    </a:ext>
                  </a:extLst>
                </a:gridCol>
              </a:tblGrid>
              <a:tr h="511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Deliverable number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Deliverable title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 number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 beneficiary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Dessimination level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Due date </a:t>
                      </a:r>
                      <a:r>
                        <a:rPr lang="en-US" sz="1200" dirty="0" smtClean="0">
                          <a:effectLst/>
                        </a:rPr>
                        <a:t>/</a:t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month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604287"/>
                  </a:ext>
                </a:extLst>
              </a:tr>
              <a:tr h="1022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D1.2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Kick-off workshops for WP2-WP7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WP1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1 - DESY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Report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Public 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582705"/>
                  </a:ext>
                </a:extLst>
              </a:tr>
              <a:tr h="766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D2.1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STS components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assembled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WP2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14 - FAIR GMBH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Report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Public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464796"/>
                  </a:ext>
                </a:extLst>
              </a:tr>
              <a:tr h="766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D2.2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STS detectors tested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WP2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14 - FAIR GMBH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Report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Public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016885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044616" y="5247922"/>
            <a:ext cx="445168" cy="4090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3547931"/>
            <a:ext cx="260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D2.1 (Month 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D2.2 (Month 48)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98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Breitbild</PresentationFormat>
  <Paragraphs>177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TimesNewRomanPSMT</vt:lpstr>
      <vt:lpstr>Office Theme</vt:lpstr>
      <vt:lpstr>CREMLINplus Task 2.1:  Integration, installation, and test of Silicon Trackers for NICA and CBM  Aim, participants, milestones and deliverables </vt:lpstr>
      <vt:lpstr>Silicon Tracking System (STS) detectors in the  experiments BM@N/NICA/Nuclotron and CBM/FAIR  </vt:lpstr>
      <vt:lpstr>Silicon Tracking System (STS) detectors in the  experiments BM@N/NICA/Nuclotron and CBM/FAIR  </vt:lpstr>
      <vt:lpstr>Silicon Tracking System (STS) detectors in the  experiments BM@N/NICA/Nuclotron and CBM/FAIR  </vt:lpstr>
      <vt:lpstr>Aim of this EU project task:  </vt:lpstr>
      <vt:lpstr>Teams in WP2.1:   </vt:lpstr>
      <vt:lpstr>Hiring in WP2.1:   </vt:lpstr>
      <vt:lpstr>Milestones and deliverables </vt:lpstr>
      <vt:lpstr>Milestones and deliverables </vt:lpstr>
      <vt:lpstr>STS session agenda:  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Heuser, Johann Dr.</dc:creator>
  <cp:lastModifiedBy>Senger, Peter Prof. Dr.</cp:lastModifiedBy>
  <cp:revision>795</cp:revision>
  <dcterms:created xsi:type="dcterms:W3CDTF">2019-08-23T09:06:34Z</dcterms:created>
  <dcterms:modified xsi:type="dcterms:W3CDTF">2020-09-18T13:51:47Z</dcterms:modified>
</cp:coreProperties>
</file>