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2" r:id="rId3"/>
    <p:sldId id="260" r:id="rId4"/>
    <p:sldId id="282" r:id="rId5"/>
    <p:sldId id="261" r:id="rId6"/>
    <p:sldId id="337" r:id="rId7"/>
    <p:sldId id="281" r:id="rId8"/>
    <p:sldId id="314" r:id="rId9"/>
    <p:sldId id="315" r:id="rId10"/>
    <p:sldId id="336" r:id="rId11"/>
    <p:sldId id="316" r:id="rId12"/>
    <p:sldId id="317" r:id="rId13"/>
    <p:sldId id="318" r:id="rId14"/>
    <p:sldId id="341" r:id="rId15"/>
    <p:sldId id="332" r:id="rId16"/>
    <p:sldId id="313" r:id="rId17"/>
    <p:sldId id="333" r:id="rId18"/>
    <p:sldId id="334" r:id="rId19"/>
    <p:sldId id="335" r:id="rId20"/>
    <p:sldId id="319" r:id="rId21"/>
    <p:sldId id="310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9" r:id="rId34"/>
    <p:sldId id="338" r:id="rId35"/>
    <p:sldId id="340" r:id="rId36"/>
    <p:sldId id="331" r:id="rId37"/>
    <p:sldId id="298" r:id="rId38"/>
    <p:sldId id="27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69348"/>
    <a:srgbClr val="EB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8" autoAdjust="0"/>
    <p:restoredTop sz="94633" autoAdjust="0"/>
  </p:normalViewPr>
  <p:slideViewPr>
    <p:cSldViewPr snapToGrid="0">
      <p:cViewPr varScale="1">
        <p:scale>
          <a:sx n="86" d="100"/>
          <a:sy n="86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3636-F599-4B3D-B019-B97DA84D44E7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1F7A-3C3D-40CC-A941-5F0D15F31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611E-C168-4805-98DC-400D2B84645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6E77-353D-4F00-BA63-08C9671C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1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6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42C9-0F36-42F7-A6DC-C01CAEDEED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0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1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1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5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689E-E651-45F7-89D7-4FEC65B3FDA0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5FC4-7703-481B-A028-6AA18ABD0597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1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E7DB-D4B3-47D6-A05B-B38138A9ED9F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6CA8-7F0F-478A-B951-D66FBA934606}" type="datetime1">
              <a:rPr lang="ru-RU" altLang="en-US" smtClean="0"/>
              <a:t>24.06.2020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E.Pyata,  BINP                             PANDA Collaboration meeting,     22-26 June 2020 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26DC-8849-4187-B706-7E0203B700C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01A-527F-4A9C-9218-A5A8CECBA4C1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46DA-7C21-4E18-BF67-370CD5CF2607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D004-098F-40AA-BE38-EEF86C50FC42}" type="datetime1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EEF-3A44-4EB0-AC06-E21AA6D5A584}" type="datetime1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0022-6E04-4942-9EB3-C4C4D1999615}" type="datetime1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3441-69F9-4E77-93DC-F43E4949AEB2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2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B35E-AD06-4DBD-B80A-2AFC97AAC17A}" type="datetime1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66DE-FB96-4A85-B1D1-17879F56E2EB}" type="datetime1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A487-2E88-49F7-9FA5-850BF73466F9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E.Pyata,  BINP                             PANDA Collaboration meeting,     22-26 June 2020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79094" y="189835"/>
            <a:ext cx="9333781" cy="82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8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meeting</a:t>
            </a:r>
          </a:p>
          <a:p>
            <a:pPr>
              <a:lnSpc>
                <a:spcPct val="128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production PANDA solenoid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63267" y="6465702"/>
            <a:ext cx="26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E.Pyata</a:t>
            </a:r>
            <a:r>
              <a:rPr lang="ru-RU" dirty="0">
                <a:solidFill>
                  <a:srgbClr val="FF0000"/>
                </a:solidFill>
              </a:rPr>
              <a:t>,  </a:t>
            </a:r>
            <a:r>
              <a:rPr lang="ru-RU" dirty="0" smtClean="0">
                <a:solidFill>
                  <a:srgbClr val="FF0000"/>
                </a:solidFill>
              </a:rPr>
              <a:t>BINP</a:t>
            </a:r>
            <a:r>
              <a:rPr lang="en-US" dirty="0" smtClean="0">
                <a:solidFill>
                  <a:srgbClr val="FF0000"/>
                </a:solidFill>
              </a:rPr>
              <a:t>, Novosibirsk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2" y="1039647"/>
            <a:ext cx="9649837" cy="54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A6F3-D72A-4985-863A-FAC037D08246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346004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45279" y="193707"/>
            <a:ext cx="8601827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the yoke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/>
          </p:nvPr>
        </p:nvGraphicFramePr>
        <p:xfrm>
          <a:off x="926295" y="1207319"/>
          <a:ext cx="10523161" cy="432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755"/>
                <a:gridCol w="2685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0640"/>
              </a:tblGrid>
              <a:tr h="5871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Comments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all barrel octants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frame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beams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8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doors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Upstream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7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Downstream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assembling at SET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07– 09/2020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Finalization of the parts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08 - 10/2020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Assembling of the Yoke at BINP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?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0204" y="6420851"/>
            <a:ext cx="7691263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4985" y="5801956"/>
            <a:ext cx="613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Acceptance tests of the W5 and W7 modules in plant site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17" y="3081119"/>
            <a:ext cx="4766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Modules W5 and W7 after final machining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BD0A-1B9D-4D94-BCDC-C401B988EB60}" type="datetime1">
              <a:rPr lang="ru-RU" smtClean="0"/>
              <a:t>24.06.2020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2" y="782029"/>
            <a:ext cx="3046024" cy="2285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35" y="782028"/>
            <a:ext cx="3053766" cy="2285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27" y="767979"/>
            <a:ext cx="3072535" cy="2299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392" y="3463789"/>
            <a:ext cx="3046024" cy="22176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0135" y="3450450"/>
            <a:ext cx="2971388" cy="22309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302" y="3463789"/>
            <a:ext cx="3620837" cy="22176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1744" y="108353"/>
            <a:ext cx="2216253" cy="2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9193" y="6356349"/>
            <a:ext cx="7953910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445A-3F61-4908-A75A-2AF37BCE1E7B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12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9154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4" y="668216"/>
            <a:ext cx="4083291" cy="3060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/>
          <a:stretch/>
        </p:blipFill>
        <p:spPr>
          <a:xfrm>
            <a:off x="4278938" y="668214"/>
            <a:ext cx="3726473" cy="307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07" y="668214"/>
            <a:ext cx="4078969" cy="30609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710" y="3206419"/>
            <a:ext cx="4183380" cy="3139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18" y="3190543"/>
            <a:ext cx="2369820" cy="3154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700" y="2786683"/>
            <a:ext cx="266700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41643" y="6408804"/>
            <a:ext cx="8177647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9CD-F76F-4356-8BA7-15A21182DCE2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13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8706"/>
            <a:ext cx="3859656" cy="2892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87" y="656393"/>
            <a:ext cx="2941320" cy="2941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97" y="656393"/>
            <a:ext cx="3914497" cy="2941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56" y="3672480"/>
            <a:ext cx="3466794" cy="26091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81" y="3639497"/>
            <a:ext cx="3524720" cy="26420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005" y="3672479"/>
            <a:ext cx="3481576" cy="26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41643" y="6408804"/>
            <a:ext cx="8177647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9CD-F76F-4356-8BA7-15A21182DCE2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14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6" y="524135"/>
            <a:ext cx="2923386" cy="2196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98" y="2772915"/>
            <a:ext cx="2531754" cy="337567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89317"/>
              </p:ext>
            </p:extLst>
          </p:nvPr>
        </p:nvGraphicFramePr>
        <p:xfrm>
          <a:off x="3464761" y="678706"/>
          <a:ext cx="2392513" cy="5017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28"/>
                <a:gridCol w="1116437"/>
                <a:gridCol w="641326"/>
                <a:gridCol w="434222"/>
              </a:tblGrid>
              <a:tr h="6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</a:rPr>
                        <a:t>No</a:t>
                      </a:r>
                      <a:r>
                        <a:rPr lang="ru-RU" sz="400" dirty="0">
                          <a:effectLst/>
                        </a:rPr>
                        <a:t>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Parameter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Measured beams </a:t>
                      </a:r>
                      <a:r>
                        <a:rPr lang="en-US" sz="400">
                          <a:effectLst/>
                        </a:rPr>
                        <a:t>W5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Reference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4070</a:t>
                      </a:r>
                      <a:r>
                        <a:rPr lang="en-US" sz="400" baseline="-25000">
                          <a:effectLst/>
                        </a:rPr>
                        <a:t>-1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4069,5/4069,5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805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801-803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1900 </a:t>
                      </a:r>
                      <a:r>
                        <a:rPr lang="en-US" sz="400" baseline="-25000">
                          <a:effectLst/>
                        </a:rPr>
                        <a:t>-5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1898/1899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1234 </a:t>
                      </a:r>
                      <a:r>
                        <a:rPr lang="en-US" sz="400" baseline="-25000">
                          <a:effectLst/>
                        </a:rPr>
                        <a:t>-1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1236/ 1234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806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Angle 22°30ʹ</a:t>
                      </a:r>
                      <a:r>
                        <a:rPr lang="en-US" sz="400" baseline="-25000">
                          <a:effectLst/>
                        </a:rPr>
                        <a:t>-9ʹ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22°3</a:t>
                      </a:r>
                      <a:r>
                        <a:rPr lang="ru-RU" sz="400">
                          <a:effectLst/>
                        </a:rPr>
                        <a:t>1</a:t>
                      </a:r>
                      <a:r>
                        <a:rPr lang="en-US" sz="400">
                          <a:effectLst/>
                        </a:rPr>
                        <a:t>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Angle 22°30ʹ</a:t>
                      </a:r>
                      <a:r>
                        <a:rPr lang="en-US" sz="400" baseline="-25000">
                          <a:effectLst/>
                        </a:rPr>
                        <a:t>-9ʹ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22°3</a:t>
                      </a:r>
                      <a:r>
                        <a:rPr lang="ru-RU" sz="400">
                          <a:effectLst/>
                        </a:rPr>
                        <a:t>4</a:t>
                      </a:r>
                      <a:r>
                        <a:rPr lang="en-US" sz="400">
                          <a:effectLst/>
                        </a:rPr>
                        <a:t>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By laser trecker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By laser trecker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By laser trecker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12988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1585</a:t>
                      </a:r>
                      <a:r>
                        <a:rPr lang="en-US" sz="400" baseline="30000">
                          <a:effectLst/>
                        </a:rPr>
                        <a:t> ±0.5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1582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20200429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</a:tr>
              <a:tr h="11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1584.45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By laser trecker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20200610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1730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1730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1645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18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1645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1130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1130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565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565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1000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1003/1004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49709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1200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1188,4/1187,4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20200429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1200.6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20200603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49709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</a:t>
                      </a:r>
                      <a:r>
                        <a:rPr lang="ru-RU" sz="400">
                          <a:effectLst/>
                        </a:rPr>
                        <a:t>0</a:t>
                      </a:r>
                      <a:r>
                        <a:rPr lang="en-US" sz="400">
                          <a:effectLst/>
                        </a:rPr>
                        <a:t>20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</a:t>
                      </a:r>
                      <a:r>
                        <a:rPr lang="en-US" sz="400">
                          <a:effectLst/>
                        </a:rPr>
                        <a:t>15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20200429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1021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Tests 20200603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49709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</a:t>
                      </a:r>
                      <a:r>
                        <a:rPr lang="ru-RU" sz="400">
                          <a:effectLst/>
                        </a:rPr>
                        <a:t>0</a:t>
                      </a:r>
                      <a:r>
                        <a:rPr lang="en-US" sz="400">
                          <a:effectLst/>
                        </a:rPr>
                        <a:t>20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1004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20200429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1020.5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20200603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28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Ø 350</a:t>
                      </a:r>
                      <a:r>
                        <a:rPr lang="en-US" sz="400" baseline="30000">
                          <a:effectLst/>
                        </a:rPr>
                        <a:t>+1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350,76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Ø 500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501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90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89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190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194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Not acceptable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190.4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Tests 20200603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Dimension,  30 mm, go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169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Welding, visual control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145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145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9080" algn="l"/>
                        </a:tabLst>
                      </a:pPr>
                      <a:r>
                        <a:rPr lang="ru-RU" sz="400">
                          <a:effectLst/>
                        </a:rPr>
                        <a:t>36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145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1369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145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38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1360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OK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680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681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680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681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  <a:tr h="9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Dimension,  </a:t>
                      </a:r>
                      <a:r>
                        <a:rPr lang="en-US" sz="400">
                          <a:effectLst/>
                        </a:rPr>
                        <a:t> Ø </a:t>
                      </a:r>
                      <a:r>
                        <a:rPr lang="ru-RU" sz="400">
                          <a:effectLst/>
                        </a:rPr>
                        <a:t>440</a:t>
                      </a:r>
                      <a:r>
                        <a:rPr lang="en-US" sz="400">
                          <a:effectLst/>
                        </a:rPr>
                        <a:t> mm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440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2" marR="25422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04510"/>
              </p:ext>
            </p:extLst>
          </p:nvPr>
        </p:nvGraphicFramePr>
        <p:xfrm>
          <a:off x="5910644" y="624940"/>
          <a:ext cx="6120765" cy="207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335"/>
                <a:gridCol w="2213610"/>
                <a:gridCol w="19888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objection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Left with defects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22°3</a:t>
                      </a: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ʹ (7)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22°3</a:t>
                      </a:r>
                      <a:r>
                        <a:rPr lang="ru-RU" sz="1000">
                          <a:effectLst/>
                        </a:rPr>
                        <a:t>4</a:t>
                      </a:r>
                      <a:r>
                        <a:rPr lang="en-US" sz="1000">
                          <a:effectLst/>
                        </a:rPr>
                        <a:t>ʹ(8)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1236/ 12</a:t>
                      </a:r>
                      <a:r>
                        <a:rPr lang="en-US" sz="1000">
                          <a:effectLst/>
                        </a:rPr>
                        <a:t>34 (4)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1582</a:t>
                      </a:r>
                      <a:r>
                        <a:rPr lang="en-US" sz="1000">
                          <a:effectLst/>
                        </a:rPr>
                        <a:t> (14)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1188,4/1187,4</a:t>
                      </a:r>
                      <a:r>
                        <a:rPr lang="en-US" sz="1000">
                          <a:effectLst/>
                        </a:rPr>
                        <a:t> (25)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1004/1060</a:t>
                      </a:r>
                      <a:r>
                        <a:rPr lang="en-US" sz="1000">
                          <a:effectLst/>
                        </a:rPr>
                        <a:t> (26)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1004/1030</a:t>
                      </a:r>
                      <a:r>
                        <a:rPr lang="en-US" sz="1000">
                          <a:effectLst/>
                        </a:rPr>
                        <a:t> (27)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 (31)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7473"/>
              </p:ext>
            </p:extLst>
          </p:nvPr>
        </p:nvGraphicFramePr>
        <p:xfrm>
          <a:off x="6032696" y="4579695"/>
          <a:ext cx="5937251" cy="1055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456"/>
                <a:gridCol w="1199265"/>
                <a:gridCol w="1438737"/>
                <a:gridCol w="17067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objection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Left with defects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Comments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1584.45 (14)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 2020/06/09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1200(25)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 2020/06/06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1021(26)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 2020/06/06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1020.5 (27)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 2020/06/06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190.4 (31)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Measurement 2020/06/06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0991"/>
              </p:ext>
            </p:extLst>
          </p:nvPr>
        </p:nvGraphicFramePr>
        <p:xfrm>
          <a:off x="6751720" y="5696052"/>
          <a:ext cx="4438612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124"/>
                <a:gridCol w="1605250"/>
                <a:gridCol w="1442238"/>
              </a:tblGrid>
              <a:tr h="241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objection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Left with defects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056479" y="2772915"/>
            <a:ext cx="56455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8. Main dimensions. Drawings FPD SSM 02010300AS_E.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*General tolerance for linear dimensions if not set the value of a tolerance for dimension: H14, h14, ±IT14/2 (DIN ISO 2768-m)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results: Repair: Results of repair: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measurements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results: Repair: Results of repair: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Upper module is produced according to the specification and drawings FPD SSM 02010300AS_E and is allowed to assembly the yoke.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81DC-D627-4523-A450-CD7CF11D4A48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9E2-D0E2-40C3-8A38-DF83C985634D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718717" cy="365125"/>
          </a:xfrm>
        </p:spPr>
        <p:txBody>
          <a:bodyPr/>
          <a:lstStyle/>
          <a:p>
            <a:r>
              <a:rPr lang="en-US" dirty="0" err="1" smtClean="0"/>
              <a:t>E.Pyata</a:t>
            </a:r>
            <a:r>
              <a:rPr lang="en-US" dirty="0" smtClean="0"/>
              <a:t>,  BINP                             PANDA Collaboration meeting,     22-26 June 2020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12286"/>
            <a:ext cx="2743200" cy="365125"/>
          </a:xfrm>
        </p:spPr>
        <p:txBody>
          <a:bodyPr/>
          <a:lstStyle/>
          <a:p>
            <a:fld id="{1055D3A9-30C7-41F8-9BF4-392828383C4F}" type="slidenum">
              <a:rPr lang="ru-RU" smtClean="0"/>
              <a:t>16</a:t>
            </a:fld>
            <a:endParaRPr lang="ru-RU"/>
          </a:p>
        </p:txBody>
      </p:sp>
      <p:sp>
        <p:nvSpPr>
          <p:cNvPr id="7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373245" y="132762"/>
            <a:ext cx="7122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risks. Conductor.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7075" y="671371"/>
            <a:ext cx="7842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procurement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VNIINM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Bochvar</a:t>
            </a:r>
            <a:endParaRPr lang="en-US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VNIIKP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Saransk cable optic (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SarKO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45" y="2447974"/>
            <a:ext cx="11460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Rutherford cable co-extrusion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conklad in a pure Al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Production1000m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 Rutherford cable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 tests in SARKO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03-04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2020 (in BINP)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Tests in SARKO, 1000m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Cu Rutherford cable 	                   -	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09-12/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2020</a:t>
            </a:r>
          </a:p>
          <a:p>
            <a:pPr algn="just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Preparation contracts for PANDA </a:t>
            </a:r>
            <a:r>
              <a:rPr lang="en-US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NbTi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strands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production, VNIINM 	-       03/ 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 strands VNIINM for central coil				- 	02/2021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Production strands VNIINM for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up/downstream coils 			-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09/2021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PANDA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Rutherford cables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production, VNIIKP			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03-10/ 2021</a:t>
            </a:r>
          </a:p>
          <a:p>
            <a:pPr algn="just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 PANDA conductor with SARKO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-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03 - 11/ 2021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100" y="1192603"/>
            <a:ext cx="4587862" cy="110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Purchasing superconductive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conductor - lack of 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89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4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B0B-9049-4049-A27D-3B513AFAF534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7906" y="6356350"/>
            <a:ext cx="7714034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xmlns="" id="{5F7CC429-1E45-494B-AA7F-4ABFF8D72F21}"/>
              </a:ext>
            </a:extLst>
          </p:cNvPr>
          <p:cNvSpPr/>
          <p:nvPr/>
        </p:nvSpPr>
        <p:spPr>
          <a:xfrm>
            <a:off x="1277134" y="0"/>
            <a:ext cx="924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risks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" y="1652878"/>
            <a:ext cx="2882373" cy="250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5756" y="2835409"/>
            <a:ext cx="279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section of the cryostat with cold mass.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3" y="3972578"/>
            <a:ext cx="4130635" cy="21759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3376" y="5165137"/>
            <a:ext cx="2058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Cold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cross-section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0" y="3719971"/>
            <a:ext cx="3589985" cy="22757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08877" y="6029211"/>
            <a:ext cx="3136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Cross-section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 the conductor.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14929" y="3121925"/>
            <a:ext cx="3822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Conductor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mechanical and electrical parameters.</a:t>
            </a:r>
            <a:endParaRPr lang="en-US" sz="1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828774" y="1011392"/>
          <a:ext cx="4872951" cy="192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811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Thickness (after cold work) at 300 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effectLst/>
                        </a:rPr>
                        <a:t>mm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7.9</a:t>
                      </a:r>
                      <a:r>
                        <a:rPr lang="en-US" sz="900" b="0" dirty="0">
                          <a:effectLst/>
                        </a:rPr>
                        <a:t>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± 0.03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Width (after cold work)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mm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10.95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900">
                          <a:effectLst/>
                        </a:rPr>
                        <a:t>± 0.03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Critical current (at 4.2 K, 5 T)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14690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Critical current (at 4.5 K, 3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16750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Overall Al/Cu/sc ratio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10.5/1.0/1.0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Aluminum RRR (at 4.2 K, 0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 0.2% yield strength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&gt; 30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3418" y="542894"/>
            <a:ext cx="9111063" cy="110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Purchasing super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conductive conductor - lack of 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Rutherford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cable, 8 strands, extruded in Al matrix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89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9FF-896B-4DB8-87C5-DC760F2C9EF1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Rutherford cable (Cu or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NbTi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to co-extrusion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conklad in a pure Al 995 and Aluminum A95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82601" y="1839199"/>
          <a:ext cx="1121886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3"/>
                <a:gridCol w="7063405"/>
                <a:gridCol w="1293178"/>
                <a:gridCol w="2133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Conklad with a prototype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NbTi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PANDA cable and A995/998 wire 9,5 mm.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02/2020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 Depend from production A995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Tests of the prototype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NbTi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PANDA cable and A995/998 matrix after Conklad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02-03/2020</a:t>
                      </a:r>
                    </a:p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step 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Co-extrusion/ Conklad in SARKO with Cu Rutherford cable 1000m and A95 wire 9,5 mm.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07-08/2020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Discussing details of contract with SARKO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Co-extrusion/ Conklad in SARKO with Cu Rutherford cable 1000m and A995/998 wire 9,5 mm.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step 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Cold work to result the overall geometrical conductor dimensions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09-10/ 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steps 3 and 4; purchasing dies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599-3E62-4652-A5FC-9693896D1EF1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Rutherford cable (Cu or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NbTi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to co-extrusion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conklad in a pure Al 995 and Aluminum A95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Oven for preheating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Rutherford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Temperature 		- 200 ÷ 450°C;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Shielding gas 		 – N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670194"/>
            <a:ext cx="4566871" cy="3221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40" y="2670194"/>
            <a:ext cx="6339924" cy="32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5E7-2204-4C82-8843-80842175EB1D}" type="datetime1">
              <a:rPr lang="ru-RU" b="1" smtClean="0"/>
              <a:t>24.06.2020</a:t>
            </a:fld>
            <a:endParaRPr lang="ru-RU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08448" y="6401702"/>
            <a:ext cx="6005708" cy="365125"/>
          </a:xfrm>
        </p:spPr>
        <p:txBody>
          <a:bodyPr/>
          <a:lstStyle/>
          <a:p>
            <a:r>
              <a:rPr lang="en-US" b="1" dirty="0" err="1" smtClean="0"/>
              <a:t>E.Pyata</a:t>
            </a:r>
            <a:r>
              <a:rPr lang="en-US" b="1" dirty="0" smtClean="0"/>
              <a:t>,  BINP                             PANDA Collaboration meeting,     22-26 June 2020 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D3A9-30C7-41F8-9BF4-392828383C4F}" type="slidenum">
              <a:rPr lang="ru-RU" b="1" smtClean="0"/>
              <a:t>2</a:t>
            </a:fld>
            <a:endParaRPr lang="ru-RU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82633" y="75398"/>
            <a:ext cx="9166431" cy="708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production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562" y="720741"/>
            <a:ext cx="110408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scope of delivery includes: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Magnetic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engineering design of the magnet including tools and support;</a:t>
            </a:r>
            <a:endParaRPr lang="en-US" sz="20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Production and delivery of the magnet (consisting of yoke, cold mass and cryostat, alignment components, proximity cryogenics, support frame and platform beams) and all tools;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Power converter and quench protection and </a:t>
            </a:r>
            <a:r>
              <a:rPr lang="en-US" sz="2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49442" y="2351958"/>
          <a:ext cx="10663990" cy="369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1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2768"/>
              </a:tblGrid>
              <a:tr h="331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Item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</a:t>
                      </a:r>
                    </a:p>
                  </a:txBody>
                  <a:tcPr marL="9525" marR="9525" marT="9525" marB="0" anchor="ctr" anchorCtr="1"/>
                </a:tc>
              </a:tr>
              <a:tr h="331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Start contract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03/2017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Control assembling of the Yoke of solenoid at the BINP site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0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Magnetic tests of the PANDA solenoid including safety system and electrical components at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BINP (additional contract)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12/2021 - 05/2022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3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Assembling and tests at the FAIR site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Assembling of the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magnet at </a:t>
                      </a: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Darmstadt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Acceptant tests at FAIR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08/2022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Installation of the PANDA solenoid magnet at worked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position and final acceptance tests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01-05/2023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6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3ED4-4FDD-4D03-9827-0333317E5689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coils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84B-DC04-4186-8BD1-760C280EAF04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5923" y="6356350"/>
            <a:ext cx="760702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78352" y="145069"/>
            <a:ext cx="8490505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the coils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6606045"/>
              </p:ext>
            </p:extLst>
          </p:nvPr>
        </p:nvGraphicFramePr>
        <p:xfrm>
          <a:off x="838200" y="744689"/>
          <a:ext cx="10386973" cy="520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9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7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9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production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67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stands for assembling solenoid and magnet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tender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67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tender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First Prototype of the Coil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11/2019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Prototype of the Coil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03/2020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4210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Third Prototype of the Coil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08/2020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459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Tooling for winding Coil (and Prototype)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11/2019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Tooling for impregnation of Coil (and Prototype)/modified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11.2019/03.2020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1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  <a:sym typeface="Calibri Light" panose="020F0302020204030204" pitchFamily="34" charset="0"/>
                        </a:rPr>
                        <a:t>Prepress prototype coil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  <a:latin typeface="+mn-lt"/>
                          <a:sym typeface="Calibri Light" panose="020F0302020204030204" pitchFamily="34" charset="0"/>
                        </a:rPr>
                        <a:t> into cold mass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+mn-lt"/>
                        <a:sym typeface="Calibri Light" panose="020F030202020403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08/2020</a:t>
                      </a:r>
                      <a:endParaRPr lang="ru-RU" b="1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03103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Tooling for winding and impregnation of PANDA Coil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959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is ready,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technological development, Call</a:t>
                      </a:r>
                      <a:r>
                        <a:rPr lang="en-US" sz="1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tender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Э010000СБ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7461" r="12896" b="1240"/>
          <a:stretch/>
        </p:blipFill>
        <p:spPr>
          <a:xfrm>
            <a:off x="326648" y="627784"/>
            <a:ext cx="8205733" cy="5788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56" y="209725"/>
            <a:ext cx="686144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Prototype of the Coil (3pcs.)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033" y="702582"/>
            <a:ext cx="30773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OD = 1m,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=180 mm</a:t>
            </a:r>
          </a:p>
          <a:p>
            <a:endParaRPr lang="de-DE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Conductor:Al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 </a:t>
            </a:r>
            <a:r>
              <a:rPr lang="de-DE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 мм,</a:t>
            </a:r>
          </a:p>
          <a:p>
            <a:endParaRPr lang="de-DE" sz="2000" b="1" dirty="0" smtClean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16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1733" y="1979855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957" y="6103511"/>
            <a:ext cx="926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C22-28E1-4E88-A94C-D747A8E4343F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9736" y="6356350"/>
            <a:ext cx="7784170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0600" y="5457179"/>
            <a:ext cx="3480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2 prototype produced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56" y="209725"/>
            <a:ext cx="686144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Prototype of the Coil (3pcs.)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1270" y="964989"/>
            <a:ext cx="470834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Preparation prestress procedure of coil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an aluminum shell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prototype heater: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          - 17m;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Power 		- 3,5 kW;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Cross section		- 24 x 3 mm;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Quantity 		- 1 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PANDA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          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36m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Power 		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3,0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Cross section		- 24 x 3 mm;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Quantity 		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8-9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1733" y="1979855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957" y="6103511"/>
            <a:ext cx="926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5FCE-D108-4F7A-84C2-C97335C057E9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9736" y="6356350"/>
            <a:ext cx="7784170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39096" y="5336200"/>
            <a:ext cx="425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preparation  heat system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8" y="3528079"/>
            <a:ext cx="5069189" cy="2575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9808"/>
            <a:ext cx="5069189" cy="25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9465" y="6356350"/>
            <a:ext cx="8002548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804-53D8-44E4-900A-5CDF27DBDBF0}" type="datetime1">
              <a:rPr lang="ru-RU" smtClean="0"/>
              <a:t>24.06.2020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24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9154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coil prototype</a:t>
            </a:r>
            <a:endParaRPr lang="ru-RU" sz="2400" b="1" dirty="0"/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2" y="573198"/>
            <a:ext cx="2653607" cy="365760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06" y="587363"/>
            <a:ext cx="2846114" cy="36576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928" y="586131"/>
            <a:ext cx="2731990" cy="3644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"/>
          <a:stretch/>
        </p:blipFill>
        <p:spPr>
          <a:xfrm>
            <a:off x="8036146" y="3968778"/>
            <a:ext cx="3440669" cy="23785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33" y="3959755"/>
            <a:ext cx="2963220" cy="2378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360" y="3959754"/>
            <a:ext cx="3741747" cy="23785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2812" y="585562"/>
            <a:ext cx="2524003" cy="33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C7FB-E484-4984-9C66-C61360282AC1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Rutherford conductor. </a:t>
            </a:r>
          </a:p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Material is Aluminum A95</a:t>
            </a:r>
          </a:p>
          <a:p>
            <a:pPr algn="ctr">
              <a:lnSpc>
                <a:spcPct val="112000"/>
              </a:lnSpc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Second prototype</a:t>
            </a:r>
          </a:p>
          <a:p>
            <a:pPr algn="ctr">
              <a:lnSpc>
                <a:spcPct val="112000"/>
              </a:lnSpc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Electrical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Procedure heating Al shell with control uniformity distribution of temperature,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temperature rate, shell expansion measurement;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Assembling coil and Al shell with prestress;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Mechanical test coil assembling;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Destroy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Checking quality of an epoxy penetration, mechanical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Analysis of the manufacturing quality of the second prototype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Preparation production of the third prototype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development/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65350"/>
            <a:ext cx="10018469" cy="5560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Drawing of the Devices for winding coil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(scheme).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F4F4-1B8B-465E-9078-54AC0F54E546}" type="datetime1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5999" y="6356350"/>
            <a:ext cx="7393021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7052" y="5566149"/>
            <a:ext cx="378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production until 2020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76C-D625-422A-991F-B2542AED0015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cryostat and cold mass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2C38-F291-4297-AD54-752CEB8A0734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4094" y="6356350"/>
            <a:ext cx="7470842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2424" y="412729"/>
            <a:ext cx="1154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cryostat, cold mass and stands production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63102"/>
              </p:ext>
            </p:extLst>
          </p:nvPr>
        </p:nvGraphicFramePr>
        <p:xfrm>
          <a:off x="121781" y="1278219"/>
          <a:ext cx="11935467" cy="369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730"/>
                <a:gridCol w="1623060"/>
                <a:gridCol w="4067677"/>
              </a:tblGrid>
              <a:tr h="438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Item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Plan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Status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2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Design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Specification for production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Call for tender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 process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Procurement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raw materials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08-09/ 2020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 process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bars for suspend system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10/ 2019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In BINP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Procurement interconnector Al/Stainless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steel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12/ 2020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Negotiation with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producers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Procurement Al pipes of cold mass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In plan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Al pipes for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thermoshields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In BINP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48E-5A7D-4928-B26E-22F19A0C31AB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29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LHe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GHe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sealing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3791" y="550248"/>
            <a:ext cx="7081223" cy="553624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DEAB-DAF4-451A-BE3D-228DD6DC923C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762655" y="6356350"/>
            <a:ext cx="785994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38219" y="31524"/>
            <a:ext cx="7056783" cy="378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892" y="936024"/>
            <a:ext cx="203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Power supply and energy extraction system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6000" y="2891459"/>
            <a:ext cx="128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Cable channel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7082" y="1971704"/>
            <a:ext cx="16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Control Dewar box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78981" y="3467044"/>
            <a:ext cx="161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Solenoid and yoke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312955"/>
            <a:ext cx="165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Frame of Yoke</a:t>
            </a:r>
            <a:endParaRPr lang="ru-RU" sz="1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62469" y="1188842"/>
            <a:ext cx="1106241" cy="63845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10049" y="4497009"/>
            <a:ext cx="1327215" cy="2236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999110" y="3620932"/>
            <a:ext cx="1222980" cy="307778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77525" y="2294245"/>
            <a:ext cx="732963" cy="3963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55679" y="2575374"/>
            <a:ext cx="977320" cy="500139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493-1207-4E7D-8A88-90EA7ADD489E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30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4" y="234100"/>
            <a:ext cx="2445143" cy="3257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44" y="234100"/>
            <a:ext cx="2441406" cy="325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077" y="251606"/>
            <a:ext cx="2442064" cy="32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168" y="276460"/>
            <a:ext cx="2442064" cy="32586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39" y="3614853"/>
            <a:ext cx="3240761" cy="24269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886" y="3649091"/>
            <a:ext cx="1927860" cy="25679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202" y="3649091"/>
            <a:ext cx="1926860" cy="2566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18" y="3649091"/>
            <a:ext cx="1912620" cy="25374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1594" y="3641471"/>
            <a:ext cx="191262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C84-497A-438C-BEE0-296BC0566620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4094" y="6356350"/>
            <a:ext cx="7470842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749" y="327314"/>
            <a:ext cx="1154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tests of the MO (Matsumot - Ohtsuka) type flange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29438"/>
              </p:ext>
            </p:extLst>
          </p:nvPr>
        </p:nvGraphicFramePr>
        <p:xfrm>
          <a:off x="510749" y="1604245"/>
          <a:ext cx="1143506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84"/>
                <a:gridCol w="1649198"/>
                <a:gridCol w="1868569"/>
                <a:gridCol w="1856436"/>
                <a:gridCol w="1274025"/>
                <a:gridCol w="1347962"/>
                <a:gridCol w="1418493"/>
              </a:tblGrid>
              <a:tr h="730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Connection MO flange 1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Date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Quantity cycle 78K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– 300K</a:t>
                      </a:r>
                      <a:r>
                        <a:rPr lang="ru-RU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without leakage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Test Leak rate, mbar x l/s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Pressure tests, bar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Time tests 78K, min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Leakage, mbar x l/s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297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1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20/04 2020 -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1 - 17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≤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30-40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781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25/05/2020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1,6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10E-9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43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2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27/05 –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15/06/2020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≤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10E-11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30-40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781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30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3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15/06/2020 – present time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≤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30-40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781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37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Connection MO flange 2..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7781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781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0749" y="904224"/>
            <a:ext cx="1110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Connection cryogenic process pipes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place assembly 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disassembly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transfer line between He liquefier and Control Dewar to move PANDA detector from beam position to assembling area.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FF73-0187-4FEA-A20C-F67F91505DF8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9" y="3665332"/>
            <a:ext cx="3565040" cy="2678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522" y="138344"/>
            <a:ext cx="2569722" cy="3430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677" y="126285"/>
            <a:ext cx="2581578" cy="344210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26133" y="4510142"/>
            <a:ext cx="446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Flexible bus bar between cable way and current leads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786" y="123272"/>
            <a:ext cx="2362200" cy="3147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43" y="205420"/>
            <a:ext cx="2354580" cy="31470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005" y="3352480"/>
            <a:ext cx="2264389" cy="3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A411-C1CC-47F6-A63F-CECBFAB32880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supply and energy extraction system</a:t>
            </a:r>
          </a:p>
          <a:p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D106BC-63A0-4025-971B-1E9ACD344EB4}" type="datetime1">
              <a:rPr lang="ru-RU" smtClean="0"/>
              <a:t>24.06.2020</a:t>
            </a:fld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6DB5B-0D45-4ABB-93AD-A8FC821B6BD0}" type="slidenum">
              <a:rPr lang="ru-RU" altLang="en-US"/>
              <a:pPr>
                <a:defRPr/>
              </a:pPr>
              <a:t>34</a:t>
            </a:fld>
            <a:endParaRPr lang="ru-RU" altLang="en-US"/>
          </a:p>
        </p:txBody>
      </p:sp>
      <p:sp>
        <p:nvSpPr>
          <p:cNvPr id="13318" name="Rectangle 337"/>
          <p:cNvSpPr>
            <a:spLocks noChangeArrowheads="1"/>
          </p:cNvSpPr>
          <p:nvPr/>
        </p:nvSpPr>
        <p:spPr bwMode="auto">
          <a:xfrm>
            <a:off x="1981201" y="393701"/>
            <a:ext cx="64182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ru-RU" sz="1400" b="1" i="1" dirty="0">
                <a:solidFill>
                  <a:schemeClr val="accent6"/>
                </a:solidFill>
              </a:rPr>
              <a:t>Power Supply (Current Source – TDK-Lambda, </a:t>
            </a:r>
            <a:r>
              <a:rPr lang="en-US" altLang="ru-RU" sz="1400" b="1" i="1" dirty="0" err="1">
                <a:solidFill>
                  <a:schemeClr val="accent6"/>
                </a:solidFill>
              </a:rPr>
              <a:t>Genesys</a:t>
            </a:r>
            <a:r>
              <a:rPr lang="en-US" altLang="ru-RU" sz="1400" b="1" i="1" dirty="0">
                <a:solidFill>
                  <a:schemeClr val="accent6"/>
                </a:solidFill>
              </a:rPr>
              <a:t>+, 10V, 1500A)</a:t>
            </a:r>
            <a:endParaRPr lang="ru-RU" altLang="ru-RU" sz="1400" b="1" i="1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en-US" altLang="ru-RU" sz="1400" b="1" i="1" dirty="0">
              <a:solidFill>
                <a:schemeClr val="accent6"/>
              </a:solidFill>
            </a:endParaRPr>
          </a:p>
        </p:txBody>
      </p:sp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5829" r="3545" b="6902"/>
          <a:stretch>
            <a:fillRect/>
          </a:stretch>
        </p:blipFill>
        <p:spPr bwMode="auto">
          <a:xfrm>
            <a:off x="2209800" y="1196975"/>
            <a:ext cx="79216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8580" y="5630346"/>
            <a:ext cx="196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New power supply</a:t>
            </a:r>
            <a:endParaRPr lang="ru-RU" dirty="0"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92825" cy="365125"/>
          </a:xfrm>
        </p:spPr>
        <p:txBody>
          <a:bodyPr/>
          <a:lstStyle/>
          <a:p>
            <a:r>
              <a:rPr lang="en-US" dirty="0" err="1" smtClean="0"/>
              <a:t>E.Pyata</a:t>
            </a:r>
            <a:r>
              <a:rPr lang="en-US" dirty="0" smtClean="0"/>
              <a:t>,  BINP                             PANDA Collaboration meeting,     22-26 June 2020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3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B11E-E330-49CE-88F4-57634921747A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err="1" smtClean="0"/>
              <a:t>E.Pyata</a:t>
            </a:r>
            <a:r>
              <a:rPr lang="en-US" dirty="0" smtClean="0"/>
              <a:t>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35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56471" y="5619063"/>
            <a:ext cx="613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Dump resistor sections assembling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225626"/>
            <a:ext cx="3614065" cy="48187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142" y="225626"/>
            <a:ext cx="3633337" cy="48397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322" y="198800"/>
            <a:ext cx="3626320" cy="48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F491-8DCC-4970-A862-D2DC116CB201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36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Preparation tests in BINP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37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38919" y="6356350"/>
            <a:ext cx="7568119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E.Pyata,  BINP                             PANDA Collaboration meeting,     22-26 June 2020 </a:t>
            </a:r>
            <a:endParaRPr lang="en-US" alt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934E1-44A9-44C8-86C4-58E5051009A4}" type="datetime1">
              <a:rPr lang="ru-RU" altLang="en-US" smtClean="0"/>
              <a:t>24.06.2020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715" y="1033491"/>
            <a:ext cx="8241323" cy="5320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2985" y="79384"/>
            <a:ext cx="1038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magnet, bld. 13. Area for cryogenic and coils tests and measurements of a magnetic field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DAA7-35E7-43AF-9BD2-2853656E11CF}" type="datetime1">
              <a:rPr lang="ru-RU" smtClean="0"/>
              <a:t>24.06.2020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4" y="138535"/>
            <a:ext cx="10404453" cy="58514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1200" y="567055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76655" y="6356350"/>
            <a:ext cx="7922876" cy="365125"/>
          </a:xfrm>
        </p:spPr>
        <p:txBody>
          <a:bodyPr/>
          <a:lstStyle/>
          <a:p>
            <a:r>
              <a:rPr lang="en-US" dirty="0" err="1" smtClean="0"/>
              <a:t>E.Pyata</a:t>
            </a:r>
            <a:r>
              <a:rPr lang="en-US" dirty="0" smtClean="0"/>
              <a:t>,  BINP                             PANDA Collaboration meeting,     22-26 June 2020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3D model of the Magnet and Control Dewar.</a:t>
            </a:r>
            <a:endParaRPr lang="ru-RU" sz="24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50532" y="6356349"/>
            <a:ext cx="7670612" cy="365125"/>
          </a:xfrm>
        </p:spPr>
        <p:txBody>
          <a:bodyPr/>
          <a:lstStyle/>
          <a:p>
            <a:r>
              <a:rPr lang="en-US" dirty="0" err="1" smtClean="0"/>
              <a:t>E.Pyata</a:t>
            </a:r>
            <a:r>
              <a:rPr lang="en-US" dirty="0" smtClean="0"/>
              <a:t>,  BINP                             PANDA Collaboration meeting,     22-26 June 2020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14950" r="43824" b="7090"/>
          <a:stretch/>
        </p:blipFill>
        <p:spPr>
          <a:xfrm>
            <a:off x="2968132" y="722451"/>
            <a:ext cx="4536504" cy="5699712"/>
          </a:xfrm>
        </p:spPr>
      </p:pic>
      <p:sp>
        <p:nvSpPr>
          <p:cNvPr id="7" name="TextBox 6"/>
          <p:cNvSpPr txBox="1"/>
          <p:nvPr/>
        </p:nvSpPr>
        <p:spPr>
          <a:xfrm>
            <a:off x="8196044" y="1701057"/>
            <a:ext cx="209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 Dewar box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4970" y="4056195"/>
            <a:ext cx="180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Cryostat and Coil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74794" y="4268330"/>
            <a:ext cx="780176" cy="31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239699" y="1929468"/>
            <a:ext cx="956345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BE1-A309-4EFC-A921-28C4A5F307F9}" type="datetime1">
              <a:rPr lang="ru-RU" smtClean="0"/>
              <a:t>24.06.2020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1BF4-BCC1-464E-8397-4460B7D2E345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95728" y="6356350"/>
            <a:ext cx="7937770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35267" y="185865"/>
            <a:ext cx="9249157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8143643"/>
              </p:ext>
            </p:extLst>
          </p:nvPr>
        </p:nvGraphicFramePr>
        <p:xfrm>
          <a:off x="465221" y="725885"/>
          <a:ext cx="11405937" cy="5277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item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of work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Yoke and frame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machining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 July 2020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control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assembling July 2020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6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solenoid &amp;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purchasing raw materials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July 2020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Conductor purchasing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work, 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 July 2020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9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Dewar box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Preliminary design September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PANDA solenoid power cabling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and energy extraction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Detail design is ready, purchasing power convertors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&amp;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components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 safety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process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1F8-46C9-4D85-8DD4-902F13163221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cryostat and cold mass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A56E-EA7C-4163-8AAA-46F1C5ECE0E5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5923" y="6356350"/>
            <a:ext cx="760702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57332" y="428849"/>
            <a:ext cx="8490505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the Cryostat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44520728"/>
              </p:ext>
            </p:extLst>
          </p:nvPr>
        </p:nvGraphicFramePr>
        <p:xfrm>
          <a:off x="966827" y="1406842"/>
          <a:ext cx="10386973" cy="409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9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5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5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of the Cryostat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08/02/2019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4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the 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17/04/2019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6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production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015">
                <a:tc rowSpan="4"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stands for assembling solenoid and magnet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 July 2020</a:t>
                      </a: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Purchasing raw material 09/2020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Manufacturing Technical documentation 11/2021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Contract: delivery to BINP 09/2021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1D08-80CE-405C-B9B6-A30321169B5E}" type="datetime1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yoke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Yoke and Frame.</a:t>
            </a:r>
            <a:endParaRPr lang="ru-RU" sz="24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19088" y="6356349"/>
            <a:ext cx="7623171" cy="365125"/>
          </a:xfrm>
        </p:spPr>
        <p:txBody>
          <a:bodyPr/>
          <a:lstStyle/>
          <a:p>
            <a:r>
              <a:rPr lang="en-US" smtClean="0"/>
              <a:t>E.Pyata,  BINP                             PANDA Collaboration meeting,     22-26 June 2020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71" r="25203" b="1025"/>
          <a:stretch/>
        </p:blipFill>
        <p:spPr>
          <a:xfrm>
            <a:off x="2469859" y="782206"/>
            <a:ext cx="6140741" cy="5605338"/>
          </a:xfrm>
        </p:spPr>
      </p:pic>
      <p:sp>
        <p:nvSpPr>
          <p:cNvPr id="5" name="Прямоугольник 4"/>
          <p:cNvSpPr/>
          <p:nvPr/>
        </p:nvSpPr>
        <p:spPr>
          <a:xfrm>
            <a:off x="8610600" y="5457179"/>
            <a:ext cx="348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Control </a:t>
            </a:r>
            <a:r>
              <a:rPr lang="en-US" b="1" dirty="0" smtClean="0">
                <a:solidFill>
                  <a:srgbClr val="0070C0"/>
                </a:solidFill>
              </a:rPr>
              <a:t>assembling 12/2019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831" y="1122213"/>
            <a:ext cx="165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Frame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0208" y="2133591"/>
            <a:ext cx="165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Yoke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00830" y="24049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215811" y="1343240"/>
            <a:ext cx="752020" cy="55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B9B-90DC-47DA-A62A-BE0A1E7A55F9}" type="datetime1">
              <a:rPr lang="ru-RU" smtClean="0"/>
              <a:t>24.06.2020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2319</Words>
  <Application>Microsoft Office PowerPoint</Application>
  <PresentationFormat>Широкоэкранный</PresentationFormat>
  <Paragraphs>691</Paragraphs>
  <Slides>38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3D model of the Magnet and Control Dewar.</vt:lpstr>
      <vt:lpstr>Презентация PowerPoint</vt:lpstr>
      <vt:lpstr>Презентация PowerPoint</vt:lpstr>
      <vt:lpstr>Презентация PowerPoint</vt:lpstr>
      <vt:lpstr>Презентация PowerPoint</vt:lpstr>
      <vt:lpstr>3D model of the Yoke and Frame.</vt:lpstr>
      <vt:lpstr>Презентация PowerPoint</vt:lpstr>
      <vt:lpstr>Production of the parts of the Yoke</vt:lpstr>
      <vt:lpstr>Презентация PowerPoint</vt:lpstr>
      <vt:lpstr>Production of the parts of the Yoke</vt:lpstr>
      <vt:lpstr>Production of the parts of the Yoke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Prototype of the Coil (3pcs.)</vt:lpstr>
      <vt:lpstr>The Prototype of the Coil (3pcs.)</vt:lpstr>
      <vt:lpstr>Презентация PowerPoint</vt:lpstr>
      <vt:lpstr>Презентация PowerPoint</vt:lpstr>
      <vt:lpstr>Drawing of the Devices for winding coil (scheme).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pyata</dc:creator>
  <cp:lastModifiedBy>BINP User</cp:lastModifiedBy>
  <cp:revision>122</cp:revision>
  <dcterms:created xsi:type="dcterms:W3CDTF">2019-06-26T06:52:52Z</dcterms:created>
  <dcterms:modified xsi:type="dcterms:W3CDTF">2020-06-24T07:03:32Z</dcterms:modified>
</cp:coreProperties>
</file>