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89" r:id="rId3"/>
    <p:sldId id="290" r:id="rId4"/>
    <p:sldId id="291" r:id="rId5"/>
    <p:sldId id="292" r:id="rId6"/>
    <p:sldId id="294" r:id="rId7"/>
    <p:sldId id="295" r:id="rId8"/>
    <p:sldId id="293" r:id="rId9"/>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3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9" autoAdjust="0"/>
    <p:restoredTop sz="94617" autoAdjust="0"/>
  </p:normalViewPr>
  <p:slideViewPr>
    <p:cSldViewPr>
      <p:cViewPr varScale="1">
        <p:scale>
          <a:sx n="104" d="100"/>
          <a:sy n="104" d="100"/>
        </p:scale>
        <p:origin x="798" y="96"/>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F8EE36-F3FA-4AB1-97D4-E4A4442BDF1E}" type="datetimeFigureOut">
              <a:rPr lang="en-GB" smtClean="0"/>
              <a:t>22/06/2020</a:t>
            </a:fld>
            <a:endParaRPr lang="en-GB"/>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FD91A7-776D-4A24-8230-7B731948D43C}" type="slidenum">
              <a:rPr lang="en-GB" smtClean="0"/>
              <a:t>‹#›</a:t>
            </a:fld>
            <a:endParaRPr lang="en-GB"/>
          </a:p>
        </p:txBody>
      </p:sp>
    </p:spTree>
    <p:extLst>
      <p:ext uri="{BB962C8B-B14F-4D97-AF65-F5344CB8AC3E}">
        <p14:creationId xmlns:p14="http://schemas.microsoft.com/office/powerpoint/2010/main" val="265411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1</a:t>
            </a:fld>
            <a:endParaRPr lang="en-GB"/>
          </a:p>
        </p:txBody>
      </p:sp>
    </p:spTree>
    <p:extLst>
      <p:ext uri="{BB962C8B-B14F-4D97-AF65-F5344CB8AC3E}">
        <p14:creationId xmlns:p14="http://schemas.microsoft.com/office/powerpoint/2010/main" val="2993031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FD91A7-776D-4A24-8230-7B731948D43C}" type="slidenum">
              <a:rPr lang="en-GB" smtClean="0"/>
              <a:t>3</a:t>
            </a:fld>
            <a:endParaRPr lang="en-GB"/>
          </a:p>
        </p:txBody>
      </p:sp>
    </p:spTree>
    <p:extLst>
      <p:ext uri="{BB962C8B-B14F-4D97-AF65-F5344CB8AC3E}">
        <p14:creationId xmlns:p14="http://schemas.microsoft.com/office/powerpoint/2010/main" val="2940481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Box 6"/>
          <p:cNvSpPr txBox="1"/>
          <p:nvPr userDrawn="1"/>
        </p:nvSpPr>
        <p:spPr>
          <a:xfrm>
            <a:off x="0" y="6597352"/>
            <a:ext cx="1064568" cy="246221"/>
          </a:xfrm>
          <a:prstGeom prst="rect">
            <a:avLst/>
          </a:prstGeom>
          <a:noFill/>
        </p:spPr>
        <p:txBody>
          <a:bodyPr wrap="square" rtlCol="0">
            <a:spAutoFit/>
          </a:bodyPr>
          <a:lstStyle/>
          <a:p>
            <a:r>
              <a:rPr lang="en-GB" sz="1000" dirty="0" smtClean="0">
                <a:solidFill>
                  <a:schemeClr val="bg1">
                    <a:lumMod val="75000"/>
                  </a:schemeClr>
                </a:solidFill>
              </a:rPr>
              <a:t>2020-06-23</a:t>
            </a:r>
            <a:endParaRPr lang="en-GB" sz="1000" dirty="0">
              <a:solidFill>
                <a:schemeClr val="bg1">
                  <a:lumMod val="75000"/>
                </a:schemeClr>
              </a:solidFill>
            </a:endParaRPr>
          </a:p>
        </p:txBody>
      </p:sp>
      <p:sp>
        <p:nvSpPr>
          <p:cNvPr id="8" name="TextBox 7"/>
          <p:cNvSpPr txBox="1"/>
          <p:nvPr userDrawn="1"/>
        </p:nvSpPr>
        <p:spPr>
          <a:xfrm>
            <a:off x="9129464" y="6597352"/>
            <a:ext cx="792088" cy="246221"/>
          </a:xfrm>
          <a:prstGeom prst="rect">
            <a:avLst/>
          </a:prstGeom>
          <a:noFill/>
        </p:spPr>
        <p:txBody>
          <a:bodyPr wrap="square" rtlCol="0">
            <a:spAutoFit/>
          </a:bodyPr>
          <a:lstStyle/>
          <a:p>
            <a:pPr algn="r"/>
            <a:fld id="{0B468CD5-49D6-4BD1-8437-A3EB0A52F775}" type="slidenum">
              <a:rPr lang="en-GB" sz="1000" smtClean="0">
                <a:solidFill>
                  <a:schemeClr val="bg1">
                    <a:lumMod val="75000"/>
                  </a:schemeClr>
                </a:solidFill>
              </a:rPr>
              <a:pPr algn="r"/>
              <a:t>‹#›</a:t>
            </a:fld>
            <a:r>
              <a:rPr lang="en-GB" sz="1000" baseline="0" dirty="0" smtClean="0">
                <a:solidFill>
                  <a:schemeClr val="bg1">
                    <a:lumMod val="75000"/>
                  </a:schemeClr>
                </a:solidFill>
              </a:rPr>
              <a:t> / </a:t>
            </a:r>
            <a:r>
              <a:rPr lang="en-GB" sz="1000" baseline="0" dirty="0" smtClean="0">
                <a:solidFill>
                  <a:schemeClr val="bg1">
                    <a:lumMod val="75000"/>
                  </a:schemeClr>
                </a:solidFill>
              </a:rPr>
              <a:t>8</a:t>
            </a:r>
          </a:p>
        </p:txBody>
      </p:sp>
    </p:spTree>
    <p:extLst>
      <p:ext uri="{BB962C8B-B14F-4D97-AF65-F5344CB8AC3E}">
        <p14:creationId xmlns:p14="http://schemas.microsoft.com/office/powerpoint/2010/main" val="372166396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smtClean="0"/>
              <a:t>2014-10-24</a:t>
            </a:r>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468CD5-49D6-4BD1-8437-A3EB0A52F775}" type="slidenum">
              <a:rPr lang="en-GB" smtClean="0"/>
              <a:t>‹#›</a:t>
            </a:fld>
            <a:endParaRPr lang="en-GB" dirty="0"/>
          </a:p>
        </p:txBody>
      </p:sp>
    </p:spTree>
    <p:extLst>
      <p:ext uri="{BB962C8B-B14F-4D97-AF65-F5344CB8AC3E}">
        <p14:creationId xmlns:p14="http://schemas.microsoft.com/office/powerpoint/2010/main" val="1457369073"/>
      </p:ext>
    </p:extLst>
  </p:cSld>
  <p:clrMap bg1="lt1" tx1="dk1" bg2="lt2" tx2="dk2" accent1="accent1" accent2="accent2" accent3="accent3" accent4="accent4" accent5="accent5" accent6="accent6" hlink="hlink" folHlink="folHlink"/>
  <p:sldLayoutIdLst>
    <p:sldLayoutId id="2147483649" r:id="rId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32520" y="332656"/>
            <a:ext cx="8640960" cy="1728192"/>
          </a:xfrm>
        </p:spPr>
        <p:txBody>
          <a:bodyPr>
            <a:normAutofit/>
          </a:bodyPr>
          <a:lstStyle/>
          <a:p>
            <a:pPr>
              <a:lnSpc>
                <a:spcPct val="150000"/>
              </a:lnSpc>
              <a:spcBef>
                <a:spcPts val="600"/>
              </a:spcBef>
            </a:pPr>
            <a:r>
              <a:rPr lang="en-US" sz="2800" dirty="0" smtClean="0"/>
              <a:t>FE-EMC Installation</a:t>
            </a:r>
            <a:br>
              <a:rPr lang="en-US" sz="2800" dirty="0" smtClean="0"/>
            </a:br>
            <a:r>
              <a:rPr lang="en-GB" sz="1400" dirty="0" smtClean="0"/>
              <a:t>MEC Session, </a:t>
            </a:r>
            <a:r>
              <a:rPr lang="en-GB" sz="1400" dirty="0"/>
              <a:t>PANDA Collaboration Meeting</a:t>
            </a:r>
            <a:r>
              <a:rPr lang="en-GB" sz="1400" dirty="0" smtClean="0"/>
              <a:t> 20/2</a:t>
            </a:r>
            <a:br>
              <a:rPr lang="en-GB" sz="1400" dirty="0" smtClean="0"/>
            </a:br>
            <a:r>
              <a:rPr lang="en-GB" sz="1400" dirty="0" smtClean="0"/>
              <a:t> J. Lühning, GSI</a:t>
            </a:r>
            <a:endParaRPr lang="en-GB" sz="1400" dirty="0"/>
          </a:p>
        </p:txBody>
      </p:sp>
      <p:sp>
        <p:nvSpPr>
          <p:cNvPr id="4" name="Title 1"/>
          <p:cNvSpPr txBox="1">
            <a:spLocks/>
          </p:cNvSpPr>
          <p:nvPr/>
        </p:nvSpPr>
        <p:spPr>
          <a:xfrm>
            <a:off x="1856656" y="2492896"/>
            <a:ext cx="6264696" cy="38164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spcBef>
                <a:spcPts val="1200"/>
              </a:spcBef>
              <a:buFont typeface="Arial" panose="020B0604020202020204" pitchFamily="34" charset="0"/>
              <a:buChar char="•"/>
            </a:pPr>
            <a:r>
              <a:rPr lang="de-DE" sz="1800" dirty="0" smtClean="0"/>
              <a:t>Area </a:t>
            </a:r>
            <a:r>
              <a:rPr lang="en-GB" sz="1800" dirty="0" smtClean="0"/>
              <a:t>downstream of the TS before installing the </a:t>
            </a:r>
            <a:r>
              <a:rPr lang="de-DE" sz="1800" dirty="0" smtClean="0"/>
              <a:t>FE-EMC</a:t>
            </a:r>
            <a:endParaRPr lang="en-US" sz="1800" dirty="0" smtClean="0"/>
          </a:p>
          <a:p>
            <a:pPr marL="342900" indent="-342900" algn="l">
              <a:spcBef>
                <a:spcPts val="1200"/>
              </a:spcBef>
              <a:buFont typeface="Arial" panose="020B0604020202020204" pitchFamily="34" charset="0"/>
              <a:buChar char="•"/>
            </a:pPr>
            <a:r>
              <a:rPr lang="en-US" sz="1800" dirty="0" smtClean="0"/>
              <a:t>Rail system for FE-EMC</a:t>
            </a:r>
            <a:endParaRPr lang="en-GB" sz="1800" dirty="0" smtClean="0"/>
          </a:p>
          <a:p>
            <a:pPr marL="342900" indent="-342900" algn="l">
              <a:spcBef>
                <a:spcPts val="1200"/>
              </a:spcBef>
              <a:buFont typeface="Arial" panose="020B0604020202020204" pitchFamily="34" charset="0"/>
              <a:buChar char="•"/>
            </a:pPr>
            <a:r>
              <a:rPr lang="en-GB" sz="1800" dirty="0" smtClean="0"/>
              <a:t>Start position of FE-EMC</a:t>
            </a:r>
          </a:p>
          <a:p>
            <a:pPr marL="342900" indent="-342900" algn="l">
              <a:spcBef>
                <a:spcPts val="1200"/>
              </a:spcBef>
              <a:buFont typeface="Arial" panose="020B0604020202020204" pitchFamily="34" charset="0"/>
              <a:buChar char="•"/>
            </a:pPr>
            <a:r>
              <a:rPr lang="en-GB" sz="1800" dirty="0" smtClean="0"/>
              <a:t>End position of FE-EMC</a:t>
            </a:r>
          </a:p>
          <a:p>
            <a:pPr marL="342900" indent="-342900" algn="l">
              <a:spcBef>
                <a:spcPts val="1200"/>
              </a:spcBef>
              <a:buFont typeface="Arial" panose="020B0604020202020204" pitchFamily="34" charset="0"/>
              <a:buChar char="•"/>
            </a:pPr>
            <a:r>
              <a:rPr lang="en-GB" sz="1800" dirty="0" smtClean="0"/>
              <a:t>Use </a:t>
            </a:r>
            <a:r>
              <a:rPr lang="en-GB" sz="1800" dirty="0"/>
              <a:t>of support for moving-in other </a:t>
            </a:r>
            <a:r>
              <a:rPr lang="en-GB" sz="1800" dirty="0" smtClean="0"/>
              <a:t>components</a:t>
            </a:r>
          </a:p>
          <a:p>
            <a:pPr marL="342900" indent="-342900" algn="l">
              <a:spcBef>
                <a:spcPts val="1200"/>
              </a:spcBef>
              <a:buFont typeface="Arial" panose="020B0604020202020204" pitchFamily="34" charset="0"/>
              <a:buChar char="•"/>
            </a:pPr>
            <a:r>
              <a:rPr lang="en-GB" sz="1800" dirty="0"/>
              <a:t>Downstream support of big installation </a:t>
            </a:r>
            <a:r>
              <a:rPr lang="en-GB" sz="1800" dirty="0" smtClean="0"/>
              <a:t>beam</a:t>
            </a:r>
          </a:p>
          <a:p>
            <a:pPr marL="342900" indent="-342900" algn="l">
              <a:spcBef>
                <a:spcPts val="1200"/>
              </a:spcBef>
              <a:buFont typeface="Arial" panose="020B0604020202020204" pitchFamily="34" charset="0"/>
              <a:buChar char="•"/>
            </a:pPr>
            <a:r>
              <a:rPr lang="en-GB" sz="1800" dirty="0"/>
              <a:t>Issues to be solved</a:t>
            </a:r>
            <a:endParaRPr lang="en-GB" sz="1800" dirty="0" smtClean="0"/>
          </a:p>
          <a:p>
            <a:pPr algn="l">
              <a:spcBef>
                <a:spcPts val="1200"/>
              </a:spcBef>
            </a:pPr>
            <a:endParaRPr lang="en-GB" sz="2000" dirty="0"/>
          </a:p>
        </p:txBody>
      </p:sp>
    </p:spTree>
    <p:extLst>
      <p:ext uri="{BB962C8B-B14F-4D97-AF65-F5344CB8AC3E}">
        <p14:creationId xmlns:p14="http://schemas.microsoft.com/office/powerpoint/2010/main" val="2021492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4648" y="885229"/>
            <a:ext cx="5000625" cy="4271963"/>
          </a:xfrm>
          <a:prstGeom prst="rect">
            <a:avLst/>
          </a:prstGeom>
        </p:spPr>
      </p:pic>
      <p:sp>
        <p:nvSpPr>
          <p:cNvPr id="2" name="Title 1"/>
          <p:cNvSpPr>
            <a:spLocks noGrp="1"/>
          </p:cNvSpPr>
          <p:nvPr>
            <p:ph type="ctrTitle" idx="4294967295"/>
          </p:nvPr>
        </p:nvSpPr>
        <p:spPr>
          <a:xfrm>
            <a:off x="936000" y="116632"/>
            <a:ext cx="7992888" cy="675335"/>
          </a:xfrm>
        </p:spPr>
        <p:txBody>
          <a:bodyPr>
            <a:noAutofit/>
          </a:bodyPr>
          <a:lstStyle/>
          <a:p>
            <a:pPr>
              <a:spcBef>
                <a:spcPts val="1200"/>
              </a:spcBef>
            </a:pPr>
            <a:r>
              <a:rPr lang="de-DE" sz="2400" dirty="0"/>
              <a:t>Area </a:t>
            </a:r>
            <a:r>
              <a:rPr lang="en-GB" sz="2400" dirty="0"/>
              <a:t>downstream of the TS before installing the </a:t>
            </a:r>
            <a:r>
              <a:rPr lang="de-DE" sz="2400" dirty="0"/>
              <a:t>FE-EMC</a:t>
            </a:r>
            <a:endParaRPr lang="en-US" sz="2400" dirty="0"/>
          </a:p>
        </p:txBody>
      </p:sp>
      <p:sp>
        <p:nvSpPr>
          <p:cNvPr id="8" name="Textfeld 7"/>
          <p:cNvSpPr txBox="1"/>
          <p:nvPr/>
        </p:nvSpPr>
        <p:spPr>
          <a:xfrm>
            <a:off x="1136576" y="5589240"/>
            <a:ext cx="7416824" cy="954107"/>
          </a:xfrm>
          <a:prstGeom prst="rect">
            <a:avLst/>
          </a:prstGeom>
          <a:noFill/>
        </p:spPr>
        <p:txBody>
          <a:bodyPr wrap="square" rtlCol="0">
            <a:spAutoFit/>
          </a:bodyPr>
          <a:lstStyle/>
          <a:p>
            <a:r>
              <a:rPr lang="en-US" sz="1400" dirty="0" smtClean="0"/>
              <a:t>View on downstream side of the Target Spectrometer in the maintenance area. The GEM-tracker is already installed, the beam-pipe shown ends 2.9 meters downstream of the Interaction Point. </a:t>
            </a:r>
          </a:p>
          <a:p>
            <a:r>
              <a:rPr lang="en-US" sz="1400" dirty="0" smtClean="0"/>
              <a:t>On the right, there are shown some components of the Forward Spectrometer (just to illustrate that the space for installing the FE-EMC is limited).</a:t>
            </a:r>
            <a:endParaRPr lang="en-US" sz="1400" dirty="0"/>
          </a:p>
        </p:txBody>
      </p:sp>
      <p:sp>
        <p:nvSpPr>
          <p:cNvPr id="5" name="Textfeld 4"/>
          <p:cNvSpPr txBox="1"/>
          <p:nvPr/>
        </p:nvSpPr>
        <p:spPr>
          <a:xfrm rot="20902725">
            <a:off x="4473573" y="2578080"/>
            <a:ext cx="488608" cy="276999"/>
          </a:xfrm>
          <a:prstGeom prst="rect">
            <a:avLst/>
          </a:prstGeom>
          <a:noFill/>
        </p:spPr>
        <p:txBody>
          <a:bodyPr wrap="square" rtlCol="0">
            <a:spAutoFit/>
          </a:bodyPr>
          <a:lstStyle/>
          <a:p>
            <a:r>
              <a:rPr lang="en-US" sz="1200" dirty="0" smtClean="0"/>
              <a:t>GEM</a:t>
            </a:r>
            <a:endParaRPr lang="en-US" sz="1200" dirty="0"/>
          </a:p>
        </p:txBody>
      </p:sp>
      <p:cxnSp>
        <p:nvCxnSpPr>
          <p:cNvPr id="4" name="Gerade Verbindung mit Pfeil 3"/>
          <p:cNvCxnSpPr/>
          <p:nvPr/>
        </p:nvCxnSpPr>
        <p:spPr>
          <a:xfrm flipH="1">
            <a:off x="5054549" y="1999574"/>
            <a:ext cx="1946748" cy="922775"/>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rot="21537141">
            <a:off x="7022738" y="1798348"/>
            <a:ext cx="1129727" cy="307777"/>
          </a:xfrm>
          <a:prstGeom prst="rect">
            <a:avLst/>
          </a:prstGeom>
          <a:noFill/>
        </p:spPr>
        <p:txBody>
          <a:bodyPr wrap="square" rtlCol="0">
            <a:spAutoFit/>
          </a:bodyPr>
          <a:lstStyle/>
          <a:p>
            <a:r>
              <a:rPr lang="en-US" sz="1400" dirty="0" smtClean="0"/>
              <a:t>beam-tube</a:t>
            </a:r>
            <a:endParaRPr lang="en-US" sz="1400" dirty="0"/>
          </a:p>
        </p:txBody>
      </p:sp>
      <p:cxnSp>
        <p:nvCxnSpPr>
          <p:cNvPr id="14" name="Gerade Verbindung mit Pfeil 13"/>
          <p:cNvCxnSpPr>
            <a:stCxn id="15" idx="1"/>
          </p:cNvCxnSpPr>
          <p:nvPr/>
        </p:nvCxnSpPr>
        <p:spPr>
          <a:xfrm flipH="1">
            <a:off x="4913065" y="3138383"/>
            <a:ext cx="2107236" cy="448810"/>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7020301" y="2984494"/>
            <a:ext cx="2213244" cy="307777"/>
          </a:xfrm>
          <a:prstGeom prst="rect">
            <a:avLst/>
          </a:prstGeom>
          <a:noFill/>
        </p:spPr>
        <p:txBody>
          <a:bodyPr wrap="square" rtlCol="0">
            <a:spAutoFit/>
          </a:bodyPr>
          <a:lstStyle/>
          <a:p>
            <a:r>
              <a:rPr lang="en-US" sz="1400" dirty="0" smtClean="0"/>
              <a:t>mounting plate for FE-EMC</a:t>
            </a:r>
            <a:endParaRPr lang="en-US" sz="1400" dirty="0"/>
          </a:p>
        </p:txBody>
      </p:sp>
      <p:cxnSp>
        <p:nvCxnSpPr>
          <p:cNvPr id="21" name="Gerade Verbindung mit Pfeil 20"/>
          <p:cNvCxnSpPr/>
          <p:nvPr/>
        </p:nvCxnSpPr>
        <p:spPr>
          <a:xfrm flipH="1">
            <a:off x="6352581" y="4015960"/>
            <a:ext cx="989108" cy="121804"/>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7384287" y="3811027"/>
            <a:ext cx="1849257" cy="523220"/>
          </a:xfrm>
          <a:prstGeom prst="rect">
            <a:avLst/>
          </a:prstGeom>
          <a:noFill/>
        </p:spPr>
        <p:txBody>
          <a:bodyPr wrap="square" rtlCol="0">
            <a:spAutoFit/>
          </a:bodyPr>
          <a:lstStyle/>
          <a:p>
            <a:r>
              <a:rPr lang="en-US" sz="1400" dirty="0" smtClean="0"/>
              <a:t>components of Forward Spectrometer</a:t>
            </a:r>
            <a:endParaRPr lang="en-US" sz="1400" dirty="0"/>
          </a:p>
        </p:txBody>
      </p:sp>
      <p:cxnSp>
        <p:nvCxnSpPr>
          <p:cNvPr id="24" name="Gerade Verbindung mit Pfeil 23"/>
          <p:cNvCxnSpPr/>
          <p:nvPr/>
        </p:nvCxnSpPr>
        <p:spPr>
          <a:xfrm flipH="1">
            <a:off x="6724073" y="4067758"/>
            <a:ext cx="660215" cy="759329"/>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8515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6616" y="1174895"/>
            <a:ext cx="5915222" cy="4414345"/>
          </a:xfrm>
          <a:prstGeom prst="rect">
            <a:avLst/>
          </a:prstGeom>
        </p:spPr>
      </p:pic>
      <p:sp>
        <p:nvSpPr>
          <p:cNvPr id="2" name="Title 1"/>
          <p:cNvSpPr>
            <a:spLocks noGrp="1"/>
          </p:cNvSpPr>
          <p:nvPr>
            <p:ph type="ctrTitle" idx="4294967295"/>
          </p:nvPr>
        </p:nvSpPr>
        <p:spPr>
          <a:xfrm>
            <a:off x="936000" y="116632"/>
            <a:ext cx="7992888" cy="675335"/>
          </a:xfrm>
        </p:spPr>
        <p:txBody>
          <a:bodyPr>
            <a:noAutofit/>
          </a:bodyPr>
          <a:lstStyle/>
          <a:p>
            <a:pPr>
              <a:spcBef>
                <a:spcPts val="1200"/>
              </a:spcBef>
            </a:pPr>
            <a:r>
              <a:rPr lang="en-US" sz="2400" dirty="0"/>
              <a:t>Rail system for FE-EMC </a:t>
            </a:r>
            <a:endParaRPr lang="en-GB" sz="2400" dirty="0"/>
          </a:p>
        </p:txBody>
      </p:sp>
      <p:sp>
        <p:nvSpPr>
          <p:cNvPr id="8" name="Textfeld 7"/>
          <p:cNvSpPr txBox="1"/>
          <p:nvPr/>
        </p:nvSpPr>
        <p:spPr>
          <a:xfrm>
            <a:off x="776536" y="6001543"/>
            <a:ext cx="8280920" cy="307777"/>
          </a:xfrm>
          <a:prstGeom prst="rect">
            <a:avLst/>
          </a:prstGeom>
          <a:noFill/>
        </p:spPr>
        <p:txBody>
          <a:bodyPr wrap="square" rtlCol="0">
            <a:spAutoFit/>
          </a:bodyPr>
          <a:lstStyle/>
          <a:p>
            <a:pPr algn="ctr"/>
            <a:r>
              <a:rPr lang="en-US" sz="1400" dirty="0" smtClean="0"/>
              <a:t>Rails, beams, and supports for FE-EMC movement are installed</a:t>
            </a:r>
            <a:endParaRPr lang="en-US" sz="1400" dirty="0"/>
          </a:p>
        </p:txBody>
      </p:sp>
      <p:cxnSp>
        <p:nvCxnSpPr>
          <p:cNvPr id="4" name="Gerade Verbindung mit Pfeil 3"/>
          <p:cNvCxnSpPr/>
          <p:nvPr/>
        </p:nvCxnSpPr>
        <p:spPr>
          <a:xfrm flipH="1">
            <a:off x="6479130" y="3596688"/>
            <a:ext cx="1227998" cy="455890"/>
          </a:xfrm>
          <a:prstGeom prst="straightConnector1">
            <a:avLst/>
          </a:prstGeom>
          <a:ln w="12700">
            <a:solidFill>
              <a:srgbClr val="4931F9"/>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rot="21537141">
            <a:off x="7676859" y="3285052"/>
            <a:ext cx="1408168" cy="461665"/>
          </a:xfrm>
          <a:prstGeom prst="rect">
            <a:avLst/>
          </a:prstGeom>
          <a:noFill/>
        </p:spPr>
        <p:txBody>
          <a:bodyPr wrap="square" rtlCol="0">
            <a:spAutoFit/>
          </a:bodyPr>
          <a:lstStyle/>
          <a:p>
            <a:r>
              <a:rPr lang="en-US" sz="1200" dirty="0" smtClean="0"/>
              <a:t>rail for low-friction roller skid </a:t>
            </a:r>
            <a:endParaRPr lang="en-US" sz="1200" dirty="0"/>
          </a:p>
        </p:txBody>
      </p:sp>
      <p:cxnSp>
        <p:nvCxnSpPr>
          <p:cNvPr id="14" name="Gerade Verbindung mit Pfeil 13"/>
          <p:cNvCxnSpPr/>
          <p:nvPr/>
        </p:nvCxnSpPr>
        <p:spPr>
          <a:xfrm flipH="1" flipV="1">
            <a:off x="4700350" y="4091748"/>
            <a:ext cx="1962663" cy="577570"/>
          </a:xfrm>
          <a:prstGeom prst="straightConnector1">
            <a:avLst/>
          </a:prstGeom>
          <a:ln w="12700">
            <a:solidFill>
              <a:srgbClr val="4931F9"/>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663012" y="4545994"/>
            <a:ext cx="1619557" cy="461665"/>
          </a:xfrm>
          <a:prstGeom prst="rect">
            <a:avLst/>
          </a:prstGeom>
          <a:noFill/>
        </p:spPr>
        <p:txBody>
          <a:bodyPr wrap="square" rtlCol="0">
            <a:spAutoFit/>
          </a:bodyPr>
          <a:lstStyle/>
          <a:p>
            <a:r>
              <a:rPr lang="en-US" sz="1200" dirty="0" smtClean="0"/>
              <a:t>short support, resting on big TS-beam</a:t>
            </a:r>
            <a:endParaRPr lang="en-US" sz="1200" dirty="0"/>
          </a:p>
        </p:txBody>
      </p:sp>
      <p:cxnSp>
        <p:nvCxnSpPr>
          <p:cNvPr id="21" name="Gerade Verbindung mit Pfeil 20"/>
          <p:cNvCxnSpPr/>
          <p:nvPr/>
        </p:nvCxnSpPr>
        <p:spPr>
          <a:xfrm flipH="1" flipV="1">
            <a:off x="5907283" y="4869160"/>
            <a:ext cx="845917" cy="507294"/>
          </a:xfrm>
          <a:prstGeom prst="straightConnector1">
            <a:avLst/>
          </a:prstGeom>
          <a:ln w="12700">
            <a:solidFill>
              <a:srgbClr val="4931F9"/>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735020" y="5238930"/>
            <a:ext cx="1944216" cy="276999"/>
          </a:xfrm>
          <a:prstGeom prst="rect">
            <a:avLst/>
          </a:prstGeom>
          <a:noFill/>
        </p:spPr>
        <p:txBody>
          <a:bodyPr wrap="square" rtlCol="0">
            <a:spAutoFit/>
          </a:bodyPr>
          <a:lstStyle/>
          <a:p>
            <a:r>
              <a:rPr lang="en-US" sz="1200" dirty="0" smtClean="0"/>
              <a:t>columns, height 1.8m</a:t>
            </a:r>
            <a:endParaRPr lang="en-US" sz="1200" dirty="0"/>
          </a:p>
        </p:txBody>
      </p:sp>
      <p:cxnSp>
        <p:nvCxnSpPr>
          <p:cNvPr id="24" name="Gerade Verbindung mit Pfeil 23"/>
          <p:cNvCxnSpPr/>
          <p:nvPr/>
        </p:nvCxnSpPr>
        <p:spPr>
          <a:xfrm flipH="1" flipV="1">
            <a:off x="5601072" y="5188319"/>
            <a:ext cx="1133948" cy="188135"/>
          </a:xfrm>
          <a:prstGeom prst="straightConnector1">
            <a:avLst/>
          </a:prstGeom>
          <a:ln w="12700">
            <a:solidFill>
              <a:srgbClr val="4931F9"/>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19" name="Gerade Verbindung mit Pfeil 18"/>
          <p:cNvCxnSpPr/>
          <p:nvPr/>
        </p:nvCxnSpPr>
        <p:spPr>
          <a:xfrm flipH="1">
            <a:off x="6681192" y="4154597"/>
            <a:ext cx="450228" cy="118027"/>
          </a:xfrm>
          <a:prstGeom prst="straightConnector1">
            <a:avLst/>
          </a:prstGeom>
          <a:ln w="12700">
            <a:solidFill>
              <a:srgbClr val="4931F9"/>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23" name="Textfeld 22"/>
          <p:cNvSpPr txBox="1"/>
          <p:nvPr/>
        </p:nvSpPr>
        <p:spPr>
          <a:xfrm>
            <a:off x="7113240" y="4016097"/>
            <a:ext cx="1903881" cy="276999"/>
          </a:xfrm>
          <a:prstGeom prst="rect">
            <a:avLst/>
          </a:prstGeom>
          <a:noFill/>
        </p:spPr>
        <p:txBody>
          <a:bodyPr wrap="square" rtlCol="0">
            <a:spAutoFit/>
          </a:bodyPr>
          <a:lstStyle/>
          <a:p>
            <a:r>
              <a:rPr lang="en-US" sz="1200" dirty="0" smtClean="0"/>
              <a:t>beam IPE_270, length 2.8m</a:t>
            </a:r>
            <a:endParaRPr lang="en-US" sz="1200" dirty="0"/>
          </a:p>
        </p:txBody>
      </p:sp>
    </p:spTree>
    <p:extLst>
      <p:ext uri="{BB962C8B-B14F-4D97-AF65-F5344CB8AC3E}">
        <p14:creationId xmlns:p14="http://schemas.microsoft.com/office/powerpoint/2010/main" val="2761975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536" y="908720"/>
            <a:ext cx="7039304" cy="4745421"/>
          </a:xfrm>
          <a:prstGeom prst="rect">
            <a:avLst/>
          </a:prstGeom>
        </p:spPr>
      </p:pic>
      <p:sp>
        <p:nvSpPr>
          <p:cNvPr id="2" name="Title 1"/>
          <p:cNvSpPr>
            <a:spLocks noGrp="1"/>
          </p:cNvSpPr>
          <p:nvPr>
            <p:ph type="ctrTitle" idx="4294967295"/>
          </p:nvPr>
        </p:nvSpPr>
        <p:spPr>
          <a:xfrm>
            <a:off x="936000" y="116632"/>
            <a:ext cx="7992888" cy="675335"/>
          </a:xfrm>
        </p:spPr>
        <p:txBody>
          <a:bodyPr>
            <a:noAutofit/>
          </a:bodyPr>
          <a:lstStyle/>
          <a:p>
            <a:pPr>
              <a:spcBef>
                <a:spcPts val="1200"/>
              </a:spcBef>
            </a:pPr>
            <a:r>
              <a:rPr lang="en-GB" sz="2400" dirty="0"/>
              <a:t>Start position of FE-EMC</a:t>
            </a:r>
          </a:p>
        </p:txBody>
      </p:sp>
      <p:sp>
        <p:nvSpPr>
          <p:cNvPr id="8" name="Textfeld 7"/>
          <p:cNvSpPr txBox="1"/>
          <p:nvPr/>
        </p:nvSpPr>
        <p:spPr>
          <a:xfrm>
            <a:off x="2023993" y="5986191"/>
            <a:ext cx="5391232" cy="523220"/>
          </a:xfrm>
          <a:prstGeom prst="rect">
            <a:avLst/>
          </a:prstGeom>
          <a:noFill/>
        </p:spPr>
        <p:txBody>
          <a:bodyPr wrap="square" rtlCol="0">
            <a:spAutoFit/>
          </a:bodyPr>
          <a:lstStyle/>
          <a:p>
            <a:pPr algn="ctr"/>
            <a:r>
              <a:rPr lang="en-US" sz="1400" dirty="0" smtClean="0"/>
              <a:t>Trolley (marked blue), loaded with FE-EMC (turquoise) and Disc-DIRC (closely attached to the FE-EMC, not visible here) .</a:t>
            </a:r>
            <a:endParaRPr lang="en-US" sz="1400" dirty="0"/>
          </a:p>
        </p:txBody>
      </p:sp>
      <p:cxnSp>
        <p:nvCxnSpPr>
          <p:cNvPr id="14" name="Gerade Verbindung mit Pfeil 13"/>
          <p:cNvCxnSpPr/>
          <p:nvPr/>
        </p:nvCxnSpPr>
        <p:spPr>
          <a:xfrm flipH="1">
            <a:off x="5924152" y="2060848"/>
            <a:ext cx="582734" cy="1632157"/>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417675" y="1340768"/>
            <a:ext cx="2639781" cy="738664"/>
          </a:xfrm>
          <a:prstGeom prst="rect">
            <a:avLst/>
          </a:prstGeom>
          <a:noFill/>
        </p:spPr>
        <p:txBody>
          <a:bodyPr wrap="square" rtlCol="0">
            <a:spAutoFit/>
          </a:bodyPr>
          <a:lstStyle/>
          <a:p>
            <a:r>
              <a:rPr lang="en-US" sz="1400" dirty="0" smtClean="0"/>
              <a:t>The 2 roller skids marked red are nearer to the main load. They are expected to carry 55kN, each.</a:t>
            </a:r>
            <a:endParaRPr lang="en-US" sz="1400" dirty="0"/>
          </a:p>
        </p:txBody>
      </p:sp>
      <p:cxnSp>
        <p:nvCxnSpPr>
          <p:cNvPr id="25" name="Gerade Verbindung mit Pfeil 24"/>
          <p:cNvCxnSpPr/>
          <p:nvPr/>
        </p:nvCxnSpPr>
        <p:spPr>
          <a:xfrm flipH="1">
            <a:off x="6351196" y="2060848"/>
            <a:ext cx="155690" cy="1740170"/>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26" name="Textfeld 25"/>
          <p:cNvSpPr txBox="1"/>
          <p:nvPr/>
        </p:nvSpPr>
        <p:spPr>
          <a:xfrm>
            <a:off x="7257256" y="2420888"/>
            <a:ext cx="2160240" cy="954107"/>
          </a:xfrm>
          <a:prstGeom prst="rect">
            <a:avLst/>
          </a:prstGeom>
          <a:noFill/>
        </p:spPr>
        <p:txBody>
          <a:bodyPr wrap="square" rtlCol="0">
            <a:spAutoFit/>
          </a:bodyPr>
          <a:lstStyle/>
          <a:p>
            <a:r>
              <a:rPr lang="en-US" sz="1400" dirty="0" smtClean="0"/>
              <a:t>Each of the 2 skids marked yellow will carry about 15kN in reverse direction (tension!)</a:t>
            </a:r>
            <a:endParaRPr lang="en-US" sz="1400" dirty="0"/>
          </a:p>
        </p:txBody>
      </p:sp>
      <p:cxnSp>
        <p:nvCxnSpPr>
          <p:cNvPr id="29" name="Gerade Verbindung mit Pfeil 28"/>
          <p:cNvCxnSpPr/>
          <p:nvPr/>
        </p:nvCxnSpPr>
        <p:spPr>
          <a:xfrm flipH="1">
            <a:off x="6607345" y="2876963"/>
            <a:ext cx="693468" cy="185084"/>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30" name="Gerade Verbindung mit Pfeil 29"/>
          <p:cNvCxnSpPr/>
          <p:nvPr/>
        </p:nvCxnSpPr>
        <p:spPr>
          <a:xfrm flipH="1">
            <a:off x="7061654" y="2926020"/>
            <a:ext cx="234714" cy="339022"/>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6577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4648" y="1159006"/>
            <a:ext cx="6274010" cy="4783632"/>
          </a:xfrm>
          <a:prstGeom prst="rect">
            <a:avLst/>
          </a:prstGeom>
        </p:spPr>
      </p:pic>
      <p:sp>
        <p:nvSpPr>
          <p:cNvPr id="2" name="Title 1"/>
          <p:cNvSpPr>
            <a:spLocks noGrp="1"/>
          </p:cNvSpPr>
          <p:nvPr>
            <p:ph type="ctrTitle" idx="4294967295"/>
          </p:nvPr>
        </p:nvSpPr>
        <p:spPr>
          <a:xfrm>
            <a:off x="936000" y="116632"/>
            <a:ext cx="7992888" cy="675335"/>
          </a:xfrm>
        </p:spPr>
        <p:txBody>
          <a:bodyPr>
            <a:noAutofit/>
          </a:bodyPr>
          <a:lstStyle/>
          <a:p>
            <a:pPr>
              <a:spcBef>
                <a:spcPts val="1200"/>
              </a:spcBef>
            </a:pPr>
            <a:r>
              <a:rPr lang="en-GB" sz="2400" dirty="0" smtClean="0"/>
              <a:t>End </a:t>
            </a:r>
            <a:r>
              <a:rPr lang="en-GB" sz="2400" dirty="0"/>
              <a:t>position of FE-EMC</a:t>
            </a:r>
          </a:p>
        </p:txBody>
      </p:sp>
    </p:spTree>
    <p:extLst>
      <p:ext uri="{BB962C8B-B14F-4D97-AF65-F5344CB8AC3E}">
        <p14:creationId xmlns:p14="http://schemas.microsoft.com/office/powerpoint/2010/main" val="13444863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3149" y="1052736"/>
            <a:ext cx="5808726" cy="4407884"/>
          </a:xfrm>
          <a:prstGeom prst="rect">
            <a:avLst/>
          </a:prstGeom>
        </p:spPr>
      </p:pic>
      <p:sp>
        <p:nvSpPr>
          <p:cNvPr id="2" name="Title 1"/>
          <p:cNvSpPr>
            <a:spLocks noGrp="1"/>
          </p:cNvSpPr>
          <p:nvPr>
            <p:ph type="ctrTitle" idx="4294967295"/>
          </p:nvPr>
        </p:nvSpPr>
        <p:spPr>
          <a:xfrm>
            <a:off x="936000" y="116632"/>
            <a:ext cx="7992888" cy="675335"/>
          </a:xfrm>
        </p:spPr>
        <p:txBody>
          <a:bodyPr>
            <a:noAutofit/>
          </a:bodyPr>
          <a:lstStyle/>
          <a:p>
            <a:pPr>
              <a:spcBef>
                <a:spcPts val="1200"/>
              </a:spcBef>
            </a:pPr>
            <a:r>
              <a:rPr lang="en-GB" sz="2400" dirty="0" smtClean="0"/>
              <a:t>Use of support for moving-in other components</a:t>
            </a:r>
            <a:endParaRPr lang="en-GB" sz="2400" dirty="0"/>
          </a:p>
        </p:txBody>
      </p:sp>
      <p:sp>
        <p:nvSpPr>
          <p:cNvPr id="5" name="Textfeld 7"/>
          <p:cNvSpPr txBox="1"/>
          <p:nvPr/>
        </p:nvSpPr>
        <p:spPr>
          <a:xfrm>
            <a:off x="2216696" y="5676643"/>
            <a:ext cx="5760640" cy="738664"/>
          </a:xfrm>
          <a:prstGeom prst="rect">
            <a:avLst/>
          </a:prstGeom>
          <a:noFill/>
        </p:spPr>
        <p:txBody>
          <a:bodyPr wrap="square" rtlCol="0">
            <a:spAutoFit/>
          </a:bodyPr>
          <a:lstStyle/>
          <a:p>
            <a:r>
              <a:rPr lang="en-US" sz="1400" dirty="0" smtClean="0"/>
              <a:t>The set-up with supports and rails can be used for moving-in other components, for instance the GEM-tracker or the support cone (marked yellow) which supports the STT and other central components. </a:t>
            </a:r>
            <a:endParaRPr lang="en-US" sz="1400" dirty="0"/>
          </a:p>
        </p:txBody>
      </p:sp>
    </p:spTree>
    <p:extLst>
      <p:ext uri="{BB962C8B-B14F-4D97-AF65-F5344CB8AC3E}">
        <p14:creationId xmlns:p14="http://schemas.microsoft.com/office/powerpoint/2010/main" val="38939876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36000" y="116632"/>
            <a:ext cx="7992888" cy="675335"/>
          </a:xfrm>
        </p:spPr>
        <p:txBody>
          <a:bodyPr>
            <a:noAutofit/>
          </a:bodyPr>
          <a:lstStyle/>
          <a:p>
            <a:pPr>
              <a:spcBef>
                <a:spcPts val="1200"/>
              </a:spcBef>
            </a:pPr>
            <a:r>
              <a:rPr lang="en-GB" sz="2400" dirty="0" smtClean="0"/>
              <a:t>Downstream support of big installation beam</a:t>
            </a:r>
            <a:endParaRPr lang="en-GB" sz="24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1422" y="908720"/>
            <a:ext cx="4922044" cy="4286250"/>
          </a:xfrm>
          <a:prstGeom prst="rect">
            <a:avLst/>
          </a:prstGeom>
        </p:spPr>
      </p:pic>
      <p:sp>
        <p:nvSpPr>
          <p:cNvPr id="5" name="Textfeld 7"/>
          <p:cNvSpPr txBox="1"/>
          <p:nvPr/>
        </p:nvSpPr>
        <p:spPr>
          <a:xfrm>
            <a:off x="1064568" y="5427221"/>
            <a:ext cx="7864320" cy="954107"/>
          </a:xfrm>
          <a:prstGeom prst="rect">
            <a:avLst/>
          </a:prstGeom>
          <a:noFill/>
        </p:spPr>
        <p:txBody>
          <a:bodyPr wrap="square" rtlCol="0">
            <a:spAutoFit/>
          </a:bodyPr>
          <a:lstStyle/>
          <a:p>
            <a:r>
              <a:rPr lang="en-US" sz="1400" dirty="0" smtClean="0"/>
              <a:t>A big installation beam (length 900 cm, height 70 cm, marked turquoise here) will be used to move the cryostat and the barrel-EMC into the solenoid yoke from the upstream side. </a:t>
            </a:r>
            <a:r>
              <a:rPr lang="en-US" sz="1400" dirty="0"/>
              <a:t>No </a:t>
            </a:r>
            <a:r>
              <a:rPr lang="en-US" sz="1400" dirty="0" smtClean="0"/>
              <a:t>voluminous scaffold will be needed to support this beam on the downstream side. Supports (yellow) resting on the rail cornices for the downstream door wings seem to be sufficient. Maximum load at this end of the big beam 15  tons.</a:t>
            </a:r>
            <a:endParaRPr lang="en-US" sz="1400" dirty="0"/>
          </a:p>
        </p:txBody>
      </p:sp>
    </p:spTree>
    <p:extLst>
      <p:ext uri="{BB962C8B-B14F-4D97-AF65-F5344CB8AC3E}">
        <p14:creationId xmlns:p14="http://schemas.microsoft.com/office/powerpoint/2010/main" val="3135770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36000" y="233385"/>
            <a:ext cx="7992888" cy="675335"/>
          </a:xfrm>
        </p:spPr>
        <p:txBody>
          <a:bodyPr>
            <a:noAutofit/>
          </a:bodyPr>
          <a:lstStyle/>
          <a:p>
            <a:pPr>
              <a:spcBef>
                <a:spcPts val="1200"/>
              </a:spcBef>
            </a:pPr>
            <a:r>
              <a:rPr lang="en-GB" sz="2400" dirty="0" smtClean="0"/>
              <a:t>Issues to be solved</a:t>
            </a:r>
            <a:endParaRPr lang="en-GB" sz="2400" dirty="0"/>
          </a:p>
        </p:txBody>
      </p:sp>
      <p:sp>
        <p:nvSpPr>
          <p:cNvPr id="4" name="Title 1"/>
          <p:cNvSpPr txBox="1">
            <a:spLocks/>
          </p:cNvSpPr>
          <p:nvPr/>
        </p:nvSpPr>
        <p:spPr>
          <a:xfrm>
            <a:off x="2072680" y="2348880"/>
            <a:ext cx="6048672" cy="324036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1200"/>
              </a:spcBef>
            </a:pPr>
            <a:r>
              <a:rPr lang="en-US" sz="1600" dirty="0" smtClean="0"/>
              <a:t>There are still a lot of issues to be solved, the main ones:</a:t>
            </a:r>
            <a:endParaRPr lang="en-GB" sz="1600" dirty="0" smtClean="0"/>
          </a:p>
          <a:p>
            <a:pPr marL="342900" indent="-342900" algn="l">
              <a:spcBef>
                <a:spcPts val="1200"/>
              </a:spcBef>
              <a:buFont typeface="Arial" panose="020B0604020202020204" pitchFamily="34" charset="0"/>
              <a:buChar char="•"/>
            </a:pPr>
            <a:r>
              <a:rPr lang="en-GB" sz="1600" dirty="0"/>
              <a:t>D</a:t>
            </a:r>
            <a:r>
              <a:rPr lang="en-GB" sz="1600" dirty="0" smtClean="0"/>
              <a:t>efinition of geometric interfaces between detector and trolley</a:t>
            </a:r>
          </a:p>
          <a:p>
            <a:pPr marL="342900" indent="-342900" algn="l">
              <a:spcBef>
                <a:spcPts val="1200"/>
              </a:spcBef>
              <a:buFont typeface="Arial" panose="020B0604020202020204" pitchFamily="34" charset="0"/>
              <a:buChar char="•"/>
            </a:pPr>
            <a:r>
              <a:rPr lang="en-GB" sz="1600" dirty="0" smtClean="0"/>
              <a:t>Transfer of detector from its transport frame to trolley</a:t>
            </a:r>
          </a:p>
          <a:p>
            <a:pPr marL="342900" indent="-342900" algn="l">
              <a:spcBef>
                <a:spcPts val="1200"/>
              </a:spcBef>
              <a:buFont typeface="Arial" panose="020B0604020202020204" pitchFamily="34" charset="0"/>
              <a:buChar char="•"/>
            </a:pPr>
            <a:r>
              <a:rPr lang="en-GB" sz="1600" dirty="0" smtClean="0"/>
              <a:t>Load transmission from detector to trolley</a:t>
            </a:r>
          </a:p>
          <a:p>
            <a:pPr marL="342900" indent="-342900" algn="l">
              <a:spcBef>
                <a:spcPts val="1200"/>
              </a:spcBef>
              <a:buFont typeface="Arial" panose="020B0604020202020204" pitchFamily="34" charset="0"/>
              <a:buChar char="•"/>
            </a:pPr>
            <a:r>
              <a:rPr lang="en-GB" sz="1600" dirty="0" smtClean="0"/>
              <a:t>Placing the trolley with its load onto the rails</a:t>
            </a:r>
          </a:p>
          <a:p>
            <a:pPr marL="342900" indent="-342900" algn="l">
              <a:spcBef>
                <a:spcPts val="1200"/>
              </a:spcBef>
              <a:buFont typeface="Arial" panose="020B0604020202020204" pitchFamily="34" charset="0"/>
              <a:buChar char="•"/>
            </a:pPr>
            <a:r>
              <a:rPr lang="en-GB" sz="1600" dirty="0" smtClean="0"/>
              <a:t>Accessibility of positioning screws</a:t>
            </a:r>
            <a:endParaRPr lang="en-GB" sz="2000" dirty="0"/>
          </a:p>
        </p:txBody>
      </p:sp>
    </p:spTree>
    <p:extLst>
      <p:ext uri="{BB962C8B-B14F-4D97-AF65-F5344CB8AC3E}">
        <p14:creationId xmlns:p14="http://schemas.microsoft.com/office/powerpoint/2010/main" val="2081133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432</Words>
  <Application>Microsoft Office PowerPoint</Application>
  <PresentationFormat>A4 Paper (210x297 mm)</PresentationFormat>
  <Paragraphs>39</Paragraphs>
  <Slides>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FE-EMC Installation MEC Session, PANDA Collaboration Meeting 20/2  J. Lühning, GSI</vt:lpstr>
      <vt:lpstr>Area downstream of the TS before installing the FE-EMC</vt:lpstr>
      <vt:lpstr>Rail system for FE-EMC </vt:lpstr>
      <vt:lpstr>Start position of FE-EMC</vt:lpstr>
      <vt:lpstr>End position of FE-EMC</vt:lpstr>
      <vt:lpstr>Use of support for moving-in other components</vt:lpstr>
      <vt:lpstr>Downstream support of big installation beam</vt:lpstr>
      <vt:lpstr>Issues to be solved</vt:lpstr>
    </vt:vector>
  </TitlesOfParts>
  <Company>GSI Helmholzzentrum für Schwerionenforschung 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Luehning, Jost</dc:creator>
  <cp:lastModifiedBy>Luehning, Jost</cp:lastModifiedBy>
  <cp:revision>298</cp:revision>
  <dcterms:created xsi:type="dcterms:W3CDTF">2014-10-20T12:36:45Z</dcterms:created>
  <dcterms:modified xsi:type="dcterms:W3CDTF">2020-06-22T15:41:25Z</dcterms:modified>
</cp:coreProperties>
</file>