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63" r:id="rId2"/>
    <p:sldId id="361" r:id="rId3"/>
    <p:sldId id="364" r:id="rId4"/>
    <p:sldId id="362" r:id="rId5"/>
    <p:sldId id="365" r:id="rId6"/>
    <p:sldId id="335" r:id="rId7"/>
    <p:sldId id="337" r:id="rId8"/>
    <p:sldId id="308" r:id="rId9"/>
    <p:sldId id="309" r:id="rId10"/>
    <p:sldId id="357" r:id="rId11"/>
    <p:sldId id="352" r:id="rId12"/>
    <p:sldId id="370" r:id="rId13"/>
    <p:sldId id="367" r:id="rId14"/>
    <p:sldId id="368" r:id="rId15"/>
    <p:sldId id="343" r:id="rId16"/>
    <p:sldId id="342" r:id="rId17"/>
    <p:sldId id="371" r:id="rId18"/>
    <p:sldId id="359" r:id="rId19"/>
    <p:sldId id="360" r:id="rId20"/>
    <p:sldId id="339" r:id="rId2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3" autoAdjust="0"/>
    <p:restoredTop sz="94504" autoAdjust="0"/>
  </p:normalViewPr>
  <p:slideViewPr>
    <p:cSldViewPr>
      <p:cViewPr varScale="1">
        <p:scale>
          <a:sx n="105" d="100"/>
          <a:sy n="105" d="100"/>
        </p:scale>
        <p:origin x="85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ACDE0-BFA6-4DE0-8D17-D68B2C8A5078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458CE-43C0-4488-A37B-C28FE9BB6F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7673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369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4928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1077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3489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4671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2912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4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343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6774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694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85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1106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270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2267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26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7907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3197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58CE-43C0-4488-A37B-C28FE9BB6FD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848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591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401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349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6818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786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0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37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430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239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810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033EC-8C0A-4AF0-BDED-A99EFF63B2D6}" type="datetimeFigureOut">
              <a:rPr lang="sv-SE" smtClean="0"/>
              <a:t>2020-06-22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5C393-3280-486F-A7E2-B8F3BCEC0B2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844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79712" y="1340768"/>
            <a:ext cx="5472608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 smtClean="0">
                <a:solidFill>
                  <a:schemeClr val="bg1"/>
                </a:solidFill>
              </a:rPr>
              <a:t>PANDA DC</a:t>
            </a:r>
            <a:endParaRPr lang="sv-SE" sz="1400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60" y="670159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b="1" dirty="0" smtClean="0">
                <a:solidFill>
                  <a:schemeClr val="bg1"/>
                </a:solidFill>
                <a:latin typeface="Calibri" pitchFamily="34" charset="0"/>
              </a:rPr>
              <a:t>Panda DC</a:t>
            </a:r>
            <a:endParaRPr lang="en-US" sz="3600" dirty="0"/>
          </a:p>
        </p:txBody>
      </p:sp>
      <p:grpSp>
        <p:nvGrpSpPr>
          <p:cNvPr id="76" name="Group 75"/>
          <p:cNvGrpSpPr/>
          <p:nvPr/>
        </p:nvGrpSpPr>
        <p:grpSpPr>
          <a:xfrm>
            <a:off x="1475656" y="1889946"/>
            <a:ext cx="6228622" cy="3944645"/>
            <a:chOff x="1381221" y="2220659"/>
            <a:chExt cx="6228622" cy="3944645"/>
          </a:xfrm>
        </p:grpSpPr>
        <p:sp>
          <p:nvSpPr>
            <p:cNvPr id="77" name="Rectangle 76"/>
            <p:cNvSpPr/>
            <p:nvPr/>
          </p:nvSpPr>
          <p:spPr>
            <a:xfrm>
              <a:off x="1381221" y="2220659"/>
              <a:ext cx="6071099" cy="394464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579901" y="2284189"/>
              <a:ext cx="6029942" cy="3784042"/>
              <a:chOff x="1618159" y="1884948"/>
              <a:chExt cx="6029942" cy="3784042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1618159" y="1884948"/>
                <a:ext cx="6029942" cy="3784042"/>
                <a:chOff x="0" y="0"/>
                <a:chExt cx="6030462" cy="3784210"/>
              </a:xfrm>
            </p:grpSpPr>
            <p:sp>
              <p:nvSpPr>
                <p:cNvPr id="92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948452" y="45595"/>
                  <a:ext cx="450054" cy="2556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12</a:t>
                  </a:r>
                </a:p>
              </p:txBody>
            </p:sp>
            <p:sp>
              <p:nvSpPr>
                <p:cNvPr id="9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633518" y="1428035"/>
                  <a:ext cx="421134" cy="2556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16</a:t>
                  </a:r>
                </a:p>
              </p:txBody>
            </p:sp>
            <p:grpSp>
              <p:nvGrpSpPr>
                <p:cNvPr id="94" name="Group 93"/>
                <p:cNvGrpSpPr/>
                <p:nvPr/>
              </p:nvGrpSpPr>
              <p:grpSpPr>
                <a:xfrm>
                  <a:off x="0" y="0"/>
                  <a:ext cx="6030462" cy="3784210"/>
                  <a:chOff x="0" y="0"/>
                  <a:chExt cx="6030462" cy="3784210"/>
                </a:xfrm>
              </p:grpSpPr>
              <p:sp>
                <p:nvSpPr>
                  <p:cNvPr id="95" name="Text Box 2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3971834" y="1717249"/>
                    <a:ext cx="3764999" cy="35225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AMC Backplane</a:t>
                    </a:r>
                  </a:p>
                </p:txBody>
              </p:sp>
              <p:grpSp>
                <p:nvGrpSpPr>
                  <p:cNvPr id="96" name="Group 95"/>
                  <p:cNvGrpSpPr/>
                  <p:nvPr/>
                </p:nvGrpSpPr>
                <p:grpSpPr>
                  <a:xfrm>
                    <a:off x="0" y="0"/>
                    <a:ext cx="1885419" cy="2581974"/>
                    <a:chOff x="0" y="0"/>
                    <a:chExt cx="2209800" cy="2857500"/>
                  </a:xfrm>
                </p:grpSpPr>
                <p:grpSp>
                  <p:nvGrpSpPr>
                    <p:cNvPr id="110" name="Group 109"/>
                    <p:cNvGrpSpPr/>
                    <p:nvPr/>
                  </p:nvGrpSpPr>
                  <p:grpSpPr>
                    <a:xfrm>
                      <a:off x="0" y="0"/>
                      <a:ext cx="2209800" cy="2286000"/>
                      <a:chOff x="0" y="0"/>
                      <a:chExt cx="2209800" cy="2286000"/>
                    </a:xfrm>
                  </p:grpSpPr>
                  <p:grpSp>
                    <p:nvGrpSpPr>
                      <p:cNvPr id="113" name="Group 112"/>
                      <p:cNvGrpSpPr/>
                      <p:nvPr/>
                    </p:nvGrpSpPr>
                    <p:grpSpPr>
                      <a:xfrm>
                        <a:off x="0" y="0"/>
                        <a:ext cx="2209800" cy="1143000"/>
                        <a:chOff x="0" y="0"/>
                        <a:chExt cx="2209800" cy="1143000"/>
                      </a:xfrm>
                    </p:grpSpPr>
                    <p:sp>
                      <p:nvSpPr>
                        <p:cNvPr id="119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0"/>
                          <a:ext cx="981075" cy="5715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FireFly</a:t>
                          </a:r>
                          <a:endParaRPr lang="en-US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TX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20" name="Text Box 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28725" y="0"/>
                          <a:ext cx="981075" cy="5715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FireFly</a:t>
                          </a:r>
                          <a:endParaRPr lang="en-US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RX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pl-PL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21" name="Text Box 1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571500"/>
                          <a:ext cx="981075" cy="5715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FireFly</a:t>
                          </a:r>
                          <a:endParaRPr lang="en-US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TX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pl-PL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22" name="Text Box 1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28725" y="571500"/>
                          <a:ext cx="981075" cy="5715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FireFly</a:t>
                          </a:r>
                          <a:endParaRPr lang="en-US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RX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pl-PL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grpSp>
                    <p:nvGrpSpPr>
                      <p:cNvPr id="114" name="Group 113"/>
                      <p:cNvGrpSpPr/>
                      <p:nvPr/>
                    </p:nvGrpSpPr>
                    <p:grpSpPr>
                      <a:xfrm>
                        <a:off x="0" y="1143000"/>
                        <a:ext cx="2209800" cy="1143000"/>
                        <a:chOff x="0" y="0"/>
                        <a:chExt cx="2209800" cy="1143000"/>
                      </a:xfrm>
                    </p:grpSpPr>
                    <p:sp>
                      <p:nvSpPr>
                        <p:cNvPr id="115" name="Text Box 1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0"/>
                          <a:ext cx="981075" cy="5715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FireFly</a:t>
                          </a:r>
                          <a:endParaRPr lang="en-US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TX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pl-PL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6" name="Text Box 1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28725" y="0"/>
                          <a:ext cx="981075" cy="5715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FireFly</a:t>
                          </a:r>
                          <a:endParaRPr lang="en-US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RX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pl-PL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7" name="Text Box 1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571500"/>
                          <a:ext cx="981075" cy="5715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FireFly</a:t>
                          </a:r>
                          <a:endParaRPr lang="en-US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TX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pl-PL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118" name="Text Box 1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28725" y="571500"/>
                          <a:ext cx="981075" cy="57150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91440" tIns="45720" rIns="91440" bIns="45720" anchor="t" anchorCtr="0">
                          <a:noAutofit/>
                        </a:bodyPr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b="1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FireFly</a:t>
                          </a:r>
                          <a:endParaRPr lang="en-US" sz="14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RX</a:t>
                          </a:r>
                          <a:endParaRPr lang="en-US" sz="14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pl-PL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11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2286000"/>
                      <a:ext cx="981075" cy="5715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FireFly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TX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12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28725" y="2286000"/>
                      <a:ext cx="981075" cy="5715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FireFly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RX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l-PL" sz="1100" dirty="0">
                          <a:solidFill>
                            <a:srgbClr val="BFBFB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97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49903" y="2790058"/>
                    <a:ext cx="1032116" cy="98582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MMC</a:t>
                    </a:r>
                    <a:endParaRPr lang="en-US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marL="0" marR="0" algn="ctr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ATMega328P</a:t>
                    </a:r>
                    <a:endParaRPr lang="en-US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12498" y="2790058"/>
                    <a:ext cx="4114727" cy="994152"/>
                    <a:chOff x="-311870" y="-53281"/>
                    <a:chExt cx="4164584" cy="1100239"/>
                  </a:xfrm>
                </p:grpSpPr>
                <p:sp>
                  <p:nvSpPr>
                    <p:cNvPr id="106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9735" y="-51908"/>
                      <a:ext cx="1060268" cy="108964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+0.85V 30A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2*LTM4620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4-phase</a:t>
                      </a:r>
                    </a:p>
                  </p:txBody>
                </p:sp>
                <p:sp>
                  <p:nvSpPr>
                    <p:cNvPr id="107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748557" y="-48641"/>
                      <a:ext cx="1048977" cy="109559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+0.90V 12A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LTM4620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2-phase</a:t>
                      </a:r>
                    </a:p>
                  </p:txBody>
                </p:sp>
                <p:sp>
                  <p:nvSpPr>
                    <p:cNvPr id="108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96434" y="-53281"/>
                      <a:ext cx="1056280" cy="1100239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+1.20V </a:t>
                      </a:r>
                      <a:r>
                        <a:rPr 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20A</a:t>
                      </a:r>
                      <a:endPara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LTM4620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2-phase</a:t>
                      </a:r>
                    </a:p>
                  </p:txBody>
                </p:sp>
                <p:sp>
                  <p:nvSpPr>
                    <p:cNvPr id="109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311870" y="-51908"/>
                      <a:ext cx="1005247" cy="109373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+1.8V 2.2A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+2.5V 2.4A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+3.3V 3.5A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LTM4644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p:txBody>
                </p: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1888177" y="10877"/>
                    <a:ext cx="3337244" cy="2571096"/>
                    <a:chOff x="0" y="-155389"/>
                    <a:chExt cx="3337455" cy="2571312"/>
                  </a:xfrm>
                </p:grpSpPr>
                <p:sp>
                  <p:nvSpPr>
                    <p:cNvPr id="102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2231" y="-155389"/>
                      <a:ext cx="1213791" cy="257131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l-PL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FPGA</a:t>
                      </a:r>
                      <a:endParaRPr lang="en-US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XCKU15P-FFVA1760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03" name="Text Box 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37221" y="-155389"/>
                      <a:ext cx="1179594" cy="68873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</a:pPr>
                      <a:r>
                        <a:rPr lang="pl-P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LMK04610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104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157241" y="1063984"/>
                      <a:ext cx="1180214" cy="1351939"/>
                    </a:xfrm>
                    <a:prstGeom prst="rect">
                      <a:avLst/>
                    </a:prstGeom>
                    <a:solidFill>
                      <a:srgbClr val="FFFFFF">
                        <a:alpha val="18000"/>
                      </a:srgbClr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MEMORY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HMC-Gen2</a:t>
                      </a:r>
                    </a:p>
                  </p:txBody>
                </p:sp>
                <p:sp>
                  <p:nvSpPr>
                    <p:cNvPr id="105" name="Left-Right Arrow 104"/>
                    <p:cNvSpPr/>
                    <p:nvPr/>
                  </p:nvSpPr>
                  <p:spPr>
                    <a:xfrm>
                      <a:off x="0" y="108341"/>
                      <a:ext cx="462731" cy="172132"/>
                    </a:xfrm>
                    <a:prstGeom prst="leftRightArrow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0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0440" y="1432601"/>
                    <a:ext cx="421420" cy="233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16</a:t>
                    </a:r>
                  </a:p>
                </p:txBody>
              </p:sp>
              <p:sp>
                <p:nvSpPr>
                  <p:cNvPr id="101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44497" y="696146"/>
                    <a:ext cx="762000" cy="255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8 LVDS</a:t>
                    </a:r>
                  </a:p>
                </p:txBody>
              </p:sp>
            </p:grpSp>
          </p:grpSp>
          <p:sp>
            <p:nvSpPr>
              <p:cNvPr id="81" name="Text Box 43"/>
              <p:cNvSpPr txBox="1">
                <a:spLocks noChangeArrowheads="1"/>
              </p:cNvSpPr>
              <p:nvPr/>
            </p:nvSpPr>
            <p:spPr bwMode="auto">
              <a:xfrm>
                <a:off x="3566443" y="2417780"/>
                <a:ext cx="450015" cy="255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82" name="Text Box 43"/>
              <p:cNvSpPr txBox="1">
                <a:spLocks noChangeArrowheads="1"/>
              </p:cNvSpPr>
              <p:nvPr/>
            </p:nvSpPr>
            <p:spPr bwMode="auto">
              <a:xfrm>
                <a:off x="3567876" y="2898563"/>
                <a:ext cx="450015" cy="255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83" name="Text Box 43"/>
              <p:cNvSpPr txBox="1">
                <a:spLocks noChangeArrowheads="1"/>
              </p:cNvSpPr>
              <p:nvPr/>
            </p:nvSpPr>
            <p:spPr bwMode="auto">
              <a:xfrm>
                <a:off x="3555979" y="3382296"/>
                <a:ext cx="450015" cy="255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84" name="Left-Right Arrow 83"/>
              <p:cNvSpPr/>
              <p:nvPr/>
            </p:nvSpPr>
            <p:spPr>
              <a:xfrm>
                <a:off x="3504929" y="2634130"/>
                <a:ext cx="471868" cy="172110"/>
              </a:xfrm>
              <a:prstGeom prst="left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5" name="Left-Right Arrow 84"/>
              <p:cNvSpPr/>
              <p:nvPr/>
            </p:nvSpPr>
            <p:spPr>
              <a:xfrm>
                <a:off x="3512698" y="3121302"/>
                <a:ext cx="460400" cy="172110"/>
              </a:xfrm>
              <a:prstGeom prst="left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Left-Right Arrow 85"/>
              <p:cNvSpPr/>
              <p:nvPr/>
            </p:nvSpPr>
            <p:spPr>
              <a:xfrm>
                <a:off x="3511708" y="3605329"/>
                <a:ext cx="470888" cy="172110"/>
              </a:xfrm>
              <a:prstGeom prst="left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7" name="Text Box 43"/>
              <p:cNvSpPr txBox="1">
                <a:spLocks noChangeArrowheads="1"/>
              </p:cNvSpPr>
              <p:nvPr/>
            </p:nvSpPr>
            <p:spPr bwMode="auto">
              <a:xfrm>
                <a:off x="3553420" y="3878517"/>
                <a:ext cx="450015" cy="255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88" name="Left-Right Arrow 87"/>
              <p:cNvSpPr/>
              <p:nvPr/>
            </p:nvSpPr>
            <p:spPr>
              <a:xfrm>
                <a:off x="6901236" y="5102023"/>
                <a:ext cx="395202" cy="172110"/>
              </a:xfrm>
              <a:prstGeom prst="left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0" name="Left-Right Arrow 89"/>
              <p:cNvSpPr/>
              <p:nvPr/>
            </p:nvSpPr>
            <p:spPr>
              <a:xfrm>
                <a:off x="5192371" y="3547061"/>
                <a:ext cx="2094432" cy="191127"/>
              </a:xfrm>
              <a:prstGeom prst="left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1" name="Left-Right Arrow 90"/>
              <p:cNvSpPr/>
              <p:nvPr/>
            </p:nvSpPr>
            <p:spPr>
              <a:xfrm>
                <a:off x="5199711" y="2801495"/>
                <a:ext cx="2087092" cy="172110"/>
              </a:xfrm>
              <a:prstGeom prst="leftRight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79" name="Left-Right Arrow 78"/>
            <p:cNvSpPr/>
            <p:nvPr/>
          </p:nvSpPr>
          <p:spPr>
            <a:xfrm>
              <a:off x="3469196" y="4505838"/>
              <a:ext cx="470888" cy="172110"/>
            </a:xfrm>
            <a:prstGeom prst="leftRight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23" name="Rounded Rectangle 122"/>
          <p:cNvSpPr/>
          <p:nvPr/>
        </p:nvSpPr>
        <p:spPr>
          <a:xfrm>
            <a:off x="1570091" y="4662297"/>
            <a:ext cx="5544615" cy="12049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ubtitle 2"/>
          <p:cNvSpPr txBox="1">
            <a:spLocks/>
          </p:cNvSpPr>
          <p:nvPr/>
        </p:nvSpPr>
        <p:spPr>
          <a:xfrm>
            <a:off x="0" y="6644084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-4547" y="6080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</a:rPr>
              <a:t>PolarFire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 –based 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rate Controller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3828" y="87209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</a:t>
            </a:r>
            <a:r>
              <a:rPr lang="sv-SE" b="1" dirty="0" smtClean="0">
                <a:solidFill>
                  <a:schemeClr val="bg1"/>
                </a:solidFill>
              </a:rPr>
              <a:t>Crate </a:t>
            </a:r>
            <a:r>
              <a:rPr lang="sv-SE" b="1" dirty="0" smtClean="0">
                <a:solidFill>
                  <a:schemeClr val="bg1"/>
                </a:solidFill>
              </a:rPr>
              <a:t>Controller</a:t>
            </a:r>
            <a:endParaRPr lang="sv-SE" b="1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1438852"/>
            <a:ext cx="8568952" cy="49424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TextBox 37"/>
          <p:cNvSpPr txBox="1"/>
          <p:nvPr/>
        </p:nvSpPr>
        <p:spPr>
          <a:xfrm>
            <a:off x="1696689" y="1474314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Direct JTAG configuration of individual ADCs</a:t>
            </a:r>
          </a:p>
          <a:p>
            <a:pPr marL="342900" indent="-342900">
              <a:buAutoNum type="arabicPeriod"/>
            </a:pPr>
            <a:r>
              <a:rPr lang="en-US" dirty="0" smtClean="0"/>
              <a:t>Reaction to SEU</a:t>
            </a:r>
          </a:p>
          <a:p>
            <a:pPr marL="342900" indent="-342900">
              <a:buAutoNum type="arabicPeriod"/>
            </a:pPr>
            <a:r>
              <a:rPr lang="en-US" dirty="0" smtClean="0"/>
              <a:t>Health control of ADCs (voltages, currents,  temperatures)</a:t>
            </a:r>
          </a:p>
          <a:p>
            <a:pPr marL="342900" indent="-342900">
              <a:buAutoNum type="arabicPeriod"/>
            </a:pPr>
            <a:r>
              <a:rPr lang="en-US" dirty="0" smtClean="0"/>
              <a:t>Crate PS control</a:t>
            </a:r>
            <a:endParaRPr lang="pl-PL" dirty="0"/>
          </a:p>
        </p:txBody>
      </p:sp>
      <p:grpSp>
        <p:nvGrpSpPr>
          <p:cNvPr id="39" name="Group 38"/>
          <p:cNvGrpSpPr/>
          <p:nvPr/>
        </p:nvGrpSpPr>
        <p:grpSpPr>
          <a:xfrm>
            <a:off x="233237" y="2872069"/>
            <a:ext cx="8545963" cy="3146280"/>
            <a:chOff x="-3070295" y="3488191"/>
            <a:chExt cx="8545963" cy="3146280"/>
          </a:xfrm>
        </p:grpSpPr>
        <p:grpSp>
          <p:nvGrpSpPr>
            <p:cNvPr id="23" name="Group 22"/>
            <p:cNvGrpSpPr/>
            <p:nvPr/>
          </p:nvGrpSpPr>
          <p:grpSpPr>
            <a:xfrm>
              <a:off x="1541405" y="3508443"/>
              <a:ext cx="1220720" cy="2234703"/>
              <a:chOff x="1541405" y="3508443"/>
              <a:chExt cx="1220720" cy="2234703"/>
            </a:xfrm>
          </p:grpSpPr>
          <p:sp>
            <p:nvSpPr>
              <p:cNvPr id="21" name="Left-Right Arrow 20"/>
              <p:cNvSpPr/>
              <p:nvPr/>
            </p:nvSpPr>
            <p:spPr>
              <a:xfrm>
                <a:off x="1559753" y="5027270"/>
                <a:ext cx="1202372" cy="360040"/>
              </a:xfrm>
              <a:prstGeom prst="leftRightArrow">
                <a:avLst>
                  <a:gd name="adj1" fmla="val 53466"/>
                  <a:gd name="adj2" fmla="val 26851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" name="Left-Right Arrow 21"/>
              <p:cNvSpPr/>
              <p:nvPr/>
            </p:nvSpPr>
            <p:spPr>
              <a:xfrm>
                <a:off x="1552031" y="4644711"/>
                <a:ext cx="1202372" cy="360040"/>
              </a:xfrm>
              <a:prstGeom prst="leftRightArrow">
                <a:avLst>
                  <a:gd name="adj1" fmla="val 53466"/>
                  <a:gd name="adj2" fmla="val 26851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9" name="Left-Right Arrow 48"/>
              <p:cNvSpPr/>
              <p:nvPr/>
            </p:nvSpPr>
            <p:spPr>
              <a:xfrm>
                <a:off x="1553955" y="3508443"/>
                <a:ext cx="1202372" cy="360040"/>
              </a:xfrm>
              <a:prstGeom prst="leftRightArrow">
                <a:avLst>
                  <a:gd name="adj1" fmla="val 53466"/>
                  <a:gd name="adj2" fmla="val 26851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Left-Right Arrow 49"/>
              <p:cNvSpPr/>
              <p:nvPr/>
            </p:nvSpPr>
            <p:spPr>
              <a:xfrm>
                <a:off x="1555255" y="4269915"/>
                <a:ext cx="1202372" cy="360040"/>
              </a:xfrm>
              <a:prstGeom prst="leftRightArrow">
                <a:avLst>
                  <a:gd name="adj1" fmla="val 53466"/>
                  <a:gd name="adj2" fmla="val 26851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1" name="Left-Right Arrow 50"/>
              <p:cNvSpPr/>
              <p:nvPr/>
            </p:nvSpPr>
            <p:spPr>
              <a:xfrm>
                <a:off x="1541405" y="3873644"/>
                <a:ext cx="1202372" cy="360040"/>
              </a:xfrm>
              <a:prstGeom prst="leftRightArrow">
                <a:avLst>
                  <a:gd name="adj1" fmla="val 53466"/>
                  <a:gd name="adj2" fmla="val 26851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Left-Right Arrow 51"/>
              <p:cNvSpPr/>
              <p:nvPr/>
            </p:nvSpPr>
            <p:spPr>
              <a:xfrm>
                <a:off x="1556506" y="5383106"/>
                <a:ext cx="1202372" cy="360040"/>
              </a:xfrm>
              <a:prstGeom prst="leftRightArrow">
                <a:avLst>
                  <a:gd name="adj1" fmla="val 53466"/>
                  <a:gd name="adj2" fmla="val 26851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-3070295" y="3488191"/>
              <a:ext cx="8545963" cy="3146280"/>
              <a:chOff x="73914" y="2902784"/>
              <a:chExt cx="8545963" cy="314628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855548" y="2902784"/>
                <a:ext cx="1224136" cy="1327122"/>
                <a:chOff x="901989" y="1704254"/>
                <a:chExt cx="1224136" cy="1327122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979364" y="1704254"/>
                  <a:ext cx="1114599" cy="13271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901989" y="1794368"/>
                  <a:ext cx="122413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VL</a:t>
                  </a:r>
                </a:p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(Optical interface)</a:t>
                  </a:r>
                  <a:endParaRPr lang="pl-PL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3517663" y="2910015"/>
                <a:ext cx="1224136" cy="3139049"/>
                <a:chOff x="924595" y="1709494"/>
                <a:chExt cx="1224136" cy="1321882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979364" y="1709494"/>
                  <a:ext cx="1114599" cy="132188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924595" y="1903530"/>
                  <a:ext cx="1224136" cy="8554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dirty="0" smtClean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FPGA</a:t>
                  </a:r>
                  <a:endParaRPr lang="pl-PL" dirty="0">
                    <a:solidFill>
                      <a:schemeClr val="bg1"/>
                    </a:solidFill>
                  </a:endParaRPr>
                </a:p>
                <a:p>
                  <a:pPr algn="ctr"/>
                  <a:endParaRPr lang="en-US" dirty="0" smtClean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sz="3600" dirty="0" err="1" smtClean="0">
                      <a:solidFill>
                        <a:schemeClr val="bg1"/>
                      </a:solidFill>
                    </a:rPr>
                    <a:t>PolarFire</a:t>
                  </a:r>
                  <a:endParaRPr lang="en-US" sz="3600" dirty="0" smtClea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" name="Left-Right Arrow 18"/>
              <p:cNvSpPr/>
              <p:nvPr/>
            </p:nvSpPr>
            <p:spPr>
              <a:xfrm>
                <a:off x="3053573" y="3382639"/>
                <a:ext cx="530211" cy="327278"/>
              </a:xfrm>
              <a:prstGeom prst="leftRightArrow">
                <a:avLst>
                  <a:gd name="adj1" fmla="val 53466"/>
                  <a:gd name="adj2" fmla="val 26851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395741" y="5364087"/>
                <a:ext cx="12241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To next module</a:t>
                </a:r>
                <a:endParaRPr lang="pl-PL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73914" y="2974414"/>
                <a:ext cx="1893673" cy="1477328"/>
                <a:chOff x="73914" y="2974414"/>
                <a:chExt cx="1893673" cy="1477328"/>
              </a:xfrm>
            </p:grpSpPr>
            <p:sp>
              <p:nvSpPr>
                <p:cNvPr id="20" name="Left-Right Arrow 19"/>
                <p:cNvSpPr/>
                <p:nvPr/>
              </p:nvSpPr>
              <p:spPr>
                <a:xfrm>
                  <a:off x="1397846" y="3382638"/>
                  <a:ext cx="530211" cy="360040"/>
                </a:xfrm>
                <a:prstGeom prst="leftRightArrow">
                  <a:avLst>
                    <a:gd name="adj1" fmla="val 53466"/>
                    <a:gd name="adj2" fmla="val 26851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73914" y="2974414"/>
                  <a:ext cx="1893673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Optical Link</a:t>
                  </a:r>
                </a:p>
                <a:p>
                  <a:pPr algn="ctr"/>
                  <a:r>
                    <a:rPr lang="en-US" dirty="0" smtClean="0"/>
                    <a:t>Data/</a:t>
                  </a:r>
                </a:p>
                <a:p>
                  <a:pPr algn="ctr"/>
                  <a:r>
                    <a:rPr lang="en-US" dirty="0" smtClean="0"/>
                    <a:t>Control </a:t>
                  </a:r>
                </a:p>
                <a:p>
                  <a:pPr algn="ctr"/>
                  <a:r>
                    <a:rPr lang="en-US" dirty="0" smtClean="0"/>
                    <a:t>System</a:t>
                  </a:r>
                </a:p>
                <a:p>
                  <a:pPr algn="ctr"/>
                  <a:r>
                    <a:rPr lang="en-US" dirty="0" smtClean="0">
                      <a:solidFill>
                        <a:srgbClr val="FF0000"/>
                      </a:solidFill>
                    </a:rPr>
                    <a:t>4.8Gb/s</a:t>
                  </a:r>
                  <a:endParaRPr lang="pl-PL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1839302" y="5357284"/>
                <a:ext cx="1224136" cy="691780"/>
                <a:chOff x="901989" y="1704254"/>
                <a:chExt cx="1224136" cy="1327122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979364" y="1704254"/>
                  <a:ext cx="1114599" cy="1327122"/>
                </a:xfrm>
                <a:prstGeom prst="rect">
                  <a:avLst/>
                </a:prstGeom>
                <a:solidFill>
                  <a:schemeClr val="accent1">
                    <a:alpha val="2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901989" y="1794368"/>
                  <a:ext cx="1224136" cy="7085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PLL</a:t>
                  </a:r>
                  <a:endParaRPr lang="pl-PL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8" name="Left-Right Arrow 47"/>
              <p:cNvSpPr/>
              <p:nvPr/>
            </p:nvSpPr>
            <p:spPr>
              <a:xfrm>
                <a:off x="3033568" y="5507233"/>
                <a:ext cx="530211" cy="360040"/>
              </a:xfrm>
              <a:prstGeom prst="leftRightArrow">
                <a:avLst>
                  <a:gd name="adj1" fmla="val 53466"/>
                  <a:gd name="adj2" fmla="val 26851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628969" y="3283511"/>
                <a:ext cx="13371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ADC Control</a:t>
                </a:r>
                <a:endParaRPr lang="pl-PL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628968" y="4050158"/>
                <a:ext cx="13371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ADC Control</a:t>
                </a:r>
                <a:endParaRPr lang="pl-PL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645684" y="4798134"/>
                <a:ext cx="13371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ADC Control</a:t>
                </a:r>
                <a:endParaRPr lang="pl-PL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649213" y="2923036"/>
                <a:ext cx="13371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ADC DATA</a:t>
                </a:r>
                <a:endParaRPr lang="pl-P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628967" y="3687403"/>
                <a:ext cx="13371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ADC DATA</a:t>
                </a:r>
                <a:endParaRPr lang="pl-P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628148" y="4437204"/>
                <a:ext cx="13371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ADC DATA</a:t>
                </a:r>
                <a:endParaRPr lang="pl-PL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5839047" y="2933925"/>
                <a:ext cx="1224136" cy="691780"/>
                <a:chOff x="901989" y="1704254"/>
                <a:chExt cx="1224136" cy="1327122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979364" y="1704254"/>
                  <a:ext cx="1114599" cy="13271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901989" y="1794368"/>
                  <a:ext cx="1224136" cy="7085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ADC</a:t>
                  </a:r>
                  <a:endParaRPr lang="pl-PL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5838816" y="3707806"/>
                <a:ext cx="1224136" cy="691780"/>
                <a:chOff x="901989" y="1704254"/>
                <a:chExt cx="1224136" cy="1327122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979364" y="1704254"/>
                  <a:ext cx="1114599" cy="13271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901989" y="1794368"/>
                  <a:ext cx="1224136" cy="7085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ADC</a:t>
                  </a:r>
                  <a:endParaRPr lang="pl-PL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5839887" y="4467268"/>
                <a:ext cx="1224136" cy="691780"/>
                <a:chOff x="901989" y="1704254"/>
                <a:chExt cx="1224136" cy="1327122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979364" y="1704254"/>
                  <a:ext cx="1114599" cy="13271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901989" y="1794368"/>
                  <a:ext cx="1224136" cy="7085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ADC</a:t>
                  </a:r>
                  <a:endParaRPr lang="pl-PL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7" name="Left-Right Arrow 66"/>
              <p:cNvSpPr/>
              <p:nvPr/>
            </p:nvSpPr>
            <p:spPr>
              <a:xfrm>
                <a:off x="4704336" y="5507233"/>
                <a:ext cx="2859973" cy="327278"/>
              </a:xfrm>
              <a:prstGeom prst="leftRightArrow">
                <a:avLst>
                  <a:gd name="adj1" fmla="val 53466"/>
                  <a:gd name="adj2" fmla="val 26851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105050" y="5486206"/>
                <a:ext cx="2096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JTAG Cross/Conn</a:t>
                </a:r>
                <a:endParaRPr lang="pl-PL" dirty="0"/>
              </a:p>
            </p:txBody>
          </p:sp>
        </p:grpSp>
      </p:grpSp>
      <p:sp>
        <p:nvSpPr>
          <p:cNvPr id="68" name="TextBox 67"/>
          <p:cNvSpPr txBox="1"/>
          <p:nvPr/>
        </p:nvSpPr>
        <p:spPr>
          <a:xfrm>
            <a:off x="1848294" y="4294353"/>
            <a:ext cx="1893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Flash based, configuration SEU-immune</a:t>
            </a:r>
            <a:endParaRPr lang="pl-PL" dirty="0"/>
          </a:p>
        </p:txBody>
      </p:sp>
      <p:sp>
        <p:nvSpPr>
          <p:cNvPr id="69" name="TextBox 68"/>
          <p:cNvSpPr txBox="1"/>
          <p:nvPr/>
        </p:nvSpPr>
        <p:spPr>
          <a:xfrm>
            <a:off x="180312" y="4997629"/>
            <a:ext cx="1893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Trying to get rid of external PLL, which consumes ca 700 </a:t>
            </a:r>
            <a:r>
              <a:rPr lang="en-US" dirty="0" err="1" smtClean="0">
                <a:solidFill>
                  <a:srgbClr val="FF0000"/>
                </a:solidFill>
              </a:rPr>
              <a:t>mW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080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- Evaluation card with </a:t>
            </a: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</a:rPr>
              <a:t>Alibre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 development system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37" y="1184277"/>
            <a:ext cx="7708726" cy="4856158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9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72" y="2520267"/>
            <a:ext cx="4571801" cy="1978026"/>
          </a:xfrm>
          <a:prstGeom prst="rect">
            <a:avLst/>
          </a:prstGeom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</a:rPr>
              <a:t>PolarFire</a:t>
            </a: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 IBERT test 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2" b="8718"/>
          <a:stretch/>
        </p:blipFill>
        <p:spPr>
          <a:xfrm>
            <a:off x="2915816" y="4480560"/>
            <a:ext cx="4787825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20713"/>
            <a:ext cx="4679813" cy="21729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7646" y="635593"/>
            <a:ext cx="1008112" cy="576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extBox 9"/>
          <p:cNvSpPr txBox="1"/>
          <p:nvPr/>
        </p:nvSpPr>
        <p:spPr>
          <a:xfrm>
            <a:off x="920750" y="1484784"/>
            <a:ext cx="14190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Gb/s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6.25 Gb/s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10 Gb/s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2783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</a:t>
            </a:r>
            <a:r>
              <a:rPr lang="sv-SE" b="1" dirty="0" smtClean="0">
                <a:solidFill>
                  <a:schemeClr val="bg1"/>
                </a:solidFill>
              </a:rPr>
              <a:t>Crate </a:t>
            </a:r>
            <a:r>
              <a:rPr lang="sv-SE" b="1" dirty="0" smtClean="0">
                <a:solidFill>
                  <a:schemeClr val="bg1"/>
                </a:solidFill>
              </a:rPr>
              <a:t>Controller</a:t>
            </a:r>
            <a:endParaRPr lang="sv-SE" b="1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911"/>
            <a:ext cx="9144000" cy="43021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83493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</a:t>
            </a:r>
            <a:r>
              <a:rPr lang="sv-SE" b="1" dirty="0" smtClean="0"/>
              <a:t>Dual channel VTRx </a:t>
            </a:r>
          </a:p>
          <a:p>
            <a:pPr algn="ctr"/>
            <a:r>
              <a:rPr lang="sv-SE" b="1" dirty="0" smtClean="0"/>
              <a:t>(test version)</a:t>
            </a:r>
            <a:endParaRPr lang="sv-SE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023828" y="556394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</a:t>
            </a:r>
            <a:r>
              <a:rPr lang="sv-SE" dirty="0" smtClean="0"/>
              <a:t>Preliminary layout</a:t>
            </a:r>
          </a:p>
          <a:p>
            <a:pPr algn="ctr"/>
            <a:r>
              <a:rPr lang="sv-SE" dirty="0" smtClean="0"/>
              <a:t>VTRx are obsolete</a:t>
            </a:r>
            <a:endParaRPr lang="sv-SE" dirty="0" smtClean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2783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</a:t>
            </a:r>
            <a:r>
              <a:rPr lang="sv-SE" b="1" dirty="0" smtClean="0">
                <a:solidFill>
                  <a:schemeClr val="bg1"/>
                </a:solidFill>
              </a:rPr>
              <a:t>Crate </a:t>
            </a:r>
            <a:r>
              <a:rPr lang="sv-SE" b="1" dirty="0" smtClean="0">
                <a:solidFill>
                  <a:schemeClr val="bg1"/>
                </a:solidFill>
              </a:rPr>
              <a:t>Controller</a:t>
            </a:r>
            <a:endParaRPr lang="sv-SE" b="1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50609"/>
            <a:ext cx="8100391" cy="40989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88" y="1350609"/>
            <a:ext cx="1029320" cy="4098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extBox 9"/>
          <p:cNvSpPr txBox="1"/>
          <p:nvPr/>
        </p:nvSpPr>
        <p:spPr>
          <a:xfrm>
            <a:off x="3779912" y="83493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</a:t>
            </a:r>
            <a:r>
              <a:rPr lang="sv-SE" b="1" dirty="0" smtClean="0"/>
              <a:t>Dual channel VTRx+</a:t>
            </a:r>
            <a:endParaRPr lang="sv-SE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023828" y="5481473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</a:t>
            </a:r>
            <a:r>
              <a:rPr lang="sv-SE" dirty="0" smtClean="0"/>
              <a:t>Preliminary layout</a:t>
            </a:r>
          </a:p>
          <a:p>
            <a:pPr algn="ctr"/>
            <a:r>
              <a:rPr lang="sv-SE" dirty="0" smtClean="0"/>
              <a:t>VTRx+ will be produced 2021</a:t>
            </a:r>
            <a:endParaRPr lang="sv-SE" dirty="0" smtClean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83568" y="1412776"/>
            <a:ext cx="7416824" cy="4142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Power Supply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3828" y="87209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</a:t>
            </a:r>
            <a:r>
              <a:rPr lang="sv-SE" b="1" dirty="0">
                <a:solidFill>
                  <a:schemeClr val="bg1"/>
                </a:solidFill>
              </a:rPr>
              <a:t>First prototype</a:t>
            </a:r>
          </a:p>
        </p:txBody>
      </p:sp>
      <p:grpSp>
        <p:nvGrpSpPr>
          <p:cNvPr id="136" name="Group 135"/>
          <p:cNvGrpSpPr/>
          <p:nvPr/>
        </p:nvGrpSpPr>
        <p:grpSpPr>
          <a:xfrm>
            <a:off x="920750" y="1709494"/>
            <a:ext cx="6800928" cy="3210206"/>
            <a:chOff x="920750" y="1709494"/>
            <a:chExt cx="6800928" cy="3210206"/>
          </a:xfrm>
        </p:grpSpPr>
        <p:grpSp>
          <p:nvGrpSpPr>
            <p:cNvPr id="135" name="Group 134"/>
            <p:cNvGrpSpPr/>
            <p:nvPr/>
          </p:nvGrpSpPr>
          <p:grpSpPr>
            <a:xfrm>
              <a:off x="6929590" y="1709494"/>
              <a:ext cx="792088" cy="3194362"/>
              <a:chOff x="6929590" y="1709494"/>
              <a:chExt cx="792088" cy="319436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6929590" y="1709494"/>
                <a:ext cx="792088" cy="319436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 rot="16200000">
                <a:off x="6384524" y="3158025"/>
                <a:ext cx="18059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Power connector</a:t>
                </a:r>
                <a:endParaRPr lang="pl-PL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920750" y="1709494"/>
              <a:ext cx="6225067" cy="3210206"/>
              <a:chOff x="920750" y="1709494"/>
              <a:chExt cx="6225067" cy="3210206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920750" y="1709494"/>
                <a:ext cx="5632016" cy="1333427"/>
                <a:chOff x="825324" y="2060149"/>
                <a:chExt cx="5632016" cy="1333427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825324" y="2060149"/>
                  <a:ext cx="3300857" cy="1326730"/>
                  <a:chOff x="2965213" y="2634823"/>
                  <a:chExt cx="3300857" cy="1326730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2965213" y="2634823"/>
                    <a:ext cx="1224136" cy="1321882"/>
                    <a:chOff x="2965213" y="2634823"/>
                    <a:chExt cx="1224136" cy="1321882"/>
                  </a:xfrm>
                </p:grpSpPr>
                <p:sp>
                  <p:nvSpPr>
                    <p:cNvPr id="16" name="Rectangle 15"/>
                    <p:cNvSpPr/>
                    <p:nvPr/>
                  </p:nvSpPr>
                  <p:spPr>
                    <a:xfrm>
                      <a:off x="3023827" y="2634823"/>
                      <a:ext cx="1114599" cy="1321882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2965213" y="2971933"/>
                      <a:ext cx="1224136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PWM Controller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4668638" y="2634823"/>
                    <a:ext cx="1597432" cy="646332"/>
                    <a:chOff x="4644008" y="3027426"/>
                    <a:chExt cx="1597432" cy="646332"/>
                  </a:xfrm>
                </p:grpSpPr>
                <p:sp>
                  <p:nvSpPr>
                    <p:cNvPr id="15" name="Rectangle 14"/>
                    <p:cNvSpPr/>
                    <p:nvPr/>
                  </p:nvSpPr>
                  <p:spPr>
                    <a:xfrm>
                      <a:off x="4644008" y="3027427"/>
                      <a:ext cx="1548172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4693268" y="3027426"/>
                      <a:ext cx="1548172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Smart Switch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Power Driver)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4668638" y="3315221"/>
                    <a:ext cx="1597432" cy="646332"/>
                    <a:chOff x="4644008" y="3027426"/>
                    <a:chExt cx="1597432" cy="646332"/>
                  </a:xfrm>
                </p:grpSpPr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4644008" y="3027427"/>
                      <a:ext cx="1548172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4693268" y="3027426"/>
                      <a:ext cx="1548172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Smart Switch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Power Driver)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7" name="Left-Right Arrow 6"/>
                  <p:cNvSpPr/>
                  <p:nvPr/>
                </p:nvSpPr>
                <p:spPr>
                  <a:xfrm>
                    <a:off x="4138427" y="2780928"/>
                    <a:ext cx="530211" cy="360040"/>
                  </a:xfrm>
                  <a:prstGeom prst="leftRightArrow">
                    <a:avLst>
                      <a:gd name="adj1" fmla="val 53466"/>
                      <a:gd name="adj2" fmla="val 26851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23" name="Left-Right Arrow 22"/>
                  <p:cNvSpPr/>
                  <p:nvPr/>
                </p:nvSpPr>
                <p:spPr>
                  <a:xfrm>
                    <a:off x="4132276" y="3450694"/>
                    <a:ext cx="530211" cy="360040"/>
                  </a:xfrm>
                  <a:prstGeom prst="leftRightArrow">
                    <a:avLst>
                      <a:gd name="adj1" fmla="val 53466"/>
                      <a:gd name="adj2" fmla="val 26851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4092450" y="2060149"/>
                  <a:ext cx="2364890" cy="649681"/>
                  <a:chOff x="4092450" y="2060149"/>
                  <a:chExt cx="2364890" cy="649681"/>
                </a:xfrm>
              </p:grpSpPr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5521236" y="2063498"/>
                    <a:ext cx="936104" cy="646332"/>
                    <a:chOff x="4644008" y="3027426"/>
                    <a:chExt cx="936104" cy="646332"/>
                  </a:xfrm>
                </p:grpSpPr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4644008" y="3027427"/>
                      <a:ext cx="864096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4693268" y="3027426"/>
                      <a:ext cx="886844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Output Filter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4427781" y="2060149"/>
                    <a:ext cx="864096" cy="646331"/>
                    <a:chOff x="4644008" y="3027427"/>
                    <a:chExt cx="864096" cy="646331"/>
                  </a:xfrm>
                </p:grpSpPr>
                <p:sp>
                  <p:nvSpPr>
                    <p:cNvPr id="31" name="Rectangle 30"/>
                    <p:cNvSpPr/>
                    <p:nvPr/>
                  </p:nvSpPr>
                  <p:spPr>
                    <a:xfrm>
                      <a:off x="4644008" y="3027427"/>
                      <a:ext cx="864096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32" name="TextBox 31"/>
                    <p:cNvSpPr txBox="1"/>
                    <p:nvPr/>
                  </p:nvSpPr>
                  <p:spPr>
                    <a:xfrm>
                      <a:off x="4809969" y="3154594"/>
                      <a:ext cx="63235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Coil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33" name="Left-Right Arrow 32"/>
                  <p:cNvSpPr/>
                  <p:nvPr/>
                </p:nvSpPr>
                <p:spPr>
                  <a:xfrm>
                    <a:off x="4092450" y="2224846"/>
                    <a:ext cx="343049" cy="360040"/>
                  </a:xfrm>
                  <a:prstGeom prst="leftRightArrow">
                    <a:avLst>
                      <a:gd name="adj1" fmla="val 53466"/>
                      <a:gd name="adj2" fmla="val 26851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27" name="Right Arrow 26"/>
                  <p:cNvSpPr/>
                  <p:nvPr/>
                </p:nvSpPr>
                <p:spPr>
                  <a:xfrm>
                    <a:off x="5291877" y="2224846"/>
                    <a:ext cx="216227" cy="341448"/>
                  </a:xfrm>
                  <a:prstGeom prst="rightArrow">
                    <a:avLst>
                      <a:gd name="adj1" fmla="val 50000"/>
                      <a:gd name="adj2" fmla="val 43395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4091765" y="2743895"/>
                  <a:ext cx="2364890" cy="649681"/>
                  <a:chOff x="4092450" y="2060149"/>
                  <a:chExt cx="2364890" cy="649681"/>
                </a:xfrm>
              </p:grpSpPr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5521236" y="2063498"/>
                    <a:ext cx="936104" cy="646332"/>
                    <a:chOff x="4644008" y="3027426"/>
                    <a:chExt cx="936104" cy="646332"/>
                  </a:xfrm>
                </p:grpSpPr>
                <p:sp>
                  <p:nvSpPr>
                    <p:cNvPr id="43" name="Rectangle 42"/>
                    <p:cNvSpPr/>
                    <p:nvPr/>
                  </p:nvSpPr>
                  <p:spPr>
                    <a:xfrm>
                      <a:off x="4644008" y="3027427"/>
                      <a:ext cx="864096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4693268" y="3027426"/>
                      <a:ext cx="886844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Output Filter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4427781" y="2060149"/>
                    <a:ext cx="864096" cy="646331"/>
                    <a:chOff x="4644008" y="3027427"/>
                    <a:chExt cx="864096" cy="646331"/>
                  </a:xfrm>
                </p:grpSpPr>
                <p:sp>
                  <p:nvSpPr>
                    <p:cNvPr id="41" name="Rectangle 40"/>
                    <p:cNvSpPr/>
                    <p:nvPr/>
                  </p:nvSpPr>
                  <p:spPr>
                    <a:xfrm>
                      <a:off x="4644008" y="3027427"/>
                      <a:ext cx="864096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42" name="TextBox 41"/>
                    <p:cNvSpPr txBox="1"/>
                    <p:nvPr/>
                  </p:nvSpPr>
                  <p:spPr>
                    <a:xfrm>
                      <a:off x="4809969" y="3154594"/>
                      <a:ext cx="63235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Coil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39" name="Left-Right Arrow 38"/>
                  <p:cNvSpPr/>
                  <p:nvPr/>
                </p:nvSpPr>
                <p:spPr>
                  <a:xfrm>
                    <a:off x="4092450" y="2224846"/>
                    <a:ext cx="343049" cy="360040"/>
                  </a:xfrm>
                  <a:prstGeom prst="leftRightArrow">
                    <a:avLst>
                      <a:gd name="adj1" fmla="val 53466"/>
                      <a:gd name="adj2" fmla="val 26851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40" name="Right Arrow 39"/>
                  <p:cNvSpPr/>
                  <p:nvPr/>
                </p:nvSpPr>
                <p:spPr>
                  <a:xfrm>
                    <a:off x="5291877" y="2224846"/>
                    <a:ext cx="216227" cy="341448"/>
                  </a:xfrm>
                  <a:prstGeom prst="rightArrow">
                    <a:avLst>
                      <a:gd name="adj1" fmla="val 50000"/>
                      <a:gd name="adj2" fmla="val 43395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</p:grpSp>
          </p:grpSp>
          <p:grpSp>
            <p:nvGrpSpPr>
              <p:cNvPr id="80" name="Group 79"/>
              <p:cNvGrpSpPr/>
              <p:nvPr/>
            </p:nvGrpSpPr>
            <p:grpSpPr>
              <a:xfrm>
                <a:off x="1152874" y="3035978"/>
                <a:ext cx="5776716" cy="541149"/>
                <a:chOff x="1152874" y="3035978"/>
                <a:chExt cx="5776716" cy="541149"/>
              </a:xfrm>
            </p:grpSpPr>
            <p:sp>
              <p:nvSpPr>
                <p:cNvPr id="77" name="Right Arrow 76"/>
                <p:cNvSpPr/>
                <p:nvPr/>
              </p:nvSpPr>
              <p:spPr>
                <a:xfrm>
                  <a:off x="1187624" y="3289850"/>
                  <a:ext cx="5741966" cy="265125"/>
                </a:xfrm>
                <a:prstGeom prst="rightArrow">
                  <a:avLst>
                    <a:gd name="adj1" fmla="val 47118"/>
                    <a:gd name="adj2" fmla="val 52318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84" name="Left-Right Arrow 83"/>
                <p:cNvSpPr/>
                <p:nvPr/>
              </p:nvSpPr>
              <p:spPr>
                <a:xfrm rot="5400000">
                  <a:off x="3131880" y="3168332"/>
                  <a:ext cx="531912" cy="267204"/>
                </a:xfrm>
                <a:prstGeom prst="leftRightArrow">
                  <a:avLst>
                    <a:gd name="adj1" fmla="val 53466"/>
                    <a:gd name="adj2" fmla="val 26851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85" name="Left-Right Arrow 84"/>
                <p:cNvSpPr/>
                <p:nvPr/>
              </p:nvSpPr>
              <p:spPr>
                <a:xfrm rot="5400000">
                  <a:off x="1282847" y="3174399"/>
                  <a:ext cx="531912" cy="267204"/>
                </a:xfrm>
                <a:prstGeom prst="leftRightArrow">
                  <a:avLst>
                    <a:gd name="adj1" fmla="val 53466"/>
                    <a:gd name="adj2" fmla="val 26851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86" name="Left-Right Arrow 85"/>
                <p:cNvSpPr/>
                <p:nvPr/>
              </p:nvSpPr>
              <p:spPr>
                <a:xfrm rot="16200000">
                  <a:off x="974880" y="3217291"/>
                  <a:ext cx="534756" cy="178768"/>
                </a:xfrm>
                <a:prstGeom prst="leftRightArrow">
                  <a:avLst>
                    <a:gd name="adj1" fmla="val 53466"/>
                    <a:gd name="adj2" fmla="val 26851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475656" y="3189586"/>
                  <a:ext cx="5453934" cy="14444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4954570" y="3111808"/>
                  <a:ext cx="63235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1"/>
                      </a:solidFill>
                    </a:rPr>
                    <a:t>12V</a:t>
                  </a:r>
                  <a:endParaRPr lang="pl-PL" sz="14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5776701" y="3269350"/>
                  <a:ext cx="75857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chemeClr val="bg1"/>
                      </a:solidFill>
                    </a:rPr>
                    <a:t>PMBus</a:t>
                  </a:r>
                  <a:endParaRPr lang="pl-PL" sz="1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>
                <a:off x="920750" y="3586273"/>
                <a:ext cx="5632016" cy="1333427"/>
                <a:chOff x="825324" y="2060149"/>
                <a:chExt cx="5632016" cy="1333427"/>
              </a:xfrm>
            </p:grpSpPr>
            <p:grpSp>
              <p:nvGrpSpPr>
                <p:cNvPr id="91" name="Group 90"/>
                <p:cNvGrpSpPr/>
                <p:nvPr/>
              </p:nvGrpSpPr>
              <p:grpSpPr>
                <a:xfrm>
                  <a:off x="825324" y="2060149"/>
                  <a:ext cx="3300857" cy="1326730"/>
                  <a:chOff x="2965213" y="2634823"/>
                  <a:chExt cx="3300857" cy="1326730"/>
                </a:xfrm>
              </p:grpSpPr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2965213" y="2634823"/>
                    <a:ext cx="1224136" cy="1321882"/>
                    <a:chOff x="2965213" y="2634823"/>
                    <a:chExt cx="1224136" cy="1321882"/>
                  </a:xfrm>
                </p:grpSpPr>
                <p:sp>
                  <p:nvSpPr>
                    <p:cNvPr id="119" name="Rectangle 118"/>
                    <p:cNvSpPr/>
                    <p:nvPr/>
                  </p:nvSpPr>
                  <p:spPr>
                    <a:xfrm>
                      <a:off x="3023827" y="2634823"/>
                      <a:ext cx="1114599" cy="1321882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120" name="TextBox 119"/>
                    <p:cNvSpPr txBox="1"/>
                    <p:nvPr/>
                  </p:nvSpPr>
                  <p:spPr>
                    <a:xfrm>
                      <a:off x="2965213" y="2971933"/>
                      <a:ext cx="1224136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PWM Controller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1" name="Group 110"/>
                  <p:cNvGrpSpPr/>
                  <p:nvPr/>
                </p:nvGrpSpPr>
                <p:grpSpPr>
                  <a:xfrm>
                    <a:off x="4668638" y="2634823"/>
                    <a:ext cx="1597432" cy="646332"/>
                    <a:chOff x="4644008" y="3027426"/>
                    <a:chExt cx="1597432" cy="646332"/>
                  </a:xfrm>
                </p:grpSpPr>
                <p:sp>
                  <p:nvSpPr>
                    <p:cNvPr id="117" name="Rectangle 116"/>
                    <p:cNvSpPr/>
                    <p:nvPr/>
                  </p:nvSpPr>
                  <p:spPr>
                    <a:xfrm>
                      <a:off x="4644008" y="3027427"/>
                      <a:ext cx="1548172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118" name="TextBox 117"/>
                    <p:cNvSpPr txBox="1"/>
                    <p:nvPr/>
                  </p:nvSpPr>
                  <p:spPr>
                    <a:xfrm>
                      <a:off x="4693268" y="3027426"/>
                      <a:ext cx="1548172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Smart Switch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Power Driver)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12" name="Group 111"/>
                  <p:cNvGrpSpPr/>
                  <p:nvPr/>
                </p:nvGrpSpPr>
                <p:grpSpPr>
                  <a:xfrm>
                    <a:off x="4668638" y="3315221"/>
                    <a:ext cx="1597432" cy="646332"/>
                    <a:chOff x="4644008" y="3027426"/>
                    <a:chExt cx="1597432" cy="646332"/>
                  </a:xfrm>
                </p:grpSpPr>
                <p:sp>
                  <p:nvSpPr>
                    <p:cNvPr id="115" name="Rectangle 114"/>
                    <p:cNvSpPr/>
                    <p:nvPr/>
                  </p:nvSpPr>
                  <p:spPr>
                    <a:xfrm>
                      <a:off x="4644008" y="3027427"/>
                      <a:ext cx="1548172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116" name="TextBox 115"/>
                    <p:cNvSpPr txBox="1"/>
                    <p:nvPr/>
                  </p:nvSpPr>
                  <p:spPr>
                    <a:xfrm>
                      <a:off x="4693268" y="3027426"/>
                      <a:ext cx="1548172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Smart Switch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Power Driver)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13" name="Left-Right Arrow 112"/>
                  <p:cNvSpPr/>
                  <p:nvPr/>
                </p:nvSpPr>
                <p:spPr>
                  <a:xfrm>
                    <a:off x="4138427" y="2780928"/>
                    <a:ext cx="530211" cy="360040"/>
                  </a:xfrm>
                  <a:prstGeom prst="leftRightArrow">
                    <a:avLst>
                      <a:gd name="adj1" fmla="val 53466"/>
                      <a:gd name="adj2" fmla="val 26851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114" name="Left-Right Arrow 113"/>
                  <p:cNvSpPr/>
                  <p:nvPr/>
                </p:nvSpPr>
                <p:spPr>
                  <a:xfrm>
                    <a:off x="4132276" y="3450694"/>
                    <a:ext cx="530211" cy="360040"/>
                  </a:xfrm>
                  <a:prstGeom prst="leftRightArrow">
                    <a:avLst>
                      <a:gd name="adj1" fmla="val 53466"/>
                      <a:gd name="adj2" fmla="val 26851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</p:grpSp>
            <p:grpSp>
              <p:nvGrpSpPr>
                <p:cNvPr id="92" name="Group 91"/>
                <p:cNvGrpSpPr/>
                <p:nvPr/>
              </p:nvGrpSpPr>
              <p:grpSpPr>
                <a:xfrm>
                  <a:off x="4092450" y="2060149"/>
                  <a:ext cx="2364890" cy="649681"/>
                  <a:chOff x="4092450" y="2060149"/>
                  <a:chExt cx="2364890" cy="649681"/>
                </a:xfrm>
              </p:grpSpPr>
              <p:grpSp>
                <p:nvGrpSpPr>
                  <p:cNvPr id="102" name="Group 101"/>
                  <p:cNvGrpSpPr/>
                  <p:nvPr/>
                </p:nvGrpSpPr>
                <p:grpSpPr>
                  <a:xfrm>
                    <a:off x="5521236" y="2063498"/>
                    <a:ext cx="936104" cy="646332"/>
                    <a:chOff x="4644008" y="3027426"/>
                    <a:chExt cx="936104" cy="646332"/>
                  </a:xfrm>
                </p:grpSpPr>
                <p:sp>
                  <p:nvSpPr>
                    <p:cNvPr id="108" name="Rectangle 107"/>
                    <p:cNvSpPr/>
                    <p:nvPr/>
                  </p:nvSpPr>
                  <p:spPr>
                    <a:xfrm>
                      <a:off x="4644008" y="3027427"/>
                      <a:ext cx="864096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109" name="TextBox 108"/>
                    <p:cNvSpPr txBox="1"/>
                    <p:nvPr/>
                  </p:nvSpPr>
                  <p:spPr>
                    <a:xfrm>
                      <a:off x="4693268" y="3027426"/>
                      <a:ext cx="886844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Output Filter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03" name="Group 102"/>
                  <p:cNvGrpSpPr/>
                  <p:nvPr/>
                </p:nvGrpSpPr>
                <p:grpSpPr>
                  <a:xfrm>
                    <a:off x="4427781" y="2060149"/>
                    <a:ext cx="864096" cy="646331"/>
                    <a:chOff x="4644008" y="3027427"/>
                    <a:chExt cx="864096" cy="646331"/>
                  </a:xfrm>
                </p:grpSpPr>
                <p:sp>
                  <p:nvSpPr>
                    <p:cNvPr id="106" name="Rectangle 105"/>
                    <p:cNvSpPr/>
                    <p:nvPr/>
                  </p:nvSpPr>
                  <p:spPr>
                    <a:xfrm>
                      <a:off x="4644008" y="3027427"/>
                      <a:ext cx="864096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107" name="TextBox 106"/>
                    <p:cNvSpPr txBox="1"/>
                    <p:nvPr/>
                  </p:nvSpPr>
                  <p:spPr>
                    <a:xfrm>
                      <a:off x="4809969" y="3154594"/>
                      <a:ext cx="63235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Coil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04" name="Left-Right Arrow 103"/>
                  <p:cNvSpPr/>
                  <p:nvPr/>
                </p:nvSpPr>
                <p:spPr>
                  <a:xfrm>
                    <a:off x="4092450" y="2224846"/>
                    <a:ext cx="343049" cy="360040"/>
                  </a:xfrm>
                  <a:prstGeom prst="leftRightArrow">
                    <a:avLst>
                      <a:gd name="adj1" fmla="val 53466"/>
                      <a:gd name="adj2" fmla="val 26851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105" name="Right Arrow 104"/>
                  <p:cNvSpPr/>
                  <p:nvPr/>
                </p:nvSpPr>
                <p:spPr>
                  <a:xfrm>
                    <a:off x="5291877" y="2224846"/>
                    <a:ext cx="216227" cy="341448"/>
                  </a:xfrm>
                  <a:prstGeom prst="rightArrow">
                    <a:avLst>
                      <a:gd name="adj1" fmla="val 50000"/>
                      <a:gd name="adj2" fmla="val 43395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</p:grpSp>
            <p:grpSp>
              <p:nvGrpSpPr>
                <p:cNvPr id="93" name="Group 92"/>
                <p:cNvGrpSpPr/>
                <p:nvPr/>
              </p:nvGrpSpPr>
              <p:grpSpPr>
                <a:xfrm>
                  <a:off x="4091765" y="2743895"/>
                  <a:ext cx="2364890" cy="649681"/>
                  <a:chOff x="4092450" y="2060149"/>
                  <a:chExt cx="2364890" cy="649681"/>
                </a:xfrm>
              </p:grpSpPr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5521236" y="2063498"/>
                    <a:ext cx="936104" cy="646332"/>
                    <a:chOff x="4644008" y="3027426"/>
                    <a:chExt cx="936104" cy="646332"/>
                  </a:xfrm>
                </p:grpSpPr>
                <p:sp>
                  <p:nvSpPr>
                    <p:cNvPr id="100" name="Rectangle 99"/>
                    <p:cNvSpPr/>
                    <p:nvPr/>
                  </p:nvSpPr>
                  <p:spPr>
                    <a:xfrm>
                      <a:off x="4644008" y="3027427"/>
                      <a:ext cx="864096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101" name="TextBox 100"/>
                    <p:cNvSpPr txBox="1"/>
                    <p:nvPr/>
                  </p:nvSpPr>
                  <p:spPr>
                    <a:xfrm>
                      <a:off x="4693268" y="3027426"/>
                      <a:ext cx="886844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Output Filter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95" name="Group 94"/>
                  <p:cNvGrpSpPr/>
                  <p:nvPr/>
                </p:nvGrpSpPr>
                <p:grpSpPr>
                  <a:xfrm>
                    <a:off x="4427781" y="2060149"/>
                    <a:ext cx="864096" cy="646331"/>
                    <a:chOff x="4644008" y="3027427"/>
                    <a:chExt cx="864096" cy="646331"/>
                  </a:xfrm>
                </p:grpSpPr>
                <p:sp>
                  <p:nvSpPr>
                    <p:cNvPr id="98" name="Rectangle 97"/>
                    <p:cNvSpPr/>
                    <p:nvPr/>
                  </p:nvSpPr>
                  <p:spPr>
                    <a:xfrm>
                      <a:off x="4644008" y="3027427"/>
                      <a:ext cx="864096" cy="64633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l-PL"/>
                    </a:p>
                  </p:txBody>
                </p:sp>
                <p:sp>
                  <p:nvSpPr>
                    <p:cNvPr id="99" name="TextBox 98"/>
                    <p:cNvSpPr txBox="1"/>
                    <p:nvPr/>
                  </p:nvSpPr>
                  <p:spPr>
                    <a:xfrm>
                      <a:off x="4809969" y="3154594"/>
                      <a:ext cx="63235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Coil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96" name="Left-Right Arrow 95"/>
                  <p:cNvSpPr/>
                  <p:nvPr/>
                </p:nvSpPr>
                <p:spPr>
                  <a:xfrm>
                    <a:off x="4092450" y="2224846"/>
                    <a:ext cx="343049" cy="360040"/>
                  </a:xfrm>
                  <a:prstGeom prst="leftRightArrow">
                    <a:avLst>
                      <a:gd name="adj1" fmla="val 53466"/>
                      <a:gd name="adj2" fmla="val 26851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  <p:sp>
                <p:nvSpPr>
                  <p:cNvPr id="97" name="Right Arrow 96"/>
                  <p:cNvSpPr/>
                  <p:nvPr/>
                </p:nvSpPr>
                <p:spPr>
                  <a:xfrm>
                    <a:off x="5291877" y="2224846"/>
                    <a:ext cx="216227" cy="341448"/>
                  </a:xfrm>
                  <a:prstGeom prst="rightArrow">
                    <a:avLst>
                      <a:gd name="adj1" fmla="val 50000"/>
                      <a:gd name="adj2" fmla="val 43395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/>
                  </a:p>
                </p:txBody>
              </p:sp>
            </p:grpSp>
          </p:grpSp>
          <p:grpSp>
            <p:nvGrpSpPr>
              <p:cNvPr id="87" name="Group 86"/>
              <p:cNvGrpSpPr/>
              <p:nvPr/>
            </p:nvGrpSpPr>
            <p:grpSpPr>
              <a:xfrm>
                <a:off x="6418400" y="1922766"/>
                <a:ext cx="638613" cy="999872"/>
                <a:chOff x="6418400" y="1922766"/>
                <a:chExt cx="638613" cy="999872"/>
              </a:xfrm>
            </p:grpSpPr>
            <p:sp>
              <p:nvSpPr>
                <p:cNvPr id="121" name="Right Arrow 120"/>
                <p:cNvSpPr/>
                <p:nvPr/>
              </p:nvSpPr>
              <p:spPr>
                <a:xfrm>
                  <a:off x="6493890" y="1922766"/>
                  <a:ext cx="435700" cy="341448"/>
                </a:xfrm>
                <a:prstGeom prst="rightArrow">
                  <a:avLst>
                    <a:gd name="adj1" fmla="val 50000"/>
                    <a:gd name="adj2" fmla="val 36421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22" name="Right Arrow 121"/>
                <p:cNvSpPr/>
                <p:nvPr/>
              </p:nvSpPr>
              <p:spPr>
                <a:xfrm>
                  <a:off x="6493890" y="2578555"/>
                  <a:ext cx="435700" cy="341448"/>
                </a:xfrm>
                <a:prstGeom prst="rightArrow">
                  <a:avLst>
                    <a:gd name="adj1" fmla="val 50000"/>
                    <a:gd name="adj2" fmla="val 36421"/>
                  </a:avLst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6418400" y="1968531"/>
                  <a:ext cx="63235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3.3V</a:t>
                  </a:r>
                  <a:endParaRPr lang="pl-PL" sz="1400" dirty="0"/>
                </a:p>
              </p:txBody>
            </p:sp>
            <p:sp>
              <p:nvSpPr>
                <p:cNvPr id="127" name="TextBox 126"/>
                <p:cNvSpPr txBox="1"/>
                <p:nvPr/>
              </p:nvSpPr>
              <p:spPr>
                <a:xfrm>
                  <a:off x="6424658" y="2614861"/>
                  <a:ext cx="63235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2.5V</a:t>
                  </a:r>
                  <a:endParaRPr lang="pl-PL" sz="1400" dirty="0"/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6434407" y="3768926"/>
                <a:ext cx="711410" cy="1007238"/>
                <a:chOff x="6434407" y="3768926"/>
                <a:chExt cx="711410" cy="1007238"/>
              </a:xfrm>
            </p:grpSpPr>
            <p:sp>
              <p:nvSpPr>
                <p:cNvPr id="123" name="Right Arrow 122"/>
                <p:cNvSpPr/>
                <p:nvPr/>
              </p:nvSpPr>
              <p:spPr>
                <a:xfrm>
                  <a:off x="6486449" y="3768926"/>
                  <a:ext cx="435700" cy="341448"/>
                </a:xfrm>
                <a:prstGeom prst="rightArrow">
                  <a:avLst>
                    <a:gd name="adj1" fmla="val 50000"/>
                    <a:gd name="adj2" fmla="val 36421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24" name="Right Arrow 123"/>
                <p:cNvSpPr/>
                <p:nvPr/>
              </p:nvSpPr>
              <p:spPr>
                <a:xfrm>
                  <a:off x="6493890" y="4434716"/>
                  <a:ext cx="435700" cy="341448"/>
                </a:xfrm>
                <a:prstGeom prst="rightArrow">
                  <a:avLst>
                    <a:gd name="adj1" fmla="val 50000"/>
                    <a:gd name="adj2" fmla="val 36421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6442214" y="3809123"/>
                  <a:ext cx="70360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1.5V</a:t>
                  </a:r>
                  <a:endParaRPr lang="pl-PL" sz="1400" dirty="0"/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6434407" y="4466836"/>
                  <a:ext cx="70360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1.0V</a:t>
                  </a:r>
                  <a:endParaRPr lang="pl-PL" sz="1400" dirty="0"/>
                </a:p>
              </p:txBody>
            </p:sp>
          </p:grpSp>
        </p:grpSp>
      </p:grpSp>
      <p:grpSp>
        <p:nvGrpSpPr>
          <p:cNvPr id="137" name="Group 136"/>
          <p:cNvGrpSpPr/>
          <p:nvPr/>
        </p:nvGrpSpPr>
        <p:grpSpPr>
          <a:xfrm>
            <a:off x="938014" y="5021889"/>
            <a:ext cx="5837274" cy="387971"/>
            <a:chOff x="909715" y="5149882"/>
            <a:chExt cx="5837274" cy="387971"/>
          </a:xfrm>
        </p:grpSpPr>
        <p:sp>
          <p:nvSpPr>
            <p:cNvPr id="130" name="TextBox 129"/>
            <p:cNvSpPr txBox="1"/>
            <p:nvPr/>
          </p:nvSpPr>
          <p:spPr>
            <a:xfrm>
              <a:off x="909715" y="5157950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TPS40428</a:t>
              </a:r>
              <a:endParaRPr lang="pl-PL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525600" y="5168521"/>
              <a:ext cx="1744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CSD95378BQ5M</a:t>
              </a:r>
              <a:endParaRPr lang="pl-PL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366109" y="5167711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500nH</a:t>
              </a:r>
              <a:endParaRPr lang="pl-PL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522853" y="5149882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800uF</a:t>
              </a: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1094834" y="5615339"/>
            <a:ext cx="674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Voltages coarse programmed by resistors.</a:t>
            </a:r>
          </a:p>
          <a:p>
            <a:pPr algn="ctr"/>
            <a:r>
              <a:rPr lang="en-US" dirty="0" smtClean="0"/>
              <a:t>Fine adjustable by Control System</a:t>
            </a:r>
            <a:endParaRPr lang="pl-PL" dirty="0"/>
          </a:p>
        </p:txBody>
      </p:sp>
      <p:sp>
        <p:nvSpPr>
          <p:cNvPr id="139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Power Supply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427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9672" y="836712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>
                <a:solidFill>
                  <a:schemeClr val="bg1"/>
                </a:solidFill>
              </a:rPr>
              <a:t>First prototype</a:t>
            </a:r>
          </a:p>
          <a:p>
            <a:pPr algn="ctr"/>
            <a:endParaRPr lang="sv-SE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sv-SE" b="1" dirty="0" smtClean="0">
                <a:solidFill>
                  <a:schemeClr val="bg1"/>
                </a:solidFill>
              </a:rPr>
              <a:t>Difficult to obtain high efficiency</a:t>
            </a:r>
          </a:p>
          <a:p>
            <a:pPr marL="285750" indent="-285750">
              <a:buFontTx/>
              <a:buChar char="-"/>
            </a:pPr>
            <a:r>
              <a:rPr lang="sv-SE" b="1" dirty="0" smtClean="0">
                <a:solidFill>
                  <a:schemeClr val="bg1"/>
                </a:solidFill>
              </a:rPr>
              <a:t>Inaccurate current gauge in the driver</a:t>
            </a:r>
          </a:p>
          <a:p>
            <a:pPr marL="285750" indent="-285750">
              <a:buFontTx/>
              <a:buChar char="-"/>
            </a:pPr>
            <a:r>
              <a:rPr lang="sv-SE" b="1" dirty="0" smtClean="0">
                <a:solidFill>
                  <a:schemeClr val="bg1"/>
                </a:solidFill>
              </a:rPr>
              <a:t>Radiation tollerance around 10</a:t>
            </a:r>
            <a:r>
              <a:rPr lang="sv-SE" b="1" baseline="30000" dirty="0" smtClean="0">
                <a:solidFill>
                  <a:schemeClr val="bg1"/>
                </a:solidFill>
              </a:rPr>
              <a:t>11</a:t>
            </a:r>
            <a:r>
              <a:rPr lang="sv-SE" b="1" dirty="0" smtClean="0">
                <a:solidFill>
                  <a:schemeClr val="bg1"/>
                </a:solidFill>
              </a:rPr>
              <a:t> p/cm</a:t>
            </a:r>
            <a:r>
              <a:rPr lang="sv-SE" b="1" baseline="30000" dirty="0" smtClean="0">
                <a:solidFill>
                  <a:schemeClr val="bg1"/>
                </a:solidFill>
              </a:rPr>
              <a:t>2</a:t>
            </a:r>
            <a:endParaRPr lang="sv-SE" b="1" baseline="30000" dirty="0" smtClean="0">
              <a:solidFill>
                <a:schemeClr val="bg1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9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Power Supply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" b="6434"/>
          <a:stretch/>
        </p:blipFill>
        <p:spPr>
          <a:xfrm>
            <a:off x="0" y="2286000"/>
            <a:ext cx="9144000" cy="3931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9672" y="836712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>
                <a:solidFill>
                  <a:schemeClr val="bg1"/>
                </a:solidFill>
              </a:rPr>
              <a:t>Second prototype (based on previous ADC stand alone PS)</a:t>
            </a:r>
          </a:p>
          <a:p>
            <a:pPr algn="ctr"/>
            <a:endParaRPr lang="sv-SE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sv-SE" b="1" dirty="0" smtClean="0">
                <a:solidFill>
                  <a:schemeClr val="bg1"/>
                </a:solidFill>
              </a:rPr>
              <a:t>Good efficiency</a:t>
            </a:r>
            <a:endParaRPr lang="sv-SE" b="1" baseline="300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sv-SE" b="1" dirty="0" smtClean="0">
                <a:solidFill>
                  <a:schemeClr val="bg1"/>
                </a:solidFill>
              </a:rPr>
              <a:t>Simple design, simple control</a:t>
            </a:r>
          </a:p>
          <a:p>
            <a:pPr marL="285750" indent="-285750">
              <a:buFontTx/>
              <a:buChar char="-"/>
            </a:pPr>
            <a:r>
              <a:rPr lang="sv-SE" b="1" dirty="0" smtClean="0">
                <a:solidFill>
                  <a:schemeClr val="bg1"/>
                </a:solidFill>
              </a:rPr>
              <a:t>Proven radiation tollerance (to be verified speciffically)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4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- Cooling test electronics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3828" y="872094"/>
            <a:ext cx="370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>
                <a:solidFill>
                  <a:schemeClr val="bg1"/>
                </a:solidFill>
              </a:rPr>
              <a:t>Cooling Test stand awaiting for tests</a:t>
            </a:r>
            <a:endParaRPr lang="sv-SE" b="1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68110" y="2599216"/>
            <a:ext cx="4937759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662" y="1335052"/>
            <a:ext cx="3859671" cy="4933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4553" y="1330485"/>
            <a:ext cx="2616476" cy="4937759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sv-SE" sz="36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 smtClean="0">
                <a:solidFill>
                  <a:schemeClr val="bg1"/>
                </a:solidFill>
              </a:rPr>
              <a:t>EMC Barrel Electronics</a:t>
            </a:r>
            <a:endParaRPr lang="sv-SE" sz="14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sv-SE" sz="2400" b="1" dirty="0" smtClean="0">
                <a:solidFill>
                  <a:schemeClr val="bg1"/>
                </a:solidFill>
                <a:latin typeface="Calibri" pitchFamily="34" charset="0"/>
              </a:rPr>
              <a:t>- LVDS ROB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1052736"/>
            <a:ext cx="433935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Readout Board </a:t>
            </a:r>
            <a:r>
              <a:rPr lang="en-US" dirty="0" smtClean="0"/>
              <a:t>obtained from the 64-channel ADC for the EMC Forward Endcap</a:t>
            </a:r>
          </a:p>
          <a:p>
            <a:endParaRPr lang="en-US" dirty="0"/>
          </a:p>
          <a:p>
            <a:r>
              <a:rPr lang="en-US" b="1" dirty="0" smtClean="0"/>
              <a:t>Status: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 </a:t>
            </a:r>
            <a:r>
              <a:rPr lang="en-US" dirty="0" smtClean="0"/>
              <a:t>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</a:t>
            </a:r>
            <a:r>
              <a:rPr lang="en-US" dirty="0" smtClean="0"/>
              <a:t>connector type needs to be </a:t>
            </a:r>
            <a:r>
              <a:rPr lang="en-US" dirty="0" smtClean="0"/>
              <a:t>decided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Proposition: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- </a:t>
            </a:r>
            <a:r>
              <a:rPr lang="en-US" dirty="0" err="1" smtClean="0"/>
              <a:t>Samtec</a:t>
            </a:r>
            <a:r>
              <a:rPr lang="en-US" dirty="0" smtClean="0"/>
              <a:t> ECUE (12-channel)</a:t>
            </a:r>
          </a:p>
          <a:p>
            <a:r>
              <a:rPr lang="en-US" dirty="0" smtClean="0"/>
              <a:t>    - safe transfer with buffers (400 Mb/s)</a:t>
            </a:r>
          </a:p>
          <a:p>
            <a:r>
              <a:rPr lang="en-US" dirty="0" smtClean="0"/>
              <a:t>    - AC transfer up to 1.2 Gb/s up to 3 m</a:t>
            </a:r>
          </a:p>
          <a:p>
            <a:r>
              <a:rPr lang="en-US" dirty="0" smtClean="0"/>
              <a:t>    - 144 I/O</a:t>
            </a:r>
            <a:endParaRPr lang="en-US" dirty="0" smtClean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10" y="808229"/>
            <a:ext cx="4240972" cy="56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79712" y="1340768"/>
            <a:ext cx="5472608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 smtClean="0">
                <a:solidFill>
                  <a:schemeClr val="bg1"/>
                </a:solidFill>
              </a:rPr>
              <a:t>PANDA DC</a:t>
            </a:r>
            <a:endParaRPr lang="sv-SE" sz="1400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81697"/>
            <a:ext cx="8208912" cy="36867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1560" y="670159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b="1" dirty="0" smtClean="0">
                <a:solidFill>
                  <a:schemeClr val="bg1"/>
                </a:solidFill>
                <a:latin typeface="Calibri" pitchFamily="34" charset="0"/>
              </a:rPr>
              <a:t>Panda DC</a:t>
            </a:r>
            <a:endParaRPr lang="en-US" sz="3600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for EMC-Endcap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79712" y="1340768"/>
            <a:ext cx="5472608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b="1" dirty="0" smtClean="0">
                <a:solidFill>
                  <a:schemeClr val="bg1"/>
                </a:solidFill>
              </a:rPr>
              <a:t>Thank You !</a:t>
            </a:r>
          </a:p>
          <a:p>
            <a:endParaRPr lang="sv-SE" sz="4000" b="1" dirty="0">
              <a:solidFill>
                <a:schemeClr val="bg1"/>
              </a:solidFill>
            </a:endParaRPr>
          </a:p>
          <a:p>
            <a:endParaRPr lang="sv-SE" sz="4000" b="1" dirty="0" smtClean="0">
              <a:solidFill>
                <a:schemeClr val="bg1"/>
              </a:solidFill>
            </a:endParaRPr>
          </a:p>
          <a:p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9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59959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8081" y="1339918"/>
            <a:ext cx="3314666" cy="4901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79712" y="1340768"/>
            <a:ext cx="5472608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 smtClean="0">
                <a:solidFill>
                  <a:schemeClr val="bg1"/>
                </a:solidFill>
              </a:rPr>
              <a:t>PANDA DC</a:t>
            </a:r>
            <a:endParaRPr lang="sv-SE" sz="14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- PCB Stack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060881" y="2211730"/>
            <a:ext cx="3083119" cy="1530885"/>
            <a:chOff x="0" y="0"/>
            <a:chExt cx="3083119" cy="1530885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1026897" y="1480507"/>
              <a:ext cx="6858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 Box 2"/>
            <p:cNvSpPr txBox="1">
              <a:spLocks noChangeArrowheads="1"/>
            </p:cNvSpPr>
            <p:nvPr/>
          </p:nvSpPr>
          <p:spPr bwMode="auto">
            <a:xfrm>
              <a:off x="1114047" y="1249580"/>
              <a:ext cx="504825" cy="281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pl-PL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150</a:t>
              </a:r>
              <a:r>
                <a:rPr lang="pl-PL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μ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0" y="0"/>
              <a:ext cx="3083119" cy="1485267"/>
              <a:chOff x="0" y="0"/>
              <a:chExt cx="3083119" cy="1485267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683693" y="108334"/>
                <a:ext cx="802847" cy="1012215"/>
                <a:chOff x="-2531875" y="-7"/>
                <a:chExt cx="802847" cy="1012215"/>
              </a:xfrm>
            </p:grpSpPr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-1729206" y="242267"/>
                  <a:ext cx="0" cy="2222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-1729206" y="567708"/>
                  <a:ext cx="0" cy="2222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-1729028" y="-7"/>
                  <a:ext cx="0" cy="2222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-1729206" y="789958"/>
                  <a:ext cx="0" cy="2222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-2531875" y="234017"/>
                  <a:ext cx="342900" cy="317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0" y="0"/>
                <a:ext cx="3083119" cy="1485267"/>
                <a:chOff x="0" y="0"/>
                <a:chExt cx="3083648" cy="1485358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684716" y="567708"/>
                  <a:ext cx="342900" cy="1143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1716125" y="567708"/>
                  <a:ext cx="342900" cy="1143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0" y="0"/>
                  <a:ext cx="2743200" cy="1143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0" y="1139750"/>
                  <a:ext cx="2743200" cy="1143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684716" y="342358"/>
                  <a:ext cx="0" cy="2286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027075" y="342358"/>
                  <a:ext cx="0" cy="1143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1707458" y="680383"/>
                  <a:ext cx="0" cy="8001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486441" y="567708"/>
                  <a:ext cx="228600" cy="63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1486441" y="676049"/>
                  <a:ext cx="228600" cy="63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37046" y="108341"/>
                  <a:ext cx="504825" cy="281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pl-PL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75</a:t>
                  </a:r>
                  <a:r>
                    <a:rPr lang="pl-PL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μ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1" name="Text Box 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141916" y="179847"/>
                  <a:ext cx="504825" cy="281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pl-PL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100</a:t>
                  </a:r>
                  <a:r>
                    <a:rPr lang="pl-PL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μ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Text Box 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141916" y="790891"/>
                  <a:ext cx="504825" cy="281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pl-PL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100</a:t>
                  </a:r>
                  <a:r>
                    <a:rPr lang="pl-PL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μ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55033" y="567708"/>
                  <a:ext cx="228600" cy="63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455033" y="671716"/>
                  <a:ext cx="228600" cy="63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>
                  <a:off x="455033" y="333691"/>
                  <a:ext cx="0" cy="2222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/>
                <p:cNvCxnSpPr/>
                <p:nvPr/>
              </p:nvCxnSpPr>
              <p:spPr>
                <a:xfrm>
                  <a:off x="455033" y="676049"/>
                  <a:ext cx="0" cy="2222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 Box 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2838" y="448533"/>
                  <a:ext cx="504825" cy="281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pl-PL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18</a:t>
                  </a:r>
                  <a:r>
                    <a:rPr lang="pl-PL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μ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226476" y="656546"/>
                  <a:ext cx="857172" cy="281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pl-PL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ε</a:t>
                  </a:r>
                  <a:r>
                    <a:rPr lang="pl-PL" sz="1400" baseline="-25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 </a:t>
                  </a:r>
                  <a:r>
                    <a:rPr lang="pl-PL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= 3.66</a:t>
                  </a:r>
                  <a:endPara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168946" y="390029"/>
                  <a:ext cx="914702" cy="2813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pl-PL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RO4350B</a:t>
                  </a:r>
                  <a:endParaRPr lang="en-U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75" name="TextBox 74"/>
          <p:cNvSpPr txBox="1"/>
          <p:nvPr/>
        </p:nvSpPr>
        <p:spPr>
          <a:xfrm>
            <a:off x="5854920" y="5410205"/>
            <a:ext cx="2859105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Total PCB thickness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1.6 mm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2" y="1339917"/>
            <a:ext cx="5583122" cy="4901285"/>
          </a:xfrm>
          <a:prstGeom prst="rect">
            <a:avLst/>
          </a:prstGeom>
        </p:spPr>
      </p:pic>
      <p:sp>
        <p:nvSpPr>
          <p:cNvPr id="42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79712" y="1340768"/>
            <a:ext cx="5472608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60" y="769108"/>
            <a:ext cx="7456480" cy="586029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292080" y="1009527"/>
            <a:ext cx="936104" cy="4032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668344" y="2564905"/>
            <a:ext cx="61156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68344" y="5301208"/>
            <a:ext cx="61156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668344" y="5814938"/>
            <a:ext cx="61156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99892" y="5898170"/>
            <a:ext cx="1944216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</a:t>
            </a:r>
            <a:r>
              <a:rPr lang="en-US" sz="2400" baseline="-25000" dirty="0" smtClean="0"/>
              <a:t>TOT </a:t>
            </a:r>
            <a:r>
              <a:rPr lang="en-US" sz="2400" dirty="0" smtClean="0"/>
              <a:t>= 39.7W</a:t>
            </a:r>
            <a:endParaRPr lang="en-US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 smtClean="0">
                <a:solidFill>
                  <a:schemeClr val="bg1"/>
                </a:solidFill>
              </a:rPr>
              <a:t>PANDA DC</a:t>
            </a:r>
            <a:endParaRPr lang="sv-SE" sz="14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- Power Budget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6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79712" y="1340768"/>
            <a:ext cx="5472608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 smtClean="0">
                <a:solidFill>
                  <a:schemeClr val="bg1"/>
                </a:solidFill>
              </a:rPr>
              <a:t>PANDA DC</a:t>
            </a:r>
            <a:endParaRPr lang="sv-SE" sz="14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- Work progress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8173" y="1921328"/>
            <a:ext cx="8064896" cy="26007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The </a:t>
            </a:r>
            <a:r>
              <a:rPr lang="en-US" sz="2000" dirty="0"/>
              <a:t>design </a:t>
            </a:r>
            <a:r>
              <a:rPr lang="en-US" sz="2000" dirty="0" smtClean="0"/>
              <a:t>has undergone scrutiny</a:t>
            </a:r>
          </a:p>
          <a:p>
            <a:pPr marL="342900" lvl="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The PCB manufacturing technology was agreed and is in production</a:t>
            </a:r>
          </a:p>
          <a:p>
            <a:pPr marL="342900" lvl="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The FPGAs are purchased (10 pcs)</a:t>
            </a:r>
          </a:p>
          <a:p>
            <a:pPr marL="342900" lvl="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The </a:t>
            </a:r>
            <a:r>
              <a:rPr lang="en-US" sz="2000" dirty="0" err="1" smtClean="0"/>
              <a:t>FireFly</a:t>
            </a:r>
            <a:r>
              <a:rPr lang="en-US" sz="2000" dirty="0" smtClean="0"/>
              <a:t> modules (non-standard pig-tail lengths) are purchased</a:t>
            </a:r>
          </a:p>
          <a:p>
            <a:pPr marL="342900" lvl="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Remaining </a:t>
            </a:r>
            <a:r>
              <a:rPr lang="en-US" sz="2000" dirty="0"/>
              <a:t>are: </a:t>
            </a:r>
          </a:p>
          <a:p>
            <a:pPr lvl="0"/>
            <a:r>
              <a:rPr lang="en-US" sz="2000" dirty="0" smtClean="0"/>
              <a:t>	PCB production, assembly, testing</a:t>
            </a:r>
            <a:endParaRPr lang="en-US" sz="2000" dirty="0"/>
          </a:p>
          <a:p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620713"/>
            <a:ext cx="9144000" cy="6008687"/>
          </a:xfrm>
          <a:prstGeom prst="rect">
            <a:avLst/>
          </a:prstGeom>
          <a:gradFill rotWithShape="0">
            <a:gsLst>
              <a:gs pos="64000">
                <a:schemeClr val="bg1">
                  <a:lumMod val="65000"/>
                </a:schemeClr>
              </a:gs>
              <a:gs pos="0">
                <a:srgbClr val="585858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 smtClean="0">
                <a:solidFill>
                  <a:schemeClr val="bg1"/>
                </a:solidFill>
              </a:rPr>
              <a:t>ADC Crate Electronics</a:t>
            </a:r>
            <a:endParaRPr lang="sv-SE" sz="1400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35696" y="689720"/>
            <a:ext cx="5472608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4000" b="1" dirty="0" smtClean="0">
                <a:solidFill>
                  <a:schemeClr val="bg1"/>
                </a:solidFill>
              </a:rPr>
              <a:t>ADC </a:t>
            </a:r>
            <a:r>
              <a:rPr lang="sv-SE" sz="4000" b="1" dirty="0" smtClean="0">
                <a:solidFill>
                  <a:schemeClr val="bg1"/>
                </a:solidFill>
              </a:rPr>
              <a:t>Crate Electronics</a:t>
            </a:r>
            <a:endParaRPr lang="sv-SE" sz="4000" b="1" dirty="0" smtClean="0">
              <a:solidFill>
                <a:schemeClr val="bg1"/>
              </a:solidFill>
            </a:endParaRPr>
          </a:p>
          <a:p>
            <a:endParaRPr lang="sv-SE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628800"/>
            <a:ext cx="3528392" cy="460651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Backplane electronics and Rear Compartment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4" y="743233"/>
            <a:ext cx="4498826" cy="5873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337" y="925088"/>
            <a:ext cx="4220143" cy="5504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0312" y="1089567"/>
            <a:ext cx="2379755" cy="4692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70312" y="657518"/>
            <a:ext cx="3875601" cy="355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04048" y="5960753"/>
            <a:ext cx="2266571" cy="4692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perspectiveBelow">
              <a:rot lat="1374449" lon="325759" rev="127123"/>
            </a:camera>
            <a:lightRig rig="threePt" dir="t">
              <a:rot lat="0" lon="0" rev="0"/>
            </a:lightRig>
          </a:scene3d>
          <a:sp3d z="215900" extrusionH="3429000" prstMaterial="matte">
            <a:bevelT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04048" y="6502706"/>
            <a:ext cx="3875601" cy="355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12017" y="109571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Wedge holder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89161" y="607637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Wedge holder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34236" y="65366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</a:t>
            </a:r>
            <a:r>
              <a:rPr lang="sv-SE" b="1" dirty="0" smtClean="0">
                <a:solidFill>
                  <a:schemeClr val="bg1"/>
                </a:solidFill>
              </a:rPr>
              <a:t>Cooling plate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93676" y="651289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 </a:t>
            </a:r>
            <a:r>
              <a:rPr lang="sv-SE" b="1" dirty="0" smtClean="0">
                <a:solidFill>
                  <a:schemeClr val="bg1"/>
                </a:solidFill>
              </a:rPr>
              <a:t>Cooling plate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6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r>
              <a:rPr lang="sv-SE" sz="2400" b="1" dirty="0" smtClean="0">
                <a:solidFill>
                  <a:schemeClr val="bg1"/>
                </a:solidFill>
                <a:latin typeface="Calibri" pitchFamily="34" charset="0"/>
              </a:rPr>
              <a:t>- </a:t>
            </a:r>
            <a:r>
              <a:rPr lang="sv-SE" sz="2400" b="1" dirty="0" smtClean="0">
                <a:solidFill>
                  <a:schemeClr val="bg1"/>
                </a:solidFill>
                <a:latin typeface="Calibri" pitchFamily="34" charset="0"/>
              </a:rPr>
              <a:t>Crate </a:t>
            </a:r>
            <a:r>
              <a:rPr lang="sv-SE" sz="2400" b="1" dirty="0" smtClean="0">
                <a:solidFill>
                  <a:schemeClr val="bg1"/>
                </a:solidFill>
                <a:latin typeface="Calibri" pitchFamily="34" charset="0"/>
              </a:rPr>
              <a:t>backplane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635896" y="1328995"/>
            <a:ext cx="3665855" cy="4591051"/>
            <a:chOff x="4860032" y="1311888"/>
            <a:chExt cx="3665855" cy="4591051"/>
          </a:xfrm>
        </p:grpSpPr>
        <p:grpSp>
          <p:nvGrpSpPr>
            <p:cNvPr id="39" name="Group 38"/>
            <p:cNvGrpSpPr/>
            <p:nvPr/>
          </p:nvGrpSpPr>
          <p:grpSpPr>
            <a:xfrm>
              <a:off x="4860032" y="1311888"/>
              <a:ext cx="3665855" cy="4591051"/>
              <a:chOff x="0" y="0"/>
              <a:chExt cx="3666131" cy="459138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931653" y="0"/>
                <a:ext cx="2734478" cy="3686808"/>
              </a:xfrm>
              <a:prstGeom prst="rect">
                <a:avLst/>
              </a:prstGeom>
              <a:solidFill>
                <a:schemeClr val="accent3"/>
              </a:solidFill>
              <a:scene3d>
                <a:camera prst="orthographicFront">
                  <a:rot lat="420000" lon="1200000" rev="2157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0" y="345056"/>
                <a:ext cx="3295442" cy="4246333"/>
                <a:chOff x="0" y="0"/>
                <a:chExt cx="3295442" cy="4246333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836763" y="336430"/>
                  <a:ext cx="2458679" cy="2432502"/>
                  <a:chOff x="0" y="0"/>
                  <a:chExt cx="2458679" cy="2432502"/>
                </a:xfrm>
                <a:scene3d>
                  <a:camera prst="perspectiveLeft">
                    <a:rot lat="900000" lon="1200000" rev="0"/>
                  </a:camera>
                  <a:lightRig rig="threePt" dir="t">
                    <a:rot lat="0" lon="0" rev="13200000"/>
                  </a:lightRig>
                </a:scene3d>
              </p:grpSpPr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0" y="0"/>
                    <a:ext cx="207185" cy="2423875"/>
                    <a:chOff x="0" y="0"/>
                    <a:chExt cx="207185" cy="2423875"/>
                  </a:xfrm>
                </p:grpSpPr>
                <p:sp>
                  <p:nvSpPr>
                    <p:cNvPr id="67" name="Rectangle 66"/>
                    <p:cNvSpPr/>
                    <p:nvPr/>
                  </p:nvSpPr>
                  <p:spPr>
                    <a:xfrm rot="16200000">
                      <a:off x="-465678" y="465678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Rectangle 67"/>
                    <p:cNvSpPr/>
                    <p:nvPr/>
                  </p:nvSpPr>
                  <p:spPr>
                    <a:xfrm rot="16200000">
                      <a:off x="-465677" y="1751013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431321" y="0"/>
                    <a:ext cx="207185" cy="2423875"/>
                    <a:chOff x="0" y="0"/>
                    <a:chExt cx="207185" cy="2423875"/>
                  </a:xfrm>
                </p:grpSpPr>
                <p:sp>
                  <p:nvSpPr>
                    <p:cNvPr id="65" name="Rectangle 64"/>
                    <p:cNvSpPr/>
                    <p:nvPr/>
                  </p:nvSpPr>
                  <p:spPr>
                    <a:xfrm rot="16200000">
                      <a:off x="-465678" y="465678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Rectangle 65"/>
                    <p:cNvSpPr/>
                    <p:nvPr/>
                  </p:nvSpPr>
                  <p:spPr>
                    <a:xfrm rot="16200000">
                      <a:off x="-465677" y="1751013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888521" y="0"/>
                    <a:ext cx="207185" cy="2423875"/>
                    <a:chOff x="0" y="0"/>
                    <a:chExt cx="207185" cy="2423875"/>
                  </a:xfrm>
                </p:grpSpPr>
                <p:sp>
                  <p:nvSpPr>
                    <p:cNvPr id="63" name="Rectangle 62"/>
                    <p:cNvSpPr/>
                    <p:nvPr/>
                  </p:nvSpPr>
                  <p:spPr>
                    <a:xfrm rot="16200000">
                      <a:off x="-465678" y="465678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Rectangle 63"/>
                    <p:cNvSpPr/>
                    <p:nvPr/>
                  </p:nvSpPr>
                  <p:spPr>
                    <a:xfrm rot="16200000">
                      <a:off x="-465677" y="1751013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1354347" y="8627"/>
                    <a:ext cx="207010" cy="2423794"/>
                    <a:chOff x="0" y="0"/>
                    <a:chExt cx="207185" cy="2423875"/>
                  </a:xfrm>
                </p:grpSpPr>
                <p:sp>
                  <p:nvSpPr>
                    <p:cNvPr id="61" name="Rectangle 60"/>
                    <p:cNvSpPr/>
                    <p:nvPr/>
                  </p:nvSpPr>
                  <p:spPr>
                    <a:xfrm rot="16200000">
                      <a:off x="-465678" y="465678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Rectangle 61"/>
                    <p:cNvSpPr/>
                    <p:nvPr/>
                  </p:nvSpPr>
                  <p:spPr>
                    <a:xfrm rot="16200000">
                      <a:off x="-465677" y="1751013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1794294" y="8627"/>
                    <a:ext cx="207010" cy="2423794"/>
                    <a:chOff x="0" y="0"/>
                    <a:chExt cx="207185" cy="2423875"/>
                  </a:xfrm>
                </p:grpSpPr>
                <p:sp>
                  <p:nvSpPr>
                    <p:cNvPr id="59" name="Rectangle 58"/>
                    <p:cNvSpPr/>
                    <p:nvPr/>
                  </p:nvSpPr>
                  <p:spPr>
                    <a:xfrm rot="16200000">
                      <a:off x="-465678" y="465678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Rectangle 59"/>
                    <p:cNvSpPr/>
                    <p:nvPr/>
                  </p:nvSpPr>
                  <p:spPr>
                    <a:xfrm rot="16200000">
                      <a:off x="-465677" y="1751013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" name="Group 55"/>
                  <p:cNvGrpSpPr/>
                  <p:nvPr/>
                </p:nvGrpSpPr>
                <p:grpSpPr>
                  <a:xfrm>
                    <a:off x="2251494" y="8627"/>
                    <a:ext cx="207185" cy="2423875"/>
                    <a:chOff x="0" y="0"/>
                    <a:chExt cx="207185" cy="2423875"/>
                  </a:xfrm>
                </p:grpSpPr>
                <p:sp>
                  <p:nvSpPr>
                    <p:cNvPr id="57" name="Rectangle 56"/>
                    <p:cNvSpPr/>
                    <p:nvPr/>
                  </p:nvSpPr>
                  <p:spPr>
                    <a:xfrm rot="16200000">
                      <a:off x="-465678" y="465678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Rectangle 57"/>
                    <p:cNvSpPr/>
                    <p:nvPr/>
                  </p:nvSpPr>
                  <p:spPr>
                    <a:xfrm rot="16200000">
                      <a:off x="-465677" y="1751013"/>
                      <a:ext cx="1138540" cy="207184"/>
                    </a:xfrm>
                    <a:prstGeom prst="rect">
                      <a:avLst/>
                    </a:prstGeom>
                    <a:sp3d extrusionH="2730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0" y="3743864"/>
                  <a:ext cx="2838091" cy="388188"/>
                </a:xfrm>
                <a:prstGeom prst="rect">
                  <a:avLst/>
                </a:prstGeom>
                <a:scene3d>
                  <a:camera prst="perspectiveLeft">
                    <a:rot lat="1380000" lon="1200000" rev="0"/>
                  </a:camera>
                  <a:lightRig rig="threePt" dir="t">
                    <a:rot lat="0" lon="0" rev="13200000"/>
                  </a:lightRig>
                </a:scene3d>
                <a:sp3d extrusionH="2540000"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0" y="3528203"/>
                  <a:ext cx="2838091" cy="172529"/>
                </a:xfrm>
                <a:prstGeom prst="rect">
                  <a:avLst/>
                </a:prstGeom>
                <a:scene3d>
                  <a:camera prst="perspectiveLeft">
                    <a:rot lat="1380000" lon="1200000" rev="0"/>
                  </a:camera>
                  <a:lightRig rig="threePt" dir="t">
                    <a:rot lat="0" lon="0" rev="13200000"/>
                  </a:lightRig>
                </a:scene3d>
                <a:sp3d extrusionH="2540000"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120770" y="8626"/>
                  <a:ext cx="2838091" cy="448573"/>
                </a:xfrm>
                <a:prstGeom prst="rect">
                  <a:avLst/>
                </a:prstGeom>
                <a:scene3d>
                  <a:camera prst="perspectiveLeft">
                    <a:rot lat="600000" lon="1200000" rev="0"/>
                  </a:camera>
                  <a:lightRig rig="threePt" dir="t">
                    <a:rot lat="0" lon="0" rev="13200000"/>
                  </a:lightRig>
                </a:scene3d>
                <a:sp3d extrusionH="2540000">
                  <a:bevelT w="0" h="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Text Box 2"/>
                <p:cNvSpPr txBox="1">
                  <a:spLocks noChangeArrowheads="1"/>
                </p:cNvSpPr>
                <p:nvPr/>
              </p:nvSpPr>
              <p:spPr bwMode="auto">
                <a:xfrm rot="180418">
                  <a:off x="1121289" y="0"/>
                  <a:ext cx="991234" cy="5372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TOP PS</a:t>
                  </a:r>
                  <a:endParaRPr lang="en-US" sz="1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Text Box 2"/>
                <p:cNvSpPr txBox="1">
                  <a:spLocks noChangeArrowheads="1"/>
                </p:cNvSpPr>
                <p:nvPr/>
              </p:nvSpPr>
              <p:spPr bwMode="auto">
                <a:xfrm rot="395133">
                  <a:off x="862530" y="3709124"/>
                  <a:ext cx="991234" cy="5372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BOT PS</a:t>
                  </a:r>
                  <a:endParaRPr lang="en-US" sz="1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Text Box 2"/>
                <p:cNvSpPr txBox="1">
                  <a:spLocks noChangeArrowheads="1"/>
                </p:cNvSpPr>
                <p:nvPr/>
              </p:nvSpPr>
              <p:spPr bwMode="auto">
                <a:xfrm rot="395133">
                  <a:off x="776277" y="3415780"/>
                  <a:ext cx="1320799" cy="5372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CONTROL</a:t>
                  </a:r>
                  <a:endParaRPr lang="en-US" sz="1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43" name="Straight Connector 42"/>
              <p:cNvCxnSpPr/>
              <p:nvPr/>
            </p:nvCxnSpPr>
            <p:spPr>
              <a:xfrm flipV="1">
                <a:off x="1397480" y="3045124"/>
                <a:ext cx="725772" cy="8188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 Box 2"/>
            <p:cNvSpPr txBox="1">
              <a:spLocks noChangeArrowheads="1"/>
            </p:cNvSpPr>
            <p:nvPr/>
          </p:nvSpPr>
          <p:spPr bwMode="auto">
            <a:xfrm rot="16200000">
              <a:off x="5281154" y="3273222"/>
              <a:ext cx="1340485" cy="46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Signal con</a:t>
              </a:r>
              <a:endParaRPr lang="en-US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Freeform 68"/>
          <p:cNvSpPr/>
          <p:nvPr/>
        </p:nvSpPr>
        <p:spPr>
          <a:xfrm>
            <a:off x="3751419" y="1261316"/>
            <a:ext cx="2261061" cy="4538749"/>
          </a:xfrm>
          <a:custGeom>
            <a:avLst/>
            <a:gdLst>
              <a:gd name="connsiteX0" fmla="*/ 116378 w 1995054"/>
              <a:gd name="connsiteY0" fmla="*/ 0 h 4206240"/>
              <a:gd name="connsiteX1" fmla="*/ 1496291 w 1995054"/>
              <a:gd name="connsiteY1" fmla="*/ 83127 h 4206240"/>
              <a:gd name="connsiteX2" fmla="*/ 1487978 w 1995054"/>
              <a:gd name="connsiteY2" fmla="*/ 523702 h 4206240"/>
              <a:gd name="connsiteX3" fmla="*/ 1995054 w 1995054"/>
              <a:gd name="connsiteY3" fmla="*/ 565265 h 4206240"/>
              <a:gd name="connsiteX4" fmla="*/ 1995054 w 1995054"/>
              <a:gd name="connsiteY4" fmla="*/ 2801389 h 4206240"/>
              <a:gd name="connsiteX5" fmla="*/ 1280160 w 1995054"/>
              <a:gd name="connsiteY5" fmla="*/ 3607723 h 4206240"/>
              <a:gd name="connsiteX6" fmla="*/ 1271847 w 1995054"/>
              <a:gd name="connsiteY6" fmla="*/ 4206240 h 4206240"/>
              <a:gd name="connsiteX7" fmla="*/ 8313 w 1995054"/>
              <a:gd name="connsiteY7" fmla="*/ 4015047 h 4206240"/>
              <a:gd name="connsiteX8" fmla="*/ 0 w 1995054"/>
              <a:gd name="connsiteY8" fmla="*/ 3408218 h 4206240"/>
              <a:gd name="connsiteX9" fmla="*/ 847898 w 1995054"/>
              <a:gd name="connsiteY9" fmla="*/ 2726574 h 4206240"/>
              <a:gd name="connsiteX10" fmla="*/ 798022 w 1995054"/>
              <a:gd name="connsiteY10" fmla="*/ 507076 h 4206240"/>
              <a:gd name="connsiteX11" fmla="*/ 141316 w 1995054"/>
              <a:gd name="connsiteY11" fmla="*/ 448887 h 4206240"/>
              <a:gd name="connsiteX12" fmla="*/ 116378 w 1995054"/>
              <a:gd name="connsiteY12" fmla="*/ 0 h 4206240"/>
              <a:gd name="connsiteX0" fmla="*/ 116378 w 1995054"/>
              <a:gd name="connsiteY0" fmla="*/ 0 h 4206240"/>
              <a:gd name="connsiteX1" fmla="*/ 1496291 w 1995054"/>
              <a:gd name="connsiteY1" fmla="*/ 83127 h 4206240"/>
              <a:gd name="connsiteX2" fmla="*/ 1487978 w 1995054"/>
              <a:gd name="connsiteY2" fmla="*/ 523702 h 4206240"/>
              <a:gd name="connsiteX3" fmla="*/ 1995054 w 1995054"/>
              <a:gd name="connsiteY3" fmla="*/ 565265 h 4206240"/>
              <a:gd name="connsiteX4" fmla="*/ 1995054 w 1995054"/>
              <a:gd name="connsiteY4" fmla="*/ 2801389 h 4206240"/>
              <a:gd name="connsiteX5" fmla="*/ 1280160 w 1995054"/>
              <a:gd name="connsiteY5" fmla="*/ 3607723 h 4206240"/>
              <a:gd name="connsiteX6" fmla="*/ 1271847 w 1995054"/>
              <a:gd name="connsiteY6" fmla="*/ 4206240 h 4206240"/>
              <a:gd name="connsiteX7" fmla="*/ 8313 w 1995054"/>
              <a:gd name="connsiteY7" fmla="*/ 4015047 h 4206240"/>
              <a:gd name="connsiteX8" fmla="*/ 0 w 1995054"/>
              <a:gd name="connsiteY8" fmla="*/ 3408218 h 4206240"/>
              <a:gd name="connsiteX9" fmla="*/ 847898 w 1995054"/>
              <a:gd name="connsiteY9" fmla="*/ 2726574 h 4206240"/>
              <a:gd name="connsiteX10" fmla="*/ 798022 w 1995054"/>
              <a:gd name="connsiteY10" fmla="*/ 507076 h 4206240"/>
              <a:gd name="connsiteX11" fmla="*/ 141316 w 1995054"/>
              <a:gd name="connsiteY11" fmla="*/ 448887 h 4206240"/>
              <a:gd name="connsiteX12" fmla="*/ 116378 w 1995054"/>
              <a:gd name="connsiteY12" fmla="*/ 0 h 4206240"/>
              <a:gd name="connsiteX0" fmla="*/ 116378 w 1995054"/>
              <a:gd name="connsiteY0" fmla="*/ 0 h 4206240"/>
              <a:gd name="connsiteX1" fmla="*/ 798022 w 1995054"/>
              <a:gd name="connsiteY1" fmla="*/ 24938 h 4206240"/>
              <a:gd name="connsiteX2" fmla="*/ 1496291 w 1995054"/>
              <a:gd name="connsiteY2" fmla="*/ 83127 h 4206240"/>
              <a:gd name="connsiteX3" fmla="*/ 1487978 w 1995054"/>
              <a:gd name="connsiteY3" fmla="*/ 523702 h 4206240"/>
              <a:gd name="connsiteX4" fmla="*/ 1995054 w 1995054"/>
              <a:gd name="connsiteY4" fmla="*/ 565265 h 4206240"/>
              <a:gd name="connsiteX5" fmla="*/ 1995054 w 1995054"/>
              <a:gd name="connsiteY5" fmla="*/ 2801389 h 4206240"/>
              <a:gd name="connsiteX6" fmla="*/ 1280160 w 1995054"/>
              <a:gd name="connsiteY6" fmla="*/ 3607723 h 4206240"/>
              <a:gd name="connsiteX7" fmla="*/ 1271847 w 1995054"/>
              <a:gd name="connsiteY7" fmla="*/ 4206240 h 4206240"/>
              <a:gd name="connsiteX8" fmla="*/ 8313 w 1995054"/>
              <a:gd name="connsiteY8" fmla="*/ 4015047 h 4206240"/>
              <a:gd name="connsiteX9" fmla="*/ 0 w 1995054"/>
              <a:gd name="connsiteY9" fmla="*/ 3408218 h 4206240"/>
              <a:gd name="connsiteX10" fmla="*/ 847898 w 1995054"/>
              <a:gd name="connsiteY10" fmla="*/ 2726574 h 4206240"/>
              <a:gd name="connsiteX11" fmla="*/ 798022 w 1995054"/>
              <a:gd name="connsiteY11" fmla="*/ 507076 h 4206240"/>
              <a:gd name="connsiteX12" fmla="*/ 141316 w 1995054"/>
              <a:gd name="connsiteY12" fmla="*/ 448887 h 4206240"/>
              <a:gd name="connsiteX13" fmla="*/ 116378 w 1995054"/>
              <a:gd name="connsiteY13" fmla="*/ 0 h 4206240"/>
              <a:gd name="connsiteX0" fmla="*/ 116378 w 1995054"/>
              <a:gd name="connsiteY0" fmla="*/ 332509 h 4538749"/>
              <a:gd name="connsiteX1" fmla="*/ 1105593 w 1995054"/>
              <a:gd name="connsiteY1" fmla="*/ 0 h 4538749"/>
              <a:gd name="connsiteX2" fmla="*/ 1496291 w 1995054"/>
              <a:gd name="connsiteY2" fmla="*/ 415636 h 4538749"/>
              <a:gd name="connsiteX3" fmla="*/ 1487978 w 1995054"/>
              <a:gd name="connsiteY3" fmla="*/ 856211 h 4538749"/>
              <a:gd name="connsiteX4" fmla="*/ 1995054 w 1995054"/>
              <a:gd name="connsiteY4" fmla="*/ 897774 h 4538749"/>
              <a:gd name="connsiteX5" fmla="*/ 1995054 w 1995054"/>
              <a:gd name="connsiteY5" fmla="*/ 3133898 h 4538749"/>
              <a:gd name="connsiteX6" fmla="*/ 1280160 w 1995054"/>
              <a:gd name="connsiteY6" fmla="*/ 3940232 h 4538749"/>
              <a:gd name="connsiteX7" fmla="*/ 1271847 w 1995054"/>
              <a:gd name="connsiteY7" fmla="*/ 4538749 h 4538749"/>
              <a:gd name="connsiteX8" fmla="*/ 8313 w 1995054"/>
              <a:gd name="connsiteY8" fmla="*/ 4347556 h 4538749"/>
              <a:gd name="connsiteX9" fmla="*/ 0 w 1995054"/>
              <a:gd name="connsiteY9" fmla="*/ 3740727 h 4538749"/>
              <a:gd name="connsiteX10" fmla="*/ 847898 w 1995054"/>
              <a:gd name="connsiteY10" fmla="*/ 3059083 h 4538749"/>
              <a:gd name="connsiteX11" fmla="*/ 798022 w 1995054"/>
              <a:gd name="connsiteY11" fmla="*/ 839585 h 4538749"/>
              <a:gd name="connsiteX12" fmla="*/ 141316 w 1995054"/>
              <a:gd name="connsiteY12" fmla="*/ 781396 h 4538749"/>
              <a:gd name="connsiteX13" fmla="*/ 116378 w 1995054"/>
              <a:gd name="connsiteY13" fmla="*/ 332509 h 4538749"/>
              <a:gd name="connsiteX0" fmla="*/ 116378 w 1995054"/>
              <a:gd name="connsiteY0" fmla="*/ 332509 h 4538749"/>
              <a:gd name="connsiteX1" fmla="*/ 1105593 w 1995054"/>
              <a:gd name="connsiteY1" fmla="*/ 0 h 4538749"/>
              <a:gd name="connsiteX2" fmla="*/ 1363287 w 1995054"/>
              <a:gd name="connsiteY2" fmla="*/ 266008 h 4538749"/>
              <a:gd name="connsiteX3" fmla="*/ 1496291 w 1995054"/>
              <a:gd name="connsiteY3" fmla="*/ 415636 h 4538749"/>
              <a:gd name="connsiteX4" fmla="*/ 1487978 w 1995054"/>
              <a:gd name="connsiteY4" fmla="*/ 856211 h 4538749"/>
              <a:gd name="connsiteX5" fmla="*/ 1995054 w 1995054"/>
              <a:gd name="connsiteY5" fmla="*/ 897774 h 4538749"/>
              <a:gd name="connsiteX6" fmla="*/ 1995054 w 1995054"/>
              <a:gd name="connsiteY6" fmla="*/ 3133898 h 4538749"/>
              <a:gd name="connsiteX7" fmla="*/ 1280160 w 1995054"/>
              <a:gd name="connsiteY7" fmla="*/ 3940232 h 4538749"/>
              <a:gd name="connsiteX8" fmla="*/ 1271847 w 1995054"/>
              <a:gd name="connsiteY8" fmla="*/ 4538749 h 4538749"/>
              <a:gd name="connsiteX9" fmla="*/ 8313 w 1995054"/>
              <a:gd name="connsiteY9" fmla="*/ 4347556 h 4538749"/>
              <a:gd name="connsiteX10" fmla="*/ 0 w 1995054"/>
              <a:gd name="connsiteY10" fmla="*/ 3740727 h 4538749"/>
              <a:gd name="connsiteX11" fmla="*/ 847898 w 1995054"/>
              <a:gd name="connsiteY11" fmla="*/ 3059083 h 4538749"/>
              <a:gd name="connsiteX12" fmla="*/ 798022 w 1995054"/>
              <a:gd name="connsiteY12" fmla="*/ 839585 h 4538749"/>
              <a:gd name="connsiteX13" fmla="*/ 141316 w 1995054"/>
              <a:gd name="connsiteY13" fmla="*/ 781396 h 4538749"/>
              <a:gd name="connsiteX14" fmla="*/ 116378 w 1995054"/>
              <a:gd name="connsiteY14" fmla="*/ 332509 h 4538749"/>
              <a:gd name="connsiteX0" fmla="*/ 116378 w 2177934"/>
              <a:gd name="connsiteY0" fmla="*/ 332509 h 4538749"/>
              <a:gd name="connsiteX1" fmla="*/ 1105593 w 2177934"/>
              <a:gd name="connsiteY1" fmla="*/ 0 h 4538749"/>
              <a:gd name="connsiteX2" fmla="*/ 2177934 w 2177934"/>
              <a:gd name="connsiteY2" fmla="*/ 58190 h 4538749"/>
              <a:gd name="connsiteX3" fmla="*/ 1496291 w 2177934"/>
              <a:gd name="connsiteY3" fmla="*/ 415636 h 4538749"/>
              <a:gd name="connsiteX4" fmla="*/ 1487978 w 2177934"/>
              <a:gd name="connsiteY4" fmla="*/ 856211 h 4538749"/>
              <a:gd name="connsiteX5" fmla="*/ 1995054 w 2177934"/>
              <a:gd name="connsiteY5" fmla="*/ 897774 h 4538749"/>
              <a:gd name="connsiteX6" fmla="*/ 1995054 w 2177934"/>
              <a:gd name="connsiteY6" fmla="*/ 3133898 h 4538749"/>
              <a:gd name="connsiteX7" fmla="*/ 1280160 w 2177934"/>
              <a:gd name="connsiteY7" fmla="*/ 3940232 h 4538749"/>
              <a:gd name="connsiteX8" fmla="*/ 1271847 w 2177934"/>
              <a:gd name="connsiteY8" fmla="*/ 4538749 h 4538749"/>
              <a:gd name="connsiteX9" fmla="*/ 8313 w 2177934"/>
              <a:gd name="connsiteY9" fmla="*/ 4347556 h 4538749"/>
              <a:gd name="connsiteX10" fmla="*/ 0 w 2177934"/>
              <a:gd name="connsiteY10" fmla="*/ 3740727 h 4538749"/>
              <a:gd name="connsiteX11" fmla="*/ 847898 w 2177934"/>
              <a:gd name="connsiteY11" fmla="*/ 3059083 h 4538749"/>
              <a:gd name="connsiteX12" fmla="*/ 798022 w 2177934"/>
              <a:gd name="connsiteY12" fmla="*/ 839585 h 4538749"/>
              <a:gd name="connsiteX13" fmla="*/ 141316 w 2177934"/>
              <a:gd name="connsiteY13" fmla="*/ 781396 h 4538749"/>
              <a:gd name="connsiteX14" fmla="*/ 116378 w 2177934"/>
              <a:gd name="connsiteY14" fmla="*/ 332509 h 4538749"/>
              <a:gd name="connsiteX0" fmla="*/ 116378 w 2261061"/>
              <a:gd name="connsiteY0" fmla="*/ 332509 h 4538749"/>
              <a:gd name="connsiteX1" fmla="*/ 1105593 w 2261061"/>
              <a:gd name="connsiteY1" fmla="*/ 0 h 4538749"/>
              <a:gd name="connsiteX2" fmla="*/ 2261061 w 2261061"/>
              <a:gd name="connsiteY2" fmla="*/ 58190 h 4538749"/>
              <a:gd name="connsiteX3" fmla="*/ 1496291 w 2261061"/>
              <a:gd name="connsiteY3" fmla="*/ 415636 h 4538749"/>
              <a:gd name="connsiteX4" fmla="*/ 1487978 w 2261061"/>
              <a:gd name="connsiteY4" fmla="*/ 856211 h 4538749"/>
              <a:gd name="connsiteX5" fmla="*/ 1995054 w 2261061"/>
              <a:gd name="connsiteY5" fmla="*/ 897774 h 4538749"/>
              <a:gd name="connsiteX6" fmla="*/ 1995054 w 2261061"/>
              <a:gd name="connsiteY6" fmla="*/ 3133898 h 4538749"/>
              <a:gd name="connsiteX7" fmla="*/ 1280160 w 2261061"/>
              <a:gd name="connsiteY7" fmla="*/ 3940232 h 4538749"/>
              <a:gd name="connsiteX8" fmla="*/ 1271847 w 2261061"/>
              <a:gd name="connsiteY8" fmla="*/ 4538749 h 4538749"/>
              <a:gd name="connsiteX9" fmla="*/ 8313 w 2261061"/>
              <a:gd name="connsiteY9" fmla="*/ 4347556 h 4538749"/>
              <a:gd name="connsiteX10" fmla="*/ 0 w 2261061"/>
              <a:gd name="connsiteY10" fmla="*/ 3740727 h 4538749"/>
              <a:gd name="connsiteX11" fmla="*/ 847898 w 2261061"/>
              <a:gd name="connsiteY11" fmla="*/ 3059083 h 4538749"/>
              <a:gd name="connsiteX12" fmla="*/ 798022 w 2261061"/>
              <a:gd name="connsiteY12" fmla="*/ 839585 h 4538749"/>
              <a:gd name="connsiteX13" fmla="*/ 141316 w 2261061"/>
              <a:gd name="connsiteY13" fmla="*/ 781396 h 4538749"/>
              <a:gd name="connsiteX14" fmla="*/ 116378 w 2261061"/>
              <a:gd name="connsiteY14" fmla="*/ 332509 h 453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61061" h="4538749">
                <a:moveTo>
                  <a:pt x="116378" y="332509"/>
                </a:moveTo>
                <a:lnTo>
                  <a:pt x="1105593" y="0"/>
                </a:lnTo>
                <a:lnTo>
                  <a:pt x="2261061" y="58190"/>
                </a:lnTo>
                <a:lnTo>
                  <a:pt x="1496291" y="415636"/>
                </a:lnTo>
                <a:lnTo>
                  <a:pt x="1487978" y="856211"/>
                </a:lnTo>
                <a:lnTo>
                  <a:pt x="1995054" y="897774"/>
                </a:lnTo>
                <a:lnTo>
                  <a:pt x="1995054" y="3133898"/>
                </a:lnTo>
                <a:lnTo>
                  <a:pt x="1280160" y="3940232"/>
                </a:lnTo>
                <a:lnTo>
                  <a:pt x="1271847" y="4538749"/>
                </a:lnTo>
                <a:lnTo>
                  <a:pt x="8313" y="4347556"/>
                </a:lnTo>
                <a:lnTo>
                  <a:pt x="0" y="3740727"/>
                </a:lnTo>
                <a:lnTo>
                  <a:pt x="847898" y="3059083"/>
                </a:lnTo>
                <a:lnTo>
                  <a:pt x="798022" y="839585"/>
                </a:lnTo>
                <a:lnTo>
                  <a:pt x="141316" y="781396"/>
                </a:lnTo>
                <a:lnTo>
                  <a:pt x="116378" y="332509"/>
                </a:ln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68682" y="995667"/>
            <a:ext cx="36589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/>
              <a:t>Backward crate compartment</a:t>
            </a:r>
          </a:p>
          <a:p>
            <a:pPr algn="ctr"/>
            <a:endParaRPr lang="sv-SE" sz="2400" b="1" dirty="0"/>
          </a:p>
          <a:p>
            <a:pPr marL="285750" indent="-285750">
              <a:buFontTx/>
              <a:buChar char="-"/>
            </a:pPr>
            <a:r>
              <a:rPr lang="sv-SE" sz="1600" b="1" dirty="0" smtClean="0"/>
              <a:t>TOP Power Supply</a:t>
            </a:r>
          </a:p>
          <a:p>
            <a:pPr indent="282575"/>
            <a:r>
              <a:rPr lang="sv-SE" sz="1600" b="1" dirty="0" smtClean="0"/>
              <a:t>(Digital 1.0V, 1.5V, 2.5V, 3.3V) </a:t>
            </a:r>
          </a:p>
          <a:p>
            <a:pPr marL="285750" indent="-285750">
              <a:buFontTx/>
              <a:buChar char="-"/>
            </a:pPr>
            <a:endParaRPr lang="sv-SE" sz="1600" b="1" dirty="0" smtClean="0"/>
          </a:p>
          <a:p>
            <a:pPr marL="285750" indent="-285750">
              <a:buFontTx/>
              <a:buChar char="-"/>
            </a:pPr>
            <a:endParaRPr lang="sv-SE" sz="1600" b="1" dirty="0" smtClean="0"/>
          </a:p>
          <a:p>
            <a:pPr marL="285750" indent="-285750">
              <a:buFontTx/>
              <a:buChar char="-"/>
            </a:pPr>
            <a:r>
              <a:rPr lang="sv-SE" sz="1600" b="1" dirty="0" smtClean="0"/>
              <a:t>Signal connectors</a:t>
            </a:r>
          </a:p>
          <a:p>
            <a:pPr marL="285750" indent="-285750">
              <a:buFontTx/>
              <a:buChar char="-"/>
            </a:pPr>
            <a:endParaRPr lang="sv-SE" sz="1600" b="1" dirty="0" smtClean="0"/>
          </a:p>
          <a:p>
            <a:pPr marL="285750" indent="-285750">
              <a:buFontTx/>
              <a:buChar char="-"/>
            </a:pPr>
            <a:endParaRPr lang="sv-SE" sz="1600" b="1" dirty="0"/>
          </a:p>
          <a:p>
            <a:pPr marL="285750" indent="-285750">
              <a:buFontTx/>
              <a:buChar char="-"/>
            </a:pPr>
            <a:r>
              <a:rPr lang="sv-SE" sz="1600" b="1" dirty="0" smtClean="0"/>
              <a:t>Crate Control</a:t>
            </a:r>
          </a:p>
          <a:p>
            <a:pPr marL="285750" indent="-285750">
              <a:buFontTx/>
              <a:buChar char="-"/>
            </a:pPr>
            <a:endParaRPr lang="sv-SE" sz="1600" b="1" dirty="0"/>
          </a:p>
          <a:p>
            <a:pPr marL="285750" indent="-285750">
              <a:buFontTx/>
              <a:buChar char="-"/>
            </a:pPr>
            <a:endParaRPr lang="sv-SE" sz="1600" b="1" dirty="0" smtClean="0"/>
          </a:p>
          <a:p>
            <a:pPr marL="285750" indent="-285750">
              <a:buFontTx/>
              <a:buChar char="-"/>
            </a:pPr>
            <a:r>
              <a:rPr lang="sv-SE" sz="1600" b="1" dirty="0" smtClean="0"/>
              <a:t>Bottom Power Supply</a:t>
            </a:r>
          </a:p>
          <a:p>
            <a:r>
              <a:rPr lang="sv-SE" sz="1600" b="1" dirty="0"/>
              <a:t> </a:t>
            </a:r>
            <a:r>
              <a:rPr lang="sv-SE" sz="1600" b="1" dirty="0" smtClean="0"/>
              <a:t>     (Analog 2.5V)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2987824" y="2010431"/>
            <a:ext cx="768833" cy="22639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2399220" y="2689421"/>
            <a:ext cx="2047473" cy="49693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399220" y="3295671"/>
            <a:ext cx="1986449" cy="40720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2140598" y="3997283"/>
            <a:ext cx="1785311" cy="82699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2208451" y="4963220"/>
            <a:ext cx="1483202" cy="42723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851921" y="752886"/>
            <a:ext cx="4011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 smtClean="0"/>
              <a:t>Tripple slot module division</a:t>
            </a:r>
            <a:endParaRPr lang="sv-SE" sz="1600" b="1" dirty="0" smtClean="0"/>
          </a:p>
        </p:txBody>
      </p:sp>
      <p:sp>
        <p:nvSpPr>
          <p:cNvPr id="77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875"/>
            <a:ext cx="18129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827213" y="0"/>
            <a:ext cx="7316787" cy="620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1400" dirty="0">
                <a:solidFill>
                  <a:schemeClr val="bg1"/>
                </a:solidFill>
              </a:rPr>
              <a:t>ADC Crate Electronics</a:t>
            </a:r>
          </a:p>
          <a:p>
            <a:pPr algn="ctr" eaLnBrk="1" hangingPunct="1"/>
            <a:r>
              <a:rPr lang="sv-SE" sz="2400" b="1" dirty="0" smtClean="0">
                <a:solidFill>
                  <a:schemeClr val="bg1"/>
                </a:solidFill>
                <a:latin typeface="Calibri" pitchFamily="34" charset="0"/>
              </a:rPr>
              <a:t>- </a:t>
            </a:r>
            <a:r>
              <a:rPr lang="sv-SE" sz="2400" b="1" dirty="0" smtClean="0">
                <a:solidFill>
                  <a:schemeClr val="bg1"/>
                </a:solidFill>
                <a:latin typeface="Calibri" pitchFamily="34" charset="0"/>
              </a:rPr>
              <a:t>Crate </a:t>
            </a:r>
            <a:r>
              <a:rPr lang="sv-SE" sz="2400" b="1" dirty="0" smtClean="0">
                <a:solidFill>
                  <a:schemeClr val="bg1"/>
                </a:solidFill>
                <a:latin typeface="Calibri" pitchFamily="34" charset="0"/>
              </a:rPr>
              <a:t>backplane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2718555" y="1052736"/>
            <a:ext cx="6408713" cy="4979000"/>
            <a:chOff x="0" y="1"/>
            <a:chExt cx="5745977" cy="4917438"/>
          </a:xfrm>
        </p:grpSpPr>
        <p:grpSp>
          <p:nvGrpSpPr>
            <p:cNvPr id="117" name="Group 116"/>
            <p:cNvGrpSpPr/>
            <p:nvPr/>
          </p:nvGrpSpPr>
          <p:grpSpPr>
            <a:xfrm>
              <a:off x="0" y="1"/>
              <a:ext cx="5745977" cy="4917438"/>
              <a:chOff x="0" y="1"/>
              <a:chExt cx="5745977" cy="4917438"/>
            </a:xfrm>
          </p:grpSpPr>
          <p:grpSp>
            <p:nvGrpSpPr>
              <p:cNvPr id="133" name="Group 132"/>
              <p:cNvGrpSpPr/>
              <p:nvPr/>
            </p:nvGrpSpPr>
            <p:grpSpPr>
              <a:xfrm rot="16200000">
                <a:off x="530527" y="168592"/>
                <a:ext cx="4917438" cy="4580256"/>
                <a:chOff x="1" y="-1"/>
                <a:chExt cx="4917438" cy="4580256"/>
              </a:xfrm>
            </p:grpSpPr>
            <p:sp>
              <p:nvSpPr>
                <p:cNvPr id="153" name="Left-Right Arrow 152"/>
                <p:cNvSpPr/>
                <p:nvPr/>
              </p:nvSpPr>
              <p:spPr>
                <a:xfrm rot="5400000">
                  <a:off x="-226613" y="2417197"/>
                  <a:ext cx="3051335" cy="168045"/>
                </a:xfrm>
                <a:prstGeom prst="leftRightArrow">
                  <a:avLst>
                    <a:gd name="adj1" fmla="val 100000"/>
                    <a:gd name="adj2" fmla="val 43998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154" name="Group 153"/>
                <p:cNvGrpSpPr/>
                <p:nvPr/>
              </p:nvGrpSpPr>
              <p:grpSpPr>
                <a:xfrm>
                  <a:off x="1" y="-1"/>
                  <a:ext cx="4917438" cy="4580256"/>
                  <a:chOff x="0" y="0"/>
                  <a:chExt cx="4917770" cy="4580667"/>
                </a:xfrm>
              </p:grpSpPr>
              <p:grpSp>
                <p:nvGrpSpPr>
                  <p:cNvPr id="159" name="Group 158"/>
                  <p:cNvGrpSpPr/>
                  <p:nvPr/>
                </p:nvGrpSpPr>
                <p:grpSpPr>
                  <a:xfrm>
                    <a:off x="1053389" y="7315"/>
                    <a:ext cx="3201008" cy="4573352"/>
                    <a:chOff x="0" y="0"/>
                    <a:chExt cx="3201008" cy="4573352"/>
                  </a:xfrm>
                </p:grpSpPr>
                <p:grpSp>
                  <p:nvGrpSpPr>
                    <p:cNvPr id="199" name="Group 198"/>
                    <p:cNvGrpSpPr/>
                    <p:nvPr/>
                  </p:nvGrpSpPr>
                  <p:grpSpPr>
                    <a:xfrm>
                      <a:off x="580445" y="0"/>
                      <a:ext cx="2389235" cy="4337436"/>
                      <a:chOff x="0" y="0"/>
                      <a:chExt cx="2389235" cy="4337436"/>
                    </a:xfrm>
                  </p:grpSpPr>
                  <p:sp>
                    <p:nvSpPr>
                      <p:cNvPr id="315" name="Rectangle 314"/>
                      <p:cNvSpPr/>
                      <p:nvPr/>
                    </p:nvSpPr>
                    <p:spPr>
                      <a:xfrm>
                        <a:off x="0" y="0"/>
                        <a:ext cx="2388870" cy="136807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6" name="Rectangle 315"/>
                      <p:cNvSpPr/>
                      <p:nvPr/>
                    </p:nvSpPr>
                    <p:spPr>
                      <a:xfrm>
                        <a:off x="0" y="1486894"/>
                        <a:ext cx="2389235" cy="1371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" name="Rectangle 316"/>
                      <p:cNvSpPr/>
                      <p:nvPr/>
                    </p:nvSpPr>
                    <p:spPr>
                      <a:xfrm>
                        <a:off x="0" y="2965836"/>
                        <a:ext cx="2389235" cy="1371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0" name="Group 199"/>
                    <p:cNvGrpSpPr/>
                    <p:nvPr/>
                  </p:nvGrpSpPr>
                  <p:grpSpPr>
                    <a:xfrm>
                      <a:off x="0" y="15902"/>
                      <a:ext cx="1710057" cy="1344295"/>
                      <a:chOff x="0" y="33100"/>
                      <a:chExt cx="1710526" cy="1344850"/>
                    </a:xfrm>
                  </p:grpSpPr>
                  <p:sp>
                    <p:nvSpPr>
                      <p:cNvPr id="289" name="Left-Right Arrow 288"/>
                      <p:cNvSpPr/>
                      <p:nvPr/>
                    </p:nvSpPr>
                    <p:spPr>
                      <a:xfrm>
                        <a:off x="1133691" y="364105"/>
                        <a:ext cx="226060" cy="771008"/>
                      </a:xfrm>
                      <a:prstGeom prst="leftRightArrow">
                        <a:avLst>
                          <a:gd name="adj1" fmla="val 73101"/>
                          <a:gd name="adj2" fmla="val 25687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90" name="Group 289"/>
                      <p:cNvGrpSpPr/>
                      <p:nvPr/>
                    </p:nvGrpSpPr>
                    <p:grpSpPr>
                      <a:xfrm>
                        <a:off x="0" y="33100"/>
                        <a:ext cx="687705" cy="211508"/>
                        <a:chOff x="0" y="18818"/>
                        <a:chExt cx="687705" cy="314714"/>
                      </a:xfrm>
                    </p:grpSpPr>
                    <p:sp>
                      <p:nvSpPr>
                        <p:cNvPr id="313" name="Left-Right Arrow 312"/>
                        <p:cNvSpPr/>
                        <p:nvPr/>
                      </p:nvSpPr>
                      <p:spPr>
                        <a:xfrm>
                          <a:off x="0" y="18818"/>
                          <a:ext cx="687705" cy="314714"/>
                        </a:xfrm>
                        <a:prstGeom prst="leftRightArrow">
                          <a:avLst>
                            <a:gd name="adj1" fmla="val 73101"/>
                            <a:gd name="adj2" fmla="val 41101"/>
                          </a:avLst>
                        </a:prstGeom>
                        <a:solidFill>
                          <a:schemeClr val="bg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4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157" y="18818"/>
                          <a:ext cx="504190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1100" baseline="300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 AUX</a:t>
                          </a:r>
                        </a:p>
                      </p:txBody>
                    </p:sp>
                  </p:grpSp>
                  <p:grpSp>
                    <p:nvGrpSpPr>
                      <p:cNvPr id="291" name="Group 290"/>
                      <p:cNvGrpSpPr/>
                      <p:nvPr/>
                    </p:nvGrpSpPr>
                    <p:grpSpPr>
                      <a:xfrm>
                        <a:off x="4138" y="537882"/>
                        <a:ext cx="678180" cy="212725"/>
                        <a:chOff x="0" y="141605"/>
                        <a:chExt cx="687705" cy="213360"/>
                      </a:xfrm>
                    </p:grpSpPr>
                    <p:sp>
                      <p:nvSpPr>
                        <p:cNvPr id="311" name="Left-Right Arrow 310"/>
                        <p:cNvSpPr/>
                        <p:nvPr/>
                      </p:nvSpPr>
                      <p:spPr>
                        <a:xfrm>
                          <a:off x="0" y="141605"/>
                          <a:ext cx="687705" cy="200660"/>
                        </a:xfrm>
                        <a:prstGeom prst="leftRightArrow">
                          <a:avLst>
                            <a:gd name="adj1" fmla="val 73101"/>
                            <a:gd name="adj2" fmla="val 43998"/>
                          </a:avLst>
                        </a:prstGeom>
                        <a:solidFill>
                          <a:schemeClr val="bg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12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3332" y="141605"/>
                          <a:ext cx="504190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TX/RX</a:t>
                          </a:r>
                        </a:p>
                      </p:txBody>
                    </p:sp>
                  </p:grpSp>
                  <p:grpSp>
                    <p:nvGrpSpPr>
                      <p:cNvPr id="292" name="Group 291"/>
                      <p:cNvGrpSpPr/>
                      <p:nvPr/>
                    </p:nvGrpSpPr>
                    <p:grpSpPr>
                      <a:xfrm>
                        <a:off x="16550" y="707522"/>
                        <a:ext cx="691515" cy="213360"/>
                        <a:chOff x="0" y="-36383"/>
                        <a:chExt cx="692055" cy="213360"/>
                      </a:xfrm>
                    </p:grpSpPr>
                    <p:cxnSp>
                      <p:nvCxnSpPr>
                        <p:cNvPr id="309" name="Straight Arrow Connector 308"/>
                        <p:cNvCxnSpPr/>
                        <p:nvPr/>
                      </p:nvCxnSpPr>
                      <p:spPr>
                        <a:xfrm>
                          <a:off x="0" y="113334"/>
                          <a:ext cx="692055" cy="0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10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6038" y="-36383"/>
                          <a:ext cx="497205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JTEN</a:t>
                          </a:r>
                        </a:p>
                      </p:txBody>
                    </p:sp>
                  </p:grpSp>
                  <p:grpSp>
                    <p:nvGrpSpPr>
                      <p:cNvPr id="293" name="Group 292"/>
                      <p:cNvGrpSpPr/>
                      <p:nvPr/>
                    </p:nvGrpSpPr>
                    <p:grpSpPr>
                      <a:xfrm>
                        <a:off x="4138" y="281354"/>
                        <a:ext cx="678180" cy="243840"/>
                        <a:chOff x="0" y="111125"/>
                        <a:chExt cx="687705" cy="243840"/>
                      </a:xfrm>
                    </p:grpSpPr>
                    <p:sp>
                      <p:nvSpPr>
                        <p:cNvPr id="307" name="Left-Right Arrow 306"/>
                        <p:cNvSpPr/>
                        <p:nvPr/>
                      </p:nvSpPr>
                      <p:spPr>
                        <a:xfrm>
                          <a:off x="0" y="111125"/>
                          <a:ext cx="687705" cy="231140"/>
                        </a:xfrm>
                        <a:prstGeom prst="leftRightArrow">
                          <a:avLst>
                            <a:gd name="adj1" fmla="val 59341"/>
                            <a:gd name="adj2" fmla="val 38161"/>
                          </a:avLst>
                        </a:prstGeom>
                        <a:solidFill>
                          <a:schemeClr val="bg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08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3332" y="141605"/>
                          <a:ext cx="504190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1100" baseline="300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 PWR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</p:grpSp>
                  <p:sp>
                    <p:nvSpPr>
                      <p:cNvPr id="294" name="Rectangle 293"/>
                      <p:cNvSpPr/>
                      <p:nvPr/>
                    </p:nvSpPr>
                    <p:spPr>
                      <a:xfrm>
                        <a:off x="686835" y="277216"/>
                        <a:ext cx="453224" cy="1100734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5" name="Rectangle 294"/>
                      <p:cNvSpPr/>
                      <p:nvPr/>
                    </p:nvSpPr>
                    <p:spPr>
                      <a:xfrm>
                        <a:off x="1369531" y="359967"/>
                        <a:ext cx="340995" cy="78136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977224" y="707156"/>
                        <a:ext cx="569512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Analog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297" name="Straight Connector 296"/>
                      <p:cNvCxnSpPr/>
                      <p:nvPr/>
                    </p:nvCxnSpPr>
                    <p:spPr>
                      <a:xfrm flipV="1">
                        <a:off x="910263" y="132402"/>
                        <a:ext cx="0" cy="152069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8" name="Straight Connector 297"/>
                      <p:cNvCxnSpPr/>
                      <p:nvPr/>
                    </p:nvCxnSpPr>
                    <p:spPr>
                      <a:xfrm flipH="1" flipV="1">
                        <a:off x="682697" y="132402"/>
                        <a:ext cx="485181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9" name="Straight Connector 298"/>
                      <p:cNvCxnSpPr/>
                      <p:nvPr/>
                    </p:nvCxnSpPr>
                    <p:spPr>
                      <a:xfrm flipV="1">
                        <a:off x="1253680" y="132402"/>
                        <a:ext cx="34190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0" name="Straight Connector 299"/>
                      <p:cNvCxnSpPr/>
                      <p:nvPr/>
                    </p:nvCxnSpPr>
                    <p:spPr>
                      <a:xfrm>
                        <a:off x="1253680" y="173777"/>
                        <a:ext cx="227606" cy="23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01" name="Isosceles Triangle 300"/>
                      <p:cNvSpPr/>
                      <p:nvPr/>
                    </p:nvSpPr>
                    <p:spPr>
                      <a:xfrm rot="5400000">
                        <a:off x="1162654" y="41375"/>
                        <a:ext cx="230076" cy="221919"/>
                      </a:xfrm>
                      <a:prstGeom prst="triangle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302" name="Straight Connector 301"/>
                      <p:cNvCxnSpPr/>
                      <p:nvPr/>
                    </p:nvCxnSpPr>
                    <p:spPr>
                      <a:xfrm>
                        <a:off x="1597097" y="132402"/>
                        <a:ext cx="0" cy="22756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3" name="Straight Connector 302"/>
                      <p:cNvCxnSpPr/>
                      <p:nvPr/>
                    </p:nvCxnSpPr>
                    <p:spPr>
                      <a:xfrm flipH="1" flipV="1">
                        <a:off x="1481245" y="173777"/>
                        <a:ext cx="1552" cy="190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04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602015" y="602014"/>
                        <a:ext cx="569512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ADC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05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252956" y="699677"/>
                        <a:ext cx="629750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Signal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</a:p>
                    </p:txBody>
                  </p:sp>
                  <p:sp>
                    <p:nvSpPr>
                      <p:cNvPr id="306" name="Left-Right Arrow 305"/>
                      <p:cNvSpPr/>
                      <p:nvPr/>
                    </p:nvSpPr>
                    <p:spPr>
                      <a:xfrm>
                        <a:off x="159837" y="935088"/>
                        <a:ext cx="49637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1" name="Group 200"/>
                    <p:cNvGrpSpPr/>
                    <p:nvPr/>
                  </p:nvGrpSpPr>
                  <p:grpSpPr>
                    <a:xfrm>
                      <a:off x="0" y="1510747"/>
                      <a:ext cx="1710057" cy="1344295"/>
                      <a:chOff x="0" y="33100"/>
                      <a:chExt cx="1710526" cy="1344989"/>
                    </a:xfrm>
                  </p:grpSpPr>
                  <p:sp>
                    <p:nvSpPr>
                      <p:cNvPr id="263" name="Left-Right Arrow 262"/>
                      <p:cNvSpPr/>
                      <p:nvPr/>
                    </p:nvSpPr>
                    <p:spPr>
                      <a:xfrm>
                        <a:off x="1133691" y="364105"/>
                        <a:ext cx="226060" cy="771008"/>
                      </a:xfrm>
                      <a:prstGeom prst="leftRightArrow">
                        <a:avLst>
                          <a:gd name="adj1" fmla="val 73101"/>
                          <a:gd name="adj2" fmla="val 25687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64" name="Group 263"/>
                      <p:cNvGrpSpPr/>
                      <p:nvPr/>
                    </p:nvGrpSpPr>
                    <p:grpSpPr>
                      <a:xfrm>
                        <a:off x="0" y="33100"/>
                        <a:ext cx="687705" cy="211508"/>
                        <a:chOff x="0" y="18818"/>
                        <a:chExt cx="687705" cy="314714"/>
                      </a:xfrm>
                    </p:grpSpPr>
                    <p:sp>
                      <p:nvSpPr>
                        <p:cNvPr id="287" name="Left-Right Arrow 286"/>
                        <p:cNvSpPr/>
                        <p:nvPr/>
                      </p:nvSpPr>
                      <p:spPr>
                        <a:xfrm>
                          <a:off x="0" y="18818"/>
                          <a:ext cx="687705" cy="314714"/>
                        </a:xfrm>
                        <a:prstGeom prst="leftRightArrow">
                          <a:avLst>
                            <a:gd name="adj1" fmla="val 73101"/>
                            <a:gd name="adj2" fmla="val 41101"/>
                          </a:avLst>
                        </a:prstGeom>
                        <a:solidFill>
                          <a:schemeClr val="bg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88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157" y="18818"/>
                          <a:ext cx="504190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1100" baseline="300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 AUX</a:t>
                          </a:r>
                        </a:p>
                      </p:txBody>
                    </p:sp>
                  </p:grpSp>
                  <p:grpSp>
                    <p:nvGrpSpPr>
                      <p:cNvPr id="265" name="Group 264"/>
                      <p:cNvGrpSpPr/>
                      <p:nvPr/>
                    </p:nvGrpSpPr>
                    <p:grpSpPr>
                      <a:xfrm>
                        <a:off x="4138" y="537882"/>
                        <a:ext cx="678180" cy="212725"/>
                        <a:chOff x="0" y="141605"/>
                        <a:chExt cx="687705" cy="213360"/>
                      </a:xfrm>
                    </p:grpSpPr>
                    <p:sp>
                      <p:nvSpPr>
                        <p:cNvPr id="285" name="Left-Right Arrow 284"/>
                        <p:cNvSpPr/>
                        <p:nvPr/>
                      </p:nvSpPr>
                      <p:spPr>
                        <a:xfrm>
                          <a:off x="0" y="141605"/>
                          <a:ext cx="687705" cy="200660"/>
                        </a:xfrm>
                        <a:prstGeom prst="leftRightArrow">
                          <a:avLst>
                            <a:gd name="adj1" fmla="val 73101"/>
                            <a:gd name="adj2" fmla="val 43998"/>
                          </a:avLst>
                        </a:prstGeom>
                        <a:solidFill>
                          <a:schemeClr val="bg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86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3332" y="141605"/>
                          <a:ext cx="504190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TX/RX</a:t>
                          </a:r>
                        </a:p>
                      </p:txBody>
                    </p:sp>
                  </p:grpSp>
                  <p:grpSp>
                    <p:nvGrpSpPr>
                      <p:cNvPr id="266" name="Group 265"/>
                      <p:cNvGrpSpPr/>
                      <p:nvPr/>
                    </p:nvGrpSpPr>
                    <p:grpSpPr>
                      <a:xfrm>
                        <a:off x="16550" y="707522"/>
                        <a:ext cx="691515" cy="213360"/>
                        <a:chOff x="0" y="-36383"/>
                        <a:chExt cx="692055" cy="213360"/>
                      </a:xfrm>
                    </p:grpSpPr>
                    <p:cxnSp>
                      <p:nvCxnSpPr>
                        <p:cNvPr id="283" name="Straight Arrow Connector 282"/>
                        <p:cNvCxnSpPr/>
                        <p:nvPr/>
                      </p:nvCxnSpPr>
                      <p:spPr>
                        <a:xfrm>
                          <a:off x="0" y="113334"/>
                          <a:ext cx="692055" cy="0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84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6038" y="-36383"/>
                          <a:ext cx="497205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JTEN</a:t>
                          </a:r>
                        </a:p>
                      </p:txBody>
                    </p:sp>
                  </p:grpSp>
                  <p:grpSp>
                    <p:nvGrpSpPr>
                      <p:cNvPr id="267" name="Group 266"/>
                      <p:cNvGrpSpPr/>
                      <p:nvPr/>
                    </p:nvGrpSpPr>
                    <p:grpSpPr>
                      <a:xfrm>
                        <a:off x="4138" y="281354"/>
                        <a:ext cx="678180" cy="243840"/>
                        <a:chOff x="0" y="111125"/>
                        <a:chExt cx="687705" cy="243840"/>
                      </a:xfrm>
                    </p:grpSpPr>
                    <p:sp>
                      <p:nvSpPr>
                        <p:cNvPr id="281" name="Left-Right Arrow 280"/>
                        <p:cNvSpPr/>
                        <p:nvPr/>
                      </p:nvSpPr>
                      <p:spPr>
                        <a:xfrm>
                          <a:off x="0" y="111125"/>
                          <a:ext cx="687705" cy="231140"/>
                        </a:xfrm>
                        <a:prstGeom prst="leftRightArrow">
                          <a:avLst>
                            <a:gd name="adj1" fmla="val 59341"/>
                            <a:gd name="adj2" fmla="val 38161"/>
                          </a:avLst>
                        </a:prstGeom>
                        <a:solidFill>
                          <a:schemeClr val="bg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82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3332" y="141605"/>
                          <a:ext cx="504190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1100" baseline="300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 PWR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</p:grpSp>
                  <p:sp>
                    <p:nvSpPr>
                      <p:cNvPr id="268" name="Rectangle 267"/>
                      <p:cNvSpPr/>
                      <p:nvPr/>
                    </p:nvSpPr>
                    <p:spPr>
                      <a:xfrm>
                        <a:off x="686835" y="277216"/>
                        <a:ext cx="453224" cy="1100873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69" name="Rectangle 268"/>
                      <p:cNvSpPr/>
                      <p:nvPr/>
                    </p:nvSpPr>
                    <p:spPr>
                      <a:xfrm>
                        <a:off x="1369531" y="359967"/>
                        <a:ext cx="340995" cy="78136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70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977224" y="737445"/>
                        <a:ext cx="569512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Analog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71" name="Left-Right Arrow 270"/>
                      <p:cNvSpPr/>
                      <p:nvPr/>
                    </p:nvSpPr>
                    <p:spPr>
                      <a:xfrm>
                        <a:off x="193439" y="918115"/>
                        <a:ext cx="49637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272" name="Straight Connector 271"/>
                      <p:cNvCxnSpPr/>
                      <p:nvPr/>
                    </p:nvCxnSpPr>
                    <p:spPr>
                      <a:xfrm flipV="1">
                        <a:off x="910263" y="132402"/>
                        <a:ext cx="0" cy="152069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3" name="Straight Connector 272"/>
                      <p:cNvCxnSpPr/>
                      <p:nvPr/>
                    </p:nvCxnSpPr>
                    <p:spPr>
                      <a:xfrm flipH="1" flipV="1">
                        <a:off x="682697" y="132402"/>
                        <a:ext cx="485181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4" name="Straight Connector 273"/>
                      <p:cNvCxnSpPr/>
                      <p:nvPr/>
                    </p:nvCxnSpPr>
                    <p:spPr>
                      <a:xfrm flipV="1">
                        <a:off x="1253680" y="132402"/>
                        <a:ext cx="34190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5" name="Straight Connector 274"/>
                      <p:cNvCxnSpPr/>
                      <p:nvPr/>
                    </p:nvCxnSpPr>
                    <p:spPr>
                      <a:xfrm>
                        <a:off x="1253680" y="173777"/>
                        <a:ext cx="227606" cy="23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6" name="Isosceles Triangle 275"/>
                      <p:cNvSpPr/>
                      <p:nvPr/>
                    </p:nvSpPr>
                    <p:spPr>
                      <a:xfrm rot="5400000">
                        <a:off x="1162654" y="41375"/>
                        <a:ext cx="230076" cy="221919"/>
                      </a:xfrm>
                      <a:prstGeom prst="triangle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277" name="Straight Connector 276"/>
                      <p:cNvCxnSpPr/>
                      <p:nvPr/>
                    </p:nvCxnSpPr>
                    <p:spPr>
                      <a:xfrm>
                        <a:off x="1597097" y="132402"/>
                        <a:ext cx="0" cy="22756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8" name="Straight Connector 277"/>
                      <p:cNvCxnSpPr/>
                      <p:nvPr/>
                    </p:nvCxnSpPr>
                    <p:spPr>
                      <a:xfrm flipH="1" flipV="1">
                        <a:off x="1481245" y="173776"/>
                        <a:ext cx="1552" cy="190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9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602015" y="602014"/>
                        <a:ext cx="569512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ADC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80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255749" y="635114"/>
                        <a:ext cx="629750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Signal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202" name="Group 201"/>
                    <p:cNvGrpSpPr/>
                    <p:nvPr/>
                  </p:nvGrpSpPr>
                  <p:grpSpPr>
                    <a:xfrm>
                      <a:off x="0" y="2981739"/>
                      <a:ext cx="1710057" cy="1352550"/>
                      <a:chOff x="0" y="33100"/>
                      <a:chExt cx="1710526" cy="1353331"/>
                    </a:xfrm>
                  </p:grpSpPr>
                  <p:sp>
                    <p:nvSpPr>
                      <p:cNvPr id="237" name="Left-Right Arrow 236"/>
                      <p:cNvSpPr/>
                      <p:nvPr/>
                    </p:nvSpPr>
                    <p:spPr>
                      <a:xfrm>
                        <a:off x="1133691" y="364105"/>
                        <a:ext cx="226060" cy="771008"/>
                      </a:xfrm>
                      <a:prstGeom prst="leftRightArrow">
                        <a:avLst>
                          <a:gd name="adj1" fmla="val 73101"/>
                          <a:gd name="adj2" fmla="val 25687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38" name="Group 237"/>
                      <p:cNvGrpSpPr/>
                      <p:nvPr/>
                    </p:nvGrpSpPr>
                    <p:grpSpPr>
                      <a:xfrm>
                        <a:off x="0" y="33100"/>
                        <a:ext cx="687705" cy="211508"/>
                        <a:chOff x="0" y="18818"/>
                        <a:chExt cx="687705" cy="314714"/>
                      </a:xfrm>
                    </p:grpSpPr>
                    <p:sp>
                      <p:nvSpPr>
                        <p:cNvPr id="261" name="Left-Right Arrow 260"/>
                        <p:cNvSpPr/>
                        <p:nvPr/>
                      </p:nvSpPr>
                      <p:spPr>
                        <a:xfrm>
                          <a:off x="0" y="18818"/>
                          <a:ext cx="687705" cy="314714"/>
                        </a:xfrm>
                        <a:prstGeom prst="leftRightArrow">
                          <a:avLst>
                            <a:gd name="adj1" fmla="val 73101"/>
                            <a:gd name="adj2" fmla="val 41101"/>
                          </a:avLst>
                        </a:prstGeom>
                        <a:solidFill>
                          <a:schemeClr val="bg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62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157" y="18818"/>
                          <a:ext cx="504190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1100" baseline="300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 AUX</a:t>
                          </a:r>
                        </a:p>
                      </p:txBody>
                    </p:sp>
                  </p:grpSp>
                  <p:grpSp>
                    <p:nvGrpSpPr>
                      <p:cNvPr id="239" name="Group 238"/>
                      <p:cNvGrpSpPr/>
                      <p:nvPr/>
                    </p:nvGrpSpPr>
                    <p:grpSpPr>
                      <a:xfrm>
                        <a:off x="4138" y="537882"/>
                        <a:ext cx="678180" cy="212725"/>
                        <a:chOff x="0" y="141605"/>
                        <a:chExt cx="687705" cy="213360"/>
                      </a:xfrm>
                    </p:grpSpPr>
                    <p:sp>
                      <p:nvSpPr>
                        <p:cNvPr id="259" name="Left-Right Arrow 258"/>
                        <p:cNvSpPr/>
                        <p:nvPr/>
                      </p:nvSpPr>
                      <p:spPr>
                        <a:xfrm>
                          <a:off x="0" y="141605"/>
                          <a:ext cx="687705" cy="200660"/>
                        </a:xfrm>
                        <a:prstGeom prst="leftRightArrow">
                          <a:avLst>
                            <a:gd name="adj1" fmla="val 73101"/>
                            <a:gd name="adj2" fmla="val 43998"/>
                          </a:avLst>
                        </a:prstGeom>
                        <a:solidFill>
                          <a:schemeClr val="bg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60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3332" y="141605"/>
                          <a:ext cx="504190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TX/RX</a:t>
                          </a:r>
                        </a:p>
                      </p:txBody>
                    </p:sp>
                  </p:grpSp>
                  <p:grpSp>
                    <p:nvGrpSpPr>
                      <p:cNvPr id="240" name="Group 239"/>
                      <p:cNvGrpSpPr/>
                      <p:nvPr/>
                    </p:nvGrpSpPr>
                    <p:grpSpPr>
                      <a:xfrm>
                        <a:off x="16550" y="707522"/>
                        <a:ext cx="691515" cy="213360"/>
                        <a:chOff x="0" y="-36383"/>
                        <a:chExt cx="692055" cy="213360"/>
                      </a:xfrm>
                    </p:grpSpPr>
                    <p:cxnSp>
                      <p:nvCxnSpPr>
                        <p:cNvPr id="257" name="Straight Arrow Connector 256"/>
                        <p:cNvCxnSpPr/>
                        <p:nvPr/>
                      </p:nvCxnSpPr>
                      <p:spPr>
                        <a:xfrm>
                          <a:off x="0" y="113334"/>
                          <a:ext cx="692055" cy="0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58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6038" y="-36383"/>
                          <a:ext cx="497205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JTEN</a:t>
                          </a:r>
                        </a:p>
                      </p:txBody>
                    </p:sp>
                  </p:grpSp>
                  <p:grpSp>
                    <p:nvGrpSpPr>
                      <p:cNvPr id="241" name="Group 240"/>
                      <p:cNvGrpSpPr/>
                      <p:nvPr/>
                    </p:nvGrpSpPr>
                    <p:grpSpPr>
                      <a:xfrm>
                        <a:off x="4138" y="281354"/>
                        <a:ext cx="678180" cy="243840"/>
                        <a:chOff x="0" y="111125"/>
                        <a:chExt cx="687705" cy="243840"/>
                      </a:xfrm>
                    </p:grpSpPr>
                    <p:sp>
                      <p:nvSpPr>
                        <p:cNvPr id="255" name="Left-Right Arrow 254"/>
                        <p:cNvSpPr/>
                        <p:nvPr/>
                      </p:nvSpPr>
                      <p:spPr>
                        <a:xfrm>
                          <a:off x="0" y="111125"/>
                          <a:ext cx="687705" cy="231140"/>
                        </a:xfrm>
                        <a:prstGeom prst="leftRightArrow">
                          <a:avLst>
                            <a:gd name="adj1" fmla="val 59341"/>
                            <a:gd name="adj2" fmla="val 38161"/>
                          </a:avLst>
                        </a:prstGeom>
                        <a:solidFill>
                          <a:schemeClr val="bg2">
                            <a:lumMod val="7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6" name="Text Box 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3332" y="141605"/>
                          <a:ext cx="504190" cy="213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0" tIns="0" rIns="0" bIns="0" anchor="t" anchorCtr="0">
                          <a:noAutofit/>
                        </a:bodyPr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</a:t>
                          </a:r>
                          <a:r>
                            <a:rPr lang="en-US" sz="1100" baseline="300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 PWR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1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p:txBody>
                    </p:sp>
                  </p:grpSp>
                  <p:sp>
                    <p:nvSpPr>
                      <p:cNvPr id="242" name="Rectangle 241"/>
                      <p:cNvSpPr/>
                      <p:nvPr/>
                    </p:nvSpPr>
                    <p:spPr>
                      <a:xfrm>
                        <a:off x="686835" y="277216"/>
                        <a:ext cx="453224" cy="1109215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3" name="Rectangle 242"/>
                      <p:cNvSpPr/>
                      <p:nvPr/>
                    </p:nvSpPr>
                    <p:spPr>
                      <a:xfrm>
                        <a:off x="1369531" y="359967"/>
                        <a:ext cx="340995" cy="78136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4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961318" y="734901"/>
                        <a:ext cx="569512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Analog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45" name="Left-Right Arrow 244"/>
                      <p:cNvSpPr/>
                      <p:nvPr/>
                    </p:nvSpPr>
                    <p:spPr>
                      <a:xfrm>
                        <a:off x="1" y="935088"/>
                        <a:ext cx="678394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246" name="Straight Connector 245"/>
                      <p:cNvCxnSpPr/>
                      <p:nvPr/>
                    </p:nvCxnSpPr>
                    <p:spPr>
                      <a:xfrm flipV="1">
                        <a:off x="910263" y="132402"/>
                        <a:ext cx="0" cy="152069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7" name="Straight Connector 246"/>
                      <p:cNvCxnSpPr/>
                      <p:nvPr/>
                    </p:nvCxnSpPr>
                    <p:spPr>
                      <a:xfrm flipH="1" flipV="1">
                        <a:off x="682697" y="132402"/>
                        <a:ext cx="485181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8" name="Straight Connector 247"/>
                      <p:cNvCxnSpPr/>
                      <p:nvPr/>
                    </p:nvCxnSpPr>
                    <p:spPr>
                      <a:xfrm flipV="1">
                        <a:off x="1253680" y="132402"/>
                        <a:ext cx="341906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9" name="Straight Connector 248"/>
                      <p:cNvCxnSpPr/>
                      <p:nvPr/>
                    </p:nvCxnSpPr>
                    <p:spPr>
                      <a:xfrm>
                        <a:off x="1253680" y="173777"/>
                        <a:ext cx="227606" cy="233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50" name="Isosceles Triangle 249"/>
                      <p:cNvSpPr/>
                      <p:nvPr/>
                    </p:nvSpPr>
                    <p:spPr>
                      <a:xfrm rot="5400000">
                        <a:off x="1162654" y="41375"/>
                        <a:ext cx="230076" cy="221919"/>
                      </a:xfrm>
                      <a:prstGeom prst="triangle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251" name="Straight Connector 250"/>
                      <p:cNvCxnSpPr/>
                      <p:nvPr/>
                    </p:nvCxnSpPr>
                    <p:spPr>
                      <a:xfrm>
                        <a:off x="1597097" y="132402"/>
                        <a:ext cx="0" cy="227565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52" name="Straight Connector 251"/>
                      <p:cNvCxnSpPr/>
                      <p:nvPr/>
                    </p:nvCxnSpPr>
                    <p:spPr>
                      <a:xfrm flipH="1" flipV="1">
                        <a:off x="1481245" y="173777"/>
                        <a:ext cx="1552" cy="190328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53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602015" y="602014"/>
                        <a:ext cx="569512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ADC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54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255749" y="635114"/>
                        <a:ext cx="629750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Signal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203" name="Group 202"/>
                    <p:cNvGrpSpPr/>
                    <p:nvPr/>
                  </p:nvGrpSpPr>
                  <p:grpSpPr>
                    <a:xfrm>
                      <a:off x="1836751" y="270344"/>
                      <a:ext cx="1024256" cy="1092199"/>
                      <a:chOff x="0" y="279385"/>
                      <a:chExt cx="1024705" cy="1092616"/>
                    </a:xfrm>
                  </p:grpSpPr>
                  <p:sp>
                    <p:nvSpPr>
                      <p:cNvPr id="231" name="Left-Right Arrow 230"/>
                      <p:cNvSpPr/>
                      <p:nvPr/>
                    </p:nvSpPr>
                    <p:spPr>
                      <a:xfrm>
                        <a:off x="342900" y="336550"/>
                        <a:ext cx="226050" cy="771008"/>
                      </a:xfrm>
                      <a:prstGeom prst="leftRightArrow">
                        <a:avLst>
                          <a:gd name="adj1" fmla="val 73101"/>
                          <a:gd name="adj2" fmla="val 25687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2" name="Rectangle 231"/>
                      <p:cNvSpPr/>
                      <p:nvPr/>
                    </p:nvSpPr>
                    <p:spPr>
                      <a:xfrm>
                        <a:off x="571500" y="279385"/>
                        <a:ext cx="453205" cy="1092616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3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515565" y="733081"/>
                        <a:ext cx="569488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ADC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34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083" y="688451"/>
                        <a:ext cx="569488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Analog</a:t>
                        </a:r>
                      </a:p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signals</a:t>
                        </a:r>
                      </a:p>
                    </p:txBody>
                  </p:sp>
                  <p:sp>
                    <p:nvSpPr>
                      <p:cNvPr id="235" name="Rectangle 234"/>
                      <p:cNvSpPr/>
                      <p:nvPr/>
                    </p:nvSpPr>
                    <p:spPr>
                      <a:xfrm>
                        <a:off x="0" y="361950"/>
                        <a:ext cx="340981" cy="78136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6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-117475" y="657225"/>
                        <a:ext cx="629724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Signal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204" name="Group 203"/>
                    <p:cNvGrpSpPr/>
                    <p:nvPr/>
                  </p:nvGrpSpPr>
                  <p:grpSpPr>
                    <a:xfrm>
                      <a:off x="1836751" y="1757238"/>
                      <a:ext cx="1024256" cy="1100455"/>
                      <a:chOff x="0" y="279400"/>
                      <a:chExt cx="1024705" cy="1110702"/>
                    </a:xfrm>
                  </p:grpSpPr>
                  <p:sp>
                    <p:nvSpPr>
                      <p:cNvPr id="225" name="Left-Right Arrow 224"/>
                      <p:cNvSpPr/>
                      <p:nvPr/>
                    </p:nvSpPr>
                    <p:spPr>
                      <a:xfrm>
                        <a:off x="342900" y="336550"/>
                        <a:ext cx="226050" cy="771008"/>
                      </a:xfrm>
                      <a:prstGeom prst="leftRightArrow">
                        <a:avLst>
                          <a:gd name="adj1" fmla="val 73101"/>
                          <a:gd name="adj2" fmla="val 25687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6" name="Rectangle 225"/>
                      <p:cNvSpPr/>
                      <p:nvPr/>
                    </p:nvSpPr>
                    <p:spPr>
                      <a:xfrm>
                        <a:off x="571500" y="279400"/>
                        <a:ext cx="453205" cy="1110702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7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515565" y="760979"/>
                        <a:ext cx="569488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ADC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28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084" y="708914"/>
                        <a:ext cx="569488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Analog</a:t>
                        </a:r>
                      </a:p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signals</a:t>
                        </a:r>
                      </a:p>
                    </p:txBody>
                  </p:sp>
                  <p:sp>
                    <p:nvSpPr>
                      <p:cNvPr id="229" name="Rectangle 228"/>
                      <p:cNvSpPr/>
                      <p:nvPr/>
                    </p:nvSpPr>
                    <p:spPr>
                      <a:xfrm>
                        <a:off x="0" y="361950"/>
                        <a:ext cx="340981" cy="78136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30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-117475" y="657225"/>
                        <a:ext cx="629724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Signal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205" name="Group 204"/>
                    <p:cNvGrpSpPr/>
                    <p:nvPr/>
                  </p:nvGrpSpPr>
                  <p:grpSpPr>
                    <a:xfrm>
                      <a:off x="1836751" y="3228229"/>
                      <a:ext cx="1024256" cy="1113155"/>
                      <a:chOff x="0" y="279400"/>
                      <a:chExt cx="1024705" cy="1113513"/>
                    </a:xfrm>
                  </p:grpSpPr>
                  <p:sp>
                    <p:nvSpPr>
                      <p:cNvPr id="219" name="Left-Right Arrow 218"/>
                      <p:cNvSpPr/>
                      <p:nvPr/>
                    </p:nvSpPr>
                    <p:spPr>
                      <a:xfrm>
                        <a:off x="342900" y="336550"/>
                        <a:ext cx="226050" cy="771008"/>
                      </a:xfrm>
                      <a:prstGeom prst="leftRightArrow">
                        <a:avLst>
                          <a:gd name="adj1" fmla="val 73101"/>
                          <a:gd name="adj2" fmla="val 25687"/>
                        </a:avLst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0" name="Rectangle 219"/>
                      <p:cNvSpPr/>
                      <p:nvPr/>
                    </p:nvSpPr>
                    <p:spPr>
                      <a:xfrm>
                        <a:off x="571500" y="279400"/>
                        <a:ext cx="453205" cy="1113513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1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544147" y="734491"/>
                        <a:ext cx="569488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ADC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222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084" y="707725"/>
                        <a:ext cx="569488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Analog</a:t>
                        </a:r>
                      </a:p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signals</a:t>
                        </a:r>
                      </a:p>
                    </p:txBody>
                  </p:sp>
                  <p:sp>
                    <p:nvSpPr>
                      <p:cNvPr id="223" name="Rectangle 222"/>
                      <p:cNvSpPr/>
                      <p:nvPr/>
                    </p:nvSpPr>
                    <p:spPr>
                      <a:xfrm>
                        <a:off x="0" y="361950"/>
                        <a:ext cx="340981" cy="78136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4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-117475" y="657225"/>
                        <a:ext cx="629724" cy="17824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Signal </a:t>
                        </a:r>
                        <a:r>
                          <a:rPr lang="en-US" sz="1100" dirty="0" smtClean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Con</a:t>
                        </a:r>
                        <a:endPara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206" name="Group 205"/>
                    <p:cNvGrpSpPr/>
                    <p:nvPr/>
                  </p:nvGrpSpPr>
                  <p:grpSpPr>
                    <a:xfrm>
                      <a:off x="2480807" y="1200647"/>
                      <a:ext cx="372110" cy="1047133"/>
                      <a:chOff x="0" y="99535"/>
                      <a:chExt cx="370205" cy="602580"/>
                    </a:xfrm>
                  </p:grpSpPr>
                  <p:sp>
                    <p:nvSpPr>
                      <p:cNvPr id="217" name="Left-Right Arrow 216"/>
                      <p:cNvSpPr/>
                      <p:nvPr/>
                    </p:nvSpPr>
                    <p:spPr>
                      <a:xfrm rot="5400000">
                        <a:off x="-18415" y="117950"/>
                        <a:ext cx="407035" cy="370205"/>
                      </a:xfrm>
                      <a:prstGeom prst="leftRightArrow">
                        <a:avLst>
                          <a:gd name="adj1" fmla="val 55257"/>
                          <a:gd name="adj2" fmla="val 28338"/>
                        </a:avLst>
                      </a:prstGeom>
                      <a:solidFill>
                        <a:schemeClr val="bg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8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-81066" y="348895"/>
                        <a:ext cx="496570" cy="20986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TX/RX</a:t>
                        </a:r>
                      </a:p>
                    </p:txBody>
                  </p:sp>
                </p:grpSp>
                <p:grpSp>
                  <p:nvGrpSpPr>
                    <p:cNvPr id="207" name="Group 206"/>
                    <p:cNvGrpSpPr/>
                    <p:nvPr/>
                  </p:nvGrpSpPr>
                  <p:grpSpPr>
                    <a:xfrm>
                      <a:off x="2480807" y="2687541"/>
                      <a:ext cx="370205" cy="696672"/>
                      <a:chOff x="0" y="99535"/>
                      <a:chExt cx="370205" cy="407035"/>
                    </a:xfrm>
                  </p:grpSpPr>
                  <p:sp>
                    <p:nvSpPr>
                      <p:cNvPr id="215" name="Left-Right Arrow 214"/>
                      <p:cNvSpPr/>
                      <p:nvPr/>
                    </p:nvSpPr>
                    <p:spPr>
                      <a:xfrm rot="5400000">
                        <a:off x="-18415" y="117950"/>
                        <a:ext cx="407035" cy="370205"/>
                      </a:xfrm>
                      <a:prstGeom prst="leftRightArrow">
                        <a:avLst>
                          <a:gd name="adj1" fmla="val 55257"/>
                          <a:gd name="adj2" fmla="val 28338"/>
                        </a:avLst>
                      </a:prstGeom>
                      <a:solidFill>
                        <a:schemeClr val="bg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6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73301" y="220044"/>
                        <a:ext cx="222173" cy="17832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TX/RX</a:t>
                        </a:r>
                      </a:p>
                    </p:txBody>
                  </p:sp>
                </p:grpSp>
                <p:grpSp>
                  <p:nvGrpSpPr>
                    <p:cNvPr id="208" name="Group 207"/>
                    <p:cNvGrpSpPr/>
                    <p:nvPr/>
                  </p:nvGrpSpPr>
                  <p:grpSpPr>
                    <a:xfrm>
                      <a:off x="2536465" y="47707"/>
                      <a:ext cx="664543" cy="4525645"/>
                      <a:chOff x="0" y="0"/>
                      <a:chExt cx="664942" cy="4525732"/>
                    </a:xfrm>
                  </p:grpSpPr>
                  <p:sp>
                    <p:nvSpPr>
                      <p:cNvPr id="209" name="Left-Right Arrow 208"/>
                      <p:cNvSpPr/>
                      <p:nvPr/>
                    </p:nvSpPr>
                    <p:spPr>
                      <a:xfrm rot="5400000">
                        <a:off x="-1618091" y="2246244"/>
                        <a:ext cx="4451979" cy="106997"/>
                      </a:xfrm>
                      <a:prstGeom prst="leftRightArrow">
                        <a:avLst>
                          <a:gd name="adj1" fmla="val 100000"/>
                          <a:gd name="adj2" fmla="val 28338"/>
                        </a:avLst>
                      </a:prstGeom>
                      <a:solidFill>
                        <a:schemeClr val="bg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0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354587" y="1387504"/>
                        <a:ext cx="410841" cy="20986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TX/RX</a:t>
                        </a:r>
                      </a:p>
                    </p:txBody>
                  </p:sp>
                  <p:sp>
                    <p:nvSpPr>
                      <p:cNvPr id="211" name="Left-Right Arrow 210"/>
                      <p:cNvSpPr/>
                      <p:nvPr/>
                    </p:nvSpPr>
                    <p:spPr>
                      <a:xfrm>
                        <a:off x="87464" y="4381169"/>
                        <a:ext cx="571500" cy="140335"/>
                      </a:xfrm>
                      <a:prstGeom prst="leftRightArrow">
                        <a:avLst>
                          <a:gd name="adj1" fmla="val 100000"/>
                          <a:gd name="adj2" fmla="val 0"/>
                        </a:avLst>
                      </a:prstGeom>
                      <a:solidFill>
                        <a:schemeClr val="bg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2" name="Left-Right Arrow 211"/>
                      <p:cNvSpPr/>
                      <p:nvPr/>
                    </p:nvSpPr>
                    <p:spPr>
                      <a:xfrm>
                        <a:off x="55659" y="0"/>
                        <a:ext cx="609283" cy="107002"/>
                      </a:xfrm>
                      <a:prstGeom prst="leftRightArrow">
                        <a:avLst>
                          <a:gd name="adj1" fmla="val 100000"/>
                          <a:gd name="adj2" fmla="val 0"/>
                        </a:avLst>
                      </a:prstGeom>
                      <a:solidFill>
                        <a:schemeClr val="bg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3" name="Down Arrow 212"/>
                      <p:cNvSpPr/>
                      <p:nvPr/>
                    </p:nvSpPr>
                    <p:spPr>
                      <a:xfrm>
                        <a:off x="0" y="7952"/>
                        <a:ext cx="221615" cy="401955"/>
                      </a:xfrm>
                      <a:prstGeom prst="downArrow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14" name="Down Arrow 213"/>
                      <p:cNvSpPr/>
                      <p:nvPr/>
                    </p:nvSpPr>
                    <p:spPr>
                      <a:xfrm rot="10800000">
                        <a:off x="39756" y="4086971"/>
                        <a:ext cx="221615" cy="435610"/>
                      </a:xfrm>
                      <a:prstGeom prst="downArrow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4579315" y="7315"/>
                    <a:ext cx="338455" cy="434022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61" name="Group 160"/>
                  <p:cNvGrpSpPr/>
                  <p:nvPr/>
                </p:nvGrpSpPr>
                <p:grpSpPr>
                  <a:xfrm>
                    <a:off x="3891686" y="307239"/>
                    <a:ext cx="707417" cy="3861480"/>
                    <a:chOff x="0" y="0"/>
                    <a:chExt cx="707417" cy="3861480"/>
                  </a:xfrm>
                </p:grpSpPr>
                <p:grpSp>
                  <p:nvGrpSpPr>
                    <p:cNvPr id="172" name="Group 171"/>
                    <p:cNvGrpSpPr/>
                    <p:nvPr/>
                  </p:nvGrpSpPr>
                  <p:grpSpPr>
                    <a:xfrm>
                      <a:off x="0" y="0"/>
                      <a:ext cx="699466" cy="887692"/>
                      <a:chOff x="0" y="0"/>
                      <a:chExt cx="699466" cy="887692"/>
                    </a:xfrm>
                  </p:grpSpPr>
                  <p:sp>
                    <p:nvSpPr>
                      <p:cNvPr id="191" name="Left-Right Arrow 190"/>
                      <p:cNvSpPr/>
                      <p:nvPr/>
                    </p:nvSpPr>
                    <p:spPr>
                      <a:xfrm>
                        <a:off x="7316" y="687629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2" name="Left-Right Arrow 191"/>
                      <p:cNvSpPr/>
                      <p:nvPr/>
                    </p:nvSpPr>
                    <p:spPr>
                      <a:xfrm>
                        <a:off x="0" y="0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3" name="Left-Right Arrow 192"/>
                      <p:cNvSpPr/>
                      <p:nvPr/>
                    </p:nvSpPr>
                    <p:spPr>
                      <a:xfrm>
                        <a:off x="3658" y="237744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4" name="Left-Right Arrow 193"/>
                      <p:cNvSpPr/>
                      <p:nvPr/>
                    </p:nvSpPr>
                    <p:spPr>
                      <a:xfrm>
                        <a:off x="7316" y="468173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95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19456" y="0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+1.0V</a:t>
                        </a:r>
                      </a:p>
                    </p:txBody>
                  </p:sp>
                  <p:sp>
                    <p:nvSpPr>
                      <p:cNvPr id="196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4087" y="241402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+1.5V</a:t>
                        </a:r>
                      </a:p>
                    </p:txBody>
                  </p:sp>
                  <p:sp>
                    <p:nvSpPr>
                      <p:cNvPr id="197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4087" y="468173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+2.5V</a:t>
                        </a:r>
                      </a:p>
                    </p:txBody>
                  </p:sp>
                  <p:sp>
                    <p:nvSpPr>
                      <p:cNvPr id="198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0429" y="691287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+3.3V</a:t>
                        </a:r>
                      </a:p>
                    </p:txBody>
                  </p:sp>
                </p:grpSp>
                <p:grpSp>
                  <p:nvGrpSpPr>
                    <p:cNvPr id="173" name="Group 172"/>
                    <p:cNvGrpSpPr/>
                    <p:nvPr/>
                  </p:nvGrpSpPr>
                  <p:grpSpPr>
                    <a:xfrm>
                      <a:off x="0" y="1494845"/>
                      <a:ext cx="699466" cy="887692"/>
                      <a:chOff x="0" y="0"/>
                      <a:chExt cx="699466" cy="887692"/>
                    </a:xfrm>
                  </p:grpSpPr>
                  <p:sp>
                    <p:nvSpPr>
                      <p:cNvPr id="183" name="Left-Right Arrow 182"/>
                      <p:cNvSpPr/>
                      <p:nvPr/>
                    </p:nvSpPr>
                    <p:spPr>
                      <a:xfrm>
                        <a:off x="7316" y="687629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4" name="Left-Right Arrow 183"/>
                      <p:cNvSpPr/>
                      <p:nvPr/>
                    </p:nvSpPr>
                    <p:spPr>
                      <a:xfrm>
                        <a:off x="0" y="0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" name="Left-Right Arrow 184"/>
                      <p:cNvSpPr/>
                      <p:nvPr/>
                    </p:nvSpPr>
                    <p:spPr>
                      <a:xfrm>
                        <a:off x="3658" y="237744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6" name="Left-Right Arrow 185"/>
                      <p:cNvSpPr/>
                      <p:nvPr/>
                    </p:nvSpPr>
                    <p:spPr>
                      <a:xfrm>
                        <a:off x="7316" y="468173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19456" y="0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+1.0V</a:t>
                        </a:r>
                      </a:p>
                    </p:txBody>
                  </p:sp>
                  <p:sp>
                    <p:nvSpPr>
                      <p:cNvPr id="188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4087" y="241402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+1.5V</a:t>
                        </a:r>
                      </a:p>
                    </p:txBody>
                  </p:sp>
                  <p:sp>
                    <p:nvSpPr>
                      <p:cNvPr id="189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4087" y="468173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+2.5V</a:t>
                        </a:r>
                      </a:p>
                    </p:txBody>
                  </p:sp>
                  <p:sp>
                    <p:nvSpPr>
                      <p:cNvPr id="190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0429" y="691287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+3.3V</a:t>
                        </a:r>
                      </a:p>
                    </p:txBody>
                  </p:sp>
                </p:grpSp>
                <p:grpSp>
                  <p:nvGrpSpPr>
                    <p:cNvPr id="174" name="Group 173"/>
                    <p:cNvGrpSpPr/>
                    <p:nvPr/>
                  </p:nvGrpSpPr>
                  <p:grpSpPr>
                    <a:xfrm>
                      <a:off x="7951" y="2973788"/>
                      <a:ext cx="699466" cy="887692"/>
                      <a:chOff x="0" y="0"/>
                      <a:chExt cx="699466" cy="887692"/>
                    </a:xfrm>
                  </p:grpSpPr>
                  <p:sp>
                    <p:nvSpPr>
                      <p:cNvPr id="175" name="Left-Right Arrow 174"/>
                      <p:cNvSpPr/>
                      <p:nvPr/>
                    </p:nvSpPr>
                    <p:spPr>
                      <a:xfrm>
                        <a:off x="7316" y="687629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6" name="Left-Right Arrow 175"/>
                      <p:cNvSpPr/>
                      <p:nvPr/>
                    </p:nvSpPr>
                    <p:spPr>
                      <a:xfrm>
                        <a:off x="0" y="0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7" name="Left-Right Arrow 176"/>
                      <p:cNvSpPr/>
                      <p:nvPr/>
                    </p:nvSpPr>
                    <p:spPr>
                      <a:xfrm>
                        <a:off x="3658" y="237744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8" name="Left-Right Arrow 177"/>
                      <p:cNvSpPr/>
                      <p:nvPr/>
                    </p:nvSpPr>
                    <p:spPr>
                      <a:xfrm>
                        <a:off x="7316" y="468173"/>
                        <a:ext cx="692150" cy="200063"/>
                      </a:xfrm>
                      <a:prstGeom prst="leftRightArrow">
                        <a:avLst>
                          <a:gd name="adj1" fmla="val 73101"/>
                          <a:gd name="adj2" fmla="val 43998"/>
                        </a:avLst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79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19456" y="0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+1.0V</a:t>
                        </a:r>
                      </a:p>
                    </p:txBody>
                  </p:sp>
                  <p:sp>
                    <p:nvSpPr>
                      <p:cNvPr id="180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4087" y="241402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+1.5V</a:t>
                        </a:r>
                      </a:p>
                    </p:txBody>
                  </p:sp>
                  <p:sp>
                    <p:nvSpPr>
                      <p:cNvPr id="181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4087" y="468173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+2.5V</a:t>
                        </a:r>
                      </a:p>
                    </p:txBody>
                  </p:sp>
                  <p:sp>
                    <p:nvSpPr>
                      <p:cNvPr id="182" name="Text Box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30429" y="691287"/>
                        <a:ext cx="444500" cy="1676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0" tIns="0" rIns="0" bIns="0" anchor="t" anchorCtr="0">
                        <a:noAutofit/>
                      </a:bodyPr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</a:pPr>
                        <a:r>
                          <a:rPr lang="en-US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+3.3V</a:t>
                        </a:r>
                      </a:p>
                    </p:txBody>
                  </p:sp>
                </p:grpSp>
              </p:grpSp>
              <p:grpSp>
                <p:nvGrpSpPr>
                  <p:cNvPr id="162" name="Group 161"/>
                  <p:cNvGrpSpPr/>
                  <p:nvPr/>
                </p:nvGrpSpPr>
                <p:grpSpPr>
                  <a:xfrm>
                    <a:off x="0" y="0"/>
                    <a:ext cx="1733105" cy="4355793"/>
                    <a:chOff x="0" y="0"/>
                    <a:chExt cx="1733105" cy="4355793"/>
                  </a:xfrm>
                </p:grpSpPr>
                <p:sp>
                  <p:nvSpPr>
                    <p:cNvPr id="163" name="Left-Right Arrow 162"/>
                    <p:cNvSpPr/>
                    <p:nvPr/>
                  </p:nvSpPr>
                  <p:spPr>
                    <a:xfrm>
                      <a:off x="347555" y="4149969"/>
                      <a:ext cx="1384618" cy="200025"/>
                    </a:xfrm>
                    <a:prstGeom prst="leftRightArrow">
                      <a:avLst>
                        <a:gd name="adj1" fmla="val 73101"/>
                        <a:gd name="adj2" fmla="val 43998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Left-Right Arrow 163"/>
                    <p:cNvSpPr/>
                    <p:nvPr/>
                  </p:nvSpPr>
                  <p:spPr>
                    <a:xfrm>
                      <a:off x="339280" y="2614936"/>
                      <a:ext cx="1393825" cy="200025"/>
                    </a:xfrm>
                    <a:prstGeom prst="leftRightArrow">
                      <a:avLst>
                        <a:gd name="adj1" fmla="val 73101"/>
                        <a:gd name="adj2" fmla="val 43998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Left-Right Arrow 164"/>
                    <p:cNvSpPr/>
                    <p:nvPr/>
                  </p:nvSpPr>
                  <p:spPr>
                    <a:xfrm>
                      <a:off x="339280" y="1158516"/>
                      <a:ext cx="1370013" cy="200025"/>
                    </a:xfrm>
                    <a:prstGeom prst="leftRightArrow">
                      <a:avLst>
                        <a:gd name="adj1" fmla="val 73101"/>
                        <a:gd name="adj2" fmla="val 43998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Rectangle 165"/>
                    <p:cNvSpPr/>
                    <p:nvPr/>
                  </p:nvSpPr>
                  <p:spPr>
                    <a:xfrm>
                      <a:off x="686834" y="4138"/>
                      <a:ext cx="347044" cy="4351655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Rectangle 166"/>
                    <p:cNvSpPr/>
                    <p:nvPr/>
                  </p:nvSpPr>
                  <p:spPr>
                    <a:xfrm>
                      <a:off x="0" y="0"/>
                      <a:ext cx="338455" cy="4350366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8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70929" y="1166791"/>
                      <a:ext cx="444500" cy="1676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0" tIns="0" rIns="0" bIns="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+2.5V</a:t>
                      </a:r>
                    </a:p>
                  </p:txBody>
                </p:sp>
                <p:sp>
                  <p:nvSpPr>
                    <p:cNvPr id="169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79204" y="2631486"/>
                      <a:ext cx="444500" cy="1676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0" tIns="0" rIns="0" bIns="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+2.5V</a:t>
                      </a:r>
                    </a:p>
                  </p:txBody>
                </p:sp>
                <p:sp>
                  <p:nvSpPr>
                    <p:cNvPr id="170" name="Text Box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70929" y="4149969"/>
                      <a:ext cx="444500" cy="1676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0" tIns="0" rIns="0" bIns="0" anchor="t" anchorCtr="0">
                      <a:noAutofit/>
                    </a:bodyPr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+2.5V</a:t>
                      </a:r>
                    </a:p>
                  </p:txBody>
                </p:sp>
                <p:sp>
                  <p:nvSpPr>
                    <p:cNvPr id="171" name="Left-Right Arrow 170"/>
                    <p:cNvSpPr/>
                    <p:nvPr/>
                  </p:nvSpPr>
                  <p:spPr>
                    <a:xfrm>
                      <a:off x="343417" y="2048091"/>
                      <a:ext cx="338137" cy="211421"/>
                    </a:xfrm>
                    <a:prstGeom prst="leftRightArrow">
                      <a:avLst>
                        <a:gd name="adj1" fmla="val 73101"/>
                        <a:gd name="adj2" fmla="val 41101"/>
                      </a:avLst>
                    </a:prstGeom>
                    <a:solidFill>
                      <a:schemeClr val="bg2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5" name="Group 154"/>
                <p:cNvGrpSpPr/>
                <p:nvPr/>
              </p:nvGrpSpPr>
              <p:grpSpPr>
                <a:xfrm>
                  <a:off x="1212574" y="942230"/>
                  <a:ext cx="386295" cy="3121490"/>
                  <a:chOff x="0" y="0"/>
                  <a:chExt cx="386295" cy="3121490"/>
                </a:xfrm>
              </p:grpSpPr>
              <p:sp>
                <p:nvSpPr>
                  <p:cNvPr id="156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488" y="0"/>
                    <a:ext cx="302807" cy="1675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JTAG</a:t>
                    </a:r>
                  </a:p>
                </p:txBody>
              </p:sp>
              <p:sp>
                <p:nvSpPr>
                  <p:cNvPr id="157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2953909"/>
                    <a:ext cx="302807" cy="1675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JTAG</a:t>
                    </a:r>
                  </a:p>
                </p:txBody>
              </p:sp>
              <p:sp>
                <p:nvSpPr>
                  <p:cNvPr id="158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853" y="1474967"/>
                    <a:ext cx="302807" cy="1675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marL="0" marR="0"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JTAG</a:t>
                    </a:r>
                  </a:p>
                </p:txBody>
              </p:sp>
            </p:grpSp>
          </p:grpSp>
          <p:grpSp>
            <p:nvGrpSpPr>
              <p:cNvPr id="134" name="Group 133"/>
              <p:cNvGrpSpPr/>
              <p:nvPr/>
            </p:nvGrpSpPr>
            <p:grpSpPr>
              <a:xfrm>
                <a:off x="0" y="376"/>
                <a:ext cx="5745977" cy="4893874"/>
                <a:chOff x="0" y="0"/>
                <a:chExt cx="5745977" cy="4893874"/>
              </a:xfrm>
            </p:grpSpPr>
            <p:sp>
              <p:nvSpPr>
                <p:cNvPr id="13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544793" y="0"/>
                  <a:ext cx="900082" cy="2097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PWR Con</a:t>
                  </a:r>
                </a:p>
              </p:txBody>
            </p:sp>
            <p:sp>
              <p:nvSpPr>
                <p:cNvPr id="13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605178" y="4684144"/>
                  <a:ext cx="900082" cy="2097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PWR Con</a:t>
                  </a:r>
                </a:p>
              </p:txBody>
            </p:sp>
            <p:sp>
              <p:nvSpPr>
                <p:cNvPr id="13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356878" y="4002657"/>
                  <a:ext cx="1156704" cy="2097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Crate Control Con</a:t>
                  </a:r>
                </a:p>
              </p:txBody>
            </p:sp>
            <p:sp>
              <p:nvSpPr>
                <p:cNvPr id="138" name="Text Box 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682815" y="4313208"/>
                  <a:ext cx="302807" cy="1675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CTRL</a:t>
                  </a:r>
                </a:p>
              </p:txBody>
            </p:sp>
            <p:sp>
              <p:nvSpPr>
                <p:cNvPr id="139" name="Left-Right Arrow 138"/>
                <p:cNvSpPr/>
                <p:nvPr/>
              </p:nvSpPr>
              <p:spPr>
                <a:xfrm>
                  <a:off x="5029200" y="3864634"/>
                  <a:ext cx="707262" cy="372085"/>
                </a:xfrm>
                <a:prstGeom prst="leftRightArrow">
                  <a:avLst>
                    <a:gd name="adj1" fmla="val 55257"/>
                    <a:gd name="adj2" fmla="val 28338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Left-Right Arrow 139"/>
                <p:cNvSpPr/>
                <p:nvPr/>
              </p:nvSpPr>
              <p:spPr>
                <a:xfrm>
                  <a:off x="0" y="3873261"/>
                  <a:ext cx="707262" cy="372085"/>
                </a:xfrm>
                <a:prstGeom prst="leftRightArrow">
                  <a:avLst>
                    <a:gd name="adj1" fmla="val 55257"/>
                    <a:gd name="adj2" fmla="val 28338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5158596" y="3994030"/>
                  <a:ext cx="458114" cy="2097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Control </a:t>
                  </a:r>
                </a:p>
              </p:txBody>
            </p:sp>
            <p:sp>
              <p:nvSpPr>
                <p:cNvPr id="14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29396" y="3994030"/>
                  <a:ext cx="458114" cy="2097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Control </a:t>
                  </a:r>
                </a:p>
              </p:txBody>
            </p:sp>
            <p:sp>
              <p:nvSpPr>
                <p:cNvPr id="14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759125" y="3994030"/>
                  <a:ext cx="800024" cy="2097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Control out </a:t>
                  </a:r>
                </a:p>
              </p:txBody>
            </p:sp>
            <p:sp>
              <p:nvSpPr>
                <p:cNvPr id="14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4399472" y="3976778"/>
                  <a:ext cx="800024" cy="2097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Control in </a:t>
                  </a:r>
                </a:p>
              </p:txBody>
            </p:sp>
            <p:sp>
              <p:nvSpPr>
                <p:cNvPr id="145" name="Left-Right Arrow 144"/>
                <p:cNvSpPr/>
                <p:nvPr/>
              </p:nvSpPr>
              <p:spPr>
                <a:xfrm>
                  <a:off x="5046453" y="4684144"/>
                  <a:ext cx="690898" cy="200007"/>
                </a:xfrm>
                <a:prstGeom prst="leftRightArrow">
                  <a:avLst>
                    <a:gd name="adj1" fmla="val 73101"/>
                    <a:gd name="adj2" fmla="val 43998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Left-Right Arrow 145"/>
                <p:cNvSpPr/>
                <p:nvPr/>
              </p:nvSpPr>
              <p:spPr>
                <a:xfrm>
                  <a:off x="17253" y="4692770"/>
                  <a:ext cx="690898" cy="200007"/>
                </a:xfrm>
                <a:prstGeom prst="leftRightArrow">
                  <a:avLst>
                    <a:gd name="adj1" fmla="val 73101"/>
                    <a:gd name="adj2" fmla="val 43998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Left-Right Arrow 146"/>
                <p:cNvSpPr/>
                <p:nvPr/>
              </p:nvSpPr>
              <p:spPr>
                <a:xfrm>
                  <a:off x="25879" y="60385"/>
                  <a:ext cx="690898" cy="200007"/>
                </a:xfrm>
                <a:prstGeom prst="leftRightArrow">
                  <a:avLst>
                    <a:gd name="adj1" fmla="val 73101"/>
                    <a:gd name="adj2" fmla="val 43998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Left-Right Arrow 147"/>
                <p:cNvSpPr/>
                <p:nvPr/>
              </p:nvSpPr>
              <p:spPr>
                <a:xfrm>
                  <a:off x="5055079" y="60385"/>
                  <a:ext cx="690898" cy="200007"/>
                </a:xfrm>
                <a:prstGeom prst="leftRightArrow">
                  <a:avLst>
                    <a:gd name="adj1" fmla="val 73101"/>
                    <a:gd name="adj2" fmla="val 43998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32913" y="69012"/>
                  <a:ext cx="444471" cy="167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+12V</a:t>
                  </a:r>
                </a:p>
              </p:txBody>
            </p:sp>
            <p:sp>
              <p:nvSpPr>
                <p:cNvPr id="15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5270740" y="69012"/>
                  <a:ext cx="444471" cy="167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+12V</a:t>
                  </a:r>
                </a:p>
              </p:txBody>
            </p:sp>
            <p:sp>
              <p:nvSpPr>
                <p:cNvPr id="15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32913" y="4710023"/>
                  <a:ext cx="444471" cy="167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+12V</a:t>
                  </a:r>
                </a:p>
              </p:txBody>
            </p:sp>
            <p:sp>
              <p:nvSpPr>
                <p:cNvPr id="15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5262113" y="4692770"/>
                  <a:ext cx="444471" cy="167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+12V</a:t>
                  </a:r>
                </a:p>
              </p:txBody>
            </p:sp>
          </p:grpSp>
        </p:grpSp>
        <p:grpSp>
          <p:nvGrpSpPr>
            <p:cNvPr id="118" name="Group 117"/>
            <p:cNvGrpSpPr/>
            <p:nvPr/>
          </p:nvGrpSpPr>
          <p:grpSpPr>
            <a:xfrm>
              <a:off x="3786996" y="1820174"/>
              <a:ext cx="228138" cy="567723"/>
              <a:chOff x="0" y="0"/>
              <a:chExt cx="228138" cy="567723"/>
            </a:xfrm>
          </p:grpSpPr>
          <p:cxnSp>
            <p:nvCxnSpPr>
              <p:cNvPr id="129" name="Straight Connector 128"/>
              <p:cNvCxnSpPr/>
              <p:nvPr/>
            </p:nvCxnSpPr>
            <p:spPr>
              <a:xfrm rot="16200000">
                <a:off x="-223198" y="223823"/>
                <a:ext cx="44639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 rot="16200000">
                <a:off x="-186622" y="344523"/>
                <a:ext cx="44639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rot="16200000" flipH="1" flipV="1">
                <a:off x="113301" y="-112676"/>
                <a:ext cx="2161" cy="2275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rot="16200000" flipV="1">
                <a:off x="133418" y="31798"/>
                <a:ext cx="1" cy="1869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2320506" y="1820174"/>
              <a:ext cx="228138" cy="567723"/>
              <a:chOff x="0" y="0"/>
              <a:chExt cx="228138" cy="567723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rot="16200000">
                <a:off x="-223198" y="223823"/>
                <a:ext cx="44639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16200000">
                <a:off x="-186622" y="344523"/>
                <a:ext cx="44639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rot="16200000" flipH="1" flipV="1">
                <a:off x="113301" y="-112676"/>
                <a:ext cx="2161" cy="2275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rot="16200000" flipV="1">
                <a:off x="133418" y="31798"/>
                <a:ext cx="1" cy="1869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>
              <a:off x="819510" y="1820174"/>
              <a:ext cx="228138" cy="567723"/>
              <a:chOff x="0" y="0"/>
              <a:chExt cx="228138" cy="567723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rot="16200000">
                <a:off x="-223198" y="223823"/>
                <a:ext cx="44639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16200000">
                <a:off x="-186622" y="344523"/>
                <a:ext cx="446398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rot="16200000" flipH="1" flipV="1">
                <a:off x="113301" y="-112676"/>
                <a:ext cx="2161" cy="2275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rot="16200000" flipV="1">
                <a:off x="133418" y="31798"/>
                <a:ext cx="1" cy="1869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8" name="Text Box 2"/>
          <p:cNvSpPr txBox="1">
            <a:spLocks noChangeArrowheads="1"/>
          </p:cNvSpPr>
          <p:nvPr/>
        </p:nvSpPr>
        <p:spPr bwMode="auto">
          <a:xfrm>
            <a:off x="170525" y="1491720"/>
            <a:ext cx="2881550" cy="419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TRIPLE SLOT MODULE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TX/RX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GTX 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Triple 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module loop (HF buffered)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be used for re-routing of faulty main transceivers or for multiplexing of the readout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00" b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AUX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provides differential I2C control for the detector ASICS (requested by Barrel).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be used for indicating FPGA configuration status (DONE) to the control system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00" b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PWR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For monitoring of the ADC voltages and currents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TX/RX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can be freely used inside of the Crate Control board. Either looped or fed to a control FPGA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JTEN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JTAG enable for operation on the slot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Common lines (buffered)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CTRL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PS control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A daisy-chain interface for crate control (optical interface out?)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9" name="Subtitle 2"/>
          <p:cNvSpPr txBox="1">
            <a:spLocks/>
          </p:cNvSpPr>
          <p:nvPr/>
        </p:nvSpPr>
        <p:spPr>
          <a:xfrm>
            <a:off x="0" y="6616700"/>
            <a:ext cx="9144000" cy="241300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200" dirty="0">
                <a:solidFill>
                  <a:schemeClr val="bg1"/>
                </a:solidFill>
              </a:rPr>
              <a:t>Pawel Marciniewski, </a:t>
            </a:r>
            <a:r>
              <a:rPr lang="sv-SE" sz="1200" dirty="0" smtClean="0">
                <a:solidFill>
                  <a:schemeClr val="bg1"/>
                </a:solidFill>
              </a:rPr>
              <a:t>PANDA </a:t>
            </a:r>
            <a:r>
              <a:rPr lang="sv-SE" sz="1200" dirty="0" smtClean="0">
                <a:solidFill>
                  <a:schemeClr val="bg1"/>
                </a:solidFill>
              </a:rPr>
              <a:t>On-line meeting</a:t>
            </a:r>
            <a:r>
              <a:rPr lang="sv-SE" sz="1200" dirty="0" smtClean="0">
                <a:solidFill>
                  <a:schemeClr val="bg1"/>
                </a:solidFill>
              </a:rPr>
              <a:t>, </a:t>
            </a:r>
            <a:r>
              <a:rPr lang="sv-SE" sz="1200" dirty="0" smtClean="0">
                <a:solidFill>
                  <a:schemeClr val="bg1"/>
                </a:solidFill>
              </a:rPr>
              <a:t>24.06.20</a:t>
            </a:r>
            <a:endParaRPr lang="sv-S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7752</TotalTime>
  <Words>1015</Words>
  <Application>Microsoft Office PowerPoint</Application>
  <PresentationFormat>On-screen Show (4:3)</PresentationFormat>
  <Paragraphs>373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Pawel Marciniewski</dc:creator>
  <cp:lastModifiedBy>Pawel Marciniewski</cp:lastModifiedBy>
  <cp:revision>212</cp:revision>
  <dcterms:created xsi:type="dcterms:W3CDTF">2016-10-29T16:53:11Z</dcterms:created>
  <dcterms:modified xsi:type="dcterms:W3CDTF">2020-06-23T00:31:42Z</dcterms:modified>
</cp:coreProperties>
</file>