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100" r:id="rId1"/>
  </p:sldMasterIdLst>
  <p:sldIdLst>
    <p:sldId id="256" r:id="rId2"/>
    <p:sldId id="279" r:id="rId3"/>
    <p:sldId id="260" r:id="rId4"/>
    <p:sldId id="273" r:id="rId5"/>
    <p:sldId id="274" r:id="rId6"/>
    <p:sldId id="257" r:id="rId7"/>
    <p:sldId id="270" r:id="rId8"/>
    <p:sldId id="258" r:id="rId9"/>
    <p:sldId id="277" r:id="rId10"/>
    <p:sldId id="278" r:id="rId11"/>
    <p:sldId id="261" r:id="rId12"/>
    <p:sldId id="262" r:id="rId13"/>
    <p:sldId id="268" r:id="rId14"/>
    <p:sldId id="269" r:id="rId15"/>
    <p:sldId id="271" r:id="rId16"/>
    <p:sldId id="264" r:id="rId17"/>
    <p:sldId id="265" r:id="rId18"/>
    <p:sldId id="266" r:id="rId19"/>
    <p:sldId id="276" r:id="rId20"/>
    <p:sldId id="275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111"/>
    <p:restoredTop sz="96695"/>
  </p:normalViewPr>
  <p:slideViewPr>
    <p:cSldViewPr snapToGrid="0" snapToObjects="1">
      <p:cViewPr varScale="1">
        <p:scale>
          <a:sx n="153" d="100"/>
          <a:sy n="153" d="100"/>
        </p:scale>
        <p:origin x="176" y="7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42" d="100"/>
        <a:sy n="142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6/8/20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6898801"/>
      </p:ext>
    </p:extLst>
  </p:cSld>
  <p:clrMapOvr>
    <a:masterClrMapping/>
  </p:clrMapOvr>
  <p:transition spd="slow">
    <p:blinds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6/8/20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3624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6/8/20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241963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6/8/20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93980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6/8/20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182064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6/8/20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6235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6/8/20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35860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6/8/20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7040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6/8/20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440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6/8/20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0326651"/>
      </p:ext>
    </p:extLst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6/8/20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084838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6/8/20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433060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6/8/20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667130"/>
      </p:ext>
    </p:extLst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6/8/20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1447421"/>
      </p:ext>
    </p:extLst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6/8/20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396332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6/8/20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4795035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6/8/20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1256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01" r:id="rId1"/>
    <p:sldLayoutId id="2147484102" r:id="rId2"/>
    <p:sldLayoutId id="2147484103" r:id="rId3"/>
    <p:sldLayoutId id="2147484104" r:id="rId4"/>
    <p:sldLayoutId id="2147484105" r:id="rId5"/>
    <p:sldLayoutId id="2147484106" r:id="rId6"/>
    <p:sldLayoutId id="2147484107" r:id="rId7"/>
    <p:sldLayoutId id="2147484108" r:id="rId8"/>
    <p:sldLayoutId id="2147484109" r:id="rId9"/>
    <p:sldLayoutId id="2147484110" r:id="rId10"/>
    <p:sldLayoutId id="2147484111" r:id="rId11"/>
    <p:sldLayoutId id="2147484112" r:id="rId12"/>
    <p:sldLayoutId id="2147484113" r:id="rId13"/>
    <p:sldLayoutId id="2147484114" r:id="rId14"/>
    <p:sldLayoutId id="2147484115" r:id="rId15"/>
    <p:sldLayoutId id="2147484116" r:id="rId16"/>
  </p:sldLayoutIdLst>
  <p:transition spd="slow">
    <p:fade/>
  </p:transition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git.gsi.de/SDEGroup/SIR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mailto:lustre-service@gsi.de" TargetMode="External"/><Relationship Id="rId2" Type="http://schemas.openxmlformats.org/officeDocument/2006/relationships/hyperlink" Target="mailto:cluster-service@gsi.de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hpc.gsi.de/virgo/" TargetMode="External"/><Relationship Id="rId2" Type="http://schemas.openxmlformats.org/officeDocument/2006/relationships/hyperlink" Target="https://git.gsi.de/dc/cvmfs-server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cernvm.cern.ch/portal/filesystem" TargetMode="External"/><Relationship Id="rId4" Type="http://schemas.openxmlformats.org/officeDocument/2006/relationships/hyperlink" Target="https://spack.readthedocs.io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cernvm.cern.ch/portal/filesystem" TargetMode="External"/><Relationship Id="rId2" Type="http://schemas.openxmlformats.org/officeDocument/2006/relationships/hyperlink" Target="https://spack.readthedocs.io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CF5153-8BD2-C543-AED1-8C7B5E3A780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Virgo Cluster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CB6C09-2BCA-2343-BE90-5726059C91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08854" y="4862837"/>
            <a:ext cx="8915399" cy="1126283"/>
          </a:xfrm>
        </p:spPr>
        <p:txBody>
          <a:bodyPr/>
          <a:lstStyle/>
          <a:p>
            <a:r>
              <a:rPr lang="en-US" dirty="0"/>
              <a:t>M. Al-Turany on behalf of CIT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2624000"/>
      </p:ext>
    </p:extLst>
  </p:cSld>
  <p:clrMapOvr>
    <a:masterClrMapping/>
  </p:clrMapOvr>
  <p:transition spd="slow">
    <p:blinds dir="vert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3510E7-E27E-4348-8CA4-5C8B571014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Software distribution and CVMFS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D4A8AF-5191-2549-B1A8-C8D21C366F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CVMFS Procedures are documented at:</a:t>
            </a:r>
          </a:p>
          <a:p>
            <a:pPr marL="457200" lvl="1" indent="0">
              <a:buNone/>
            </a:pPr>
            <a:endParaRPr lang="en-US" sz="2200" dirty="0"/>
          </a:p>
          <a:p>
            <a:pPr marL="457200" lvl="1" indent="0">
              <a:buNone/>
            </a:pPr>
            <a:r>
              <a:rPr lang="en-US" sz="2200" dirty="0"/>
              <a:t>https://</a:t>
            </a:r>
            <a:r>
              <a:rPr lang="en-US" sz="2200" dirty="0" err="1"/>
              <a:t>git.gsi.de</a:t>
            </a:r>
            <a:r>
              <a:rPr lang="en-US" sz="2200" dirty="0"/>
              <a:t>/dc/</a:t>
            </a:r>
            <a:r>
              <a:rPr lang="en-US" sz="2200" dirty="0" err="1"/>
              <a:t>cvmfs</a:t>
            </a:r>
            <a:r>
              <a:rPr lang="en-US" sz="2200" dirty="0"/>
              <a:t>-server/ </a:t>
            </a:r>
          </a:p>
          <a:p>
            <a:endParaRPr lang="en-US" sz="2400" dirty="0"/>
          </a:p>
          <a:p>
            <a:r>
              <a:rPr lang="en-US" sz="2400" dirty="0"/>
              <a:t>Each experiment have to decide for themselves whether to make each of their repositories public or internal.</a:t>
            </a:r>
          </a:p>
          <a:p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44939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91185A-CC47-5843-AD17-7D91EF61A2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2" y="892467"/>
            <a:ext cx="8915400" cy="1632072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Containerized environments: </a:t>
            </a:r>
            <a:r>
              <a:rPr lang="en-US" dirty="0"/>
              <a:t> </a:t>
            </a:r>
            <a:br>
              <a:rPr lang="en-US" dirty="0"/>
            </a:br>
            <a:br>
              <a:rPr lang="en-US" dirty="0"/>
            </a:br>
            <a:r>
              <a:rPr lang="en-US" dirty="0"/>
              <a:t>Virtual Application Environments (VAE) is selected by login to specific submit nodes: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8CD4AAA-A60C-584A-BF17-5325127C366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1777058"/>
              </p:ext>
            </p:extLst>
          </p:nvPr>
        </p:nvGraphicFramePr>
        <p:xfrm>
          <a:off x="2589212" y="3940754"/>
          <a:ext cx="8915400" cy="11303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10370">
                  <a:extLst>
                    <a:ext uri="{9D8B030D-6E8A-4147-A177-3AD203B41FA5}">
                      <a16:colId xmlns:a16="http://schemas.microsoft.com/office/drawing/2014/main" val="3748780564"/>
                    </a:ext>
                  </a:extLst>
                </a:gridCol>
                <a:gridCol w="1918252">
                  <a:extLst>
                    <a:ext uri="{9D8B030D-6E8A-4147-A177-3AD203B41FA5}">
                      <a16:colId xmlns:a16="http://schemas.microsoft.com/office/drawing/2014/main" val="4276692369"/>
                    </a:ext>
                  </a:extLst>
                </a:gridCol>
                <a:gridCol w="2986778">
                  <a:extLst>
                    <a:ext uri="{9D8B030D-6E8A-4147-A177-3AD203B41FA5}">
                      <a16:colId xmlns:a16="http://schemas.microsoft.com/office/drawing/2014/main" val="37597800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noProof="0"/>
                        <a:t>Submit node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/>
                        <a:t>VAE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Description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56917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US" noProof="0" dirty="0">
                          <a:effectLst/>
                        </a:rPr>
                        <a:t>virgo-debian8.hpc.gsi.de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r>
                        <a:rPr lang="en-US" noProof="0"/>
                        <a:t>Debian 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Compatible to Kronos</a:t>
                      </a:r>
                      <a:endParaRPr lang="en-US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78990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0" i="0" u="none" strike="noStrike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virgo-centos7.hpc.gsi.de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CentOS 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63584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92917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C9F53E-7102-9049-9AB0-EAA0F47737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/>
              <a:t>Kronos </a:t>
            </a:r>
            <a:r>
              <a:rPr lang="de-DE" b="1" dirty="0" err="1"/>
              <a:t>Compatibility</a:t>
            </a:r>
            <a:r>
              <a:rPr lang="de-DE" b="1" dirty="0"/>
              <a:t>: </a:t>
            </a:r>
            <a:br>
              <a:rPr lang="de-DE" b="1" dirty="0"/>
            </a:br>
            <a:r>
              <a:rPr lang="en-US" b="1" dirty="0"/>
              <a:t>VAE mimicking the Kronos cluster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F47DEF-7060-F248-8CBE-738B9AF18D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Transition to the new cluster</a:t>
            </a:r>
          </a:p>
          <a:p>
            <a:r>
              <a:rPr lang="en-US" sz="3200" dirty="0"/>
              <a:t>All software previously available via CVMFS on Kronos is mounted in VAE </a:t>
            </a:r>
          </a:p>
          <a:p>
            <a:r>
              <a:rPr lang="en-US" sz="3200" i="1" dirty="0"/>
              <a:t>Applications which run on Kronos should work</a:t>
            </a:r>
            <a:r>
              <a:rPr lang="en-US" sz="3200" dirty="0"/>
              <a:t> without modification.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131489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C9F53E-7102-9049-9AB0-EAA0F47737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b="1" dirty="0"/>
              <a:t>Kronos </a:t>
            </a:r>
            <a:r>
              <a:rPr lang="de-DE" b="1" dirty="0" err="1"/>
              <a:t>Compatibility</a:t>
            </a:r>
            <a:r>
              <a:rPr lang="de-DE" b="1" dirty="0"/>
              <a:t>: </a:t>
            </a:r>
            <a:br>
              <a:rPr lang="de-DE" b="1" dirty="0"/>
            </a:br>
            <a:r>
              <a:rPr lang="en-US" b="1" dirty="0" err="1"/>
              <a:t>OpenMPI</a:t>
            </a:r>
            <a:r>
              <a:rPr lang="en-US" b="1" dirty="0"/>
              <a:t> test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F47DEF-7060-F248-8CBE-738B9AF18D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3200" dirty="0"/>
          </a:p>
          <a:p>
            <a:r>
              <a:rPr lang="en-US" sz="3200" dirty="0"/>
              <a:t>VAE successfully used for typical GSI TNSA Simulation </a:t>
            </a:r>
          </a:p>
          <a:p>
            <a:r>
              <a:rPr lang="en-US" sz="3200" dirty="0"/>
              <a:t>∼ 3 days running time </a:t>
            </a:r>
          </a:p>
          <a:p>
            <a:r>
              <a:rPr lang="en-US" sz="3200" dirty="0"/>
              <a:t>Physical results OK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A8EFF52-2AFF-524B-B448-158C7E91C3FE}"/>
              </a:ext>
            </a:extLst>
          </p:cNvPr>
          <p:cNvSpPr txBox="1"/>
          <p:nvPr/>
        </p:nvSpPr>
        <p:spPr>
          <a:xfrm>
            <a:off x="9991056" y="325144"/>
            <a:ext cx="15135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Denis </a:t>
            </a:r>
            <a:r>
              <a:rPr lang="en-US" b="1" dirty="0" err="1"/>
              <a:t>Bertini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9657923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C9F53E-7102-9049-9AB0-EAA0F47737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/>
              <a:t>Kronos </a:t>
            </a:r>
            <a:r>
              <a:rPr lang="de-DE" b="1" dirty="0" err="1"/>
              <a:t>Compatibility</a:t>
            </a:r>
            <a:r>
              <a:rPr lang="de-DE" b="1" dirty="0"/>
              <a:t>: </a:t>
            </a:r>
            <a:br>
              <a:rPr lang="de-DE" b="1" dirty="0"/>
            </a:br>
            <a:r>
              <a:rPr lang="de-DE" b="1" dirty="0"/>
              <a:t>MPI/</a:t>
            </a:r>
            <a:r>
              <a:rPr lang="de-DE" b="1" dirty="0" err="1"/>
              <a:t>ScaLapack</a:t>
            </a:r>
            <a:r>
              <a:rPr lang="de-DE" b="1" dirty="0"/>
              <a:t> </a:t>
            </a:r>
            <a:r>
              <a:rPr lang="de-DE" b="1" dirty="0" err="1"/>
              <a:t>tests</a:t>
            </a:r>
            <a:br>
              <a:rPr lang="de-DE" dirty="0"/>
            </a:b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A8EFF52-2AFF-524B-B448-158C7E91C3FE}"/>
              </a:ext>
            </a:extLst>
          </p:cNvPr>
          <p:cNvSpPr txBox="1"/>
          <p:nvPr/>
        </p:nvSpPr>
        <p:spPr>
          <a:xfrm>
            <a:off x="9991056" y="325144"/>
            <a:ext cx="1476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Jan </a:t>
            </a:r>
            <a:r>
              <a:rPr lang="en-US" b="1" dirty="0" err="1"/>
              <a:t>Knedlik</a:t>
            </a:r>
            <a:endParaRPr lang="en-US" b="1" dirty="0"/>
          </a:p>
        </p:txBody>
      </p:sp>
      <p:pic>
        <p:nvPicPr>
          <p:cNvPr id="1025" name="Picture 1" descr="page3image2403184512">
            <a:extLst>
              <a:ext uri="{FF2B5EF4-FFF2-40B4-BE49-F238E27FC236}">
                <a16:creationId xmlns:a16="http://schemas.microsoft.com/office/drawing/2014/main" id="{CE6B53A0-9972-DA4D-AB65-DF54D99D5C7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6505" y="3684312"/>
            <a:ext cx="5784574" cy="2892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2ECA198A-F0DF-B541-B8DF-A0BACD20C06C}"/>
              </a:ext>
            </a:extLst>
          </p:cNvPr>
          <p:cNvSpPr txBox="1">
            <a:spLocks/>
          </p:cNvSpPr>
          <p:nvPr/>
        </p:nvSpPr>
        <p:spPr>
          <a:xfrm>
            <a:off x="2589212" y="2133600"/>
            <a:ext cx="8915400" cy="37776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Using AMD AOCL optimized BLAS(BLIS) via </a:t>
            </a:r>
            <a:r>
              <a:rPr lang="en-US" sz="2400" dirty="0" err="1"/>
              <a:t>ScaLapack’s</a:t>
            </a:r>
            <a:r>
              <a:rPr lang="en-US" sz="2400" dirty="0"/>
              <a:t> </a:t>
            </a:r>
            <a:r>
              <a:rPr lang="en-US" sz="2400" dirty="0" err="1"/>
              <a:t>pzgesv</a:t>
            </a:r>
            <a:r>
              <a:rPr lang="en-US" sz="2400" dirty="0"/>
              <a:t>() (solve linear matrix with complex)</a:t>
            </a:r>
          </a:p>
          <a:p>
            <a:r>
              <a:rPr lang="en-US" sz="2400" dirty="0"/>
              <a:t>Nearly identical behavior native/container (CPU-bound problem) </a:t>
            </a:r>
          </a:p>
          <a:p>
            <a:pPr marL="0" indent="0">
              <a:buFont typeface="Wingdings 3" charset="2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0826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C9F53E-7102-9049-9AB0-EAA0F47737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Kronos Compatibility: </a:t>
            </a:r>
            <a:br>
              <a:rPr lang="en-US" b="1" dirty="0"/>
            </a:br>
            <a:r>
              <a:rPr lang="en-US" b="1" dirty="0"/>
              <a:t>ROOT/</a:t>
            </a:r>
            <a:r>
              <a:rPr lang="en-US" b="1" dirty="0" err="1"/>
              <a:t>FairRoot</a:t>
            </a:r>
            <a:r>
              <a:rPr lang="en-US" b="1" dirty="0"/>
              <a:t> Test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F47DEF-7060-F248-8CBE-738B9AF18D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3200" dirty="0"/>
          </a:p>
          <a:p>
            <a:r>
              <a:rPr lang="en-US" sz="3200" dirty="0"/>
              <a:t>Root/</a:t>
            </a:r>
            <a:r>
              <a:rPr lang="en-US" sz="3200" dirty="0" err="1"/>
              <a:t>FairRoot</a:t>
            </a:r>
            <a:r>
              <a:rPr lang="en-US" sz="3200" dirty="0"/>
              <a:t>-based applications run without any issues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A8EFF52-2AFF-524B-B448-158C7E91C3FE}"/>
              </a:ext>
            </a:extLst>
          </p:cNvPr>
          <p:cNvSpPr txBox="1"/>
          <p:nvPr/>
        </p:nvSpPr>
        <p:spPr>
          <a:xfrm>
            <a:off x="9991056" y="325144"/>
            <a:ext cx="18069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Dmytro </a:t>
            </a:r>
            <a:r>
              <a:rPr lang="en-US" b="1" dirty="0" err="1"/>
              <a:t>Kresan</a:t>
            </a:r>
            <a:endParaRPr lang="en-US" b="1" dirty="0"/>
          </a:p>
          <a:p>
            <a:r>
              <a:rPr lang="en-US" b="1" dirty="0"/>
              <a:t>Florian Uhlig</a:t>
            </a:r>
          </a:p>
        </p:txBody>
      </p:sp>
    </p:spTree>
    <p:extLst>
      <p:ext uri="{BB962C8B-B14F-4D97-AF65-F5344CB8AC3E}">
        <p14:creationId xmlns:p14="http://schemas.microsoft.com/office/powerpoint/2010/main" val="29595828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C9F53E-7102-9049-9AB0-EAA0F47737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/>
              <a:t>Kronos </a:t>
            </a:r>
            <a:r>
              <a:rPr lang="de-DE" b="1" dirty="0" err="1"/>
              <a:t>Compatibility</a:t>
            </a:r>
            <a:r>
              <a:rPr lang="de-DE" b="1" dirty="0"/>
              <a:t>: </a:t>
            </a:r>
            <a:br>
              <a:rPr lang="de-DE" b="1" dirty="0"/>
            </a:br>
            <a:r>
              <a:rPr lang="en-US" b="1" dirty="0"/>
              <a:t>VAE mimicking the Kronos cluster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8D2ADEB-3F35-D142-96C5-6BD3F0824CC7}"/>
              </a:ext>
            </a:extLst>
          </p:cNvPr>
          <p:cNvSpPr/>
          <p:nvPr/>
        </p:nvSpPr>
        <p:spPr>
          <a:xfrm>
            <a:off x="2677212" y="2216085"/>
            <a:ext cx="8466504" cy="310854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This will be supported for limited and short time: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FF0000"/>
                </a:solidFill>
              </a:rPr>
              <a:t>Debian 8 support ends this month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FF0000"/>
                </a:solidFill>
              </a:rPr>
              <a:t>Kronos will be shut down as soon as all of you move to the Kronos VAE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b="1" dirty="0">
              <a:solidFill>
                <a:srgbClr val="FF000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FF0000"/>
                </a:solidFill>
              </a:rPr>
              <a:t>Kronos VAE should not stay much longer! (maximum until the end of this year)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87934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E4119D-5E94-D245-B482-786F55D39A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/>
              <a:t>Software Installation Request Template</a:t>
            </a:r>
            <a:br>
              <a:rPr lang="de-DE" dirty="0"/>
            </a:br>
            <a:br>
              <a:rPr lang="de-DE" dirty="0"/>
            </a:br>
            <a:br>
              <a:rPr lang="de-DE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8D5BF1-CCC8-8B41-B23F-F954EC53B5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Users should fill out the SIR template to request new software: </a:t>
            </a:r>
          </a:p>
          <a:p>
            <a:pPr marL="0" indent="0">
              <a:buNone/>
            </a:pPr>
            <a:endParaRPr lang="en-US" sz="2400" dirty="0">
              <a:hlinkClick r:id="rId2"/>
            </a:endParaRPr>
          </a:p>
          <a:p>
            <a:pPr marL="457200" lvl="1" indent="0" algn="ctr">
              <a:buNone/>
            </a:pPr>
            <a:r>
              <a:rPr lang="en-US" sz="2400" dirty="0">
                <a:hlinkClick r:id="rId2"/>
              </a:rPr>
              <a:t>https://git.gsi.de/SDEGroup/SIR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03663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0ACB57-0B0A-B146-AE16-500750B99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User issues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FB31DA-202F-6241-A724-E911139941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Virgo cluster and CVMFS </a:t>
            </a:r>
          </a:p>
          <a:p>
            <a:pPr lvl="1"/>
            <a:r>
              <a:rPr lang="de-DE" sz="2800" dirty="0">
                <a:hlinkClick r:id="rId2"/>
              </a:rPr>
              <a:t>cluster-service@gsi.de</a:t>
            </a:r>
            <a:r>
              <a:rPr lang="en-US" sz="2800" dirty="0"/>
              <a:t> </a:t>
            </a:r>
          </a:p>
          <a:p>
            <a:pPr marL="457200" lvl="1" indent="0">
              <a:buNone/>
            </a:pPr>
            <a:endParaRPr lang="en-US" sz="2800" dirty="0"/>
          </a:p>
          <a:p>
            <a:r>
              <a:rPr lang="en-US" sz="3200" dirty="0" err="1"/>
              <a:t>Lustre</a:t>
            </a:r>
            <a:r>
              <a:rPr lang="en-US" sz="3200" dirty="0"/>
              <a:t> </a:t>
            </a:r>
          </a:p>
          <a:p>
            <a:pPr lvl="1"/>
            <a:r>
              <a:rPr lang="de-DE" sz="2800" dirty="0">
                <a:hlinkClick r:id="rId3"/>
              </a:rPr>
              <a:t>lustre-service@gsi.de</a:t>
            </a:r>
            <a:endParaRPr lang="en-US" sz="2800" dirty="0"/>
          </a:p>
          <a:p>
            <a:pPr lvl="1"/>
            <a:endParaRPr lang="en-US" sz="2800" dirty="0"/>
          </a:p>
          <a:p>
            <a:pPr indent="-28575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13436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08AF26-DD01-6549-A03F-FBA2ED50E4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Future plans (very short term)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E62F29-26DE-3F4B-83A7-A8710B52C3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Make compilers and basic scientific software available for CentOS7 on the new CVMFS (Next week)</a:t>
            </a:r>
          </a:p>
          <a:p>
            <a:endParaRPr lang="en-US" sz="2000" dirty="0"/>
          </a:p>
          <a:p>
            <a:r>
              <a:rPr lang="en-US" sz="2000" dirty="0"/>
              <a:t>Shut down Kronos as soon as possible and integrate the hardware into Virgo</a:t>
            </a:r>
          </a:p>
          <a:p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18836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4FDF1D-D70C-9F41-B4BB-5BC0963CA9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Disclaimer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944138-2EA4-814D-BBE2-44AC96C99B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What you see here is the result of the work of many people listed (alphabetically) here and others from the CIT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D. </a:t>
            </a:r>
            <a:r>
              <a:rPr lang="en-US" sz="2400" dirty="0" err="1"/>
              <a:t>Bertini</a:t>
            </a:r>
            <a:r>
              <a:rPr lang="en-US" sz="2400" dirty="0"/>
              <a:t>,  M. </a:t>
            </a:r>
            <a:r>
              <a:rPr lang="en-US" sz="2400" dirty="0" err="1"/>
              <a:t>Dessalvi</a:t>
            </a:r>
            <a:r>
              <a:rPr lang="en-US" sz="2400" dirty="0"/>
              <a:t>, S. Fleischer, R. Grosso, C. </a:t>
            </a:r>
            <a:r>
              <a:rPr lang="en-US" sz="2400" dirty="0" err="1"/>
              <a:t>Huhn</a:t>
            </a:r>
            <a:r>
              <a:rPr lang="en-US" sz="2400" dirty="0"/>
              <a:t>, R. </a:t>
            </a:r>
            <a:r>
              <a:rPr lang="en-US" sz="2400" dirty="0" err="1"/>
              <a:t>Karabowicz</a:t>
            </a:r>
            <a:r>
              <a:rPr lang="en-US" sz="2400" dirty="0"/>
              <a:t>, D. Klein, J. </a:t>
            </a:r>
            <a:r>
              <a:rPr lang="en-US" sz="2400" dirty="0" err="1"/>
              <a:t>Knedlik</a:t>
            </a:r>
            <a:r>
              <a:rPr lang="en-US" sz="2400" dirty="0"/>
              <a:t>, T. </a:t>
            </a:r>
            <a:r>
              <a:rPr lang="en-US" sz="2400" dirty="0" err="1"/>
              <a:t>Kollegger</a:t>
            </a:r>
            <a:r>
              <a:rPr lang="en-US" sz="2400" dirty="0"/>
              <a:t>,  D. </a:t>
            </a:r>
            <a:r>
              <a:rPr lang="en-US" sz="2400" dirty="0" err="1"/>
              <a:t>Kresan</a:t>
            </a:r>
            <a:r>
              <a:rPr lang="en-US" sz="2400" dirty="0"/>
              <a:t>, V. </a:t>
            </a:r>
            <a:r>
              <a:rPr lang="en-US" sz="2400" dirty="0" err="1"/>
              <a:t>Penso</a:t>
            </a:r>
            <a:r>
              <a:rPr lang="en-US" sz="2400" dirty="0"/>
              <a:t>, C. </a:t>
            </a:r>
            <a:r>
              <a:rPr lang="en-US" sz="2400" dirty="0" err="1"/>
              <a:t>Preuß</a:t>
            </a:r>
            <a:r>
              <a:rPr lang="en-US" sz="2400" dirty="0"/>
              <a:t>, K. Schwarz, C. </a:t>
            </a:r>
            <a:r>
              <a:rPr lang="en-US" sz="2400" dirty="0" err="1"/>
              <a:t>Tacke</a:t>
            </a:r>
            <a:r>
              <a:rPr lang="en-US" sz="2400" dirty="0"/>
              <a:t>,  F. </a:t>
            </a:r>
            <a:r>
              <a:rPr lang="en-US" sz="2400"/>
              <a:t>Uhlig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048493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418251-C7BC-8549-B9D8-4B7464696F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Documentation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FEA4DB-0091-944D-A0F5-3CB9E7B291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dirty="0">
                <a:solidFill>
                  <a:schemeClr val="tx1"/>
                </a:solidFill>
              </a:rPr>
              <a:t>CVMFS at GSI: </a:t>
            </a:r>
            <a:r>
              <a:rPr lang="en-US" sz="2400" dirty="0">
                <a:hlinkClick r:id="rId2"/>
              </a:rPr>
              <a:t>https://git.gsi.de/dc/cvmfs-server/</a:t>
            </a:r>
            <a:endParaRPr lang="en-US" sz="2400" dirty="0"/>
          </a:p>
          <a:p>
            <a:r>
              <a:rPr lang="en-US" sz="2400" b="1" dirty="0"/>
              <a:t>Virgo cluster</a:t>
            </a:r>
            <a:r>
              <a:rPr lang="en-US" sz="2400" dirty="0"/>
              <a:t>: </a:t>
            </a:r>
            <a:r>
              <a:rPr lang="en-US" sz="2400" dirty="0">
                <a:hlinkClick r:id="rId3"/>
              </a:rPr>
              <a:t>https://hpc.gsi.de/virgo/</a:t>
            </a:r>
            <a:endParaRPr lang="en-US" sz="2400" dirty="0"/>
          </a:p>
          <a:p>
            <a:endParaRPr lang="en-US" sz="2400" b="1" dirty="0"/>
          </a:p>
          <a:p>
            <a:r>
              <a:rPr lang="en-US" sz="2400" b="1" dirty="0" err="1"/>
              <a:t>Spack</a:t>
            </a:r>
            <a:r>
              <a:rPr lang="en-US" sz="2400" b="1" dirty="0"/>
              <a:t>: </a:t>
            </a:r>
            <a:r>
              <a:rPr lang="en-US" sz="2400" dirty="0">
                <a:solidFill>
                  <a:srgbClr val="FF0000"/>
                </a:solidFill>
                <a:hlinkClick r:id="rId4"/>
              </a:rPr>
              <a:t>https://spack.readthedocs.io</a:t>
            </a:r>
            <a:endParaRPr lang="en-US" sz="2400" b="1" dirty="0">
              <a:solidFill>
                <a:schemeClr val="tx1"/>
              </a:solidFill>
            </a:endParaRPr>
          </a:p>
          <a:p>
            <a:r>
              <a:rPr lang="en-US" sz="2400" b="1" dirty="0"/>
              <a:t>CVMFS: </a:t>
            </a:r>
            <a:r>
              <a:rPr lang="en-US" sz="2400" dirty="0">
                <a:solidFill>
                  <a:srgbClr val="FF0000"/>
                </a:solidFill>
                <a:hlinkClick r:id="rId5"/>
              </a:rPr>
              <a:t>https://cernvm.cern.ch/portal/filesystem</a:t>
            </a:r>
            <a:endParaRPr lang="en-US" sz="2400" dirty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97786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4A8CF7-2A0E-084E-AF5A-12DD799C8E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Current situation: GSI -CIT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23DC24-4299-3347-B9D9-3F23770FE4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/>
              <a:t>Very limited manpower</a:t>
            </a:r>
          </a:p>
          <a:p>
            <a:r>
              <a:rPr lang="en-US" sz="2800" dirty="0"/>
              <a:t>Rapidly changing hardware and software environments</a:t>
            </a:r>
          </a:p>
          <a:p>
            <a:r>
              <a:rPr lang="en-US" sz="2800" dirty="0"/>
              <a:t>Increasing and very different requirement from users</a:t>
            </a:r>
          </a:p>
          <a:p>
            <a:pPr lvl="1"/>
            <a:r>
              <a:rPr lang="en-US" sz="2400" dirty="0"/>
              <a:t>Pretty old software!</a:t>
            </a:r>
          </a:p>
          <a:p>
            <a:pPr lvl="1"/>
            <a:r>
              <a:rPr lang="en-US" sz="2400" dirty="0"/>
              <a:t>Newest packages and compilers </a:t>
            </a:r>
          </a:p>
          <a:p>
            <a:pPr lvl="1"/>
            <a:r>
              <a:rPr lang="en-US" sz="2400" dirty="0"/>
              <a:t>GPUs</a:t>
            </a:r>
          </a:p>
          <a:p>
            <a:pPr lvl="1"/>
            <a:r>
              <a:rPr lang="en-US" sz="2400" dirty="0"/>
              <a:t>….</a:t>
            </a:r>
          </a:p>
        </p:txBody>
      </p:sp>
    </p:spTree>
    <p:extLst>
      <p:ext uri="{BB962C8B-B14F-4D97-AF65-F5344CB8AC3E}">
        <p14:creationId xmlns:p14="http://schemas.microsoft.com/office/powerpoint/2010/main" val="12575161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98A8E0-1D0C-5148-A39C-87BD633C00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Constraints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B1F5D4-5A64-4B46-8788-51D67DB23E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600" dirty="0"/>
              <a:t>Cluster Maintenance: We need to be able to “quickly” re-install nodes on the cluster</a:t>
            </a:r>
          </a:p>
          <a:p>
            <a:endParaRPr lang="en-US" sz="2600" dirty="0"/>
          </a:p>
          <a:p>
            <a:r>
              <a:rPr lang="en-US" sz="2600" dirty="0"/>
              <a:t>Even though separated from storage it needs to integrate with the storage (</a:t>
            </a:r>
            <a:r>
              <a:rPr lang="en-US" sz="2600" dirty="0" err="1"/>
              <a:t>lustre</a:t>
            </a:r>
            <a:r>
              <a:rPr lang="en-US" sz="2600" dirty="0"/>
              <a:t>)</a:t>
            </a:r>
          </a:p>
          <a:p>
            <a:endParaRPr lang="en-US" sz="2600" dirty="0"/>
          </a:p>
          <a:p>
            <a:r>
              <a:rPr lang="en-US" sz="2600" dirty="0"/>
              <a:t>We </a:t>
            </a:r>
            <a:r>
              <a:rPr lang="en-US" sz="2600"/>
              <a:t>must guarantee </a:t>
            </a:r>
            <a:r>
              <a:rPr lang="en-US" sz="2600" dirty="0"/>
              <a:t>“Long-term stability” (e.g. distribution lifetime)</a:t>
            </a:r>
          </a:p>
        </p:txBody>
      </p:sp>
    </p:spTree>
    <p:extLst>
      <p:ext uri="{BB962C8B-B14F-4D97-AF65-F5344CB8AC3E}">
        <p14:creationId xmlns:p14="http://schemas.microsoft.com/office/powerpoint/2010/main" val="35120069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57CB6-6953-3D45-9BA2-09005C143E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Our Users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8521B0-5CA1-9140-B2C2-5308C03E3D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677971"/>
            <a:ext cx="8915400" cy="4233251"/>
          </a:xfrm>
        </p:spPr>
        <p:txBody>
          <a:bodyPr>
            <a:normAutofit/>
          </a:bodyPr>
          <a:lstStyle/>
          <a:p>
            <a:r>
              <a:rPr lang="en-US" sz="2400" dirty="0"/>
              <a:t>Mostly scientific users who need to develop and execute custom software</a:t>
            </a:r>
          </a:p>
          <a:p>
            <a:r>
              <a:rPr lang="en-US" sz="2400" dirty="0"/>
              <a:t>Knowledge level varies very strongly:</a:t>
            </a:r>
          </a:p>
          <a:p>
            <a:pPr lvl="1"/>
            <a:r>
              <a:rPr lang="en-US" sz="2000" dirty="0"/>
              <a:t>Change parameter in script and submit </a:t>
            </a:r>
          </a:p>
          <a:p>
            <a:pPr lvl="1"/>
            <a:r>
              <a:rPr lang="en-US" sz="2000" dirty="0"/>
              <a:t>…</a:t>
            </a:r>
          </a:p>
          <a:p>
            <a:pPr lvl="1"/>
            <a:r>
              <a:rPr lang="en-US" sz="2000" dirty="0"/>
              <a:t>Develop/compile/submit </a:t>
            </a:r>
          </a:p>
          <a:p>
            <a:pPr lvl="1"/>
            <a:r>
              <a:rPr lang="en-US" sz="2000" dirty="0"/>
              <a:t>…</a:t>
            </a:r>
          </a:p>
          <a:p>
            <a:pPr lvl="1"/>
            <a:r>
              <a:rPr lang="en-US" sz="2000" dirty="0"/>
              <a:t>Sophisticated workflows (MPI, </a:t>
            </a:r>
            <a:r>
              <a:rPr lang="en-US" sz="2000" dirty="0" err="1"/>
              <a:t>FairMQ</a:t>
            </a:r>
            <a:r>
              <a:rPr lang="en-US" sz="2000" dirty="0"/>
              <a:t>, …)</a:t>
            </a:r>
          </a:p>
          <a:p>
            <a:r>
              <a:rPr lang="en-US" sz="2400" dirty="0"/>
              <a:t>External users (</a:t>
            </a:r>
            <a:r>
              <a:rPr lang="en-US" sz="2400" dirty="0" err="1"/>
              <a:t>e.g</a:t>
            </a:r>
            <a:r>
              <a:rPr lang="en-US" sz="2400" dirty="0"/>
              <a:t>: ALICE grid)</a:t>
            </a:r>
          </a:p>
          <a:p>
            <a:pPr marL="5715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5511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949E9-7881-844F-840B-4D6A1D665C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Virgo Cluster: </a:t>
            </a:r>
            <a:br>
              <a:rPr lang="en-US" b="1" dirty="0"/>
            </a:br>
            <a:r>
              <a:rPr lang="en-US" b="1" dirty="0"/>
              <a:t>Design decisions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005A8-70F5-484D-9CB0-1A9F1BA266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9195438" cy="4104830"/>
          </a:xfrm>
        </p:spPr>
        <p:txBody>
          <a:bodyPr>
            <a:normAutofit fontScale="92500" lnSpcReduction="10000"/>
          </a:bodyPr>
          <a:lstStyle/>
          <a:p>
            <a:r>
              <a:rPr lang="en-US" sz="2800" b="1" dirty="0">
                <a:latin typeface="+mj-lt"/>
              </a:rPr>
              <a:t>Virtualized</a:t>
            </a:r>
            <a:r>
              <a:rPr lang="en-US" sz="2800" dirty="0">
                <a:latin typeface="+mj-lt"/>
              </a:rPr>
              <a:t> approach (</a:t>
            </a:r>
            <a:r>
              <a:rPr lang="en-US" sz="2800" b="1" dirty="0">
                <a:latin typeface="+mj-lt"/>
              </a:rPr>
              <a:t>Singularity containers</a:t>
            </a:r>
            <a:r>
              <a:rPr lang="en-US" sz="2800" dirty="0">
                <a:latin typeface="+mj-lt"/>
              </a:rPr>
              <a:t>).</a:t>
            </a:r>
          </a:p>
          <a:p>
            <a:r>
              <a:rPr lang="en-US" sz="2800" b="1" dirty="0"/>
              <a:t>Separate the Cluster from the rest of the infrastructure</a:t>
            </a:r>
            <a:r>
              <a:rPr lang="en-US" sz="2800" dirty="0"/>
              <a:t>.(</a:t>
            </a:r>
            <a:r>
              <a:rPr lang="en-US" sz="2800" dirty="0" err="1"/>
              <a:t>i.e</a:t>
            </a:r>
            <a:r>
              <a:rPr lang="en-US" sz="2800" dirty="0"/>
              <a:t>: Interactive machines, group servers, desktops, </a:t>
            </a:r>
            <a:r>
              <a:rPr lang="en-US" sz="2800" dirty="0" err="1"/>
              <a:t>etc</a:t>
            </a:r>
            <a:r>
              <a:rPr lang="en-US" sz="2800" dirty="0"/>
              <a:t>)</a:t>
            </a:r>
            <a:endParaRPr lang="en-US" sz="2800" b="1" dirty="0">
              <a:latin typeface="+mj-lt"/>
            </a:endParaRPr>
          </a:p>
          <a:p>
            <a:r>
              <a:rPr lang="en-US" sz="2800" b="1" dirty="0">
                <a:latin typeface="+mj-lt"/>
              </a:rPr>
              <a:t>CentOS</a:t>
            </a:r>
            <a:r>
              <a:rPr lang="en-US" sz="2800" dirty="0">
                <a:latin typeface="+mj-lt"/>
              </a:rPr>
              <a:t> as the host OS for the batch farm.</a:t>
            </a:r>
          </a:p>
          <a:p>
            <a:pPr lvl="1"/>
            <a:r>
              <a:rPr lang="en-US" sz="2600" dirty="0">
                <a:latin typeface="+mj-lt"/>
              </a:rPr>
              <a:t>Prerequisite for </a:t>
            </a:r>
            <a:r>
              <a:rPr lang="en-US" sz="2600" dirty="0" err="1">
                <a:latin typeface="+mj-lt"/>
              </a:rPr>
              <a:t>OpenHPC</a:t>
            </a:r>
            <a:endParaRPr lang="en-US" sz="2600" dirty="0">
              <a:latin typeface="+mj-lt"/>
            </a:endParaRPr>
          </a:p>
          <a:p>
            <a:pPr lvl="1"/>
            <a:r>
              <a:rPr lang="en-US" sz="2600" dirty="0">
                <a:latin typeface="+mj-lt"/>
              </a:rPr>
              <a:t>Better hardware (driver) support</a:t>
            </a:r>
          </a:p>
          <a:p>
            <a:pPr lvl="1"/>
            <a:r>
              <a:rPr lang="en-US" sz="2600" dirty="0">
                <a:latin typeface="+mj-lt"/>
              </a:rPr>
              <a:t>Better compatibility with HEP community</a:t>
            </a:r>
          </a:p>
          <a:p>
            <a:r>
              <a:rPr lang="en-US" sz="2800" b="1" dirty="0">
                <a:latin typeface="+mj-lt"/>
              </a:rPr>
              <a:t>SLURM</a:t>
            </a:r>
            <a:r>
              <a:rPr lang="en-US" sz="2800" dirty="0">
                <a:latin typeface="+mj-lt"/>
              </a:rPr>
              <a:t> as resource management system.</a:t>
            </a:r>
          </a:p>
        </p:txBody>
      </p:sp>
    </p:spTree>
    <p:extLst>
      <p:ext uri="{BB962C8B-B14F-4D97-AF65-F5344CB8AC3E}">
        <p14:creationId xmlns:p14="http://schemas.microsoft.com/office/powerpoint/2010/main" val="3642933932"/>
      </p:ext>
    </p:extLst>
  </p:cSld>
  <p:clrMapOvr>
    <a:masterClrMapping/>
  </p:clrMapOvr>
  <p:transition spd="slow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EF542-BCEC-EC4D-81E6-AA436C6241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Virtualized</a:t>
            </a:r>
            <a:r>
              <a:rPr lang="en-US" dirty="0"/>
              <a:t> approach based on </a:t>
            </a:r>
            <a:r>
              <a:rPr lang="en-US" b="1" dirty="0"/>
              <a:t>Singularity containers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CCDA8D-2DDD-EB49-AFAA-306134DB64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1" y="2133599"/>
            <a:ext cx="9168779" cy="3959551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/>
              <a:t>Decouple minimal host system installation from </a:t>
            </a:r>
            <a:r>
              <a:rPr lang="en-US" sz="2800" b="1" dirty="0"/>
              <a:t>V</a:t>
            </a:r>
            <a:r>
              <a:rPr lang="en-US" sz="2800" dirty="0"/>
              <a:t>irtualized </a:t>
            </a:r>
            <a:r>
              <a:rPr lang="en-US" sz="2800" b="1" dirty="0"/>
              <a:t>A</a:t>
            </a:r>
            <a:r>
              <a:rPr lang="en-US" sz="2800" dirty="0"/>
              <a:t>pplication </a:t>
            </a:r>
            <a:r>
              <a:rPr lang="en-US" sz="2800" b="1" dirty="0"/>
              <a:t>E</a:t>
            </a:r>
            <a:r>
              <a:rPr lang="en-US" sz="2800" dirty="0"/>
              <a:t>nvironment (</a:t>
            </a:r>
            <a:r>
              <a:rPr lang="en-US" sz="2800" b="1" dirty="0"/>
              <a:t>VAE</a:t>
            </a:r>
            <a:r>
              <a:rPr lang="en-US" sz="2800" dirty="0"/>
              <a:t>) </a:t>
            </a:r>
          </a:p>
          <a:p>
            <a:r>
              <a:rPr lang="en-US" sz="2800" dirty="0"/>
              <a:t>Host system: Core system packages without application software</a:t>
            </a:r>
          </a:p>
          <a:p>
            <a:r>
              <a:rPr lang="en-US" sz="2800" dirty="0"/>
              <a:t>VAE:  Runtime environment + Application software (CVMFS)</a:t>
            </a:r>
          </a:p>
          <a:p>
            <a:r>
              <a:rPr lang="en-US" sz="2800" dirty="0"/>
              <a:t>Few VAEs (&lt;5) to support all users maintained by IT </a:t>
            </a:r>
          </a:p>
          <a:p>
            <a:r>
              <a:rPr lang="en-US" sz="2800" dirty="0"/>
              <a:t>Custom user containers are not excluded but not supported in any form!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642638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B4227E-D3B1-B343-BA10-50387CFCAA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Design decisions: Software distribution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A252C5-3C24-F14A-913B-5AFB0D7F43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 err="1"/>
              <a:t>Spack</a:t>
            </a:r>
            <a:r>
              <a:rPr lang="en-US" sz="2800" dirty="0"/>
              <a:t> as a package manager for application software </a:t>
            </a:r>
            <a:r>
              <a:rPr lang="en-US" sz="2800" dirty="0">
                <a:solidFill>
                  <a:srgbClr val="FF0000"/>
                </a:solidFill>
              </a:rPr>
              <a:t>(</a:t>
            </a:r>
            <a:r>
              <a:rPr lang="en-US" sz="2800" dirty="0">
                <a:solidFill>
                  <a:srgbClr val="FF0000"/>
                </a:solidFill>
                <a:hlinkClick r:id="rId2"/>
              </a:rPr>
              <a:t>https://spack.readthedocs.io</a:t>
            </a:r>
            <a:r>
              <a:rPr lang="en-US" sz="2800" dirty="0">
                <a:solidFill>
                  <a:srgbClr val="FF0000"/>
                </a:solidFill>
              </a:rPr>
              <a:t>)</a:t>
            </a:r>
          </a:p>
          <a:p>
            <a:endParaRPr lang="en-US" sz="2800" dirty="0">
              <a:solidFill>
                <a:srgbClr val="FF0000"/>
              </a:solidFill>
            </a:endParaRPr>
          </a:p>
          <a:p>
            <a:r>
              <a:rPr lang="en-US" sz="2800" b="1" dirty="0"/>
              <a:t>CVMFS</a:t>
            </a:r>
            <a:r>
              <a:rPr lang="en-US" sz="2800" dirty="0"/>
              <a:t> as software distribution service inside and outside the GSI. </a:t>
            </a:r>
            <a:r>
              <a:rPr lang="en-US" sz="2800" dirty="0">
                <a:solidFill>
                  <a:srgbClr val="FF0000"/>
                </a:solidFill>
              </a:rPr>
              <a:t>(</a:t>
            </a:r>
            <a:r>
              <a:rPr lang="en-US" sz="2800" dirty="0">
                <a:solidFill>
                  <a:srgbClr val="FF0000"/>
                </a:solidFill>
                <a:hlinkClick r:id="rId3"/>
              </a:rPr>
              <a:t>https://cernvm.cern.ch/portal/filesystem</a:t>
            </a:r>
            <a:r>
              <a:rPr lang="en-US" sz="2800" dirty="0">
                <a:solidFill>
                  <a:srgbClr val="FF0000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852602056"/>
      </p:ext>
    </p:extLst>
  </p:cSld>
  <p:clrMapOvr>
    <a:masterClrMapping/>
  </p:clrMapOvr>
  <p:transition spd="slow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C8681-B595-EA46-A6D9-7D220E355D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Software distribution and CVMFS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8AD9EF-CB81-C242-9760-583EAF2204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/>
              <a:t>User = Repository Owner := An experiment such as CBM, ALICE, . . . </a:t>
            </a:r>
          </a:p>
          <a:p>
            <a:r>
              <a:rPr lang="en-US" sz="2400" dirty="0"/>
              <a:t>Each user gets a shared secret needed for publishing </a:t>
            </a:r>
            <a:r>
              <a:rPr lang="en-US" sz="2400" i="1" dirty="0">
                <a:solidFill>
                  <a:srgbClr val="FF0000"/>
                </a:solidFill>
              </a:rPr>
              <a:t>(Each user is free to use </a:t>
            </a:r>
            <a:r>
              <a:rPr lang="en-US" sz="2400" i="1" dirty="0" err="1">
                <a:solidFill>
                  <a:srgbClr val="FF0000"/>
                </a:solidFill>
              </a:rPr>
              <a:t>Spack</a:t>
            </a:r>
            <a:r>
              <a:rPr lang="en-US" sz="2400" i="1" dirty="0">
                <a:solidFill>
                  <a:srgbClr val="FF0000"/>
                </a:solidFill>
              </a:rPr>
              <a:t> or whatever he likes to manage his software on CVMFS)</a:t>
            </a:r>
          </a:p>
          <a:p>
            <a:r>
              <a:rPr lang="en-US" sz="2400" dirty="0"/>
              <a:t>Each user can set up as many remote publishers as he needs (for example one per platform) </a:t>
            </a:r>
          </a:p>
          <a:p>
            <a:r>
              <a:rPr lang="en-US" sz="2400" dirty="0"/>
              <a:t>It is the responsibility of the user to make sure that there are no unwanted collisions if there are several people/mechanisms publishing to their </a:t>
            </a:r>
            <a:r>
              <a:rPr lang="en-US" sz="2400" dirty="0" err="1"/>
              <a:t>cvmfs</a:t>
            </a:r>
            <a:r>
              <a:rPr lang="en-US" sz="2400" dirty="0"/>
              <a:t> repository </a:t>
            </a:r>
          </a:p>
        </p:txBody>
      </p:sp>
    </p:spTree>
    <p:extLst>
      <p:ext uri="{BB962C8B-B14F-4D97-AF65-F5344CB8AC3E}">
        <p14:creationId xmlns:p14="http://schemas.microsoft.com/office/powerpoint/2010/main" val="3940393597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{E31EBADD-3CD5-A940-8345-A2C3A34C993D}tf10001069</Template>
  <TotalTime>3748</TotalTime>
  <Words>893</Words>
  <Application>Microsoft Macintosh PowerPoint</Application>
  <PresentationFormat>Widescreen</PresentationFormat>
  <Paragraphs>112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Century Gothic</vt:lpstr>
      <vt:lpstr>Wingdings 3</vt:lpstr>
      <vt:lpstr>Wisp</vt:lpstr>
      <vt:lpstr>Virgo Cluster </vt:lpstr>
      <vt:lpstr>Disclaimer</vt:lpstr>
      <vt:lpstr>Current situation: GSI -CIT</vt:lpstr>
      <vt:lpstr>Constraints </vt:lpstr>
      <vt:lpstr>Our Users</vt:lpstr>
      <vt:lpstr>Virgo Cluster:  Design decisions</vt:lpstr>
      <vt:lpstr>Virtualized approach based on Singularity containers</vt:lpstr>
      <vt:lpstr>Design decisions: Software distribution</vt:lpstr>
      <vt:lpstr>Software distribution and CVMFS</vt:lpstr>
      <vt:lpstr>Software distribution and CVMFS</vt:lpstr>
      <vt:lpstr>Containerized environments:    Virtual Application Environments (VAE) is selected by login to specific submit nodes:</vt:lpstr>
      <vt:lpstr>Kronos Compatibility:  VAE mimicking the Kronos cluster</vt:lpstr>
      <vt:lpstr>Kronos Compatibility:  OpenMPI test </vt:lpstr>
      <vt:lpstr>Kronos Compatibility:  MPI/ScaLapack tests </vt:lpstr>
      <vt:lpstr>Kronos Compatibility:  ROOT/FairRoot Test</vt:lpstr>
      <vt:lpstr>Kronos Compatibility:  VAE mimicking the Kronos cluster</vt:lpstr>
      <vt:lpstr>Software Installation Request Template   </vt:lpstr>
      <vt:lpstr>User issues</vt:lpstr>
      <vt:lpstr>Future plans (very short term)</vt:lpstr>
      <vt:lpstr>Documentation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Virgo Cluster </dc:title>
  <dc:creator>Mohammad Al-Turany</dc:creator>
  <cp:lastModifiedBy>Mohammad Al-Turany</cp:lastModifiedBy>
  <cp:revision>56</cp:revision>
  <cp:lastPrinted>2020-06-07T09:16:17Z</cp:lastPrinted>
  <dcterms:created xsi:type="dcterms:W3CDTF">2020-05-27T09:44:07Z</dcterms:created>
  <dcterms:modified xsi:type="dcterms:W3CDTF">2020-06-08T10:31:25Z</dcterms:modified>
</cp:coreProperties>
</file>