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41" d="100"/>
          <a:sy n="141" d="100"/>
        </p:scale>
        <p:origin x="99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77043"/>
            <a:ext cx="6957949" cy="504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Spare parts (A3DR8: Endplates re-machined, isolation improvements, </a:t>
            </a:r>
            <a:r>
              <a:rPr lang="en-GB" sz="2000" dirty="0" err="1" smtClean="0">
                <a:latin typeface="Calibri" panose="020F0502020204030204" pitchFamily="34" charset="0"/>
              </a:rPr>
              <a:t>brazing+welding</a:t>
            </a:r>
            <a:r>
              <a:rPr lang="en-GB" sz="2000" dirty="0" smtClean="0">
                <a:latin typeface="Calibri" panose="020F0502020204030204" pitchFamily="34" charset="0"/>
              </a:rPr>
              <a:t> next)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HLI RF loop: to be fine checked, repaired or built new.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Beam Time: 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209Bi, until Thursday 28</a:t>
            </a:r>
            <a:r>
              <a:rPr lang="en-GB" sz="16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May.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Protons from CH3 MUCIS, since 28</a:t>
            </a:r>
            <a:r>
              <a:rPr lang="en-GB" sz="16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March.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Pulsed gas stripper with hydrogen gas until Thursday morning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28</a:t>
            </a:r>
            <a:r>
              <a:rPr lang="en-GB" sz="160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May,</a:t>
            </a:r>
          </a:p>
          <a:p>
            <a:pPr lvl="1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Jet Stripper with nitrogen since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Thursday morning 28</a:t>
            </a:r>
            <a:r>
              <a:rPr lang="en-GB" sz="1600" baseline="30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May.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High Current Optimizations Tuesday 2</a:t>
            </a:r>
            <a:r>
              <a:rPr lang="en-GB" sz="1600" baseline="30000" dirty="0" smtClean="0">
                <a:latin typeface="Calibri" panose="020F0502020204030204" pitchFamily="34" charset="0"/>
              </a:rPr>
              <a:t>nd</a:t>
            </a:r>
            <a:r>
              <a:rPr lang="en-GB" sz="1600" dirty="0" smtClean="0">
                <a:latin typeface="Calibri" panose="020F0502020204030204" pitchFamily="34" charset="0"/>
              </a:rPr>
              <a:t> June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Proton beam with various modified Alvarez Phases Wednesday 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Emittance Measurements Thursday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Beam for Users Friday – Monday 6 a.m.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9.6.2020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6186" y="130629"/>
            <a:ext cx="5821136" cy="84092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Status </a:t>
            </a:r>
            <a:r>
              <a:rPr lang="de-DE" dirty="0" smtClean="0"/>
              <a:t>UNILAC - </a:t>
            </a:r>
            <a:br>
              <a:rPr lang="de-DE" dirty="0" smtClean="0"/>
            </a:b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/>
              <a:t>investigations</a:t>
            </a:r>
            <a:r>
              <a:rPr lang="de-DE" dirty="0"/>
              <a:t> </a:t>
            </a:r>
            <a:r>
              <a:rPr lang="de-DE" dirty="0" err="1"/>
              <a:t>campaign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588" y="1332390"/>
            <a:ext cx="9120412" cy="5079231"/>
          </a:xfrm>
        </p:spPr>
        <p:txBody>
          <a:bodyPr>
            <a:normAutofit fontScale="55000" lnSpcReduction="20000"/>
          </a:bodyPr>
          <a:lstStyle/>
          <a:p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4+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- Bi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26+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- Bi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68+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(UL-SU (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de-DE" sz="1800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-jet/N</a:t>
            </a:r>
            <a:r>
              <a:rPr lang="de-DE" sz="1800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-pulsed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) – TKU)</a:t>
            </a:r>
          </a:p>
          <a:p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aseline="30000" dirty="0">
                <a:solidFill>
                  <a:schemeClr val="bg1">
                    <a:lumMod val="65000"/>
                  </a:schemeClr>
                </a:solidFill>
              </a:rPr>
              <a:t>4+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- Bi</a:t>
            </a:r>
            <a:r>
              <a:rPr lang="de-DE" sz="1800" baseline="30000" dirty="0">
                <a:solidFill>
                  <a:schemeClr val="bg1">
                    <a:lumMod val="65000"/>
                  </a:schemeClr>
                </a:solidFill>
              </a:rPr>
              <a:t>26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+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UL-SU (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de-DE" sz="1800" b="1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-jet/N</a:t>
            </a:r>
            <a:r>
              <a:rPr lang="de-DE" sz="1800" b="1" baseline="-250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-pulsed </a:t>
            </a:r>
            <a:r>
              <a:rPr lang="de-DE" sz="1800" b="1" dirty="0" err="1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TKG)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stripping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efficiency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(Bi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26+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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13.2 %</a:t>
            </a:r>
            <a:endParaRPr lang="de-DE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optimized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set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up</a:t>
            </a:r>
            <a:endParaRPr lang="de-DE" sz="1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full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beam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characterization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: beam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current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profile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probe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signals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, beam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emittance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(UH1, US4, UA4, TK5, TK8)</a:t>
            </a:r>
          </a:p>
          <a:p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aseline="30000" dirty="0">
                <a:solidFill>
                  <a:schemeClr val="bg1">
                    <a:lumMod val="65000"/>
                  </a:schemeClr>
                </a:solidFill>
              </a:rPr>
              <a:t>4+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28+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- Bi</a:t>
            </a:r>
            <a:r>
              <a:rPr lang="de-DE" sz="1800" baseline="30000" dirty="0">
                <a:solidFill>
                  <a:schemeClr val="bg1">
                    <a:lumMod val="65000"/>
                  </a:schemeClr>
                </a:solidFill>
              </a:rPr>
              <a:t>68+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(UL-SU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de-DE" sz="1800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-pulsed </a:t>
            </a:r>
            <a:r>
              <a:rPr lang="de-DE" sz="1800" b="1" dirty="0" err="1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) – TKU)</a:t>
            </a:r>
          </a:p>
          <a:p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aseline="30000" dirty="0">
                <a:solidFill>
                  <a:schemeClr val="bg1">
                    <a:lumMod val="65000"/>
                  </a:schemeClr>
                </a:solidFill>
              </a:rPr>
              <a:t>4+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-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28+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(UL-SU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de-DE" sz="1800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-pulsed </a:t>
            </a:r>
            <a:r>
              <a:rPr lang="de-DE" sz="1800" b="1" dirty="0" err="1">
                <a:solidFill>
                  <a:schemeClr val="bg1">
                    <a:lumMod val="65000"/>
                  </a:schemeClr>
                </a:solidFill>
              </a:rPr>
              <a:t>cell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) – TKG)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stripping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efficiency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 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23.4 % (75%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intensity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gain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)</a:t>
            </a:r>
            <a:endParaRPr lang="de-DE" sz="1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optimized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set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up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2.7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emA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="1" baseline="30000" dirty="0">
                <a:solidFill>
                  <a:schemeClr val="bg1">
                    <a:lumMod val="65000"/>
                  </a:schemeClr>
                </a:solidFill>
              </a:rPr>
              <a:t>28</a:t>
            </a:r>
            <a:r>
              <a:rPr lang="de-DE" sz="1800" b="1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), 1.2 </a:t>
            </a:r>
            <a:r>
              <a:rPr lang="de-DE" sz="1800" b="1" dirty="0" err="1">
                <a:solidFill>
                  <a:schemeClr val="bg1">
                    <a:lumMod val="65000"/>
                  </a:schemeClr>
                </a:solidFill>
              </a:rPr>
              <a:t>emA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="1" baseline="30000" dirty="0" smtClean="0">
                <a:solidFill>
                  <a:schemeClr val="bg1">
                    <a:lumMod val="65000"/>
                  </a:schemeClr>
                </a:solidFill>
              </a:rPr>
              <a:t>68+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) (TK7)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full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beam 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characterization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: beam 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current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profile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probe 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signals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, beam </a:t>
            </a:r>
            <a:r>
              <a:rPr lang="de-DE" sz="1800" dirty="0" err="1">
                <a:solidFill>
                  <a:schemeClr val="bg1">
                    <a:lumMod val="65000"/>
                  </a:schemeClr>
                </a:solidFill>
              </a:rPr>
              <a:t>emittance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(UH1, US4, UA4, TK5, TK8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A4/A3-comparison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</a:rPr>
              <a:t>campaign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UL-SU (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de-DE" sz="1800" b="1" baseline="-25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-jet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) </a:t>
            </a:r>
            <a:r>
              <a:rPr lang="de-DE" sz="1800" dirty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TKU)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700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emueA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, 11.4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MeV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/u,TK7, Bi</a:t>
            </a:r>
            <a:r>
              <a:rPr lang="de-DE" sz="1800" b="1" baseline="30000" dirty="0" smtClean="0">
                <a:solidFill>
                  <a:schemeClr val="bg1">
                    <a:lumMod val="65000"/>
                  </a:schemeClr>
                </a:solidFill>
              </a:rPr>
              <a:t>68+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570 </a:t>
            </a:r>
            <a:r>
              <a:rPr lang="de-DE" sz="1800" b="1" dirty="0" err="1">
                <a:solidFill>
                  <a:schemeClr val="bg1">
                    <a:lumMod val="65000"/>
                  </a:schemeClr>
                </a:solidFill>
              </a:rPr>
              <a:t>emueA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8.6 </a:t>
            </a:r>
            <a:r>
              <a:rPr lang="de-DE" sz="1800" b="1" dirty="0" err="1">
                <a:solidFill>
                  <a:schemeClr val="bg1">
                    <a:lumMod val="65000"/>
                  </a:schemeClr>
                </a:solidFill>
              </a:rPr>
              <a:t>MeV</a:t>
            </a:r>
            <a:r>
              <a:rPr lang="de-DE" sz="1800" b="1" dirty="0">
                <a:solidFill>
                  <a:schemeClr val="bg1">
                    <a:lumMod val="65000"/>
                  </a:schemeClr>
                </a:solidFill>
              </a:rPr>
              <a:t>/u,TK7, 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Bi</a:t>
            </a:r>
            <a:r>
              <a:rPr lang="de-DE" sz="1800" b="1" baseline="30000" dirty="0" smtClean="0">
                <a:solidFill>
                  <a:schemeClr val="bg1">
                    <a:lumMod val="65000"/>
                  </a:schemeClr>
                </a:solidFill>
              </a:rPr>
              <a:t>64+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CH</a:t>
            </a:r>
            <a:r>
              <a:rPr lang="de-DE" sz="1800" baseline="-25000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- H</a:t>
            </a:r>
            <a:r>
              <a:rPr lang="de-DE" sz="1800" baseline="300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</a:rPr>
              <a:t> (UL-SU-TKG)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optimized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set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up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synchronous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phase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-30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</a:rPr>
              <a:t>degree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</a:rPr>
              <a:t> =&gt; 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 -60 </a:t>
            </a:r>
            <a:r>
              <a:rPr lang="de-DE" sz="1800" b="1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degree</a:t>
            </a:r>
            <a:r>
              <a:rPr lang="de-DE" sz="1800" b="1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stable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beam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operation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since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1800" dirty="0" err="1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Friday</a:t>
            </a:r>
            <a:r>
              <a:rPr lang="de-DE" sz="1800" dirty="0" smtClean="0">
                <a:solidFill>
                  <a:schemeClr val="bg1">
                    <a:lumMod val="65000"/>
                  </a:schemeClr>
                </a:solidFill>
                <a:sym typeface="Symbol" panose="05050102010706020507" pitchFamily="18" charset="2"/>
              </a:rPr>
              <a:t> 29th May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9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H+</a:t>
            </a:r>
            <a:r>
              <a:rPr lang="de-DE" sz="2900" dirty="0" smtClean="0">
                <a:sym typeface="Symbol" panose="05050102010706020507" pitchFamily="18" charset="2"/>
              </a:rPr>
              <a:t> High </a:t>
            </a:r>
            <a:r>
              <a:rPr lang="de-DE" sz="2900" dirty="0" err="1" smtClean="0">
                <a:sym typeface="Symbol" panose="05050102010706020507" pitchFamily="18" charset="2"/>
              </a:rPr>
              <a:t>Current</a:t>
            </a:r>
            <a:r>
              <a:rPr lang="de-DE" sz="2900" dirty="0" smtClean="0">
                <a:sym typeface="Symbol" panose="05050102010706020507" pitchFamily="18" charset="2"/>
              </a:rPr>
              <a:t> </a:t>
            </a:r>
            <a:r>
              <a:rPr lang="de-DE" sz="2900" dirty="0" err="1" smtClean="0">
                <a:sym typeface="Symbol" panose="05050102010706020507" pitchFamily="18" charset="2"/>
              </a:rPr>
              <a:t>Optimizations</a:t>
            </a:r>
            <a:r>
              <a:rPr lang="de-DE" sz="2900" dirty="0" smtClean="0">
                <a:sym typeface="Symbol" panose="05050102010706020507" pitchFamily="18" charset="2"/>
              </a:rPr>
              <a:t>: </a:t>
            </a:r>
            <a:r>
              <a:rPr lang="de-DE" sz="29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1.3 ema@TK7 </a:t>
            </a:r>
            <a:r>
              <a:rPr lang="de-DE" sz="2900" dirty="0" smtClean="0">
                <a:sym typeface="Symbol" panose="05050102010706020507" pitchFamily="18" charset="2"/>
              </a:rPr>
              <a:t>(</a:t>
            </a:r>
            <a:r>
              <a:rPr lang="de-DE" sz="2900" dirty="0" err="1" smtClean="0">
                <a:sym typeface="Symbol" panose="05050102010706020507" pitchFamily="18" charset="2"/>
              </a:rPr>
              <a:t>Tuesday</a:t>
            </a:r>
            <a:r>
              <a:rPr lang="de-DE" sz="2900" dirty="0" smtClean="0">
                <a:sym typeface="Symbol" panose="05050102010706020507" pitchFamily="18" charset="2"/>
              </a:rPr>
              <a:t> 2nd June)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9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C6+</a:t>
            </a:r>
            <a:r>
              <a:rPr lang="de-DE" sz="2900" dirty="0" smtClean="0">
                <a:sym typeface="Symbol" panose="05050102010706020507" pitchFamily="18" charset="2"/>
              </a:rPr>
              <a:t> </a:t>
            </a:r>
            <a:r>
              <a:rPr lang="de-DE" sz="2900" dirty="0">
                <a:sym typeface="Symbol" panose="05050102010706020507" pitchFamily="18" charset="2"/>
              </a:rPr>
              <a:t>High </a:t>
            </a:r>
            <a:r>
              <a:rPr lang="de-DE" sz="2900" dirty="0" err="1">
                <a:sym typeface="Symbol" panose="05050102010706020507" pitchFamily="18" charset="2"/>
              </a:rPr>
              <a:t>Current</a:t>
            </a:r>
            <a:r>
              <a:rPr lang="de-DE" sz="2900" dirty="0">
                <a:sym typeface="Symbol" panose="05050102010706020507" pitchFamily="18" charset="2"/>
              </a:rPr>
              <a:t> </a:t>
            </a:r>
            <a:r>
              <a:rPr lang="de-DE" sz="2900" dirty="0" err="1">
                <a:sym typeface="Symbol" panose="05050102010706020507" pitchFamily="18" charset="2"/>
              </a:rPr>
              <a:t>Optimizations</a:t>
            </a:r>
            <a:r>
              <a:rPr lang="de-DE" sz="2900" dirty="0">
                <a:sym typeface="Symbol" panose="05050102010706020507" pitchFamily="18" charset="2"/>
              </a:rPr>
              <a:t>: </a:t>
            </a:r>
            <a:r>
              <a:rPr lang="de-DE" sz="29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0.53 </a:t>
            </a:r>
            <a:r>
              <a:rPr lang="de-DE" sz="2900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ema@TK7 </a:t>
            </a:r>
            <a:r>
              <a:rPr lang="de-DE" sz="2900" dirty="0">
                <a:sym typeface="Symbol" panose="05050102010706020507" pitchFamily="18" charset="2"/>
              </a:rPr>
              <a:t>(</a:t>
            </a:r>
            <a:r>
              <a:rPr lang="de-DE" sz="2900" dirty="0" err="1">
                <a:sym typeface="Symbol" panose="05050102010706020507" pitchFamily="18" charset="2"/>
              </a:rPr>
              <a:t>Tuesday</a:t>
            </a:r>
            <a:r>
              <a:rPr lang="de-DE" sz="2900" dirty="0">
                <a:sym typeface="Symbol" panose="05050102010706020507" pitchFamily="18" charset="2"/>
              </a:rPr>
              <a:t> 2nd June</a:t>
            </a:r>
            <a:r>
              <a:rPr lang="de-DE" sz="2900" dirty="0" smtClean="0">
                <a:sym typeface="Symbol" panose="05050102010706020507" pitchFamily="18" charset="2"/>
              </a:rPr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900" dirty="0" smtClean="0">
                <a:sym typeface="Symbol" panose="05050102010706020507" pitchFamily="18" charset="2"/>
              </a:rPr>
              <a:t>H+ Alvarez </a:t>
            </a:r>
            <a:r>
              <a:rPr lang="de-DE" sz="2900" dirty="0" err="1" smtClean="0">
                <a:sym typeface="Symbol" panose="05050102010706020507" pitchFamily="18" charset="2"/>
              </a:rPr>
              <a:t>Voltages</a:t>
            </a:r>
            <a:r>
              <a:rPr lang="de-DE" sz="2900" dirty="0" smtClean="0">
                <a:sym typeface="Symbol" panose="05050102010706020507" pitchFamily="18" charset="2"/>
              </a:rPr>
              <a:t>/</a:t>
            </a:r>
            <a:r>
              <a:rPr lang="de-DE" sz="2900" dirty="0" err="1" smtClean="0">
                <a:sym typeface="Symbol" panose="05050102010706020507" pitchFamily="18" charset="2"/>
              </a:rPr>
              <a:t>Phases</a:t>
            </a:r>
            <a:r>
              <a:rPr lang="de-DE" sz="2900" dirty="0" smtClean="0">
                <a:sym typeface="Symbol" panose="05050102010706020507" pitchFamily="18" charset="2"/>
              </a:rPr>
              <a:t> (</a:t>
            </a:r>
            <a:r>
              <a:rPr lang="de-DE" sz="2900" dirty="0" err="1" smtClean="0">
                <a:sym typeface="Symbol" panose="05050102010706020507" pitchFamily="18" charset="2"/>
              </a:rPr>
              <a:t>Wednesday</a:t>
            </a:r>
            <a:r>
              <a:rPr lang="de-DE" sz="2900" dirty="0" smtClean="0">
                <a:sym typeface="Symbol" panose="05050102010706020507" pitchFamily="18" charset="2"/>
              </a:rPr>
              <a:t> 3rd June):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500" dirty="0" smtClean="0">
                <a:sym typeface="Symbol" panose="05050102010706020507" pitchFamily="18" charset="2"/>
              </a:rPr>
              <a:t>30 </a:t>
            </a:r>
            <a:r>
              <a:rPr lang="de-DE" sz="2500" dirty="0" err="1" smtClean="0">
                <a:sym typeface="Symbol" panose="05050102010706020507" pitchFamily="18" charset="2"/>
              </a:rPr>
              <a:t>degrees</a:t>
            </a:r>
            <a:r>
              <a:rPr lang="de-DE" sz="2500" dirty="0" smtClean="0">
                <a:sym typeface="Symbol" panose="05050102010706020507" pitchFamily="18" charset="2"/>
              </a:rPr>
              <a:t>, 1 Volt (</a:t>
            </a:r>
            <a:r>
              <a:rPr lang="de-DE" sz="2500" dirty="0" err="1" smtClean="0">
                <a:sym typeface="Symbol" panose="05050102010706020507" pitchFamily="18" charset="2"/>
              </a:rPr>
              <a:t>standard</a:t>
            </a:r>
            <a:r>
              <a:rPr lang="de-DE" sz="2500" dirty="0" smtClean="0">
                <a:sym typeface="Symbol" panose="05050102010706020507" pitchFamily="18" charset="2"/>
              </a:rPr>
              <a:t>, </a:t>
            </a:r>
            <a:r>
              <a:rPr lang="de-DE" sz="2500" dirty="0" err="1" smtClean="0">
                <a:sym typeface="Symbol" panose="05050102010706020507" pitchFamily="18" charset="2"/>
              </a:rPr>
              <a:t>difficult</a:t>
            </a:r>
            <a:r>
              <a:rPr lang="de-DE" sz="2500" dirty="0" smtClean="0"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ym typeface="Symbol" panose="05050102010706020507" pitchFamily="18" charset="2"/>
              </a:rPr>
              <a:t>for</a:t>
            </a:r>
            <a:r>
              <a:rPr lang="de-DE" sz="2500" dirty="0" smtClean="0">
                <a:sym typeface="Symbol" panose="05050102010706020507" pitchFamily="18" charset="2"/>
              </a:rPr>
              <a:t> RF)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56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deg</a:t>
            </a:r>
            <a:r>
              <a:rPr lang="de-DE" sz="2500" dirty="0" err="1" smtClean="0">
                <a:sym typeface="Symbol" panose="05050102010706020507" pitchFamily="18" charset="2"/>
              </a:rPr>
              <a:t>rees</a:t>
            </a:r>
            <a:r>
              <a:rPr lang="de-DE" sz="2500" dirty="0" smtClean="0">
                <a:sym typeface="Symbol" panose="05050102010706020507" pitchFamily="18" charset="2"/>
              </a:rPr>
              <a:t>, 1.55 Volt (</a:t>
            </a:r>
            <a:r>
              <a:rPr lang="de-DE" sz="2500" dirty="0" err="1" smtClean="0">
                <a:sym typeface="Symbol" panose="05050102010706020507" pitchFamily="18" charset="2"/>
              </a:rPr>
              <a:t>good</a:t>
            </a:r>
            <a:r>
              <a:rPr lang="de-DE" sz="2500" dirty="0" smtClean="0">
                <a:sym typeface="Symbol" panose="05050102010706020507" pitchFamily="18" charset="2"/>
              </a:rPr>
              <a:t>, </a:t>
            </a:r>
            <a:r>
              <a:rPr lang="de-DE" sz="2500" dirty="0" err="1" smtClean="0">
                <a:sym typeface="Symbol" panose="05050102010706020507" pitchFamily="18" charset="2"/>
              </a:rPr>
              <a:t>used</a:t>
            </a:r>
            <a:r>
              <a:rPr lang="de-DE" sz="2500" dirty="0" smtClean="0"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for</a:t>
            </a: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operation</a:t>
            </a: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during</a:t>
            </a: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this</a:t>
            </a:r>
            <a:r>
              <a:rPr lang="de-DE" sz="25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 </a:t>
            </a:r>
            <a:r>
              <a:rPr lang="de-DE" sz="25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campaign</a:t>
            </a:r>
            <a:r>
              <a:rPr lang="de-DE" sz="2500" dirty="0" smtClean="0">
                <a:sym typeface="Symbol" panose="05050102010706020507" pitchFamily="18" charset="2"/>
              </a:rPr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500" dirty="0" smtClean="0">
                <a:sym typeface="Symbol" panose="05050102010706020507" pitchFamily="18" charset="2"/>
              </a:rPr>
              <a:t>65 </a:t>
            </a:r>
            <a:r>
              <a:rPr lang="de-DE" sz="2500" dirty="0" err="1" smtClean="0">
                <a:sym typeface="Symbol" panose="05050102010706020507" pitchFamily="18" charset="2"/>
              </a:rPr>
              <a:t>gegrees</a:t>
            </a:r>
            <a:r>
              <a:rPr lang="de-DE" sz="2500" dirty="0" smtClean="0">
                <a:sym typeface="Symbol" panose="05050102010706020507" pitchFamily="18" charset="2"/>
              </a:rPr>
              <a:t>, 2.05 Volt (also </a:t>
            </a:r>
            <a:r>
              <a:rPr lang="de-DE" sz="2500" dirty="0" err="1" smtClean="0">
                <a:sym typeface="Symbol" panose="05050102010706020507" pitchFamily="18" charset="2"/>
              </a:rPr>
              <a:t>good</a:t>
            </a:r>
            <a:r>
              <a:rPr lang="de-DE" sz="2500" dirty="0" smtClean="0">
                <a:sym typeface="Symbol" panose="05050102010706020507" pitchFamily="18" charset="2"/>
              </a:rPr>
              <a:t>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2500" dirty="0" smtClean="0">
                <a:sym typeface="Symbol" panose="05050102010706020507" pitchFamily="18" charset="2"/>
              </a:rPr>
              <a:t>73 </a:t>
            </a:r>
            <a:r>
              <a:rPr lang="de-DE" sz="2500" dirty="0" err="1" smtClean="0">
                <a:sym typeface="Symbol" panose="05050102010706020507" pitchFamily="18" charset="2"/>
              </a:rPr>
              <a:t>degrees</a:t>
            </a:r>
            <a:r>
              <a:rPr lang="de-DE" sz="2500" dirty="0" smtClean="0">
                <a:sym typeface="Symbol" panose="05050102010706020507" pitchFamily="18" charset="2"/>
              </a:rPr>
              <a:t>, 3 Volt (not </a:t>
            </a:r>
            <a:r>
              <a:rPr lang="de-DE" sz="2500" dirty="0" err="1" smtClean="0">
                <a:sym typeface="Symbol" panose="05050102010706020507" pitchFamily="18" charset="2"/>
              </a:rPr>
              <a:t>good</a:t>
            </a:r>
            <a:r>
              <a:rPr lang="de-DE" sz="2500" dirty="0" smtClean="0">
                <a:sym typeface="Symbol" panose="05050102010706020507" pitchFamily="18" charset="2"/>
              </a:rPr>
              <a:t>, </a:t>
            </a:r>
            <a:r>
              <a:rPr lang="de-DE" sz="2500" dirty="0" err="1" smtClean="0">
                <a:sym typeface="Symbol" panose="05050102010706020507" pitchFamily="18" charset="2"/>
              </a:rPr>
              <a:t>too</a:t>
            </a:r>
            <a:r>
              <a:rPr lang="de-DE" sz="2500" dirty="0" smtClean="0">
                <a:sym typeface="Symbol" panose="05050102010706020507" pitchFamily="18" charset="2"/>
              </a:rPr>
              <a:t> strong longitudinal </a:t>
            </a:r>
            <a:r>
              <a:rPr lang="de-DE" sz="2500" dirty="0" err="1" smtClean="0">
                <a:sym typeface="Symbol" panose="05050102010706020507" pitchFamily="18" charset="2"/>
              </a:rPr>
              <a:t>focusing</a:t>
            </a:r>
            <a:r>
              <a:rPr lang="de-DE" sz="2500" dirty="0" smtClean="0">
                <a:sym typeface="Symbol" panose="05050102010706020507" pitchFamily="18" charset="2"/>
              </a:rPr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900" dirty="0" err="1" smtClean="0">
                <a:sym typeface="Symbol" panose="05050102010706020507" pitchFamily="18" charset="2"/>
              </a:rPr>
              <a:t>Emittance</a:t>
            </a:r>
            <a:r>
              <a:rPr lang="de-DE" sz="2900" dirty="0" smtClean="0">
                <a:sym typeface="Symbol" panose="05050102010706020507" pitchFamily="18" charset="2"/>
              </a:rPr>
              <a:t> </a:t>
            </a:r>
            <a:r>
              <a:rPr lang="de-DE" sz="2900" dirty="0" err="1" smtClean="0">
                <a:sym typeface="Symbol" panose="05050102010706020507" pitchFamily="18" charset="2"/>
              </a:rPr>
              <a:t>Measurements</a:t>
            </a:r>
            <a:r>
              <a:rPr lang="de-DE" sz="2900" dirty="0" smtClean="0">
                <a:sym typeface="Symbol" panose="05050102010706020507" pitchFamily="18" charset="2"/>
              </a:rPr>
              <a:t> UH1, US4, UA4, TK5, TK8 </a:t>
            </a:r>
            <a:r>
              <a:rPr lang="de-DE" sz="2900" dirty="0" err="1" smtClean="0">
                <a:sym typeface="Symbol" panose="05050102010706020507" pitchFamily="18" charset="2"/>
              </a:rPr>
              <a:t>for</a:t>
            </a:r>
            <a:r>
              <a:rPr lang="de-DE" sz="2900" dirty="0" smtClean="0">
                <a:sym typeface="Symbol" panose="05050102010706020507" pitchFamily="18" charset="2"/>
              </a:rPr>
              <a:t> H+ </a:t>
            </a:r>
            <a:r>
              <a:rPr lang="de-DE" sz="2900" dirty="0" err="1" smtClean="0">
                <a:sym typeface="Symbol" panose="05050102010706020507" pitchFamily="18" charset="2"/>
              </a:rPr>
              <a:t>and</a:t>
            </a:r>
            <a:r>
              <a:rPr lang="de-DE" sz="2900" dirty="0" smtClean="0">
                <a:sym typeface="Symbol" panose="05050102010706020507" pitchFamily="18" charset="2"/>
              </a:rPr>
              <a:t> C6+. (2.3 mA CH3@UH1, 2.7 mA H+ (1.2 mA C6+)@US4 (1000/4000 mbar), 2.2 </a:t>
            </a:r>
            <a:r>
              <a:rPr lang="de-DE" sz="2900" dirty="0">
                <a:sym typeface="Symbol" panose="05050102010706020507" pitchFamily="18" charset="2"/>
              </a:rPr>
              <a:t>mA H</a:t>
            </a:r>
            <a:r>
              <a:rPr lang="de-DE" sz="2900" dirty="0" smtClean="0">
                <a:sym typeface="Symbol" panose="05050102010706020507" pitchFamily="18" charset="2"/>
              </a:rPr>
              <a:t>+ (1.0 mA C6+)@UA4)</a:t>
            </a:r>
          </a:p>
          <a:p>
            <a:pPr>
              <a:buFont typeface="Symbol" panose="05050102010706020507" pitchFamily="18" charset="2"/>
              <a:buChar char="-"/>
            </a:pPr>
            <a:endParaRPr lang="de-DE" sz="2900" dirty="0">
              <a:sym typeface="Symbol" panose="05050102010706020507" pitchFamily="18" charset="2"/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41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0445" y="87373"/>
            <a:ext cx="5584535" cy="787557"/>
          </a:xfrm>
        </p:spPr>
        <p:txBody>
          <a:bodyPr/>
          <a:lstStyle/>
          <a:p>
            <a:r>
              <a:rPr lang="de-DE" dirty="0" smtClean="0"/>
              <a:t>High </a:t>
            </a:r>
            <a:r>
              <a:rPr lang="de-DE" dirty="0" err="1" smtClean="0"/>
              <a:t>Intensity</a:t>
            </a:r>
            <a:r>
              <a:rPr lang="de-DE" dirty="0" smtClean="0"/>
              <a:t> Proton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269" y="1429495"/>
            <a:ext cx="2702894" cy="202433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148" y="1429495"/>
            <a:ext cx="2726443" cy="208894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7586" y="2116268"/>
            <a:ext cx="83324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2015</a:t>
            </a:r>
            <a:endParaRPr lang="de-DE" dirty="0" smtClean="0"/>
          </a:p>
        </p:txBody>
      </p:sp>
      <p:sp>
        <p:nvSpPr>
          <p:cNvPr id="8" name="Textfeld 7"/>
          <p:cNvSpPr txBox="1"/>
          <p:nvPr/>
        </p:nvSpPr>
        <p:spPr>
          <a:xfrm rot="1330763">
            <a:off x="2841292" y="2185056"/>
            <a:ext cx="1353712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b="1" dirty="0" err="1" smtClean="0">
                <a:solidFill>
                  <a:srgbClr val="FF0000"/>
                </a:solidFill>
              </a:rPr>
              <a:t>confirmed</a:t>
            </a:r>
            <a:endParaRPr lang="de-DE" b="1" dirty="0" smtClean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096833" y="2851414"/>
            <a:ext cx="108213" cy="102763"/>
          </a:xfrm>
          <a:prstGeom prst="ellipse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371806" y="2718129"/>
            <a:ext cx="833240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dirty="0" smtClean="0">
                <a:solidFill>
                  <a:srgbClr val="FF0000"/>
                </a:solidFill>
              </a:rPr>
              <a:t>2020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23" y="3667432"/>
            <a:ext cx="4148190" cy="274418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616" y="5039525"/>
            <a:ext cx="2304318" cy="121065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727312" y="5363560"/>
            <a:ext cx="833240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2015</a:t>
            </a:r>
            <a:endParaRPr lang="de-DE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7727312" y="4044641"/>
            <a:ext cx="833240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dirty="0" smtClean="0">
                <a:solidFill>
                  <a:srgbClr val="FF0000"/>
                </a:solidFill>
              </a:rPr>
              <a:t>2020</a:t>
            </a:r>
            <a:endParaRPr lang="de-DE" sz="1600" b="1" dirty="0" smtClean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 rot="2289696">
            <a:off x="7434881" y="1991512"/>
            <a:ext cx="1807156" cy="30777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400" dirty="0" err="1" smtClean="0"/>
              <a:t>pulsed</a:t>
            </a:r>
            <a:r>
              <a:rPr lang="de-DE" sz="1400" dirty="0" smtClean="0"/>
              <a:t> gas </a:t>
            </a:r>
            <a:r>
              <a:rPr lang="de-DE" sz="1400" dirty="0" err="1" smtClean="0"/>
              <a:t>stripper</a:t>
            </a:r>
            <a:endParaRPr lang="de-DE" sz="1400" dirty="0" smtClean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" t="8678" r="45395" b="1500"/>
          <a:stretch/>
        </p:blipFill>
        <p:spPr>
          <a:xfrm>
            <a:off x="5458346" y="3737114"/>
            <a:ext cx="864000" cy="107153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0" r="45066" b="1410"/>
          <a:stretch/>
        </p:blipFill>
        <p:spPr>
          <a:xfrm>
            <a:off x="6678033" y="3757515"/>
            <a:ext cx="854883" cy="105113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633646" y="3817457"/>
            <a:ext cx="52393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dirty="0" smtClean="0"/>
              <a:t>0.62</a:t>
            </a:r>
            <a:endParaRPr lang="de-DE" sz="1200" dirty="0" smtClean="0"/>
          </a:p>
        </p:txBody>
      </p:sp>
      <p:sp>
        <p:nvSpPr>
          <p:cNvPr id="19" name="Textfeld 18"/>
          <p:cNvSpPr txBox="1"/>
          <p:nvPr/>
        </p:nvSpPr>
        <p:spPr>
          <a:xfrm>
            <a:off x="6844216" y="3831357"/>
            <a:ext cx="523932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ctr"/>
            <a:r>
              <a:rPr lang="de-DE" sz="1200" dirty="0" smtClean="0"/>
              <a:t>1.44</a:t>
            </a:r>
            <a:endParaRPr 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496598231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467</Words>
  <Application>Microsoft Office PowerPoint</Application>
  <PresentationFormat>Bildschirmpräsentation (4:3)</PresentationFormat>
  <Paragraphs>49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Symbol</vt:lpstr>
      <vt:lpstr>Wingdings</vt:lpstr>
      <vt:lpstr>fair-gsi-folienmaster_2018</vt:lpstr>
      <vt:lpstr>Unilac – 9.6.2020</vt:lpstr>
      <vt:lpstr>Status UNILAC -  machine investigations campaign</vt:lpstr>
      <vt:lpstr>High Intensity Proton Measurements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Barth, Winfried Dr.</cp:lastModifiedBy>
  <cp:revision>234</cp:revision>
  <cp:lastPrinted>2019-06-18T07:17:53Z</cp:lastPrinted>
  <dcterms:created xsi:type="dcterms:W3CDTF">2018-08-07T05:50:06Z</dcterms:created>
  <dcterms:modified xsi:type="dcterms:W3CDTF">2020-06-09T11:56:29Z</dcterms:modified>
</cp:coreProperties>
</file>