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77043"/>
            <a:ext cx="6957949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Spare parts (A3DR8: Endplates </a:t>
            </a:r>
            <a:r>
              <a:rPr lang="en-GB" sz="2000" dirty="0" smtClean="0">
                <a:latin typeface="Calibri" panose="020F0502020204030204" pitchFamily="34" charset="0"/>
              </a:rPr>
              <a:t>re-machined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</a:rPr>
              <a:t>isolation improvements, </a:t>
            </a:r>
            <a:r>
              <a:rPr lang="en-GB" sz="2000" dirty="0" err="1" smtClean="0">
                <a:latin typeface="Calibri" panose="020F0502020204030204" pitchFamily="34" charset="0"/>
              </a:rPr>
              <a:t>brazing+welding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next)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HLI RF loop: to be fine checked, repaired or built new.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Beam Time: 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209Bi, until Thursday 28</a:t>
            </a:r>
            <a:r>
              <a:rPr lang="en-GB" sz="16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May.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Protons from CH3 MUCIS, since 28</a:t>
            </a:r>
            <a:r>
              <a:rPr lang="en-GB" sz="16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March.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Pulsed gas stripper with hydrogen gas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until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Thursday morning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28</a:t>
            </a:r>
            <a:r>
              <a:rPr lang="en-GB" sz="16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May,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Jet Stripper with nitrogen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since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Thursday morning 28</a:t>
            </a:r>
            <a:r>
              <a:rPr lang="en-GB" sz="16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May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High Current Optimizations Tuesday 2</a:t>
            </a:r>
            <a:r>
              <a:rPr lang="en-GB" sz="1600" baseline="30000" dirty="0" smtClean="0">
                <a:latin typeface="Calibri" panose="020F0502020204030204" pitchFamily="34" charset="0"/>
              </a:rPr>
              <a:t>nd</a:t>
            </a:r>
            <a:r>
              <a:rPr lang="en-GB" sz="1600" dirty="0" smtClean="0">
                <a:latin typeface="Calibri" panose="020F0502020204030204" pitchFamily="34" charset="0"/>
              </a:rPr>
              <a:t> June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Proton beam with various modified Alvarez Phases Wednesday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Emittance Measurements Thursday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Beam for Users Friday – Monday 6 a.m.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9.6.2020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186" y="130629"/>
            <a:ext cx="5821136" cy="84092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Status </a:t>
            </a:r>
            <a:r>
              <a:rPr lang="de-DE" dirty="0" smtClean="0"/>
              <a:t>UNILAC - </a:t>
            </a:r>
            <a:br>
              <a:rPr lang="de-DE" dirty="0" smtClean="0"/>
            </a:b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campaign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68393" y="1408139"/>
            <a:ext cx="8567414" cy="4592611"/>
          </a:xfrm>
        </p:spPr>
        <p:txBody>
          <a:bodyPr>
            <a:normAutofit fontScale="47500" lnSpcReduction="20000"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26+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68+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(UL-SU (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-jet/N</a:t>
            </a:r>
            <a:r>
              <a:rPr lang="de-DE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 – TKU)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UL-SU (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-jet/N</a:t>
            </a:r>
            <a:r>
              <a:rPr lang="de-DE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stripping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26+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13.2 %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full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characterization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: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current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profile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probe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signals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emittance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(UH1, US4, UA4, TK5, TK8)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28+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68+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(UL-SU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de-DE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) – TKU)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28+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(UL-SU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de-DE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) – 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stripping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23.4 % (75%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intensity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gain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</a:t>
            </a:r>
            <a:endParaRPr lang="de-DE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2.7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emA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="1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b="1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), 1.2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emA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="1" baseline="30000" dirty="0" smtClean="0">
                <a:solidFill>
                  <a:schemeClr val="bg1">
                    <a:lumMod val="65000"/>
                  </a:schemeClr>
                </a:solidFill>
              </a:rPr>
              <a:t>68+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) (TK7)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full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beam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characterization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: beam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current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profile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probe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signals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emittance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(UH1, US4, UA4, TK5, TK8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A4/A3-comparison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campaign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UL-SU (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-jet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TKU)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700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emueA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, 11.4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MeV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/u,TK7, Bi</a:t>
            </a:r>
            <a:r>
              <a:rPr lang="de-DE" b="1" baseline="30000" dirty="0" smtClean="0">
                <a:solidFill>
                  <a:schemeClr val="bg1">
                    <a:lumMod val="65000"/>
                  </a:schemeClr>
                </a:solidFill>
              </a:rPr>
              <a:t>68+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570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emueA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8.6 </a:t>
            </a:r>
            <a:r>
              <a:rPr lang="de-DE" b="1" dirty="0" err="1">
                <a:solidFill>
                  <a:schemeClr val="bg1">
                    <a:lumMod val="65000"/>
                  </a:schemeClr>
                </a:solidFill>
              </a:rPr>
              <a:t>MeV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/u,TK7, 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b="1" baseline="30000" dirty="0" smtClean="0">
                <a:solidFill>
                  <a:schemeClr val="bg1">
                    <a:lumMod val="65000"/>
                  </a:schemeClr>
                </a:solidFill>
              </a:rPr>
              <a:t>64+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de-DE" baseline="-25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- H</a:t>
            </a:r>
            <a:r>
              <a:rPr lang="de-DE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(UL-SU-TKG)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synchronous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-30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</a:rPr>
              <a:t>degree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</a:rPr>
              <a:t> =&gt; 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-60 </a:t>
            </a:r>
            <a:r>
              <a:rPr lang="de-DE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degree</a:t>
            </a:r>
            <a:r>
              <a:rPr lang="de-DE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stable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operation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since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Friday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29th May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H+</a:t>
            </a:r>
            <a:r>
              <a:rPr lang="de-DE" sz="2900" dirty="0" smtClean="0">
                <a:sym typeface="Symbol" panose="05050102010706020507" pitchFamily="18" charset="2"/>
              </a:rPr>
              <a:t> High </a:t>
            </a:r>
            <a:r>
              <a:rPr lang="de-DE" sz="2900" dirty="0" err="1" smtClean="0">
                <a:sym typeface="Symbol" panose="05050102010706020507" pitchFamily="18" charset="2"/>
              </a:rPr>
              <a:t>Current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 err="1" smtClean="0">
                <a:sym typeface="Symbol" panose="05050102010706020507" pitchFamily="18" charset="2"/>
              </a:rPr>
              <a:t>Optimizations</a:t>
            </a:r>
            <a:r>
              <a:rPr lang="de-DE" sz="2900" dirty="0" smtClean="0">
                <a:sym typeface="Symbol" panose="05050102010706020507" pitchFamily="18" charset="2"/>
              </a:rPr>
              <a:t>: </a:t>
            </a: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1.3 ema@TK7 </a:t>
            </a:r>
            <a:r>
              <a:rPr lang="de-DE" sz="2900" dirty="0" smtClean="0">
                <a:sym typeface="Symbol" panose="05050102010706020507" pitchFamily="18" charset="2"/>
              </a:rPr>
              <a:t>(</a:t>
            </a:r>
            <a:r>
              <a:rPr lang="de-DE" sz="2900" dirty="0" err="1" smtClean="0">
                <a:sym typeface="Symbol" panose="05050102010706020507" pitchFamily="18" charset="2"/>
              </a:rPr>
              <a:t>Tuesday</a:t>
            </a:r>
            <a:r>
              <a:rPr lang="de-DE" sz="2900" dirty="0" smtClean="0">
                <a:sym typeface="Symbol" panose="05050102010706020507" pitchFamily="18" charset="2"/>
              </a:rPr>
              <a:t> 2nd June)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C6+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>
                <a:sym typeface="Symbol" panose="05050102010706020507" pitchFamily="18" charset="2"/>
              </a:rPr>
              <a:t>High </a:t>
            </a:r>
            <a:r>
              <a:rPr lang="de-DE" sz="2900" dirty="0" err="1">
                <a:sym typeface="Symbol" panose="05050102010706020507" pitchFamily="18" charset="2"/>
              </a:rPr>
              <a:t>Current</a:t>
            </a:r>
            <a:r>
              <a:rPr lang="de-DE" sz="2900" dirty="0">
                <a:sym typeface="Symbol" panose="05050102010706020507" pitchFamily="18" charset="2"/>
              </a:rPr>
              <a:t> </a:t>
            </a:r>
            <a:r>
              <a:rPr lang="de-DE" sz="2900" dirty="0" err="1">
                <a:sym typeface="Symbol" panose="05050102010706020507" pitchFamily="18" charset="2"/>
              </a:rPr>
              <a:t>Optimizations</a:t>
            </a:r>
            <a:r>
              <a:rPr lang="de-DE" sz="2900" dirty="0">
                <a:sym typeface="Symbol" panose="05050102010706020507" pitchFamily="18" charset="2"/>
              </a:rPr>
              <a:t>: </a:t>
            </a: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0.53 </a:t>
            </a:r>
            <a:r>
              <a:rPr lang="de-DE" sz="29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ema@TK7 </a:t>
            </a:r>
            <a:r>
              <a:rPr lang="de-DE" sz="2900" dirty="0">
                <a:sym typeface="Symbol" panose="05050102010706020507" pitchFamily="18" charset="2"/>
              </a:rPr>
              <a:t>(</a:t>
            </a:r>
            <a:r>
              <a:rPr lang="de-DE" sz="2900" dirty="0" err="1">
                <a:sym typeface="Symbol" panose="05050102010706020507" pitchFamily="18" charset="2"/>
              </a:rPr>
              <a:t>Tuesday</a:t>
            </a:r>
            <a:r>
              <a:rPr lang="de-DE" sz="2900" dirty="0">
                <a:sym typeface="Symbol" panose="05050102010706020507" pitchFamily="18" charset="2"/>
              </a:rPr>
              <a:t> 2nd June</a:t>
            </a:r>
            <a:r>
              <a:rPr lang="de-DE" sz="2900" dirty="0" smtClean="0">
                <a:sym typeface="Symbol" panose="05050102010706020507" pitchFamily="18" charset="2"/>
              </a:rPr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ym typeface="Symbol" panose="05050102010706020507" pitchFamily="18" charset="2"/>
              </a:rPr>
              <a:t>H+ Alvarez </a:t>
            </a:r>
            <a:r>
              <a:rPr lang="de-DE" sz="2900" dirty="0" err="1" smtClean="0">
                <a:sym typeface="Symbol" panose="05050102010706020507" pitchFamily="18" charset="2"/>
              </a:rPr>
              <a:t>Voltages</a:t>
            </a:r>
            <a:r>
              <a:rPr lang="de-DE" sz="2900" dirty="0" smtClean="0">
                <a:sym typeface="Symbol" panose="05050102010706020507" pitchFamily="18" charset="2"/>
              </a:rPr>
              <a:t>/</a:t>
            </a:r>
            <a:r>
              <a:rPr lang="de-DE" sz="2900" dirty="0" err="1" smtClean="0">
                <a:sym typeface="Symbol" panose="05050102010706020507" pitchFamily="18" charset="2"/>
              </a:rPr>
              <a:t>Phases</a:t>
            </a:r>
            <a:r>
              <a:rPr lang="de-DE" sz="2900" dirty="0" smtClean="0">
                <a:sym typeface="Symbol" panose="05050102010706020507" pitchFamily="18" charset="2"/>
              </a:rPr>
              <a:t> (</a:t>
            </a:r>
            <a:r>
              <a:rPr lang="de-DE" sz="2900" dirty="0" err="1" smtClean="0">
                <a:sym typeface="Symbol" panose="05050102010706020507" pitchFamily="18" charset="2"/>
              </a:rPr>
              <a:t>Wednesday</a:t>
            </a:r>
            <a:r>
              <a:rPr lang="de-DE" sz="2900" dirty="0" smtClean="0">
                <a:sym typeface="Symbol" panose="05050102010706020507" pitchFamily="18" charset="2"/>
              </a:rPr>
              <a:t> 3rd June):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30 </a:t>
            </a:r>
            <a:r>
              <a:rPr lang="de-DE" sz="2500" dirty="0" err="1" smtClean="0">
                <a:sym typeface="Symbol" panose="05050102010706020507" pitchFamily="18" charset="2"/>
              </a:rPr>
              <a:t>degrees</a:t>
            </a:r>
            <a:r>
              <a:rPr lang="de-DE" sz="2500" dirty="0" smtClean="0">
                <a:sym typeface="Symbol" panose="05050102010706020507" pitchFamily="18" charset="2"/>
              </a:rPr>
              <a:t>, 1 Volt (</a:t>
            </a:r>
            <a:r>
              <a:rPr lang="de-DE" sz="2500" dirty="0" err="1" smtClean="0">
                <a:sym typeface="Symbol" panose="05050102010706020507" pitchFamily="18" charset="2"/>
              </a:rPr>
              <a:t>standard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difficult</a:t>
            </a:r>
            <a:r>
              <a:rPr lang="de-DE" sz="2500" dirty="0" smtClean="0"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ym typeface="Symbol" panose="05050102010706020507" pitchFamily="18" charset="2"/>
              </a:rPr>
              <a:t>for</a:t>
            </a:r>
            <a:r>
              <a:rPr lang="de-DE" sz="2500" dirty="0" smtClean="0">
                <a:sym typeface="Symbol" panose="05050102010706020507" pitchFamily="18" charset="2"/>
              </a:rPr>
              <a:t> RF)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56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deg</a:t>
            </a:r>
            <a:r>
              <a:rPr lang="de-DE" sz="2500" dirty="0" err="1" smtClean="0">
                <a:sym typeface="Symbol" panose="05050102010706020507" pitchFamily="18" charset="2"/>
              </a:rPr>
              <a:t>rees</a:t>
            </a:r>
            <a:r>
              <a:rPr lang="de-DE" sz="2500" dirty="0" smtClean="0">
                <a:sym typeface="Symbol" panose="05050102010706020507" pitchFamily="18" charset="2"/>
              </a:rPr>
              <a:t>, 1.55 Volt (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used</a:t>
            </a:r>
            <a:r>
              <a:rPr lang="de-DE" sz="2500" dirty="0" smtClean="0"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for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operation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during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this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campaign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65 </a:t>
            </a:r>
            <a:r>
              <a:rPr lang="de-DE" sz="2500" dirty="0" err="1" smtClean="0">
                <a:sym typeface="Symbol" panose="05050102010706020507" pitchFamily="18" charset="2"/>
              </a:rPr>
              <a:t>gegrees</a:t>
            </a:r>
            <a:r>
              <a:rPr lang="de-DE" sz="2500" dirty="0" smtClean="0">
                <a:sym typeface="Symbol" panose="05050102010706020507" pitchFamily="18" charset="2"/>
              </a:rPr>
              <a:t>, 2.05 Volt (also 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73 </a:t>
            </a:r>
            <a:r>
              <a:rPr lang="de-DE" sz="2500" dirty="0" err="1" smtClean="0">
                <a:sym typeface="Symbol" panose="05050102010706020507" pitchFamily="18" charset="2"/>
              </a:rPr>
              <a:t>degrees</a:t>
            </a:r>
            <a:r>
              <a:rPr lang="de-DE" sz="2500" dirty="0" smtClean="0">
                <a:sym typeface="Symbol" panose="05050102010706020507" pitchFamily="18" charset="2"/>
              </a:rPr>
              <a:t>, 3 Volt (not 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too</a:t>
            </a:r>
            <a:r>
              <a:rPr lang="de-DE" sz="2500" dirty="0" smtClean="0">
                <a:sym typeface="Symbol" panose="05050102010706020507" pitchFamily="18" charset="2"/>
              </a:rPr>
              <a:t> strong longitudinal </a:t>
            </a:r>
            <a:r>
              <a:rPr lang="de-DE" sz="2500" dirty="0" err="1" smtClean="0">
                <a:sym typeface="Symbol" panose="05050102010706020507" pitchFamily="18" charset="2"/>
              </a:rPr>
              <a:t>focusing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err="1" smtClean="0">
                <a:sym typeface="Symbol" panose="05050102010706020507" pitchFamily="18" charset="2"/>
              </a:rPr>
              <a:t>Emittance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 err="1" smtClean="0">
                <a:sym typeface="Symbol" panose="05050102010706020507" pitchFamily="18" charset="2"/>
              </a:rPr>
              <a:t>Measurements</a:t>
            </a:r>
            <a:r>
              <a:rPr lang="de-DE" sz="2900" dirty="0" smtClean="0">
                <a:sym typeface="Symbol" panose="05050102010706020507" pitchFamily="18" charset="2"/>
              </a:rPr>
              <a:t> UH1, US4, UA4, TK5, TK8 </a:t>
            </a:r>
            <a:r>
              <a:rPr lang="de-DE" sz="2900" dirty="0" err="1" smtClean="0">
                <a:sym typeface="Symbol" panose="05050102010706020507" pitchFamily="18" charset="2"/>
              </a:rPr>
              <a:t>for</a:t>
            </a:r>
            <a:r>
              <a:rPr lang="de-DE" sz="2900" dirty="0" smtClean="0">
                <a:sym typeface="Symbol" panose="05050102010706020507" pitchFamily="18" charset="2"/>
              </a:rPr>
              <a:t> H+ </a:t>
            </a:r>
            <a:r>
              <a:rPr lang="de-DE" sz="2900" dirty="0" err="1" smtClean="0">
                <a:sym typeface="Symbol" panose="05050102010706020507" pitchFamily="18" charset="2"/>
              </a:rPr>
              <a:t>and</a:t>
            </a:r>
            <a:r>
              <a:rPr lang="de-DE" sz="2900" dirty="0" smtClean="0">
                <a:sym typeface="Symbol" panose="05050102010706020507" pitchFamily="18" charset="2"/>
              </a:rPr>
              <a:t> C6+. (2.3 mA CH3@UH1, 2.7 mA H+ (1.2 mA C6+)@US4 (1000/4000 mbar), 2.2 </a:t>
            </a:r>
            <a:r>
              <a:rPr lang="de-DE" sz="2900" dirty="0">
                <a:sym typeface="Symbol" panose="05050102010706020507" pitchFamily="18" charset="2"/>
              </a:rPr>
              <a:t>mA H</a:t>
            </a:r>
            <a:r>
              <a:rPr lang="de-DE" sz="2900" dirty="0" smtClean="0">
                <a:sym typeface="Symbol" panose="05050102010706020507" pitchFamily="18" charset="2"/>
              </a:rPr>
              <a:t>+ (1.0 mA C6+)@UA4)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900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41962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451</Words>
  <Application>Microsoft Office PowerPoint</Application>
  <PresentationFormat>Bildschirmpräsentation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Wingdings</vt:lpstr>
      <vt:lpstr>fair-gsi-folienmaster_2018</vt:lpstr>
      <vt:lpstr>Unilac – 9.6.2020</vt:lpstr>
      <vt:lpstr>Status UNILAC -  machine investigations campaign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230</cp:revision>
  <cp:lastPrinted>2019-06-18T07:17:53Z</cp:lastPrinted>
  <dcterms:created xsi:type="dcterms:W3CDTF">2018-08-07T05:50:06Z</dcterms:created>
  <dcterms:modified xsi:type="dcterms:W3CDTF">2020-06-08T14:37:48Z</dcterms:modified>
</cp:coreProperties>
</file>