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4655" autoAdjust="0"/>
  </p:normalViewPr>
  <p:slideViewPr>
    <p:cSldViewPr snapToGrid="0" snapToObjects="1">
      <p:cViewPr varScale="1">
        <p:scale>
          <a:sx n="110" d="100"/>
          <a:sy n="110" d="100"/>
        </p:scale>
        <p:origin x="6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18017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Calibri" panose="020F0502020204030204" pitchFamily="34" charset="0"/>
                <a:sym typeface="Wingdings" pitchFamily="2" charset="2"/>
              </a:rPr>
              <a:t>Proton Campaign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  <a:sym typeface="Wingdings" pitchFamily="2" charset="2"/>
              </a:rPr>
              <a:t>high ion source and UNILAC intensities achieved (2.6 mA in UL5 and 0.6 mA in TK7 provided for SIS injection on Fr. 29</a:t>
            </a:r>
            <a:r>
              <a:rPr lang="en-GB" sz="1200" baseline="30000" dirty="0">
                <a:latin typeface="Calibri" panose="020F0502020204030204" pitchFamily="34" charset="0"/>
                <a:sym typeface="Wingdings" pitchFamily="2" charset="2"/>
              </a:rPr>
              <a:t>th</a:t>
            </a:r>
            <a:r>
              <a:rPr lang="en-GB" sz="1200" dirty="0">
                <a:latin typeface="Calibri" panose="020F0502020204030204" pitchFamily="34" charset="0"/>
                <a:sym typeface="Wingdings" pitchFamily="2" charset="2"/>
              </a:rPr>
              <a:t>)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  <a:sym typeface="Wingdings" pitchFamily="2" charset="2"/>
              </a:rPr>
              <a:t>max. 1.4*10</a:t>
            </a:r>
            <a:r>
              <a:rPr lang="en-GB" sz="1200" baseline="30000" dirty="0">
                <a:latin typeface="Calibri" panose="020F0502020204030204" pitchFamily="34" charset="0"/>
                <a:sym typeface="Wingdings" pitchFamily="2" charset="2"/>
              </a:rPr>
              <a:t>11</a:t>
            </a:r>
            <a:r>
              <a:rPr lang="en-GB" sz="1200" dirty="0">
                <a:latin typeface="Calibri" panose="020F0502020204030204" pitchFamily="34" charset="0"/>
                <a:sym typeface="Wingdings" pitchFamily="2" charset="2"/>
              </a:rPr>
              <a:t> injected (injection losses)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  <a:sym typeface="Wingdings" pitchFamily="2" charset="2"/>
              </a:rPr>
              <a:t>SIS-Flattop Intensities reached up to 7*10</a:t>
            </a:r>
            <a:r>
              <a:rPr lang="en-GB" sz="1200" baseline="30000" dirty="0">
                <a:latin typeface="Calibri" panose="020F0502020204030204" pitchFamily="34" charset="0"/>
                <a:sym typeface="Wingdings" pitchFamily="2" charset="2"/>
              </a:rPr>
              <a:t>10 </a:t>
            </a:r>
            <a:r>
              <a:rPr lang="en-GB" sz="1200" dirty="0">
                <a:latin typeface="Calibri" panose="020F0502020204030204" pitchFamily="34" charset="0"/>
                <a:sym typeface="Wingdings" pitchFamily="2" charset="2"/>
              </a:rPr>
              <a:t>(high losses at ramp start</a:t>
            </a:r>
            <a:r>
              <a:rPr lang="en-GB" sz="1200" dirty="0" smtClean="0">
                <a:latin typeface="Calibri" panose="020F0502020204030204" pitchFamily="34" charset="0"/>
                <a:sym typeface="Wingdings" pitchFamily="2" charset="2"/>
              </a:rPr>
              <a:t>)</a:t>
            </a:r>
            <a:endParaRPr lang="en-GB" sz="1200" dirty="0">
              <a:latin typeface="Calibri" panose="020F0502020204030204" pitchFamily="34" charset="0"/>
              <a:sym typeface="Wingdings" pitchFamily="2" charset="2"/>
            </a:endParaRPr>
          </a:p>
          <a:p>
            <a:pPr lvl="1"/>
            <a:r>
              <a:rPr lang="en-GB" sz="1200" dirty="0">
                <a:latin typeface="Calibri" panose="020F0502020204030204" pitchFamily="34" charset="0"/>
                <a:sym typeface="Wingdings" pitchFamily="2" charset="2"/>
              </a:rPr>
              <a:t>Extraction efficiency at 4,5GeV ca. 60% (10% – 20% error due to counter calibration possible</a:t>
            </a:r>
            <a:r>
              <a:rPr lang="en-GB" sz="1200" dirty="0" smtClean="0">
                <a:latin typeface="Calibri" panose="020F0502020204030204" pitchFamily="34" charset="0"/>
                <a:sym typeface="Wingdings" pitchFamily="2" charset="2"/>
              </a:rPr>
              <a:t>)</a:t>
            </a:r>
          </a:p>
          <a:p>
            <a:pPr lvl="2"/>
            <a:r>
              <a:rPr lang="en-GB" sz="1000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didn’t do due to water leak in HTA</a:t>
            </a:r>
            <a:endParaRPr lang="en-GB" sz="1000" b="1" dirty="0">
              <a:solidFill>
                <a:srgbClr val="FF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lvl="1"/>
            <a:r>
              <a:rPr lang="en-GB" sz="1200" dirty="0">
                <a:latin typeface="Calibri" panose="020F0502020204030204" pitchFamily="34" charset="0"/>
                <a:sym typeface="Wingdings" pitchFamily="2" charset="2"/>
              </a:rPr>
              <a:t>activation measurement will take place on </a:t>
            </a:r>
            <a:r>
              <a:rPr lang="en-GB" sz="1200" dirty="0" smtClean="0">
                <a:latin typeface="Calibri" panose="020F0502020204030204" pitchFamily="34" charset="0"/>
                <a:sym typeface="Wingdings" pitchFamily="2" charset="2"/>
              </a:rPr>
              <a:t>Wednesday</a:t>
            </a:r>
          </a:p>
          <a:p>
            <a:pPr lvl="2"/>
            <a:r>
              <a:rPr lang="en-GB" sz="1000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SISt@SIS18 tunnel NE3 and NE5</a:t>
            </a:r>
          </a:p>
          <a:p>
            <a:pPr lvl="2"/>
            <a:r>
              <a:rPr lang="en-GB" sz="1000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SIS18 MK will follow up the activity and inform ACC GB</a:t>
            </a:r>
            <a:endParaRPr lang="en-GB" sz="1000" b="1" dirty="0">
              <a:solidFill>
                <a:srgbClr val="FF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lvl="1"/>
            <a:r>
              <a:rPr lang="en-GB" sz="1200" dirty="0">
                <a:latin typeface="Calibri" panose="020F0502020204030204" pitchFamily="34" charset="0"/>
                <a:sym typeface="Wingdings" pitchFamily="2" charset="2"/>
              </a:rPr>
              <a:t>Decision by SIS-MK and </a:t>
            </a:r>
            <a:r>
              <a:rPr lang="en-GB" sz="1200" dirty="0" err="1">
                <a:latin typeface="Calibri" panose="020F0502020204030204" pitchFamily="34" charset="0"/>
                <a:sym typeface="Wingdings" pitchFamily="2" charset="2"/>
              </a:rPr>
              <a:t>SiSt</a:t>
            </a:r>
            <a:r>
              <a:rPr lang="en-GB" sz="1200" dirty="0">
                <a:latin typeface="Calibri" panose="020F0502020204030204" pitchFamily="34" charset="0"/>
                <a:sym typeface="Wingdings" pitchFamily="2" charset="2"/>
              </a:rPr>
              <a:t> needed whether and under which conditions high intensity proton beams can be provided for users next year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  <a:sym typeface="Wingdings" pitchFamily="2" charset="2"/>
              </a:rPr>
              <a:t>Transport to HADES with new optics tested  high losses detected in area where new quadrupole chambers are about to be installed in upcoming shutdown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  <a:sym typeface="Wingdings" pitchFamily="2" charset="2"/>
              </a:rPr>
              <a:t>further investigations necessary  proposal: in case we have a proton run next year, we should start with a short block to allow further machine studies on high intensity protons, followed by an expert tuning session</a:t>
            </a:r>
          </a:p>
          <a:p>
            <a:pPr lvl="1"/>
            <a:endParaRPr lang="en-GB" sz="1600" dirty="0">
              <a:latin typeface="Calibri" panose="020F0502020204030204" pitchFamily="34" charset="0"/>
              <a:sym typeface="Wingdings" pitchFamily="2" charset="2"/>
            </a:endParaRPr>
          </a:p>
          <a:p>
            <a:r>
              <a:rPr lang="en-GB" sz="1600" dirty="0">
                <a:latin typeface="Calibri" panose="020F0502020204030204" pitchFamily="34" charset="0"/>
                <a:sym typeface="Wingdings" pitchFamily="2" charset="2"/>
              </a:rPr>
              <a:t>Beam Time – finished on Monday June 8</a:t>
            </a:r>
            <a:r>
              <a:rPr lang="en-GB" sz="1600" baseline="30000" dirty="0">
                <a:latin typeface="Calibri" panose="020F0502020204030204" pitchFamily="34" charset="0"/>
                <a:sym typeface="Wingdings" pitchFamily="2" charset="2"/>
              </a:rPr>
              <a:t>th</a:t>
            </a:r>
            <a:r>
              <a:rPr lang="en-GB" sz="1600" dirty="0">
                <a:latin typeface="Calibri" panose="020F0502020204030204" pitchFamily="34" charset="0"/>
                <a:sym typeface="Wingdings" pitchFamily="2" charset="2"/>
              </a:rPr>
              <a:t>   6:00 am</a:t>
            </a:r>
          </a:p>
          <a:p>
            <a:r>
              <a:rPr lang="en-GB" sz="1600" dirty="0">
                <a:latin typeface="Calibri" panose="020F0502020204030204" pitchFamily="34" charset="0"/>
                <a:sym typeface="Wingdings" pitchFamily="2" charset="2"/>
              </a:rPr>
              <a:t>subsequently ACO Dry-Run has been started (SIS18 downstream)</a:t>
            </a:r>
          </a:p>
          <a:p>
            <a:r>
              <a:rPr lang="en-GB" sz="1600" dirty="0">
                <a:latin typeface="Calibri" panose="020F0502020204030204" pitchFamily="34" charset="0"/>
                <a:sym typeface="Wingdings" pitchFamily="2" charset="2"/>
              </a:rPr>
              <a:t>Shutdown work will start on Monday June 15</a:t>
            </a:r>
            <a:r>
              <a:rPr lang="en-GB" sz="1600" baseline="30000" dirty="0">
                <a:latin typeface="Calibri" panose="020F0502020204030204" pitchFamily="34" charset="0"/>
                <a:sym typeface="Wingdings" pitchFamily="2" charset="2"/>
              </a:rPr>
              <a:t>th</a:t>
            </a:r>
            <a:r>
              <a:rPr lang="en-GB" sz="1600" dirty="0">
                <a:latin typeface="Calibri" panose="020F0502020204030204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Operations – 09.06.2020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Stephan Reimann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220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Operations – 09.06.2020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Bai, Mei Prof. Dr.</cp:lastModifiedBy>
  <cp:revision>349</cp:revision>
  <cp:lastPrinted>2019-06-18T07:17:53Z</cp:lastPrinted>
  <dcterms:created xsi:type="dcterms:W3CDTF">2018-08-07T05:50:06Z</dcterms:created>
  <dcterms:modified xsi:type="dcterms:W3CDTF">2020-06-10T08:54:13Z</dcterms:modified>
</cp:coreProperties>
</file>