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slides/slide34.xml" ContentType="application/vnd.openxmlformats-officedocument.presentationml.slid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theme/theme2.xml" ContentType="application/vnd.openxmlformats-officedocument.them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9" r:id="rId1"/>
    <p:sldMasterId id="2147483781" r:id="rId2"/>
    <p:sldMasterId id="2147483783" r:id="rId3"/>
  </p:sldMasterIdLst>
  <p:notesMasterIdLst>
    <p:notesMasterId r:id="rId43"/>
  </p:notesMasterIdLst>
  <p:handoutMasterIdLst>
    <p:handoutMasterId r:id="rId44"/>
  </p:handoutMasterIdLst>
  <p:sldIdLst>
    <p:sldId id="858" r:id="rId4"/>
    <p:sldId id="1448" r:id="rId5"/>
    <p:sldId id="1456" r:id="rId6"/>
    <p:sldId id="1487" r:id="rId7"/>
    <p:sldId id="1451" r:id="rId8"/>
    <p:sldId id="1452" r:id="rId9"/>
    <p:sldId id="1453" r:id="rId10"/>
    <p:sldId id="1481" r:id="rId11"/>
    <p:sldId id="1447" r:id="rId12"/>
    <p:sldId id="1459" r:id="rId13"/>
    <p:sldId id="1460" r:id="rId14"/>
    <p:sldId id="1462" r:id="rId15"/>
    <p:sldId id="1463" r:id="rId16"/>
    <p:sldId id="1458" r:id="rId17"/>
    <p:sldId id="1475" r:id="rId18"/>
    <p:sldId id="1476" r:id="rId19"/>
    <p:sldId id="1488" r:id="rId20"/>
    <p:sldId id="1489" r:id="rId21"/>
    <p:sldId id="1490" r:id="rId22"/>
    <p:sldId id="1491" r:id="rId23"/>
    <p:sldId id="1492" r:id="rId24"/>
    <p:sldId id="1493" r:id="rId25"/>
    <p:sldId id="1494" r:id="rId26"/>
    <p:sldId id="1495" r:id="rId27"/>
    <p:sldId id="1496" r:id="rId28"/>
    <p:sldId id="1498" r:id="rId29"/>
    <p:sldId id="1499" r:id="rId30"/>
    <p:sldId id="1500" r:id="rId31"/>
    <p:sldId id="1501" r:id="rId32"/>
    <p:sldId id="1502" r:id="rId33"/>
    <p:sldId id="1503" r:id="rId34"/>
    <p:sldId id="1504" r:id="rId35"/>
    <p:sldId id="1477" r:id="rId36"/>
    <p:sldId id="1483" r:id="rId37"/>
    <p:sldId id="1505" r:id="rId38"/>
    <p:sldId id="1506" r:id="rId39"/>
    <p:sldId id="1482" r:id="rId40"/>
    <p:sldId id="1484" r:id="rId41"/>
    <p:sldId id="1485" r:id="rId42"/>
  </p:sldIdLst>
  <p:sldSz cx="9144000" cy="6858000" type="screen4x3"/>
  <p:notesSz cx="6731000" cy="98567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400"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1400"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1400"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1400" b="1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FF33"/>
    <a:srgbClr val="FFCC66"/>
    <a:srgbClr val="FFFF00"/>
    <a:srgbClr val="0066FF"/>
    <a:srgbClr val="FFFFFF"/>
    <a:srgbClr val="FF3300"/>
    <a:srgbClr val="DDDDDD"/>
    <a:srgbClr val="C0C0C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7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238" cy="492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3175" y="0"/>
            <a:ext cx="2916238" cy="492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1D0461B-342C-B941-A516-0DF3D36DEA8C}" type="datetime1">
              <a:rPr lang="en-US"/>
              <a:pPr>
                <a:defRPr/>
              </a:pPr>
              <a:t>9/13/10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6238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3175" y="9361488"/>
            <a:ext cx="2916238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32A5199-A90D-A24D-B402-7B14790A2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162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1538"/>
            <a:ext cx="538480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62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361488"/>
            <a:ext cx="291623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EF98F232-3D51-8D41-BA3C-26206BFC8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ED1384-B2AE-1C4D-B533-F19D3091F4B5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17122B-3566-BE45-B35A-637DA004C1CA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39775"/>
            <a:ext cx="4927600" cy="36957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26FB4D-5BB2-EF4D-B4F4-80C76D479996}" type="slidenum">
              <a:rPr lang="en-US"/>
              <a:pPr/>
              <a:t>7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C2E1A8-593B-2748-AE6D-4D571AB62C75}" type="slidenum">
              <a:rPr lang="en-US"/>
              <a:pPr/>
              <a:t>8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077200" y="0"/>
            <a:ext cx="1066800" cy="1066800"/>
          </a:xfrm>
          <a:prstGeom prst="rect">
            <a:avLst/>
          </a:prstGeom>
          <a:solidFill>
            <a:srgbClr val="DDDDDD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6" name="Picture 8" descr="CERN-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8677" name="Rectangle 5"/>
          <p:cNvSpPr>
            <a:spLocks noGrp="1" noChangeArrowheads="1"/>
          </p:cNvSpPr>
          <p:nvPr>
            <p:ph type="ctrTitle"/>
          </p:nvPr>
        </p:nvSpPr>
        <p:spPr>
          <a:solidFill>
            <a:srgbClr val="EAEAEA"/>
          </a:solidFill>
        </p:spPr>
        <p:txBody>
          <a:bodyPr/>
          <a:lstStyle>
            <a:lvl1pPr>
              <a:defRPr sz="3600">
                <a:latin typeface="Arial Black" pitchFamily="-107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86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867400" y="4267200"/>
            <a:ext cx="2971800" cy="1752600"/>
          </a:xfrm>
          <a:solidFill>
            <a:srgbClr val="EAEAEA"/>
          </a:solidFill>
        </p:spPr>
        <p:txBody>
          <a:bodyPr/>
          <a:lstStyle>
            <a:lvl1pPr marL="0" indent="0" algn="ctr">
              <a:buFontTx/>
              <a:buNone/>
              <a:defRPr sz="2400" b="1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Ralph Assmann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Ralph Assmann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85848-95CA-0343-9E8C-DF7DB9B75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0"/>
            <a:ext cx="22098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4770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Ralph Assmann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D54C0-2D34-B74A-A3C1-E31A85746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banner-bleu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 bwMode="auto">
          <a:xfrm rot="16200000" flipV="1">
            <a:off x="391516" y="430772"/>
            <a:ext cx="866830" cy="52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1010093" y="74426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 sz="36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160" y="1051560"/>
            <a:ext cx="8869680" cy="52120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141921" y="6400800"/>
            <a:ext cx="286015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cs typeface="+mn-cs"/>
              </a:rPr>
              <a:t>Tobias Baer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37160" y="6400800"/>
            <a:ext cx="286015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cs typeface="+mn-cs"/>
              </a:rPr>
              <a:t>September, 3</a:t>
            </a:r>
            <a:r>
              <a:rPr lang="en-US" baseline="3000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cs typeface="+mn-cs"/>
              </a:rPr>
              <a:t>rd</a:t>
            </a:r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cs typeface="+mn-cs"/>
              </a:rPr>
              <a:t> 2010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6144768" y="6400800"/>
            <a:ext cx="286015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236B1D4F-E6E4-470A-A144-E2C6DC4DDB67}" type="slidenum">
              <a:rPr lang="en-US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 smtClean="0">
              <a:solidFill>
                <a:prstClr val="white">
                  <a:lumMod val="50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Ralph Assmann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60128-7F85-2C46-B9AA-015314A68D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Ralph Assmann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60128-7F85-2C46-B9AA-015314A68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Ralph Assmann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FA16C-B326-C941-83B0-D2E122422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3434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3434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Ralph Assmann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8D3A6-8BB2-124C-8C32-A4A21EB0C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Ralph Assmann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B117A-B20B-6C43-A005-C60A77333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Ralph Assmann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C0A50-CDC1-E84D-BA5E-90DE7C41D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Ralph Assmann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B4279-E506-FB48-B411-9161617A9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Ralph Assmann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08BDE-A4FC-5F4E-A0BF-38A587F33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Ralph Assmann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2BB29-2CC7-B644-BD3A-82BD88763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650" name="Rectangle 2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79629" y="0"/>
            <a:ext cx="7041244" cy="1066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43000"/>
            <a:ext cx="8839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0765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Ralph Assmann</a:t>
            </a:r>
          </a:p>
        </p:txBody>
      </p:sp>
      <p:sp>
        <p:nvSpPr>
          <p:cNvPr id="130765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765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858D2E91-47DE-2E42-83C0-A2A6F182C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9" descr="CERN-logo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6" descr="lcoll_logo3 [Converted] medium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107409" y="0"/>
            <a:ext cx="1049683" cy="106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4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lnSpc>
          <a:spcPct val="105000"/>
        </a:lnSpc>
        <a:spcBef>
          <a:spcPct val="4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lnSpc>
          <a:spcPct val="105000"/>
        </a:lnSpc>
        <a:spcBef>
          <a:spcPct val="4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lnSpc>
          <a:spcPct val="105000"/>
        </a:lnSpc>
        <a:spcBef>
          <a:spcPct val="4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lnSpc>
          <a:spcPct val="105000"/>
        </a:lnSpc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lnSpc>
          <a:spcPct val="105000"/>
        </a:lnSpc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lnSpc>
          <a:spcPct val="105000"/>
        </a:lnSpc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lnSpc>
          <a:spcPct val="105000"/>
        </a:lnSpc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lnSpc>
          <a:spcPct val="105000"/>
        </a:lnSpc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lue-ba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0"/>
            <a:ext cx="9145588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6" descr="LOGO-BE-60x60b.jpg"/>
          <p:cNvPicPr>
            <a:picLocks noChangeAspect="1"/>
          </p:cNvPicPr>
          <p:nvPr/>
        </p:nvPicPr>
        <p:blipFill>
          <a:blip r:embed="rId4" cstate="print"/>
          <a:srcRect l="3149" t="3149" r="3149" b="3149"/>
          <a:stretch>
            <a:fillRect/>
          </a:stretch>
        </p:blipFill>
        <p:spPr bwMode="auto">
          <a:xfrm>
            <a:off x="8286750" y="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2937" y="0"/>
            <a:ext cx="881063" cy="86771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 bwMode="auto">
          <a:xfrm rot="16200000" flipV="1">
            <a:off x="7830541" y="430772"/>
            <a:ext cx="866830" cy="52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16200000" flipV="1">
            <a:off x="391516" y="430772"/>
            <a:ext cx="866830" cy="52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7" descr="banner-ble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 bwMode="auto">
          <a:xfrm rot="16200000" flipV="1">
            <a:off x="391516" y="430772"/>
            <a:ext cx="866830" cy="52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3141921" y="6400800"/>
            <a:ext cx="286015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cs typeface="+mn-cs"/>
              </a:rPr>
              <a:t>Tobias Baer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60" y="6400800"/>
            <a:ext cx="286015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cs typeface="+mn-cs"/>
              </a:rPr>
              <a:t>September, 3</a:t>
            </a:r>
            <a:r>
              <a:rPr lang="en-US" baseline="30000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cs typeface="+mn-cs"/>
              </a:rPr>
              <a:t>rd</a:t>
            </a:r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cs typeface="+mn-cs"/>
              </a:rPr>
              <a:t> 2010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44768" y="6400800"/>
            <a:ext cx="286015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236B1D4F-E6E4-470A-A144-E2C6DC4DDB67}" type="slidenum">
              <a:rPr lang="en-US" smtClean="0">
                <a:solidFill>
                  <a:prstClr val="white">
                    <a:lumMod val="50000"/>
                  </a:prstClr>
                </a:solidFill>
                <a:latin typeface="Calibri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 smtClean="0">
              <a:solidFill>
                <a:prstClr val="white">
                  <a:lumMod val="50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650" name="Rectangle 2"/>
          <p:cNvSpPr>
            <a:spLocks noChangeArrowheads="1"/>
          </p:cNvSpPr>
          <p:nvPr userDrawn="1"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79629" y="0"/>
            <a:ext cx="7041244" cy="10668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43000"/>
            <a:ext cx="88392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0765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Ralph Assmann</a:t>
            </a:r>
          </a:p>
        </p:txBody>
      </p:sp>
      <p:sp>
        <p:nvSpPr>
          <p:cNvPr id="130765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0765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373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858D2E91-47DE-2E42-83C0-A2A6F182C2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2" name="Picture 9" descr="CERN-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6" descr="lcoll_logo3 [Converted] medium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107409" y="0"/>
            <a:ext cx="1049683" cy="106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4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lnSpc>
          <a:spcPct val="105000"/>
        </a:lnSpc>
        <a:spcBef>
          <a:spcPct val="4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lnSpc>
          <a:spcPct val="105000"/>
        </a:lnSpc>
        <a:spcBef>
          <a:spcPct val="4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lnSpc>
          <a:spcPct val="105000"/>
        </a:lnSpc>
        <a:spcBef>
          <a:spcPct val="4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lnSpc>
          <a:spcPct val="105000"/>
        </a:lnSpc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lnSpc>
          <a:spcPct val="105000"/>
        </a:lnSpc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lnSpc>
          <a:spcPct val="105000"/>
        </a:lnSpc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lnSpc>
          <a:spcPct val="105000"/>
        </a:lnSpc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lnSpc>
          <a:spcPct val="105000"/>
        </a:lnSpc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jpeg"/><Relationship Id="rId6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hyperlink" Target="E:%5CCollimation%20Picture%20Gallery%5CIMG_3385.JPG" TargetMode="External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E:%5C%5CCollimation%20Picture%20Gallery%5CIMG_3385.JPG" TargetMode="External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Ralph Assmann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628" y="0"/>
            <a:ext cx="8064371" cy="1066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Performance of LHC Collimation</a:t>
            </a:r>
            <a:endParaRPr lang="en-US" sz="4400" dirty="0" smtClean="0">
              <a:latin typeface="Arial Black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0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88814" y="1422476"/>
            <a:ext cx="4985208" cy="1017587"/>
          </a:xfrm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1800" dirty="0">
                <a:ea typeface="ＭＳ Ｐゴシック" charset="-128"/>
                <a:cs typeface="ＭＳ Ｐゴシック" charset="-128"/>
              </a:rPr>
              <a:t>R. Assmann, CERN</a:t>
            </a:r>
            <a:endParaRPr lang="en-US" sz="18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5000"/>
              </a:lnSpc>
            </a:pPr>
            <a:r>
              <a:rPr lang="en-US" sz="1600" b="0" dirty="0" smtClean="0">
                <a:ea typeface="ＭＳ Ｐゴシック" charset="-128"/>
                <a:cs typeface="ＭＳ Ｐゴシック" charset="-128"/>
              </a:rPr>
              <a:t>13</a:t>
            </a:r>
            <a:r>
              <a:rPr lang="en-US" sz="1600" b="0" dirty="0" smtClean="0">
                <a:ea typeface="ＭＳ Ｐゴシック" charset="-128"/>
                <a:cs typeface="ＭＳ Ｐゴシック" charset="-128"/>
              </a:rPr>
              <a:t>/</a:t>
            </a:r>
            <a:r>
              <a:rPr lang="en-US" sz="1600" b="0" dirty="0" smtClean="0">
                <a:ea typeface="ＭＳ Ｐゴシック" charset="-128"/>
                <a:cs typeface="ＭＳ Ｐゴシック" charset="-128"/>
              </a:rPr>
              <a:t>09/</a:t>
            </a:r>
            <a:r>
              <a:rPr lang="en-US" sz="1600" b="0" dirty="0">
                <a:ea typeface="ＭＳ Ｐゴシック" charset="-128"/>
                <a:cs typeface="ＭＳ Ｐゴシック" charset="-128"/>
              </a:rPr>
              <a:t>2010</a:t>
            </a:r>
            <a:endParaRPr lang="en-US" sz="1600" b="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5000"/>
              </a:lnSpc>
            </a:pPr>
            <a:r>
              <a:rPr lang="en-US" sz="1600" dirty="0" err="1" smtClean="0">
                <a:ea typeface="ＭＳ Ｐゴシック" charset="-128"/>
                <a:cs typeface="ＭＳ Ｐゴシック" charset="-128"/>
              </a:rPr>
              <a:t>ColMat</a:t>
            </a:r>
            <a:r>
              <a:rPr lang="en-US" sz="1600" dirty="0" smtClean="0">
                <a:ea typeface="ＭＳ Ｐゴシック" charset="-128"/>
                <a:cs typeface="ＭＳ Ｐゴシック" charset="-128"/>
              </a:rPr>
              <a:t> Meeting, GSI</a:t>
            </a:r>
            <a:endParaRPr lang="en-US" sz="16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665" y="2698085"/>
            <a:ext cx="89262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0" dirty="0" smtClean="0"/>
              <a:t>… for the LHC Collimation </a:t>
            </a:r>
            <a:r>
              <a:rPr lang="en-US" sz="2800" b="0" dirty="0" smtClean="0"/>
              <a:t>Project</a:t>
            </a:r>
          </a:p>
          <a:p>
            <a:pPr algn="ctr"/>
            <a:endParaRPr lang="en-US" sz="2800" b="0" dirty="0" smtClean="0"/>
          </a:p>
          <a:p>
            <a:pPr algn="ctr"/>
            <a:r>
              <a:rPr lang="en-US" sz="2800" b="0" dirty="0" smtClean="0"/>
              <a:t>CERN and </a:t>
            </a:r>
            <a:r>
              <a:rPr lang="en-US" sz="2800" b="0" dirty="0" err="1" smtClean="0"/>
              <a:t>EuCARD/ColMat</a:t>
            </a:r>
            <a:r>
              <a:rPr lang="en-US" sz="2800" b="0" dirty="0" smtClean="0"/>
              <a:t> Collaboration</a:t>
            </a:r>
            <a:endParaRPr lang="en-US" sz="28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</a:t>
            </a:r>
            <a:r>
              <a:rPr lang="en-US" dirty="0" smtClean="0"/>
              <a:t>of Collimation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20732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Correct setup of collimation ensures highly efficient beam cleaning:</a:t>
            </a:r>
          </a:p>
          <a:p>
            <a:pPr lvl="1"/>
            <a:r>
              <a:rPr lang="en-US" dirty="0" smtClean="0"/>
              <a:t>Tolerance for allowable LHC beam losses is maximized.</a:t>
            </a:r>
          </a:p>
          <a:p>
            <a:pPr lvl="1"/>
            <a:r>
              <a:rPr lang="en-US" dirty="0" smtClean="0"/>
              <a:t>Risk of quenches is minimized.</a:t>
            </a:r>
          </a:p>
          <a:p>
            <a:pPr lvl="1"/>
            <a:r>
              <a:rPr lang="en-US" dirty="0" smtClean="0"/>
              <a:t>Operational efficiency and integrated luminosity is maximized.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Correct setup of collimation ensures also several safety functions: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Protection of accelerator against fast losses</a:t>
            </a:r>
            <a:r>
              <a:rPr lang="en-US" dirty="0" smtClean="0"/>
              <a:t>, e.g. erroneous dumps, wrong injection kicks, trips of fast magnets, RF trips, …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losses appear at collimators within given phase space coverage.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sym typeface="Wingdings"/>
              </a:rPr>
              <a:t>Protection of accelerator against long-term losses</a:t>
            </a:r>
            <a:r>
              <a:rPr lang="en-US" dirty="0" smtClean="0">
                <a:sym typeface="Wingdings"/>
              </a:rPr>
              <a:t>: radiation at foreseen locations, effectiveness of absorbers, survival of magnets, …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Correct environmental impact</a:t>
            </a:r>
            <a:r>
              <a:rPr lang="en-US" dirty="0" smtClean="0"/>
              <a:t> with losses at foreseen locations.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Robustness of collimation system against failures</a:t>
            </a:r>
            <a:r>
              <a:rPr lang="en-US" dirty="0" smtClean="0"/>
              <a:t>: collimators only damaged with multiple errors (e.g. asynchronous dump + dump protection out).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Ralph Assmann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EC0A50-CDC1-E84D-BA5E-90DE7C41D37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Collimation Condition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302864"/>
            <a:ext cx="8839200" cy="3712497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Good settings for given machine state!</a:t>
            </a:r>
          </a:p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r>
              <a:rPr lang="en-US" sz="2400" dirty="0" smtClean="0"/>
              <a:t>for 2010: setup with relaxed 3.5 </a:t>
            </a:r>
            <a:r>
              <a:rPr lang="en-US" sz="2400" dirty="0" err="1" smtClean="0"/>
              <a:t>TeV</a:t>
            </a:r>
            <a:r>
              <a:rPr lang="en-US" sz="2400" dirty="0" smtClean="0"/>
              <a:t> tolerances (</a:t>
            </a:r>
            <a:r>
              <a:rPr lang="en-US" sz="2400" dirty="0" err="1" smtClean="0"/>
              <a:t>x</a:t>
            </a:r>
            <a:r>
              <a:rPr lang="en-US" sz="2400" dirty="0" smtClean="0"/>
              <a:t> 2.8) and </a:t>
            </a:r>
            <a:br>
              <a:rPr lang="en-US" sz="2400" dirty="0" smtClean="0"/>
            </a:br>
            <a:r>
              <a:rPr lang="en-US" sz="2400" dirty="0" smtClean="0"/>
              <a:t>limit on </a:t>
            </a:r>
            <a:r>
              <a:rPr lang="en-US" sz="2400" dirty="0" err="1" smtClean="0">
                <a:latin typeface="Symbol" charset="2"/>
                <a:cs typeface="Symbol" charset="2"/>
              </a:rPr>
              <a:t>b</a:t>
            </a:r>
            <a:r>
              <a:rPr lang="en-US" sz="2400" dirty="0" smtClean="0"/>
              <a:t>* (&gt; 2.5 </a:t>
            </a:r>
            <a:r>
              <a:rPr lang="en-US" sz="2400" dirty="0" err="1" smtClean="0"/>
              <a:t>m</a:t>
            </a:r>
            <a:r>
              <a:rPr lang="en-US" sz="2400" dirty="0" smtClean="0"/>
              <a:t>) 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intermediate collimator settings!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Ralph Assmann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60128-7F85-2C46-B9AA-015314A68D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Collimation Setting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24919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u="sng" dirty="0" smtClean="0"/>
              <a:t>collimator settings are calculated to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Provide good </a:t>
            </a:r>
            <a:r>
              <a:rPr lang="en-US" dirty="0" smtClean="0">
                <a:solidFill>
                  <a:srgbClr val="FF0000"/>
                </a:solidFill>
              </a:rPr>
              <a:t>efficiency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Provide the </a:t>
            </a:r>
            <a:r>
              <a:rPr lang="en-US" dirty="0" smtClean="0">
                <a:solidFill>
                  <a:srgbClr val="FF0000"/>
                </a:solidFill>
              </a:rPr>
              <a:t>correct collimator hierarchy </a:t>
            </a:r>
            <a:r>
              <a:rPr lang="en-US" dirty="0" smtClean="0"/>
              <a:t>(slow primary losses at primary collimators).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Protect the accelerator </a:t>
            </a:r>
            <a:r>
              <a:rPr lang="en-US" dirty="0" smtClean="0"/>
              <a:t>against the specified design errors.</a:t>
            </a:r>
          </a:p>
          <a:p>
            <a:pPr lvl="1"/>
            <a:r>
              <a:rPr lang="en-US" dirty="0" smtClean="0"/>
              <a:t>Provide continuous </a:t>
            </a:r>
            <a:r>
              <a:rPr lang="en-US" dirty="0" smtClean="0">
                <a:solidFill>
                  <a:srgbClr val="FF0000"/>
                </a:solidFill>
              </a:rPr>
              <a:t>cleaning and protection during all stages of beam operation</a:t>
            </a:r>
            <a:r>
              <a:rPr lang="en-US" dirty="0" smtClean="0"/>
              <a:t>: injection, prepare ramp, ramp, squeeze, collision, physics.</a:t>
            </a:r>
          </a:p>
          <a:p>
            <a:pPr lvl="1"/>
            <a:r>
              <a:rPr lang="en-US" dirty="0" smtClean="0"/>
              <a:t>Provide </a:t>
            </a:r>
            <a:r>
              <a:rPr lang="en-US" dirty="0" smtClean="0">
                <a:solidFill>
                  <a:srgbClr val="FF0000"/>
                </a:solidFill>
              </a:rPr>
              <a:t>maximum tolerances </a:t>
            </a:r>
            <a:r>
              <a:rPr lang="en-US" dirty="0" smtClean="0"/>
              <a:t>to beam and various collimator families.</a:t>
            </a:r>
          </a:p>
          <a:p>
            <a:pPr lvl="1"/>
            <a:r>
              <a:rPr lang="en-US" dirty="0" smtClean="0"/>
              <a:t>Provide </a:t>
            </a:r>
            <a:r>
              <a:rPr lang="en-US" dirty="0" smtClean="0">
                <a:solidFill>
                  <a:srgbClr val="FF0000"/>
                </a:solidFill>
              </a:rPr>
              <a:t>warning thresholds </a:t>
            </a:r>
            <a:r>
              <a:rPr lang="en-US" dirty="0" smtClean="0"/>
              <a:t>on all collimator axis positions versus time.</a:t>
            </a:r>
          </a:p>
          <a:p>
            <a:pPr lvl="1"/>
            <a:r>
              <a:rPr lang="en-US" dirty="0" smtClean="0"/>
              <a:t>Provide </a:t>
            </a:r>
            <a:r>
              <a:rPr lang="en-US" dirty="0" smtClean="0">
                <a:solidFill>
                  <a:srgbClr val="FF0000"/>
                </a:solidFill>
              </a:rPr>
              <a:t>interlock thresholds on all collimator axis positions </a:t>
            </a:r>
            <a:r>
              <a:rPr lang="en-US" dirty="0" smtClean="0"/>
              <a:t>versus time.</a:t>
            </a:r>
          </a:p>
          <a:p>
            <a:pPr lvl="1"/>
            <a:r>
              <a:rPr lang="en-US" dirty="0" smtClean="0"/>
              <a:t>Provide </a:t>
            </a:r>
            <a:r>
              <a:rPr lang="en-US" dirty="0" smtClean="0">
                <a:solidFill>
                  <a:srgbClr val="FF0000"/>
                </a:solidFill>
              </a:rPr>
              <a:t>interlock thresholds on all collimator gaps </a:t>
            </a:r>
            <a:r>
              <a:rPr lang="en-US" dirty="0" smtClean="0"/>
              <a:t>versus beam energy.</a:t>
            </a:r>
          </a:p>
          <a:p>
            <a:r>
              <a:rPr lang="en-US" dirty="0" smtClean="0"/>
              <a:t>Complex problem with some 100,000 numbers to control the system.</a:t>
            </a:r>
          </a:p>
          <a:p>
            <a:r>
              <a:rPr lang="en-US" dirty="0" smtClean="0"/>
              <a:t>Redundant calculation: time-dependent (ABP), energy-dependent (OP)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Ralph Assmann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60128-7F85-2C46-B9AA-015314A68D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Flexibility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LHC collider is not a static accelerator!</a:t>
            </a:r>
          </a:p>
          <a:p>
            <a:r>
              <a:rPr lang="en-US" dirty="0" smtClean="0"/>
              <a:t>As a consequence the </a:t>
            </a:r>
            <a:r>
              <a:rPr lang="en-US" b="1" dirty="0" smtClean="0">
                <a:solidFill>
                  <a:srgbClr val="FF0000"/>
                </a:solidFill>
              </a:rPr>
              <a:t>collimation system cannot be a static system either!</a:t>
            </a:r>
          </a:p>
          <a:p>
            <a:r>
              <a:rPr lang="en-US" u="sng" dirty="0" smtClean="0"/>
              <a:t>Several settings</a:t>
            </a:r>
            <a:r>
              <a:rPr lang="en-US" dirty="0" smtClean="0"/>
              <a:t> for various stages with ramp functions in between.</a:t>
            </a:r>
          </a:p>
          <a:p>
            <a:r>
              <a:rPr lang="en-US" u="sng" dirty="0" smtClean="0"/>
              <a:t>Interlock thresholds change </a:t>
            </a:r>
            <a:r>
              <a:rPr lang="en-US" dirty="0" smtClean="0"/>
              <a:t>as a function of operational stage.</a:t>
            </a:r>
          </a:p>
          <a:p>
            <a:r>
              <a:rPr lang="en-US" dirty="0" smtClean="0"/>
              <a:t>Only energy-dependent interlock thresholds remain unchanged.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All collimation tasks in operational sequence </a:t>
            </a:r>
            <a:r>
              <a:rPr lang="en-US" b="1" dirty="0" err="1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 operator has to execute the sequence tasks completely and in correct order.</a:t>
            </a:r>
          </a:p>
          <a:p>
            <a:r>
              <a:rPr lang="en-US" dirty="0" smtClean="0">
                <a:sym typeface="Wingdings"/>
              </a:rPr>
              <a:t>Initially some problems (private sequences) but now works reliably. </a:t>
            </a:r>
            <a:r>
              <a:rPr lang="en-US" u="sng" dirty="0" smtClean="0">
                <a:sym typeface="Wingdings"/>
              </a:rPr>
              <a:t>Sequence check tasks </a:t>
            </a:r>
            <a:r>
              <a:rPr lang="en-US" dirty="0" smtClean="0">
                <a:sym typeface="Wingdings"/>
              </a:rPr>
              <a:t>process implemented to enforce correct execution.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Ralph Assmann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60128-7F85-2C46-B9AA-015314A68D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Collimation Setting Overview</a:t>
            </a:r>
            <a:br>
              <a:rPr lang="en-US" dirty="0" smtClean="0"/>
            </a:br>
            <a:r>
              <a:rPr lang="en-US" sz="1600" i="1" dirty="0" smtClean="0"/>
              <a:t>(in terms of </a:t>
            </a:r>
            <a:r>
              <a:rPr lang="en-US" sz="1600" i="1" dirty="0" err="1" smtClean="0">
                <a:latin typeface="Symbol" charset="2"/>
                <a:cs typeface="Symbol" charset="2"/>
              </a:rPr>
              <a:t>b</a:t>
            </a:r>
            <a:r>
              <a:rPr lang="en-US" sz="1600" i="1" dirty="0" smtClean="0"/>
              <a:t> beam size, valid 12.6. – 30.8.2010</a:t>
            </a:r>
            <a:r>
              <a:rPr lang="en-US" sz="1800" i="1" dirty="0" smtClean="0"/>
              <a:t>)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Collimation team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60128-7F85-2C46-B9AA-015314A68D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990600"/>
            <a:ext cx="8737600" cy="4127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4376" y="5330798"/>
            <a:ext cx="744630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chemeClr val="tx1"/>
                </a:solidFill>
              </a:rPr>
              <a:t>Ramp functions move smoothly from set 1 to set 2 during energy ramp!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919" y="5851022"/>
            <a:ext cx="8512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1" dirty="0" smtClean="0"/>
              <a:t>3.5 </a:t>
            </a:r>
            <a:r>
              <a:rPr lang="en-US" b="0" i="1" dirty="0" err="1" smtClean="0"/>
              <a:t>TeV</a:t>
            </a:r>
            <a:r>
              <a:rPr lang="en-US" b="0" i="1" dirty="0" smtClean="0"/>
              <a:t> setup took ~30 </a:t>
            </a:r>
            <a:r>
              <a:rPr lang="en-US" b="0" i="1" dirty="0" err="1" smtClean="0"/>
              <a:t>h</a:t>
            </a:r>
            <a:r>
              <a:rPr lang="en-US" b="0" i="1" dirty="0" smtClean="0"/>
              <a:t> of beam time with single bunch of 1e11 </a:t>
            </a:r>
            <a:r>
              <a:rPr lang="en-US" b="0" i="1" dirty="0" err="1" smtClean="0"/>
              <a:t>p</a:t>
            </a:r>
            <a:r>
              <a:rPr lang="en-US" b="0" i="1" dirty="0" smtClean="0"/>
              <a:t>. Time distributed over 10 days with ~1 collimation shift per day.</a:t>
            </a:r>
            <a:endParaRPr lang="en-US" b="0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t="20614" r="213" b="5945"/>
          <a:stretch>
            <a:fillRect/>
          </a:stretch>
        </p:blipFill>
        <p:spPr bwMode="auto">
          <a:xfrm>
            <a:off x="137160" y="1051560"/>
            <a:ext cx="8852297" cy="521208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Phase Space Coverage: Injection B1</a:t>
            </a:r>
            <a:endParaRPr lang="en-US" sz="2400" dirty="0"/>
          </a:p>
        </p:txBody>
      </p:sp>
      <p:sp>
        <p:nvSpPr>
          <p:cNvPr id="5" name="Rectangular Callout 4"/>
          <p:cNvSpPr/>
          <p:nvPr/>
        </p:nvSpPr>
        <p:spPr bwMode="auto">
          <a:xfrm>
            <a:off x="6912685" y="2945990"/>
            <a:ext cx="1412588" cy="338554"/>
          </a:xfrm>
          <a:prstGeom prst="wedgeRectCallout">
            <a:avLst>
              <a:gd name="adj1" fmla="val -21493"/>
              <a:gd name="adj2" fmla="val -102500"/>
            </a:avLst>
          </a:prstGeom>
          <a:solidFill>
            <a:schemeClr val="accent4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de-DE" sz="1600" b="0" dirty="0" smtClean="0">
                <a:solidFill>
                  <a:srgbClr val="1F497D"/>
                </a:solidFill>
                <a:latin typeface="Calibri"/>
                <a:ea typeface="ＭＳ Ｐゴシック" pitchFamily="-112" charset="-128"/>
                <a:cs typeface="ＭＳ Ｐゴシック" pitchFamily="-112" charset="-128"/>
              </a:rPr>
              <a:t>TCP.C6L7.B1</a:t>
            </a:r>
            <a:endParaRPr lang="en-US" sz="1600" b="0" dirty="0">
              <a:solidFill>
                <a:srgbClr val="1F497D"/>
              </a:solidFill>
              <a:latin typeface="Calibri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5343672" y="5546486"/>
            <a:ext cx="1412588" cy="338554"/>
          </a:xfrm>
          <a:prstGeom prst="wedgeRectCallout">
            <a:avLst>
              <a:gd name="adj1" fmla="val -21493"/>
              <a:gd name="adj2" fmla="val -102500"/>
            </a:avLst>
          </a:prstGeom>
          <a:solidFill>
            <a:schemeClr val="accent4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de-DE" sz="1600" b="0" dirty="0" smtClean="0">
                <a:solidFill>
                  <a:srgbClr val="1F497D"/>
                </a:solidFill>
                <a:latin typeface="Calibri"/>
                <a:ea typeface="ＭＳ Ｐゴシック" pitchFamily="-112" charset="-128"/>
                <a:cs typeface="ＭＳ Ｐゴシック" pitchFamily="-112" charset="-128"/>
              </a:rPr>
              <a:t>TCP.D6L7.B1</a:t>
            </a:r>
            <a:endParaRPr lang="en-US" sz="1600" b="0" dirty="0">
              <a:solidFill>
                <a:srgbClr val="1F497D"/>
              </a:solidFill>
              <a:latin typeface="Calibri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3204823" y="5435068"/>
            <a:ext cx="1221051" cy="338554"/>
          </a:xfrm>
          <a:prstGeom prst="wedgeRectCallout">
            <a:avLst>
              <a:gd name="adj1" fmla="val -21493"/>
              <a:gd name="adj2" fmla="val -86797"/>
            </a:avLst>
          </a:prstGeom>
          <a:solidFill>
            <a:schemeClr val="accent4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de-DE" sz="1600" b="0" dirty="0" smtClean="0">
                <a:solidFill>
                  <a:srgbClr val="1F497D"/>
                </a:solidFill>
                <a:latin typeface="Calibri"/>
                <a:ea typeface="ＭＳ Ｐゴシック" pitchFamily="-112" charset="-128"/>
                <a:cs typeface="ＭＳ Ｐゴシック" pitchFamily="-112" charset="-128"/>
              </a:rPr>
              <a:t>TCLIA.4R2</a:t>
            </a:r>
            <a:endParaRPr lang="en-US" sz="1600" b="0" dirty="0">
              <a:solidFill>
                <a:srgbClr val="1F497D"/>
              </a:solidFill>
              <a:latin typeface="Calibri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1189408" y="5503524"/>
            <a:ext cx="1532299" cy="338554"/>
          </a:xfrm>
          <a:prstGeom prst="wedgeRectCallout">
            <a:avLst>
              <a:gd name="adj1" fmla="val -21493"/>
              <a:gd name="adj2" fmla="val -102500"/>
            </a:avLst>
          </a:prstGeom>
          <a:solidFill>
            <a:schemeClr val="accent4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de-DE" sz="1600" b="0" dirty="0" smtClean="0">
                <a:solidFill>
                  <a:srgbClr val="1F497D"/>
                </a:solidFill>
                <a:latin typeface="Calibri"/>
                <a:ea typeface="ＭＳ Ｐゴシック" pitchFamily="-112" charset="-128"/>
                <a:cs typeface="ＭＳ Ｐゴシック" pitchFamily="-112" charset="-128"/>
              </a:rPr>
              <a:t>TCLIB.6R2.B1</a:t>
            </a:r>
            <a:endParaRPr lang="en-US" sz="1600" b="0" dirty="0">
              <a:solidFill>
                <a:srgbClr val="1F497D"/>
              </a:solidFill>
              <a:latin typeface="Calibri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6987219" y="5439769"/>
            <a:ext cx="1616097" cy="338554"/>
          </a:xfrm>
          <a:prstGeom prst="wedgeRectCallout">
            <a:avLst>
              <a:gd name="adj1" fmla="val 23605"/>
              <a:gd name="adj2" fmla="val -106204"/>
            </a:avLst>
          </a:prstGeom>
          <a:solidFill>
            <a:schemeClr val="accent4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0" dirty="0" smtClean="0">
                <a:solidFill>
                  <a:srgbClr val="1F497D"/>
                </a:solidFill>
                <a:latin typeface="Calibri"/>
                <a:ea typeface="ＭＳ Ｐゴシック" pitchFamily="-112" charset="-128"/>
                <a:cs typeface="ＭＳ Ｐゴシック" pitchFamily="-112" charset="-128"/>
              </a:rPr>
              <a:t>TCSG.D4L7.B1</a:t>
            </a:r>
            <a:endParaRPr lang="en-US" sz="1600" b="0" dirty="0">
              <a:solidFill>
                <a:srgbClr val="1F497D"/>
              </a:solidFill>
              <a:latin typeface="Calibri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4655201" y="2759773"/>
            <a:ext cx="1628067" cy="338554"/>
          </a:xfrm>
          <a:prstGeom prst="wedgeRectCallout">
            <a:avLst>
              <a:gd name="adj1" fmla="val -22146"/>
              <a:gd name="adj2" fmla="val -94205"/>
            </a:avLst>
          </a:prstGeom>
          <a:solidFill>
            <a:schemeClr val="accent4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0" dirty="0" smtClean="0">
                <a:solidFill>
                  <a:srgbClr val="1F497D"/>
                </a:solidFill>
                <a:latin typeface="Calibri"/>
                <a:ea typeface="ＭＳ Ｐゴシック" pitchFamily="-112" charset="-128"/>
                <a:cs typeface="ＭＳ Ｐゴシック" pitchFamily="-112" charset="-128"/>
              </a:rPr>
              <a:t>TCSG.B4L7.B1</a:t>
            </a:r>
            <a:endParaRPr lang="en-US" sz="1600" b="0" dirty="0">
              <a:solidFill>
                <a:srgbClr val="1F497D"/>
              </a:solidFill>
              <a:latin typeface="Calibri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3087585" y="2576721"/>
            <a:ext cx="1484414" cy="338554"/>
          </a:xfrm>
          <a:prstGeom prst="wedgeRectCallout">
            <a:avLst>
              <a:gd name="adj1" fmla="val -18552"/>
              <a:gd name="adj2" fmla="val -91389"/>
            </a:avLst>
          </a:prstGeom>
          <a:solidFill>
            <a:schemeClr val="accent4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0" dirty="0" smtClean="0">
                <a:solidFill>
                  <a:srgbClr val="1F497D"/>
                </a:solidFill>
                <a:latin typeface="Calibri"/>
                <a:ea typeface="ＭＳ Ｐゴシック" pitchFamily="-112" charset="-128"/>
                <a:cs typeface="ＭＳ Ｐゴシック" pitchFamily="-112" charset="-128"/>
              </a:rPr>
              <a:t>TCSG.4R6.B1</a:t>
            </a:r>
            <a:endParaRPr lang="en-US" b="0" dirty="0">
              <a:solidFill>
                <a:srgbClr val="1F497D"/>
              </a:solidFill>
              <a:latin typeface="Calibri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1330036" y="2783111"/>
            <a:ext cx="1383573" cy="338554"/>
          </a:xfrm>
          <a:prstGeom prst="wedgeRectCallout">
            <a:avLst>
              <a:gd name="adj1" fmla="val 23605"/>
              <a:gd name="adj2" fmla="val -106204"/>
            </a:avLst>
          </a:prstGeom>
          <a:solidFill>
            <a:schemeClr val="accent4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0" dirty="0" smtClean="0">
                <a:solidFill>
                  <a:srgbClr val="1F497D"/>
                </a:solidFill>
                <a:latin typeface="Calibri"/>
                <a:ea typeface="ＭＳ Ｐゴシック" pitchFamily="-112" charset="-128"/>
                <a:cs typeface="ＭＳ Ｐゴシック" pitchFamily="-112" charset="-128"/>
              </a:rPr>
              <a:t>TCSG.6R7.B1</a:t>
            </a:r>
            <a:endParaRPr lang="en-US" sz="1600" b="0" dirty="0">
              <a:solidFill>
                <a:srgbClr val="1F497D"/>
              </a:solidFill>
              <a:latin typeface="Calibri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3394960" y="1681185"/>
            <a:ext cx="648584" cy="542261"/>
          </a:xfrm>
          <a:prstGeom prst="wedgeRectCallout">
            <a:avLst>
              <a:gd name="adj1" fmla="val -36496"/>
              <a:gd name="adj2" fmla="val 77908"/>
            </a:avLst>
          </a:prstGeom>
          <a:solidFill>
            <a:schemeClr val="accent4">
              <a:alpha val="75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200" dirty="0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9</a:t>
            </a:r>
            <a:r>
              <a:rPr lang="el-GR" sz="3200" dirty="0" smtClean="0">
                <a:solidFill>
                  <a:srgbClr val="F79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pitchFamily="-112" charset="-128"/>
                <a:cs typeface="ＭＳ Ｐゴシック" pitchFamily="-112" charset="-128"/>
              </a:rPr>
              <a:t>σ</a:t>
            </a:r>
            <a:endParaRPr lang="en-US" sz="3200" dirty="0">
              <a:solidFill>
                <a:srgbClr val="F79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t="20578" b="5762"/>
          <a:stretch>
            <a:fillRect/>
          </a:stretch>
        </p:blipFill>
        <p:spPr bwMode="auto">
          <a:xfrm>
            <a:off x="149590" y="1051560"/>
            <a:ext cx="8844820" cy="521208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Phase Space Coverage: 3.5 </a:t>
            </a:r>
            <a:r>
              <a:rPr lang="en-US" sz="2400" dirty="0" err="1" smtClean="0"/>
              <a:t>TeV</a:t>
            </a:r>
            <a:r>
              <a:rPr lang="en-US" sz="2400" dirty="0" smtClean="0"/>
              <a:t>, </a:t>
            </a:r>
            <a:r>
              <a:rPr lang="el-GR" sz="2400" dirty="0" smtClean="0">
                <a:latin typeface="Calibri"/>
              </a:rPr>
              <a:t>β</a:t>
            </a:r>
            <a:r>
              <a:rPr lang="en-US" sz="2400" dirty="0" smtClean="0">
                <a:latin typeface="Calibri"/>
              </a:rPr>
              <a:t>*=3.5 m</a:t>
            </a:r>
            <a:r>
              <a:rPr lang="en-US" sz="2400" dirty="0" smtClean="0"/>
              <a:t> B2</a:t>
            </a:r>
            <a:endParaRPr lang="en-US" sz="2400" dirty="0"/>
          </a:p>
        </p:txBody>
      </p:sp>
      <p:sp>
        <p:nvSpPr>
          <p:cNvPr id="15" name="Rectangular Callout 14"/>
          <p:cNvSpPr/>
          <p:nvPr/>
        </p:nvSpPr>
        <p:spPr bwMode="auto">
          <a:xfrm>
            <a:off x="4072260" y="2964269"/>
            <a:ext cx="1354323" cy="338554"/>
          </a:xfrm>
          <a:prstGeom prst="wedgeRectCallout">
            <a:avLst>
              <a:gd name="adj1" fmla="val -21493"/>
              <a:gd name="adj2" fmla="val -102500"/>
            </a:avLst>
          </a:prstGeom>
          <a:solidFill>
            <a:schemeClr val="accent4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ea typeface="ＭＳ Ｐゴシック" pitchFamily="-112" charset="-128"/>
                <a:cs typeface="ＭＳ Ｐゴシック" pitchFamily="-112" charset="-128"/>
              </a:rPr>
              <a:t>TCP.C6R7.B2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6" name="Rectangular Callout 15"/>
          <p:cNvSpPr/>
          <p:nvPr/>
        </p:nvSpPr>
        <p:spPr bwMode="auto">
          <a:xfrm>
            <a:off x="1631223" y="5535353"/>
            <a:ext cx="1431398" cy="338554"/>
          </a:xfrm>
          <a:prstGeom prst="wedgeRectCallout">
            <a:avLst>
              <a:gd name="adj1" fmla="val -21493"/>
              <a:gd name="adj2" fmla="val -102500"/>
            </a:avLst>
          </a:prstGeom>
          <a:solidFill>
            <a:schemeClr val="accent4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dirty="0" smtClean="0">
                <a:solidFill>
                  <a:schemeClr val="tx2"/>
                </a:solidFill>
                <a:ea typeface="ＭＳ Ｐゴシック" pitchFamily="-112" charset="-128"/>
                <a:cs typeface="ＭＳ Ｐゴシック" pitchFamily="-112" charset="-128"/>
              </a:rPr>
              <a:t>TCP.D6R7.B2</a:t>
            </a:r>
            <a:endParaRPr lang="en-US" sz="1600" dirty="0">
              <a:solidFill>
                <a:schemeClr val="tx2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" name="Rectangular Callout 16"/>
          <p:cNvSpPr/>
          <p:nvPr/>
        </p:nvSpPr>
        <p:spPr bwMode="auto">
          <a:xfrm>
            <a:off x="7166129" y="5226342"/>
            <a:ext cx="1541505" cy="338554"/>
          </a:xfrm>
          <a:prstGeom prst="wedgeRectCallout">
            <a:avLst>
              <a:gd name="adj1" fmla="val -21395"/>
              <a:gd name="adj2" fmla="val -107807"/>
            </a:avLst>
          </a:prstGeom>
          <a:solidFill>
            <a:schemeClr val="accent4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2"/>
                </a:solidFill>
                <a:ea typeface="ＭＳ Ｐゴシック" pitchFamily="-112" charset="-128"/>
                <a:cs typeface="ＭＳ Ｐゴシック" pitchFamily="-112" charset="-128"/>
              </a:rPr>
              <a:t>TCSG.D4R7.B2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6977783" y="2678077"/>
            <a:ext cx="1497463" cy="338554"/>
          </a:xfrm>
          <a:prstGeom prst="wedgeRectCallout">
            <a:avLst>
              <a:gd name="adj1" fmla="val -22228"/>
              <a:gd name="adj2" fmla="val -106204"/>
            </a:avLst>
          </a:prstGeom>
          <a:solidFill>
            <a:schemeClr val="accent4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2"/>
                </a:solidFill>
                <a:ea typeface="ＭＳ Ｐゴシック" pitchFamily="-112" charset="-128"/>
                <a:cs typeface="ＭＳ Ｐゴシック" pitchFamily="-112" charset="-128"/>
              </a:rPr>
              <a:t>TCSG.B4R7.B2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" name="Rectangular Callout 18"/>
          <p:cNvSpPr/>
          <p:nvPr/>
        </p:nvSpPr>
        <p:spPr bwMode="auto">
          <a:xfrm>
            <a:off x="808501" y="2559346"/>
            <a:ext cx="1354322" cy="338554"/>
          </a:xfrm>
          <a:prstGeom prst="wedgeRectCallout">
            <a:avLst>
              <a:gd name="adj1" fmla="val -18552"/>
              <a:gd name="adj2" fmla="val -91389"/>
            </a:avLst>
          </a:prstGeom>
          <a:solidFill>
            <a:schemeClr val="accent4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2"/>
                </a:solidFill>
                <a:ea typeface="ＭＳ Ｐゴシック" pitchFamily="-112" charset="-128"/>
                <a:cs typeface="ＭＳ Ｐゴシック" pitchFamily="-112" charset="-128"/>
              </a:rPr>
              <a:t>TCSG.6L7.B2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5610722" y="4998190"/>
            <a:ext cx="1475441" cy="338554"/>
          </a:xfrm>
          <a:prstGeom prst="wedgeRectCallout">
            <a:avLst>
              <a:gd name="adj1" fmla="val -24200"/>
              <a:gd name="adj2" fmla="val -109908"/>
            </a:avLst>
          </a:prstGeom>
          <a:solidFill>
            <a:schemeClr val="accent4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tx2"/>
                </a:solidFill>
                <a:ea typeface="ＭＳ Ｐゴシック" pitchFamily="-112" charset="-128"/>
                <a:cs typeface="ＭＳ Ｐゴシック" pitchFamily="-112" charset="-128"/>
              </a:rPr>
              <a:t>TCSG.A4R7.B2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1" name="Rectangular Callout 20"/>
          <p:cNvSpPr/>
          <p:nvPr/>
        </p:nvSpPr>
        <p:spPr bwMode="auto">
          <a:xfrm>
            <a:off x="4075195" y="5227899"/>
            <a:ext cx="1475441" cy="338554"/>
          </a:xfrm>
          <a:prstGeom prst="wedgeRectCallout">
            <a:avLst>
              <a:gd name="adj1" fmla="val 21322"/>
              <a:gd name="adj2" fmla="val -169167"/>
            </a:avLst>
          </a:prstGeom>
          <a:solidFill>
            <a:schemeClr val="accent4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2"/>
                </a:solidFill>
                <a:ea typeface="ＭＳ Ｐゴシック" pitchFamily="-112" charset="-128"/>
                <a:cs typeface="ＭＳ Ｐゴシック" pitchFamily="-112" charset="-128"/>
              </a:rPr>
              <a:t>TCSG.D5L7.B2</a:t>
            </a:r>
          </a:p>
        </p:txBody>
      </p:sp>
      <p:sp>
        <p:nvSpPr>
          <p:cNvPr id="22" name="Rectangular Callout 21"/>
          <p:cNvSpPr/>
          <p:nvPr/>
        </p:nvSpPr>
        <p:spPr bwMode="auto">
          <a:xfrm>
            <a:off x="6283843" y="3997840"/>
            <a:ext cx="1222742" cy="542261"/>
          </a:xfrm>
          <a:prstGeom prst="wedgeRectCallout">
            <a:avLst>
              <a:gd name="adj1" fmla="val -36496"/>
              <a:gd name="adj2" fmla="val 77908"/>
            </a:avLst>
          </a:prstGeom>
          <a:solidFill>
            <a:schemeClr val="accent4">
              <a:alpha val="75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11.7</a:t>
            </a:r>
            <a:r>
              <a:rPr kumimoji="0" lang="el-GR" sz="32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ＭＳ Ｐゴシック" pitchFamily="-112" charset="-128"/>
                <a:cs typeface="ＭＳ Ｐゴシック" pitchFamily="-112" charset="-128"/>
              </a:rPr>
              <a:t>σ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629" y="0"/>
            <a:ext cx="7041244" cy="689429"/>
          </a:xfrm>
        </p:spPr>
        <p:txBody>
          <a:bodyPr/>
          <a:lstStyle/>
          <a:p>
            <a:r>
              <a:rPr lang="en-US" dirty="0" smtClean="0"/>
              <a:t>Measuring Tails (10 min end-of-fill)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17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6865" name="Picture 1" descr="https://ab-dep-op-elogbook.web.cern.ch/ab-dep-op-elogbook/elogbook/attach.php?attachId=1100762&amp;type=png&amp;fname=20100825080357.png"/>
          <p:cNvPicPr>
            <a:picLocks noChangeAspect="1" noChangeArrowheads="1"/>
          </p:cNvPicPr>
          <p:nvPr/>
        </p:nvPicPr>
        <p:blipFill>
          <a:blip r:embed="rId2"/>
          <a:srcRect l="40922" t="12229" r="2149" b="13288"/>
          <a:stretch>
            <a:fillRect/>
          </a:stretch>
        </p:blipFill>
        <p:spPr bwMode="auto">
          <a:xfrm>
            <a:off x="284749" y="762000"/>
            <a:ext cx="5955630" cy="5853699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 bwMode="auto">
          <a:xfrm rot="5400000" flipH="1" flipV="1">
            <a:off x="5598695" y="4860758"/>
            <a:ext cx="1700463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481805" y="4258997"/>
            <a:ext cx="1927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Jaw towards beam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2127" y="1371418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Beam Loss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43712" y="4443663"/>
            <a:ext cx="1391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Jaw position</a:t>
            </a:r>
          </a:p>
          <a:p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TCP.D6R7.B2</a:t>
            </a:r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629" y="0"/>
            <a:ext cx="7041244" cy="786190"/>
          </a:xfrm>
        </p:spPr>
        <p:txBody>
          <a:bodyPr/>
          <a:lstStyle/>
          <a:p>
            <a:r>
              <a:rPr lang="en-US" dirty="0" smtClean="0"/>
              <a:t>Beam Intensity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18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451014" y="810126"/>
            <a:ext cx="7756599" cy="5590674"/>
            <a:chOff x="378695" y="1172052"/>
            <a:chExt cx="3462777" cy="2495844"/>
          </a:xfrm>
        </p:grpSpPr>
        <p:pic>
          <p:nvPicPr>
            <p:cNvPr id="37889" name="Picture 1" descr="https://ab-dep-op-elogbook.web.cern.ch/ab-dep-op-elogbook/elogbook/attach.php?attachId=1100763&amp;type=png&amp;fname=20100825080756.png"/>
            <p:cNvPicPr>
              <a:picLocks noChangeAspect="1" noChangeArrowheads="1"/>
            </p:cNvPicPr>
            <p:nvPr/>
          </p:nvPicPr>
          <p:blipFill>
            <a:blip r:embed="rId2"/>
            <a:srcRect l="1103" t="10779" r="91088" b="63533"/>
            <a:stretch>
              <a:fillRect/>
            </a:stretch>
          </p:blipFill>
          <p:spPr bwMode="auto">
            <a:xfrm>
              <a:off x="378695" y="1172052"/>
              <a:ext cx="892642" cy="2028349"/>
            </a:xfrm>
            <a:prstGeom prst="rect">
              <a:avLst/>
            </a:prstGeom>
            <a:noFill/>
          </p:spPr>
        </p:pic>
        <p:pic>
          <p:nvPicPr>
            <p:cNvPr id="7" name="Picture 1" descr="https://ab-dep-op-elogbook.web.cern.ch/ab-dep-op-elogbook/elogbook/attach.php?attachId=1100763&amp;type=png&amp;fname=20100825080756.png"/>
            <p:cNvPicPr>
              <a:picLocks noChangeAspect="1" noChangeArrowheads="1"/>
            </p:cNvPicPr>
            <p:nvPr/>
          </p:nvPicPr>
          <p:blipFill>
            <a:blip r:embed="rId2"/>
            <a:srcRect l="74597" t="10881" r="1374" b="63432"/>
            <a:stretch>
              <a:fillRect/>
            </a:stretch>
          </p:blipFill>
          <p:spPr bwMode="auto">
            <a:xfrm>
              <a:off x="1094875" y="1172052"/>
              <a:ext cx="2746596" cy="2028349"/>
            </a:xfrm>
            <a:prstGeom prst="rect">
              <a:avLst/>
            </a:prstGeom>
            <a:noFill/>
          </p:spPr>
        </p:pic>
        <p:pic>
          <p:nvPicPr>
            <p:cNvPr id="8" name="Picture 1" descr="https://ab-dep-op-elogbook.web.cern.ch/ab-dep-op-elogbook/elogbook/attach.php?attachId=1100763&amp;type=png&amp;fname=20100825080756.png"/>
            <p:cNvPicPr>
              <a:picLocks noChangeAspect="1" noChangeArrowheads="1"/>
            </p:cNvPicPr>
            <p:nvPr/>
          </p:nvPicPr>
          <p:blipFill>
            <a:blip r:embed="rId2"/>
            <a:srcRect l="1103" t="88274" r="91088" b="5806"/>
            <a:stretch>
              <a:fillRect/>
            </a:stretch>
          </p:blipFill>
          <p:spPr bwMode="auto">
            <a:xfrm>
              <a:off x="378695" y="3200401"/>
              <a:ext cx="892642" cy="467495"/>
            </a:xfrm>
            <a:prstGeom prst="rect">
              <a:avLst/>
            </a:prstGeom>
            <a:noFill/>
          </p:spPr>
        </p:pic>
        <p:pic>
          <p:nvPicPr>
            <p:cNvPr id="9" name="Picture 1" descr="https://ab-dep-op-elogbook.web.cern.ch/ab-dep-op-elogbook/elogbook/attach.php?attachId=1100763&amp;type=png&amp;fname=20100825080756.png"/>
            <p:cNvPicPr>
              <a:picLocks noChangeAspect="1" noChangeArrowheads="1"/>
            </p:cNvPicPr>
            <p:nvPr/>
          </p:nvPicPr>
          <p:blipFill>
            <a:blip r:embed="rId2"/>
            <a:srcRect l="74597" t="88375" r="1374" b="5704"/>
            <a:stretch>
              <a:fillRect/>
            </a:stretch>
          </p:blipFill>
          <p:spPr bwMode="auto">
            <a:xfrm>
              <a:off x="1094875" y="3200401"/>
              <a:ext cx="2746597" cy="467495"/>
            </a:xfrm>
            <a:prstGeom prst="rect">
              <a:avLst/>
            </a:prstGeom>
            <a:noFill/>
          </p:spPr>
        </p:pic>
      </p:grpSp>
      <p:cxnSp>
        <p:nvCxnSpPr>
          <p:cNvPr id="12" name="Straight Connector 11"/>
          <p:cNvCxnSpPr/>
          <p:nvPr/>
        </p:nvCxnSpPr>
        <p:spPr bwMode="auto">
          <a:xfrm>
            <a:off x="2055253" y="3481137"/>
            <a:ext cx="582142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737684" y="3906251"/>
            <a:ext cx="11630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251033" y="4002503"/>
            <a:ext cx="1864613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- 1.5e11 p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- 3.5 %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Down Arrow 18"/>
          <p:cNvSpPr/>
          <p:nvPr/>
        </p:nvSpPr>
        <p:spPr bwMode="auto">
          <a:xfrm>
            <a:off x="7451561" y="3481132"/>
            <a:ext cx="256673" cy="42511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13221" y="4540932"/>
            <a:ext cx="3160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Beam dumped from beam loss on Q5 in IR7 (warm) with 84 s integration time!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Distribution: Beam 2 Tail V after 13h of Physics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19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242570" y="1102599"/>
            <a:ext cx="6912209" cy="5227321"/>
            <a:chOff x="242570" y="1005839"/>
            <a:chExt cx="6912209" cy="5227321"/>
          </a:xfrm>
        </p:grpSpPr>
        <p:grpSp>
          <p:nvGrpSpPr>
            <p:cNvPr id="6" name="Group 8"/>
            <p:cNvGrpSpPr/>
            <p:nvPr/>
          </p:nvGrpSpPr>
          <p:grpSpPr>
            <a:xfrm>
              <a:off x="242570" y="1005839"/>
              <a:ext cx="6912209" cy="5227321"/>
              <a:chOff x="227330" y="944879"/>
              <a:chExt cx="6912209" cy="5227321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 r="40279" b="955"/>
              <a:stretch>
                <a:fillRect/>
              </a:stretch>
            </p:blipFill>
            <p:spPr bwMode="auto">
              <a:xfrm>
                <a:off x="227330" y="944879"/>
                <a:ext cx="5106670" cy="5227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 l="55087" r="-8817" b="955"/>
              <a:stretch>
                <a:fillRect/>
              </a:stretch>
            </p:blipFill>
            <p:spPr bwMode="auto">
              <a:xfrm>
                <a:off x="2545080" y="944879"/>
                <a:ext cx="4594459" cy="5227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Rectangle 7"/>
              <p:cNvSpPr/>
              <p:nvPr/>
            </p:nvSpPr>
            <p:spPr bwMode="auto">
              <a:xfrm>
                <a:off x="2194560" y="5105400"/>
                <a:ext cx="350520" cy="441960"/>
              </a:xfrm>
              <a:prstGeom prst="rect">
                <a:avLst/>
              </a:prstGeom>
              <a:ln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n>
                    <a:solidFill>
                      <a:srgbClr val="FFFFFF"/>
                    </a:solidFill>
                  </a:ln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 bwMode="auto">
            <a:xfrm>
              <a:off x="6088380" y="4556760"/>
              <a:ext cx="350520" cy="441960"/>
            </a:xfrm>
            <a:prstGeom prst="rect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ln>
                  <a:solidFill>
                    <a:srgbClr val="FFFFFF"/>
                  </a:solidFill>
                </a:ln>
                <a:solidFill>
                  <a:srgbClr val="000000"/>
                </a:solidFill>
              </a:endParaRPr>
            </a:p>
          </p:txBody>
        </p:sp>
      </p:grpSp>
      <p:cxnSp>
        <p:nvCxnSpPr>
          <p:cNvPr id="13" name="Straight Arrow Connector 12"/>
          <p:cNvCxnSpPr/>
          <p:nvPr/>
        </p:nvCxnSpPr>
        <p:spPr bwMode="auto">
          <a:xfrm>
            <a:off x="3137236" y="3337265"/>
            <a:ext cx="185085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751445" y="5931943"/>
            <a:ext cx="2342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2800" b="1" dirty="0" smtClean="0">
                <a:solidFill>
                  <a:srgbClr val="FF0000"/>
                </a:solidFill>
              </a:rPr>
              <a:t> = 0.27 mm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rot="5400000" flipH="1" flipV="1">
            <a:off x="1140795" y="3115082"/>
            <a:ext cx="39928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185362" y="1155176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~ 5.7 </a:t>
            </a:r>
            <a:r>
              <a:rPr lang="en-US" sz="2400" dirty="0" smtClean="0">
                <a:solidFill>
                  <a:srgbClr val="000000"/>
                </a:solidFill>
                <a:latin typeface="Symbol" pitchFamily="18" charset="2"/>
              </a:rPr>
              <a:t>s</a:t>
            </a:r>
            <a:endParaRPr lang="en-US" sz="2400" dirty="0">
              <a:solidFill>
                <a:srgbClr val="000000"/>
              </a:solidFill>
              <a:latin typeface="Symbol" pitchFamily="18" charset="2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rot="5400000" flipH="1" flipV="1">
            <a:off x="3009689" y="3139146"/>
            <a:ext cx="39928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022172" y="1163198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~ 4.7 </a:t>
            </a:r>
            <a:r>
              <a:rPr lang="en-US" sz="2400" dirty="0" smtClean="0">
                <a:solidFill>
                  <a:srgbClr val="000000"/>
                </a:solidFill>
                <a:latin typeface="Symbol" pitchFamily="18" charset="2"/>
              </a:rPr>
              <a:t>s</a:t>
            </a:r>
            <a:endParaRPr lang="en-US" sz="2400" dirty="0">
              <a:solidFill>
                <a:srgbClr val="000000"/>
              </a:solidFill>
              <a:latin typeface="Symbol" pitchFamily="18" charset="2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5022172" y="3329245"/>
            <a:ext cx="185085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5400000" flipH="1" flipV="1">
            <a:off x="4862541" y="3131126"/>
            <a:ext cx="399288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891066" y="1155178"/>
            <a:ext cx="105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~ 3.7 </a:t>
            </a:r>
            <a:r>
              <a:rPr lang="en-US" sz="2400" dirty="0" smtClean="0">
                <a:solidFill>
                  <a:srgbClr val="000000"/>
                </a:solidFill>
                <a:latin typeface="Symbol" pitchFamily="18" charset="2"/>
              </a:rPr>
              <a:t>s</a:t>
            </a:r>
            <a:endParaRPr lang="en-US" sz="2400" dirty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60022" y="3338853"/>
            <a:ext cx="14150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3.5% 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b="1" dirty="0" smtClean="0">
                <a:solidFill>
                  <a:srgbClr val="000000"/>
                </a:solidFill>
              </a:rPr>
              <a:t>of beam within 1.5 </a:t>
            </a:r>
            <a:r>
              <a:rPr lang="en-US" sz="2400" b="1" dirty="0" smtClean="0">
                <a:solidFill>
                  <a:srgbClr val="000000"/>
                </a:solidFill>
                <a:latin typeface="Symbol" pitchFamily="18" charset="2"/>
              </a:rPr>
              <a:t>s</a:t>
            </a:r>
            <a:endParaRPr lang="en-US" sz="2400" b="1" dirty="0">
              <a:solidFill>
                <a:srgbClr val="000000"/>
              </a:solidFill>
              <a:latin typeface="Symbol" pitchFamily="18" charset="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Collimation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LHC collimation system is the most elaborate collimation system built for any accelerator: 88 movable collimators with two jaws, absorbers, 2 warm cleaning insertions, experimental collimation, radiation handling, material robustness, … </a:t>
            </a:r>
          </a:p>
          <a:p>
            <a:r>
              <a:rPr lang="en-US" dirty="0" smtClean="0"/>
              <a:t>Involves a necessary </a:t>
            </a:r>
            <a:r>
              <a:rPr lang="en-US" u="sng" dirty="0" smtClean="0"/>
              <a:t>complex control of ~400 DOF </a:t>
            </a:r>
            <a:r>
              <a:rPr lang="en-US" dirty="0" smtClean="0"/>
              <a:t>with several settings through the LHC operational cycle.</a:t>
            </a:r>
          </a:p>
          <a:p>
            <a:r>
              <a:rPr lang="en-US" dirty="0" smtClean="0"/>
              <a:t>It is studied and optimized since 2001 in the beam cleaning / collimation WG and the LHC collimation project.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previous talks explained its functioning and the results obtained with beam in detail.</a:t>
            </a:r>
          </a:p>
          <a:p>
            <a:r>
              <a:rPr lang="en-US" dirty="0" smtClean="0"/>
              <a:t>The system is </a:t>
            </a:r>
            <a:r>
              <a:rPr lang="en-US" u="sng" dirty="0" smtClean="0"/>
              <a:t>designed as a cleaning system (determines location of collimators) but also offers passive protection </a:t>
            </a:r>
            <a:r>
              <a:rPr lang="en-US" dirty="0" smtClean="0"/>
              <a:t>(not ideal phase coverage).</a:t>
            </a:r>
          </a:p>
          <a:p>
            <a:r>
              <a:rPr lang="en-US" dirty="0" smtClean="0"/>
              <a:t>Here focus on MP issues of this complex system…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Ralph Assmann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60128-7F85-2C46-B9AA-015314A68D0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2 H Tail after 3h30 of Physics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8:30 meeting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B08561-987D-B145-A016-90E5F81A7EBF}" type="slidenum">
              <a:rPr lang="en-US" smtClean="0">
                <a:solidFill>
                  <a:srgbClr val="FFFFFF"/>
                </a:solidFill>
              </a:rPr>
              <a:pPr/>
              <a:t>20</a:t>
            </a:fld>
            <a:r>
              <a:rPr lang="en-US" smtClean="0">
                <a:solidFill>
                  <a:srgbClr val="FFFFFF"/>
                </a:solidFill>
              </a:rPr>
              <a:t> 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1614"/>
          <a:stretch>
            <a:fillRect/>
          </a:stretch>
        </p:blipFill>
        <p:spPr bwMode="auto">
          <a:xfrm>
            <a:off x="292845" y="1169037"/>
            <a:ext cx="7517059" cy="521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752096" y="6131728"/>
            <a:ext cx="2038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Florian</a:t>
            </a:r>
            <a:r>
              <a:rPr lang="en-US" dirty="0" smtClean="0"/>
              <a:t> </a:t>
            </a:r>
            <a:r>
              <a:rPr lang="en-US" dirty="0" err="1" smtClean="0"/>
              <a:t>Burkart</a:t>
            </a:r>
            <a:r>
              <a:rPr lang="en-US" dirty="0" smtClean="0"/>
              <a:t> et al</a:t>
            </a:r>
            <a:endParaRPr lang="en-US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Measured Cleaning at 3.5 </a:t>
            </a:r>
            <a:r>
              <a:rPr lang="en-US" dirty="0" err="1" smtClean="0"/>
              <a:t>TeV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(beam1, vertical beam loss, intermediate settings)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LPCC, R. Assmann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23.4.2010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b="1456"/>
          <a:stretch>
            <a:fillRect/>
          </a:stretch>
        </p:blipFill>
        <p:spPr>
          <a:xfrm>
            <a:off x="69850" y="1110925"/>
            <a:ext cx="9074150" cy="4876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7162800" y="2253925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69611" y="2539615"/>
            <a:ext cx="583789" cy="3075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IR8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0" y="2539615"/>
            <a:ext cx="583789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IR1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2482525"/>
            <a:ext cx="583789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IR2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48200" y="2482525"/>
            <a:ext cx="583789" cy="3088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IR5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880951" y="2309877"/>
            <a:ext cx="100603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Momentum Cleaning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5176741" y="2004443"/>
            <a:ext cx="1801572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Dump Protection Col.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342442" y="6071185"/>
            <a:ext cx="6676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2m optics exposes </a:t>
            </a:r>
            <a:r>
              <a:rPr lang="en-US" b="1" dirty="0" err="1" smtClean="0"/>
              <a:t>IR’s</a:t>
            </a:r>
            <a:r>
              <a:rPr lang="en-US" b="1" dirty="0" smtClean="0"/>
              <a:t> as expected! Protected by tertiary collimators.</a:t>
            </a:r>
            <a:endParaRPr lang="en-US" b="1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Cleaning at 3.5 </a:t>
            </a:r>
            <a:r>
              <a:rPr lang="en-US" dirty="0" err="1" smtClean="0"/>
              <a:t>TeV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(beam1, vertical beam loss, intermediate settings)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Ralph Assmann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60128-7F85-2C46-B9AA-015314A68D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Picture 6" descr="inefficiency_hor_b1_IntSet_3.5TeV_mo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50" y="1186317"/>
            <a:ext cx="8528589" cy="50994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7445" y="5856111"/>
            <a:ext cx="311756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No Imperfections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Measured Cleaning at 3.5 </a:t>
            </a:r>
            <a:r>
              <a:rPr lang="en-US" dirty="0" err="1" smtClean="0"/>
              <a:t>TeV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(beam1, vertical beam loss, intermediate settings)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LPCC, R. Assmann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23.4.2010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b="4349"/>
          <a:stretch>
            <a:fillRect/>
          </a:stretch>
        </p:blipFill>
        <p:spPr>
          <a:xfrm>
            <a:off x="114300" y="1485510"/>
            <a:ext cx="8877300" cy="47244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2292425" y="1790310"/>
            <a:ext cx="4495800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3276600" y="3619110"/>
            <a:ext cx="1295400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6019800" y="3341298"/>
            <a:ext cx="1676400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3048000" y="2704710"/>
            <a:ext cx="182880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5778103" y="2564613"/>
            <a:ext cx="1549400" cy="794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705600" y="2628510"/>
            <a:ext cx="1404762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factor 1,000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200400" y="2076000"/>
            <a:ext cx="1539203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factor 4,000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827174" y="1142610"/>
            <a:ext cx="203256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dirty="0" smtClean="0"/>
              <a:t>Betatron Cleaning</a:t>
            </a:r>
            <a:endParaRPr lang="en-US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7685724" y="4000110"/>
            <a:ext cx="54387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dirty="0" smtClean="0"/>
              <a:t>IR8</a:t>
            </a:r>
            <a:endParaRPr lang="en-US" sz="1800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rot="5400000">
            <a:off x="3810794" y="3238110"/>
            <a:ext cx="2895600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3810000" y="4685910"/>
            <a:ext cx="4495800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4611059" y="3923910"/>
            <a:ext cx="1332541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factor 600,000</a:t>
            </a:r>
            <a:endParaRPr lang="en-US" sz="14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743200" y="179031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Slide Number Placeholder 3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24366" y="1246369"/>
            <a:ext cx="3236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Cleaning efficiency:  &gt; 99.975%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Cleaning at 3.5 </a:t>
            </a:r>
            <a:r>
              <a:rPr lang="en-US" dirty="0" err="1" smtClean="0"/>
              <a:t>TeV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(beam1, vertical beam loss, intermediate settings)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Ralph Assmann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60128-7F85-2C46-B9AA-015314A68D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320335" y="1790310"/>
            <a:ext cx="2145258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304510" y="4191347"/>
            <a:ext cx="1295400" cy="158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5400000">
            <a:off x="2723367" y="2989066"/>
            <a:ext cx="2395926" cy="1588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479500" y="2885493"/>
            <a:ext cx="1265194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factor 33,000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701335" y="1776353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inefficiency_hor_b1_IntSet_3.5TeV_IP7zoom_mod_trans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94" y="1172374"/>
            <a:ext cx="8892000" cy="52823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36445" y="2977444"/>
            <a:ext cx="311756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No Imperfections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Meas. &amp; </a:t>
            </a:r>
            <a:r>
              <a:rPr lang="en-US" dirty="0" err="1" smtClean="0"/>
              <a:t>Sim</a:t>
            </a:r>
            <a:r>
              <a:rPr lang="en-US" dirty="0" smtClean="0"/>
              <a:t>. Cleaning at 3.5 </a:t>
            </a:r>
            <a:r>
              <a:rPr lang="en-US" dirty="0" err="1" smtClean="0"/>
              <a:t>TeV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(beam1, vertical beam loss, intermediate settings)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LPCC, R. Assmann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23.4.2010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b="4349"/>
          <a:stretch>
            <a:fillRect/>
          </a:stretch>
        </p:blipFill>
        <p:spPr>
          <a:xfrm>
            <a:off x="114300" y="1485510"/>
            <a:ext cx="8877300" cy="47244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685724" y="4000110"/>
            <a:ext cx="54387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dirty="0" smtClean="0"/>
              <a:t>IR8</a:t>
            </a:r>
            <a:endParaRPr lang="en-US" sz="1800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1" name="Picture 10" descr="inefficiency_hor_b1_IntSet_3.5TeV_IP7zoom_mod3.png"/>
          <p:cNvPicPr>
            <a:picLocks noChangeAspect="1"/>
          </p:cNvPicPr>
          <p:nvPr/>
        </p:nvPicPr>
        <p:blipFill>
          <a:blip r:embed="rId3"/>
          <a:srcRect t="3868"/>
          <a:stretch>
            <a:fillRect/>
          </a:stretch>
        </p:blipFill>
        <p:spPr>
          <a:xfrm>
            <a:off x="1468638" y="1632940"/>
            <a:ext cx="7544664" cy="42122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37611" y="1863602"/>
            <a:ext cx="54387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dirty="0" smtClean="0"/>
              <a:t>IR7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4200771" y="2278964"/>
            <a:ext cx="2539899" cy="1846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Confirms expected </a:t>
            </a:r>
            <a:r>
              <a:rPr lang="en-US" sz="1800" dirty="0" smtClean="0">
                <a:solidFill>
                  <a:srgbClr val="FF0000"/>
                </a:solidFill>
              </a:rPr>
              <a:t>limiting losses </a:t>
            </a:r>
            <a:r>
              <a:rPr lang="en-US" sz="1600" dirty="0" smtClean="0"/>
              <a:t>in SC dispersion suppressor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Find factor 8 higher, as explained from imperfections!</a:t>
            </a:r>
            <a:endParaRPr lang="en-US" sz="1600" dirty="0"/>
          </a:p>
        </p:txBody>
      </p:sp>
      <p:sp>
        <p:nvSpPr>
          <p:cNvPr id="13" name="Left Arrow 12"/>
          <p:cNvSpPr/>
          <p:nvPr/>
        </p:nvSpPr>
        <p:spPr bwMode="auto">
          <a:xfrm rot="20052007">
            <a:off x="3593382" y="3622007"/>
            <a:ext cx="519525" cy="389618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Betatron Cleaning: Peak Leakage to SC Magnet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Ralph Assmann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60128-7F85-2C46-B9AA-015314A68D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710" y="1081315"/>
            <a:ext cx="7152632" cy="540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47551" y="1507514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3.5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60863" y="1614345"/>
            <a:ext cx="1677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D. </a:t>
            </a:r>
            <a:r>
              <a:rPr lang="en-US" dirty="0" err="1" smtClean="0"/>
              <a:t>Wollmann</a:t>
            </a:r>
            <a:r>
              <a:rPr lang="en-US" dirty="0" smtClean="0"/>
              <a:t> et 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Betatron Cleaning: Leakage (Sum) to Horizontal </a:t>
            </a:r>
            <a:r>
              <a:rPr lang="en-US" dirty="0" err="1" smtClean="0"/>
              <a:t>TCT’s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Ralph Assmann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60128-7F85-2C46-B9AA-015314A68D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08" y="1087966"/>
            <a:ext cx="7576923" cy="540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47551" y="1507514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3.5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60863" y="1614345"/>
            <a:ext cx="1677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D. </a:t>
            </a:r>
            <a:r>
              <a:rPr lang="en-US" dirty="0" err="1" smtClean="0"/>
              <a:t>Wollmann</a:t>
            </a:r>
            <a:r>
              <a:rPr lang="en-US" dirty="0" smtClean="0"/>
              <a:t> et 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Betatron Cleaning: Leakage (Sum) to Vertical </a:t>
            </a:r>
            <a:r>
              <a:rPr lang="en-US" dirty="0" err="1" smtClean="0"/>
              <a:t>TCT’s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Ralph Assmann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60128-7F85-2C46-B9AA-015314A68D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31" y="1074058"/>
            <a:ext cx="7596610" cy="540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47551" y="1507514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3.5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60863" y="1614345"/>
            <a:ext cx="1677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D. </a:t>
            </a:r>
            <a:r>
              <a:rPr lang="en-US" dirty="0" err="1" smtClean="0"/>
              <a:t>Wollmann</a:t>
            </a:r>
            <a:r>
              <a:rPr lang="en-US" dirty="0" smtClean="0"/>
              <a:t> et 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Betatron Cleaning: Leakage to Dump Protection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Ralph Assmann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60128-7F85-2C46-B9AA-015314A68D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54" y="1077685"/>
            <a:ext cx="7510345" cy="540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47551" y="1507514"/>
            <a:ext cx="800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3.5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31207" y="1590604"/>
            <a:ext cx="1677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D. </a:t>
            </a:r>
            <a:r>
              <a:rPr lang="en-US" dirty="0" err="1" smtClean="0"/>
              <a:t>Wollmann</a:t>
            </a:r>
            <a:r>
              <a:rPr lang="en-US" dirty="0" smtClean="0"/>
              <a:t> et 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oup-drink-re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7750"/>
            <a:ext cx="91440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0058" y="-14878"/>
            <a:ext cx="7043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… celebration after 6.5 years of hard work </a:t>
            </a:r>
          </a:p>
          <a:p>
            <a:pPr algn="ctr"/>
            <a:r>
              <a:rPr lang="en-US" sz="2000" b="1" dirty="0" smtClean="0"/>
              <a:t>in BE, EN, TE, RP, …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05335" y="1046485"/>
            <a:ext cx="983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2009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of Betatron Cleaning 3.5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349992"/>
          </a:xfrm>
        </p:spPr>
        <p:txBody>
          <a:bodyPr/>
          <a:lstStyle/>
          <a:p>
            <a:r>
              <a:rPr lang="en-US" dirty="0" smtClean="0"/>
              <a:t>Excellent news!</a:t>
            </a:r>
          </a:p>
          <a:p>
            <a:r>
              <a:rPr lang="en-US" dirty="0" smtClean="0"/>
              <a:t>There are some variations by a factor 6. Peak leakage remains very low:</a:t>
            </a:r>
          </a:p>
          <a:p>
            <a:pPr lvl="1"/>
            <a:r>
              <a:rPr lang="en-US" dirty="0" smtClean="0"/>
              <a:t>Max to SC magnet: 	0.06 %</a:t>
            </a:r>
          </a:p>
          <a:p>
            <a:pPr lvl="1"/>
            <a:r>
              <a:rPr lang="en-US" dirty="0" smtClean="0"/>
              <a:t>Max to hor. </a:t>
            </a:r>
            <a:r>
              <a:rPr lang="en-US" dirty="0" err="1" smtClean="0"/>
              <a:t>TCT’s</a:t>
            </a:r>
            <a:r>
              <a:rPr lang="en-US" dirty="0" smtClean="0"/>
              <a:t> (sum):	</a:t>
            </a:r>
            <a:r>
              <a:rPr lang="en-US" b="1" dirty="0" smtClean="0">
                <a:solidFill>
                  <a:srgbClr val="FF0000"/>
                </a:solidFill>
              </a:rPr>
              <a:t>0.06 %</a:t>
            </a:r>
          </a:p>
          <a:p>
            <a:pPr lvl="1"/>
            <a:r>
              <a:rPr lang="en-US" dirty="0" smtClean="0"/>
              <a:t>Max to ver. </a:t>
            </a:r>
            <a:r>
              <a:rPr lang="en-US" dirty="0" err="1" smtClean="0"/>
              <a:t>TCT’s</a:t>
            </a:r>
            <a:r>
              <a:rPr lang="en-US" dirty="0" smtClean="0"/>
              <a:t> (sum):	0.12 %</a:t>
            </a:r>
          </a:p>
          <a:p>
            <a:pPr lvl="1"/>
            <a:r>
              <a:rPr lang="en-US" dirty="0" smtClean="0"/>
              <a:t>Max to dump protection:	</a:t>
            </a:r>
            <a:r>
              <a:rPr lang="en-US" b="1" dirty="0" smtClean="0">
                <a:solidFill>
                  <a:srgbClr val="FF0000"/>
                </a:solidFill>
              </a:rPr>
              <a:t>0.52 %</a:t>
            </a:r>
          </a:p>
          <a:p>
            <a:r>
              <a:rPr lang="en-US" dirty="0" smtClean="0"/>
              <a:t>No systematic trend at all visible.</a:t>
            </a:r>
          </a:p>
          <a:p>
            <a:r>
              <a:rPr lang="en-US" dirty="0" smtClean="0"/>
              <a:t>Biggest possible deterioration:	factor 2 for TCT in B1 vertical</a:t>
            </a:r>
          </a:p>
          <a:p>
            <a:r>
              <a:rPr lang="en-US" dirty="0" smtClean="0"/>
              <a:t>Ratio from dump protection to hor. </a:t>
            </a:r>
            <a:r>
              <a:rPr lang="en-US" dirty="0" err="1" smtClean="0"/>
              <a:t>TCT’s</a:t>
            </a:r>
            <a:r>
              <a:rPr lang="en-US" dirty="0" smtClean="0"/>
              <a:t> proves that </a:t>
            </a:r>
            <a:r>
              <a:rPr lang="en-US" dirty="0" smtClean="0">
                <a:solidFill>
                  <a:srgbClr val="FF0000"/>
                </a:solidFill>
              </a:rPr>
              <a:t>these tungsten collimators were always in the shadow of the IR6 collimators 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SAFE!</a:t>
            </a:r>
          </a:p>
          <a:p>
            <a:r>
              <a:rPr lang="en-US" dirty="0" smtClean="0">
                <a:sym typeface="Wingdings"/>
              </a:rPr>
              <a:t>August experience proves that we can run stable for long periods without violating safety!</a:t>
            </a:r>
          </a:p>
          <a:p>
            <a:r>
              <a:rPr lang="en-US" dirty="0" smtClean="0">
                <a:sym typeface="Wingdings"/>
              </a:rPr>
              <a:t>However, 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Ralph Assmann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60128-7F85-2C46-B9AA-015314A68D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Momentum Cleaning at 3.5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278771"/>
          </a:xfrm>
        </p:spPr>
        <p:txBody>
          <a:bodyPr/>
          <a:lstStyle/>
          <a:p>
            <a:r>
              <a:rPr lang="en-US" dirty="0" smtClean="0"/>
              <a:t>Insufficient data to analyze stability.</a:t>
            </a:r>
          </a:p>
          <a:p>
            <a:r>
              <a:rPr lang="en-US" dirty="0" smtClean="0"/>
              <a:t>Still seems to work correctly for the following cases:</a:t>
            </a:r>
          </a:p>
          <a:p>
            <a:pPr lvl="1"/>
            <a:r>
              <a:rPr lang="en-US" dirty="0" smtClean="0"/>
              <a:t>Beam 1, positive energy errors</a:t>
            </a:r>
          </a:p>
          <a:p>
            <a:pPr lvl="1"/>
            <a:r>
              <a:rPr lang="en-US" dirty="0" smtClean="0"/>
              <a:t>Beam 1, negative energy errors</a:t>
            </a:r>
          </a:p>
          <a:p>
            <a:pPr lvl="1"/>
            <a:r>
              <a:rPr lang="en-US" dirty="0" smtClean="0"/>
              <a:t>Beam 2, negative energy errors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Found middle of August to not work correctly in: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Beam 2, positive energy errors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Must be 3.6 sigma error in the system (collimator and/or orbit)</a:t>
            </a:r>
          </a:p>
          <a:p>
            <a:r>
              <a:rPr lang="en-US" dirty="0" smtClean="0"/>
              <a:t>Consequences:</a:t>
            </a:r>
          </a:p>
          <a:p>
            <a:pPr lvl="1"/>
            <a:r>
              <a:rPr lang="en-US" dirty="0" smtClean="0"/>
              <a:t>Should be fixed to avoid unnecessary risks (1 protection layer less).</a:t>
            </a:r>
          </a:p>
          <a:p>
            <a:pPr lvl="1"/>
            <a:r>
              <a:rPr lang="en-US" dirty="0" smtClean="0"/>
              <a:t>Might have been there since setup: not checked due to large overhead for momentum cleaning tests. Must avoid these short-cuts.</a:t>
            </a:r>
          </a:p>
          <a:p>
            <a:r>
              <a:rPr lang="en-US" dirty="0" smtClean="0"/>
              <a:t>Will be fixed and analyzed at 3.5 </a:t>
            </a:r>
            <a:r>
              <a:rPr lang="en-US" dirty="0" err="1" smtClean="0"/>
              <a:t>TeV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Ralph Assmann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60128-7F85-2C46-B9AA-015314A68D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Momentum Cleaning, B2, Positive Energy Offset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Ralph Assmann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60128-7F85-2C46-B9AA-015314A68D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80" y="1169269"/>
            <a:ext cx="8290976" cy="5015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Outlook: Upgrades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 plan upgrades on present system for 2011 (during </a:t>
            </a:r>
            <a:r>
              <a:rPr lang="en-US" dirty="0" err="1" smtClean="0"/>
              <a:t>christmas</a:t>
            </a:r>
            <a:r>
              <a:rPr lang="en-US" dirty="0" smtClean="0"/>
              <a:t> break):</a:t>
            </a:r>
          </a:p>
          <a:p>
            <a:pPr lvl="1"/>
            <a:r>
              <a:rPr lang="en-US" dirty="0" smtClean="0"/>
              <a:t>Use of </a:t>
            </a:r>
            <a:r>
              <a:rPr lang="en-US" dirty="0" smtClean="0">
                <a:solidFill>
                  <a:srgbClr val="FF0000"/>
                </a:solidFill>
              </a:rPr>
              <a:t>squeeze factor </a:t>
            </a:r>
            <a:r>
              <a:rPr lang="en-US" dirty="0" smtClean="0"/>
              <a:t>for interlocks during squeeze.</a:t>
            </a:r>
          </a:p>
          <a:p>
            <a:pPr lvl="1"/>
            <a:r>
              <a:rPr lang="en-US" dirty="0" smtClean="0"/>
              <a:t>More </a:t>
            </a:r>
            <a:r>
              <a:rPr lang="en-US" dirty="0" smtClean="0">
                <a:solidFill>
                  <a:srgbClr val="FF0000"/>
                </a:solidFill>
              </a:rPr>
              <a:t>automated setup</a:t>
            </a:r>
            <a:r>
              <a:rPr lang="en-US" dirty="0" smtClean="0"/>
              <a:t>: faster and less prone to human error (risk of wrong dump during collimator setup with broken hierarchy).</a:t>
            </a:r>
          </a:p>
          <a:p>
            <a:r>
              <a:rPr lang="en-US" dirty="0" smtClean="0"/>
              <a:t>Upgrades in 2012 shutdown: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Relocate all losses to IR3 (radiation to electronics) and catch losses in dispersion suppressors (DS collimators).</a:t>
            </a:r>
          </a:p>
          <a:p>
            <a:r>
              <a:rPr lang="en-US" dirty="0" smtClean="0"/>
              <a:t>Upgrades in 2016 shutdown: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Full collimation upgrade.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Collimators with in-jaw buttons: non-destructive centering and setup of collimators. </a:t>
            </a:r>
            <a:r>
              <a:rPr lang="en-US" dirty="0" smtClean="0"/>
              <a:t>100 times faster setup. Can be done every fill. Precise interlock of orbit – collimator offsets. Tested in SPS successfully.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Ralph Assmann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60128-7F85-2C46-B9AA-015314A68D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Installation of 1</a:t>
            </a:r>
            <a:r>
              <a:rPr lang="en-US" baseline="30000" smtClean="0">
                <a:ea typeface="ＭＳ Ｐゴシック" charset="-128"/>
                <a:cs typeface="ＭＳ Ｐゴシック" charset="-128"/>
              </a:rPr>
              <a:t>st</a:t>
            </a:r>
            <a:r>
              <a:rPr lang="en-US" smtClean="0">
                <a:ea typeface="ＭＳ Ｐゴシック" charset="-128"/>
                <a:cs typeface="ＭＳ Ｐゴシック" charset="-128"/>
              </a:rPr>
              <a:t> Phase II Collimator</a:t>
            </a:r>
            <a:br>
              <a:rPr lang="en-US" smtClean="0">
                <a:ea typeface="ＭＳ Ｐゴシック" charset="-128"/>
                <a:cs typeface="ＭＳ Ｐゴシック" charset="-128"/>
              </a:rPr>
            </a:br>
            <a:r>
              <a:rPr lang="en-US" sz="2000" i="1" smtClean="0">
                <a:ea typeface="ＭＳ Ｐゴシック" charset="-128"/>
                <a:cs typeface="ＭＳ Ｐゴシック" charset="-128"/>
              </a:rPr>
              <a:t>(CERN type, BPM’s in jaws, into SPS for beam tests)</a:t>
            </a:r>
            <a:endParaRPr lang="en-US" i="1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R. Assmann, CERN</a:t>
            </a: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2296BE-2373-934F-A463-F52B2134088C}" type="slidenum">
              <a:rPr lang="en-US" smtClean="0"/>
              <a:pPr/>
              <a:t>34</a:t>
            </a:fld>
            <a:endParaRPr lang="en-US" smtClean="0"/>
          </a:p>
        </p:txBody>
      </p:sp>
      <p:pic>
        <p:nvPicPr>
          <p:cNvPr id="4096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8" y="1106488"/>
            <a:ext cx="7142162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20392717">
            <a:off x="4763" y="1371600"/>
            <a:ext cx="2095500" cy="4000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January 8, 2010</a:t>
            </a:r>
          </a:p>
        </p:txBody>
      </p:sp>
      <p:pic>
        <p:nvPicPr>
          <p:cNvPr id="40967" name="Picture 6" descr="screen-capture-18.png"/>
          <p:cNvPicPr>
            <a:picLocks noChangeAspect="1"/>
          </p:cNvPicPr>
          <p:nvPr/>
        </p:nvPicPr>
        <p:blipFill>
          <a:blip r:embed="rId3"/>
          <a:srcRect l="59727" t="3629" b="2863"/>
          <a:stretch>
            <a:fillRect/>
          </a:stretch>
        </p:blipFill>
        <p:spPr bwMode="auto">
          <a:xfrm>
            <a:off x="6021388" y="1098550"/>
            <a:ext cx="30988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flipH="1">
            <a:off x="3914389" y="1294727"/>
            <a:ext cx="1929774" cy="5847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EuCARD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 LHC Collimator Test with SPS (for 2016 upgrade)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Instead of halo-based setup (lengthy, risky, special fill) phase 2 collimators will have in-jaw buttons. Much, much easier then! Setup every fill in 10’s of seconds.</a:t>
            </a:r>
          </a:p>
          <a:p>
            <a:r>
              <a:rPr lang="en-US" sz="1800" dirty="0" smtClean="0"/>
              <a:t>SPS results very nice: no clear effect of showers, can track beam center.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Ralph Assmann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60128-7F85-2C46-B9AA-015314A68D0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r="21381"/>
          <a:stretch>
            <a:fillRect/>
          </a:stretch>
        </p:blipFill>
        <p:spPr>
          <a:xfrm>
            <a:off x="0" y="2202751"/>
            <a:ext cx="7075715" cy="41869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1872" y="4305905"/>
            <a:ext cx="2469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Center while changing gap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6157" y="3507623"/>
            <a:ext cx="3058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Jaw-BPM measurement upstream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4304" y="5499173"/>
            <a:ext cx="331568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Jaw-BPM measurement downstream</a:t>
            </a:r>
          </a:p>
          <a:p>
            <a:r>
              <a:rPr lang="en-US" sz="1200" b="0" i="1" dirty="0" smtClean="0">
                <a:solidFill>
                  <a:srgbClr val="FF0000"/>
                </a:solidFill>
              </a:rPr>
              <a:t>(to be understood – calibrated)</a:t>
            </a:r>
            <a:endParaRPr lang="en-US" sz="1200" b="0" i="1" dirty="0">
              <a:solidFill>
                <a:srgbClr val="FF0000"/>
              </a:solidFill>
            </a:endParaRPr>
          </a:p>
        </p:txBody>
      </p:sp>
      <p:pic>
        <p:nvPicPr>
          <p:cNvPr id="10" name="Picture 6" descr="screen-capture-18.png"/>
          <p:cNvPicPr>
            <a:picLocks noChangeAspect="1"/>
          </p:cNvPicPr>
          <p:nvPr/>
        </p:nvPicPr>
        <p:blipFill>
          <a:blip r:embed="rId3"/>
          <a:srcRect l="59727" t="3629" b="2863"/>
          <a:stretch>
            <a:fillRect/>
          </a:stretch>
        </p:blipFill>
        <p:spPr bwMode="auto">
          <a:xfrm>
            <a:off x="7084351" y="2269346"/>
            <a:ext cx="2059649" cy="357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646243" y="2410441"/>
            <a:ext cx="4378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Here: Close collimation gap while keeping center</a:t>
            </a:r>
            <a:endParaRPr lang="en-US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2998514" y="6161324"/>
            <a:ext cx="1664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/>
              <a:t>Plot: D. </a:t>
            </a:r>
            <a:r>
              <a:rPr lang="en-US" b="0" i="1" dirty="0" err="1" smtClean="0"/>
              <a:t>Wollmann</a:t>
            </a:r>
            <a:endParaRPr lang="en-US" b="0" i="1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7065770" y="5927478"/>
            <a:ext cx="1929774" cy="5847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EuCARD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 Coll. With SPS Beam Drifts</a:t>
            </a:r>
            <a:br>
              <a:rPr lang="en-US" dirty="0" smtClean="0"/>
            </a:br>
            <a:r>
              <a:rPr lang="en-US" sz="2000" i="1" dirty="0" smtClean="0"/>
              <a:t>Standard BLM-based Method – Observing Jaw-</a:t>
            </a:r>
            <a:r>
              <a:rPr lang="en-US" sz="2000" i="1" dirty="0" err="1" smtClean="0"/>
              <a:t>BPM’s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Ralph Assmann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60128-7F85-2C46-B9AA-015314A68D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6" y="1111249"/>
            <a:ext cx="9000000" cy="527616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2757717" y="5213048"/>
            <a:ext cx="5962953" cy="36285"/>
          </a:xfrm>
          <a:prstGeom prst="line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764977" y="1930468"/>
            <a:ext cx="5962953" cy="36285"/>
          </a:xfrm>
          <a:prstGeom prst="line">
            <a:avLst/>
          </a:prstGeom>
          <a:noFill/>
          <a:ln w="127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693333" y="1705428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Jaw-BPM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upstream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7070" y="4784878"/>
            <a:ext cx="1242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Jaw-BPM</a:t>
            </a:r>
          </a:p>
          <a:p>
            <a:pPr algn="r"/>
            <a:r>
              <a:rPr lang="en-US" dirty="0" smtClean="0">
                <a:solidFill>
                  <a:srgbClr val="FF0000"/>
                </a:solidFill>
              </a:rPr>
              <a:t>downstream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2777072" y="5728298"/>
            <a:ext cx="5962953" cy="362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1315798" y="5554123"/>
            <a:ext cx="1428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Set gap center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 rot="5400000">
            <a:off x="4789715" y="3846285"/>
            <a:ext cx="4934857" cy="1588"/>
          </a:xfrm>
          <a:prstGeom prst="line">
            <a:avLst/>
          </a:prstGeom>
          <a:noFill/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600095" y="2479529"/>
            <a:ext cx="15965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008000"/>
                </a:solidFill>
              </a:rPr>
              <a:t>Re-do BLM based set-up to follow beam center</a:t>
            </a:r>
          </a:p>
          <a:p>
            <a:pPr algn="r"/>
            <a:r>
              <a:rPr lang="en-US" sz="1600" dirty="0" smtClean="0">
                <a:solidFill>
                  <a:srgbClr val="008000"/>
                </a:solidFill>
                <a:sym typeface="Wingdings"/>
              </a:rPr>
              <a:t/>
            </a:r>
            <a:br>
              <a:rPr lang="en-US" sz="1600" dirty="0" smtClean="0">
                <a:solidFill>
                  <a:srgbClr val="008000"/>
                </a:solidFill>
                <a:sym typeface="Wingdings"/>
              </a:rPr>
            </a:br>
            <a:r>
              <a:rPr lang="en-US" sz="1600" dirty="0" err="1" smtClean="0">
                <a:solidFill>
                  <a:srgbClr val="008000"/>
                </a:solidFill>
                <a:sym typeface="Wingdings"/>
              </a:rPr>
              <a:t></a:t>
            </a:r>
            <a:r>
              <a:rPr lang="en-US" sz="1600" dirty="0" smtClean="0">
                <a:solidFill>
                  <a:srgbClr val="008000"/>
                </a:solidFill>
                <a:sym typeface="Wingdings"/>
              </a:rPr>
              <a:t> Brings also back jaw-</a:t>
            </a:r>
            <a:r>
              <a:rPr lang="en-US" sz="1600" dirty="0" err="1" smtClean="0">
                <a:solidFill>
                  <a:srgbClr val="008000"/>
                </a:solidFill>
                <a:sym typeface="Wingdings"/>
              </a:rPr>
              <a:t>BPM’s</a:t>
            </a:r>
            <a:r>
              <a:rPr lang="en-US" sz="1600" dirty="0" smtClean="0">
                <a:solidFill>
                  <a:srgbClr val="008000"/>
                </a:solidFill>
                <a:sym typeface="Wingdings"/>
              </a:rPr>
              <a:t> to previous reading!</a:t>
            </a:r>
            <a:endParaRPr lang="en-US" sz="1600" dirty="0">
              <a:solidFill>
                <a:srgbClr val="008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5987143" y="4789714"/>
            <a:ext cx="2273905" cy="895049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3483429" y="1947333"/>
            <a:ext cx="2358571" cy="266096"/>
          </a:xfrm>
          <a:prstGeom prst="straightConnector1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5946020" y="2032000"/>
            <a:ext cx="2375504" cy="176590"/>
          </a:xfrm>
          <a:prstGeom prst="straightConnector1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3459238" y="5249333"/>
            <a:ext cx="2394857" cy="895048"/>
          </a:xfrm>
          <a:prstGeom prst="straightConnector1">
            <a:avLst/>
          </a:prstGeom>
          <a:noFill/>
          <a:ln w="127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5933923" y="5321905"/>
            <a:ext cx="2387601" cy="829733"/>
          </a:xfrm>
          <a:prstGeom prst="straightConnector1">
            <a:avLst/>
          </a:prstGeom>
          <a:noFill/>
          <a:ln w="127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261430" y="1197428"/>
            <a:ext cx="1192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15 min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505137" y="2904288"/>
            <a:ext cx="3312625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dirty="0" smtClean="0"/>
              <a:t>Agreement BLM – jaw BPM:</a:t>
            </a:r>
          </a:p>
          <a:p>
            <a:r>
              <a:rPr lang="en-US" sz="1800" dirty="0" smtClean="0"/>
              <a:t>10 – 20 </a:t>
            </a:r>
            <a:r>
              <a:rPr lang="en-US" sz="1800" dirty="0" smtClean="0">
                <a:latin typeface="Symbol" charset="2"/>
                <a:cs typeface="Symbol" charset="2"/>
              </a:rPr>
              <a:t>m</a:t>
            </a:r>
            <a:r>
              <a:rPr lang="en-US" sz="1800" dirty="0" smtClean="0"/>
              <a:t>m level</a:t>
            </a:r>
            <a:br>
              <a:rPr lang="en-US" sz="1800" dirty="0" smtClean="0"/>
            </a:br>
            <a:r>
              <a:rPr lang="en-US" sz="1050" dirty="0" smtClean="0"/>
              <a:t> </a:t>
            </a:r>
            <a:endParaRPr lang="en-US" sz="1800" dirty="0" smtClean="0"/>
          </a:p>
          <a:p>
            <a:r>
              <a:rPr lang="en-US" sz="1800" dirty="0" smtClean="0"/>
              <a:t>Will solve many LHC issues!</a:t>
            </a:r>
            <a:endParaRPr lang="en-US" sz="1800" dirty="0"/>
          </a:p>
        </p:txBody>
      </p:sp>
      <p:sp>
        <p:nvSpPr>
          <p:cNvPr id="32" name="TextBox 31"/>
          <p:cNvSpPr txBox="1"/>
          <p:nvPr/>
        </p:nvSpPr>
        <p:spPr>
          <a:xfrm>
            <a:off x="2445846" y="6102533"/>
            <a:ext cx="1664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/>
              <a:t>Plot: D. </a:t>
            </a:r>
            <a:r>
              <a:rPr lang="en-US" b="0" i="1" dirty="0" err="1" smtClean="0"/>
              <a:t>Wollmann</a:t>
            </a:r>
            <a:endParaRPr lang="en-US" b="0" i="1" dirty="0"/>
          </a:p>
        </p:txBody>
      </p:sp>
      <p:sp>
        <p:nvSpPr>
          <p:cNvPr id="22" name="TextBox 21"/>
          <p:cNvSpPr txBox="1"/>
          <p:nvPr/>
        </p:nvSpPr>
        <p:spPr>
          <a:xfrm flipH="1">
            <a:off x="7214226" y="3246597"/>
            <a:ext cx="1929774" cy="5847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EuCARD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555" name="Picture 5" descr="DS_IR7_shifted_new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713" y="5492750"/>
            <a:ext cx="80518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11"/>
          <p:cNvSpPr txBox="1">
            <a:spLocks noChangeArrowheads="1"/>
          </p:cNvSpPr>
          <p:nvPr/>
        </p:nvSpPr>
        <p:spPr bwMode="auto">
          <a:xfrm>
            <a:off x="1066800" y="5994400"/>
            <a:ext cx="1357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latin typeface="Abadi MT Condensed Light" charset="0"/>
              </a:rPr>
              <a:t>-3 m shifted in s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1750" y="90488"/>
            <a:ext cx="8793163" cy="1179512"/>
            <a:chOff x="31320" y="3440668"/>
            <a:chExt cx="8793020" cy="1179219"/>
          </a:xfrm>
        </p:grpSpPr>
        <p:pic>
          <p:nvPicPr>
            <p:cNvPr id="23577" name="Picture 3" descr="DS_IR7_new.pd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7140" y="3505200"/>
              <a:ext cx="8077200" cy="1114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" name="Straight Connector 17"/>
            <p:cNvCxnSpPr/>
            <p:nvPr/>
          </p:nvCxnSpPr>
          <p:spPr>
            <a:xfrm rot="10800000">
              <a:off x="31320" y="3793005"/>
              <a:ext cx="944548" cy="1587"/>
            </a:xfrm>
            <a:prstGeom prst="line">
              <a:avLst/>
            </a:prstGeom>
            <a:ln w="34925" cap="flat" cmpd="sng" algn="ctr">
              <a:solidFill>
                <a:schemeClr val="tx1"/>
              </a:solidFill>
              <a:prstDash val="solid"/>
              <a:round/>
              <a:headEnd type="triangle" w="lg" len="lg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579" name="TextBox 18"/>
            <p:cNvSpPr txBox="1">
              <a:spLocks noChangeArrowheads="1"/>
            </p:cNvSpPr>
            <p:nvPr/>
          </p:nvSpPr>
          <p:spPr bwMode="auto">
            <a:xfrm>
              <a:off x="94585" y="3440668"/>
              <a:ext cx="6499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1"/>
                <a:t>halo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>
          <a:xfrm rot="10800000">
            <a:off x="34925" y="5772150"/>
            <a:ext cx="944563" cy="1588"/>
          </a:xfrm>
          <a:prstGeom prst="line">
            <a:avLst/>
          </a:prstGeom>
          <a:ln w="34925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59" name="TextBox 21"/>
          <p:cNvSpPr txBox="1">
            <a:spLocks noChangeArrowheads="1"/>
          </p:cNvSpPr>
          <p:nvPr/>
        </p:nvSpPr>
        <p:spPr bwMode="auto">
          <a:xfrm>
            <a:off x="98425" y="5419725"/>
            <a:ext cx="650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/>
              <a:t>halo</a:t>
            </a:r>
          </a:p>
        </p:txBody>
      </p:sp>
      <p:sp>
        <p:nvSpPr>
          <p:cNvPr id="23560" name="TextBox 22"/>
          <p:cNvSpPr txBox="1">
            <a:spLocks noChangeArrowheads="1"/>
          </p:cNvSpPr>
          <p:nvPr/>
        </p:nvSpPr>
        <p:spPr bwMode="auto">
          <a:xfrm>
            <a:off x="7216775" y="1371600"/>
            <a:ext cx="1546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Halo Loss Map</a:t>
            </a:r>
          </a:p>
        </p:txBody>
      </p:sp>
      <p:sp>
        <p:nvSpPr>
          <p:cNvPr id="23561" name="TextBox 26"/>
          <p:cNvSpPr txBox="1">
            <a:spLocks noChangeArrowheads="1"/>
          </p:cNvSpPr>
          <p:nvPr/>
        </p:nvSpPr>
        <p:spPr bwMode="auto">
          <a:xfrm>
            <a:off x="6151563" y="4664075"/>
            <a:ext cx="24749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solidFill>
                  <a:srgbClr val="72BFC5"/>
                </a:solidFill>
              </a:rPr>
              <a:t>Upgrade Scenario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038225" y="5419725"/>
            <a:ext cx="1409700" cy="912813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56275" y="5772150"/>
            <a:ext cx="1228725" cy="865188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64" name="TextBox 29"/>
          <p:cNvSpPr txBox="1">
            <a:spLocks noChangeArrowheads="1"/>
          </p:cNvSpPr>
          <p:nvPr/>
        </p:nvSpPr>
        <p:spPr bwMode="auto">
          <a:xfrm>
            <a:off x="5638800" y="6299200"/>
            <a:ext cx="14366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latin typeface="Abadi MT Condensed Light" charset="0"/>
              </a:rPr>
              <a:t>+3 m shifted in 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590800" y="5156200"/>
            <a:ext cx="2976563" cy="14478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43388" y="4383088"/>
            <a:ext cx="725487" cy="2286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67" name="TextBox 32"/>
          <p:cNvSpPr txBox="1">
            <a:spLocks noChangeArrowheads="1"/>
          </p:cNvSpPr>
          <p:nvPr/>
        </p:nvSpPr>
        <p:spPr bwMode="auto">
          <a:xfrm>
            <a:off x="76200" y="755650"/>
            <a:ext cx="391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>
                <a:solidFill>
                  <a:srgbClr val="72BFC5"/>
                </a:solidFill>
              </a:rPr>
              <a:t>Downstream of IR7 </a:t>
            </a:r>
            <a:r>
              <a:rPr lang="en-US" sz="2000" i="1">
                <a:solidFill>
                  <a:srgbClr val="72BFC5"/>
                </a:solidFill>
                <a:latin typeface="Symbol" charset="2"/>
              </a:rPr>
              <a:t>b</a:t>
            </a:r>
            <a:r>
              <a:rPr lang="en-US" sz="2000" i="1">
                <a:solidFill>
                  <a:srgbClr val="72BFC5"/>
                </a:solidFill>
              </a:rPr>
              <a:t>-cleaning</a:t>
            </a:r>
          </a:p>
        </p:txBody>
      </p:sp>
      <p:sp>
        <p:nvSpPr>
          <p:cNvPr id="23568" name="TextBox 33"/>
          <p:cNvSpPr txBox="1">
            <a:spLocks noChangeArrowheads="1"/>
          </p:cNvSpPr>
          <p:nvPr/>
        </p:nvSpPr>
        <p:spPr bwMode="auto">
          <a:xfrm>
            <a:off x="3006725" y="5156200"/>
            <a:ext cx="2174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latin typeface="Abadi MT Condensed Light" charset="0"/>
              </a:rPr>
              <a:t>transversely shifted by 3 cm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2031206" y="4595019"/>
            <a:ext cx="962025" cy="1588"/>
          </a:xfrm>
          <a:prstGeom prst="straightConnector1">
            <a:avLst/>
          </a:prstGeom>
          <a:ln w="38100" cap="flat" cmpd="sng" algn="ctr">
            <a:solidFill>
              <a:srgbClr val="FF0000">
                <a:alpha val="66000"/>
              </a:srgbClr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0" y="4611688"/>
            <a:ext cx="9144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5198269" y="4595019"/>
            <a:ext cx="962025" cy="1587"/>
          </a:xfrm>
          <a:prstGeom prst="straightConnector1">
            <a:avLst/>
          </a:prstGeom>
          <a:ln w="38100" cap="flat" cmpd="sng" algn="ctr">
            <a:solidFill>
              <a:srgbClr val="FF0000">
                <a:alpha val="66000"/>
              </a:srgbClr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72" name="TextBox 41"/>
          <p:cNvSpPr txBox="1">
            <a:spLocks noChangeArrowheads="1"/>
          </p:cNvSpPr>
          <p:nvPr/>
        </p:nvSpPr>
        <p:spPr bwMode="auto">
          <a:xfrm>
            <a:off x="3314700" y="4635500"/>
            <a:ext cx="1581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cryo-collimators</a:t>
            </a:r>
          </a:p>
        </p:txBody>
      </p:sp>
      <p:pic>
        <p:nvPicPr>
          <p:cNvPr id="23573" name="Picture 43" descr="cold-losses-example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82700"/>
            <a:ext cx="8815388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4" name="TextBox 24"/>
          <p:cNvSpPr txBox="1">
            <a:spLocks noChangeArrowheads="1"/>
          </p:cNvSpPr>
          <p:nvPr/>
        </p:nvSpPr>
        <p:spPr bwMode="auto">
          <a:xfrm>
            <a:off x="7292975" y="5100638"/>
            <a:ext cx="183673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NEW concept</a:t>
            </a:r>
          </a:p>
        </p:txBody>
      </p:sp>
      <p:sp>
        <p:nvSpPr>
          <p:cNvPr id="23575" name="TextBox 25"/>
          <p:cNvSpPr txBox="1">
            <a:spLocks noChangeArrowheads="1"/>
          </p:cNvSpPr>
          <p:nvPr/>
        </p:nvSpPr>
        <p:spPr bwMode="auto">
          <a:xfrm>
            <a:off x="2481263" y="1444625"/>
            <a:ext cx="35194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/>
              <a:t>Losses of off-momentum protons from single-diffractive scattering in TCP</a:t>
            </a:r>
          </a:p>
        </p:txBody>
      </p:sp>
      <p:sp>
        <p:nvSpPr>
          <p:cNvPr id="23576" name="TextBox 29"/>
          <p:cNvSpPr txBox="1">
            <a:spLocks noChangeArrowheads="1"/>
          </p:cNvSpPr>
          <p:nvPr/>
        </p:nvSpPr>
        <p:spPr bwMode="auto">
          <a:xfrm>
            <a:off x="7667625" y="5405438"/>
            <a:ext cx="14763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0" i="1"/>
              <a:t>without new magnets and civil engineering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846429" y="0"/>
            <a:ext cx="1250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TCRYO</a:t>
            </a:r>
            <a:endParaRPr lang="en-US" sz="2400" dirty="0"/>
          </a:p>
        </p:txBody>
      </p:sp>
      <p:pic>
        <p:nvPicPr>
          <p:cNvPr id="33" name="Picture 32" descr="Cryo-coll assembly with cryostat updated.jpg"/>
          <p:cNvPicPr>
            <a:picLocks noChangeAspect="1"/>
          </p:cNvPicPr>
          <p:nvPr/>
        </p:nvPicPr>
        <p:blipFill>
          <a:blip r:embed="rId5" cstate="print"/>
          <a:srcRect l="4567" t="24915" r="2404" b="13418"/>
          <a:stretch>
            <a:fillRect/>
          </a:stretch>
        </p:blipFill>
        <p:spPr>
          <a:xfrm>
            <a:off x="338667" y="1487714"/>
            <a:ext cx="8313562" cy="3802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9" descr="EquippingISO"/>
          <p:cNvPicPr>
            <a:picLocks noChangeAspect="1" noChangeArrowheads="1"/>
          </p:cNvPicPr>
          <p:nvPr/>
        </p:nvPicPr>
        <p:blipFill>
          <a:blip r:embed="rId2"/>
          <a:srcRect l="13699" t="4787" r="14088" b="8540"/>
          <a:stretch>
            <a:fillRect/>
          </a:stretch>
        </p:blipFill>
        <p:spPr bwMode="auto">
          <a:xfrm>
            <a:off x="150813" y="1200150"/>
            <a:ext cx="4484687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1"/>
          <p:cNvSpPr>
            <a:spLocks/>
          </p:cNvSpPr>
          <p:nvPr/>
        </p:nvSpPr>
        <p:spPr bwMode="auto">
          <a:xfrm>
            <a:off x="266700" y="6524625"/>
            <a:ext cx="83058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>
              <a:tabLst>
                <a:tab pos="1752600" algn="r"/>
                <a:tab pos="1866900" algn="l"/>
              </a:tabLst>
            </a:pPr>
            <a:r>
              <a:rPr lang="en-US" sz="1000" b="0">
                <a:solidFill>
                  <a:srgbClr val="000000"/>
                </a:solidFill>
                <a:ea typeface="Arial" charset="0"/>
                <a:cs typeface="Arial" charset="0"/>
                <a:sym typeface="Arial" charset="0"/>
              </a:rPr>
              <a:t>LARP LHC PHASE II COLL RC1 -  S. Lundgren 21 Jan 2010                                                    No  1/xx</a:t>
            </a:r>
          </a:p>
          <a:p>
            <a:pPr marL="39688">
              <a:tabLst>
                <a:tab pos="1752600" algn="r"/>
                <a:tab pos="1866900" algn="l"/>
              </a:tabLst>
            </a:pPr>
            <a:r>
              <a:rPr lang="en-US" sz="1000" b="0">
                <a:solidFill>
                  <a:srgbClr val="000000"/>
                </a:solidFill>
                <a:ea typeface="Arial" charset="0"/>
                <a:cs typeface="Arial" charset="0"/>
                <a:sym typeface="Arial" charset="0"/>
              </a:rPr>
              <a:t>  </a:t>
            </a:r>
          </a:p>
        </p:txBody>
      </p:sp>
      <p:pic>
        <p:nvPicPr>
          <p:cNvPr id="41988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152400"/>
            <a:ext cx="990600" cy="97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1989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693738" cy="933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1990" name="Content Placeholder 7" descr="JawsChamonix.jpg"/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549775" y="1677988"/>
            <a:ext cx="3101975" cy="2293937"/>
          </a:xfrm>
        </p:spPr>
      </p:pic>
      <p:pic>
        <p:nvPicPr>
          <p:cNvPr id="41991" name="Content Placeholder 3" descr="HPIM1572.jpg"/>
          <p:cNvPicPr>
            <a:picLocks noChangeAspect="1"/>
          </p:cNvPicPr>
          <p:nvPr/>
        </p:nvPicPr>
        <p:blipFill>
          <a:blip r:embed="rId6"/>
          <a:srcRect t="31943" b="36436"/>
          <a:stretch>
            <a:fillRect/>
          </a:stretch>
        </p:blipFill>
        <p:spPr bwMode="auto">
          <a:xfrm>
            <a:off x="3868738" y="3960813"/>
            <a:ext cx="5170487" cy="1223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992" name="TextBox 25"/>
          <p:cNvSpPr txBox="1">
            <a:spLocks noChangeArrowheads="1"/>
          </p:cNvSpPr>
          <p:nvPr/>
        </p:nvSpPr>
        <p:spPr bwMode="auto">
          <a:xfrm>
            <a:off x="139700" y="5243513"/>
            <a:ext cx="88995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0"/>
              <a:t>First prototype to be delivered from SLAC to CERN in August 2010. Installation into SPS in 2010/11 shutdown. Beam tests in 2011.</a:t>
            </a:r>
          </a:p>
          <a:p>
            <a:pPr>
              <a:spcAft>
                <a:spcPts val="1200"/>
              </a:spcAft>
            </a:pPr>
            <a:r>
              <a:rPr lang="en-US" sz="1800" b="0"/>
              <a:t>Time to build 5 collimators: 1 year. If decision in 2012 then available in 2013…</a:t>
            </a:r>
          </a:p>
        </p:txBody>
      </p:sp>
      <p:sp>
        <p:nvSpPr>
          <p:cNvPr id="27" name="TextBox 26"/>
          <p:cNvSpPr txBox="1"/>
          <p:nvPr/>
        </p:nvSpPr>
        <p:spPr>
          <a:xfrm rot="20921537">
            <a:off x="6765925" y="2971800"/>
            <a:ext cx="2319338" cy="8318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</a:rPr>
              <a:t>Rotatable high Z jaw allows for multiple damaging beam hits!</a:t>
            </a:r>
          </a:p>
        </p:txBody>
      </p:sp>
      <p:sp>
        <p:nvSpPr>
          <p:cNvPr id="41994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010400" cy="1200150"/>
          </a:xfrm>
        </p:spPr>
        <p:txBody>
          <a:bodyPr/>
          <a:lstStyle/>
          <a:p>
            <a:r>
              <a:rPr lang="en-US" sz="3200" smtClean="0"/>
              <a:t>US Work on Phase II Design</a:t>
            </a:r>
            <a:r>
              <a:rPr lang="en-US" sz="2800" b="1" smtClean="0"/>
              <a:t/>
            </a:r>
            <a:br>
              <a:rPr lang="en-US" sz="2800" b="1" smtClean="0"/>
            </a:br>
            <a:r>
              <a:rPr lang="en-US" sz="2000" i="1" smtClean="0"/>
              <a:t>(LARP funded, SLAC linear collider design to LHC)</a:t>
            </a:r>
            <a:endParaRPr lang="en-US" sz="2800" i="1" smtClean="0"/>
          </a:p>
        </p:txBody>
      </p:sp>
      <p:sp>
        <p:nvSpPr>
          <p:cNvPr id="41995" name="TextBox 12"/>
          <p:cNvSpPr txBox="1">
            <a:spLocks noChangeArrowheads="1"/>
          </p:cNvSpPr>
          <p:nvPr/>
        </p:nvSpPr>
        <p:spPr bwMode="auto">
          <a:xfrm>
            <a:off x="7572375" y="6423025"/>
            <a:ext cx="1320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T. Markiewicz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94620"/>
            <a:ext cx="8839200" cy="5364238"/>
          </a:xfrm>
        </p:spPr>
        <p:txBody>
          <a:bodyPr/>
          <a:lstStyle/>
          <a:p>
            <a:r>
              <a:rPr lang="en-US" dirty="0" smtClean="0"/>
              <a:t>LHC </a:t>
            </a:r>
            <a:r>
              <a:rPr lang="en-US" u="sng" dirty="0" smtClean="0">
                <a:solidFill>
                  <a:srgbClr val="FF0000"/>
                </a:solidFill>
              </a:rPr>
              <a:t>collimation works with expected performance level and has shown an amazing stability</a:t>
            </a:r>
            <a:r>
              <a:rPr lang="en-US" dirty="0" smtClean="0"/>
              <a:t> over the last 2 months.</a:t>
            </a:r>
          </a:p>
          <a:p>
            <a:r>
              <a:rPr lang="en-US" dirty="0" smtClean="0"/>
              <a:t>Collimation </a:t>
            </a:r>
            <a:r>
              <a:rPr lang="en-US" u="sng" dirty="0" smtClean="0">
                <a:solidFill>
                  <a:srgbClr val="FF0000"/>
                </a:solidFill>
              </a:rPr>
              <a:t>interlocking has proven very effective, catching even non specified errors </a:t>
            </a:r>
            <a:r>
              <a:rPr lang="en-US" dirty="0" smtClean="0"/>
              <a:t>(e.g. ramp up of beam energy from 3.5 </a:t>
            </a:r>
            <a:r>
              <a:rPr lang="en-US" dirty="0" err="1" smtClean="0"/>
              <a:t>TeV</a:t>
            </a:r>
            <a:r>
              <a:rPr lang="en-US" dirty="0" smtClean="0"/>
              <a:t> with beam inside the machine).</a:t>
            </a:r>
          </a:p>
          <a:p>
            <a:r>
              <a:rPr lang="en-US" dirty="0" smtClean="0"/>
              <a:t>The </a:t>
            </a:r>
            <a:r>
              <a:rPr lang="en-US" u="sng" dirty="0" smtClean="0">
                <a:solidFill>
                  <a:srgbClr val="FF0000"/>
                </a:solidFill>
              </a:rPr>
              <a:t>achieved orbit tolerances are non-conform</a:t>
            </a:r>
            <a:r>
              <a:rPr lang="en-US" dirty="0" smtClean="0"/>
              <a:t>, especially in the </a:t>
            </a:r>
            <a:r>
              <a:rPr lang="en-US" dirty="0" err="1" smtClean="0"/>
              <a:t>IR’s</a:t>
            </a:r>
            <a:r>
              <a:rPr lang="en-US" dirty="0" smtClean="0"/>
              <a:t>. So far no sign of increased losses in the </a:t>
            </a:r>
            <a:r>
              <a:rPr lang="en-US" dirty="0" err="1" smtClean="0"/>
              <a:t>IR’s</a:t>
            </a:r>
            <a:r>
              <a:rPr lang="en-US" dirty="0" smtClean="0"/>
              <a:t>. So </a:t>
            </a:r>
            <a:r>
              <a:rPr lang="en-US" u="sng" dirty="0" smtClean="0">
                <a:solidFill>
                  <a:srgbClr val="FF0000"/>
                </a:solidFill>
              </a:rPr>
              <a:t>good enough for intermediate collimation settings at 3.5 </a:t>
            </a:r>
            <a:r>
              <a:rPr lang="en-US" u="sng" dirty="0" err="1" smtClean="0">
                <a:solidFill>
                  <a:srgbClr val="FF0000"/>
                </a:solidFill>
              </a:rPr>
              <a:t>TeV</a:t>
            </a:r>
            <a:r>
              <a:rPr lang="en-US" u="sng" dirty="0" smtClean="0">
                <a:solidFill>
                  <a:srgbClr val="FF0000"/>
                </a:solidFill>
              </a:rPr>
              <a:t> and </a:t>
            </a:r>
            <a:r>
              <a:rPr lang="en-US" u="sng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b</a:t>
            </a:r>
            <a:r>
              <a:rPr lang="en-US" u="sng" dirty="0" smtClean="0">
                <a:solidFill>
                  <a:srgbClr val="FF0000"/>
                </a:solidFill>
              </a:rPr>
              <a:t>* = 3.5 </a:t>
            </a:r>
            <a:r>
              <a:rPr lang="en-US" u="sng" dirty="0" err="1" smtClean="0">
                <a:solidFill>
                  <a:srgbClr val="FF0000"/>
                </a:solidFill>
              </a:rPr>
              <a:t>m</a:t>
            </a:r>
            <a:r>
              <a:rPr lang="en-US" u="sng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smtClean="0"/>
              <a:t>The collimation </a:t>
            </a:r>
            <a:r>
              <a:rPr lang="en-US" u="sng" dirty="0" smtClean="0">
                <a:solidFill>
                  <a:srgbClr val="FF0000"/>
                </a:solidFill>
              </a:rPr>
              <a:t>system should be kept well set up</a:t>
            </a:r>
            <a:r>
              <a:rPr lang="en-US" dirty="0" smtClean="0"/>
              <a:t>, to </a:t>
            </a:r>
            <a:r>
              <a:rPr lang="en-US" u="sng" dirty="0" smtClean="0">
                <a:solidFill>
                  <a:srgbClr val="FF0000"/>
                </a:solidFill>
              </a:rPr>
              <a:t>be prepared for rare and unlikely accident cases</a:t>
            </a:r>
            <a:r>
              <a:rPr lang="en-US" dirty="0" smtClean="0"/>
              <a:t>. 2 weeks running does not prove safety.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Ralph Assmann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60128-7F85-2C46-B9AA-015314A68D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13015" y="1624780"/>
            <a:ext cx="6324600" cy="4159250"/>
            <a:chOff x="432" y="380"/>
            <a:chExt cx="4896" cy="3220"/>
          </a:xfrm>
        </p:grpSpPr>
        <p:pic>
          <p:nvPicPr>
            <p:cNvPr id="112643" name="Picture 3" descr="storede-vs-momentu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2" y="380"/>
              <a:ext cx="4896" cy="3220"/>
            </a:xfrm>
            <a:prstGeom prst="rect">
              <a:avLst/>
            </a:prstGeom>
            <a:noFill/>
          </p:spPr>
        </p:pic>
        <p:sp>
          <p:nvSpPr>
            <p:cNvPr id="112644" name="Line 4"/>
            <p:cNvSpPr>
              <a:spLocks noChangeShapeType="1"/>
            </p:cNvSpPr>
            <p:nvPr/>
          </p:nvSpPr>
          <p:spPr bwMode="auto">
            <a:xfrm>
              <a:off x="1248" y="1872"/>
              <a:ext cx="37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5" name="Line 5"/>
            <p:cNvSpPr>
              <a:spLocks noChangeShapeType="1"/>
            </p:cNvSpPr>
            <p:nvPr/>
          </p:nvSpPr>
          <p:spPr bwMode="auto">
            <a:xfrm>
              <a:off x="1248" y="768"/>
              <a:ext cx="37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46" name="AutoShape 6"/>
            <p:cNvSpPr>
              <a:spLocks noChangeArrowheads="1"/>
            </p:cNvSpPr>
            <p:nvPr/>
          </p:nvSpPr>
          <p:spPr bwMode="auto">
            <a:xfrm>
              <a:off x="1824" y="768"/>
              <a:ext cx="240" cy="1104"/>
            </a:xfrm>
            <a:prstGeom prst="upArrow">
              <a:avLst>
                <a:gd name="adj1" fmla="val 50000"/>
                <a:gd name="adj2" fmla="val 11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2647" name="Rectangle 7"/>
          <p:cNvSpPr>
            <a:spLocks noChangeArrowheads="1"/>
          </p:cNvSpPr>
          <p:nvPr/>
        </p:nvSpPr>
        <p:spPr bwMode="auto">
          <a:xfrm>
            <a:off x="457200" y="5939462"/>
            <a:ext cx="815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000000"/>
                </a:solidFill>
              </a:rPr>
              <a:t>At </a:t>
            </a:r>
            <a:r>
              <a:rPr lang="en-US" i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 than 1%</a:t>
            </a:r>
            <a:r>
              <a:rPr lang="en-US" i="1">
                <a:solidFill>
                  <a:srgbClr val="000000"/>
                </a:solidFill>
              </a:rPr>
              <a:t> of nominal intensity LHC enters </a:t>
            </a:r>
            <a:r>
              <a:rPr lang="en-US" i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 territory</a:t>
            </a:r>
            <a:r>
              <a:rPr lang="en-US" i="1">
                <a:solidFill>
                  <a:srgbClr val="000000"/>
                </a:solidFill>
              </a:rPr>
              <a:t>. Collimators must </a:t>
            </a:r>
            <a:r>
              <a:rPr lang="en-US" i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survive</a:t>
            </a:r>
            <a:r>
              <a:rPr lang="en-US" i="1">
                <a:solidFill>
                  <a:srgbClr val="000000"/>
                </a:solidFill>
              </a:rPr>
              <a:t> expected beam loss…</a:t>
            </a:r>
          </a:p>
        </p:txBody>
      </p:sp>
      <p:sp>
        <p:nvSpPr>
          <p:cNvPr id="112648" name="Rectangle 8"/>
          <p:cNvSpPr>
            <a:spLocks noChangeArrowheads="1"/>
          </p:cNvSpPr>
          <p:nvPr/>
        </p:nvSpPr>
        <p:spPr bwMode="auto">
          <a:xfrm>
            <a:off x="457200" y="30163"/>
            <a:ext cx="822960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Comparing stored beam energy</a:t>
            </a:r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1814508" y="1118340"/>
            <a:ext cx="5728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Nominal LHC design:	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" charset="0"/>
                <a:cs typeface="Arial" charset="0"/>
              </a:rPr>
              <a:t>× 10</a:t>
            </a:r>
            <a:r>
              <a:rPr lang="en-US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" charset="0"/>
                <a:cs typeface="Arial" charset="0"/>
              </a:rPr>
              <a:t>14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" charset="0"/>
                <a:cs typeface="Arial" charset="0"/>
              </a:rPr>
              <a:t> protons</a:t>
            </a:r>
            <a:r>
              <a:rPr lang="en-US" dirty="0">
                <a:solidFill>
                  <a:srgbClr val="000000"/>
                </a:solidFill>
                <a:ea typeface="Arial" charset="0"/>
                <a:cs typeface="Arial" charset="0"/>
              </a:rPr>
              <a:t> accelerated to 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" charset="0"/>
                <a:cs typeface="Arial" charset="0"/>
              </a:rPr>
              <a:t>7 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rial" charset="0"/>
                <a:cs typeface="Arial" charset="0"/>
              </a:rPr>
              <a:t>TeV/c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" charset="0"/>
              <a:cs typeface="Arial" charset="0"/>
            </a:endParaRPr>
          </a:p>
          <a:p>
            <a:r>
              <a:rPr lang="en-US" dirty="0">
                <a:solidFill>
                  <a:srgbClr val="000000"/>
                </a:solidFill>
                <a:ea typeface="Arial" charset="0"/>
                <a:cs typeface="Arial" charset="0"/>
              </a:rPr>
              <a:t>			circulating at 11 kHz in a SC ring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Stored Energy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LHC </a:t>
            </a:r>
            <a:r>
              <a:rPr lang="it-IT" dirty="0" err="1" smtClean="0"/>
              <a:t>Collimator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sz="2400" dirty="0" smtClean="0"/>
              <a:t>(</a:t>
            </a:r>
            <a:r>
              <a:rPr lang="it-IT" sz="2400" dirty="0" err="1" smtClean="0"/>
              <a:t>Phase</a:t>
            </a:r>
            <a:r>
              <a:rPr lang="it-IT" sz="2400" dirty="0" smtClean="0"/>
              <a:t> </a:t>
            </a:r>
            <a:r>
              <a:rPr lang="it-IT" sz="2400" dirty="0" err="1" smtClean="0"/>
              <a:t>1</a:t>
            </a:r>
            <a:r>
              <a:rPr lang="it-IT" sz="2400" dirty="0" smtClean="0"/>
              <a:t> </a:t>
            </a:r>
            <a:r>
              <a:rPr lang="it-IT" sz="2400" dirty="0" err="1" smtClean="0"/>
              <a:t>MainDesign</a:t>
            </a:r>
            <a:r>
              <a:rPr lang="it-IT" sz="2400" dirty="0" smtClean="0"/>
              <a:t>)</a:t>
            </a:r>
            <a:endParaRPr lang="it-IT" sz="2400" dirty="0"/>
          </a:p>
        </p:txBody>
      </p:sp>
      <p:sp>
        <p:nvSpPr>
          <p:cNvPr id="40969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R. Assmann, CERN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0962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4529D838-9148-6243-9EFF-683ED472BA55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8738" y="989013"/>
            <a:ext cx="5162550" cy="5638800"/>
            <a:chOff x="2" y="528"/>
            <a:chExt cx="3607" cy="380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" y="528"/>
              <a:ext cx="3607" cy="3807"/>
              <a:chOff x="1097" y="528"/>
              <a:chExt cx="3607" cy="3807"/>
            </a:xfrm>
          </p:grpSpPr>
          <p:pic>
            <p:nvPicPr>
              <p:cNvPr id="40973" name="Picture 5" descr="CIMG041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97" y="576"/>
                <a:ext cx="3607" cy="35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974" name="Line 6"/>
              <p:cNvSpPr>
                <a:spLocks noChangeShapeType="1"/>
              </p:cNvSpPr>
              <p:nvPr/>
            </p:nvSpPr>
            <p:spPr bwMode="auto">
              <a:xfrm flipH="1" flipV="1">
                <a:off x="2880" y="528"/>
                <a:ext cx="18" cy="1248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975" name="Line 7"/>
              <p:cNvSpPr>
                <a:spLocks noChangeShapeType="1"/>
              </p:cNvSpPr>
              <p:nvPr/>
            </p:nvSpPr>
            <p:spPr bwMode="auto">
              <a:xfrm flipH="1" flipV="1">
                <a:off x="2910" y="2592"/>
                <a:ext cx="18" cy="1584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3976" name="Text Box 8"/>
              <p:cNvSpPr txBox="1">
                <a:spLocks noChangeArrowheads="1"/>
              </p:cNvSpPr>
              <p:nvPr/>
            </p:nvSpPr>
            <p:spPr bwMode="auto">
              <a:xfrm>
                <a:off x="2928" y="4108"/>
                <a:ext cx="1502" cy="22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</a:rPr>
                  <a:t>360 MJ proton beam</a:t>
                </a:r>
              </a:p>
            </p:txBody>
          </p:sp>
        </p:grpSp>
        <p:sp>
          <p:nvSpPr>
            <p:cNvPr id="40971" name="Line 9"/>
            <p:cNvSpPr>
              <a:spLocks noChangeShapeType="1"/>
            </p:cNvSpPr>
            <p:nvPr/>
          </p:nvSpPr>
          <p:spPr bwMode="auto">
            <a:xfrm flipV="1">
              <a:off x="74" y="610"/>
              <a:ext cx="1034" cy="1182"/>
            </a:xfrm>
            <a:prstGeom prst="line">
              <a:avLst/>
            </a:prstGeom>
            <a:noFill/>
            <a:ln w="28575">
              <a:solidFill>
                <a:srgbClr val="99FF33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63978" name="Text Box 10"/>
            <p:cNvSpPr txBox="1">
              <a:spLocks noChangeArrowheads="1"/>
            </p:cNvSpPr>
            <p:nvPr/>
          </p:nvSpPr>
          <p:spPr bwMode="auto">
            <a:xfrm>
              <a:off x="208" y="975"/>
              <a:ext cx="446" cy="2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99FF33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1.2 m</a:t>
              </a:r>
            </a:p>
          </p:txBody>
        </p:sp>
      </p:grpSp>
      <p:pic>
        <p:nvPicPr>
          <p:cNvPr id="40965" name="Picture 11" descr="Click for original image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3525" y="106045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 Box 12"/>
          <p:cNvSpPr txBox="1">
            <a:spLocks noChangeArrowheads="1"/>
          </p:cNvSpPr>
          <p:nvPr/>
        </p:nvSpPr>
        <p:spPr bwMode="auto">
          <a:xfrm>
            <a:off x="5343525" y="3879850"/>
            <a:ext cx="3657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</a:rPr>
              <a:t>3 mm beam passage with RF contacts for guiding image currents</a:t>
            </a:r>
          </a:p>
        </p:txBody>
      </p:sp>
      <p:sp>
        <p:nvSpPr>
          <p:cNvPr id="1363981" name="Text Box 13"/>
          <p:cNvSpPr txBox="1">
            <a:spLocks noChangeArrowheads="1"/>
          </p:cNvSpPr>
          <p:nvPr/>
        </p:nvSpPr>
        <p:spPr bwMode="auto">
          <a:xfrm>
            <a:off x="5334000" y="4556125"/>
            <a:ext cx="3810000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spcBef>
                <a:spcPct val="60000"/>
              </a:spcBef>
              <a:defRPr/>
            </a:pPr>
            <a:r>
              <a:rPr lang="en-US" sz="1800" b="0">
                <a:solidFill>
                  <a:srgbClr val="000000"/>
                </a:solidFill>
              </a:rPr>
              <a:t>Designed for maximum robustness:</a:t>
            </a:r>
          </a:p>
          <a:p>
            <a:pPr>
              <a:lnSpc>
                <a:spcPct val="110000"/>
              </a:lnSpc>
              <a:spcBef>
                <a:spcPct val="60000"/>
              </a:spcBef>
              <a:defRPr/>
            </a:pPr>
            <a:r>
              <a:rPr lang="en-US" sz="1600" b="0">
                <a:solidFill>
                  <a:srgbClr val="0066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Advanced CC jaws with water cooling!</a:t>
            </a:r>
          </a:p>
          <a:p>
            <a:pPr>
              <a:lnSpc>
                <a:spcPct val="110000"/>
              </a:lnSpc>
              <a:spcBef>
                <a:spcPct val="60000"/>
              </a:spcBef>
              <a:defRPr/>
            </a:pPr>
            <a:r>
              <a:rPr lang="en-US" sz="1800" b="0">
                <a:solidFill>
                  <a:srgbClr val="000000"/>
                </a:solidFill>
              </a:rPr>
              <a:t>Other types:</a:t>
            </a:r>
            <a:r>
              <a:rPr lang="en-US" sz="1600" b="0">
                <a:solidFill>
                  <a:srgbClr val="0066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Mostly with different jaw materials. Some very different with 2 beams!</a:t>
            </a:r>
          </a:p>
        </p:txBody>
      </p:sp>
      <p:pic>
        <p:nvPicPr>
          <p:cNvPr id="40968" name="Picture 4" descr="euro-dimensio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75275" y="3760788"/>
            <a:ext cx="37338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Precision Requirements</a:t>
            </a:r>
            <a:br>
              <a:rPr lang="en-US" smtClean="0">
                <a:ea typeface="ＭＳ Ｐゴシック" charset="-128"/>
                <a:cs typeface="ＭＳ Ｐゴシック" charset="-128"/>
              </a:rPr>
            </a:br>
            <a:r>
              <a:rPr lang="en-US" sz="1800" i="1" smtClean="0">
                <a:ea typeface="ＭＳ Ｐゴシック" charset="-128"/>
                <a:cs typeface="ＭＳ Ｐゴシック" charset="-128"/>
              </a:rPr>
              <a:t>closest to beam: primary (TCP) and secondary (TCS) collimators</a:t>
            </a:r>
          </a:p>
        </p:txBody>
      </p:sp>
      <p:sp>
        <p:nvSpPr>
          <p:cNvPr id="2560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R. Assmann, PAC 5/09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476625" y="992188"/>
          <a:ext cx="5681663" cy="5699760"/>
        </p:xfrm>
        <a:graphic>
          <a:graphicData uri="http://schemas.openxmlformats.org/drawingml/2006/table">
            <a:tbl>
              <a:tblPr/>
              <a:tblGrid>
                <a:gridCol w="2463800"/>
                <a:gridCol w="1096963"/>
                <a:gridCol w="2120900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Unit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Specification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Jaw material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CFC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571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Jaw length 	TCS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	TCP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cm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100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60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Jaw tapering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10 + 10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Jaw cross section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mm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65 × 25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Jaw resistivity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μΩm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≤ 10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Surface roughness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μm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≤ 1.6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Jaw flatness error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μm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≤ 40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Heat load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kW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≤ 7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Jaw temperature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°C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≤ 50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Bake-out temp.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°C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250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Minimal gap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≤ 0.5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Maximal gap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≥ 58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Jaw position control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μm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≤ 10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Jaw angle control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μrad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≤ 15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Reproducibility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μm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≤ 20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</a:tr>
            </a:tbl>
          </a:graphicData>
        </a:graphic>
      </p:graphicFrame>
      <p:sp>
        <p:nvSpPr>
          <p:cNvPr id="25672" name="TextBox 12"/>
          <p:cNvSpPr txBox="1">
            <a:spLocks noChangeArrowheads="1"/>
          </p:cNvSpPr>
          <p:nvPr/>
        </p:nvSpPr>
        <p:spPr bwMode="auto">
          <a:xfrm>
            <a:off x="7713663" y="6638925"/>
            <a:ext cx="14160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100"/>
              <a:t>2003 Specification</a:t>
            </a:r>
          </a:p>
        </p:txBody>
      </p:sp>
      <p:pic>
        <p:nvPicPr>
          <p:cNvPr id="25673" name="Picture 5" descr="euro-dimension"/>
          <p:cNvPicPr>
            <a:picLocks noChangeAspect="1" noChangeArrowheads="1"/>
          </p:cNvPicPr>
          <p:nvPr/>
        </p:nvPicPr>
        <p:blipFill>
          <a:blip r:embed="rId2"/>
          <a:srcRect t="6377" r="62883" b="45058"/>
          <a:stretch>
            <a:fillRect/>
          </a:stretch>
        </p:blipFill>
        <p:spPr bwMode="auto">
          <a:xfrm>
            <a:off x="79375" y="1103313"/>
            <a:ext cx="2139950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674" name="Straight Connector 15"/>
          <p:cNvCxnSpPr>
            <a:cxnSpLocks noChangeShapeType="1"/>
          </p:cNvCxnSpPr>
          <p:nvPr/>
        </p:nvCxnSpPr>
        <p:spPr bwMode="auto">
          <a:xfrm rot="5400000">
            <a:off x="389732" y="2917031"/>
            <a:ext cx="1397000" cy="1587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5675" name="Straight Connector 16"/>
          <p:cNvCxnSpPr>
            <a:cxnSpLocks noChangeShapeType="1"/>
          </p:cNvCxnSpPr>
          <p:nvPr/>
        </p:nvCxnSpPr>
        <p:spPr bwMode="auto">
          <a:xfrm rot="5400000">
            <a:off x="598487" y="2916238"/>
            <a:ext cx="1395413" cy="1588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/>
          </a:ln>
        </p:spPr>
      </p:cxnSp>
      <p:sp>
        <p:nvSpPr>
          <p:cNvPr id="25676" name="TextBox 17"/>
          <p:cNvSpPr txBox="1">
            <a:spLocks noChangeArrowheads="1"/>
          </p:cNvSpPr>
          <p:nvPr/>
        </p:nvSpPr>
        <p:spPr bwMode="auto">
          <a:xfrm>
            <a:off x="125413" y="3740150"/>
            <a:ext cx="29305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885825">
              <a:spcAft>
                <a:spcPts val="1200"/>
              </a:spcAft>
              <a:tabLst>
                <a:tab pos="1158875" algn="l"/>
              </a:tabLst>
            </a:pPr>
            <a:r>
              <a:rPr lang="en-US" sz="1600" b="0"/>
              <a:t>Gaps: 	</a:t>
            </a:r>
            <a:r>
              <a:rPr lang="en-US" sz="2000">
                <a:solidFill>
                  <a:srgbClr val="0000FF"/>
                </a:solidFill>
              </a:rPr>
              <a:t>± 6/7 </a:t>
            </a:r>
            <a:r>
              <a:rPr lang="en-US" sz="2000">
                <a:solidFill>
                  <a:srgbClr val="0000FF"/>
                </a:solidFill>
                <a:latin typeface="Symbol" charset="2"/>
                <a:ea typeface="Symbol" charset="2"/>
                <a:cs typeface="Symbol" charset="2"/>
              </a:rPr>
              <a:t>s</a:t>
            </a:r>
            <a:endParaRPr lang="en-US" sz="1800">
              <a:solidFill>
                <a:srgbClr val="0000FF"/>
              </a:solidFill>
              <a:latin typeface="Symbol" charset="2"/>
              <a:ea typeface="Symbol" charset="2"/>
              <a:cs typeface="Symbol" charset="2"/>
            </a:endParaRPr>
          </a:p>
          <a:p>
            <a:pPr defTabSz="885825">
              <a:spcAft>
                <a:spcPts val="1200"/>
              </a:spcAft>
              <a:tabLst>
                <a:tab pos="1158875" algn="l"/>
              </a:tabLst>
            </a:pPr>
            <a:r>
              <a:rPr lang="en-US" sz="1800" b="0"/>
              <a:t>	</a:t>
            </a:r>
            <a:r>
              <a:rPr lang="en-US" sz="2000">
                <a:solidFill>
                  <a:srgbClr val="0000FF"/>
                </a:solidFill>
              </a:rPr>
              <a:t>2-3 mm</a:t>
            </a:r>
          </a:p>
        </p:txBody>
      </p:sp>
      <p:sp>
        <p:nvSpPr>
          <p:cNvPr id="25677" name="Right Arrow 18"/>
          <p:cNvSpPr>
            <a:spLocks noChangeArrowheads="1"/>
          </p:cNvSpPr>
          <p:nvPr/>
        </p:nvSpPr>
        <p:spPr bwMode="auto">
          <a:xfrm>
            <a:off x="2511425" y="3949700"/>
            <a:ext cx="669925" cy="600075"/>
          </a:xfrm>
          <a:prstGeom prst="rightArrow">
            <a:avLst>
              <a:gd name="adj1" fmla="val 50000"/>
              <a:gd name="adj2" fmla="val 50011"/>
            </a:avLst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78" name="TextBox 19"/>
          <p:cNvSpPr txBox="1">
            <a:spLocks noChangeArrowheads="1"/>
          </p:cNvSpPr>
          <p:nvPr/>
        </p:nvSpPr>
        <p:spPr bwMode="auto">
          <a:xfrm>
            <a:off x="404813" y="5149850"/>
            <a:ext cx="27209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LHC collimators must work as precision devices!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R. Assmann, PAC 5/09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System Design</a:t>
            </a:r>
          </a:p>
        </p:txBody>
      </p:sp>
      <p:pic>
        <p:nvPicPr>
          <p:cNvPr id="23556" name="Picture 5" descr="Pictur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0"/>
            <a:ext cx="6934200" cy="645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Oval 15"/>
          <p:cNvSpPr>
            <a:spLocks noChangeArrowheads="1"/>
          </p:cNvSpPr>
          <p:nvPr/>
        </p:nvSpPr>
        <p:spPr bwMode="auto">
          <a:xfrm>
            <a:off x="1219200" y="1905000"/>
            <a:ext cx="2057400" cy="2362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Oval 16"/>
          <p:cNvSpPr>
            <a:spLocks noChangeArrowheads="1"/>
          </p:cNvSpPr>
          <p:nvPr/>
        </p:nvSpPr>
        <p:spPr bwMode="auto">
          <a:xfrm>
            <a:off x="5867400" y="1676400"/>
            <a:ext cx="2286000" cy="2895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9" name="Text Box 17"/>
          <p:cNvSpPr txBox="1">
            <a:spLocks noChangeArrowheads="1"/>
          </p:cNvSpPr>
          <p:nvPr/>
        </p:nvSpPr>
        <p:spPr bwMode="auto">
          <a:xfrm>
            <a:off x="342900" y="1447800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Momentum</a:t>
            </a:r>
          </a:p>
          <a:p>
            <a:pPr algn="ctr"/>
            <a:r>
              <a:rPr lang="en-US"/>
              <a:t>Cleaning</a:t>
            </a:r>
          </a:p>
        </p:txBody>
      </p:sp>
      <p:sp>
        <p:nvSpPr>
          <p:cNvPr id="23560" name="Text Box 18"/>
          <p:cNvSpPr txBox="1">
            <a:spLocks noChangeArrowheads="1"/>
          </p:cNvSpPr>
          <p:nvPr/>
        </p:nvSpPr>
        <p:spPr bwMode="auto">
          <a:xfrm>
            <a:off x="7467600" y="4540250"/>
            <a:ext cx="1149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Betatron</a:t>
            </a:r>
          </a:p>
          <a:p>
            <a:pPr algn="ctr"/>
            <a:r>
              <a:rPr lang="en-US"/>
              <a:t>Cleaning</a:t>
            </a:r>
          </a:p>
        </p:txBody>
      </p:sp>
      <p:sp>
        <p:nvSpPr>
          <p:cNvPr id="23561" name="Text Box 20"/>
          <p:cNvSpPr txBox="1">
            <a:spLocks noChangeArrowheads="1"/>
          </p:cNvSpPr>
          <p:nvPr/>
        </p:nvSpPr>
        <p:spPr bwMode="auto">
          <a:xfrm>
            <a:off x="1246188" y="77788"/>
            <a:ext cx="2032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“Phase I”</a:t>
            </a:r>
          </a:p>
        </p:txBody>
      </p:sp>
      <p:sp>
        <p:nvSpPr>
          <p:cNvPr id="23562" name="TextBox 11"/>
          <p:cNvSpPr txBox="1">
            <a:spLocks noChangeArrowheads="1"/>
          </p:cNvSpPr>
          <p:nvPr/>
        </p:nvSpPr>
        <p:spPr bwMode="auto">
          <a:xfrm>
            <a:off x="166688" y="5038725"/>
            <a:ext cx="189865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108 collimators and absorbers in phase I</a:t>
            </a:r>
            <a:r>
              <a:rPr lang="en-US" sz="1800"/>
              <a:t> </a:t>
            </a:r>
            <a:r>
              <a:rPr lang="en-US"/>
              <a:t>(only movable shown in sketch)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ea typeface="ＭＳ Ｐゴシック" charset="-128"/>
                <a:cs typeface="ＭＳ Ｐゴシック" charset="-128"/>
              </a:rPr>
              <a:t>Multi-Stage Cleaning &amp; Protection</a:t>
            </a:r>
            <a:br>
              <a:rPr lang="en-US" sz="2800">
                <a:ea typeface="ＭＳ Ｐゴシック" charset="-128"/>
                <a:cs typeface="ＭＳ Ｐゴシック" charset="-128"/>
              </a:rPr>
            </a:br>
            <a:r>
              <a:rPr lang="en-US" sz="2000" i="1">
                <a:ea typeface="ＭＳ Ｐゴシック" charset="-128"/>
                <a:cs typeface="ＭＳ Ｐゴシック" charset="-128"/>
              </a:rPr>
              <a:t>3-4 Stages</a:t>
            </a:r>
            <a:endParaRPr lang="en-US" sz="2800" i="1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51816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de-DE" sz="1800" b="0"/>
          </a:p>
        </p:txBody>
      </p:sp>
      <p:sp>
        <p:nvSpPr>
          <p:cNvPr id="21508" name="Rectangle 4" descr="Dark downward diagonal"/>
          <p:cNvSpPr>
            <a:spLocks noChangeArrowheads="1"/>
          </p:cNvSpPr>
          <p:nvPr/>
        </p:nvSpPr>
        <p:spPr bwMode="auto">
          <a:xfrm>
            <a:off x="1828800" y="3995738"/>
            <a:ext cx="533400" cy="2252662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de-DE" sz="1600" b="0" i="1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304800" y="4148138"/>
            <a:ext cx="152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2362200" y="4148138"/>
            <a:ext cx="1752600" cy="4286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2362200" y="3886200"/>
            <a:ext cx="685800" cy="41433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2362200" y="4452938"/>
            <a:ext cx="457200" cy="576262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1929" name="Text Box 9"/>
          <p:cNvSpPr txBox="1">
            <a:spLocks noChangeArrowheads="1"/>
          </p:cNvSpPr>
          <p:nvPr/>
        </p:nvSpPr>
        <p:spPr bwMode="auto">
          <a:xfrm>
            <a:off x="3371850" y="3373438"/>
            <a:ext cx="1468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00FF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Secondary </a:t>
            </a:r>
            <a:br>
              <a:rPr lang="en-US" sz="2000" b="0">
                <a:solidFill>
                  <a:srgbClr val="00FF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000" b="0">
                <a:solidFill>
                  <a:srgbClr val="00FF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halo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094163" y="396240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FF00"/>
                </a:solidFill>
              </a:rPr>
              <a:t>p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3275013" y="487680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FF00"/>
                </a:solidFill>
              </a:rPr>
              <a:t>p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2874963" y="484505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0066FF"/>
                </a:solidFill>
              </a:rPr>
              <a:t>e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032125" y="3641725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0066FF"/>
                </a:solidFill>
                <a:latin typeface="Symbol" charset="2"/>
              </a:rPr>
              <a:t>p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 rot="-5400000">
            <a:off x="1435100" y="4964113"/>
            <a:ext cx="127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Primary</a:t>
            </a:r>
          </a:p>
          <a:p>
            <a:pPr algn="ctr"/>
            <a:r>
              <a:rPr lang="en-US" sz="1800"/>
              <a:t>collimator</a:t>
            </a:r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304800" y="4022725"/>
            <a:ext cx="152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304800" y="3413125"/>
            <a:ext cx="152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304800" y="3565525"/>
            <a:ext cx="152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304800" y="3717925"/>
            <a:ext cx="152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304800" y="3870325"/>
            <a:ext cx="152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304800" y="3287713"/>
            <a:ext cx="152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304800" y="2700338"/>
            <a:ext cx="1524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>
            <a:off x="304800" y="2852738"/>
            <a:ext cx="1524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304800" y="3005138"/>
            <a:ext cx="152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304800" y="3157538"/>
            <a:ext cx="152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304800" y="2574925"/>
            <a:ext cx="152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>
            <a:off x="304800" y="1981200"/>
            <a:ext cx="1524000" cy="0"/>
          </a:xfrm>
          <a:prstGeom prst="line">
            <a:avLst/>
          </a:prstGeom>
          <a:noFill/>
          <a:ln w="12700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>
            <a:off x="304800" y="2133600"/>
            <a:ext cx="1524000" cy="0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>
            <a:off x="304800" y="2286000"/>
            <a:ext cx="1524000" cy="0"/>
          </a:xfrm>
          <a:prstGeom prst="line">
            <a:avLst/>
          </a:prstGeom>
          <a:noFill/>
          <a:ln w="12700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>
            <a:off x="304800" y="2422525"/>
            <a:ext cx="1524000" cy="0"/>
          </a:xfrm>
          <a:prstGeom prst="line">
            <a:avLst/>
          </a:prstGeom>
          <a:noFill/>
          <a:ln w="10160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>
            <a:off x="304800" y="1855788"/>
            <a:ext cx="1524000" cy="0"/>
          </a:xfrm>
          <a:prstGeom prst="line">
            <a:avLst/>
          </a:prstGeom>
          <a:noFill/>
          <a:ln w="10160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>
            <a:off x="304800" y="1725613"/>
            <a:ext cx="152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>
            <a:off x="304800" y="1600200"/>
            <a:ext cx="1524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7" name="Line 33"/>
          <p:cNvSpPr>
            <a:spLocks noChangeShapeType="1"/>
          </p:cNvSpPr>
          <p:nvPr/>
        </p:nvSpPr>
        <p:spPr bwMode="auto">
          <a:xfrm>
            <a:off x="304800" y="1447800"/>
            <a:ext cx="1524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>
            <a:off x="304800" y="1295400"/>
            <a:ext cx="152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1676400" y="1508125"/>
            <a:ext cx="152400" cy="12954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1956" name="Text Box 36"/>
          <p:cNvSpPr txBox="1">
            <a:spLocks noChangeArrowheads="1"/>
          </p:cNvSpPr>
          <p:nvPr/>
        </p:nvSpPr>
        <p:spPr bwMode="auto">
          <a:xfrm>
            <a:off x="636588" y="1873250"/>
            <a:ext cx="763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</a:rPr>
              <a:t>Core</a:t>
            </a:r>
          </a:p>
        </p:txBody>
      </p:sp>
      <p:sp>
        <p:nvSpPr>
          <p:cNvPr id="21541" name="Line 37"/>
          <p:cNvSpPr>
            <a:spLocks noChangeShapeType="1"/>
          </p:cNvSpPr>
          <p:nvPr/>
        </p:nvSpPr>
        <p:spPr bwMode="auto">
          <a:xfrm>
            <a:off x="1981200" y="2667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2014538" y="2819400"/>
            <a:ext cx="1941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 i="1"/>
              <a:t>Unavoidable losses</a:t>
            </a:r>
          </a:p>
        </p:txBody>
      </p:sp>
      <p:sp>
        <p:nvSpPr>
          <p:cNvPr id="1361959" name="Text Box 39"/>
          <p:cNvSpPr txBox="1">
            <a:spLocks noChangeArrowheads="1"/>
          </p:cNvSpPr>
          <p:nvPr/>
        </p:nvSpPr>
        <p:spPr bwMode="auto">
          <a:xfrm>
            <a:off x="2484438" y="5226050"/>
            <a:ext cx="1046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0066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Shower</a:t>
            </a: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1828800" y="2117725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1966913" y="1644650"/>
            <a:ext cx="1843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 i="1"/>
              <a:t>Beam propagation</a:t>
            </a:r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152400" y="4022725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7" name="Text Box 43"/>
          <p:cNvSpPr txBox="1">
            <a:spLocks noChangeArrowheads="1"/>
          </p:cNvSpPr>
          <p:nvPr/>
        </p:nvSpPr>
        <p:spPr bwMode="auto">
          <a:xfrm>
            <a:off x="76200" y="4343400"/>
            <a:ext cx="990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i="1"/>
              <a:t>Impact </a:t>
            </a:r>
            <a:br>
              <a:rPr lang="en-US" b="0" i="1"/>
            </a:br>
            <a:r>
              <a:rPr lang="en-US" b="0" i="1"/>
              <a:t>parameter</a:t>
            </a:r>
          </a:p>
          <a:p>
            <a:pPr algn="ctr"/>
            <a:r>
              <a:rPr lang="en-US" b="0" i="1">
                <a:ea typeface="Arial" charset="0"/>
                <a:cs typeface="Arial" charset="0"/>
              </a:rPr>
              <a:t>≤ 1 </a:t>
            </a:r>
            <a:r>
              <a:rPr lang="en-US" b="0" i="1">
                <a:latin typeface="Symbol" charset="2"/>
                <a:ea typeface="Arial" charset="0"/>
                <a:cs typeface="Arial" charset="0"/>
              </a:rPr>
              <a:t>m</a:t>
            </a:r>
            <a:r>
              <a:rPr lang="en-US" b="0" i="1">
                <a:ea typeface="Arial" charset="0"/>
                <a:cs typeface="Arial" charset="0"/>
              </a:rPr>
              <a:t>m</a:t>
            </a:r>
          </a:p>
        </p:txBody>
      </p:sp>
      <p:sp>
        <p:nvSpPr>
          <p:cNvPr id="1361966" name="Text Box 46"/>
          <p:cNvSpPr txBox="1">
            <a:spLocks noChangeArrowheads="1"/>
          </p:cNvSpPr>
          <p:nvPr/>
        </p:nvSpPr>
        <p:spPr bwMode="auto">
          <a:xfrm>
            <a:off x="457200" y="3032125"/>
            <a:ext cx="11985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</a:rPr>
              <a:t>Primary </a:t>
            </a:r>
          </a:p>
          <a:p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</a:rPr>
              <a:t>halo (p)</a:t>
            </a:r>
          </a:p>
        </p:txBody>
      </p:sp>
      <p:sp>
        <p:nvSpPr>
          <p:cNvPr id="21549" name="Rectangle 47" descr="Dark downward diagonal"/>
          <p:cNvSpPr>
            <a:spLocks noChangeArrowheads="1"/>
          </p:cNvSpPr>
          <p:nvPr/>
        </p:nvSpPr>
        <p:spPr bwMode="auto">
          <a:xfrm>
            <a:off x="3600450" y="4724400"/>
            <a:ext cx="609600" cy="1524000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de-DE" sz="1600" b="0" i="1"/>
          </a:p>
        </p:txBody>
      </p:sp>
      <p:sp>
        <p:nvSpPr>
          <p:cNvPr id="21550" name="Line 48"/>
          <p:cNvSpPr>
            <a:spLocks noChangeShapeType="1"/>
          </p:cNvSpPr>
          <p:nvPr/>
        </p:nvSpPr>
        <p:spPr bwMode="auto">
          <a:xfrm flipV="1">
            <a:off x="4210050" y="4462463"/>
            <a:ext cx="685800" cy="414337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51" name="Line 49"/>
          <p:cNvSpPr>
            <a:spLocks noChangeShapeType="1"/>
          </p:cNvSpPr>
          <p:nvPr/>
        </p:nvSpPr>
        <p:spPr bwMode="auto">
          <a:xfrm>
            <a:off x="4210050" y="4876800"/>
            <a:ext cx="525463" cy="54133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52" name="Text Box 50"/>
          <p:cNvSpPr txBox="1">
            <a:spLocks noChangeArrowheads="1"/>
          </p:cNvSpPr>
          <p:nvPr/>
        </p:nvSpPr>
        <p:spPr bwMode="auto">
          <a:xfrm>
            <a:off x="4462463" y="539432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0066FF"/>
                </a:solidFill>
              </a:rPr>
              <a:t>e</a:t>
            </a:r>
          </a:p>
        </p:txBody>
      </p:sp>
      <p:sp>
        <p:nvSpPr>
          <p:cNvPr id="21553" name="Text Box 51"/>
          <p:cNvSpPr txBox="1">
            <a:spLocks noChangeArrowheads="1"/>
          </p:cNvSpPr>
          <p:nvPr/>
        </p:nvSpPr>
        <p:spPr bwMode="auto">
          <a:xfrm>
            <a:off x="4895850" y="426720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0066FF"/>
                </a:solidFill>
                <a:latin typeface="Symbol" charset="2"/>
              </a:rPr>
              <a:t>p</a:t>
            </a:r>
          </a:p>
        </p:txBody>
      </p:sp>
      <p:sp>
        <p:nvSpPr>
          <p:cNvPr id="1361972" name="Text Box 52"/>
          <p:cNvSpPr txBox="1">
            <a:spLocks noChangeArrowheads="1"/>
          </p:cNvSpPr>
          <p:nvPr/>
        </p:nvSpPr>
        <p:spPr bwMode="auto">
          <a:xfrm>
            <a:off x="4591050" y="3962400"/>
            <a:ext cx="1046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0066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Shower</a:t>
            </a:r>
          </a:p>
        </p:txBody>
      </p:sp>
      <p:sp>
        <p:nvSpPr>
          <p:cNvPr id="21555" name="Line 53"/>
          <p:cNvSpPr>
            <a:spLocks noChangeShapeType="1"/>
          </p:cNvSpPr>
          <p:nvPr/>
        </p:nvSpPr>
        <p:spPr bwMode="auto">
          <a:xfrm>
            <a:off x="4198938" y="4876800"/>
            <a:ext cx="2606675" cy="244475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56" name="Text Box 54"/>
          <p:cNvSpPr txBox="1">
            <a:spLocks noChangeArrowheads="1"/>
          </p:cNvSpPr>
          <p:nvPr/>
        </p:nvSpPr>
        <p:spPr bwMode="auto">
          <a:xfrm>
            <a:off x="7204075" y="464820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33CC"/>
                </a:solidFill>
              </a:rPr>
              <a:t>p</a:t>
            </a:r>
          </a:p>
        </p:txBody>
      </p:sp>
      <p:sp>
        <p:nvSpPr>
          <p:cNvPr id="21557" name="Line 55"/>
          <p:cNvSpPr>
            <a:spLocks noChangeShapeType="1"/>
          </p:cNvSpPr>
          <p:nvPr/>
        </p:nvSpPr>
        <p:spPr bwMode="auto">
          <a:xfrm>
            <a:off x="2362200" y="4300538"/>
            <a:ext cx="1752600" cy="4286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58" name="Line 56"/>
          <p:cNvSpPr>
            <a:spLocks noChangeShapeType="1"/>
          </p:cNvSpPr>
          <p:nvPr/>
        </p:nvSpPr>
        <p:spPr bwMode="auto">
          <a:xfrm flipV="1">
            <a:off x="2362200" y="4495800"/>
            <a:ext cx="1752600" cy="3333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1977" name="Text Box 57"/>
          <p:cNvSpPr txBox="1">
            <a:spLocks noChangeArrowheads="1"/>
          </p:cNvSpPr>
          <p:nvPr/>
        </p:nvSpPr>
        <p:spPr bwMode="auto">
          <a:xfrm>
            <a:off x="7010400" y="4267200"/>
            <a:ext cx="159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FF33CC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Tertiary halo</a:t>
            </a:r>
          </a:p>
        </p:txBody>
      </p:sp>
      <p:sp>
        <p:nvSpPr>
          <p:cNvPr id="21560" name="Text Box 58"/>
          <p:cNvSpPr txBox="1">
            <a:spLocks noChangeArrowheads="1"/>
          </p:cNvSpPr>
          <p:nvPr/>
        </p:nvSpPr>
        <p:spPr bwMode="auto">
          <a:xfrm rot="-5400000">
            <a:off x="3213100" y="5164138"/>
            <a:ext cx="1352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Secondary</a:t>
            </a:r>
          </a:p>
          <a:p>
            <a:pPr algn="ctr"/>
            <a:r>
              <a:rPr lang="en-US" sz="1800"/>
              <a:t>collimator</a:t>
            </a: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2301875" y="4311650"/>
            <a:ext cx="1303338" cy="641350"/>
            <a:chOff x="1450" y="2716"/>
            <a:chExt cx="1152" cy="452"/>
          </a:xfrm>
        </p:grpSpPr>
        <p:sp>
          <p:nvSpPr>
            <p:cNvPr id="21581" name="Line 60"/>
            <p:cNvSpPr>
              <a:spLocks noChangeShapeType="1"/>
            </p:cNvSpPr>
            <p:nvPr/>
          </p:nvSpPr>
          <p:spPr bwMode="auto">
            <a:xfrm>
              <a:off x="1488" y="2901"/>
              <a:ext cx="1104" cy="26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82" name="Line 61"/>
            <p:cNvSpPr>
              <a:spLocks noChangeShapeType="1"/>
            </p:cNvSpPr>
            <p:nvPr/>
          </p:nvSpPr>
          <p:spPr bwMode="auto">
            <a:xfrm>
              <a:off x="1450" y="2716"/>
              <a:ext cx="1152" cy="288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83" name="Line 62"/>
            <p:cNvSpPr>
              <a:spLocks noChangeShapeType="1"/>
            </p:cNvSpPr>
            <p:nvPr/>
          </p:nvSpPr>
          <p:spPr bwMode="auto">
            <a:xfrm>
              <a:off x="1488" y="2832"/>
              <a:ext cx="1104" cy="24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562" name="Rectangle 64"/>
          <p:cNvSpPr>
            <a:spLocks noChangeArrowheads="1"/>
          </p:cNvSpPr>
          <p:nvPr/>
        </p:nvSpPr>
        <p:spPr bwMode="auto">
          <a:xfrm>
            <a:off x="4752975" y="5218113"/>
            <a:ext cx="609600" cy="10302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de-DE" sz="1600" b="0" i="1">
              <a:solidFill>
                <a:schemeClr val="bg1"/>
              </a:solidFill>
            </a:endParaRPr>
          </a:p>
        </p:txBody>
      </p:sp>
      <p:sp>
        <p:nvSpPr>
          <p:cNvPr id="21563" name="Text Box 65"/>
          <p:cNvSpPr txBox="1">
            <a:spLocks noChangeArrowheads="1"/>
          </p:cNvSpPr>
          <p:nvPr/>
        </p:nvSpPr>
        <p:spPr bwMode="auto">
          <a:xfrm rot="-5400000">
            <a:off x="4360863" y="5565775"/>
            <a:ext cx="1352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High Z coll</a:t>
            </a:r>
          </a:p>
        </p:txBody>
      </p:sp>
      <p:sp>
        <p:nvSpPr>
          <p:cNvPr id="21564" name="Line 66"/>
          <p:cNvSpPr>
            <a:spLocks noChangeShapeType="1"/>
          </p:cNvSpPr>
          <p:nvPr/>
        </p:nvSpPr>
        <p:spPr bwMode="auto">
          <a:xfrm>
            <a:off x="4210050" y="4876800"/>
            <a:ext cx="533400" cy="385763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65" name="Text Box 67"/>
          <p:cNvSpPr txBox="1">
            <a:spLocks noChangeArrowheads="1"/>
          </p:cNvSpPr>
          <p:nvPr/>
        </p:nvSpPr>
        <p:spPr bwMode="auto">
          <a:xfrm>
            <a:off x="1776413" y="6238875"/>
            <a:ext cx="5492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CFC</a:t>
            </a:r>
          </a:p>
        </p:txBody>
      </p:sp>
      <p:sp>
        <p:nvSpPr>
          <p:cNvPr id="21566" name="Text Box 68"/>
          <p:cNvSpPr txBox="1">
            <a:spLocks noChangeArrowheads="1"/>
          </p:cNvSpPr>
          <p:nvPr/>
        </p:nvSpPr>
        <p:spPr bwMode="auto">
          <a:xfrm>
            <a:off x="3632200" y="6230938"/>
            <a:ext cx="5492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CFC</a:t>
            </a:r>
          </a:p>
        </p:txBody>
      </p:sp>
      <p:sp>
        <p:nvSpPr>
          <p:cNvPr id="21567" name="Text Box 69"/>
          <p:cNvSpPr txBox="1">
            <a:spLocks noChangeArrowheads="1"/>
          </p:cNvSpPr>
          <p:nvPr/>
        </p:nvSpPr>
        <p:spPr bwMode="auto">
          <a:xfrm>
            <a:off x="4757738" y="6223000"/>
            <a:ext cx="6381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W/Cu</a:t>
            </a:r>
          </a:p>
        </p:txBody>
      </p:sp>
      <p:sp>
        <p:nvSpPr>
          <p:cNvPr id="21568" name="Rectangle 70"/>
          <p:cNvSpPr>
            <a:spLocks noChangeArrowheads="1"/>
          </p:cNvSpPr>
          <p:nvPr/>
        </p:nvSpPr>
        <p:spPr bwMode="auto">
          <a:xfrm>
            <a:off x="6813550" y="5097463"/>
            <a:ext cx="6096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de-DE" sz="1600" b="0" i="1">
              <a:solidFill>
                <a:schemeClr val="bg1"/>
              </a:solidFill>
            </a:endParaRPr>
          </a:p>
        </p:txBody>
      </p:sp>
      <p:sp>
        <p:nvSpPr>
          <p:cNvPr id="21569" name="Text Box 71"/>
          <p:cNvSpPr txBox="1">
            <a:spLocks noChangeArrowheads="1"/>
          </p:cNvSpPr>
          <p:nvPr/>
        </p:nvSpPr>
        <p:spPr bwMode="auto">
          <a:xfrm>
            <a:off x="6818313" y="6215063"/>
            <a:ext cx="6381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W/Cu</a:t>
            </a:r>
          </a:p>
        </p:txBody>
      </p:sp>
      <p:sp>
        <p:nvSpPr>
          <p:cNvPr id="21570" name="Text Box 72"/>
          <p:cNvSpPr txBox="1">
            <a:spLocks noChangeArrowheads="1"/>
          </p:cNvSpPr>
          <p:nvPr/>
        </p:nvSpPr>
        <p:spPr bwMode="auto">
          <a:xfrm rot="-5400000">
            <a:off x="6431757" y="5482431"/>
            <a:ext cx="135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High Z coll</a:t>
            </a:r>
          </a:p>
        </p:txBody>
      </p:sp>
      <p:sp>
        <p:nvSpPr>
          <p:cNvPr id="21571" name="Rectangle 73" descr="Small checker board"/>
          <p:cNvSpPr>
            <a:spLocks noChangeArrowheads="1"/>
          </p:cNvSpPr>
          <p:nvPr/>
        </p:nvSpPr>
        <p:spPr bwMode="auto">
          <a:xfrm>
            <a:off x="5418138" y="5273675"/>
            <a:ext cx="1027112" cy="950913"/>
          </a:xfrm>
          <a:prstGeom prst="rect">
            <a:avLst/>
          </a:prstGeom>
          <a:pattFill prst="smCheck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72" name="Rectangle 74"/>
          <p:cNvSpPr>
            <a:spLocks noChangeArrowheads="1"/>
          </p:cNvSpPr>
          <p:nvPr/>
        </p:nvSpPr>
        <p:spPr bwMode="auto">
          <a:xfrm>
            <a:off x="5492750" y="5502275"/>
            <a:ext cx="884238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i="1"/>
              <a:t>Super-conducting magnets</a:t>
            </a:r>
          </a:p>
        </p:txBody>
      </p:sp>
      <p:sp>
        <p:nvSpPr>
          <p:cNvPr id="21573" name="Rectangle 75" descr="Small checker board"/>
          <p:cNvSpPr>
            <a:spLocks noChangeArrowheads="1"/>
          </p:cNvSpPr>
          <p:nvPr/>
        </p:nvSpPr>
        <p:spPr bwMode="auto">
          <a:xfrm>
            <a:off x="7570788" y="5140325"/>
            <a:ext cx="1108075" cy="1085850"/>
          </a:xfrm>
          <a:prstGeom prst="rect">
            <a:avLst/>
          </a:prstGeom>
          <a:pattFill prst="smCheck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74" name="Rectangle 76"/>
          <p:cNvSpPr>
            <a:spLocks noChangeArrowheads="1"/>
          </p:cNvSpPr>
          <p:nvPr/>
        </p:nvSpPr>
        <p:spPr bwMode="auto">
          <a:xfrm>
            <a:off x="7645400" y="5402263"/>
            <a:ext cx="957263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i="1"/>
              <a:t>SC magnets and particle physics exp.</a:t>
            </a:r>
          </a:p>
        </p:txBody>
      </p:sp>
      <p:pic>
        <p:nvPicPr>
          <p:cNvPr id="21575" name="Picture 11" descr="Click for original image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 l="10390" r="7581" b="9663"/>
          <a:stretch>
            <a:fillRect/>
          </a:stretch>
        </p:blipFill>
        <p:spPr bwMode="auto">
          <a:xfrm>
            <a:off x="5738813" y="1312863"/>
            <a:ext cx="2751137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11" descr="Click for original image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 l="10390" r="7581" b="9663"/>
          <a:stretch>
            <a:fillRect/>
          </a:stretch>
        </p:blipFill>
        <p:spPr bwMode="auto">
          <a:xfrm rot="-5400000">
            <a:off x="5726906" y="1466057"/>
            <a:ext cx="2751137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11" descr="Click for original image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 l="10390" r="7581" b="9663"/>
          <a:stretch>
            <a:fillRect/>
          </a:stretch>
        </p:blipFill>
        <p:spPr bwMode="auto">
          <a:xfrm rot="-2700000">
            <a:off x="5713413" y="1617663"/>
            <a:ext cx="2752725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11" descr="Click for original image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 l="10390" r="7581" b="9663"/>
          <a:stretch>
            <a:fillRect/>
          </a:stretch>
        </p:blipFill>
        <p:spPr bwMode="auto">
          <a:xfrm rot="-8100000">
            <a:off x="5677694" y="1523207"/>
            <a:ext cx="2751137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79" name="TextBox 82"/>
          <p:cNvSpPr txBox="1">
            <a:spLocks noChangeArrowheads="1"/>
          </p:cNvSpPr>
          <p:nvPr/>
        </p:nvSpPr>
        <p:spPr bwMode="auto">
          <a:xfrm>
            <a:off x="7454900" y="1211263"/>
            <a:ext cx="1466850" cy="307975"/>
          </a:xfrm>
          <a:prstGeom prst="rect">
            <a:avLst/>
          </a:prstGeom>
          <a:solidFill>
            <a:srgbClr val="FFFFFF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CFC collimator</a:t>
            </a:r>
          </a:p>
        </p:txBody>
      </p:sp>
      <p:sp>
        <p:nvSpPr>
          <p:cNvPr id="21580" name="Date Placeholder 8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R. Assmann, PAC 5/09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010400" cy="766763"/>
          </a:xfrm>
        </p:spPr>
        <p:txBody>
          <a:bodyPr/>
          <a:lstStyle/>
          <a:p>
            <a:r>
              <a:rPr lang="en-US" sz="2400" dirty="0" smtClean="0">
                <a:ea typeface="ＭＳ Ｐゴシック" charset="-128"/>
                <a:cs typeface="ＭＳ Ｐゴシック" charset="-128"/>
              </a:rPr>
              <a:t>Beam Loss Monitors for Monitoring </a:t>
            </a:r>
            <a:br>
              <a:rPr lang="en-US" sz="2400" dirty="0" smtClean="0">
                <a:ea typeface="ＭＳ Ｐゴシック" charset="-128"/>
                <a:cs typeface="ＭＳ Ｐゴシック" charset="-128"/>
              </a:rPr>
            </a:br>
            <a:r>
              <a:rPr lang="en-US" sz="2400" dirty="0" smtClean="0">
                <a:ea typeface="ＭＳ Ｐゴシック" charset="-128"/>
                <a:cs typeface="ＭＳ Ｐゴシック" charset="-128"/>
              </a:rPr>
              <a:t>Losses at Collimators</a:t>
            </a:r>
          </a:p>
        </p:txBody>
      </p:sp>
      <p:sp>
        <p:nvSpPr>
          <p:cNvPr id="7168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R. Assmann, PAC 5/09</a:t>
            </a:r>
          </a:p>
        </p:txBody>
      </p:sp>
      <p:pic>
        <p:nvPicPr>
          <p:cNvPr id="7168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38188"/>
            <a:ext cx="9180513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>
            <a:spLocks noChangeAspect="1"/>
          </p:cNvSpPr>
          <p:nvPr/>
        </p:nvSpPr>
        <p:spPr bwMode="auto">
          <a:xfrm rot="12951537">
            <a:off x="1286720" y="5750322"/>
            <a:ext cx="1008063" cy="465137"/>
          </a:xfrm>
          <a:prstGeom prst="rightArrow">
            <a:avLst/>
          </a:prstGeom>
          <a:solidFill>
            <a:srgbClr val="99FF33"/>
          </a:solidFill>
          <a:ln w="12700" cap="flat" cmpd="sng" algn="ctr">
            <a:solidFill>
              <a:srgbClr val="99FF33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26606" y="6293427"/>
            <a:ext cx="3707265" cy="338554"/>
          </a:xfrm>
          <a:prstGeom prst="rect">
            <a:avLst/>
          </a:prstGeom>
          <a:solidFill>
            <a:srgbClr val="000000">
              <a:alpha val="59000"/>
            </a:srgbClr>
          </a:solidFill>
          <a:effectLst>
            <a:outerShdw blurRad="50800" dist="38100" dir="2700000">
              <a:schemeClr val="tx1">
                <a:alpha val="43000"/>
              </a:scheme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Beam Loss Monitors for Collimation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0664" y="1441553"/>
            <a:ext cx="3016368" cy="338554"/>
          </a:xfrm>
          <a:prstGeom prst="rect">
            <a:avLst/>
          </a:prstGeom>
          <a:solidFill>
            <a:srgbClr val="000000">
              <a:alpha val="59000"/>
            </a:srgbClr>
          </a:solidFill>
          <a:effectLst>
            <a:outerShdw blurRad="50800" dist="38100" dir="2700000">
              <a:schemeClr val="tx1">
                <a:alpha val="43000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PHASE I</a:t>
            </a:r>
            <a:r>
              <a:rPr lang="en-US" sz="1600" dirty="0" smtClean="0">
                <a:solidFill>
                  <a:schemeClr val="bg1"/>
                </a:solidFill>
              </a:rPr>
              <a:t> COLLIMATOR TCSG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>
            <a:spLocks noChangeAspect="1"/>
          </p:cNvSpPr>
          <p:nvPr/>
        </p:nvSpPr>
        <p:spPr bwMode="auto">
          <a:xfrm rot="14358141">
            <a:off x="2692777" y="4900210"/>
            <a:ext cx="2369718" cy="465138"/>
          </a:xfrm>
          <a:prstGeom prst="rightArrow">
            <a:avLst/>
          </a:prstGeom>
          <a:solidFill>
            <a:srgbClr val="99FF33"/>
          </a:solidFill>
          <a:ln w="12700" cap="flat" cmpd="sng" algn="ctr">
            <a:solidFill>
              <a:srgbClr val="99FF33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0" name="Straight Arrow Connector 9"/>
          <p:cNvCxnSpPr/>
          <p:nvPr/>
        </p:nvCxnSpPr>
        <p:spPr bwMode="auto">
          <a:xfrm rot="10800000">
            <a:off x="166176" y="2682665"/>
            <a:ext cx="7121724" cy="8308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03904" y="2385907"/>
            <a:ext cx="1501646" cy="307777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Beam Direction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ate6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DADEF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>
    <a:extraClrScheme>
      <a:clrScheme name="Template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20452</TotalTime>
  <Words>2383</Words>
  <Application>Microsoft Macintosh PowerPoint</Application>
  <PresentationFormat>On-screen Show (4:3)</PresentationFormat>
  <Paragraphs>393</Paragraphs>
  <Slides>39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1_Default Design</vt:lpstr>
      <vt:lpstr>Template6</vt:lpstr>
      <vt:lpstr>2_Default Design</vt:lpstr>
      <vt:lpstr>Performance of LHC Collimation</vt:lpstr>
      <vt:lpstr>LHC Collimation System</vt:lpstr>
      <vt:lpstr>Slide 3</vt:lpstr>
      <vt:lpstr>Stored Energy</vt:lpstr>
      <vt:lpstr>The LHC Collimator  (Phase 1 MainDesign)</vt:lpstr>
      <vt:lpstr>Precision Requirements closest to beam: primary (TCP) and secondary (TCS) collimators</vt:lpstr>
      <vt:lpstr>System Design</vt:lpstr>
      <vt:lpstr>Multi-Stage Cleaning &amp; Protection 3-4 Stages</vt:lpstr>
      <vt:lpstr>Beam Loss Monitors for Monitoring  Losses at Collimators</vt:lpstr>
      <vt:lpstr>Role of Collimation</vt:lpstr>
      <vt:lpstr>Collimation Condition</vt:lpstr>
      <vt:lpstr>Collimation Setting Calculation</vt:lpstr>
      <vt:lpstr>Required Flexibility</vt:lpstr>
      <vt:lpstr>Collimation Setting Overview (in terms of b beam size, valid 12.6. – 30.8.2010)</vt:lpstr>
      <vt:lpstr>Phase Space Coverage: Injection B1</vt:lpstr>
      <vt:lpstr>Phase Space Coverage: 3.5 TeV, β*=3.5 m B2</vt:lpstr>
      <vt:lpstr>Measuring Tails (10 min end-of-fill)</vt:lpstr>
      <vt:lpstr>Beam Intensity</vt:lpstr>
      <vt:lpstr>Beam Distribution: Beam 2 Tail V after 13h of Physics</vt:lpstr>
      <vt:lpstr>Beam 2 H Tail after 3h30 of Physics</vt:lpstr>
      <vt:lpstr>Measured Cleaning at 3.5 TeV (beam1, vertical beam loss, intermediate settings)</vt:lpstr>
      <vt:lpstr>Simulated Cleaning at 3.5 TeV (beam1, vertical beam loss, intermediate settings)</vt:lpstr>
      <vt:lpstr>Measured Cleaning at 3.5 TeV (beam1, vertical beam loss, intermediate settings)</vt:lpstr>
      <vt:lpstr>Simulated Cleaning at 3.5 TeV (beam1, vertical beam loss, intermediate settings)</vt:lpstr>
      <vt:lpstr>Meas. &amp; Sim. Cleaning at 3.5 TeV (beam1, vertical beam loss, intermediate settings)</vt:lpstr>
      <vt:lpstr>Betatron Cleaning: Peak Leakage to SC Magnet</vt:lpstr>
      <vt:lpstr>Betatron Cleaning: Leakage (Sum) to Horizontal TCT’s</vt:lpstr>
      <vt:lpstr>Betatron Cleaning: Leakage (Sum) to Vertical TCT’s</vt:lpstr>
      <vt:lpstr>Betatron Cleaning: Leakage to Dump Protection</vt:lpstr>
      <vt:lpstr>Stability of Betatron Cleaning 3.5 TeV</vt:lpstr>
      <vt:lpstr>Momentum Cleaning at 3.5 TeV</vt:lpstr>
      <vt:lpstr>Momentum Cleaning, B2, Positive Energy Offset</vt:lpstr>
      <vt:lpstr>Outlook: Upgrades</vt:lpstr>
      <vt:lpstr>Installation of 1st Phase II Collimator (CERN type, BPM’s in jaws, into SPS for beam tests)</vt:lpstr>
      <vt:lpstr>Phase 2 LHC Collimator Test with SPS (for 2016 upgrade)</vt:lpstr>
      <vt:lpstr>Phase 2 Coll. With SPS Beam Drifts Standard BLM-based Method – Observing Jaw-BPM’s</vt:lpstr>
      <vt:lpstr>Slide 37</vt:lpstr>
      <vt:lpstr>US Work on Phase II Design (LARP funded, SLAC linear collider design to LHC)</vt:lpstr>
      <vt:lpstr>Conclusion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 to CERCA</dc:title>
  <dc:creator>assmann</dc:creator>
  <cp:lastModifiedBy>Ralph Assmann</cp:lastModifiedBy>
  <cp:revision>1843</cp:revision>
  <dcterms:created xsi:type="dcterms:W3CDTF">2010-09-12T23:51:09Z</dcterms:created>
  <dcterms:modified xsi:type="dcterms:W3CDTF">2010-09-13T00:00:50Z</dcterms:modified>
</cp:coreProperties>
</file>