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00" r:id="rId2"/>
    <p:sldId id="333" r:id="rId3"/>
    <p:sldId id="326" r:id="rId4"/>
    <p:sldId id="328" r:id="rId5"/>
    <p:sldId id="336" r:id="rId6"/>
    <p:sldId id="330" r:id="rId7"/>
    <p:sldId id="331" r:id="rId8"/>
    <p:sldId id="342" r:id="rId9"/>
    <p:sldId id="327" r:id="rId10"/>
    <p:sldId id="332" r:id="rId11"/>
    <p:sldId id="339" r:id="rId12"/>
    <p:sldId id="343" r:id="rId13"/>
    <p:sldId id="344" r:id="rId14"/>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CC"/>
    <a:srgbClr val="FF33CC"/>
    <a:srgbClr val="99CCFF"/>
    <a:srgbClr val="33CCFF"/>
    <a:srgbClr val="8BC5FF"/>
    <a:srgbClr val="6DB6FF"/>
    <a:srgbClr val="3366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6916" autoAdjust="0"/>
  </p:normalViewPr>
  <p:slideViewPr>
    <p:cSldViewPr>
      <p:cViewPr>
        <p:scale>
          <a:sx n="77" d="100"/>
          <a:sy n="77" d="100"/>
        </p:scale>
        <p:origin x="-5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221" y="-67"/>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9024" tIns="49512" rIns="99024" bIns="49512" numCol="1" anchor="t" anchorCtr="0" compatLnSpc="1">
            <a:prstTxWarp prst="textNoShape">
              <a:avLst/>
            </a:prstTxWarp>
          </a:bodyPr>
          <a:lstStyle>
            <a:lvl1pPr defTabSz="992629">
              <a:defRPr sz="1200">
                <a:latin typeface="Arial" charset="0"/>
              </a:defRPr>
            </a:lvl1pPr>
          </a:lstStyle>
          <a:p>
            <a:pPr>
              <a:defRPr/>
            </a:pPr>
            <a:endParaRPr lang="en-US"/>
          </a:p>
        </p:txBody>
      </p:sp>
      <p:sp>
        <p:nvSpPr>
          <p:cNvPr id="273411" name="Rectangle 3"/>
          <p:cNvSpPr>
            <a:spLocks noGrp="1" noChangeArrowheads="1"/>
          </p:cNvSpPr>
          <p:nvPr>
            <p:ph type="dt" sz="quarter" idx="1"/>
          </p:nvPr>
        </p:nvSpPr>
        <p:spPr bwMode="auto">
          <a:xfrm>
            <a:off x="4021138" y="0"/>
            <a:ext cx="3074987" cy="512763"/>
          </a:xfrm>
          <a:prstGeom prst="rect">
            <a:avLst/>
          </a:prstGeom>
          <a:noFill/>
          <a:ln w="9525">
            <a:noFill/>
            <a:miter lim="800000"/>
            <a:headEnd/>
            <a:tailEnd/>
          </a:ln>
          <a:effectLst/>
        </p:spPr>
        <p:txBody>
          <a:bodyPr vert="horz" wrap="square" lIns="99024" tIns="49512" rIns="99024" bIns="49512" numCol="1" anchor="t" anchorCtr="0" compatLnSpc="1">
            <a:prstTxWarp prst="textNoShape">
              <a:avLst/>
            </a:prstTxWarp>
          </a:bodyPr>
          <a:lstStyle>
            <a:lvl1pPr algn="r" defTabSz="992629">
              <a:defRPr sz="1200">
                <a:latin typeface="Arial" charset="0"/>
              </a:defRPr>
            </a:lvl1pPr>
          </a:lstStyle>
          <a:p>
            <a:pPr>
              <a:defRPr/>
            </a:pPr>
            <a:endParaRPr lang="en-US"/>
          </a:p>
        </p:txBody>
      </p:sp>
      <p:sp>
        <p:nvSpPr>
          <p:cNvPr id="273412" name="Rectangle 4"/>
          <p:cNvSpPr>
            <a:spLocks noGrp="1" noChangeArrowheads="1"/>
          </p:cNvSpPr>
          <p:nvPr>
            <p:ph type="ftr" sz="quarter" idx="2"/>
          </p:nvPr>
        </p:nvSpPr>
        <p:spPr bwMode="auto">
          <a:xfrm>
            <a:off x="0" y="9718675"/>
            <a:ext cx="3074988" cy="512763"/>
          </a:xfrm>
          <a:prstGeom prst="rect">
            <a:avLst/>
          </a:prstGeom>
          <a:noFill/>
          <a:ln w="9525">
            <a:noFill/>
            <a:miter lim="800000"/>
            <a:headEnd/>
            <a:tailEnd/>
          </a:ln>
          <a:effectLst/>
        </p:spPr>
        <p:txBody>
          <a:bodyPr vert="horz" wrap="square" lIns="99024" tIns="49512" rIns="99024" bIns="49512" numCol="1" anchor="b" anchorCtr="0" compatLnSpc="1">
            <a:prstTxWarp prst="textNoShape">
              <a:avLst/>
            </a:prstTxWarp>
          </a:bodyPr>
          <a:lstStyle>
            <a:lvl1pPr defTabSz="992629">
              <a:defRPr sz="1200">
                <a:latin typeface="Arial" charset="0"/>
              </a:defRPr>
            </a:lvl1pPr>
          </a:lstStyle>
          <a:p>
            <a:pPr>
              <a:defRPr/>
            </a:pPr>
            <a:endParaRPr lang="en-US"/>
          </a:p>
        </p:txBody>
      </p:sp>
      <p:sp>
        <p:nvSpPr>
          <p:cNvPr id="273413" name="Rectangle 5"/>
          <p:cNvSpPr>
            <a:spLocks noGrp="1" noChangeArrowheads="1"/>
          </p:cNvSpPr>
          <p:nvPr>
            <p:ph type="sldNum" sz="quarter" idx="3"/>
          </p:nvPr>
        </p:nvSpPr>
        <p:spPr bwMode="auto">
          <a:xfrm>
            <a:off x="4021138" y="9718675"/>
            <a:ext cx="3074987" cy="512763"/>
          </a:xfrm>
          <a:prstGeom prst="rect">
            <a:avLst/>
          </a:prstGeom>
          <a:noFill/>
          <a:ln w="9525">
            <a:noFill/>
            <a:miter lim="800000"/>
            <a:headEnd/>
            <a:tailEnd/>
          </a:ln>
          <a:effectLst/>
        </p:spPr>
        <p:txBody>
          <a:bodyPr vert="horz" wrap="square" lIns="99024" tIns="49512" rIns="99024" bIns="49512" numCol="1" anchor="b" anchorCtr="0" compatLnSpc="1">
            <a:prstTxWarp prst="textNoShape">
              <a:avLst/>
            </a:prstTxWarp>
          </a:bodyPr>
          <a:lstStyle>
            <a:lvl1pPr algn="r" defTabSz="992629">
              <a:defRPr sz="1200">
                <a:latin typeface="Arial" charset="0"/>
              </a:defRPr>
            </a:lvl1pPr>
          </a:lstStyle>
          <a:p>
            <a:pPr>
              <a:defRPr/>
            </a:pPr>
            <a:fld id="{C41D1E21-30D5-4B40-82B5-88AE10D5B3FD}"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9024" tIns="49512" rIns="99024" bIns="49512" numCol="1" anchor="t" anchorCtr="0" compatLnSpc="1">
            <a:prstTxWarp prst="textNoShape">
              <a:avLst/>
            </a:prstTxWarp>
          </a:bodyPr>
          <a:lstStyle>
            <a:lvl1pPr defTabSz="992629">
              <a:defRPr sz="1200">
                <a:latin typeface="Arial" charset="0"/>
              </a:defRPr>
            </a:lvl1pPr>
          </a:lstStyle>
          <a:p>
            <a:pPr>
              <a:defRPr/>
            </a:pPr>
            <a:endParaRPr lang="it-IT"/>
          </a:p>
        </p:txBody>
      </p:sp>
      <p:sp>
        <p:nvSpPr>
          <p:cNvPr id="4099" name="Rectangle 3"/>
          <p:cNvSpPr>
            <a:spLocks noGrp="1" noChangeArrowheads="1"/>
          </p:cNvSpPr>
          <p:nvPr>
            <p:ph type="dt" idx="1"/>
          </p:nvPr>
        </p:nvSpPr>
        <p:spPr bwMode="auto">
          <a:xfrm>
            <a:off x="4021138" y="0"/>
            <a:ext cx="3074987" cy="512763"/>
          </a:xfrm>
          <a:prstGeom prst="rect">
            <a:avLst/>
          </a:prstGeom>
          <a:noFill/>
          <a:ln w="9525">
            <a:noFill/>
            <a:miter lim="800000"/>
            <a:headEnd/>
            <a:tailEnd/>
          </a:ln>
          <a:effectLst/>
        </p:spPr>
        <p:txBody>
          <a:bodyPr vert="horz" wrap="square" lIns="99024" tIns="49512" rIns="99024" bIns="49512" numCol="1" anchor="t" anchorCtr="0" compatLnSpc="1">
            <a:prstTxWarp prst="textNoShape">
              <a:avLst/>
            </a:prstTxWarp>
          </a:bodyPr>
          <a:lstStyle>
            <a:lvl1pPr algn="r" defTabSz="992629">
              <a:defRPr sz="1200">
                <a:latin typeface="Arial" charset="0"/>
              </a:defRPr>
            </a:lvl1pPr>
          </a:lstStyle>
          <a:p>
            <a:pPr>
              <a:defRPr/>
            </a:pPr>
            <a:endParaRPr lang="it-IT"/>
          </a:p>
        </p:txBody>
      </p:sp>
      <p:sp>
        <p:nvSpPr>
          <p:cNvPr id="14340" name="Rectangle 4"/>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1200" y="4862513"/>
            <a:ext cx="5676900" cy="4605337"/>
          </a:xfrm>
          <a:prstGeom prst="rect">
            <a:avLst/>
          </a:prstGeom>
          <a:noFill/>
          <a:ln w="9525">
            <a:noFill/>
            <a:miter lim="800000"/>
            <a:headEnd/>
            <a:tailEnd/>
          </a:ln>
          <a:effectLst/>
        </p:spPr>
        <p:txBody>
          <a:bodyPr vert="horz" wrap="square" lIns="99024" tIns="49512" rIns="99024" bIns="49512"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9718675"/>
            <a:ext cx="3074988" cy="512763"/>
          </a:xfrm>
          <a:prstGeom prst="rect">
            <a:avLst/>
          </a:prstGeom>
          <a:noFill/>
          <a:ln w="9525">
            <a:noFill/>
            <a:miter lim="800000"/>
            <a:headEnd/>
            <a:tailEnd/>
          </a:ln>
          <a:effectLst/>
        </p:spPr>
        <p:txBody>
          <a:bodyPr vert="horz" wrap="square" lIns="99024" tIns="49512" rIns="99024" bIns="49512" numCol="1" anchor="b" anchorCtr="0" compatLnSpc="1">
            <a:prstTxWarp prst="textNoShape">
              <a:avLst/>
            </a:prstTxWarp>
          </a:bodyPr>
          <a:lstStyle>
            <a:lvl1pPr defTabSz="992629">
              <a:defRPr sz="1200">
                <a:latin typeface="Arial" charset="0"/>
              </a:defRPr>
            </a:lvl1pPr>
          </a:lstStyle>
          <a:p>
            <a:pPr>
              <a:defRPr/>
            </a:pPr>
            <a:endParaRPr lang="it-IT"/>
          </a:p>
        </p:txBody>
      </p:sp>
      <p:sp>
        <p:nvSpPr>
          <p:cNvPr id="4103" name="Rectangle 7"/>
          <p:cNvSpPr>
            <a:spLocks noGrp="1" noChangeArrowheads="1"/>
          </p:cNvSpPr>
          <p:nvPr>
            <p:ph type="sldNum" sz="quarter" idx="5"/>
          </p:nvPr>
        </p:nvSpPr>
        <p:spPr bwMode="auto">
          <a:xfrm>
            <a:off x="4021138" y="9718675"/>
            <a:ext cx="3074987" cy="512763"/>
          </a:xfrm>
          <a:prstGeom prst="rect">
            <a:avLst/>
          </a:prstGeom>
          <a:noFill/>
          <a:ln w="9525">
            <a:noFill/>
            <a:miter lim="800000"/>
            <a:headEnd/>
            <a:tailEnd/>
          </a:ln>
          <a:effectLst/>
        </p:spPr>
        <p:txBody>
          <a:bodyPr vert="horz" wrap="square" lIns="99024" tIns="49512" rIns="99024" bIns="49512" numCol="1" anchor="b" anchorCtr="0" compatLnSpc="1">
            <a:prstTxWarp prst="textNoShape">
              <a:avLst/>
            </a:prstTxWarp>
          </a:bodyPr>
          <a:lstStyle>
            <a:lvl1pPr algn="r" defTabSz="992629">
              <a:defRPr sz="1200">
                <a:latin typeface="Arial" charset="0"/>
              </a:defRPr>
            </a:lvl1pPr>
          </a:lstStyle>
          <a:p>
            <a:pPr>
              <a:defRPr/>
            </a:pPr>
            <a:fld id="{36D2CB8C-34E6-4ADB-88B8-708A2707F8BA}" type="slidenum">
              <a:rPr lang="it-IT"/>
              <a:pPr>
                <a:defRPr/>
              </a:pPr>
              <a:t>‹Nr.›</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pPr defTabSz="992188"/>
            <a:fld id="{328B5C8E-EADD-46D4-8938-912B656C3910}" type="slidenum">
              <a:rPr lang="it-IT" smtClean="0"/>
              <a:pPr defTabSz="992188"/>
              <a:t>1</a:t>
            </a:fld>
            <a:endParaRPr lang="it-IT"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pPr defTabSz="992188"/>
            <a:fld id="{DB1514C6-49C1-4866-9351-9A6219E608EA}" type="slidenum">
              <a:rPr lang="it-IT" smtClean="0"/>
              <a:pPr defTabSz="992188"/>
              <a:t>2</a:t>
            </a:fld>
            <a:endParaRPr lang="it-IT"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92188"/>
            <a:fld id="{513A193E-DBB1-4283-BF3C-91EA74CD2B70}" type="slidenum">
              <a:rPr lang="it-IT" smtClean="0"/>
              <a:pPr defTabSz="992188"/>
              <a:t>13</a:t>
            </a:fld>
            <a:endParaRPr lang="it-IT"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l="15417" t="20483" r="19295" b="14664"/>
          <a:stretch>
            <a:fillRect/>
          </a:stretch>
        </p:blipFill>
        <p:spPr bwMode="auto">
          <a:xfrm>
            <a:off x="0" y="0"/>
            <a:ext cx="9144000" cy="6858000"/>
          </a:xfrm>
          <a:prstGeom prst="rect">
            <a:avLst/>
          </a:prstGeom>
          <a:noFill/>
          <a:ln w="9525">
            <a:noFill/>
            <a:miter lim="800000"/>
            <a:headEnd/>
            <a:tailEnd/>
          </a:ln>
        </p:spPr>
      </p:pic>
      <p:cxnSp>
        <p:nvCxnSpPr>
          <p:cNvPr id="3" name="Connettore 1 2"/>
          <p:cNvCxnSpPr/>
          <p:nvPr userDrawn="1"/>
        </p:nvCxnSpPr>
        <p:spPr>
          <a:xfrm flipV="1">
            <a:off x="2162175" y="6642100"/>
            <a:ext cx="6718300" cy="0"/>
          </a:xfrm>
          <a:prstGeom prst="line">
            <a:avLst/>
          </a:prstGeom>
          <a:ln w="101600" cap="rnd">
            <a:solidFill>
              <a:srgbClr val="2A53A6"/>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Figura a mano libera 3"/>
          <p:cNvSpPr/>
          <p:nvPr userDrawn="1"/>
        </p:nvSpPr>
        <p:spPr>
          <a:xfrm>
            <a:off x="638175" y="5975350"/>
            <a:ext cx="1524000" cy="657225"/>
          </a:xfrm>
          <a:custGeom>
            <a:avLst/>
            <a:gdLst>
              <a:gd name="connsiteX0" fmla="*/ 400050 w 1162050"/>
              <a:gd name="connsiteY0" fmla="*/ 38100 h 500062"/>
              <a:gd name="connsiteX1" fmla="*/ 0 w 1162050"/>
              <a:gd name="connsiteY1" fmla="*/ 495300 h 500062"/>
              <a:gd name="connsiteX2" fmla="*/ 538162 w 1162050"/>
              <a:gd name="connsiteY2" fmla="*/ 495300 h 500062"/>
              <a:gd name="connsiteX3" fmla="*/ 542925 w 1162050"/>
              <a:gd name="connsiteY3" fmla="*/ 0 h 500062"/>
              <a:gd name="connsiteX4" fmla="*/ 700087 w 1162050"/>
              <a:gd name="connsiteY4" fmla="*/ 180975 h 500062"/>
              <a:gd name="connsiteX5" fmla="*/ 700087 w 1162050"/>
              <a:gd name="connsiteY5" fmla="*/ 0 h 500062"/>
              <a:gd name="connsiteX6" fmla="*/ 1162050 w 1162050"/>
              <a:gd name="connsiteY6" fmla="*/ 500062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50" h="500062">
                <a:moveTo>
                  <a:pt x="400050" y="38100"/>
                </a:moveTo>
                <a:lnTo>
                  <a:pt x="0" y="495300"/>
                </a:lnTo>
                <a:lnTo>
                  <a:pt x="538162" y="495300"/>
                </a:lnTo>
                <a:cubicBezTo>
                  <a:pt x="539750" y="330200"/>
                  <a:pt x="541337" y="165100"/>
                  <a:pt x="542925" y="0"/>
                </a:cubicBezTo>
                <a:lnTo>
                  <a:pt x="700087" y="180975"/>
                </a:lnTo>
                <a:lnTo>
                  <a:pt x="700087" y="0"/>
                </a:lnTo>
                <a:lnTo>
                  <a:pt x="1162050" y="500062"/>
                </a:lnTo>
              </a:path>
            </a:pathLst>
          </a:custGeom>
          <a:ln w="101600" cap="rnd">
            <a:solidFill>
              <a:srgbClr val="2A53A6"/>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cxnSp>
        <p:nvCxnSpPr>
          <p:cNvPr id="5" name="Connettore 1 4"/>
          <p:cNvCxnSpPr/>
          <p:nvPr userDrawn="1"/>
        </p:nvCxnSpPr>
        <p:spPr>
          <a:xfrm rot="16200000" flipH="1">
            <a:off x="6269832" y="3994944"/>
            <a:ext cx="5294312" cy="0"/>
          </a:xfrm>
          <a:prstGeom prst="line">
            <a:avLst/>
          </a:prstGeom>
          <a:ln w="101600" cap="rnd">
            <a:solidFill>
              <a:srgbClr val="2A53A6"/>
            </a:solidFill>
          </a:ln>
          <a:effectLst/>
        </p:spPr>
        <p:style>
          <a:lnRef idx="1">
            <a:schemeClr val="accent1"/>
          </a:lnRef>
          <a:fillRef idx="0">
            <a:schemeClr val="accent1"/>
          </a:fillRef>
          <a:effectRef idx="0">
            <a:schemeClr val="accent1"/>
          </a:effectRef>
          <a:fontRef idx="minor">
            <a:schemeClr val="tx1"/>
          </a:fontRef>
        </p:style>
      </p:cxnSp>
      <p:sp>
        <p:nvSpPr>
          <p:cNvPr id="6" name="Rectangle 10"/>
          <p:cNvSpPr>
            <a:spLocks noChangeArrowheads="1"/>
          </p:cNvSpPr>
          <p:nvPr userDrawn="1"/>
        </p:nvSpPr>
        <p:spPr bwMode="auto">
          <a:xfrm>
            <a:off x="2306638" y="5911850"/>
            <a:ext cx="1138237" cy="633413"/>
          </a:xfrm>
          <a:prstGeom prst="rect">
            <a:avLst/>
          </a:prstGeom>
          <a:gradFill flip="none" rotWithShape="1">
            <a:gsLst>
              <a:gs pos="0">
                <a:schemeClr val="bg1"/>
              </a:gs>
              <a:gs pos="100000">
                <a:srgbClr val="3366CC"/>
              </a:gs>
            </a:gsLst>
            <a:lin ang="0" scaled="1"/>
            <a:tileRect/>
          </a:gradFill>
          <a:ln w="9525">
            <a:noFill/>
            <a:miter lim="800000"/>
            <a:headEnd/>
            <a:tailEnd/>
          </a:ln>
          <a:effectLst/>
        </p:spPr>
        <p:txBody>
          <a:bodyPr wrap="none" anchor="ctr"/>
          <a:lstStyle/>
          <a:p>
            <a:pPr>
              <a:defRPr/>
            </a:pPr>
            <a:endParaRPr lang="it-IT"/>
          </a:p>
        </p:txBody>
      </p:sp>
      <p:sp>
        <p:nvSpPr>
          <p:cNvPr id="7" name="Rectangle 10"/>
          <p:cNvSpPr>
            <a:spLocks noChangeArrowheads="1"/>
          </p:cNvSpPr>
          <p:nvPr userDrawn="1"/>
        </p:nvSpPr>
        <p:spPr bwMode="auto">
          <a:xfrm>
            <a:off x="3001963" y="5911850"/>
            <a:ext cx="5805487" cy="633413"/>
          </a:xfrm>
          <a:prstGeom prst="rect">
            <a:avLst/>
          </a:prstGeom>
          <a:gradFill flip="none" rotWithShape="1">
            <a:gsLst>
              <a:gs pos="0">
                <a:srgbClr val="94AFE4"/>
              </a:gs>
              <a:gs pos="100000">
                <a:srgbClr val="3366CC"/>
              </a:gs>
            </a:gsLst>
            <a:lin ang="0" scaled="1"/>
            <a:tileRect/>
          </a:gradFill>
          <a:ln w="9525">
            <a:noFill/>
            <a:miter lim="800000"/>
            <a:headEnd/>
            <a:tailEnd/>
          </a:ln>
          <a:effectLst/>
        </p:spPr>
        <p:txBody>
          <a:bodyPr wrap="none" anchor="ct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319314" y="4696052"/>
            <a:ext cx="8439150" cy="528637"/>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55EB1594-9113-4DFE-9E5E-F2898A82E698}" type="slidenum">
              <a:rPr lang="it-IT"/>
              <a:pPr>
                <a:defRPr/>
              </a:pPr>
              <a:t>‹Nr.›</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62763" y="134938"/>
            <a:ext cx="2135187" cy="59912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34938"/>
            <a:ext cx="6253163" cy="59912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B4EC7967-FF69-4BF0-9CF5-237C180EBE9C}" type="slidenum">
              <a:rPr lang="it-IT"/>
              <a:pPr>
                <a:defRPr/>
              </a:pPr>
              <a:t>‹Nr.›</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58800" y="134938"/>
            <a:ext cx="8439150" cy="528637"/>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a:xfrm>
            <a:off x="8201025" y="6521450"/>
            <a:ext cx="879475" cy="476250"/>
          </a:xfrm>
        </p:spPr>
        <p:txBody>
          <a:bodyPr/>
          <a:lstStyle>
            <a:lvl1pPr>
              <a:defRPr/>
            </a:lvl1pPr>
          </a:lstStyle>
          <a:p>
            <a:pPr>
              <a:defRPr/>
            </a:pPr>
            <a:fld id="{26A8BE62-305C-4532-BEA2-8FDCE26C2A02}" type="slidenum">
              <a:rPr lang="it-IT"/>
              <a:pPr>
                <a:defRPr/>
              </a:pPr>
              <a:t>‹Nr.›</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a:srcRect t="19083" r="3790" b="29613"/>
          <a:stretch>
            <a:fillRect/>
          </a:stretch>
        </p:blipFill>
        <p:spPr bwMode="auto">
          <a:xfrm>
            <a:off x="6507163" y="0"/>
            <a:ext cx="2489200" cy="808038"/>
          </a:xfrm>
          <a:prstGeom prst="rect">
            <a:avLst/>
          </a:prstGeom>
          <a:noFill/>
          <a:ln w="9525">
            <a:noFill/>
            <a:miter lim="800000"/>
            <a:headEnd/>
            <a:tailEnd/>
          </a:ln>
        </p:spPr>
      </p:pic>
      <p:cxnSp>
        <p:nvCxnSpPr>
          <p:cNvPr id="5" name="Connettore 1 4"/>
          <p:cNvCxnSpPr/>
          <p:nvPr userDrawn="1"/>
        </p:nvCxnSpPr>
        <p:spPr>
          <a:xfrm rot="16200000" flipV="1">
            <a:off x="-1854200" y="3575051"/>
            <a:ext cx="5038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ttore 1 5"/>
          <p:cNvCxnSpPr/>
          <p:nvPr userDrawn="1"/>
        </p:nvCxnSpPr>
        <p:spPr>
          <a:xfrm rot="5400000">
            <a:off x="6404769" y="2663032"/>
            <a:ext cx="5221287"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32"/>
          <p:cNvPicPr>
            <a:picLocks noChangeAspect="1" noChangeArrowheads="1"/>
          </p:cNvPicPr>
          <p:nvPr userDrawn="1"/>
        </p:nvPicPr>
        <p:blipFill>
          <a:blip r:embed="rId3"/>
          <a:srcRect l="33327" r="11418" b="4366"/>
          <a:stretch>
            <a:fillRect/>
          </a:stretch>
        </p:blipFill>
        <p:spPr bwMode="auto">
          <a:xfrm>
            <a:off x="6421438" y="-31750"/>
            <a:ext cx="2576512" cy="836613"/>
          </a:xfrm>
          <a:prstGeom prst="rect">
            <a:avLst/>
          </a:prstGeom>
          <a:noFill/>
          <a:ln w="9525">
            <a:noFill/>
            <a:miter lim="800000"/>
            <a:headEnd/>
            <a:tailEnd/>
          </a:ln>
        </p:spPr>
      </p:pic>
      <p:sp>
        <p:nvSpPr>
          <p:cNvPr id="9" name="Rectangle 2"/>
          <p:cNvSpPr>
            <a:spLocks noGrp="1" noChangeArrowheads="1"/>
          </p:cNvSpPr>
          <p:nvPr>
            <p:ph type="title"/>
          </p:nvPr>
        </p:nvSpPr>
        <p:spPr bwMode="auto">
          <a:xfrm>
            <a:off x="257176" y="6130962"/>
            <a:ext cx="8696384" cy="495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3600">
                <a:solidFill>
                  <a:schemeClr val="bg1"/>
                </a:solidFill>
                <a:effectLst>
                  <a:outerShdw blurRad="38100" dist="38100" dir="2700000" algn="tl">
                    <a:srgbClr val="000000">
                      <a:alpha val="43137"/>
                    </a:srgbClr>
                  </a:outerShdw>
                </a:effectLst>
                <a:latin typeface="Calibri" pitchFamily="34" charset="0"/>
              </a:defRPr>
            </a:lvl1pPr>
          </a:lstStyle>
          <a:p>
            <a:pPr lvl="0"/>
            <a:r>
              <a:rPr lang="it-IT" dirty="0" smtClean="0"/>
              <a:t>Fare clic per modificare lo stile del titolo</a:t>
            </a:r>
          </a:p>
        </p:txBody>
      </p:sp>
      <p:sp>
        <p:nvSpPr>
          <p:cNvPr id="3" name="Segnaposto contenuto 2"/>
          <p:cNvSpPr>
            <a:spLocks noGrp="1"/>
          </p:cNvSpPr>
          <p:nvPr>
            <p:ph idx="1"/>
          </p:nvPr>
        </p:nvSpPr>
        <p:spPr>
          <a:xfrm>
            <a:off x="409575" y="1409700"/>
            <a:ext cx="8229600" cy="4525963"/>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Segnaposto numero diapositiva 3"/>
          <p:cNvSpPr>
            <a:spLocks noGrp="1"/>
          </p:cNvSpPr>
          <p:nvPr>
            <p:ph type="sldNum" sz="quarter" idx="10"/>
          </p:nvPr>
        </p:nvSpPr>
        <p:spPr>
          <a:xfrm>
            <a:off x="8113713" y="68263"/>
            <a:ext cx="879475" cy="476250"/>
          </a:xfrm>
        </p:spPr>
        <p:txBody>
          <a:bodyPr/>
          <a:lstStyle>
            <a:lvl1pPr>
              <a:defRPr/>
            </a:lvl1pPr>
          </a:lstStyle>
          <a:p>
            <a:pPr>
              <a:defRPr/>
            </a:pPr>
            <a:fld id="{A1BB6CDE-7F6D-4A4B-857A-29E1EAF39933}" type="slidenum">
              <a:rPr lang="it-IT"/>
              <a:pPr>
                <a:defRPr/>
              </a:pPr>
              <a:t>‹Nr.›</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smtClean="0"/>
              <a:t>Fare clic per modificare stili del testo dello schema</a:t>
            </a:r>
          </a:p>
        </p:txBody>
      </p:sp>
      <p:sp>
        <p:nvSpPr>
          <p:cNvPr id="4" name="Rectangle 6"/>
          <p:cNvSpPr>
            <a:spLocks noGrp="1" noChangeArrowheads="1"/>
          </p:cNvSpPr>
          <p:nvPr>
            <p:ph type="sldNum" sz="quarter" idx="10"/>
          </p:nvPr>
        </p:nvSpPr>
        <p:spPr>
          <a:ln/>
        </p:spPr>
        <p:txBody>
          <a:bodyPr/>
          <a:lstStyle>
            <a:lvl1pPr>
              <a:defRPr/>
            </a:lvl1pPr>
          </a:lstStyle>
          <a:p>
            <a:pPr>
              <a:defRPr/>
            </a:pPr>
            <a:fld id="{C27A2287-CE4E-4573-B3E5-AB762C9AED63}" type="slidenum">
              <a:rPr lang="it-IT"/>
              <a:pPr>
                <a:defRPr/>
              </a:pPr>
              <a:t>‹Nr.›</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19314" y="4696052"/>
            <a:ext cx="8439150" cy="528637"/>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sldNum" sz="quarter" idx="10"/>
          </p:nvPr>
        </p:nvSpPr>
        <p:spPr>
          <a:ln/>
        </p:spPr>
        <p:txBody>
          <a:bodyPr/>
          <a:lstStyle>
            <a:lvl1pPr>
              <a:defRPr/>
            </a:lvl1pPr>
          </a:lstStyle>
          <a:p>
            <a:pPr>
              <a:defRPr/>
            </a:pPr>
            <a:fld id="{937009D8-6974-44FD-B4DA-3FD819EF64E2}" type="slidenum">
              <a:rPr lang="it-IT"/>
              <a:pPr>
                <a:defRPr/>
              </a:pPr>
              <a:t>‹Nr.›</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sldNum" sz="quarter" idx="10"/>
          </p:nvPr>
        </p:nvSpPr>
        <p:spPr>
          <a:ln/>
        </p:spPr>
        <p:txBody>
          <a:bodyPr/>
          <a:lstStyle>
            <a:lvl1pPr>
              <a:defRPr/>
            </a:lvl1pPr>
          </a:lstStyle>
          <a:p>
            <a:pPr>
              <a:defRPr/>
            </a:pPr>
            <a:fld id="{71000F11-12BF-48C3-9848-EDAE475E5870}" type="slidenum">
              <a:rPr lang="it-IT"/>
              <a:pPr>
                <a:defRPr/>
              </a:pPr>
              <a:t>‹Nr.›</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19314" y="4696052"/>
            <a:ext cx="8439150" cy="528637"/>
          </a:xfrm>
          <a:prstGeom prst="rect">
            <a:avLst/>
          </a:prstGeom>
        </p:spPr>
        <p:txBody>
          <a:bodyPr/>
          <a:lstStyle/>
          <a:p>
            <a:r>
              <a:rPr lang="it-IT" smtClean="0"/>
              <a:t>Fare clic per modificare lo stile del titolo</a:t>
            </a:r>
            <a:endParaRPr lang="it-IT"/>
          </a:p>
        </p:txBody>
      </p:sp>
      <p:sp>
        <p:nvSpPr>
          <p:cNvPr id="3" name="Rectangle 6"/>
          <p:cNvSpPr>
            <a:spLocks noGrp="1" noChangeArrowheads="1"/>
          </p:cNvSpPr>
          <p:nvPr>
            <p:ph type="sldNum" sz="quarter" idx="10"/>
          </p:nvPr>
        </p:nvSpPr>
        <p:spPr>
          <a:ln/>
        </p:spPr>
        <p:txBody>
          <a:bodyPr/>
          <a:lstStyle>
            <a:lvl1pPr>
              <a:defRPr/>
            </a:lvl1pPr>
          </a:lstStyle>
          <a:p>
            <a:pPr>
              <a:defRPr/>
            </a:pPr>
            <a:fld id="{2E63DFBA-831B-4ED3-9FB8-D96315E8BDB1}" type="slidenum">
              <a:rPr lang="it-IT"/>
              <a:pPr>
                <a:defRPr/>
              </a:pPr>
              <a:t>‹Nr.›</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F53F307-EE37-40A6-9F32-E0D502186902}" type="slidenum">
              <a:rPr lang="it-IT"/>
              <a:pPr>
                <a:defRPr/>
              </a:pPr>
              <a:t>‹Nr.›</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9BBDC35E-DD1B-4FF0-BBB4-3C7A2A9674A3}" type="slidenum">
              <a:rPr lang="it-IT"/>
              <a:pPr>
                <a:defRPr/>
              </a:pPr>
              <a:t>‹Nr.›</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713CE303-7371-4141-B780-B8B61073F418}" type="slidenum">
              <a:rPr lang="it-IT"/>
              <a:pPr>
                <a:defRPr/>
              </a:pPr>
              <a:t>‹Nr.›</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p:cNvSpPr>
            <a:spLocks noChangeArrowheads="1"/>
          </p:cNvSpPr>
          <p:nvPr userDrawn="1"/>
        </p:nvSpPr>
        <p:spPr bwMode="auto">
          <a:xfrm>
            <a:off x="1336675" y="6130925"/>
            <a:ext cx="803275" cy="487363"/>
          </a:xfrm>
          <a:prstGeom prst="rect">
            <a:avLst/>
          </a:prstGeom>
          <a:gradFill flip="none" rotWithShape="1">
            <a:gsLst>
              <a:gs pos="0">
                <a:schemeClr val="bg1"/>
              </a:gs>
              <a:gs pos="100000">
                <a:srgbClr val="3366CC"/>
              </a:gs>
            </a:gsLst>
            <a:lin ang="0" scaled="1"/>
            <a:tileRect/>
          </a:gradFill>
          <a:ln w="9525">
            <a:noFill/>
            <a:miter lim="800000"/>
            <a:headEnd/>
            <a:tailEnd/>
          </a:ln>
          <a:effectLst/>
        </p:spPr>
        <p:txBody>
          <a:bodyPr wrap="none" anchor="ctr"/>
          <a:lstStyle/>
          <a:p>
            <a:pPr>
              <a:defRPr/>
            </a:pPr>
            <a:endParaRPr lang="it-IT"/>
          </a:p>
        </p:txBody>
      </p:sp>
      <p:sp>
        <p:nvSpPr>
          <p:cNvPr id="12" name="Rectangle 10"/>
          <p:cNvSpPr>
            <a:spLocks noChangeArrowheads="1"/>
          </p:cNvSpPr>
          <p:nvPr userDrawn="1"/>
        </p:nvSpPr>
        <p:spPr bwMode="auto">
          <a:xfrm>
            <a:off x="1833563" y="6130925"/>
            <a:ext cx="7310437" cy="487363"/>
          </a:xfrm>
          <a:prstGeom prst="rect">
            <a:avLst/>
          </a:prstGeom>
          <a:gradFill flip="none" rotWithShape="1">
            <a:gsLst>
              <a:gs pos="0">
                <a:srgbClr val="94AFE4"/>
              </a:gs>
              <a:gs pos="100000">
                <a:srgbClr val="3366CC"/>
              </a:gs>
            </a:gsLst>
            <a:lin ang="0" scaled="1"/>
            <a:tileRect/>
          </a:gradFill>
          <a:ln w="9525">
            <a:noFill/>
            <a:miter lim="800000"/>
            <a:headEnd/>
            <a:tailEnd/>
          </a:ln>
          <a:effectLst/>
        </p:spPr>
        <p:txBody>
          <a:bodyPr wrap="none" anchor="ctr"/>
          <a:lstStyle/>
          <a:p>
            <a:pPr>
              <a:defRPr/>
            </a:pPr>
            <a:endParaRPr lang="it-IT"/>
          </a:p>
        </p:txBody>
      </p:sp>
      <p:sp>
        <p:nvSpPr>
          <p:cNvPr id="19" name="Rectangle 10"/>
          <p:cNvSpPr>
            <a:spLocks noChangeArrowheads="1"/>
          </p:cNvSpPr>
          <p:nvPr userDrawn="1"/>
        </p:nvSpPr>
        <p:spPr bwMode="auto">
          <a:xfrm>
            <a:off x="0" y="0"/>
            <a:ext cx="1654175" cy="815975"/>
          </a:xfrm>
          <a:prstGeom prst="rect">
            <a:avLst/>
          </a:prstGeom>
          <a:solidFill>
            <a:srgbClr val="0066CC"/>
          </a:solidFill>
          <a:ln w="9525">
            <a:noFill/>
            <a:miter lim="800000"/>
            <a:headEnd/>
            <a:tailEnd/>
          </a:ln>
          <a:effectLst/>
        </p:spPr>
        <p:txBody>
          <a:bodyPr wrap="none" anchor="ctr"/>
          <a:lstStyle/>
          <a:p>
            <a:pPr>
              <a:defRPr/>
            </a:pPr>
            <a:endParaRPr lang="it-IT"/>
          </a:p>
        </p:txBody>
      </p:sp>
      <p:sp>
        <p:nvSpPr>
          <p:cNvPr id="1048" name="Rectangle 24"/>
          <p:cNvSpPr>
            <a:spLocks noChangeArrowheads="1"/>
          </p:cNvSpPr>
          <p:nvPr userDrawn="1"/>
        </p:nvSpPr>
        <p:spPr bwMode="auto">
          <a:xfrm>
            <a:off x="292100" y="6477000"/>
            <a:ext cx="8851900" cy="330200"/>
          </a:xfrm>
          <a:prstGeom prst="rect">
            <a:avLst/>
          </a:prstGeom>
          <a:solidFill>
            <a:schemeClr val="bg2">
              <a:alpha val="3000"/>
            </a:schemeClr>
          </a:solidFill>
          <a:ln w="9525">
            <a:noFill/>
            <a:miter lim="800000"/>
            <a:headEnd/>
            <a:tailEnd/>
          </a:ln>
          <a:effectLst/>
        </p:spPr>
        <p:txBody>
          <a:bodyPr wrap="none" anchor="ctr"/>
          <a:lstStyle/>
          <a:p>
            <a:pPr>
              <a:defRPr/>
            </a:pPr>
            <a:endParaRPr lang="it-IT"/>
          </a:p>
        </p:txBody>
      </p:sp>
      <p:sp>
        <p:nvSpPr>
          <p:cNvPr id="1034" name="Rectangle 10"/>
          <p:cNvSpPr>
            <a:spLocks noChangeArrowheads="1"/>
          </p:cNvSpPr>
          <p:nvPr userDrawn="1"/>
        </p:nvSpPr>
        <p:spPr bwMode="auto">
          <a:xfrm>
            <a:off x="1633538" y="0"/>
            <a:ext cx="7369175" cy="815975"/>
          </a:xfrm>
          <a:prstGeom prst="rect">
            <a:avLst/>
          </a:prstGeom>
          <a:gradFill flip="none" rotWithShape="1">
            <a:gsLst>
              <a:gs pos="0">
                <a:srgbClr val="3366CC">
                  <a:gamma/>
                  <a:tint val="25490"/>
                  <a:invGamma/>
                </a:srgbClr>
              </a:gs>
              <a:gs pos="100000">
                <a:srgbClr val="3366CC"/>
              </a:gs>
            </a:gsLst>
            <a:lin ang="10800000" scaled="1"/>
            <a:tileRect/>
          </a:gradFill>
          <a:ln w="9525">
            <a:noFill/>
            <a:miter lim="800000"/>
            <a:headEnd/>
            <a:tailEnd/>
          </a:ln>
          <a:effectLst/>
        </p:spPr>
        <p:txBody>
          <a:bodyPr wrap="none" anchor="ctr"/>
          <a:lstStyle/>
          <a:p>
            <a:pPr>
              <a:defRPr/>
            </a:pPr>
            <a:endParaRPr lang="it-IT"/>
          </a:p>
        </p:txBody>
      </p:sp>
      <p:sp>
        <p:nvSpPr>
          <p:cNvPr id="1031" name="Rectangle 3"/>
          <p:cNvSpPr>
            <a:spLocks noGrp="1" noChangeArrowheads="1"/>
          </p:cNvSpPr>
          <p:nvPr>
            <p:ph type="body" idx="1"/>
          </p:nvPr>
        </p:nvSpPr>
        <p:spPr bwMode="auto">
          <a:xfrm>
            <a:off x="457200" y="1600200"/>
            <a:ext cx="8229600" cy="2847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30" name="Rectangle 6"/>
          <p:cNvSpPr>
            <a:spLocks noGrp="1" noChangeArrowheads="1"/>
          </p:cNvSpPr>
          <p:nvPr>
            <p:ph type="sldNum" sz="quarter" idx="4"/>
          </p:nvPr>
        </p:nvSpPr>
        <p:spPr bwMode="auto">
          <a:xfrm>
            <a:off x="8010525" y="273050"/>
            <a:ext cx="8794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accent2"/>
                </a:solidFill>
                <a:latin typeface="Arial" charset="0"/>
              </a:defRPr>
            </a:lvl1pPr>
          </a:lstStyle>
          <a:p>
            <a:pPr>
              <a:defRPr/>
            </a:pPr>
            <a:fld id="{971A8DF0-926C-4DCD-8244-4C1131BC053C}" type="slidenum">
              <a:rPr lang="it-IT"/>
              <a:pPr>
                <a:defRPr/>
              </a:pPr>
              <a:t>‹Nr.›</a:t>
            </a:fld>
            <a:endParaRPr lang="it-IT"/>
          </a:p>
        </p:txBody>
      </p:sp>
      <p:pic>
        <p:nvPicPr>
          <p:cNvPr id="1033" name="Picture 4"/>
          <p:cNvPicPr>
            <a:picLocks noChangeAspect="1" noChangeArrowheads="1"/>
          </p:cNvPicPr>
          <p:nvPr userDrawn="1"/>
        </p:nvPicPr>
        <p:blipFill>
          <a:blip r:embed="rId14"/>
          <a:srcRect/>
          <a:stretch>
            <a:fillRect/>
          </a:stretch>
        </p:blipFill>
        <p:spPr bwMode="auto">
          <a:xfrm>
            <a:off x="79375" y="88900"/>
            <a:ext cx="1571625" cy="652463"/>
          </a:xfrm>
          <a:prstGeom prst="rect">
            <a:avLst/>
          </a:prstGeom>
          <a:noFill/>
          <a:ln w="9525">
            <a:noFill/>
            <a:miter lim="800000"/>
            <a:headEnd/>
            <a:tailEnd/>
          </a:ln>
        </p:spPr>
      </p:pic>
      <p:sp>
        <p:nvSpPr>
          <p:cNvPr id="20" name="Rectangle 10"/>
          <p:cNvSpPr>
            <a:spLocks noChangeArrowheads="1"/>
          </p:cNvSpPr>
          <p:nvPr userDrawn="1"/>
        </p:nvSpPr>
        <p:spPr bwMode="auto">
          <a:xfrm flipH="1">
            <a:off x="9031288" y="-6350"/>
            <a:ext cx="107950" cy="814388"/>
          </a:xfrm>
          <a:prstGeom prst="rect">
            <a:avLst/>
          </a:prstGeom>
          <a:solidFill>
            <a:srgbClr val="0066CC"/>
          </a:solidFill>
          <a:ln w="9525">
            <a:noFill/>
            <a:miter lim="800000"/>
            <a:headEnd/>
            <a:tailEnd/>
          </a:ln>
          <a:effectLst/>
        </p:spPr>
        <p:txBody>
          <a:bodyPr wrap="none" anchor="ctr"/>
          <a:lstStyle/>
          <a:p>
            <a:pPr>
              <a:defRPr/>
            </a:pPr>
            <a:endParaRPr lang="it-IT"/>
          </a:p>
        </p:txBody>
      </p:sp>
      <p:sp>
        <p:nvSpPr>
          <p:cNvPr id="21" name="CasellaDiTesto 20"/>
          <p:cNvSpPr txBox="1"/>
          <p:nvPr userDrawn="1"/>
        </p:nvSpPr>
        <p:spPr>
          <a:xfrm>
            <a:off x="1676400" y="119063"/>
            <a:ext cx="3298825" cy="585787"/>
          </a:xfrm>
          <a:prstGeom prst="rect">
            <a:avLst/>
          </a:prstGeom>
          <a:noFill/>
        </p:spPr>
        <p:txBody>
          <a:bodyPr>
            <a:spAutoFit/>
          </a:bodyPr>
          <a:lstStyle/>
          <a:p>
            <a:pPr>
              <a:defRPr/>
            </a:pPr>
            <a:r>
              <a:rPr lang="it-IT" sz="1600" dirty="0">
                <a:solidFill>
                  <a:schemeClr val="bg1"/>
                </a:solidFill>
              </a:rPr>
              <a:t>DIMEC</a:t>
            </a:r>
          </a:p>
          <a:p>
            <a:pPr>
              <a:defRPr/>
            </a:pPr>
            <a:r>
              <a:rPr lang="it-IT" sz="1600" dirty="0">
                <a:solidFill>
                  <a:schemeClr val="bg1"/>
                </a:solidFill>
              </a:rPr>
              <a:t>Dipartimento di Meccanica</a:t>
            </a:r>
          </a:p>
        </p:txBody>
      </p:sp>
      <p:sp>
        <p:nvSpPr>
          <p:cNvPr id="22" name="Figura a mano libera 21"/>
          <p:cNvSpPr/>
          <p:nvPr userDrawn="1"/>
        </p:nvSpPr>
        <p:spPr>
          <a:xfrm>
            <a:off x="161925" y="6181725"/>
            <a:ext cx="1152525" cy="500063"/>
          </a:xfrm>
          <a:custGeom>
            <a:avLst/>
            <a:gdLst>
              <a:gd name="connsiteX0" fmla="*/ 400050 w 1162050"/>
              <a:gd name="connsiteY0" fmla="*/ 38100 h 500062"/>
              <a:gd name="connsiteX1" fmla="*/ 0 w 1162050"/>
              <a:gd name="connsiteY1" fmla="*/ 495300 h 500062"/>
              <a:gd name="connsiteX2" fmla="*/ 538162 w 1162050"/>
              <a:gd name="connsiteY2" fmla="*/ 495300 h 500062"/>
              <a:gd name="connsiteX3" fmla="*/ 542925 w 1162050"/>
              <a:gd name="connsiteY3" fmla="*/ 0 h 500062"/>
              <a:gd name="connsiteX4" fmla="*/ 700087 w 1162050"/>
              <a:gd name="connsiteY4" fmla="*/ 180975 h 500062"/>
              <a:gd name="connsiteX5" fmla="*/ 700087 w 1162050"/>
              <a:gd name="connsiteY5" fmla="*/ 0 h 500062"/>
              <a:gd name="connsiteX6" fmla="*/ 1162050 w 1162050"/>
              <a:gd name="connsiteY6" fmla="*/ 500062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50" h="500062">
                <a:moveTo>
                  <a:pt x="400050" y="38100"/>
                </a:moveTo>
                <a:lnTo>
                  <a:pt x="0" y="495300"/>
                </a:lnTo>
                <a:lnTo>
                  <a:pt x="538162" y="495300"/>
                </a:lnTo>
                <a:cubicBezTo>
                  <a:pt x="539750" y="330200"/>
                  <a:pt x="541337" y="165100"/>
                  <a:pt x="542925" y="0"/>
                </a:cubicBezTo>
                <a:lnTo>
                  <a:pt x="700087" y="180975"/>
                </a:lnTo>
                <a:lnTo>
                  <a:pt x="700087" y="0"/>
                </a:lnTo>
                <a:lnTo>
                  <a:pt x="1162050" y="500062"/>
                </a:lnTo>
              </a:path>
            </a:pathLst>
          </a:custGeom>
          <a:ln w="88900" cap="rnd">
            <a:solidFill>
              <a:srgbClr val="2A53A6"/>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cxnSp>
        <p:nvCxnSpPr>
          <p:cNvPr id="25" name="Connettore 1 24"/>
          <p:cNvCxnSpPr>
            <a:stCxn id="22" idx="6"/>
          </p:cNvCxnSpPr>
          <p:nvPr userDrawn="1"/>
        </p:nvCxnSpPr>
        <p:spPr>
          <a:xfrm flipV="1">
            <a:off x="1314450" y="6678613"/>
            <a:ext cx="7829550" cy="3175"/>
          </a:xfrm>
          <a:prstGeom prst="line">
            <a:avLst/>
          </a:prstGeom>
          <a:ln w="88900" cap="rnd">
            <a:solidFill>
              <a:srgbClr val="2A53A6"/>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Narrow" pitchFamily="34" charset="0"/>
        </a:defRPr>
      </a:lvl2pPr>
      <a:lvl3pPr algn="r" rtl="0" eaLnBrk="0" fontAlgn="base" hangingPunct="0">
        <a:spcBef>
          <a:spcPct val="0"/>
        </a:spcBef>
        <a:spcAft>
          <a:spcPct val="0"/>
        </a:spcAft>
        <a:defRPr sz="3200" b="1">
          <a:solidFill>
            <a:schemeClr val="bg1"/>
          </a:solidFill>
          <a:latin typeface="Arial Narrow" pitchFamily="34" charset="0"/>
        </a:defRPr>
      </a:lvl3pPr>
      <a:lvl4pPr algn="r" rtl="0" eaLnBrk="0" fontAlgn="base" hangingPunct="0">
        <a:spcBef>
          <a:spcPct val="0"/>
        </a:spcBef>
        <a:spcAft>
          <a:spcPct val="0"/>
        </a:spcAft>
        <a:defRPr sz="3200" b="1">
          <a:solidFill>
            <a:schemeClr val="bg1"/>
          </a:solidFill>
          <a:latin typeface="Arial Narrow" pitchFamily="34" charset="0"/>
        </a:defRPr>
      </a:lvl4pPr>
      <a:lvl5pPr algn="r" rtl="0" eaLnBrk="0" fontAlgn="base" hangingPunct="0">
        <a:spcBef>
          <a:spcPct val="0"/>
        </a:spcBef>
        <a:spcAft>
          <a:spcPct val="0"/>
        </a:spcAft>
        <a:defRPr sz="3200" b="1">
          <a:solidFill>
            <a:schemeClr val="bg1"/>
          </a:solidFill>
          <a:latin typeface="Arial Narrow" pitchFamily="34" charset="0"/>
        </a:defRPr>
      </a:lvl5pPr>
      <a:lvl6pPr marL="457200" algn="r" rtl="0" fontAlgn="base">
        <a:spcBef>
          <a:spcPct val="0"/>
        </a:spcBef>
        <a:spcAft>
          <a:spcPct val="0"/>
        </a:spcAft>
        <a:defRPr sz="3200" b="1">
          <a:solidFill>
            <a:schemeClr val="bg1"/>
          </a:solidFill>
          <a:latin typeface="Arial Narrow" pitchFamily="34" charset="0"/>
        </a:defRPr>
      </a:lvl6pPr>
      <a:lvl7pPr marL="914400" algn="r" rtl="0" fontAlgn="base">
        <a:spcBef>
          <a:spcPct val="0"/>
        </a:spcBef>
        <a:spcAft>
          <a:spcPct val="0"/>
        </a:spcAft>
        <a:defRPr sz="3200" b="1">
          <a:solidFill>
            <a:schemeClr val="bg1"/>
          </a:solidFill>
          <a:latin typeface="Arial Narrow" pitchFamily="34" charset="0"/>
        </a:defRPr>
      </a:lvl7pPr>
      <a:lvl8pPr marL="1371600" algn="r" rtl="0" fontAlgn="base">
        <a:spcBef>
          <a:spcPct val="0"/>
        </a:spcBef>
        <a:spcAft>
          <a:spcPct val="0"/>
        </a:spcAft>
        <a:defRPr sz="3200" b="1">
          <a:solidFill>
            <a:schemeClr val="bg1"/>
          </a:solidFill>
          <a:latin typeface="Arial Narrow" pitchFamily="34" charset="0"/>
        </a:defRPr>
      </a:lvl8pPr>
      <a:lvl9pPr marL="1828800" algn="r" rtl="0" fontAlgn="base">
        <a:spcBef>
          <a:spcPct val="0"/>
        </a:spcBef>
        <a:spcAft>
          <a:spcPct val="0"/>
        </a:spcAft>
        <a:defRPr sz="32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emf"/><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emf"/></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idx="4294967295"/>
          </p:nvPr>
        </p:nvSpPr>
        <p:spPr bwMode="auto">
          <a:xfrm>
            <a:off x="971550" y="1566863"/>
            <a:ext cx="7813675" cy="1727200"/>
          </a:xfrm>
          <a:prstGeom prst="rect">
            <a:avLst/>
          </a:prstGeom>
          <a:ln>
            <a:miter lim="800000"/>
            <a:headEnd/>
            <a:tailEnd/>
          </a:ln>
        </p:spPr>
        <p:txBody>
          <a:bodyPr/>
          <a:lstStyle/>
          <a:p>
            <a:pPr eaLnBrk="1" hangingPunct="1">
              <a:defRPr/>
            </a:pPr>
            <a:r>
              <a:rPr lang="en-US" sz="4000" dirty="0" smtClean="0">
                <a:solidFill>
                  <a:schemeClr val="accent2">
                    <a:lumMod val="75000"/>
                  </a:schemeClr>
                </a:solidFill>
                <a:latin typeface="Calibri" pitchFamily="34" charset="0"/>
                <a:cs typeface="Calibri" pitchFamily="34" charset="0"/>
              </a:rPr>
              <a:t>Thermo-mechanical modeling of high energy particle beam impacts</a:t>
            </a:r>
            <a:br>
              <a:rPr lang="en-US" sz="4000" dirty="0" smtClean="0">
                <a:solidFill>
                  <a:schemeClr val="accent2">
                    <a:lumMod val="75000"/>
                  </a:schemeClr>
                </a:solidFill>
                <a:latin typeface="Calibri" pitchFamily="34" charset="0"/>
                <a:cs typeface="Calibri" pitchFamily="34" charset="0"/>
              </a:rPr>
            </a:br>
            <a:r>
              <a:rPr lang="en-US" b="0" dirty="0" smtClean="0">
                <a:solidFill>
                  <a:srgbClr val="3366CC"/>
                </a:solidFill>
              </a:rPr>
              <a:t/>
            </a:r>
            <a:br>
              <a:rPr lang="en-US" b="0" dirty="0" smtClean="0">
                <a:solidFill>
                  <a:srgbClr val="3366CC"/>
                </a:solidFill>
              </a:rPr>
            </a:br>
            <a:endParaRPr lang="en-GB" dirty="0" smtClean="0">
              <a:solidFill>
                <a:srgbClr val="2A53A6"/>
              </a:solidFill>
              <a:latin typeface="Calibri" pitchFamily="34" charset="0"/>
            </a:endParaRPr>
          </a:p>
        </p:txBody>
      </p:sp>
      <p:sp>
        <p:nvSpPr>
          <p:cNvPr id="16386" name="Rectangle 5"/>
          <p:cNvSpPr>
            <a:spLocks noGrp="1" noChangeArrowheads="1"/>
          </p:cNvSpPr>
          <p:nvPr>
            <p:ph type="subTitle" idx="4294967295"/>
          </p:nvPr>
        </p:nvSpPr>
        <p:spPr>
          <a:xfrm>
            <a:off x="1943100" y="3213100"/>
            <a:ext cx="6718300" cy="1279525"/>
          </a:xfrm>
        </p:spPr>
        <p:txBody>
          <a:bodyPr/>
          <a:lstStyle/>
          <a:p>
            <a:pPr algn="r" eaLnBrk="1" hangingPunct="1">
              <a:lnSpc>
                <a:spcPct val="80000"/>
              </a:lnSpc>
              <a:buFont typeface="Wingdings" pitchFamily="2" charset="2"/>
              <a:buNone/>
            </a:pPr>
            <a:r>
              <a:rPr lang="it-IT" sz="2400" b="1" smtClean="0">
                <a:solidFill>
                  <a:srgbClr val="003399"/>
                </a:solidFill>
                <a:latin typeface="Calibri" pitchFamily="34" charset="0"/>
              </a:rPr>
              <a:t>M. Scapin*,  </a:t>
            </a:r>
            <a:r>
              <a:rPr lang="it-IT" sz="2400" b="1" u="sng" smtClean="0">
                <a:solidFill>
                  <a:srgbClr val="003399"/>
                </a:solidFill>
                <a:latin typeface="Calibri" pitchFamily="34" charset="0"/>
              </a:rPr>
              <a:t>L. Peroni</a:t>
            </a:r>
            <a:r>
              <a:rPr lang="it-IT" sz="2400" b="1" smtClean="0">
                <a:solidFill>
                  <a:srgbClr val="003399"/>
                </a:solidFill>
                <a:latin typeface="Calibri" pitchFamily="34" charset="0"/>
              </a:rPr>
              <a:t>*, A. Dallocchio**</a:t>
            </a:r>
            <a:endParaRPr lang="it-IT" sz="2400" b="1" baseline="30000" smtClean="0">
              <a:solidFill>
                <a:srgbClr val="003399"/>
              </a:solidFill>
              <a:latin typeface="Calibri" pitchFamily="34" charset="0"/>
            </a:endParaRPr>
          </a:p>
        </p:txBody>
      </p:sp>
      <p:sp>
        <p:nvSpPr>
          <p:cNvPr id="16" name="Arco 15"/>
          <p:cNvSpPr/>
          <p:nvPr/>
        </p:nvSpPr>
        <p:spPr>
          <a:xfrm rot="15479237">
            <a:off x="189707" y="313531"/>
            <a:ext cx="6872288" cy="6308725"/>
          </a:xfrm>
          <a:prstGeom prst="arc">
            <a:avLst>
              <a:gd name="adj1" fmla="val 14147108"/>
              <a:gd name="adj2" fmla="val 21059904"/>
            </a:avLst>
          </a:prstGeom>
          <a:ln w="19050">
            <a:solidFill>
              <a:srgbClr val="2A53A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dirty="0"/>
          </a:p>
        </p:txBody>
      </p:sp>
      <p:sp>
        <p:nvSpPr>
          <p:cNvPr id="16388" name="Rectangle 7"/>
          <p:cNvSpPr>
            <a:spLocks noChangeArrowheads="1"/>
          </p:cNvSpPr>
          <p:nvPr/>
        </p:nvSpPr>
        <p:spPr bwMode="auto">
          <a:xfrm>
            <a:off x="971550" y="3649663"/>
            <a:ext cx="7669213" cy="585787"/>
          </a:xfrm>
          <a:prstGeom prst="rect">
            <a:avLst/>
          </a:prstGeom>
          <a:noFill/>
          <a:ln w="9525">
            <a:noFill/>
            <a:miter lim="800000"/>
            <a:headEnd/>
            <a:tailEnd/>
          </a:ln>
        </p:spPr>
        <p:txBody>
          <a:bodyPr anchor="ctr">
            <a:spAutoFit/>
          </a:bodyPr>
          <a:lstStyle/>
          <a:p>
            <a:pPr algn="r" eaLnBrk="0" hangingPunct="0"/>
            <a:r>
              <a:rPr lang="it-IT" sz="1600">
                <a:solidFill>
                  <a:srgbClr val="003399"/>
                </a:solidFill>
                <a:latin typeface="Calibri" pitchFamily="34" charset="0"/>
              </a:rPr>
              <a:t>*  Politecnico di Torino, Corso Duca degli Abruzzi, 24, 10129 Torino, Italy</a:t>
            </a:r>
          </a:p>
          <a:p>
            <a:pPr algn="r" eaLnBrk="0" hangingPunct="0"/>
            <a:r>
              <a:rPr lang="it-IT" sz="1600">
                <a:solidFill>
                  <a:srgbClr val="003399"/>
                </a:solidFill>
                <a:latin typeface="Calibri" pitchFamily="34" charset="0"/>
              </a:rPr>
              <a:t>** </a:t>
            </a:r>
            <a:r>
              <a:rPr lang="en-GB" sz="1600">
                <a:solidFill>
                  <a:srgbClr val="003399"/>
                </a:solidFill>
                <a:latin typeface="Calibri" pitchFamily="34" charset="0"/>
              </a:rPr>
              <a:t> Mechanical and Materials Group, Engineering, CERN, CH-1211 Geneva 23, Switzerland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5" y="6130925"/>
            <a:ext cx="8696325" cy="495300"/>
          </a:xfrm>
        </p:spPr>
        <p:txBody>
          <a:bodyPr/>
          <a:lstStyle/>
          <a:p>
            <a:pPr>
              <a:defRPr/>
            </a:pPr>
            <a:r>
              <a:rPr lang="en-US" dirty="0" smtClean="0"/>
              <a:t>Phenomena evolution</a:t>
            </a:r>
            <a:endParaRPr lang="en-US" dirty="0"/>
          </a:p>
        </p:txBody>
      </p:sp>
      <p:sp>
        <p:nvSpPr>
          <p:cNvPr id="27650" name="Segnaposto numero diapositiva 3"/>
          <p:cNvSpPr>
            <a:spLocks noGrp="1"/>
          </p:cNvSpPr>
          <p:nvPr>
            <p:ph type="sldNum" sz="quarter" idx="10"/>
          </p:nvPr>
        </p:nvSpPr>
        <p:spPr>
          <a:noFill/>
        </p:spPr>
        <p:txBody>
          <a:bodyPr/>
          <a:lstStyle/>
          <a:p>
            <a:fld id="{974C5FC1-9BB0-4C93-9286-E1A381F926BC}" type="slidenum">
              <a:rPr lang="it-IT" smtClean="0"/>
              <a:pPr/>
              <a:t>10</a:t>
            </a:fld>
            <a:endParaRPr lang="it-IT" smtClean="0"/>
          </a:p>
        </p:txBody>
      </p:sp>
      <p:pic>
        <p:nvPicPr>
          <p:cNvPr id="27651" name="Immagine 10" descr="pressure_16.png"/>
          <p:cNvPicPr>
            <a:picLocks noChangeAspect="1"/>
          </p:cNvPicPr>
          <p:nvPr/>
        </p:nvPicPr>
        <p:blipFill>
          <a:blip r:embed="rId2">
            <a:clrChange>
              <a:clrFrom>
                <a:srgbClr val="FFFFFF"/>
              </a:clrFrom>
              <a:clrTo>
                <a:srgbClr val="FFFFFF">
                  <a:alpha val="0"/>
                </a:srgbClr>
              </a:clrTo>
            </a:clrChange>
          </a:blip>
          <a:srcRect l="10327"/>
          <a:stretch>
            <a:fillRect/>
          </a:stretch>
        </p:blipFill>
        <p:spPr bwMode="auto">
          <a:xfrm>
            <a:off x="2741613" y="1009650"/>
            <a:ext cx="2151062" cy="1800225"/>
          </a:xfrm>
          <a:prstGeom prst="rect">
            <a:avLst/>
          </a:prstGeom>
          <a:noFill/>
          <a:ln w="9525">
            <a:noFill/>
            <a:miter lim="800000"/>
            <a:headEnd/>
            <a:tailEnd/>
          </a:ln>
        </p:spPr>
      </p:pic>
      <p:pic>
        <p:nvPicPr>
          <p:cNvPr id="27652" name="Immagine 11" descr="pressure_18.png"/>
          <p:cNvPicPr>
            <a:picLocks noChangeAspect="1"/>
          </p:cNvPicPr>
          <p:nvPr/>
        </p:nvPicPr>
        <p:blipFill>
          <a:blip r:embed="rId3">
            <a:clrChange>
              <a:clrFrom>
                <a:srgbClr val="FFFFFF"/>
              </a:clrFrom>
              <a:clrTo>
                <a:srgbClr val="FFFFFF">
                  <a:alpha val="0"/>
                </a:srgbClr>
              </a:clrTo>
            </a:clrChange>
          </a:blip>
          <a:srcRect l="10327"/>
          <a:stretch>
            <a:fillRect/>
          </a:stretch>
        </p:blipFill>
        <p:spPr bwMode="auto">
          <a:xfrm>
            <a:off x="4859338" y="1009650"/>
            <a:ext cx="2151062" cy="1800225"/>
          </a:xfrm>
          <a:prstGeom prst="rect">
            <a:avLst/>
          </a:prstGeom>
          <a:noFill/>
          <a:ln w="9525">
            <a:noFill/>
            <a:miter lim="800000"/>
            <a:headEnd/>
            <a:tailEnd/>
          </a:ln>
        </p:spPr>
      </p:pic>
      <p:pic>
        <p:nvPicPr>
          <p:cNvPr id="27653" name="Immagine 12" descr="pressure_23.png"/>
          <p:cNvPicPr>
            <a:picLocks noChangeAspect="1"/>
          </p:cNvPicPr>
          <p:nvPr/>
        </p:nvPicPr>
        <p:blipFill>
          <a:blip r:embed="rId4">
            <a:clrChange>
              <a:clrFrom>
                <a:srgbClr val="FFFFFF"/>
              </a:clrFrom>
              <a:clrTo>
                <a:srgbClr val="FFFFFF">
                  <a:alpha val="0"/>
                </a:srgbClr>
              </a:clrTo>
            </a:clrChange>
          </a:blip>
          <a:srcRect l="10327"/>
          <a:stretch>
            <a:fillRect/>
          </a:stretch>
        </p:blipFill>
        <p:spPr bwMode="auto">
          <a:xfrm>
            <a:off x="6992938" y="1009650"/>
            <a:ext cx="2151062" cy="1800225"/>
          </a:xfrm>
          <a:prstGeom prst="rect">
            <a:avLst/>
          </a:prstGeom>
          <a:noFill/>
          <a:ln w="9525">
            <a:noFill/>
            <a:miter lim="800000"/>
            <a:headEnd/>
            <a:tailEnd/>
          </a:ln>
        </p:spPr>
      </p:pic>
      <p:pic>
        <p:nvPicPr>
          <p:cNvPr id="27654" name="Immagine 14" descr="pressure_7.pn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361950" y="1017588"/>
            <a:ext cx="2400300" cy="1798637"/>
          </a:xfrm>
          <a:prstGeom prst="rect">
            <a:avLst/>
          </a:prstGeom>
          <a:noFill/>
          <a:ln w="9525">
            <a:noFill/>
            <a:miter lim="800000"/>
            <a:headEnd/>
            <a:tailEnd/>
          </a:ln>
        </p:spPr>
      </p:pic>
      <p:pic>
        <p:nvPicPr>
          <p:cNvPr id="27655" name="Immagine 15" descr="rho_7.pn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352425" y="2657475"/>
            <a:ext cx="2398713" cy="1800225"/>
          </a:xfrm>
          <a:prstGeom prst="rect">
            <a:avLst/>
          </a:prstGeom>
          <a:noFill/>
          <a:ln w="9525">
            <a:noFill/>
            <a:miter lim="800000"/>
            <a:headEnd/>
            <a:tailEnd/>
          </a:ln>
        </p:spPr>
      </p:pic>
      <p:pic>
        <p:nvPicPr>
          <p:cNvPr id="27656" name="Immagine 17" descr="rho_18.png"/>
          <p:cNvPicPr>
            <a:picLocks noChangeAspect="1"/>
          </p:cNvPicPr>
          <p:nvPr/>
        </p:nvPicPr>
        <p:blipFill>
          <a:blip r:embed="rId7">
            <a:clrChange>
              <a:clrFrom>
                <a:srgbClr val="FFFFFF"/>
              </a:clrFrom>
              <a:clrTo>
                <a:srgbClr val="FFFFFF">
                  <a:alpha val="0"/>
                </a:srgbClr>
              </a:clrTo>
            </a:clrChange>
          </a:blip>
          <a:srcRect l="10327"/>
          <a:stretch>
            <a:fillRect/>
          </a:stretch>
        </p:blipFill>
        <p:spPr bwMode="auto">
          <a:xfrm>
            <a:off x="4868863" y="2665413"/>
            <a:ext cx="2151062" cy="1800225"/>
          </a:xfrm>
          <a:prstGeom prst="rect">
            <a:avLst/>
          </a:prstGeom>
          <a:noFill/>
          <a:ln w="9525">
            <a:noFill/>
            <a:miter lim="800000"/>
            <a:headEnd/>
            <a:tailEnd/>
          </a:ln>
        </p:spPr>
      </p:pic>
      <p:pic>
        <p:nvPicPr>
          <p:cNvPr id="27657" name="Immagine 18" descr="rho_23.png"/>
          <p:cNvPicPr>
            <a:picLocks noChangeAspect="1"/>
          </p:cNvPicPr>
          <p:nvPr/>
        </p:nvPicPr>
        <p:blipFill>
          <a:blip r:embed="rId8">
            <a:clrChange>
              <a:clrFrom>
                <a:srgbClr val="FFFFFF"/>
              </a:clrFrom>
              <a:clrTo>
                <a:srgbClr val="FFFFFF">
                  <a:alpha val="0"/>
                </a:srgbClr>
              </a:clrTo>
            </a:clrChange>
          </a:blip>
          <a:srcRect l="10327"/>
          <a:stretch>
            <a:fillRect/>
          </a:stretch>
        </p:blipFill>
        <p:spPr bwMode="auto">
          <a:xfrm>
            <a:off x="6992938" y="2673350"/>
            <a:ext cx="2151062" cy="1800225"/>
          </a:xfrm>
          <a:prstGeom prst="rect">
            <a:avLst/>
          </a:prstGeom>
          <a:noFill/>
          <a:ln w="9525">
            <a:noFill/>
            <a:miter lim="800000"/>
            <a:headEnd/>
            <a:tailEnd/>
          </a:ln>
        </p:spPr>
      </p:pic>
      <p:pic>
        <p:nvPicPr>
          <p:cNvPr id="27658" name="Immagine 19" descr="rho_16.png"/>
          <p:cNvPicPr>
            <a:picLocks noChangeAspect="1"/>
          </p:cNvPicPr>
          <p:nvPr/>
        </p:nvPicPr>
        <p:blipFill>
          <a:blip r:embed="rId9">
            <a:clrChange>
              <a:clrFrom>
                <a:srgbClr val="FFFFFF"/>
              </a:clrFrom>
              <a:clrTo>
                <a:srgbClr val="FFFFFF">
                  <a:alpha val="0"/>
                </a:srgbClr>
              </a:clrTo>
            </a:clrChange>
          </a:blip>
          <a:srcRect l="10327"/>
          <a:stretch>
            <a:fillRect/>
          </a:stretch>
        </p:blipFill>
        <p:spPr bwMode="auto">
          <a:xfrm>
            <a:off x="2757488" y="2657475"/>
            <a:ext cx="2151062" cy="1800225"/>
          </a:xfrm>
          <a:prstGeom prst="rect">
            <a:avLst/>
          </a:prstGeom>
          <a:noFill/>
          <a:ln w="9525">
            <a:noFill/>
            <a:miter lim="800000"/>
            <a:headEnd/>
            <a:tailEnd/>
          </a:ln>
        </p:spPr>
      </p:pic>
      <p:pic>
        <p:nvPicPr>
          <p:cNvPr id="27659" name="Immagine 20" descr="vm_7.png"/>
          <p:cNvPicPr>
            <a:picLocks noChangeAspect="1"/>
          </p:cNvPicPr>
          <p:nvPr/>
        </p:nvPicPr>
        <p:blipFill>
          <a:blip r:embed="rId10">
            <a:clrChange>
              <a:clrFrom>
                <a:srgbClr val="FFFFFF"/>
              </a:clrFrom>
              <a:clrTo>
                <a:srgbClr val="FFFFFF">
                  <a:alpha val="0"/>
                </a:srgbClr>
              </a:clrTo>
            </a:clrChange>
          </a:blip>
          <a:srcRect/>
          <a:stretch>
            <a:fillRect/>
          </a:stretch>
        </p:blipFill>
        <p:spPr bwMode="auto">
          <a:xfrm>
            <a:off x="358775" y="4292600"/>
            <a:ext cx="2400300" cy="1800225"/>
          </a:xfrm>
          <a:prstGeom prst="rect">
            <a:avLst/>
          </a:prstGeom>
          <a:noFill/>
          <a:ln w="9525">
            <a:noFill/>
            <a:miter lim="800000"/>
            <a:headEnd/>
            <a:tailEnd/>
          </a:ln>
        </p:spPr>
      </p:pic>
      <p:pic>
        <p:nvPicPr>
          <p:cNvPr id="27660" name="Immagine 21" descr="vm_16.png"/>
          <p:cNvPicPr>
            <a:picLocks noChangeAspect="1"/>
          </p:cNvPicPr>
          <p:nvPr/>
        </p:nvPicPr>
        <p:blipFill>
          <a:blip r:embed="rId11">
            <a:clrChange>
              <a:clrFrom>
                <a:srgbClr val="FFFFFF"/>
              </a:clrFrom>
              <a:clrTo>
                <a:srgbClr val="FFFFFF">
                  <a:alpha val="0"/>
                </a:srgbClr>
              </a:clrTo>
            </a:clrChange>
          </a:blip>
          <a:srcRect l="10327"/>
          <a:stretch>
            <a:fillRect/>
          </a:stretch>
        </p:blipFill>
        <p:spPr bwMode="auto">
          <a:xfrm>
            <a:off x="2744788" y="4292600"/>
            <a:ext cx="2151062" cy="1800225"/>
          </a:xfrm>
          <a:prstGeom prst="rect">
            <a:avLst/>
          </a:prstGeom>
          <a:noFill/>
          <a:ln w="9525">
            <a:noFill/>
            <a:miter lim="800000"/>
            <a:headEnd/>
            <a:tailEnd/>
          </a:ln>
        </p:spPr>
      </p:pic>
      <p:pic>
        <p:nvPicPr>
          <p:cNvPr id="27661" name="Immagine 22" descr="vm_18.png"/>
          <p:cNvPicPr>
            <a:picLocks noChangeAspect="1"/>
          </p:cNvPicPr>
          <p:nvPr/>
        </p:nvPicPr>
        <p:blipFill>
          <a:blip r:embed="rId12">
            <a:clrChange>
              <a:clrFrom>
                <a:srgbClr val="FFFFFF"/>
              </a:clrFrom>
              <a:clrTo>
                <a:srgbClr val="FFFFFF">
                  <a:alpha val="0"/>
                </a:srgbClr>
              </a:clrTo>
            </a:clrChange>
          </a:blip>
          <a:srcRect l="10327"/>
          <a:stretch>
            <a:fillRect/>
          </a:stretch>
        </p:blipFill>
        <p:spPr bwMode="auto">
          <a:xfrm>
            <a:off x="4868863" y="4292600"/>
            <a:ext cx="2151062" cy="1800225"/>
          </a:xfrm>
          <a:prstGeom prst="rect">
            <a:avLst/>
          </a:prstGeom>
          <a:noFill/>
          <a:ln w="9525">
            <a:noFill/>
            <a:miter lim="800000"/>
            <a:headEnd/>
            <a:tailEnd/>
          </a:ln>
        </p:spPr>
      </p:pic>
      <p:pic>
        <p:nvPicPr>
          <p:cNvPr id="27662" name="Immagine 23" descr="vm_23.png"/>
          <p:cNvPicPr>
            <a:picLocks noChangeAspect="1"/>
          </p:cNvPicPr>
          <p:nvPr/>
        </p:nvPicPr>
        <p:blipFill>
          <a:blip r:embed="rId13">
            <a:clrChange>
              <a:clrFrom>
                <a:srgbClr val="FFFFFF"/>
              </a:clrFrom>
              <a:clrTo>
                <a:srgbClr val="FFFFFF">
                  <a:alpha val="0"/>
                </a:srgbClr>
              </a:clrTo>
            </a:clrChange>
          </a:blip>
          <a:srcRect l="10327"/>
          <a:stretch>
            <a:fillRect/>
          </a:stretch>
        </p:blipFill>
        <p:spPr bwMode="auto">
          <a:xfrm>
            <a:off x="6985000" y="4292600"/>
            <a:ext cx="2151063"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5" y="6130925"/>
            <a:ext cx="8696325" cy="495300"/>
          </a:xfrm>
        </p:spPr>
        <p:txBody>
          <a:bodyPr/>
          <a:lstStyle/>
          <a:p>
            <a:pPr>
              <a:defRPr/>
            </a:pPr>
            <a:r>
              <a:rPr lang="en-US" dirty="0" smtClean="0"/>
              <a:t>Conclusions (I)</a:t>
            </a:r>
            <a:endParaRPr lang="en-US" dirty="0"/>
          </a:p>
        </p:txBody>
      </p:sp>
      <p:sp>
        <p:nvSpPr>
          <p:cNvPr id="17411" name="Segnaposto contenuto 2"/>
          <p:cNvSpPr>
            <a:spLocks noGrp="1"/>
          </p:cNvSpPr>
          <p:nvPr>
            <p:ph idx="1"/>
          </p:nvPr>
        </p:nvSpPr>
        <p:spPr>
          <a:xfrm>
            <a:off x="665163" y="1160463"/>
            <a:ext cx="8191500" cy="4608512"/>
          </a:xfrm>
        </p:spPr>
        <p:txBody>
          <a:bodyPr/>
          <a:lstStyle/>
          <a:p>
            <a:pPr>
              <a:buClr>
                <a:srgbClr val="3366CB"/>
              </a:buClr>
              <a:buFont typeface="Wingdings" pitchFamily="2" charset="2"/>
              <a:buChar char="ü"/>
              <a:defRPr/>
            </a:pPr>
            <a:r>
              <a:rPr lang="en-US" sz="2000" dirty="0" smtClean="0">
                <a:solidFill>
                  <a:schemeClr val="accent6">
                    <a:lumMod val="75000"/>
                  </a:schemeClr>
                </a:solidFill>
                <a:latin typeface="Calibri" pitchFamily="34" charset="0"/>
                <a:cs typeface="Calibri" pitchFamily="34" charset="0"/>
              </a:rPr>
              <a:t>Numerical simulations of interaction of 7 </a:t>
            </a:r>
            <a:r>
              <a:rPr lang="en-US" sz="2000" dirty="0" err="1" smtClean="0">
                <a:solidFill>
                  <a:schemeClr val="accent6">
                    <a:lumMod val="75000"/>
                  </a:schemeClr>
                </a:solidFill>
                <a:latin typeface="Calibri" pitchFamily="34" charset="0"/>
                <a:cs typeface="Calibri" pitchFamily="34" charset="0"/>
              </a:rPr>
              <a:t>TeV</a:t>
            </a:r>
            <a:r>
              <a:rPr lang="en-US" sz="2000" dirty="0" smtClean="0">
                <a:solidFill>
                  <a:schemeClr val="accent6">
                    <a:lumMod val="75000"/>
                  </a:schemeClr>
                </a:solidFill>
                <a:latin typeface="Calibri" pitchFamily="34" charset="0"/>
                <a:cs typeface="Calibri" pitchFamily="34" charset="0"/>
              </a:rPr>
              <a:t> proton beam that is generated by Large </a:t>
            </a:r>
            <a:r>
              <a:rPr lang="en-US" sz="2000" dirty="0" err="1" smtClean="0">
                <a:solidFill>
                  <a:schemeClr val="accent6">
                    <a:lumMod val="75000"/>
                  </a:schemeClr>
                </a:solidFill>
                <a:latin typeface="Calibri" pitchFamily="34" charset="0"/>
                <a:cs typeface="Calibri" pitchFamily="34" charset="0"/>
              </a:rPr>
              <a:t>Hadron</a:t>
            </a:r>
            <a:r>
              <a:rPr lang="en-US" sz="2000" dirty="0" smtClean="0">
                <a:solidFill>
                  <a:schemeClr val="accent6">
                    <a:lumMod val="75000"/>
                  </a:schemeClr>
                </a:solidFill>
                <a:latin typeface="Calibri" pitchFamily="34" charset="0"/>
                <a:cs typeface="Calibri" pitchFamily="34" charset="0"/>
              </a:rPr>
              <a:t> Collider (LHC) at CERN with a solid copper target were presented.</a:t>
            </a:r>
          </a:p>
          <a:p>
            <a:pPr>
              <a:buClr>
                <a:srgbClr val="3366CB"/>
              </a:buClr>
              <a:buFont typeface="Wingdings" pitchFamily="2" charset="2"/>
              <a:buChar char="ü"/>
              <a:defRPr/>
            </a:pPr>
            <a:endParaRPr lang="en-US" sz="2000" dirty="0" smtClean="0">
              <a:solidFill>
                <a:schemeClr val="accent6">
                  <a:lumMod val="75000"/>
                </a:schemeClr>
              </a:solidFill>
              <a:latin typeface="Calibri" pitchFamily="34" charset="0"/>
              <a:cs typeface="Calibri" pitchFamily="34" charset="0"/>
            </a:endParaRPr>
          </a:p>
          <a:p>
            <a:pPr>
              <a:buClr>
                <a:srgbClr val="3366CB"/>
              </a:buClr>
              <a:buFont typeface="Wingdings" pitchFamily="2" charset="2"/>
              <a:buChar char="ü"/>
              <a:defRPr/>
            </a:pPr>
            <a:r>
              <a:rPr lang="en-US" sz="2000" dirty="0" smtClean="0">
                <a:solidFill>
                  <a:schemeClr val="accent6">
                    <a:lumMod val="75000"/>
                  </a:schemeClr>
                </a:solidFill>
                <a:latin typeface="Calibri" pitchFamily="34" charset="0"/>
                <a:cs typeface="Calibri" pitchFamily="34" charset="0"/>
              </a:rPr>
              <a:t>Study has been done to assess the damage caused by these highly relativistic protons to equipment including collimators, absorbers and others in case of an uncontrolled accidental release of the beam.</a:t>
            </a:r>
          </a:p>
          <a:p>
            <a:pPr>
              <a:buClr>
                <a:srgbClr val="3366CB"/>
              </a:buClr>
              <a:buFont typeface="Wingdings" pitchFamily="2" charset="2"/>
              <a:buChar char="ü"/>
              <a:defRPr/>
            </a:pPr>
            <a:endParaRPr lang="en-US" sz="2000" dirty="0" smtClean="0">
              <a:solidFill>
                <a:schemeClr val="accent6">
                  <a:lumMod val="75000"/>
                </a:schemeClr>
              </a:solidFill>
              <a:latin typeface="Calibri" pitchFamily="34" charset="0"/>
              <a:cs typeface="Calibri" pitchFamily="34" charset="0"/>
            </a:endParaRPr>
          </a:p>
          <a:p>
            <a:pPr>
              <a:buFont typeface="Wingdings" pitchFamily="2" charset="2"/>
              <a:buChar char="ü"/>
              <a:defRPr/>
            </a:pPr>
            <a:r>
              <a:rPr lang="en-US" sz="2000" dirty="0" smtClean="0">
                <a:solidFill>
                  <a:schemeClr val="accent6">
                    <a:lumMod val="75000"/>
                  </a:schemeClr>
                </a:solidFill>
                <a:latin typeface="Calibri" pitchFamily="34" charset="0"/>
                <a:cs typeface="Calibri" pitchFamily="34" charset="0"/>
              </a:rPr>
              <a:t>The protons energy loss in solid copper is calculated using the FLUKA code and these data are then used as input to the FEM code, LSDYNA, to study the hydrodynamic and structural response of the target. </a:t>
            </a:r>
          </a:p>
          <a:p>
            <a:pPr>
              <a:buFont typeface="Wingdings" pitchFamily="2" charset="2"/>
              <a:buChar char="ü"/>
              <a:defRPr/>
            </a:pPr>
            <a:endParaRPr lang="en-US" sz="2000" dirty="0" smtClean="0">
              <a:solidFill>
                <a:schemeClr val="accent6">
                  <a:lumMod val="75000"/>
                </a:schemeClr>
              </a:solidFill>
              <a:latin typeface="Calibri" pitchFamily="34" charset="0"/>
              <a:cs typeface="Calibri" pitchFamily="34" charset="0"/>
            </a:endParaRPr>
          </a:p>
          <a:p>
            <a:pPr>
              <a:buFont typeface="Wingdings" pitchFamily="2" charset="2"/>
              <a:buChar char="ü"/>
              <a:defRPr/>
            </a:pPr>
            <a:r>
              <a:rPr lang="en-US" sz="2000" dirty="0" smtClean="0">
                <a:solidFill>
                  <a:schemeClr val="accent6">
                    <a:lumMod val="75000"/>
                  </a:schemeClr>
                </a:solidFill>
                <a:latin typeface="Calibri" pitchFamily="34" charset="0"/>
                <a:cs typeface="Calibri" pitchFamily="34" charset="0"/>
              </a:rPr>
              <a:t>Hydrostatic </a:t>
            </a:r>
            <a:r>
              <a:rPr lang="en-US" sz="2000" dirty="0" err="1" smtClean="0">
                <a:solidFill>
                  <a:schemeClr val="accent6">
                    <a:lumMod val="75000"/>
                  </a:schemeClr>
                </a:solidFill>
                <a:latin typeface="Calibri" pitchFamily="34" charset="0"/>
                <a:cs typeface="Calibri" pitchFamily="34" charset="0"/>
              </a:rPr>
              <a:t>behaviour</a:t>
            </a:r>
            <a:r>
              <a:rPr lang="en-US" sz="2000" dirty="0" smtClean="0">
                <a:solidFill>
                  <a:schemeClr val="accent6">
                    <a:lumMod val="75000"/>
                  </a:schemeClr>
                </a:solidFill>
                <a:latin typeface="Calibri" pitchFamily="34" charset="0"/>
                <a:cs typeface="Calibri" pitchFamily="34" charset="0"/>
              </a:rPr>
              <a:t> of the target material is treated using a polynomial equation-of-state.  </a:t>
            </a:r>
            <a:r>
              <a:rPr lang="en-US" sz="2000" dirty="0" err="1" smtClean="0">
                <a:solidFill>
                  <a:schemeClr val="accent6">
                    <a:lumMod val="75000"/>
                  </a:schemeClr>
                </a:solidFill>
                <a:latin typeface="Calibri" pitchFamily="34" charset="0"/>
                <a:cs typeface="Calibri" pitchFamily="34" charset="0"/>
              </a:rPr>
              <a:t>Elasto</a:t>
            </a:r>
            <a:r>
              <a:rPr lang="en-US" sz="2000" dirty="0" smtClean="0">
                <a:solidFill>
                  <a:schemeClr val="accent6">
                    <a:lumMod val="75000"/>
                  </a:schemeClr>
                </a:solidFill>
                <a:latin typeface="Calibri" pitchFamily="34" charset="0"/>
                <a:cs typeface="Calibri" pitchFamily="34" charset="0"/>
              </a:rPr>
              <a:t>-plasticity with J-C material model.</a:t>
            </a:r>
          </a:p>
          <a:p>
            <a:pPr>
              <a:buClr>
                <a:srgbClr val="3366CB"/>
              </a:buClr>
              <a:buFont typeface="Wingdings" pitchFamily="2" charset="2"/>
              <a:buChar char="n"/>
              <a:defRPr/>
            </a:pPr>
            <a:endParaRPr lang="en-US" sz="1800" dirty="0" smtClean="0">
              <a:solidFill>
                <a:schemeClr val="tx1">
                  <a:lumMod val="50000"/>
                  <a:lumOff val="50000"/>
                </a:schemeClr>
              </a:solidFill>
              <a:latin typeface="Calibri" pitchFamily="34" charset="0"/>
              <a:cs typeface="Calibri" pitchFamily="34" charset="0"/>
            </a:endParaRPr>
          </a:p>
        </p:txBody>
      </p:sp>
      <p:sp>
        <p:nvSpPr>
          <p:cNvPr id="28675" name="Segnaposto numero diapositiva 3"/>
          <p:cNvSpPr>
            <a:spLocks noGrp="1"/>
          </p:cNvSpPr>
          <p:nvPr>
            <p:ph type="sldNum" sz="quarter" idx="10"/>
          </p:nvPr>
        </p:nvSpPr>
        <p:spPr>
          <a:noFill/>
        </p:spPr>
        <p:txBody>
          <a:bodyPr/>
          <a:lstStyle/>
          <a:p>
            <a:fld id="{05565B36-7096-4AAB-A149-148044AB9947}" type="slidenum">
              <a:rPr lang="it-IT" smtClean="0"/>
              <a:pPr/>
              <a:t>11</a:t>
            </a:fld>
            <a:endParaRPr lang="it-IT" smtClean="0"/>
          </a:p>
        </p:txBody>
      </p:sp>
      <p:cxnSp>
        <p:nvCxnSpPr>
          <p:cNvPr id="7" name="Connettore 1 6"/>
          <p:cNvCxnSpPr/>
          <p:nvPr/>
        </p:nvCxnSpPr>
        <p:spPr>
          <a:xfrm flipV="1">
            <a:off x="584200" y="3536950"/>
            <a:ext cx="8361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flipV="1">
            <a:off x="503238" y="2347913"/>
            <a:ext cx="8361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539750" y="5013325"/>
            <a:ext cx="83613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5" y="6130925"/>
            <a:ext cx="8696325" cy="495300"/>
          </a:xfrm>
        </p:spPr>
        <p:txBody>
          <a:bodyPr/>
          <a:lstStyle/>
          <a:p>
            <a:pPr>
              <a:defRPr/>
            </a:pPr>
            <a:r>
              <a:rPr lang="it-IT" dirty="0" err="1" smtClean="0"/>
              <a:t>Conclusions</a:t>
            </a:r>
            <a:r>
              <a:rPr lang="it-IT" dirty="0" smtClean="0"/>
              <a:t> (II)</a:t>
            </a:r>
            <a:endParaRPr lang="it-IT" dirty="0"/>
          </a:p>
        </p:txBody>
      </p:sp>
      <p:sp>
        <p:nvSpPr>
          <p:cNvPr id="29698" name="Segnaposto numero diapositiva 3"/>
          <p:cNvSpPr>
            <a:spLocks noGrp="1"/>
          </p:cNvSpPr>
          <p:nvPr>
            <p:ph type="sldNum" sz="quarter" idx="10"/>
          </p:nvPr>
        </p:nvSpPr>
        <p:spPr>
          <a:noFill/>
        </p:spPr>
        <p:txBody>
          <a:bodyPr/>
          <a:lstStyle/>
          <a:p>
            <a:fld id="{A2FCE114-0533-4E6D-B9F2-E285E8DD6A68}" type="slidenum">
              <a:rPr lang="it-IT" smtClean="0"/>
              <a:pPr/>
              <a:t>12</a:t>
            </a:fld>
            <a:endParaRPr lang="it-IT" smtClean="0"/>
          </a:p>
        </p:txBody>
      </p:sp>
      <p:sp>
        <p:nvSpPr>
          <p:cNvPr id="5" name="Rettangolo 4"/>
          <p:cNvSpPr/>
          <p:nvPr/>
        </p:nvSpPr>
        <p:spPr>
          <a:xfrm>
            <a:off x="684213" y="1412875"/>
            <a:ext cx="8243887" cy="3416300"/>
          </a:xfrm>
          <a:prstGeom prst="rect">
            <a:avLst/>
          </a:prstGeom>
        </p:spPr>
        <p:txBody>
          <a:bodyPr>
            <a:spAutoFit/>
          </a:bodyPr>
          <a:lstStyle/>
          <a:p>
            <a:pPr marL="363538" indent="-363538">
              <a:buClr>
                <a:srgbClr val="0066CC"/>
              </a:buClr>
              <a:buFont typeface="Wingdings" pitchFamily="2" charset="2"/>
              <a:buChar char="ü"/>
              <a:defRPr/>
            </a:pPr>
            <a:r>
              <a:rPr lang="en-US" sz="2400" dirty="0">
                <a:solidFill>
                  <a:schemeClr val="accent6">
                    <a:lumMod val="75000"/>
                  </a:schemeClr>
                </a:solidFill>
                <a:latin typeface="Calibri" pitchFamily="34" charset="0"/>
                <a:cs typeface="Calibri" pitchFamily="34" charset="0"/>
              </a:rPr>
              <a:t>When 8 bunches have been delivered, the material will be heated to very high temperature that will generate a very high </a:t>
            </a:r>
            <a:r>
              <a:rPr lang="en-US" sz="2400" dirty="0">
                <a:solidFill>
                  <a:schemeClr val="accent6">
                    <a:lumMod val="75000"/>
                  </a:schemeClr>
                </a:solidFill>
                <a:latin typeface="Calibri" pitchFamily="34" charset="0"/>
                <a:cs typeface="Calibri" pitchFamily="34" charset="0"/>
              </a:rPr>
              <a:t>pressure. </a:t>
            </a:r>
            <a:r>
              <a:rPr lang="en-US" sz="2400" dirty="0">
                <a:solidFill>
                  <a:schemeClr val="accent6">
                    <a:lumMod val="75000"/>
                  </a:schemeClr>
                </a:solidFill>
                <a:latin typeface="Calibri" pitchFamily="34" charset="0"/>
                <a:cs typeface="Calibri" pitchFamily="34" charset="0"/>
              </a:rPr>
              <a:t>This high pressure launches a </a:t>
            </a:r>
            <a:r>
              <a:rPr lang="en-US" sz="2400" dirty="0" err="1">
                <a:solidFill>
                  <a:schemeClr val="accent6">
                    <a:lumMod val="75000"/>
                  </a:schemeClr>
                </a:solidFill>
                <a:latin typeface="Calibri" pitchFamily="34" charset="0"/>
                <a:cs typeface="Calibri" pitchFamily="34" charset="0"/>
              </a:rPr>
              <a:t>radially</a:t>
            </a:r>
            <a:r>
              <a:rPr lang="en-US" sz="2400" dirty="0">
                <a:solidFill>
                  <a:schemeClr val="accent6">
                    <a:lumMod val="75000"/>
                  </a:schemeClr>
                </a:solidFill>
                <a:latin typeface="Calibri" pitchFamily="34" charset="0"/>
                <a:cs typeface="Calibri" pitchFamily="34" charset="0"/>
              </a:rPr>
              <a:t> outgoing shock that leads to a substantial density reduction in the central part of the cylinder</a:t>
            </a:r>
            <a:r>
              <a:rPr lang="en-US" sz="2400" dirty="0">
                <a:latin typeface="Calibri" pitchFamily="34" charset="0"/>
                <a:cs typeface="Calibri" pitchFamily="34" charset="0"/>
              </a:rPr>
              <a:t>. </a:t>
            </a:r>
            <a:endParaRPr lang="en-US" sz="2400" dirty="0">
              <a:latin typeface="Calibri" pitchFamily="34" charset="0"/>
              <a:cs typeface="Calibri" pitchFamily="34" charset="0"/>
            </a:endParaRPr>
          </a:p>
          <a:p>
            <a:pPr marL="363538" indent="-363538">
              <a:buClr>
                <a:srgbClr val="0066CC"/>
              </a:buClr>
              <a:buFont typeface="Wingdings" pitchFamily="2" charset="2"/>
              <a:buChar char="ü"/>
              <a:defRPr/>
            </a:pPr>
            <a:endParaRPr lang="en-US" sz="2400" dirty="0">
              <a:latin typeface="Calibri" pitchFamily="34" charset="0"/>
              <a:cs typeface="Calibri" pitchFamily="34" charset="0"/>
            </a:endParaRPr>
          </a:p>
          <a:p>
            <a:pPr marL="363538" indent="-363538">
              <a:buClr>
                <a:srgbClr val="0066CC"/>
              </a:buClr>
              <a:buFont typeface="Wingdings" pitchFamily="2" charset="2"/>
              <a:buChar char="ü"/>
              <a:defRPr/>
            </a:pPr>
            <a:r>
              <a:rPr lang="en-US" sz="2400" dirty="0">
                <a:solidFill>
                  <a:srgbClr val="003399"/>
                </a:solidFill>
                <a:latin typeface="Calibri" pitchFamily="34" charset="0"/>
                <a:cs typeface="Calibri" pitchFamily="34" charset="0"/>
              </a:rPr>
              <a:t>The </a:t>
            </a:r>
            <a:r>
              <a:rPr lang="en-US" sz="2400" dirty="0">
                <a:solidFill>
                  <a:srgbClr val="003399"/>
                </a:solidFill>
                <a:latin typeface="Calibri" pitchFamily="34" charset="0"/>
                <a:cs typeface="Calibri" pitchFamily="34" charset="0"/>
              </a:rPr>
              <a:t>energy deposited by 8 proton bunches from the LHC is sufficient to severely damage the </a:t>
            </a:r>
            <a:r>
              <a:rPr lang="en-US" sz="2400" dirty="0">
                <a:solidFill>
                  <a:srgbClr val="003399"/>
                </a:solidFill>
                <a:latin typeface="Calibri" pitchFamily="34" charset="0"/>
                <a:cs typeface="Calibri" pitchFamily="34" charset="0"/>
              </a:rPr>
              <a:t>target: over than 50% of the target is melted and the remaining portion heavy deformed.</a:t>
            </a:r>
            <a:endParaRPr lang="en-US" sz="2400" dirty="0">
              <a:solidFill>
                <a:srgbClr val="003399"/>
              </a:solidFill>
              <a:latin typeface="Calibri" pitchFamily="34" charset="0"/>
              <a:cs typeface="Calibri" pitchFamily="34" charset="0"/>
            </a:endParaRPr>
          </a:p>
        </p:txBody>
      </p:sp>
      <p:cxnSp>
        <p:nvCxnSpPr>
          <p:cNvPr id="8" name="Connettore 1 7"/>
          <p:cNvCxnSpPr/>
          <p:nvPr/>
        </p:nvCxnSpPr>
        <p:spPr>
          <a:xfrm flipV="1">
            <a:off x="584200" y="3536950"/>
            <a:ext cx="8361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539750" y="5013325"/>
            <a:ext cx="83613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idx="4294967295"/>
          </p:nvPr>
        </p:nvSpPr>
        <p:spPr bwMode="auto">
          <a:xfrm>
            <a:off x="971550" y="1566863"/>
            <a:ext cx="7813675" cy="1727200"/>
          </a:xfrm>
          <a:prstGeom prst="rect">
            <a:avLst/>
          </a:prstGeom>
          <a:ln>
            <a:miter lim="800000"/>
            <a:headEnd/>
            <a:tailEnd/>
          </a:ln>
        </p:spPr>
        <p:txBody>
          <a:bodyPr/>
          <a:lstStyle/>
          <a:p>
            <a:pPr eaLnBrk="1" hangingPunct="1">
              <a:defRPr/>
            </a:pPr>
            <a:r>
              <a:rPr lang="en-US" dirty="0" smtClean="0">
                <a:solidFill>
                  <a:schemeClr val="accent2">
                    <a:lumMod val="75000"/>
                  </a:schemeClr>
                </a:solidFill>
                <a:latin typeface="Calibri" pitchFamily="34" charset="0"/>
                <a:cs typeface="Calibri" pitchFamily="34" charset="0"/>
              </a:rPr>
              <a:t>Thermo-mechanical modeling of high energy particle beam impacts</a:t>
            </a:r>
            <a:r>
              <a:rPr lang="en-US" sz="4000" dirty="0" smtClean="0">
                <a:solidFill>
                  <a:schemeClr val="accent2">
                    <a:lumMod val="75000"/>
                  </a:schemeClr>
                </a:solidFill>
                <a:latin typeface="Calibri" pitchFamily="34" charset="0"/>
                <a:cs typeface="Calibri" pitchFamily="34" charset="0"/>
              </a:rPr>
              <a:t/>
            </a:r>
            <a:br>
              <a:rPr lang="en-US" sz="4000" dirty="0" smtClean="0">
                <a:solidFill>
                  <a:schemeClr val="accent2">
                    <a:lumMod val="75000"/>
                  </a:schemeClr>
                </a:solidFill>
                <a:latin typeface="Calibri" pitchFamily="34" charset="0"/>
                <a:cs typeface="Calibri" pitchFamily="34" charset="0"/>
              </a:rPr>
            </a:br>
            <a:r>
              <a:rPr lang="en-US" b="0" dirty="0" smtClean="0">
                <a:solidFill>
                  <a:srgbClr val="3366CC"/>
                </a:solidFill>
              </a:rPr>
              <a:t/>
            </a:r>
            <a:br>
              <a:rPr lang="en-US" b="0" dirty="0" smtClean="0">
                <a:solidFill>
                  <a:srgbClr val="3366CC"/>
                </a:solidFill>
              </a:rPr>
            </a:br>
            <a:endParaRPr lang="en-GB" dirty="0" smtClean="0">
              <a:solidFill>
                <a:srgbClr val="2A53A6"/>
              </a:solidFill>
              <a:latin typeface="Calibri" pitchFamily="34" charset="0"/>
            </a:endParaRPr>
          </a:p>
        </p:txBody>
      </p:sp>
      <p:sp>
        <p:nvSpPr>
          <p:cNvPr id="30722" name="Rectangle 5"/>
          <p:cNvSpPr>
            <a:spLocks noGrp="1" noChangeArrowheads="1"/>
          </p:cNvSpPr>
          <p:nvPr>
            <p:ph type="subTitle" idx="4294967295"/>
          </p:nvPr>
        </p:nvSpPr>
        <p:spPr>
          <a:xfrm>
            <a:off x="1993900" y="2600325"/>
            <a:ext cx="6718300" cy="1279525"/>
          </a:xfrm>
        </p:spPr>
        <p:txBody>
          <a:bodyPr/>
          <a:lstStyle/>
          <a:p>
            <a:pPr algn="r" eaLnBrk="1" hangingPunct="1">
              <a:lnSpc>
                <a:spcPct val="80000"/>
              </a:lnSpc>
              <a:buFont typeface="Wingdings" pitchFamily="2" charset="2"/>
              <a:buNone/>
            </a:pPr>
            <a:r>
              <a:rPr lang="it-IT" sz="2400" b="1" smtClean="0">
                <a:solidFill>
                  <a:srgbClr val="003399"/>
                </a:solidFill>
                <a:latin typeface="Calibri" pitchFamily="34" charset="0"/>
              </a:rPr>
              <a:t>M. Scapin,  </a:t>
            </a:r>
            <a:r>
              <a:rPr lang="it-IT" sz="2400" b="1" u="sng" smtClean="0">
                <a:solidFill>
                  <a:srgbClr val="003399"/>
                </a:solidFill>
                <a:latin typeface="Calibri" pitchFamily="34" charset="0"/>
              </a:rPr>
              <a:t>L. Peroni</a:t>
            </a:r>
            <a:r>
              <a:rPr lang="it-IT" sz="2400" b="1" smtClean="0">
                <a:solidFill>
                  <a:srgbClr val="003399"/>
                </a:solidFill>
                <a:latin typeface="Calibri" pitchFamily="34" charset="0"/>
              </a:rPr>
              <a:t>, A. Dallocchio</a:t>
            </a:r>
            <a:endParaRPr lang="it-IT" sz="2400" b="1" baseline="30000" smtClean="0">
              <a:solidFill>
                <a:srgbClr val="003399"/>
              </a:solidFill>
              <a:latin typeface="Calibri" pitchFamily="34" charset="0"/>
            </a:endParaRPr>
          </a:p>
        </p:txBody>
      </p:sp>
      <p:sp>
        <p:nvSpPr>
          <p:cNvPr id="16" name="Arco 15"/>
          <p:cNvSpPr/>
          <p:nvPr/>
        </p:nvSpPr>
        <p:spPr>
          <a:xfrm rot="15479237">
            <a:off x="189707" y="313531"/>
            <a:ext cx="6872288" cy="6308725"/>
          </a:xfrm>
          <a:prstGeom prst="arc">
            <a:avLst>
              <a:gd name="adj1" fmla="val 14147108"/>
              <a:gd name="adj2" fmla="val 21059904"/>
            </a:avLst>
          </a:prstGeom>
          <a:ln w="19050">
            <a:solidFill>
              <a:srgbClr val="2A53A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dirty="0"/>
          </a:p>
        </p:txBody>
      </p:sp>
      <p:sp>
        <p:nvSpPr>
          <p:cNvPr id="7" name="Rectangle 4"/>
          <p:cNvSpPr txBox="1">
            <a:spLocks noChangeArrowheads="1"/>
          </p:cNvSpPr>
          <p:nvPr/>
        </p:nvSpPr>
        <p:spPr bwMode="auto">
          <a:xfrm>
            <a:off x="900113" y="3860800"/>
            <a:ext cx="7791450" cy="1727200"/>
          </a:xfrm>
          <a:prstGeom prst="rect">
            <a:avLst/>
          </a:prstGeom>
          <a:ln>
            <a:miter lim="800000"/>
            <a:headEnd/>
            <a:tailEnd/>
          </a:ln>
        </p:spPr>
        <p:txBody>
          <a:bodyPr/>
          <a:lstStyle/>
          <a:p>
            <a:pPr algn="r">
              <a:defRPr/>
            </a:pPr>
            <a:r>
              <a:rPr lang="en-US" sz="4800" b="1" kern="0" dirty="0">
                <a:solidFill>
                  <a:srgbClr val="0066CC"/>
                </a:solidFill>
                <a:latin typeface="Calibri" pitchFamily="34" charset="0"/>
                <a:ea typeface="+mj-ea"/>
                <a:cs typeface="Calibri" pitchFamily="34" charset="0"/>
              </a:rPr>
              <a:t>Thank you for your attention</a:t>
            </a:r>
            <a:r>
              <a:rPr lang="en-US" sz="3200" b="1" kern="0" dirty="0">
                <a:solidFill>
                  <a:schemeClr val="accent2">
                    <a:lumMod val="75000"/>
                  </a:schemeClr>
                </a:solidFill>
                <a:latin typeface="Calibri" pitchFamily="34" charset="0"/>
                <a:ea typeface="+mj-ea"/>
                <a:cs typeface="Calibri" pitchFamily="34" charset="0"/>
              </a:rPr>
              <a:t/>
            </a:r>
            <a:br>
              <a:rPr lang="en-US" sz="3200" b="1" kern="0" dirty="0">
                <a:solidFill>
                  <a:schemeClr val="accent2">
                    <a:lumMod val="75000"/>
                  </a:schemeClr>
                </a:solidFill>
                <a:latin typeface="Calibri" pitchFamily="34" charset="0"/>
                <a:ea typeface="+mj-ea"/>
                <a:cs typeface="Calibri" pitchFamily="34" charset="0"/>
              </a:rPr>
            </a:br>
            <a:r>
              <a:rPr lang="en-US" sz="3200" kern="0" dirty="0">
                <a:solidFill>
                  <a:srgbClr val="3366CC"/>
                </a:solidFill>
                <a:latin typeface="+mj-lt"/>
                <a:ea typeface="+mj-ea"/>
                <a:cs typeface="+mj-cs"/>
              </a:rPr>
              <a:t/>
            </a:r>
            <a:br>
              <a:rPr lang="en-US" sz="3200" kern="0" dirty="0">
                <a:solidFill>
                  <a:srgbClr val="3366CC"/>
                </a:solidFill>
                <a:latin typeface="+mj-lt"/>
                <a:ea typeface="+mj-ea"/>
                <a:cs typeface="+mj-cs"/>
              </a:rPr>
            </a:br>
            <a:endParaRPr lang="en-GB" sz="3200" b="1" kern="0" dirty="0">
              <a:solidFill>
                <a:srgbClr val="2A53A6"/>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0"/>
          <p:cNvSpPr>
            <a:spLocks noChangeArrowheads="1"/>
          </p:cNvSpPr>
          <p:nvPr/>
        </p:nvSpPr>
        <p:spPr bwMode="auto">
          <a:xfrm>
            <a:off x="665163" y="1757363"/>
            <a:ext cx="6858000" cy="604837"/>
          </a:xfrm>
          <a:prstGeom prst="rect">
            <a:avLst/>
          </a:prstGeom>
          <a:solidFill>
            <a:schemeClr val="accent1">
              <a:alpha val="16078"/>
            </a:schemeClr>
          </a:solidFill>
          <a:ln w="9525">
            <a:noFill/>
            <a:miter lim="800000"/>
            <a:headEnd/>
            <a:tailEnd/>
          </a:ln>
        </p:spPr>
        <p:txBody>
          <a:bodyPr wrap="none" anchor="ctr"/>
          <a:lstStyle/>
          <a:p>
            <a:endParaRPr lang="de-DE"/>
          </a:p>
        </p:txBody>
      </p:sp>
      <p:sp>
        <p:nvSpPr>
          <p:cNvPr id="18434" name="Rectangle 41"/>
          <p:cNvSpPr>
            <a:spLocks noChangeArrowheads="1"/>
          </p:cNvSpPr>
          <p:nvPr/>
        </p:nvSpPr>
        <p:spPr bwMode="auto">
          <a:xfrm>
            <a:off x="665163" y="3038475"/>
            <a:ext cx="6850062" cy="604838"/>
          </a:xfrm>
          <a:prstGeom prst="rect">
            <a:avLst/>
          </a:prstGeom>
          <a:solidFill>
            <a:schemeClr val="accent1">
              <a:alpha val="16078"/>
            </a:schemeClr>
          </a:solidFill>
          <a:ln w="9525">
            <a:noFill/>
            <a:miter lim="800000"/>
            <a:headEnd/>
            <a:tailEnd/>
          </a:ln>
        </p:spPr>
        <p:txBody>
          <a:bodyPr wrap="none" anchor="ctr"/>
          <a:lstStyle/>
          <a:p>
            <a:endParaRPr lang="de-DE"/>
          </a:p>
        </p:txBody>
      </p:sp>
      <p:sp>
        <p:nvSpPr>
          <p:cNvPr id="18435" name="Rectangle 42"/>
          <p:cNvSpPr>
            <a:spLocks noChangeArrowheads="1"/>
          </p:cNvSpPr>
          <p:nvPr/>
        </p:nvSpPr>
        <p:spPr bwMode="auto">
          <a:xfrm>
            <a:off x="665163" y="4305300"/>
            <a:ext cx="6851650" cy="604838"/>
          </a:xfrm>
          <a:prstGeom prst="rect">
            <a:avLst/>
          </a:prstGeom>
          <a:solidFill>
            <a:schemeClr val="accent1">
              <a:alpha val="16078"/>
            </a:schemeClr>
          </a:solidFill>
          <a:ln w="9525">
            <a:noFill/>
            <a:miter lim="800000"/>
            <a:headEnd/>
            <a:tailEnd/>
          </a:ln>
        </p:spPr>
        <p:txBody>
          <a:bodyPr wrap="none" anchor="ctr"/>
          <a:lstStyle/>
          <a:p>
            <a:endParaRPr lang="de-DE"/>
          </a:p>
        </p:txBody>
      </p:sp>
      <p:sp>
        <p:nvSpPr>
          <p:cNvPr id="129048" name="Rectangle 24"/>
          <p:cNvSpPr>
            <a:spLocks noGrp="1" noChangeArrowheads="1"/>
          </p:cNvSpPr>
          <p:nvPr>
            <p:ph type="body" idx="1"/>
          </p:nvPr>
        </p:nvSpPr>
        <p:spPr>
          <a:xfrm>
            <a:off x="696913" y="1119188"/>
            <a:ext cx="7343775" cy="4757737"/>
          </a:xfrm>
        </p:spPr>
        <p:txBody>
          <a:bodyPr/>
          <a:lstStyle/>
          <a:p>
            <a:pPr marL="444500" indent="-444500" eaLnBrk="1" hangingPunct="1">
              <a:spcBef>
                <a:spcPct val="30000"/>
              </a:spcBef>
              <a:buClr>
                <a:srgbClr val="3366CB"/>
              </a:buClr>
              <a:buSzPct val="120000"/>
              <a:buFont typeface="Wingdings" pitchFamily="2" charset="2"/>
              <a:buChar char=""/>
              <a:defRPr/>
            </a:pPr>
            <a:r>
              <a:rPr lang="en-US" dirty="0" smtClean="0">
                <a:solidFill>
                  <a:srgbClr val="3366CB"/>
                </a:solidFill>
                <a:latin typeface="Calibri" pitchFamily="34" charset="0"/>
              </a:rPr>
              <a:t>Introduction</a:t>
            </a:r>
          </a:p>
          <a:p>
            <a:pPr marL="444500" indent="-444500" eaLnBrk="1" hangingPunct="1">
              <a:spcBef>
                <a:spcPct val="30000"/>
              </a:spcBef>
              <a:buClr>
                <a:srgbClr val="3366CB"/>
              </a:buClr>
              <a:buSzPct val="120000"/>
              <a:buFont typeface="Wingdings" pitchFamily="2" charset="2"/>
              <a:buChar char=""/>
              <a:defRPr/>
            </a:pPr>
            <a:r>
              <a:rPr lang="en-US" dirty="0" smtClean="0">
                <a:solidFill>
                  <a:schemeClr val="accent2"/>
                </a:solidFill>
                <a:latin typeface="Calibri" pitchFamily="34" charset="0"/>
              </a:rPr>
              <a:t>Problem definition</a:t>
            </a:r>
          </a:p>
          <a:p>
            <a:pPr marL="444500" indent="-444500" eaLnBrk="1" hangingPunct="1">
              <a:spcBef>
                <a:spcPct val="30000"/>
              </a:spcBef>
              <a:buClr>
                <a:srgbClr val="3366CB"/>
              </a:buClr>
              <a:buSzPct val="120000"/>
              <a:buFont typeface="Wingdings" pitchFamily="2" charset="2"/>
              <a:buChar char=""/>
              <a:defRPr/>
            </a:pPr>
            <a:r>
              <a:rPr lang="en-US" dirty="0" smtClean="0">
                <a:solidFill>
                  <a:srgbClr val="3366CB"/>
                </a:solidFill>
                <a:latin typeface="Calibri" pitchFamily="34" charset="0"/>
              </a:rPr>
              <a:t>Material data</a:t>
            </a:r>
          </a:p>
          <a:p>
            <a:pPr marL="444500" indent="-444500" eaLnBrk="1" hangingPunct="1">
              <a:spcBef>
                <a:spcPct val="30000"/>
              </a:spcBef>
              <a:buClr>
                <a:srgbClr val="3366CB"/>
              </a:buClr>
              <a:buSzPct val="120000"/>
              <a:buFont typeface="Wingdings" pitchFamily="2" charset="2"/>
              <a:buChar char=""/>
              <a:defRPr/>
            </a:pPr>
            <a:r>
              <a:rPr lang="en-US" dirty="0" smtClean="0">
                <a:solidFill>
                  <a:schemeClr val="accent2"/>
                </a:solidFill>
                <a:latin typeface="Calibri" pitchFamily="34" charset="0"/>
              </a:rPr>
              <a:t>Numerical modeling</a:t>
            </a:r>
          </a:p>
          <a:p>
            <a:pPr marL="444500" indent="-444500" eaLnBrk="1" hangingPunct="1">
              <a:spcBef>
                <a:spcPct val="30000"/>
              </a:spcBef>
              <a:buClr>
                <a:srgbClr val="3366CB"/>
              </a:buClr>
              <a:buSzPct val="120000"/>
              <a:buFont typeface="Wingdings" pitchFamily="2" charset="2"/>
              <a:buChar char=""/>
              <a:defRPr/>
            </a:pPr>
            <a:r>
              <a:rPr lang="en-US" dirty="0" smtClean="0">
                <a:solidFill>
                  <a:srgbClr val="3366CB"/>
                </a:solidFill>
                <a:latin typeface="Calibri" pitchFamily="34" charset="0"/>
              </a:rPr>
              <a:t>Results</a:t>
            </a:r>
          </a:p>
          <a:p>
            <a:pPr marL="444500" indent="-444500" eaLnBrk="1" hangingPunct="1">
              <a:spcBef>
                <a:spcPct val="30000"/>
              </a:spcBef>
              <a:buClr>
                <a:srgbClr val="3366CB"/>
              </a:buClr>
              <a:buSzPct val="120000"/>
              <a:buFont typeface="Wingdings" pitchFamily="2" charset="2"/>
              <a:buChar char=""/>
              <a:defRPr/>
            </a:pPr>
            <a:r>
              <a:rPr lang="en-US" dirty="0" smtClean="0">
                <a:solidFill>
                  <a:schemeClr val="accent2"/>
                </a:solidFill>
                <a:latin typeface="Calibri" pitchFamily="34" charset="0"/>
              </a:rPr>
              <a:t>Results comparison and discussion</a:t>
            </a:r>
          </a:p>
          <a:p>
            <a:pPr marL="444500" indent="-444500" eaLnBrk="1" hangingPunct="1">
              <a:spcBef>
                <a:spcPct val="30000"/>
              </a:spcBef>
              <a:buClr>
                <a:srgbClr val="3366CB"/>
              </a:buClr>
              <a:buSzPct val="120000"/>
              <a:buFont typeface="Wingdings" pitchFamily="2" charset="2"/>
              <a:buChar char=""/>
              <a:defRPr/>
            </a:pPr>
            <a:r>
              <a:rPr lang="en-US" dirty="0" smtClean="0">
                <a:solidFill>
                  <a:srgbClr val="3366CB"/>
                </a:solidFill>
                <a:latin typeface="Calibri" pitchFamily="34" charset="0"/>
              </a:rPr>
              <a:t>Conclusions</a:t>
            </a:r>
          </a:p>
          <a:p>
            <a:pPr marL="444500" indent="-444500" eaLnBrk="1" hangingPunct="1">
              <a:spcBef>
                <a:spcPct val="30000"/>
              </a:spcBef>
              <a:buClr>
                <a:srgbClr val="172E5D"/>
              </a:buClr>
              <a:buSzPct val="80000"/>
              <a:buFont typeface="Wingdings" pitchFamily="2" charset="2"/>
              <a:buNone/>
              <a:defRPr/>
            </a:pPr>
            <a:endParaRPr lang="it-IT" dirty="0" smtClean="0">
              <a:solidFill>
                <a:schemeClr val="accent2"/>
              </a:solidFill>
              <a:effectLst>
                <a:outerShdw blurRad="38100" dist="38100" dir="2700000" algn="tl">
                  <a:srgbClr val="000000">
                    <a:alpha val="43137"/>
                  </a:srgbClr>
                </a:outerShdw>
              </a:effectLst>
              <a:latin typeface="Calibri" pitchFamily="34" charset="0"/>
            </a:endParaRPr>
          </a:p>
        </p:txBody>
      </p:sp>
      <p:sp>
        <p:nvSpPr>
          <p:cNvPr id="18437" name="Line 25"/>
          <p:cNvSpPr>
            <a:spLocks noChangeShapeType="1"/>
          </p:cNvSpPr>
          <p:nvPr/>
        </p:nvSpPr>
        <p:spPr bwMode="auto">
          <a:xfrm>
            <a:off x="2867025" y="1746250"/>
            <a:ext cx="5130800" cy="0"/>
          </a:xfrm>
          <a:prstGeom prst="line">
            <a:avLst/>
          </a:prstGeom>
          <a:noFill/>
          <a:ln w="25400" cap="rnd">
            <a:solidFill>
              <a:srgbClr val="3366CC">
                <a:alpha val="12941"/>
              </a:srgbClr>
            </a:solidFill>
            <a:round/>
            <a:headEnd/>
            <a:tailEnd/>
          </a:ln>
        </p:spPr>
        <p:txBody>
          <a:bodyPr/>
          <a:lstStyle/>
          <a:p>
            <a:endParaRPr lang="de-DE"/>
          </a:p>
        </p:txBody>
      </p:sp>
      <p:sp>
        <p:nvSpPr>
          <p:cNvPr id="18438" name="Line 26"/>
          <p:cNvSpPr>
            <a:spLocks noChangeShapeType="1"/>
          </p:cNvSpPr>
          <p:nvPr/>
        </p:nvSpPr>
        <p:spPr bwMode="auto">
          <a:xfrm>
            <a:off x="2868613" y="2363788"/>
            <a:ext cx="5130800" cy="0"/>
          </a:xfrm>
          <a:prstGeom prst="line">
            <a:avLst/>
          </a:prstGeom>
          <a:noFill/>
          <a:ln w="25400" cap="rnd">
            <a:solidFill>
              <a:srgbClr val="3366CC">
                <a:alpha val="12941"/>
              </a:srgbClr>
            </a:solidFill>
            <a:round/>
            <a:headEnd/>
            <a:tailEnd/>
          </a:ln>
        </p:spPr>
        <p:txBody>
          <a:bodyPr/>
          <a:lstStyle/>
          <a:p>
            <a:endParaRPr lang="de-DE"/>
          </a:p>
        </p:txBody>
      </p:sp>
      <p:sp>
        <p:nvSpPr>
          <p:cNvPr id="18439" name="Line 27"/>
          <p:cNvSpPr>
            <a:spLocks noChangeShapeType="1"/>
          </p:cNvSpPr>
          <p:nvPr/>
        </p:nvSpPr>
        <p:spPr bwMode="auto">
          <a:xfrm>
            <a:off x="2868613" y="3022600"/>
            <a:ext cx="5130800" cy="0"/>
          </a:xfrm>
          <a:prstGeom prst="line">
            <a:avLst/>
          </a:prstGeom>
          <a:noFill/>
          <a:ln w="25400" cap="rnd">
            <a:solidFill>
              <a:srgbClr val="3366CC">
                <a:alpha val="12941"/>
              </a:srgbClr>
            </a:solidFill>
            <a:round/>
            <a:headEnd/>
            <a:tailEnd/>
          </a:ln>
        </p:spPr>
        <p:txBody>
          <a:bodyPr/>
          <a:lstStyle/>
          <a:p>
            <a:endParaRPr lang="de-DE"/>
          </a:p>
        </p:txBody>
      </p:sp>
      <p:sp>
        <p:nvSpPr>
          <p:cNvPr id="18440" name="Line 28"/>
          <p:cNvSpPr>
            <a:spLocks noChangeShapeType="1"/>
          </p:cNvSpPr>
          <p:nvPr/>
        </p:nvSpPr>
        <p:spPr bwMode="auto">
          <a:xfrm>
            <a:off x="2867025" y="4287838"/>
            <a:ext cx="5130800" cy="0"/>
          </a:xfrm>
          <a:prstGeom prst="line">
            <a:avLst/>
          </a:prstGeom>
          <a:noFill/>
          <a:ln w="25400" cap="rnd">
            <a:solidFill>
              <a:srgbClr val="3366CC">
                <a:alpha val="12941"/>
              </a:srgbClr>
            </a:solidFill>
            <a:round/>
            <a:headEnd/>
            <a:tailEnd/>
          </a:ln>
        </p:spPr>
        <p:txBody>
          <a:bodyPr/>
          <a:lstStyle/>
          <a:p>
            <a:endParaRPr lang="de-DE"/>
          </a:p>
        </p:txBody>
      </p:sp>
      <p:sp>
        <p:nvSpPr>
          <p:cNvPr id="18441" name="Line 29"/>
          <p:cNvSpPr>
            <a:spLocks noChangeShapeType="1"/>
          </p:cNvSpPr>
          <p:nvPr/>
        </p:nvSpPr>
        <p:spPr bwMode="auto">
          <a:xfrm>
            <a:off x="2867025" y="4913313"/>
            <a:ext cx="5130800" cy="0"/>
          </a:xfrm>
          <a:prstGeom prst="line">
            <a:avLst/>
          </a:prstGeom>
          <a:noFill/>
          <a:ln w="25400" cap="rnd">
            <a:solidFill>
              <a:srgbClr val="3366CC">
                <a:alpha val="12941"/>
              </a:srgbClr>
            </a:solidFill>
            <a:round/>
            <a:headEnd/>
            <a:tailEnd/>
          </a:ln>
        </p:spPr>
        <p:txBody>
          <a:bodyPr/>
          <a:lstStyle/>
          <a:p>
            <a:endParaRPr lang="de-DE"/>
          </a:p>
        </p:txBody>
      </p:sp>
      <p:sp>
        <p:nvSpPr>
          <p:cNvPr id="18442" name="Line 30"/>
          <p:cNvSpPr>
            <a:spLocks noChangeShapeType="1"/>
          </p:cNvSpPr>
          <p:nvPr/>
        </p:nvSpPr>
        <p:spPr bwMode="auto">
          <a:xfrm>
            <a:off x="7523163" y="1444625"/>
            <a:ext cx="0" cy="4349750"/>
          </a:xfrm>
          <a:prstGeom prst="line">
            <a:avLst/>
          </a:prstGeom>
          <a:noFill/>
          <a:ln w="25400" cap="rnd">
            <a:solidFill>
              <a:srgbClr val="3366CC">
                <a:alpha val="12941"/>
              </a:srgbClr>
            </a:solidFill>
            <a:round/>
            <a:headEnd/>
            <a:tailEnd/>
          </a:ln>
        </p:spPr>
        <p:txBody>
          <a:bodyPr/>
          <a:lstStyle/>
          <a:p>
            <a:endParaRPr lang="de-DE"/>
          </a:p>
        </p:txBody>
      </p:sp>
      <p:sp>
        <p:nvSpPr>
          <p:cNvPr id="18443" name="Line 36"/>
          <p:cNvSpPr>
            <a:spLocks noChangeShapeType="1"/>
          </p:cNvSpPr>
          <p:nvPr/>
        </p:nvSpPr>
        <p:spPr bwMode="auto">
          <a:xfrm>
            <a:off x="2867025" y="3652838"/>
            <a:ext cx="5130800" cy="0"/>
          </a:xfrm>
          <a:prstGeom prst="line">
            <a:avLst/>
          </a:prstGeom>
          <a:noFill/>
          <a:ln w="25400" cap="rnd">
            <a:solidFill>
              <a:srgbClr val="3366CC">
                <a:alpha val="12941"/>
              </a:srgbClr>
            </a:solidFill>
            <a:round/>
            <a:headEnd/>
            <a:tailEnd/>
          </a:ln>
        </p:spPr>
        <p:txBody>
          <a:bodyPr/>
          <a:lstStyle/>
          <a:p>
            <a:endParaRPr lang="de-DE"/>
          </a:p>
        </p:txBody>
      </p:sp>
      <p:sp>
        <p:nvSpPr>
          <p:cNvPr id="18444" name="Line 38"/>
          <p:cNvSpPr>
            <a:spLocks noChangeShapeType="1"/>
          </p:cNvSpPr>
          <p:nvPr/>
        </p:nvSpPr>
        <p:spPr bwMode="auto">
          <a:xfrm>
            <a:off x="2879725" y="5516563"/>
            <a:ext cx="5130800" cy="0"/>
          </a:xfrm>
          <a:prstGeom prst="line">
            <a:avLst/>
          </a:prstGeom>
          <a:noFill/>
          <a:ln w="25400" cap="rnd">
            <a:solidFill>
              <a:srgbClr val="3366CC">
                <a:alpha val="12941"/>
              </a:srgbClr>
            </a:solidFill>
            <a:round/>
            <a:headEnd/>
            <a:tailEnd/>
          </a:ln>
        </p:spPr>
        <p:txBody>
          <a:bodyPr/>
          <a:lstStyle/>
          <a:p>
            <a:endParaRPr lang="de-DE"/>
          </a:p>
        </p:txBody>
      </p:sp>
      <p:sp>
        <p:nvSpPr>
          <p:cNvPr id="23" name="Titolo 22"/>
          <p:cNvSpPr>
            <a:spLocks noGrp="1"/>
          </p:cNvSpPr>
          <p:nvPr>
            <p:ph type="title"/>
          </p:nvPr>
        </p:nvSpPr>
        <p:spPr>
          <a:xfrm>
            <a:off x="257175" y="6097588"/>
            <a:ext cx="8645525" cy="528637"/>
          </a:xfrm>
        </p:spPr>
        <p:txBody>
          <a:bodyPr/>
          <a:lstStyle/>
          <a:p>
            <a:pPr eaLnBrk="1" hangingPunct="1">
              <a:defRPr/>
            </a:pPr>
            <a:r>
              <a:rPr lang="en-US" smtClean="0"/>
              <a:t>Contents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1055688"/>
            <a:ext cx="5622925" cy="4525962"/>
          </a:xfrm>
        </p:spPr>
        <p:txBody>
          <a:bodyPr/>
          <a:lstStyle/>
          <a:p>
            <a:pPr>
              <a:buFont typeface="Wingdings" pitchFamily="2" charset="2"/>
              <a:buNone/>
              <a:defRPr/>
            </a:pPr>
            <a:r>
              <a:rPr lang="en-US" sz="2000" b="1" u="sng" dirty="0" smtClean="0">
                <a:solidFill>
                  <a:schemeClr val="accent6"/>
                </a:solidFill>
                <a:latin typeface="Calibri" pitchFamily="34" charset="0"/>
                <a:cs typeface="Calibri" pitchFamily="34" charset="0"/>
              </a:rPr>
              <a:t>Objectives:</a:t>
            </a:r>
          </a:p>
          <a:p>
            <a:pPr marL="0" indent="0">
              <a:buFont typeface="Wingdings" pitchFamily="2" charset="2"/>
              <a:buNone/>
              <a:defRPr/>
            </a:pPr>
            <a:r>
              <a:rPr lang="en-US" sz="1600" dirty="0" smtClean="0">
                <a:solidFill>
                  <a:srgbClr val="0066CC"/>
                </a:solidFill>
                <a:latin typeface="Calibri" pitchFamily="34" charset="0"/>
                <a:cs typeface="Calibri" pitchFamily="34" charset="0"/>
              </a:rPr>
              <a:t>Numerical simulation of a complex mechanical structure (collimator) subjected to beam impact: energy deposition, shock waves, damage …</a:t>
            </a:r>
          </a:p>
          <a:p>
            <a:pPr>
              <a:buFont typeface="Wingdings" pitchFamily="2" charset="2"/>
              <a:buNone/>
              <a:defRPr/>
            </a:pPr>
            <a:endParaRPr lang="en-US" sz="800" dirty="0" smtClean="0">
              <a:solidFill>
                <a:srgbClr val="0066CC"/>
              </a:solidFill>
              <a:latin typeface="Calibri" pitchFamily="34" charset="0"/>
              <a:cs typeface="Calibri" pitchFamily="34" charset="0"/>
            </a:endParaRPr>
          </a:p>
          <a:p>
            <a:pPr>
              <a:buFont typeface="Wingdings" pitchFamily="2" charset="2"/>
              <a:buNone/>
              <a:defRPr/>
            </a:pPr>
            <a:r>
              <a:rPr lang="en-US" sz="2000" b="1" u="sng" dirty="0" smtClean="0">
                <a:solidFill>
                  <a:schemeClr val="accent6"/>
                </a:solidFill>
                <a:latin typeface="Calibri" pitchFamily="34" charset="0"/>
                <a:cs typeface="Calibri" pitchFamily="34" charset="0"/>
              </a:rPr>
              <a:t>Numerical code: </a:t>
            </a:r>
            <a:r>
              <a:rPr lang="en-US" sz="2000" b="1" u="sng" dirty="0" err="1" smtClean="0">
                <a:solidFill>
                  <a:schemeClr val="accent6"/>
                </a:solidFill>
                <a:latin typeface="Calibri" pitchFamily="34" charset="0"/>
                <a:cs typeface="Calibri" pitchFamily="34" charset="0"/>
              </a:rPr>
              <a:t>LSDyna</a:t>
            </a:r>
            <a:endParaRPr lang="en-US" sz="2000" b="1" u="sng" dirty="0" smtClean="0">
              <a:solidFill>
                <a:schemeClr val="accent6"/>
              </a:solidFill>
              <a:latin typeface="Calibri" pitchFamily="34" charset="0"/>
              <a:cs typeface="Calibri" pitchFamily="34" charset="0"/>
            </a:endParaRPr>
          </a:p>
          <a:p>
            <a:pPr marL="0" indent="0">
              <a:buFont typeface="Wingdings" pitchFamily="2" charset="2"/>
              <a:buNone/>
              <a:defRPr/>
            </a:pPr>
            <a:r>
              <a:rPr lang="en-US" sz="1600" dirty="0" smtClean="0">
                <a:solidFill>
                  <a:srgbClr val="0066CC"/>
                </a:solidFill>
                <a:latin typeface="Calibri" pitchFamily="34" charset="0"/>
                <a:cs typeface="Calibri" pitchFamily="34" charset="0"/>
              </a:rPr>
              <a:t>General purpose transient dynamic finite element program capable of simulating complex real world problems. It is optimized for shared and distributed memory Unix Linux and Windows platforms. </a:t>
            </a:r>
          </a:p>
          <a:p>
            <a:pPr marL="0" indent="0">
              <a:buFont typeface="Wingdings" pitchFamily="2" charset="2"/>
              <a:buNone/>
              <a:defRPr/>
            </a:pPr>
            <a:r>
              <a:rPr lang="en-US" sz="1600" i="1" dirty="0" smtClean="0">
                <a:solidFill>
                  <a:srgbClr val="0066CC"/>
                </a:solidFill>
                <a:latin typeface="Calibri" pitchFamily="34" charset="0"/>
                <a:cs typeface="Calibri" pitchFamily="34" charset="0"/>
              </a:rPr>
              <a:t>2D and 3D </a:t>
            </a:r>
            <a:r>
              <a:rPr lang="en-US" sz="1600" i="1" dirty="0" err="1" smtClean="0">
                <a:solidFill>
                  <a:srgbClr val="0066CC"/>
                </a:solidFill>
                <a:latin typeface="Calibri" pitchFamily="34" charset="0"/>
                <a:cs typeface="Calibri" pitchFamily="34" charset="0"/>
              </a:rPr>
              <a:t>Lagrangian</a:t>
            </a:r>
            <a:r>
              <a:rPr lang="en-US" sz="1600" i="1" dirty="0" smtClean="0">
                <a:solidFill>
                  <a:srgbClr val="0066CC"/>
                </a:solidFill>
                <a:latin typeface="Calibri" pitchFamily="34" charset="0"/>
                <a:cs typeface="Calibri" pitchFamily="34" charset="0"/>
              </a:rPr>
              <a:t>, </a:t>
            </a:r>
            <a:r>
              <a:rPr lang="en-US" sz="1600" i="1" dirty="0" err="1" smtClean="0">
                <a:solidFill>
                  <a:srgbClr val="0066CC"/>
                </a:solidFill>
                <a:latin typeface="Calibri" pitchFamily="34" charset="0"/>
                <a:cs typeface="Calibri" pitchFamily="34" charset="0"/>
              </a:rPr>
              <a:t>Eulerian</a:t>
            </a:r>
            <a:r>
              <a:rPr lang="en-US" sz="1600" i="1" dirty="0" smtClean="0">
                <a:solidFill>
                  <a:srgbClr val="0066CC"/>
                </a:solidFill>
                <a:latin typeface="Calibri" pitchFamily="34" charset="0"/>
                <a:cs typeface="Calibri" pitchFamily="34" charset="0"/>
              </a:rPr>
              <a:t>, ALE, SPH, </a:t>
            </a:r>
            <a:r>
              <a:rPr lang="en-US" sz="1600" i="1" dirty="0" err="1" smtClean="0">
                <a:solidFill>
                  <a:srgbClr val="0066CC"/>
                </a:solidFill>
                <a:latin typeface="Calibri" pitchFamily="34" charset="0"/>
                <a:cs typeface="Calibri" pitchFamily="34" charset="0"/>
              </a:rPr>
              <a:t>meshfree</a:t>
            </a:r>
            <a:endParaRPr lang="en-US" sz="1600" i="1" dirty="0" smtClean="0">
              <a:solidFill>
                <a:srgbClr val="0066CC"/>
              </a:solidFill>
              <a:latin typeface="Calibri" pitchFamily="34" charset="0"/>
              <a:cs typeface="Calibri" pitchFamily="34" charset="0"/>
            </a:endParaRPr>
          </a:p>
          <a:p>
            <a:pPr>
              <a:defRPr/>
            </a:pPr>
            <a:endParaRPr lang="it-IT" dirty="0"/>
          </a:p>
        </p:txBody>
      </p:sp>
      <p:sp>
        <p:nvSpPr>
          <p:cNvPr id="7" name="Pentagono 6"/>
          <p:cNvSpPr/>
          <p:nvPr/>
        </p:nvSpPr>
        <p:spPr>
          <a:xfrm>
            <a:off x="935038" y="4268788"/>
            <a:ext cx="5229225" cy="1533525"/>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Titolo 1"/>
          <p:cNvSpPr>
            <a:spLocks noGrp="1"/>
          </p:cNvSpPr>
          <p:nvPr>
            <p:ph type="title"/>
          </p:nvPr>
        </p:nvSpPr>
        <p:spPr>
          <a:xfrm>
            <a:off x="257175" y="6130925"/>
            <a:ext cx="8696325" cy="495300"/>
          </a:xfrm>
        </p:spPr>
        <p:txBody>
          <a:bodyPr/>
          <a:lstStyle/>
          <a:p>
            <a:pPr>
              <a:defRPr/>
            </a:pPr>
            <a:r>
              <a:rPr lang="en-US" dirty="0" smtClean="0"/>
              <a:t>The problem</a:t>
            </a:r>
            <a:endParaRPr lang="en-US" dirty="0"/>
          </a:p>
        </p:txBody>
      </p:sp>
      <p:sp>
        <p:nvSpPr>
          <p:cNvPr id="20484" name="Segnaposto numero diapositiva 3"/>
          <p:cNvSpPr>
            <a:spLocks noGrp="1"/>
          </p:cNvSpPr>
          <p:nvPr>
            <p:ph type="sldNum" sz="quarter" idx="10"/>
          </p:nvPr>
        </p:nvSpPr>
        <p:spPr>
          <a:noFill/>
        </p:spPr>
        <p:txBody>
          <a:bodyPr/>
          <a:lstStyle/>
          <a:p>
            <a:fld id="{EBEF4834-A90E-4275-813C-E65ACA5D4377}" type="slidenum">
              <a:rPr lang="it-IT" smtClean="0"/>
              <a:pPr/>
              <a:t>3</a:t>
            </a:fld>
            <a:endParaRPr lang="it-IT" smtClean="0"/>
          </a:p>
        </p:txBody>
      </p:sp>
      <p:sp>
        <p:nvSpPr>
          <p:cNvPr id="20485" name="CasellaDiTesto 5"/>
          <p:cNvSpPr txBox="1">
            <a:spLocks noChangeArrowheads="1"/>
          </p:cNvSpPr>
          <p:nvPr/>
        </p:nvSpPr>
        <p:spPr bwMode="auto">
          <a:xfrm>
            <a:off x="1150938" y="4365625"/>
            <a:ext cx="4830762" cy="1262063"/>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Benchmark model</a:t>
            </a:r>
          </a:p>
          <a:p>
            <a:r>
              <a:rPr lang="en-US" sz="1400">
                <a:solidFill>
                  <a:srgbClr val="FF0000"/>
                </a:solidFill>
                <a:latin typeface="Calibri" pitchFamily="34" charset="0"/>
              </a:rPr>
              <a:t>A Copper bar (5 mm radius, 1 m long) facially irradiated with 8 bunches of 7 TeV/c protons (each bunch comprises 1.11x10</a:t>
            </a:r>
            <a:r>
              <a:rPr lang="en-US" sz="1400" baseline="30000">
                <a:solidFill>
                  <a:srgbClr val="FF0000"/>
                </a:solidFill>
                <a:latin typeface="Calibri" pitchFamily="34" charset="0"/>
              </a:rPr>
              <a:t>11</a:t>
            </a:r>
            <a:r>
              <a:rPr lang="en-US" sz="1400">
                <a:solidFill>
                  <a:srgbClr val="FF0000"/>
                </a:solidFill>
                <a:latin typeface="Calibri" pitchFamily="34" charset="0"/>
              </a:rPr>
              <a:t> protons)</a:t>
            </a:r>
          </a:p>
          <a:p>
            <a:r>
              <a:rPr lang="en-US" sz="1400" i="1">
                <a:solidFill>
                  <a:srgbClr val="FF0000"/>
                </a:solidFill>
                <a:latin typeface="Calibri" pitchFamily="34" charset="0"/>
              </a:rPr>
              <a:t>2D axisymmetric FEM model</a:t>
            </a:r>
          </a:p>
        </p:txBody>
      </p:sp>
      <p:cxnSp>
        <p:nvCxnSpPr>
          <p:cNvPr id="12" name="Connettore 2 11"/>
          <p:cNvCxnSpPr/>
          <p:nvPr/>
        </p:nvCxnSpPr>
        <p:spPr>
          <a:xfrm>
            <a:off x="6567488" y="5575300"/>
            <a:ext cx="2303462" cy="1588"/>
          </a:xfrm>
          <a:prstGeom prst="straightConnector1">
            <a:avLst/>
          </a:prstGeom>
          <a:ln w="28575">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rot="5400000" flipH="1" flipV="1">
            <a:off x="4374356" y="3353594"/>
            <a:ext cx="4429125" cy="1588"/>
          </a:xfrm>
          <a:prstGeom prst="straightConnector1">
            <a:avLst/>
          </a:prstGeom>
          <a:ln w="28575">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20488" name="CasellaDiTesto 13"/>
          <p:cNvSpPr txBox="1">
            <a:spLocks noChangeArrowheads="1"/>
          </p:cNvSpPr>
          <p:nvPr/>
        </p:nvSpPr>
        <p:spPr bwMode="auto">
          <a:xfrm>
            <a:off x="8064500" y="5553075"/>
            <a:ext cx="757238" cy="369888"/>
          </a:xfrm>
          <a:prstGeom prst="rect">
            <a:avLst/>
          </a:prstGeom>
          <a:noFill/>
          <a:ln w="9525">
            <a:noFill/>
            <a:miter lim="800000"/>
            <a:headEnd/>
            <a:tailEnd/>
          </a:ln>
        </p:spPr>
        <p:txBody>
          <a:bodyPr wrap="none">
            <a:spAutoFit/>
          </a:bodyPr>
          <a:lstStyle/>
          <a:p>
            <a:r>
              <a:rPr lang="it-IT">
                <a:solidFill>
                  <a:srgbClr val="003399"/>
                </a:solidFill>
                <a:latin typeface="Calibri" pitchFamily="34" charset="0"/>
              </a:rPr>
              <a:t>radius</a:t>
            </a:r>
          </a:p>
        </p:txBody>
      </p:sp>
      <p:sp>
        <p:nvSpPr>
          <p:cNvPr id="20489" name="CasellaDiTesto 14"/>
          <p:cNvSpPr txBox="1">
            <a:spLocks noChangeArrowheads="1"/>
          </p:cNvSpPr>
          <p:nvPr/>
        </p:nvSpPr>
        <p:spPr bwMode="auto">
          <a:xfrm rot="-5400000">
            <a:off x="5480050" y="1873251"/>
            <a:ext cx="1793875" cy="368300"/>
          </a:xfrm>
          <a:prstGeom prst="rect">
            <a:avLst/>
          </a:prstGeom>
          <a:noFill/>
          <a:ln w="9525">
            <a:noFill/>
            <a:miter lim="800000"/>
            <a:headEnd/>
            <a:tailEnd/>
          </a:ln>
        </p:spPr>
        <p:txBody>
          <a:bodyPr wrap="none">
            <a:spAutoFit/>
          </a:bodyPr>
          <a:lstStyle/>
          <a:p>
            <a:r>
              <a:rPr lang="en-US">
                <a:solidFill>
                  <a:srgbClr val="003399"/>
                </a:solidFill>
                <a:latin typeface="Calibri" pitchFamily="34" charset="0"/>
              </a:rPr>
              <a:t>axis of symmetry</a:t>
            </a:r>
          </a:p>
        </p:txBody>
      </p:sp>
      <p:sp>
        <p:nvSpPr>
          <p:cNvPr id="20" name="Freccia a destra 19"/>
          <p:cNvSpPr/>
          <p:nvPr/>
        </p:nvSpPr>
        <p:spPr>
          <a:xfrm rot="16200000">
            <a:off x="5310188" y="4670425"/>
            <a:ext cx="2124075" cy="28892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491" name="CasellaDiTesto 20"/>
          <p:cNvSpPr txBox="1">
            <a:spLocks noChangeArrowheads="1"/>
          </p:cNvSpPr>
          <p:nvPr/>
        </p:nvSpPr>
        <p:spPr bwMode="auto">
          <a:xfrm rot="-5400000">
            <a:off x="5995988" y="4787900"/>
            <a:ext cx="717550" cy="368300"/>
          </a:xfrm>
          <a:prstGeom prst="rect">
            <a:avLst/>
          </a:prstGeom>
          <a:noFill/>
          <a:ln w="9525">
            <a:noFill/>
            <a:miter lim="800000"/>
            <a:headEnd/>
            <a:tailEnd/>
          </a:ln>
        </p:spPr>
        <p:txBody>
          <a:bodyPr wrap="none">
            <a:spAutoFit/>
          </a:bodyPr>
          <a:lstStyle/>
          <a:p>
            <a:r>
              <a:rPr lang="it-IT" i="1">
                <a:latin typeface="Calibri" pitchFamily="34" charset="0"/>
              </a:rPr>
              <a:t>beam</a:t>
            </a:r>
          </a:p>
        </p:txBody>
      </p:sp>
      <p:pic>
        <p:nvPicPr>
          <p:cNvPr id="20492" name="Picture 1"/>
          <p:cNvPicPr>
            <a:picLocks noChangeAspect="1" noChangeArrowheads="1"/>
          </p:cNvPicPr>
          <p:nvPr/>
        </p:nvPicPr>
        <p:blipFill>
          <a:blip r:embed="rId2"/>
          <a:srcRect/>
          <a:stretch>
            <a:fillRect/>
          </a:stretch>
        </p:blipFill>
        <p:spPr bwMode="auto">
          <a:xfrm>
            <a:off x="6616700" y="1347788"/>
            <a:ext cx="2038350" cy="420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5" y="6130925"/>
            <a:ext cx="8696325" cy="495300"/>
          </a:xfrm>
        </p:spPr>
        <p:txBody>
          <a:bodyPr/>
          <a:lstStyle/>
          <a:p>
            <a:pPr>
              <a:defRPr/>
            </a:pPr>
            <a:r>
              <a:rPr lang="en-US" dirty="0" smtClean="0"/>
              <a:t>Numerical modeling (I)</a:t>
            </a:r>
            <a:endParaRPr lang="en-US" dirty="0"/>
          </a:p>
        </p:txBody>
      </p:sp>
      <p:sp>
        <p:nvSpPr>
          <p:cNvPr id="21506" name="Segnaposto numero diapositiva 3"/>
          <p:cNvSpPr>
            <a:spLocks noGrp="1"/>
          </p:cNvSpPr>
          <p:nvPr>
            <p:ph type="sldNum" sz="quarter" idx="10"/>
          </p:nvPr>
        </p:nvSpPr>
        <p:spPr>
          <a:noFill/>
        </p:spPr>
        <p:txBody>
          <a:bodyPr/>
          <a:lstStyle/>
          <a:p>
            <a:fld id="{154B7964-6A19-4A28-B9C5-1B55EAECD196}" type="slidenum">
              <a:rPr lang="it-IT" smtClean="0"/>
              <a:pPr/>
              <a:t>4</a:t>
            </a:fld>
            <a:endParaRPr lang="it-IT" smtClean="0"/>
          </a:p>
        </p:txBody>
      </p:sp>
      <p:sp>
        <p:nvSpPr>
          <p:cNvPr id="14340" name="CasellaDiTesto 8"/>
          <p:cNvSpPr txBox="1">
            <a:spLocks noChangeArrowheads="1"/>
          </p:cNvSpPr>
          <p:nvPr/>
        </p:nvSpPr>
        <p:spPr bwMode="auto">
          <a:xfrm>
            <a:off x="592138" y="981075"/>
            <a:ext cx="3584575" cy="5386388"/>
          </a:xfrm>
          <a:prstGeom prst="rect">
            <a:avLst/>
          </a:prstGeom>
          <a:noFill/>
          <a:ln w="9525">
            <a:noFill/>
            <a:miter lim="800000"/>
            <a:headEnd/>
            <a:tailEnd/>
          </a:ln>
        </p:spPr>
        <p:txBody>
          <a:bodyPr>
            <a:spAutoFit/>
          </a:bodyPr>
          <a:lstStyle/>
          <a:p>
            <a:pPr marL="363538" indent="-363538">
              <a:buClr>
                <a:schemeClr val="accent2"/>
              </a:buClr>
              <a:buSzPct val="121000"/>
              <a:buFont typeface="Wingdings" pitchFamily="2" charset="2"/>
              <a:buChar char="ü"/>
              <a:defRPr/>
            </a:pPr>
            <a:r>
              <a:rPr lang="en-US" sz="1400" dirty="0">
                <a:solidFill>
                  <a:srgbClr val="003399"/>
                </a:solidFill>
                <a:latin typeface="Calibri" pitchFamily="34" charset="0"/>
                <a:cs typeface="Calibri" pitchFamily="34" charset="0"/>
              </a:rPr>
              <a:t>The particle beam energy distribution is applied by using a three different case:</a:t>
            </a:r>
          </a:p>
          <a:p>
            <a:pPr marL="363538" indent="-363538">
              <a:buClr>
                <a:schemeClr val="accent2"/>
              </a:buClr>
              <a:buSzPct val="121000"/>
              <a:buFont typeface="Wingdings" pitchFamily="2" charset="2"/>
              <a:buChar char="ü"/>
              <a:defRPr/>
            </a:pPr>
            <a:endParaRPr lang="en-US" sz="800" dirty="0">
              <a:solidFill>
                <a:srgbClr val="003399"/>
              </a:solidFill>
              <a:latin typeface="Calibri" pitchFamily="34" charset="0"/>
              <a:cs typeface="Calibri" pitchFamily="34" charset="0"/>
            </a:endParaRPr>
          </a:p>
          <a:p>
            <a:pPr marL="706438" indent="-342900">
              <a:buClr>
                <a:schemeClr val="accent2"/>
              </a:buClr>
              <a:buSzPct val="100000"/>
              <a:buFont typeface="+mj-lt"/>
              <a:buAutoNum type="arabicParenR"/>
              <a:defRPr/>
            </a:pPr>
            <a:r>
              <a:rPr lang="en-US" sz="1400" dirty="0">
                <a:solidFill>
                  <a:srgbClr val="003399"/>
                </a:solidFill>
                <a:latin typeface="Calibri" pitchFamily="34" charset="0"/>
                <a:cs typeface="Calibri" pitchFamily="34" charset="0"/>
              </a:rPr>
              <a:t>all </a:t>
            </a:r>
            <a:r>
              <a:rPr lang="en-US" sz="1400" dirty="0">
                <a:solidFill>
                  <a:srgbClr val="003399"/>
                </a:solidFill>
                <a:latin typeface="Calibri" pitchFamily="34" charset="0"/>
                <a:cs typeface="Calibri" pitchFamily="34" charset="0"/>
              </a:rPr>
              <a:t>the energy as initial condition E</a:t>
            </a:r>
            <a:r>
              <a:rPr lang="en-US" sz="1400" baseline="-25000" dirty="0">
                <a:solidFill>
                  <a:srgbClr val="003399"/>
                </a:solidFill>
                <a:latin typeface="Calibri" pitchFamily="34" charset="0"/>
                <a:cs typeface="Calibri" pitchFamily="34" charset="0"/>
              </a:rPr>
              <a:t>0</a:t>
            </a:r>
          </a:p>
          <a:p>
            <a:pPr marL="706438" indent="-342900">
              <a:buClr>
                <a:schemeClr val="accent2"/>
              </a:buClr>
              <a:buSzPct val="100000"/>
              <a:buFont typeface="+mj-lt"/>
              <a:buAutoNum type="arabicParenR"/>
              <a:defRPr/>
            </a:pPr>
            <a:r>
              <a:rPr lang="en-US" sz="1400" dirty="0">
                <a:solidFill>
                  <a:srgbClr val="003399"/>
                </a:solidFill>
                <a:latin typeface="Calibri" pitchFamily="34" charset="0"/>
                <a:cs typeface="Calibri" pitchFamily="34" charset="0"/>
              </a:rPr>
              <a:t>a </a:t>
            </a:r>
            <a:r>
              <a:rPr lang="en-US" sz="1400" dirty="0">
                <a:solidFill>
                  <a:srgbClr val="003399"/>
                </a:solidFill>
                <a:latin typeface="Calibri" pitchFamily="34" charset="0"/>
                <a:cs typeface="Calibri" pitchFamily="34" charset="0"/>
              </a:rPr>
              <a:t>200 ns ramp (constant power)</a:t>
            </a:r>
          </a:p>
          <a:p>
            <a:pPr marL="706438" indent="-342900">
              <a:buClr>
                <a:schemeClr val="accent2"/>
              </a:buClr>
              <a:buSzPct val="100000"/>
              <a:buFont typeface="+mj-lt"/>
              <a:buAutoNum type="arabicParenR"/>
              <a:defRPr/>
            </a:pPr>
            <a:r>
              <a:rPr lang="en-US" sz="1400" dirty="0">
                <a:solidFill>
                  <a:srgbClr val="003399"/>
                </a:solidFill>
                <a:latin typeface="Calibri" pitchFamily="34" charset="0"/>
                <a:cs typeface="Calibri" pitchFamily="34" charset="0"/>
              </a:rPr>
              <a:t>a  8 bunches </a:t>
            </a:r>
            <a:r>
              <a:rPr lang="en-US" sz="1400" dirty="0">
                <a:solidFill>
                  <a:srgbClr val="003399"/>
                </a:solidFill>
                <a:latin typeface="Calibri" pitchFamily="34" charset="0"/>
                <a:cs typeface="Calibri" pitchFamily="34" charset="0"/>
              </a:rPr>
              <a:t>profile </a:t>
            </a:r>
            <a:r>
              <a:rPr lang="en-US" sz="1400" dirty="0">
                <a:solidFill>
                  <a:srgbClr val="003399"/>
                </a:solidFill>
                <a:latin typeface="Calibri" pitchFamily="34" charset="0"/>
                <a:cs typeface="Calibri" pitchFamily="34" charset="0"/>
              </a:rPr>
              <a:t>(0.5 ns </a:t>
            </a:r>
            <a:r>
              <a:rPr lang="en-US" sz="1400" dirty="0">
                <a:solidFill>
                  <a:srgbClr val="003399"/>
                </a:solidFill>
                <a:latin typeface="Calibri" pitchFamily="34" charset="0"/>
                <a:cs typeface="Calibri" pitchFamily="34" charset="0"/>
              </a:rPr>
              <a:t>constant power, </a:t>
            </a:r>
            <a:r>
              <a:rPr lang="en-US" sz="1400" dirty="0">
                <a:solidFill>
                  <a:srgbClr val="003399"/>
                </a:solidFill>
                <a:latin typeface="Calibri" pitchFamily="34" charset="0"/>
                <a:cs typeface="Calibri" pitchFamily="34" charset="0"/>
              </a:rPr>
              <a:t>25 ns </a:t>
            </a:r>
            <a:r>
              <a:rPr lang="en-US" sz="1400" dirty="0">
                <a:solidFill>
                  <a:srgbClr val="003399"/>
                </a:solidFill>
                <a:latin typeface="Calibri" pitchFamily="34" charset="0"/>
                <a:cs typeface="Calibri" pitchFamily="34" charset="0"/>
              </a:rPr>
              <a:t>void, </a:t>
            </a:r>
            <a:r>
              <a:rPr lang="en-US" sz="1400" dirty="0">
                <a:solidFill>
                  <a:srgbClr val="003399"/>
                </a:solidFill>
                <a:latin typeface="Calibri" pitchFamily="34" charset="0"/>
                <a:cs typeface="Calibri" pitchFamily="34" charset="0"/>
              </a:rPr>
              <a:t>0.5 ns </a:t>
            </a:r>
            <a:r>
              <a:rPr lang="en-US" sz="1400" dirty="0">
                <a:solidFill>
                  <a:srgbClr val="003399"/>
                </a:solidFill>
                <a:latin typeface="Calibri" pitchFamily="34" charset="0"/>
                <a:cs typeface="Calibri" pitchFamily="34" charset="0"/>
              </a:rPr>
              <a:t>constant power</a:t>
            </a:r>
            <a:r>
              <a:rPr lang="en-US" sz="1400" dirty="0">
                <a:solidFill>
                  <a:srgbClr val="003399"/>
                </a:solidFill>
                <a:latin typeface="Calibri" pitchFamily="34" charset="0"/>
                <a:cs typeface="Calibri" pitchFamily="34" charset="0"/>
              </a:rPr>
              <a:t>….)</a:t>
            </a:r>
            <a:endParaRPr lang="en-US" sz="1400" dirty="0">
              <a:solidFill>
                <a:srgbClr val="003399"/>
              </a:solidFill>
              <a:latin typeface="Calibri" pitchFamily="34" charset="0"/>
              <a:cs typeface="Calibri" pitchFamily="34" charset="0"/>
            </a:endParaRPr>
          </a:p>
          <a:p>
            <a:pPr marL="363538" indent="-363538">
              <a:buClr>
                <a:schemeClr val="accent2"/>
              </a:buClr>
              <a:buSzPct val="121000"/>
              <a:buFont typeface="Wingdings" pitchFamily="2" charset="2"/>
              <a:buChar char="ü"/>
              <a:defRPr/>
            </a:pPr>
            <a:endParaRPr lang="en-US" sz="1400" dirty="0">
              <a:solidFill>
                <a:srgbClr val="003399"/>
              </a:solidFill>
              <a:latin typeface="Calibri" pitchFamily="34" charset="0"/>
              <a:cs typeface="Calibri" pitchFamily="34" charset="0"/>
            </a:endParaRPr>
          </a:p>
          <a:p>
            <a:pPr marL="363538" indent="-363538">
              <a:buClr>
                <a:schemeClr val="accent2"/>
              </a:buClr>
              <a:buSzPct val="121000"/>
              <a:buFont typeface="Wingdings" pitchFamily="2" charset="2"/>
              <a:buChar char="ü"/>
              <a:defRPr/>
            </a:pPr>
            <a:r>
              <a:rPr lang="en-US" sz="1400" dirty="0">
                <a:solidFill>
                  <a:srgbClr val="003399"/>
                </a:solidFill>
                <a:latin typeface="Calibri" pitchFamily="34" charset="0"/>
                <a:cs typeface="Calibri" pitchFamily="34" charset="0"/>
              </a:rPr>
              <a:t>Explicit integration scheme, time step magnitude </a:t>
            </a:r>
            <a:r>
              <a:rPr lang="en-US" sz="1400" b="1" dirty="0">
                <a:solidFill>
                  <a:srgbClr val="003399"/>
                </a:solidFill>
                <a:latin typeface="Calibri" pitchFamily="34" charset="0"/>
                <a:cs typeface="Calibri" pitchFamily="34" charset="0"/>
              </a:rPr>
              <a:t>0.01</a:t>
            </a:r>
            <a:r>
              <a:rPr lang="en-US" sz="1400" b="1" baseline="30000" dirty="0">
                <a:solidFill>
                  <a:srgbClr val="003399"/>
                </a:solidFill>
                <a:latin typeface="Calibri" pitchFamily="34" charset="0"/>
                <a:cs typeface="Calibri" pitchFamily="34" charset="0"/>
              </a:rPr>
              <a:t> </a:t>
            </a:r>
            <a:r>
              <a:rPr lang="en-US" sz="1400" b="1" dirty="0">
                <a:solidFill>
                  <a:srgbClr val="003399"/>
                </a:solidFill>
                <a:latin typeface="Calibri" pitchFamily="34" charset="0"/>
                <a:cs typeface="Calibri" pitchFamily="34" charset="0"/>
              </a:rPr>
              <a:t>ns</a:t>
            </a:r>
          </a:p>
          <a:p>
            <a:pPr marL="363538" indent="-363538">
              <a:buClr>
                <a:schemeClr val="accent2"/>
              </a:buClr>
              <a:buSzPct val="121000"/>
              <a:buFont typeface="Wingdings" pitchFamily="2" charset="2"/>
              <a:buChar char="ü"/>
              <a:defRPr/>
            </a:pPr>
            <a:endParaRPr lang="en-US" sz="1400" b="1" dirty="0">
              <a:solidFill>
                <a:srgbClr val="003399"/>
              </a:solidFill>
              <a:latin typeface="Calibri" pitchFamily="34" charset="0"/>
              <a:cs typeface="Calibri" pitchFamily="34" charset="0"/>
            </a:endParaRPr>
          </a:p>
          <a:p>
            <a:pPr marL="363538" indent="-363538">
              <a:buClr>
                <a:schemeClr val="accent2"/>
              </a:buClr>
              <a:buSzPct val="121000"/>
              <a:buFont typeface="Wingdings" pitchFamily="2" charset="2"/>
              <a:buChar char="ü"/>
              <a:defRPr/>
            </a:pPr>
            <a:r>
              <a:rPr lang="en-US" sz="1400" dirty="0">
                <a:solidFill>
                  <a:srgbClr val="003399"/>
                </a:solidFill>
                <a:latin typeface="Calibri" pitchFamily="34" charset="0"/>
                <a:cs typeface="Calibri" pitchFamily="34" charset="0"/>
              </a:rPr>
              <a:t>Different mesh were tested in order to investigate the influence of spatial </a:t>
            </a:r>
            <a:r>
              <a:rPr lang="en-US" sz="1400" dirty="0" err="1">
                <a:solidFill>
                  <a:srgbClr val="003399"/>
                </a:solidFill>
                <a:latin typeface="Calibri" pitchFamily="34" charset="0"/>
                <a:cs typeface="Calibri" pitchFamily="34" charset="0"/>
              </a:rPr>
              <a:t>discretization</a:t>
            </a:r>
            <a:r>
              <a:rPr lang="en-US" sz="1400" dirty="0">
                <a:solidFill>
                  <a:srgbClr val="003399"/>
                </a:solidFill>
                <a:latin typeface="Calibri" pitchFamily="34" charset="0"/>
                <a:cs typeface="Calibri" pitchFamily="34" charset="0"/>
              </a:rPr>
              <a:t> on the results</a:t>
            </a:r>
          </a:p>
          <a:p>
            <a:pPr marL="363538" indent="-363538">
              <a:buClr>
                <a:schemeClr val="accent2"/>
              </a:buClr>
              <a:buSzPct val="121000"/>
              <a:buFont typeface="Wingdings" pitchFamily="2" charset="2"/>
              <a:buChar char="ü"/>
              <a:defRPr/>
            </a:pPr>
            <a:endParaRPr lang="en-US" sz="1400" dirty="0">
              <a:solidFill>
                <a:srgbClr val="003399"/>
              </a:solidFill>
              <a:latin typeface="Calibri" pitchFamily="34" charset="0"/>
              <a:cs typeface="Calibri" pitchFamily="34" charset="0"/>
            </a:endParaRPr>
          </a:p>
          <a:p>
            <a:pPr marL="363538" indent="-363538">
              <a:buClr>
                <a:schemeClr val="accent2"/>
              </a:buClr>
              <a:buSzPct val="121000"/>
              <a:buFont typeface="Wingdings" pitchFamily="2" charset="2"/>
              <a:buChar char="ü"/>
              <a:defRPr/>
            </a:pPr>
            <a:r>
              <a:rPr lang="en-US" sz="1400" dirty="0">
                <a:solidFill>
                  <a:srgbClr val="003399"/>
                </a:solidFill>
                <a:latin typeface="Calibri" pitchFamily="34" charset="0"/>
                <a:cs typeface="Calibri" pitchFamily="34" charset="0"/>
              </a:rPr>
              <a:t>Since a </a:t>
            </a:r>
            <a:r>
              <a:rPr lang="en-US" sz="1400" dirty="0" err="1">
                <a:solidFill>
                  <a:srgbClr val="003399"/>
                </a:solidFill>
                <a:latin typeface="Calibri" pitchFamily="34" charset="0"/>
                <a:cs typeface="Calibri" pitchFamily="34" charset="0"/>
              </a:rPr>
              <a:t>LSDyna</a:t>
            </a:r>
            <a:r>
              <a:rPr lang="en-US" sz="1400" dirty="0">
                <a:solidFill>
                  <a:srgbClr val="003399"/>
                </a:solidFill>
                <a:latin typeface="Calibri" pitchFamily="34" charset="0"/>
                <a:cs typeface="Calibri" pitchFamily="34" charset="0"/>
              </a:rPr>
              <a:t> tabular EOS routine is under developing (using the user-def capabilities and the Fortran routine written for SESAME and CTH) a standard Polynomial </a:t>
            </a:r>
            <a:r>
              <a:rPr lang="en-US" sz="1400" dirty="0" err="1">
                <a:solidFill>
                  <a:srgbClr val="003399"/>
                </a:solidFill>
                <a:latin typeface="Calibri" pitchFamily="34" charset="0"/>
                <a:cs typeface="Calibri" pitchFamily="34" charset="0"/>
              </a:rPr>
              <a:t>LSDyna</a:t>
            </a:r>
            <a:r>
              <a:rPr lang="en-US" sz="1400" dirty="0">
                <a:solidFill>
                  <a:srgbClr val="003399"/>
                </a:solidFill>
                <a:latin typeface="Calibri" pitchFamily="34" charset="0"/>
                <a:cs typeface="Calibri" pitchFamily="34" charset="0"/>
              </a:rPr>
              <a:t> EOS is used to fit tabular data (and try a simplified approach)</a:t>
            </a:r>
          </a:p>
          <a:p>
            <a:pPr marL="180975" indent="-180975">
              <a:buClr>
                <a:schemeClr val="accent2"/>
              </a:buClr>
              <a:buSzPct val="121000"/>
              <a:buFont typeface="Wingdings" pitchFamily="2" charset="2"/>
              <a:buChar char="ü"/>
              <a:defRPr/>
            </a:pPr>
            <a:endParaRPr lang="en-US" sz="1400" dirty="0">
              <a:solidFill>
                <a:srgbClr val="003399"/>
              </a:solidFill>
              <a:latin typeface="Calibri" pitchFamily="34" charset="0"/>
              <a:cs typeface="Calibri" pitchFamily="34" charset="0"/>
            </a:endParaRPr>
          </a:p>
          <a:p>
            <a:pPr>
              <a:defRPr/>
            </a:pPr>
            <a:endParaRPr lang="en-US" sz="1400" b="1" dirty="0">
              <a:solidFill>
                <a:srgbClr val="003399"/>
              </a:solidFill>
              <a:latin typeface="Calibri" pitchFamily="34" charset="0"/>
              <a:cs typeface="Calibri" pitchFamily="34" charset="0"/>
            </a:endParaRPr>
          </a:p>
        </p:txBody>
      </p:sp>
      <p:sp>
        <p:nvSpPr>
          <p:cNvPr id="21508" name="Rettangolo 10"/>
          <p:cNvSpPr>
            <a:spLocks noChangeArrowheads="1"/>
          </p:cNvSpPr>
          <p:nvPr/>
        </p:nvSpPr>
        <p:spPr bwMode="auto">
          <a:xfrm>
            <a:off x="7054850" y="1092200"/>
            <a:ext cx="884238"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time step</a:t>
            </a:r>
            <a:endParaRPr lang="it-IT" sz="1400">
              <a:solidFill>
                <a:schemeClr val="bg1"/>
              </a:solidFill>
            </a:endParaRPr>
          </a:p>
        </p:txBody>
      </p:sp>
      <p:sp>
        <p:nvSpPr>
          <p:cNvPr id="21509"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de-DE"/>
          </a:p>
        </p:txBody>
      </p:sp>
      <p:sp>
        <p:nvSpPr>
          <p:cNvPr id="21510" name="Rectangle 21"/>
          <p:cNvSpPr>
            <a:spLocks noChangeArrowheads="1"/>
          </p:cNvSpPr>
          <p:nvPr/>
        </p:nvSpPr>
        <p:spPr bwMode="auto">
          <a:xfrm>
            <a:off x="0" y="533400"/>
            <a:ext cx="9144000" cy="0"/>
          </a:xfrm>
          <a:prstGeom prst="rect">
            <a:avLst/>
          </a:prstGeom>
          <a:noFill/>
          <a:ln w="9525">
            <a:noFill/>
            <a:miter lim="800000"/>
            <a:headEnd/>
            <a:tailEnd/>
          </a:ln>
        </p:spPr>
        <p:txBody>
          <a:bodyPr wrap="none" anchor="ctr">
            <a:spAutoFit/>
          </a:bodyPr>
          <a:lstStyle/>
          <a:p>
            <a:endParaRPr lang="de-DE"/>
          </a:p>
        </p:txBody>
      </p:sp>
      <p:sp>
        <p:nvSpPr>
          <p:cNvPr id="21511" name="CasellaDiTesto 12"/>
          <p:cNvSpPr txBox="1">
            <a:spLocks noChangeArrowheads="1"/>
          </p:cNvSpPr>
          <p:nvPr/>
        </p:nvSpPr>
        <p:spPr bwMode="auto">
          <a:xfrm>
            <a:off x="4608513" y="944563"/>
            <a:ext cx="2879725" cy="2678112"/>
          </a:xfrm>
          <a:prstGeom prst="rect">
            <a:avLst/>
          </a:prstGeom>
          <a:noFill/>
          <a:ln w="9525">
            <a:noFill/>
            <a:miter lim="800000"/>
            <a:headEnd/>
            <a:tailEnd/>
          </a:ln>
        </p:spPr>
        <p:txBody>
          <a:bodyPr>
            <a:spAutoFit/>
          </a:bodyPr>
          <a:lstStyle/>
          <a:p>
            <a:pPr marL="266700" indent="-266700"/>
            <a:r>
              <a:rPr lang="en-US" sz="2800" b="1">
                <a:solidFill>
                  <a:srgbClr val="0066CC"/>
                </a:solidFill>
                <a:latin typeface="Calibri" pitchFamily="34" charset="0"/>
              </a:rPr>
              <a:t>3</a:t>
            </a:r>
            <a:r>
              <a:rPr lang="en-US">
                <a:solidFill>
                  <a:srgbClr val="0066CC"/>
                </a:solidFill>
                <a:latin typeface="Calibri" pitchFamily="34" charset="0"/>
              </a:rPr>
              <a:t> 	</a:t>
            </a:r>
            <a:r>
              <a:rPr lang="en-US" sz="1600">
                <a:solidFill>
                  <a:srgbClr val="0066CC"/>
                </a:solidFill>
                <a:latin typeface="Calibri" pitchFamily="34" charset="0"/>
              </a:rPr>
              <a:t>different energy deposition methods</a:t>
            </a:r>
          </a:p>
          <a:p>
            <a:pPr marL="266700" indent="-266700" algn="ctr"/>
            <a:r>
              <a:rPr lang="en-US">
                <a:solidFill>
                  <a:srgbClr val="0066CC"/>
                </a:solidFill>
                <a:latin typeface="Calibri" pitchFamily="34" charset="0"/>
              </a:rPr>
              <a:t>x</a:t>
            </a:r>
          </a:p>
          <a:p>
            <a:pPr marL="266700" indent="-266700"/>
            <a:r>
              <a:rPr lang="en-US" sz="2800" b="1">
                <a:solidFill>
                  <a:srgbClr val="0066CC"/>
                </a:solidFill>
                <a:latin typeface="Calibri" pitchFamily="34" charset="0"/>
              </a:rPr>
              <a:t>4</a:t>
            </a:r>
            <a:r>
              <a:rPr lang="en-US">
                <a:solidFill>
                  <a:srgbClr val="0066CC"/>
                </a:solidFill>
                <a:latin typeface="Calibri" pitchFamily="34" charset="0"/>
              </a:rPr>
              <a:t> 	</a:t>
            </a:r>
            <a:r>
              <a:rPr lang="en-US" sz="1600">
                <a:solidFill>
                  <a:srgbClr val="0066CC"/>
                </a:solidFill>
                <a:latin typeface="Calibri" pitchFamily="34" charset="0"/>
              </a:rPr>
              <a:t>different mesh densitiy</a:t>
            </a:r>
          </a:p>
          <a:p>
            <a:pPr marL="266700" indent="-266700" algn="ctr"/>
            <a:r>
              <a:rPr lang="en-US">
                <a:solidFill>
                  <a:srgbClr val="0066CC"/>
                </a:solidFill>
                <a:latin typeface="Calibri" pitchFamily="34" charset="0"/>
              </a:rPr>
              <a:t>x</a:t>
            </a:r>
          </a:p>
          <a:p>
            <a:pPr marL="266700" indent="-266700"/>
            <a:r>
              <a:rPr lang="en-US" sz="2800" b="1">
                <a:solidFill>
                  <a:srgbClr val="0066CC"/>
                </a:solidFill>
                <a:latin typeface="Calibri" pitchFamily="34" charset="0"/>
              </a:rPr>
              <a:t>2</a:t>
            </a:r>
            <a:r>
              <a:rPr lang="en-US">
                <a:solidFill>
                  <a:srgbClr val="0066CC"/>
                </a:solidFill>
                <a:latin typeface="Calibri" pitchFamily="34" charset="0"/>
              </a:rPr>
              <a:t> 	</a:t>
            </a:r>
            <a:r>
              <a:rPr lang="en-US" sz="1600">
                <a:solidFill>
                  <a:srgbClr val="0066CC"/>
                </a:solidFill>
                <a:latin typeface="Calibri" pitchFamily="34" charset="0"/>
              </a:rPr>
              <a:t>different polynomial interpolations (solid, solid-liquid-plasma)</a:t>
            </a:r>
          </a:p>
        </p:txBody>
      </p:sp>
      <p:sp>
        <p:nvSpPr>
          <p:cNvPr id="14" name="Parentesi graffa chiusa 13"/>
          <p:cNvSpPr/>
          <p:nvPr/>
        </p:nvSpPr>
        <p:spPr>
          <a:xfrm>
            <a:off x="4032250" y="944563"/>
            <a:ext cx="323850" cy="4860925"/>
          </a:xfrm>
          <a:prstGeom prst="rightBrace">
            <a:avLst>
              <a:gd name="adj1" fmla="val 88959"/>
              <a:gd name="adj2" fmla="val 49720"/>
            </a:avLst>
          </a:prstGeom>
          <a:ln w="2857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pic>
        <p:nvPicPr>
          <p:cNvPr id="21513" name="Immagine 14" descr="lspp_image.png"/>
          <p:cNvPicPr>
            <a:picLocks noChangeAspect="1"/>
          </p:cNvPicPr>
          <p:nvPr/>
        </p:nvPicPr>
        <p:blipFill>
          <a:blip r:embed="rId2"/>
          <a:srcRect t="48819" b="27950"/>
          <a:stretch>
            <a:fillRect/>
          </a:stretch>
        </p:blipFill>
        <p:spPr bwMode="auto">
          <a:xfrm>
            <a:off x="4319588" y="3608388"/>
            <a:ext cx="4278312" cy="2124075"/>
          </a:xfrm>
          <a:prstGeom prst="rect">
            <a:avLst/>
          </a:prstGeom>
          <a:noFill/>
          <a:ln w="9525">
            <a:noFill/>
            <a:miter lim="800000"/>
            <a:headEnd/>
            <a:tailEnd/>
          </a:ln>
        </p:spPr>
      </p:pic>
      <p:cxnSp>
        <p:nvCxnSpPr>
          <p:cNvPr id="17" name="Connettore 2 16"/>
          <p:cNvCxnSpPr/>
          <p:nvPr/>
        </p:nvCxnSpPr>
        <p:spPr>
          <a:xfrm rot="5400000" flipH="1" flipV="1">
            <a:off x="3402013" y="4562475"/>
            <a:ext cx="2268538" cy="1587"/>
          </a:xfrm>
          <a:prstGeom prst="straightConnector1">
            <a:avLst/>
          </a:prstGeom>
          <a:ln w="28575">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4464050" y="5661025"/>
            <a:ext cx="4211638" cy="1588"/>
          </a:xfrm>
          <a:prstGeom prst="straightConnector1">
            <a:avLst/>
          </a:prstGeom>
          <a:ln w="28575">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21516" name="CasellaDiTesto 26"/>
          <p:cNvSpPr txBox="1">
            <a:spLocks noChangeArrowheads="1"/>
          </p:cNvSpPr>
          <p:nvPr/>
        </p:nvSpPr>
        <p:spPr bwMode="auto">
          <a:xfrm rot="-5400000">
            <a:off x="4017963" y="3757613"/>
            <a:ext cx="757237" cy="369887"/>
          </a:xfrm>
          <a:prstGeom prst="rect">
            <a:avLst/>
          </a:prstGeom>
          <a:noFill/>
          <a:ln w="9525">
            <a:noFill/>
            <a:miter lim="800000"/>
            <a:headEnd/>
            <a:tailEnd/>
          </a:ln>
        </p:spPr>
        <p:txBody>
          <a:bodyPr wrap="none">
            <a:spAutoFit/>
          </a:bodyPr>
          <a:lstStyle/>
          <a:p>
            <a:r>
              <a:rPr lang="it-IT">
                <a:latin typeface="Calibri" pitchFamily="34" charset="0"/>
              </a:rPr>
              <a:t>radius</a:t>
            </a:r>
          </a:p>
        </p:txBody>
      </p:sp>
      <p:sp>
        <p:nvSpPr>
          <p:cNvPr id="21517" name="CasellaDiTesto 27"/>
          <p:cNvSpPr txBox="1">
            <a:spLocks noChangeArrowheads="1"/>
          </p:cNvSpPr>
          <p:nvPr/>
        </p:nvSpPr>
        <p:spPr bwMode="auto">
          <a:xfrm>
            <a:off x="7308850" y="5588000"/>
            <a:ext cx="1792288" cy="369888"/>
          </a:xfrm>
          <a:prstGeom prst="rect">
            <a:avLst/>
          </a:prstGeom>
          <a:noFill/>
          <a:ln w="9525">
            <a:noFill/>
            <a:miter lim="800000"/>
            <a:headEnd/>
            <a:tailEnd/>
          </a:ln>
        </p:spPr>
        <p:txBody>
          <a:bodyPr wrap="none">
            <a:spAutoFit/>
          </a:bodyPr>
          <a:lstStyle/>
          <a:p>
            <a:r>
              <a:rPr lang="en-US">
                <a:latin typeface="Calibri" pitchFamily="34" charset="0"/>
              </a:rPr>
              <a:t>axis of symmetry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16" descr="plot3_piano.emf"/>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863600" y="800100"/>
            <a:ext cx="3597275" cy="2700338"/>
          </a:xfrm>
          <a:prstGeom prst="rect">
            <a:avLst/>
          </a:prstGeom>
          <a:noFill/>
          <a:ln w="9525">
            <a:noFill/>
            <a:miter lim="800000"/>
            <a:headEnd/>
            <a:tailEnd/>
          </a:ln>
        </p:spPr>
      </p:pic>
      <p:sp>
        <p:nvSpPr>
          <p:cNvPr id="2" name="Titolo 1"/>
          <p:cNvSpPr>
            <a:spLocks noGrp="1"/>
          </p:cNvSpPr>
          <p:nvPr>
            <p:ph type="title"/>
          </p:nvPr>
        </p:nvSpPr>
        <p:spPr>
          <a:xfrm>
            <a:off x="257175" y="6130925"/>
            <a:ext cx="8696325" cy="495300"/>
          </a:xfrm>
        </p:spPr>
        <p:txBody>
          <a:bodyPr/>
          <a:lstStyle/>
          <a:p>
            <a:pPr>
              <a:defRPr/>
            </a:pPr>
            <a:r>
              <a:rPr lang="it-IT" dirty="0" err="1" smtClean="0"/>
              <a:t>Numerical</a:t>
            </a:r>
            <a:r>
              <a:rPr lang="it-IT" dirty="0" smtClean="0"/>
              <a:t> </a:t>
            </a:r>
            <a:r>
              <a:rPr lang="it-IT" dirty="0" err="1" smtClean="0"/>
              <a:t>modeling</a:t>
            </a:r>
            <a:r>
              <a:rPr lang="it-IT" dirty="0" smtClean="0"/>
              <a:t> (II)</a:t>
            </a:r>
            <a:endParaRPr lang="it-IT" dirty="0"/>
          </a:p>
        </p:txBody>
      </p:sp>
      <p:sp>
        <p:nvSpPr>
          <p:cNvPr id="22531" name="Segnaposto numero diapositiva 3"/>
          <p:cNvSpPr>
            <a:spLocks noGrp="1"/>
          </p:cNvSpPr>
          <p:nvPr>
            <p:ph type="sldNum" sz="quarter" idx="10"/>
          </p:nvPr>
        </p:nvSpPr>
        <p:spPr>
          <a:noFill/>
        </p:spPr>
        <p:txBody>
          <a:bodyPr/>
          <a:lstStyle/>
          <a:p>
            <a:fld id="{49E15A8A-FC6C-4041-A412-54A162C9ABF3}" type="slidenum">
              <a:rPr lang="it-IT" smtClean="0"/>
              <a:pPr/>
              <a:t>5</a:t>
            </a:fld>
            <a:endParaRPr lang="it-IT" smtClean="0"/>
          </a:p>
        </p:txBody>
      </p:sp>
      <p:sp>
        <p:nvSpPr>
          <p:cNvPr id="2253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de-DE"/>
          </a:p>
        </p:txBody>
      </p:sp>
      <p:pic>
        <p:nvPicPr>
          <p:cNvPr id="22533" name="Immagine 12" descr="cfr_plot3.emf"/>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5078413" y="3321050"/>
            <a:ext cx="3597275" cy="2700338"/>
          </a:xfrm>
          <a:prstGeom prst="rect">
            <a:avLst/>
          </a:prstGeom>
          <a:noFill/>
          <a:ln w="9525">
            <a:noFill/>
            <a:miter lim="800000"/>
            <a:headEnd/>
            <a:tailEnd/>
          </a:ln>
        </p:spPr>
      </p:pic>
      <p:pic>
        <p:nvPicPr>
          <p:cNvPr id="22534" name="Immagine 19" descr="cfr_plot3_solid.emf"/>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1585913" y="3321050"/>
            <a:ext cx="3598862" cy="2700338"/>
          </a:xfrm>
          <a:prstGeom prst="rect">
            <a:avLst/>
          </a:prstGeom>
          <a:noFill/>
          <a:ln w="9525">
            <a:noFill/>
            <a:miter lim="800000"/>
            <a:headEnd/>
            <a:tailEnd/>
          </a:ln>
        </p:spPr>
      </p:pic>
      <p:pic>
        <p:nvPicPr>
          <p:cNvPr id="22535" name="Immagine 20" descr="lineareE.emf"/>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4392613" y="765175"/>
            <a:ext cx="3597275" cy="2698750"/>
          </a:xfrm>
          <a:prstGeom prst="rect">
            <a:avLst/>
          </a:prstGeom>
          <a:noFill/>
          <a:ln w="9525">
            <a:noFill/>
            <a:miter lim="800000"/>
            <a:headEnd/>
            <a:tailEnd/>
          </a:ln>
        </p:spPr>
      </p:pic>
      <p:sp>
        <p:nvSpPr>
          <p:cNvPr id="22536" name="CasellaDiTesto 25"/>
          <p:cNvSpPr txBox="1">
            <a:spLocks noChangeArrowheads="1"/>
          </p:cNvSpPr>
          <p:nvPr/>
        </p:nvSpPr>
        <p:spPr bwMode="auto">
          <a:xfrm>
            <a:off x="1943100" y="2097088"/>
            <a:ext cx="1117600" cy="369887"/>
          </a:xfrm>
          <a:prstGeom prst="rect">
            <a:avLst/>
          </a:prstGeom>
          <a:noFill/>
          <a:ln w="9525">
            <a:noFill/>
            <a:miter lim="800000"/>
            <a:headEnd/>
            <a:tailEnd/>
          </a:ln>
        </p:spPr>
        <p:txBody>
          <a:bodyPr wrap="none">
            <a:spAutoFit/>
          </a:bodyPr>
          <a:lstStyle/>
          <a:p>
            <a:r>
              <a:rPr lang="it-IT">
                <a:solidFill>
                  <a:srgbClr val="FFC000"/>
                </a:solidFill>
                <a:latin typeface="Calibri" pitchFamily="34" charset="0"/>
              </a:rPr>
              <a:t>isotherms</a:t>
            </a:r>
          </a:p>
        </p:txBody>
      </p:sp>
      <p:sp>
        <p:nvSpPr>
          <p:cNvPr id="22537" name="CasellaDiTesto 26"/>
          <p:cNvSpPr txBox="1">
            <a:spLocks noChangeArrowheads="1"/>
          </p:cNvSpPr>
          <p:nvPr/>
        </p:nvSpPr>
        <p:spPr bwMode="auto">
          <a:xfrm>
            <a:off x="5076825" y="1449388"/>
            <a:ext cx="1131888" cy="368300"/>
          </a:xfrm>
          <a:prstGeom prst="rect">
            <a:avLst/>
          </a:prstGeom>
          <a:noFill/>
          <a:ln w="9525">
            <a:noFill/>
            <a:miter lim="800000"/>
            <a:headEnd/>
            <a:tailEnd/>
          </a:ln>
        </p:spPr>
        <p:txBody>
          <a:bodyPr wrap="none">
            <a:spAutoFit/>
          </a:bodyPr>
          <a:lstStyle/>
          <a:p>
            <a:r>
              <a:rPr lang="it-IT">
                <a:solidFill>
                  <a:srgbClr val="C00000"/>
                </a:solidFill>
                <a:latin typeface="Calibri" pitchFamily="34" charset="0"/>
              </a:rPr>
              <a:t>isodensity</a:t>
            </a:r>
          </a:p>
        </p:txBody>
      </p:sp>
      <p:sp>
        <p:nvSpPr>
          <p:cNvPr id="22538" name="CasellaDiTesto 27"/>
          <p:cNvSpPr txBox="1">
            <a:spLocks noChangeArrowheads="1"/>
          </p:cNvSpPr>
          <p:nvPr/>
        </p:nvSpPr>
        <p:spPr bwMode="auto">
          <a:xfrm>
            <a:off x="2519363" y="4545013"/>
            <a:ext cx="1096962" cy="369887"/>
          </a:xfrm>
          <a:prstGeom prst="rect">
            <a:avLst/>
          </a:prstGeom>
          <a:noFill/>
          <a:ln w="9525">
            <a:noFill/>
            <a:miter lim="800000"/>
            <a:headEnd/>
            <a:tailEnd/>
          </a:ln>
        </p:spPr>
        <p:txBody>
          <a:bodyPr wrap="none">
            <a:spAutoFit/>
          </a:bodyPr>
          <a:lstStyle/>
          <a:p>
            <a:r>
              <a:rPr lang="it-IT">
                <a:solidFill>
                  <a:srgbClr val="FFC000"/>
                </a:solidFill>
                <a:latin typeface="Calibri" pitchFamily="34" charset="0"/>
              </a:rPr>
              <a:t>Isoenergy</a:t>
            </a:r>
          </a:p>
        </p:txBody>
      </p:sp>
      <p:sp>
        <p:nvSpPr>
          <p:cNvPr id="22539" name="CasellaDiTesto 28"/>
          <p:cNvSpPr txBox="1">
            <a:spLocks noChangeArrowheads="1"/>
          </p:cNvSpPr>
          <p:nvPr/>
        </p:nvSpPr>
        <p:spPr bwMode="auto">
          <a:xfrm>
            <a:off x="6732588" y="4365625"/>
            <a:ext cx="1092200" cy="368300"/>
          </a:xfrm>
          <a:prstGeom prst="rect">
            <a:avLst/>
          </a:prstGeom>
          <a:noFill/>
          <a:ln w="9525">
            <a:noFill/>
            <a:miter lim="800000"/>
            <a:headEnd/>
            <a:tailEnd/>
          </a:ln>
        </p:spPr>
        <p:txBody>
          <a:bodyPr wrap="none">
            <a:spAutoFit/>
          </a:bodyPr>
          <a:lstStyle/>
          <a:p>
            <a:r>
              <a:rPr lang="it-IT">
                <a:solidFill>
                  <a:srgbClr val="FFC000"/>
                </a:solidFill>
                <a:latin typeface="Calibri" pitchFamily="34" charset="0"/>
              </a:rPr>
              <a:t>isoenergy</a:t>
            </a:r>
          </a:p>
        </p:txBody>
      </p:sp>
      <p:sp>
        <p:nvSpPr>
          <p:cNvPr id="22540" name="CasellaDiTesto 29"/>
          <p:cNvSpPr txBox="1">
            <a:spLocks noChangeArrowheads="1"/>
          </p:cNvSpPr>
          <p:nvPr/>
        </p:nvSpPr>
        <p:spPr bwMode="auto">
          <a:xfrm rot="-5400000">
            <a:off x="7477125" y="1531938"/>
            <a:ext cx="1697037" cy="954088"/>
          </a:xfrm>
          <a:prstGeom prst="rect">
            <a:avLst/>
          </a:prstGeom>
          <a:noFill/>
          <a:ln w="9525">
            <a:noFill/>
            <a:miter lim="800000"/>
            <a:headEnd/>
            <a:tailEnd/>
          </a:ln>
        </p:spPr>
        <p:txBody>
          <a:bodyPr>
            <a:spAutoFit/>
          </a:bodyPr>
          <a:lstStyle/>
          <a:p>
            <a:pPr algn="ctr"/>
            <a:r>
              <a:rPr lang="it-IT" sz="2800" b="1">
                <a:latin typeface="Calibri" pitchFamily="34" charset="0"/>
              </a:rPr>
              <a:t>Tabular data</a:t>
            </a:r>
          </a:p>
        </p:txBody>
      </p:sp>
      <p:sp>
        <p:nvSpPr>
          <p:cNvPr id="22541" name="CasellaDiTesto 30"/>
          <p:cNvSpPr txBox="1">
            <a:spLocks noChangeArrowheads="1"/>
          </p:cNvSpPr>
          <p:nvPr/>
        </p:nvSpPr>
        <p:spPr bwMode="auto">
          <a:xfrm rot="-5400000">
            <a:off x="-27781" y="4318794"/>
            <a:ext cx="2376487" cy="523875"/>
          </a:xfrm>
          <a:prstGeom prst="rect">
            <a:avLst/>
          </a:prstGeom>
          <a:noFill/>
          <a:ln w="9525">
            <a:noFill/>
            <a:miter lim="800000"/>
            <a:headEnd/>
            <a:tailEnd/>
          </a:ln>
        </p:spPr>
        <p:txBody>
          <a:bodyPr>
            <a:spAutoFit/>
          </a:bodyPr>
          <a:lstStyle/>
          <a:p>
            <a:pPr algn="ctr"/>
            <a:r>
              <a:rPr lang="it-IT" sz="2800" b="1">
                <a:solidFill>
                  <a:srgbClr val="FF0000"/>
                </a:solidFill>
                <a:latin typeface="Calibri" pitchFamily="34" charset="0"/>
              </a:rPr>
              <a:t>Interpolation</a:t>
            </a:r>
          </a:p>
        </p:txBody>
      </p:sp>
      <p:pic>
        <p:nvPicPr>
          <p:cNvPr id="22542"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08400" y="3681413"/>
            <a:ext cx="4464050" cy="344487"/>
          </a:xfrm>
          <a:prstGeom prst="rect">
            <a:avLst/>
          </a:prstGeom>
          <a:noFill/>
          <a:ln w="9525">
            <a:noFill/>
            <a:miter lim="800000"/>
            <a:headEnd/>
            <a:tailEnd/>
          </a:ln>
        </p:spPr>
      </p:pic>
      <p:sp>
        <p:nvSpPr>
          <p:cNvPr id="22543" name="CasellaDiTesto 18"/>
          <p:cNvSpPr txBox="1">
            <a:spLocks noChangeArrowheads="1"/>
          </p:cNvSpPr>
          <p:nvPr/>
        </p:nvSpPr>
        <p:spPr bwMode="auto">
          <a:xfrm>
            <a:off x="2232025" y="3536950"/>
            <a:ext cx="1285875" cy="369888"/>
          </a:xfrm>
          <a:prstGeom prst="rect">
            <a:avLst/>
          </a:prstGeom>
          <a:noFill/>
          <a:ln w="9525">
            <a:noFill/>
            <a:miter lim="800000"/>
            <a:headEnd/>
            <a:tailEnd/>
          </a:ln>
        </p:spPr>
        <p:txBody>
          <a:bodyPr wrap="none">
            <a:spAutoFit/>
          </a:bodyPr>
          <a:lstStyle/>
          <a:p>
            <a:r>
              <a:rPr lang="it-IT">
                <a:solidFill>
                  <a:srgbClr val="C00000"/>
                </a:solidFill>
                <a:latin typeface="Calibri" pitchFamily="34" charset="0"/>
              </a:rPr>
              <a:t>ONLY SOLID</a:t>
            </a:r>
          </a:p>
        </p:txBody>
      </p:sp>
      <p:sp>
        <p:nvSpPr>
          <p:cNvPr id="22544" name="CasellaDiTesto 22"/>
          <p:cNvSpPr txBox="1">
            <a:spLocks noChangeArrowheads="1"/>
          </p:cNvSpPr>
          <p:nvPr/>
        </p:nvSpPr>
        <p:spPr bwMode="auto">
          <a:xfrm>
            <a:off x="5651500" y="4041775"/>
            <a:ext cx="1260475" cy="922338"/>
          </a:xfrm>
          <a:prstGeom prst="rect">
            <a:avLst/>
          </a:prstGeom>
          <a:noFill/>
          <a:ln w="9525">
            <a:noFill/>
            <a:miter lim="800000"/>
            <a:headEnd/>
            <a:tailEnd/>
          </a:ln>
        </p:spPr>
        <p:txBody>
          <a:bodyPr>
            <a:spAutoFit/>
          </a:bodyPr>
          <a:lstStyle/>
          <a:p>
            <a:r>
              <a:rPr lang="it-IT">
                <a:solidFill>
                  <a:srgbClr val="C00000"/>
                </a:solidFill>
                <a:latin typeface="Calibri" pitchFamily="34" charset="0"/>
              </a:rPr>
              <a:t>SOLID LIQUID PLASMA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5" y="6130925"/>
            <a:ext cx="8696325" cy="495300"/>
          </a:xfrm>
        </p:spPr>
        <p:txBody>
          <a:bodyPr/>
          <a:lstStyle/>
          <a:p>
            <a:pPr>
              <a:defRPr/>
            </a:pPr>
            <a:r>
              <a:rPr lang="it-IT" dirty="0" err="1" smtClean="0"/>
              <a:t>Results</a:t>
            </a:r>
            <a:r>
              <a:rPr lang="it-IT" dirty="0" smtClean="0"/>
              <a:t> (</a:t>
            </a:r>
            <a:r>
              <a:rPr lang="it-IT" dirty="0" err="1" smtClean="0"/>
              <a:t>mesh</a:t>
            </a:r>
            <a:r>
              <a:rPr lang="it-IT" dirty="0" smtClean="0"/>
              <a:t>)</a:t>
            </a:r>
            <a:endParaRPr lang="it-IT" dirty="0"/>
          </a:p>
        </p:txBody>
      </p:sp>
      <p:sp>
        <p:nvSpPr>
          <p:cNvPr id="23554" name="Segnaposto numero diapositiva 3"/>
          <p:cNvSpPr>
            <a:spLocks noGrp="1"/>
          </p:cNvSpPr>
          <p:nvPr>
            <p:ph type="sldNum" sz="quarter" idx="10"/>
          </p:nvPr>
        </p:nvSpPr>
        <p:spPr>
          <a:noFill/>
        </p:spPr>
        <p:txBody>
          <a:bodyPr/>
          <a:lstStyle/>
          <a:p>
            <a:fld id="{ABA30637-6A24-41B8-9AD0-1743AF273F00}" type="slidenum">
              <a:rPr lang="it-IT" smtClean="0"/>
              <a:pPr/>
              <a:t>6</a:t>
            </a:fld>
            <a:endParaRPr lang="it-IT" smtClean="0"/>
          </a:p>
        </p:txBody>
      </p:sp>
      <p:pic>
        <p:nvPicPr>
          <p:cNvPr id="23555" name="Immagine 28" descr="pressure_3.png"/>
          <p:cNvPicPr>
            <a:picLocks noChangeAspect="1"/>
          </p:cNvPicPr>
          <p:nvPr/>
        </p:nvPicPr>
        <p:blipFill>
          <a:blip r:embed="rId2">
            <a:clrChange>
              <a:clrFrom>
                <a:srgbClr val="FFFFFF"/>
              </a:clrFrom>
              <a:clrTo>
                <a:srgbClr val="FFFFFF">
                  <a:alpha val="0"/>
                </a:srgbClr>
              </a:clrTo>
            </a:clrChange>
          </a:blip>
          <a:srcRect t="12454" b="12454"/>
          <a:stretch>
            <a:fillRect/>
          </a:stretch>
        </p:blipFill>
        <p:spPr bwMode="auto">
          <a:xfrm>
            <a:off x="744538" y="1122363"/>
            <a:ext cx="2232025" cy="1257300"/>
          </a:xfrm>
          <a:prstGeom prst="rect">
            <a:avLst/>
          </a:prstGeom>
          <a:noFill/>
          <a:ln w="9525">
            <a:noFill/>
            <a:miter lim="800000"/>
            <a:headEnd/>
            <a:tailEnd/>
          </a:ln>
        </p:spPr>
      </p:pic>
      <p:pic>
        <p:nvPicPr>
          <p:cNvPr id="23556" name="Immagine 29" descr="rho_3.png"/>
          <p:cNvPicPr>
            <a:picLocks noChangeAspect="1"/>
          </p:cNvPicPr>
          <p:nvPr/>
        </p:nvPicPr>
        <p:blipFill>
          <a:blip r:embed="rId3">
            <a:clrChange>
              <a:clrFrom>
                <a:srgbClr val="FFFFFF"/>
              </a:clrFrom>
              <a:clrTo>
                <a:srgbClr val="FFFFFF">
                  <a:alpha val="0"/>
                </a:srgbClr>
              </a:clrTo>
            </a:clrChange>
          </a:blip>
          <a:srcRect t="12454"/>
          <a:stretch>
            <a:fillRect/>
          </a:stretch>
        </p:blipFill>
        <p:spPr bwMode="auto">
          <a:xfrm>
            <a:off x="744538" y="2392363"/>
            <a:ext cx="2232025" cy="1465262"/>
          </a:xfrm>
          <a:prstGeom prst="rect">
            <a:avLst/>
          </a:prstGeom>
          <a:noFill/>
          <a:ln w="9525">
            <a:noFill/>
            <a:miter lim="800000"/>
            <a:headEnd/>
            <a:tailEnd/>
          </a:ln>
        </p:spPr>
      </p:pic>
      <p:pic>
        <p:nvPicPr>
          <p:cNvPr id="23557" name="Immagine 30" descr="pressure_16.png"/>
          <p:cNvPicPr>
            <a:picLocks noChangeAspect="1"/>
          </p:cNvPicPr>
          <p:nvPr/>
        </p:nvPicPr>
        <p:blipFill>
          <a:blip r:embed="rId4"/>
          <a:srcRect l="10327" t="12454" b="12454"/>
          <a:stretch>
            <a:fillRect/>
          </a:stretch>
        </p:blipFill>
        <p:spPr bwMode="auto">
          <a:xfrm>
            <a:off x="3033713" y="1125538"/>
            <a:ext cx="2001837" cy="1257300"/>
          </a:xfrm>
          <a:prstGeom prst="rect">
            <a:avLst/>
          </a:prstGeom>
          <a:noFill/>
          <a:ln w="9525">
            <a:noFill/>
            <a:miter lim="800000"/>
            <a:headEnd/>
            <a:tailEnd/>
          </a:ln>
        </p:spPr>
      </p:pic>
      <p:pic>
        <p:nvPicPr>
          <p:cNvPr id="23558" name="Immagine 31" descr="rho_16.png"/>
          <p:cNvPicPr>
            <a:picLocks noChangeAspect="1"/>
          </p:cNvPicPr>
          <p:nvPr/>
        </p:nvPicPr>
        <p:blipFill>
          <a:blip r:embed="rId5">
            <a:clrChange>
              <a:clrFrom>
                <a:srgbClr val="FFFFFF"/>
              </a:clrFrom>
              <a:clrTo>
                <a:srgbClr val="FFFFFF">
                  <a:alpha val="0"/>
                </a:srgbClr>
              </a:clrTo>
            </a:clrChange>
          </a:blip>
          <a:srcRect l="10327" t="11842"/>
          <a:stretch>
            <a:fillRect/>
          </a:stretch>
        </p:blipFill>
        <p:spPr bwMode="auto">
          <a:xfrm>
            <a:off x="3033713" y="2382838"/>
            <a:ext cx="2001837" cy="1474787"/>
          </a:xfrm>
          <a:prstGeom prst="rect">
            <a:avLst/>
          </a:prstGeom>
          <a:noFill/>
          <a:ln w="9525">
            <a:noFill/>
            <a:miter lim="800000"/>
            <a:headEnd/>
            <a:tailEnd/>
          </a:ln>
        </p:spPr>
      </p:pic>
      <p:pic>
        <p:nvPicPr>
          <p:cNvPr id="23559" name="Immagine 34" descr="pressure_3.png"/>
          <p:cNvPicPr>
            <a:picLocks noChangeAspect="1"/>
          </p:cNvPicPr>
          <p:nvPr/>
        </p:nvPicPr>
        <p:blipFill>
          <a:blip r:embed="rId6"/>
          <a:srcRect l="10327" t="12454" b="12454"/>
          <a:stretch>
            <a:fillRect/>
          </a:stretch>
        </p:blipFill>
        <p:spPr bwMode="auto">
          <a:xfrm>
            <a:off x="5049838" y="1125538"/>
            <a:ext cx="2001837" cy="1257300"/>
          </a:xfrm>
          <a:prstGeom prst="rect">
            <a:avLst/>
          </a:prstGeom>
          <a:noFill/>
          <a:ln w="9525">
            <a:noFill/>
            <a:miter lim="800000"/>
            <a:headEnd/>
            <a:tailEnd/>
          </a:ln>
        </p:spPr>
      </p:pic>
      <p:pic>
        <p:nvPicPr>
          <p:cNvPr id="23560" name="Immagine 35" descr="rho_3.png"/>
          <p:cNvPicPr>
            <a:picLocks noChangeAspect="1"/>
          </p:cNvPicPr>
          <p:nvPr/>
        </p:nvPicPr>
        <p:blipFill>
          <a:blip r:embed="rId7">
            <a:clrChange>
              <a:clrFrom>
                <a:srgbClr val="FFFFFF"/>
              </a:clrFrom>
              <a:clrTo>
                <a:srgbClr val="FFFFFF">
                  <a:alpha val="0"/>
                </a:srgbClr>
              </a:clrTo>
            </a:clrChange>
          </a:blip>
          <a:srcRect l="10001" t="11842"/>
          <a:stretch>
            <a:fillRect/>
          </a:stretch>
        </p:blipFill>
        <p:spPr bwMode="auto">
          <a:xfrm>
            <a:off x="5049838" y="2382838"/>
            <a:ext cx="2009775" cy="1474787"/>
          </a:xfrm>
          <a:prstGeom prst="rect">
            <a:avLst/>
          </a:prstGeom>
          <a:noFill/>
          <a:ln w="9525">
            <a:noFill/>
            <a:miter lim="800000"/>
            <a:headEnd/>
            <a:tailEnd/>
          </a:ln>
        </p:spPr>
      </p:pic>
      <p:sp>
        <p:nvSpPr>
          <p:cNvPr id="23561" name="CasellaDiTesto 36"/>
          <p:cNvSpPr txBox="1">
            <a:spLocks noChangeArrowheads="1"/>
          </p:cNvSpPr>
          <p:nvPr/>
        </p:nvSpPr>
        <p:spPr bwMode="auto">
          <a:xfrm>
            <a:off x="7894638" y="3246438"/>
            <a:ext cx="828675"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BIG2</a:t>
            </a:r>
          </a:p>
        </p:txBody>
      </p:sp>
      <p:sp>
        <p:nvSpPr>
          <p:cNvPr id="23562" name="CasellaDiTesto 37"/>
          <p:cNvSpPr txBox="1">
            <a:spLocks noChangeArrowheads="1"/>
          </p:cNvSpPr>
          <p:nvPr/>
        </p:nvSpPr>
        <p:spPr bwMode="auto">
          <a:xfrm>
            <a:off x="1738313" y="1157288"/>
            <a:ext cx="828675"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25x25</a:t>
            </a:r>
          </a:p>
        </p:txBody>
      </p:sp>
      <p:sp>
        <p:nvSpPr>
          <p:cNvPr id="23563" name="CasellaDiTesto 38"/>
          <p:cNvSpPr txBox="1">
            <a:spLocks noChangeArrowheads="1"/>
          </p:cNvSpPr>
          <p:nvPr/>
        </p:nvSpPr>
        <p:spPr bwMode="auto">
          <a:xfrm>
            <a:off x="3790950" y="1157288"/>
            <a:ext cx="827088"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50x50</a:t>
            </a:r>
          </a:p>
        </p:txBody>
      </p:sp>
      <p:sp>
        <p:nvSpPr>
          <p:cNvPr id="23564" name="CasellaDiTesto 39"/>
          <p:cNvSpPr txBox="1">
            <a:spLocks noChangeArrowheads="1"/>
          </p:cNvSpPr>
          <p:nvPr/>
        </p:nvSpPr>
        <p:spPr bwMode="auto">
          <a:xfrm>
            <a:off x="5483225" y="1157288"/>
            <a:ext cx="1150938"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100x100</a:t>
            </a:r>
          </a:p>
        </p:txBody>
      </p:sp>
      <p:sp>
        <p:nvSpPr>
          <p:cNvPr id="23565" name="CasellaDiTesto 40"/>
          <p:cNvSpPr txBox="1">
            <a:spLocks noChangeArrowheads="1"/>
          </p:cNvSpPr>
          <p:nvPr/>
        </p:nvSpPr>
        <p:spPr bwMode="auto">
          <a:xfrm rot="-5400000">
            <a:off x="-88900" y="1570038"/>
            <a:ext cx="1189037" cy="293688"/>
          </a:xfrm>
          <a:prstGeom prst="rect">
            <a:avLst/>
          </a:prstGeom>
          <a:noFill/>
          <a:ln w="9525">
            <a:noFill/>
            <a:miter lim="800000"/>
            <a:headEnd/>
            <a:tailEnd/>
          </a:ln>
        </p:spPr>
        <p:txBody>
          <a:bodyPr wrap="none">
            <a:spAutoFit/>
          </a:bodyPr>
          <a:lstStyle/>
          <a:p>
            <a:r>
              <a:rPr lang="it-IT" sz="1300" b="1">
                <a:latin typeface="Calibri" pitchFamily="34" charset="0"/>
              </a:rPr>
              <a:t>Pressure (GPa)</a:t>
            </a:r>
          </a:p>
        </p:txBody>
      </p:sp>
      <p:sp>
        <p:nvSpPr>
          <p:cNvPr id="23566" name="CasellaDiTesto 41"/>
          <p:cNvSpPr txBox="1">
            <a:spLocks noChangeArrowheads="1"/>
          </p:cNvSpPr>
          <p:nvPr/>
        </p:nvSpPr>
        <p:spPr bwMode="auto">
          <a:xfrm rot="-5400000">
            <a:off x="-166687" y="2811463"/>
            <a:ext cx="1366837" cy="293687"/>
          </a:xfrm>
          <a:prstGeom prst="rect">
            <a:avLst/>
          </a:prstGeom>
          <a:noFill/>
          <a:ln w="9525">
            <a:noFill/>
            <a:miter lim="800000"/>
            <a:headEnd/>
            <a:tailEnd/>
          </a:ln>
        </p:spPr>
        <p:txBody>
          <a:bodyPr wrap="none">
            <a:spAutoFit/>
          </a:bodyPr>
          <a:lstStyle/>
          <a:p>
            <a:r>
              <a:rPr lang="it-IT" sz="1300" b="1">
                <a:latin typeface="Calibri" pitchFamily="34" charset="0"/>
              </a:rPr>
              <a:t>Density (kg/dm</a:t>
            </a:r>
            <a:r>
              <a:rPr lang="it-IT" sz="1300" b="1" baseline="30000">
                <a:latin typeface="Calibri" pitchFamily="34" charset="0"/>
              </a:rPr>
              <a:t>3</a:t>
            </a:r>
            <a:r>
              <a:rPr lang="it-IT" sz="1300" b="1">
                <a:latin typeface="Calibri" pitchFamily="34" charset="0"/>
              </a:rPr>
              <a:t>)</a:t>
            </a:r>
          </a:p>
        </p:txBody>
      </p:sp>
      <p:sp>
        <p:nvSpPr>
          <p:cNvPr id="23567" name="CasellaDiTesto 42"/>
          <p:cNvSpPr txBox="1">
            <a:spLocks noChangeArrowheads="1"/>
          </p:cNvSpPr>
          <p:nvPr/>
        </p:nvSpPr>
        <p:spPr bwMode="auto">
          <a:xfrm>
            <a:off x="755650" y="4041775"/>
            <a:ext cx="2376488" cy="1630363"/>
          </a:xfrm>
          <a:prstGeom prst="rect">
            <a:avLst/>
          </a:prstGeom>
          <a:noFill/>
          <a:ln w="9525">
            <a:noFill/>
            <a:miter lim="800000"/>
            <a:headEnd/>
            <a:tailEnd/>
          </a:ln>
        </p:spPr>
        <p:txBody>
          <a:bodyPr>
            <a:spAutoFit/>
          </a:bodyPr>
          <a:lstStyle/>
          <a:p>
            <a:pPr marL="261938" indent="-261938">
              <a:buClr>
                <a:srgbClr val="3366CB"/>
              </a:buClr>
              <a:buSzPct val="107000"/>
              <a:buFont typeface="Wingdings" pitchFamily="2" charset="2"/>
              <a:buChar char="ü"/>
            </a:pPr>
            <a:r>
              <a:rPr lang="en-US" sz="2000">
                <a:solidFill>
                  <a:srgbClr val="003399"/>
                </a:solidFill>
                <a:latin typeface="Calibri" pitchFamily="34" charset="0"/>
              </a:rPr>
              <a:t>FEM accuracy</a:t>
            </a:r>
          </a:p>
          <a:p>
            <a:pPr marL="261938" indent="-261938">
              <a:buClr>
                <a:srgbClr val="3366CB"/>
              </a:buClr>
              <a:buSzPct val="107000"/>
              <a:buFont typeface="Wingdings" pitchFamily="2" charset="2"/>
              <a:buChar char="ü"/>
            </a:pPr>
            <a:r>
              <a:rPr lang="en-US" sz="2000">
                <a:solidFill>
                  <a:srgbClr val="003399"/>
                </a:solidFill>
                <a:latin typeface="Calibri" pitchFamily="34" charset="0"/>
              </a:rPr>
              <a:t>Time step (propagation)</a:t>
            </a:r>
          </a:p>
          <a:p>
            <a:pPr marL="261938" indent="-261938">
              <a:buClr>
                <a:srgbClr val="3366CB"/>
              </a:buClr>
              <a:buSzPct val="107000"/>
              <a:buFont typeface="Wingdings" pitchFamily="2" charset="2"/>
              <a:buChar char="ü"/>
            </a:pPr>
            <a:r>
              <a:rPr lang="en-US" sz="2000">
                <a:solidFill>
                  <a:srgbClr val="003399"/>
                </a:solidFill>
                <a:latin typeface="Calibri" pitchFamily="34" charset="0"/>
              </a:rPr>
              <a:t>Energy deposition accuracy</a:t>
            </a:r>
          </a:p>
        </p:txBody>
      </p:sp>
      <p:pic>
        <p:nvPicPr>
          <p:cNvPr id="23568" name="Immagine 43" descr="pressure_2.png"/>
          <p:cNvPicPr>
            <a:picLocks noChangeAspect="1"/>
          </p:cNvPicPr>
          <p:nvPr/>
        </p:nvPicPr>
        <p:blipFill>
          <a:blip r:embed="rId8"/>
          <a:srcRect l="10327" t="12454" b="12454"/>
          <a:stretch>
            <a:fillRect/>
          </a:stretch>
        </p:blipFill>
        <p:spPr bwMode="auto">
          <a:xfrm>
            <a:off x="7102475" y="1122363"/>
            <a:ext cx="2006600" cy="1258887"/>
          </a:xfrm>
          <a:prstGeom prst="rect">
            <a:avLst/>
          </a:prstGeom>
          <a:noFill/>
          <a:ln w="9525">
            <a:noFill/>
            <a:miter lim="800000"/>
            <a:headEnd/>
            <a:tailEnd/>
          </a:ln>
        </p:spPr>
      </p:pic>
      <p:pic>
        <p:nvPicPr>
          <p:cNvPr id="23569" name="Immagine 44" descr="rho_2.png"/>
          <p:cNvPicPr>
            <a:picLocks noChangeAspect="1"/>
          </p:cNvPicPr>
          <p:nvPr/>
        </p:nvPicPr>
        <p:blipFill>
          <a:blip r:embed="rId9"/>
          <a:srcRect l="10327" t="12454"/>
          <a:stretch>
            <a:fillRect/>
          </a:stretch>
        </p:blipFill>
        <p:spPr bwMode="auto">
          <a:xfrm>
            <a:off x="7102475" y="2382838"/>
            <a:ext cx="2006600" cy="1468437"/>
          </a:xfrm>
          <a:prstGeom prst="rect">
            <a:avLst/>
          </a:prstGeom>
          <a:noFill/>
          <a:ln w="9525">
            <a:noFill/>
            <a:miter lim="800000"/>
            <a:headEnd/>
            <a:tailEnd/>
          </a:ln>
        </p:spPr>
      </p:pic>
      <p:sp>
        <p:nvSpPr>
          <p:cNvPr id="23570" name="CasellaDiTesto 45"/>
          <p:cNvSpPr txBox="1">
            <a:spLocks noChangeArrowheads="1"/>
          </p:cNvSpPr>
          <p:nvPr/>
        </p:nvSpPr>
        <p:spPr bwMode="auto">
          <a:xfrm>
            <a:off x="7534275" y="1157288"/>
            <a:ext cx="1152525"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200x200</a:t>
            </a:r>
          </a:p>
        </p:txBody>
      </p:sp>
      <p:pic>
        <p:nvPicPr>
          <p:cNvPr id="23571" name="Immagine 21" descr="cfr_mesh1.emf"/>
          <p:cNvPicPr>
            <a:picLocks noChangeAspect="1"/>
          </p:cNvPicPr>
          <p:nvPr/>
        </p:nvPicPr>
        <p:blipFill>
          <a:blip r:embed="rId10"/>
          <a:srcRect/>
          <a:stretch>
            <a:fillRect/>
          </a:stretch>
        </p:blipFill>
        <p:spPr bwMode="auto">
          <a:xfrm>
            <a:off x="3455988" y="3824288"/>
            <a:ext cx="2878137" cy="2160587"/>
          </a:xfrm>
          <a:prstGeom prst="rect">
            <a:avLst/>
          </a:prstGeom>
          <a:noFill/>
          <a:ln w="9525">
            <a:noFill/>
            <a:miter lim="800000"/>
            <a:headEnd/>
            <a:tailEnd/>
          </a:ln>
        </p:spPr>
      </p:pic>
      <p:pic>
        <p:nvPicPr>
          <p:cNvPr id="23572" name="Immagine 22" descr="cfr_mesh2.emf"/>
          <p:cNvPicPr>
            <a:picLocks noChangeAspect="1"/>
          </p:cNvPicPr>
          <p:nvPr/>
        </p:nvPicPr>
        <p:blipFill>
          <a:blip r:embed="rId11"/>
          <a:srcRect/>
          <a:stretch>
            <a:fillRect/>
          </a:stretch>
        </p:blipFill>
        <p:spPr bwMode="auto">
          <a:xfrm>
            <a:off x="6265863" y="3824288"/>
            <a:ext cx="2878137" cy="2160587"/>
          </a:xfrm>
          <a:prstGeom prst="rect">
            <a:avLst/>
          </a:prstGeom>
          <a:noFill/>
          <a:ln w="9525">
            <a:noFill/>
            <a:miter lim="800000"/>
            <a:headEnd/>
            <a:tailEnd/>
          </a:ln>
        </p:spPr>
      </p:pic>
      <p:sp>
        <p:nvSpPr>
          <p:cNvPr id="23573" name="CasellaDiTesto 23"/>
          <p:cNvSpPr txBox="1">
            <a:spLocks noChangeArrowheads="1"/>
          </p:cNvSpPr>
          <p:nvPr/>
        </p:nvSpPr>
        <p:spPr bwMode="auto">
          <a:xfrm>
            <a:off x="3959225" y="4005263"/>
            <a:ext cx="1620838" cy="369887"/>
          </a:xfrm>
          <a:prstGeom prst="rect">
            <a:avLst/>
          </a:prstGeom>
          <a:noFill/>
          <a:ln w="9525">
            <a:noFill/>
            <a:miter lim="800000"/>
            <a:headEnd/>
            <a:tailEnd/>
          </a:ln>
        </p:spPr>
        <p:txBody>
          <a:bodyPr>
            <a:spAutoFit/>
          </a:bodyPr>
          <a:lstStyle/>
          <a:p>
            <a:r>
              <a:rPr lang="it-IT"/>
              <a:t>1</a:t>
            </a:r>
          </a:p>
        </p:txBody>
      </p:sp>
      <p:sp>
        <p:nvSpPr>
          <p:cNvPr id="23574" name="CasellaDiTesto 24"/>
          <p:cNvSpPr txBox="1">
            <a:spLocks noChangeArrowheads="1"/>
          </p:cNvSpPr>
          <p:nvPr/>
        </p:nvSpPr>
        <p:spPr bwMode="auto">
          <a:xfrm>
            <a:off x="6696075" y="4005263"/>
            <a:ext cx="1620838" cy="369887"/>
          </a:xfrm>
          <a:prstGeom prst="rect">
            <a:avLst/>
          </a:prstGeom>
          <a:noFill/>
          <a:ln w="9525">
            <a:noFill/>
            <a:miter lim="800000"/>
            <a:headEnd/>
            <a:tailEnd/>
          </a:ln>
        </p:spPr>
        <p:txBody>
          <a:bodyPr>
            <a:spAutoFit/>
          </a:bodyPr>
          <a:lstStyle/>
          <a:p>
            <a:r>
              <a:rPr lang="it-IT"/>
              <a:t>2</a:t>
            </a:r>
          </a:p>
        </p:txBody>
      </p:sp>
      <p:sp>
        <p:nvSpPr>
          <p:cNvPr id="23575" name="CasellaDiTesto 25"/>
          <p:cNvSpPr txBox="1">
            <a:spLocks noChangeArrowheads="1"/>
          </p:cNvSpPr>
          <p:nvPr/>
        </p:nvSpPr>
        <p:spPr bwMode="auto">
          <a:xfrm>
            <a:off x="1403350" y="2097088"/>
            <a:ext cx="1620838" cy="369887"/>
          </a:xfrm>
          <a:prstGeom prst="rect">
            <a:avLst/>
          </a:prstGeom>
          <a:noFill/>
          <a:ln w="9525">
            <a:noFill/>
            <a:miter lim="800000"/>
            <a:headEnd/>
            <a:tailEnd/>
          </a:ln>
        </p:spPr>
        <p:txBody>
          <a:bodyPr>
            <a:spAutoFit/>
          </a:bodyPr>
          <a:lstStyle/>
          <a:p>
            <a:r>
              <a:rPr lang="it-IT"/>
              <a:t>1</a:t>
            </a:r>
          </a:p>
        </p:txBody>
      </p:sp>
      <p:sp>
        <p:nvSpPr>
          <p:cNvPr id="23576" name="CasellaDiTesto 26"/>
          <p:cNvSpPr txBox="1">
            <a:spLocks noChangeArrowheads="1"/>
          </p:cNvSpPr>
          <p:nvPr/>
        </p:nvSpPr>
        <p:spPr bwMode="auto">
          <a:xfrm>
            <a:off x="1403350" y="1700213"/>
            <a:ext cx="1620838" cy="369887"/>
          </a:xfrm>
          <a:prstGeom prst="rect">
            <a:avLst/>
          </a:prstGeom>
          <a:noFill/>
          <a:ln w="9525">
            <a:noFill/>
            <a:miter lim="800000"/>
            <a:headEnd/>
            <a:tailEnd/>
          </a:ln>
        </p:spPr>
        <p:txBody>
          <a:bodyPr>
            <a:spAutoFit/>
          </a:bodyPr>
          <a:lstStyle/>
          <a:p>
            <a:r>
              <a:rPr lang="it-IT"/>
              <a:t>2</a:t>
            </a:r>
          </a:p>
        </p:txBody>
      </p:sp>
      <p:sp>
        <p:nvSpPr>
          <p:cNvPr id="23577" name="CasellaDiTesto 27"/>
          <p:cNvSpPr txBox="1">
            <a:spLocks noChangeArrowheads="1"/>
          </p:cNvSpPr>
          <p:nvPr/>
        </p:nvSpPr>
        <p:spPr bwMode="auto">
          <a:xfrm>
            <a:off x="1223963" y="2082800"/>
            <a:ext cx="395287" cy="368300"/>
          </a:xfrm>
          <a:prstGeom prst="rect">
            <a:avLst/>
          </a:prstGeom>
          <a:noFill/>
          <a:ln w="9525">
            <a:noFill/>
            <a:miter lim="800000"/>
            <a:headEnd/>
            <a:tailEnd/>
          </a:ln>
        </p:spPr>
        <p:txBody>
          <a:bodyPr>
            <a:spAutoFit/>
          </a:bodyPr>
          <a:lstStyle/>
          <a:p>
            <a:r>
              <a:rPr lang="it-IT"/>
              <a:t>□</a:t>
            </a:r>
          </a:p>
        </p:txBody>
      </p:sp>
      <p:sp>
        <p:nvSpPr>
          <p:cNvPr id="23578" name="CasellaDiTesto 32"/>
          <p:cNvSpPr txBox="1">
            <a:spLocks noChangeArrowheads="1"/>
          </p:cNvSpPr>
          <p:nvPr/>
        </p:nvSpPr>
        <p:spPr bwMode="auto">
          <a:xfrm>
            <a:off x="1223963" y="1700213"/>
            <a:ext cx="395287" cy="369887"/>
          </a:xfrm>
          <a:prstGeom prst="rect">
            <a:avLst/>
          </a:prstGeom>
          <a:noFill/>
          <a:ln w="9525">
            <a:noFill/>
            <a:miter lim="800000"/>
            <a:headEnd/>
            <a:tailEnd/>
          </a:ln>
        </p:spPr>
        <p:txBody>
          <a:bodyPr>
            <a:spAutoFit/>
          </a:bodyPr>
          <a:lstStyle/>
          <a:p>
            <a:r>
              <a:rPr lang="it-IT"/>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5" y="6130925"/>
            <a:ext cx="8696325" cy="495300"/>
          </a:xfrm>
        </p:spPr>
        <p:txBody>
          <a:bodyPr/>
          <a:lstStyle/>
          <a:p>
            <a:pPr>
              <a:defRPr/>
            </a:pPr>
            <a:r>
              <a:rPr lang="it-IT" dirty="0" err="1" smtClean="0"/>
              <a:t>Results</a:t>
            </a:r>
            <a:r>
              <a:rPr lang="it-IT" dirty="0" smtClean="0"/>
              <a:t> (Eos)</a:t>
            </a:r>
            <a:endParaRPr lang="it-IT" dirty="0"/>
          </a:p>
        </p:txBody>
      </p:sp>
      <p:sp>
        <p:nvSpPr>
          <p:cNvPr id="24578" name="Segnaposto numero diapositiva 3"/>
          <p:cNvSpPr>
            <a:spLocks noGrp="1"/>
          </p:cNvSpPr>
          <p:nvPr>
            <p:ph type="sldNum" sz="quarter" idx="10"/>
          </p:nvPr>
        </p:nvSpPr>
        <p:spPr>
          <a:noFill/>
        </p:spPr>
        <p:txBody>
          <a:bodyPr/>
          <a:lstStyle/>
          <a:p>
            <a:fld id="{32A26D49-BEAC-4909-B6A4-0BB29F97F2A4}" type="slidenum">
              <a:rPr lang="it-IT" smtClean="0"/>
              <a:pPr/>
              <a:t>7</a:t>
            </a:fld>
            <a:endParaRPr lang="it-IT" smtClean="0"/>
          </a:p>
        </p:txBody>
      </p:sp>
      <p:pic>
        <p:nvPicPr>
          <p:cNvPr id="24579" name="Immagine 18" descr="pressure_16.pn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50825" y="1701800"/>
            <a:ext cx="2400300" cy="1798638"/>
          </a:xfrm>
          <a:prstGeom prst="rect">
            <a:avLst/>
          </a:prstGeom>
          <a:noFill/>
          <a:ln w="9525">
            <a:noFill/>
            <a:miter lim="800000"/>
            <a:headEnd/>
            <a:tailEnd/>
          </a:ln>
        </p:spPr>
      </p:pic>
      <p:pic>
        <p:nvPicPr>
          <p:cNvPr id="24580" name="Immagine 19" descr="pressure_20.png"/>
          <p:cNvPicPr>
            <a:picLocks noChangeAspect="1"/>
          </p:cNvPicPr>
          <p:nvPr/>
        </p:nvPicPr>
        <p:blipFill>
          <a:blip r:embed="rId3"/>
          <a:srcRect l="10327"/>
          <a:stretch>
            <a:fillRect/>
          </a:stretch>
        </p:blipFill>
        <p:spPr bwMode="auto">
          <a:xfrm>
            <a:off x="4787900" y="1700213"/>
            <a:ext cx="2151063" cy="1800225"/>
          </a:xfrm>
          <a:prstGeom prst="rect">
            <a:avLst/>
          </a:prstGeom>
          <a:noFill/>
          <a:ln w="9525">
            <a:noFill/>
            <a:miter lim="800000"/>
            <a:headEnd/>
            <a:tailEnd/>
          </a:ln>
        </p:spPr>
      </p:pic>
      <p:pic>
        <p:nvPicPr>
          <p:cNvPr id="24581" name="Immagine 20" descr="rho_16.png"/>
          <p:cNvPicPr>
            <a:picLocks noChangeAspect="1"/>
          </p:cNvPicPr>
          <p:nvPr/>
        </p:nvPicPr>
        <p:blipFill>
          <a:blip r:embed="rId4"/>
          <a:srcRect l="10327"/>
          <a:stretch>
            <a:fillRect/>
          </a:stretch>
        </p:blipFill>
        <p:spPr bwMode="auto">
          <a:xfrm>
            <a:off x="2627313" y="1700213"/>
            <a:ext cx="2152650" cy="1800225"/>
          </a:xfrm>
          <a:prstGeom prst="rect">
            <a:avLst/>
          </a:prstGeom>
          <a:noFill/>
          <a:ln w="9525">
            <a:noFill/>
            <a:miter lim="800000"/>
            <a:headEnd/>
            <a:tailEnd/>
          </a:ln>
        </p:spPr>
      </p:pic>
      <p:pic>
        <p:nvPicPr>
          <p:cNvPr id="24582" name="Immagine 21" descr="rho_20.png"/>
          <p:cNvPicPr>
            <a:picLocks noChangeAspect="1"/>
          </p:cNvPicPr>
          <p:nvPr/>
        </p:nvPicPr>
        <p:blipFill>
          <a:blip r:embed="rId5">
            <a:clrChange>
              <a:clrFrom>
                <a:srgbClr val="FFFFFF"/>
              </a:clrFrom>
              <a:clrTo>
                <a:srgbClr val="FFFFFF">
                  <a:alpha val="0"/>
                </a:srgbClr>
              </a:clrTo>
            </a:clrChange>
          </a:blip>
          <a:srcRect l="10327"/>
          <a:stretch>
            <a:fillRect/>
          </a:stretch>
        </p:blipFill>
        <p:spPr bwMode="auto">
          <a:xfrm>
            <a:off x="6911975" y="1700213"/>
            <a:ext cx="2151063" cy="1800225"/>
          </a:xfrm>
          <a:prstGeom prst="rect">
            <a:avLst/>
          </a:prstGeom>
          <a:noFill/>
          <a:ln w="9525">
            <a:noFill/>
            <a:miter lim="800000"/>
            <a:headEnd/>
            <a:tailEnd/>
          </a:ln>
        </p:spPr>
      </p:pic>
      <p:pic>
        <p:nvPicPr>
          <p:cNvPr id="24583" name="Immagine 22" descr="pressure_16.pn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250825" y="4113213"/>
            <a:ext cx="2400300" cy="1800225"/>
          </a:xfrm>
          <a:prstGeom prst="rect">
            <a:avLst/>
          </a:prstGeom>
          <a:noFill/>
          <a:ln w="9525">
            <a:noFill/>
            <a:miter lim="800000"/>
            <a:headEnd/>
            <a:tailEnd/>
          </a:ln>
        </p:spPr>
      </p:pic>
      <p:pic>
        <p:nvPicPr>
          <p:cNvPr id="24584" name="Immagine 23" descr="pressure_20.png"/>
          <p:cNvPicPr>
            <a:picLocks noChangeAspect="1"/>
          </p:cNvPicPr>
          <p:nvPr/>
        </p:nvPicPr>
        <p:blipFill>
          <a:blip r:embed="rId7"/>
          <a:srcRect l="10327"/>
          <a:stretch>
            <a:fillRect/>
          </a:stretch>
        </p:blipFill>
        <p:spPr bwMode="auto">
          <a:xfrm>
            <a:off x="4805363" y="4113213"/>
            <a:ext cx="2151062" cy="1800225"/>
          </a:xfrm>
          <a:prstGeom prst="rect">
            <a:avLst/>
          </a:prstGeom>
          <a:noFill/>
          <a:ln w="9525">
            <a:noFill/>
            <a:miter lim="800000"/>
            <a:headEnd/>
            <a:tailEnd/>
          </a:ln>
        </p:spPr>
      </p:pic>
      <p:pic>
        <p:nvPicPr>
          <p:cNvPr id="24585" name="Immagine 24" descr="rho_16.png"/>
          <p:cNvPicPr>
            <a:picLocks noChangeAspect="1"/>
          </p:cNvPicPr>
          <p:nvPr/>
        </p:nvPicPr>
        <p:blipFill>
          <a:blip r:embed="rId8"/>
          <a:srcRect l="10327"/>
          <a:stretch>
            <a:fillRect/>
          </a:stretch>
        </p:blipFill>
        <p:spPr bwMode="auto">
          <a:xfrm>
            <a:off x="2624138" y="4113213"/>
            <a:ext cx="2151062" cy="1800225"/>
          </a:xfrm>
          <a:prstGeom prst="rect">
            <a:avLst/>
          </a:prstGeom>
          <a:noFill/>
          <a:ln w="9525">
            <a:noFill/>
            <a:miter lim="800000"/>
            <a:headEnd/>
            <a:tailEnd/>
          </a:ln>
        </p:spPr>
      </p:pic>
      <p:pic>
        <p:nvPicPr>
          <p:cNvPr id="24586" name="Immagine 25" descr="rho_20.png"/>
          <p:cNvPicPr>
            <a:picLocks noChangeAspect="1"/>
          </p:cNvPicPr>
          <p:nvPr/>
        </p:nvPicPr>
        <p:blipFill>
          <a:blip r:embed="rId9">
            <a:clrChange>
              <a:clrFrom>
                <a:srgbClr val="FFFFFF"/>
              </a:clrFrom>
              <a:clrTo>
                <a:srgbClr val="FFFFFF">
                  <a:alpha val="0"/>
                </a:srgbClr>
              </a:clrTo>
            </a:clrChange>
          </a:blip>
          <a:srcRect l="10327"/>
          <a:stretch>
            <a:fillRect/>
          </a:stretch>
        </p:blipFill>
        <p:spPr bwMode="auto">
          <a:xfrm>
            <a:off x="6934200" y="4113213"/>
            <a:ext cx="2151063" cy="1800225"/>
          </a:xfrm>
          <a:prstGeom prst="rect">
            <a:avLst/>
          </a:prstGeom>
          <a:noFill/>
          <a:ln w="9525">
            <a:noFill/>
            <a:miter lim="800000"/>
            <a:headEnd/>
            <a:tailEnd/>
          </a:ln>
        </p:spPr>
      </p:pic>
      <p:sp>
        <p:nvSpPr>
          <p:cNvPr id="24587" name="CasellaDiTesto 11"/>
          <p:cNvSpPr txBox="1">
            <a:spLocks noChangeArrowheads="1"/>
          </p:cNvSpPr>
          <p:nvPr/>
        </p:nvSpPr>
        <p:spPr bwMode="auto">
          <a:xfrm>
            <a:off x="539750" y="1295400"/>
            <a:ext cx="7308850" cy="369888"/>
          </a:xfrm>
          <a:prstGeom prst="rect">
            <a:avLst/>
          </a:prstGeom>
          <a:noFill/>
          <a:ln w="9525">
            <a:noFill/>
            <a:miter lim="800000"/>
            <a:headEnd/>
            <a:tailEnd/>
          </a:ln>
        </p:spPr>
        <p:txBody>
          <a:bodyPr>
            <a:spAutoFit/>
          </a:bodyPr>
          <a:lstStyle/>
          <a:p>
            <a:r>
              <a:rPr lang="it-IT">
                <a:solidFill>
                  <a:srgbClr val="0066CC"/>
                </a:solidFill>
                <a:latin typeface="Calibri" pitchFamily="34" charset="0"/>
              </a:rPr>
              <a:t>EOS obtained from solid data (polynomial/Gruneisen)</a:t>
            </a:r>
          </a:p>
        </p:txBody>
      </p:sp>
      <p:sp>
        <p:nvSpPr>
          <p:cNvPr id="24588" name="CasellaDiTesto 12"/>
          <p:cNvSpPr txBox="1">
            <a:spLocks noChangeArrowheads="1"/>
          </p:cNvSpPr>
          <p:nvPr/>
        </p:nvSpPr>
        <p:spPr bwMode="auto">
          <a:xfrm>
            <a:off x="539750" y="3681413"/>
            <a:ext cx="7308850" cy="368300"/>
          </a:xfrm>
          <a:prstGeom prst="rect">
            <a:avLst/>
          </a:prstGeom>
          <a:noFill/>
          <a:ln w="9525">
            <a:noFill/>
            <a:miter lim="800000"/>
            <a:headEnd/>
            <a:tailEnd/>
          </a:ln>
        </p:spPr>
        <p:txBody>
          <a:bodyPr>
            <a:spAutoFit/>
          </a:bodyPr>
          <a:lstStyle/>
          <a:p>
            <a:r>
              <a:rPr lang="it-IT">
                <a:solidFill>
                  <a:srgbClr val="FF0000"/>
                </a:solidFill>
                <a:latin typeface="Calibri" pitchFamily="34" charset="0"/>
              </a:rPr>
              <a:t>EOS obtained from the whole region of interest </a:t>
            </a:r>
          </a:p>
        </p:txBody>
      </p:sp>
      <p:sp>
        <p:nvSpPr>
          <p:cNvPr id="14" name="Ovale 13"/>
          <p:cNvSpPr/>
          <p:nvPr/>
        </p:nvSpPr>
        <p:spPr>
          <a:xfrm>
            <a:off x="2159000" y="1736725"/>
            <a:ext cx="541338" cy="396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Ovale 14"/>
          <p:cNvSpPr/>
          <p:nvPr/>
        </p:nvSpPr>
        <p:spPr>
          <a:xfrm>
            <a:off x="2159000" y="4149725"/>
            <a:ext cx="541338" cy="395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5" y="6130925"/>
            <a:ext cx="8696325" cy="495300"/>
          </a:xfrm>
        </p:spPr>
        <p:txBody>
          <a:bodyPr/>
          <a:lstStyle/>
          <a:p>
            <a:pPr>
              <a:defRPr/>
            </a:pPr>
            <a:r>
              <a:rPr lang="it-IT" dirty="0" err="1" smtClean="0"/>
              <a:t>Results</a:t>
            </a:r>
            <a:r>
              <a:rPr lang="it-IT" dirty="0" smtClean="0"/>
              <a:t> (</a:t>
            </a:r>
            <a:r>
              <a:rPr lang="it-IT" dirty="0" err="1" smtClean="0"/>
              <a:t>deposition</a:t>
            </a:r>
            <a:r>
              <a:rPr lang="it-IT" dirty="0" smtClean="0"/>
              <a:t>)</a:t>
            </a:r>
            <a:endParaRPr lang="it-IT" dirty="0"/>
          </a:p>
        </p:txBody>
      </p:sp>
      <p:pic>
        <p:nvPicPr>
          <p:cNvPr id="25602" name="Immagine 4" descr="pressure_2.png"/>
          <p:cNvPicPr>
            <a:picLocks noChangeAspect="1"/>
          </p:cNvPicPr>
          <p:nvPr/>
        </p:nvPicPr>
        <p:blipFill>
          <a:blip r:embed="rId2"/>
          <a:srcRect b="12454"/>
          <a:stretch>
            <a:fillRect/>
          </a:stretch>
        </p:blipFill>
        <p:spPr bwMode="auto">
          <a:xfrm>
            <a:off x="3348038" y="836613"/>
            <a:ext cx="2519362" cy="1655762"/>
          </a:xfrm>
          <a:prstGeom prst="rect">
            <a:avLst/>
          </a:prstGeom>
          <a:noFill/>
          <a:ln w="9525">
            <a:noFill/>
            <a:miter lim="800000"/>
            <a:headEnd/>
            <a:tailEnd/>
          </a:ln>
        </p:spPr>
      </p:pic>
      <p:pic>
        <p:nvPicPr>
          <p:cNvPr id="25603" name="Immagine 5" descr="pressure_8.png"/>
          <p:cNvPicPr>
            <a:picLocks noChangeAspect="1"/>
          </p:cNvPicPr>
          <p:nvPr/>
        </p:nvPicPr>
        <p:blipFill>
          <a:blip r:embed="rId3"/>
          <a:srcRect b="12454"/>
          <a:stretch>
            <a:fillRect/>
          </a:stretch>
        </p:blipFill>
        <p:spPr bwMode="auto">
          <a:xfrm>
            <a:off x="3348038" y="2492375"/>
            <a:ext cx="2519362" cy="1655763"/>
          </a:xfrm>
          <a:prstGeom prst="rect">
            <a:avLst/>
          </a:prstGeom>
          <a:noFill/>
          <a:ln w="9525">
            <a:noFill/>
            <a:miter lim="800000"/>
            <a:headEnd/>
            <a:tailEnd/>
          </a:ln>
        </p:spPr>
      </p:pic>
      <p:pic>
        <p:nvPicPr>
          <p:cNvPr id="25604" name="Immagine 7" descr="pressure_20.png"/>
          <p:cNvPicPr>
            <a:picLocks noChangeAspect="1"/>
          </p:cNvPicPr>
          <p:nvPr/>
        </p:nvPicPr>
        <p:blipFill>
          <a:blip r:embed="rId4"/>
          <a:srcRect/>
          <a:stretch>
            <a:fillRect/>
          </a:stretch>
        </p:blipFill>
        <p:spPr bwMode="auto">
          <a:xfrm>
            <a:off x="3327400" y="4149725"/>
            <a:ext cx="2519363" cy="1889125"/>
          </a:xfrm>
          <a:prstGeom prst="rect">
            <a:avLst/>
          </a:prstGeom>
          <a:noFill/>
          <a:ln w="9525">
            <a:noFill/>
            <a:miter lim="800000"/>
            <a:headEnd/>
            <a:tailEnd/>
          </a:ln>
        </p:spPr>
      </p:pic>
      <p:pic>
        <p:nvPicPr>
          <p:cNvPr id="25605" name="Immagine 8" descr="pressure_2.png"/>
          <p:cNvPicPr>
            <a:picLocks noChangeAspect="1"/>
          </p:cNvPicPr>
          <p:nvPr/>
        </p:nvPicPr>
        <p:blipFill>
          <a:blip r:embed="rId5"/>
          <a:srcRect b="12454"/>
          <a:stretch>
            <a:fillRect/>
          </a:stretch>
        </p:blipFill>
        <p:spPr bwMode="auto">
          <a:xfrm>
            <a:off x="431800" y="836613"/>
            <a:ext cx="2520950" cy="1655762"/>
          </a:xfrm>
          <a:prstGeom prst="rect">
            <a:avLst/>
          </a:prstGeom>
          <a:noFill/>
          <a:ln w="9525">
            <a:noFill/>
            <a:miter lim="800000"/>
            <a:headEnd/>
            <a:tailEnd/>
          </a:ln>
        </p:spPr>
      </p:pic>
      <p:pic>
        <p:nvPicPr>
          <p:cNvPr id="25606" name="Immagine 9" descr="pressure_8.png"/>
          <p:cNvPicPr>
            <a:picLocks noChangeAspect="1"/>
          </p:cNvPicPr>
          <p:nvPr/>
        </p:nvPicPr>
        <p:blipFill>
          <a:blip r:embed="rId6"/>
          <a:srcRect b="12454"/>
          <a:stretch>
            <a:fillRect/>
          </a:stretch>
        </p:blipFill>
        <p:spPr bwMode="auto">
          <a:xfrm>
            <a:off x="431800" y="2492375"/>
            <a:ext cx="2520950" cy="1655763"/>
          </a:xfrm>
          <a:prstGeom prst="rect">
            <a:avLst/>
          </a:prstGeom>
          <a:noFill/>
          <a:ln w="9525">
            <a:noFill/>
            <a:miter lim="800000"/>
            <a:headEnd/>
            <a:tailEnd/>
          </a:ln>
        </p:spPr>
      </p:pic>
      <p:pic>
        <p:nvPicPr>
          <p:cNvPr id="25607" name="Immagine 11" descr="pressure_20.png"/>
          <p:cNvPicPr>
            <a:picLocks noChangeAspect="1"/>
          </p:cNvPicPr>
          <p:nvPr/>
        </p:nvPicPr>
        <p:blipFill>
          <a:blip r:embed="rId7"/>
          <a:srcRect/>
          <a:stretch>
            <a:fillRect/>
          </a:stretch>
        </p:blipFill>
        <p:spPr bwMode="auto">
          <a:xfrm>
            <a:off x="431800" y="4113213"/>
            <a:ext cx="2520950" cy="1890712"/>
          </a:xfrm>
          <a:prstGeom prst="rect">
            <a:avLst/>
          </a:prstGeom>
          <a:noFill/>
          <a:ln w="9525">
            <a:noFill/>
            <a:miter lim="800000"/>
            <a:headEnd/>
            <a:tailEnd/>
          </a:ln>
        </p:spPr>
      </p:pic>
      <p:sp>
        <p:nvSpPr>
          <p:cNvPr id="25608" name="CasellaDiTesto 12"/>
          <p:cNvSpPr txBox="1">
            <a:spLocks noChangeArrowheads="1"/>
          </p:cNvSpPr>
          <p:nvPr/>
        </p:nvSpPr>
        <p:spPr bwMode="auto">
          <a:xfrm rot="-5400000">
            <a:off x="-2066131" y="3334544"/>
            <a:ext cx="4860925" cy="369887"/>
          </a:xfrm>
          <a:prstGeom prst="rect">
            <a:avLst/>
          </a:prstGeom>
          <a:noFill/>
          <a:ln w="9525">
            <a:noFill/>
            <a:miter lim="800000"/>
            <a:headEnd/>
            <a:tailEnd/>
          </a:ln>
        </p:spPr>
        <p:txBody>
          <a:bodyPr>
            <a:spAutoFit/>
          </a:bodyPr>
          <a:lstStyle/>
          <a:p>
            <a:pPr algn="ctr"/>
            <a:r>
              <a:rPr lang="it-IT" b="1">
                <a:solidFill>
                  <a:srgbClr val="FF33CC"/>
                </a:solidFill>
                <a:latin typeface="Calibri" pitchFamily="34" charset="0"/>
              </a:rPr>
              <a:t>Deposition as initial condition E</a:t>
            </a:r>
            <a:r>
              <a:rPr lang="it-IT" b="1" baseline="-25000">
                <a:solidFill>
                  <a:srgbClr val="FF33CC"/>
                </a:solidFill>
                <a:latin typeface="Calibri" pitchFamily="34" charset="0"/>
              </a:rPr>
              <a:t>0</a:t>
            </a:r>
          </a:p>
        </p:txBody>
      </p:sp>
      <p:sp>
        <p:nvSpPr>
          <p:cNvPr id="25609" name="CasellaDiTesto 13"/>
          <p:cNvSpPr txBox="1">
            <a:spLocks noChangeArrowheads="1"/>
          </p:cNvSpPr>
          <p:nvPr/>
        </p:nvSpPr>
        <p:spPr bwMode="auto">
          <a:xfrm rot="-5400000">
            <a:off x="885825" y="3227388"/>
            <a:ext cx="4860925" cy="368300"/>
          </a:xfrm>
          <a:prstGeom prst="rect">
            <a:avLst/>
          </a:prstGeom>
          <a:noFill/>
          <a:ln w="9525">
            <a:noFill/>
            <a:miter lim="800000"/>
            <a:headEnd/>
            <a:tailEnd/>
          </a:ln>
        </p:spPr>
        <p:txBody>
          <a:bodyPr>
            <a:spAutoFit/>
          </a:bodyPr>
          <a:lstStyle/>
          <a:p>
            <a:pPr algn="ctr"/>
            <a:r>
              <a:rPr lang="it-IT" b="1">
                <a:solidFill>
                  <a:srgbClr val="0000FF"/>
                </a:solidFill>
                <a:latin typeface="Calibri" pitchFamily="34" charset="0"/>
              </a:rPr>
              <a:t>Deposition as  8 bunches profile</a:t>
            </a:r>
            <a:endParaRPr lang="it-IT" b="1" baseline="-25000">
              <a:solidFill>
                <a:srgbClr val="0000FF"/>
              </a:solidFill>
              <a:latin typeface="Calibri" pitchFamily="34" charset="0"/>
            </a:endParaRPr>
          </a:p>
        </p:txBody>
      </p:sp>
      <p:pic>
        <p:nvPicPr>
          <p:cNvPr id="25610" name="Immagine 10" descr="cfr_eos1.emf"/>
          <p:cNvPicPr>
            <a:picLocks noChangeAspect="1"/>
          </p:cNvPicPr>
          <p:nvPr/>
        </p:nvPicPr>
        <p:blipFill>
          <a:blip r:embed="rId8"/>
          <a:srcRect/>
          <a:stretch>
            <a:fillRect/>
          </a:stretch>
        </p:blipFill>
        <p:spPr bwMode="auto">
          <a:xfrm>
            <a:off x="5978525" y="1052513"/>
            <a:ext cx="3165475" cy="2376487"/>
          </a:xfrm>
          <a:prstGeom prst="rect">
            <a:avLst/>
          </a:prstGeom>
          <a:noFill/>
          <a:ln w="9525">
            <a:noFill/>
            <a:miter lim="800000"/>
            <a:headEnd/>
            <a:tailEnd/>
          </a:ln>
        </p:spPr>
      </p:pic>
      <p:pic>
        <p:nvPicPr>
          <p:cNvPr id="25611" name="Immagine 14" descr="cfr_eos2.emf"/>
          <p:cNvPicPr>
            <a:picLocks noChangeAspect="1"/>
          </p:cNvPicPr>
          <p:nvPr/>
        </p:nvPicPr>
        <p:blipFill>
          <a:blip r:embed="rId9"/>
          <a:srcRect/>
          <a:stretch>
            <a:fillRect/>
          </a:stretch>
        </p:blipFill>
        <p:spPr bwMode="auto">
          <a:xfrm>
            <a:off x="5978525" y="3500438"/>
            <a:ext cx="3165475" cy="2376487"/>
          </a:xfrm>
          <a:prstGeom prst="rect">
            <a:avLst/>
          </a:prstGeom>
          <a:noFill/>
          <a:ln w="9525">
            <a:noFill/>
            <a:miter lim="800000"/>
            <a:headEnd/>
            <a:tailEnd/>
          </a:ln>
        </p:spPr>
      </p:pic>
      <p:sp>
        <p:nvSpPr>
          <p:cNvPr id="16" name="Rettangolo 15"/>
          <p:cNvSpPr/>
          <p:nvPr/>
        </p:nvSpPr>
        <p:spPr>
          <a:xfrm>
            <a:off x="8388350" y="3213100"/>
            <a:ext cx="468313"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solidFill>
            </a:endParaRPr>
          </a:p>
        </p:txBody>
      </p:sp>
      <p:sp>
        <p:nvSpPr>
          <p:cNvPr id="17" name="Rettangolo 16"/>
          <p:cNvSpPr/>
          <p:nvPr/>
        </p:nvSpPr>
        <p:spPr>
          <a:xfrm>
            <a:off x="8388350" y="5624513"/>
            <a:ext cx="53975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solidFill>
            </a:endParaRPr>
          </a:p>
        </p:txBody>
      </p:sp>
      <p:sp>
        <p:nvSpPr>
          <p:cNvPr id="25614" name="CasellaDiTesto 17"/>
          <p:cNvSpPr txBox="1">
            <a:spLocks noChangeArrowheads="1"/>
          </p:cNvSpPr>
          <p:nvPr/>
        </p:nvSpPr>
        <p:spPr bwMode="auto">
          <a:xfrm>
            <a:off x="7308850" y="2963863"/>
            <a:ext cx="466725" cy="292100"/>
          </a:xfrm>
          <a:prstGeom prst="rect">
            <a:avLst/>
          </a:prstGeom>
          <a:noFill/>
          <a:ln w="9525">
            <a:noFill/>
            <a:miter lim="800000"/>
            <a:headEnd/>
            <a:tailEnd/>
          </a:ln>
        </p:spPr>
        <p:txBody>
          <a:bodyPr>
            <a:spAutoFit/>
          </a:bodyPr>
          <a:lstStyle/>
          <a:p>
            <a:r>
              <a:rPr lang="it-IT" sz="1300"/>
              <a:t>00</a:t>
            </a:r>
          </a:p>
        </p:txBody>
      </p:sp>
      <p:sp>
        <p:nvSpPr>
          <p:cNvPr id="25615" name="CasellaDiTesto 18"/>
          <p:cNvSpPr txBox="1">
            <a:spLocks noChangeArrowheads="1"/>
          </p:cNvSpPr>
          <p:nvPr/>
        </p:nvSpPr>
        <p:spPr bwMode="auto">
          <a:xfrm>
            <a:off x="8301038" y="2963863"/>
            <a:ext cx="468312" cy="292100"/>
          </a:xfrm>
          <a:prstGeom prst="rect">
            <a:avLst/>
          </a:prstGeom>
          <a:noFill/>
          <a:ln w="9525">
            <a:noFill/>
            <a:miter lim="800000"/>
            <a:headEnd/>
            <a:tailEnd/>
          </a:ln>
        </p:spPr>
        <p:txBody>
          <a:bodyPr>
            <a:spAutoFit/>
          </a:bodyPr>
          <a:lstStyle/>
          <a:p>
            <a:r>
              <a:rPr lang="it-IT" sz="1300"/>
              <a:t>00</a:t>
            </a:r>
          </a:p>
        </p:txBody>
      </p:sp>
      <p:sp>
        <p:nvSpPr>
          <p:cNvPr id="25616" name="CasellaDiTesto 19"/>
          <p:cNvSpPr txBox="1">
            <a:spLocks noChangeArrowheads="1"/>
          </p:cNvSpPr>
          <p:nvPr/>
        </p:nvSpPr>
        <p:spPr bwMode="auto">
          <a:xfrm>
            <a:off x="6911975" y="5411788"/>
            <a:ext cx="468313" cy="292100"/>
          </a:xfrm>
          <a:prstGeom prst="rect">
            <a:avLst/>
          </a:prstGeom>
          <a:noFill/>
          <a:ln w="9525">
            <a:noFill/>
            <a:miter lim="800000"/>
            <a:headEnd/>
            <a:tailEnd/>
          </a:ln>
        </p:spPr>
        <p:txBody>
          <a:bodyPr>
            <a:spAutoFit/>
          </a:bodyPr>
          <a:lstStyle/>
          <a:p>
            <a:r>
              <a:rPr lang="it-IT" sz="1300"/>
              <a:t>00</a:t>
            </a:r>
          </a:p>
        </p:txBody>
      </p:sp>
      <p:sp>
        <p:nvSpPr>
          <p:cNvPr id="25617" name="CasellaDiTesto 20"/>
          <p:cNvSpPr txBox="1">
            <a:spLocks noChangeArrowheads="1"/>
          </p:cNvSpPr>
          <p:nvPr/>
        </p:nvSpPr>
        <p:spPr bwMode="auto">
          <a:xfrm>
            <a:off x="7454900" y="5411788"/>
            <a:ext cx="468313" cy="292100"/>
          </a:xfrm>
          <a:prstGeom prst="rect">
            <a:avLst/>
          </a:prstGeom>
          <a:noFill/>
          <a:ln w="9525">
            <a:noFill/>
            <a:miter lim="800000"/>
            <a:headEnd/>
            <a:tailEnd/>
          </a:ln>
        </p:spPr>
        <p:txBody>
          <a:bodyPr>
            <a:spAutoFit/>
          </a:bodyPr>
          <a:lstStyle/>
          <a:p>
            <a:r>
              <a:rPr lang="it-IT" sz="1300"/>
              <a:t>00</a:t>
            </a:r>
          </a:p>
        </p:txBody>
      </p:sp>
      <p:sp>
        <p:nvSpPr>
          <p:cNvPr id="25618" name="CasellaDiTesto 21"/>
          <p:cNvSpPr txBox="1">
            <a:spLocks noChangeArrowheads="1"/>
          </p:cNvSpPr>
          <p:nvPr/>
        </p:nvSpPr>
        <p:spPr bwMode="auto">
          <a:xfrm>
            <a:off x="7980363" y="5413375"/>
            <a:ext cx="468312" cy="293688"/>
          </a:xfrm>
          <a:prstGeom prst="rect">
            <a:avLst/>
          </a:prstGeom>
          <a:noFill/>
          <a:ln w="9525">
            <a:noFill/>
            <a:miter lim="800000"/>
            <a:headEnd/>
            <a:tailEnd/>
          </a:ln>
        </p:spPr>
        <p:txBody>
          <a:bodyPr>
            <a:spAutoFit/>
          </a:bodyPr>
          <a:lstStyle/>
          <a:p>
            <a:r>
              <a:rPr lang="it-IT" sz="1300"/>
              <a:t>00</a:t>
            </a:r>
          </a:p>
        </p:txBody>
      </p:sp>
      <p:sp>
        <p:nvSpPr>
          <p:cNvPr id="25619" name="CasellaDiTesto 22"/>
          <p:cNvSpPr txBox="1">
            <a:spLocks noChangeArrowheads="1"/>
          </p:cNvSpPr>
          <p:nvPr/>
        </p:nvSpPr>
        <p:spPr bwMode="auto">
          <a:xfrm>
            <a:off x="8516938" y="5411788"/>
            <a:ext cx="468312" cy="292100"/>
          </a:xfrm>
          <a:prstGeom prst="rect">
            <a:avLst/>
          </a:prstGeom>
          <a:noFill/>
          <a:ln w="9525">
            <a:noFill/>
            <a:miter lim="800000"/>
            <a:headEnd/>
            <a:tailEnd/>
          </a:ln>
        </p:spPr>
        <p:txBody>
          <a:bodyPr>
            <a:spAutoFit/>
          </a:bodyPr>
          <a:lstStyle/>
          <a:p>
            <a:r>
              <a:rPr lang="it-IT" sz="1300"/>
              <a:t>00</a:t>
            </a:r>
          </a:p>
        </p:txBody>
      </p:sp>
      <p:sp>
        <p:nvSpPr>
          <p:cNvPr id="25620" name="CasellaDiTesto 23"/>
          <p:cNvSpPr txBox="1">
            <a:spLocks noChangeArrowheads="1"/>
          </p:cNvSpPr>
          <p:nvPr/>
        </p:nvSpPr>
        <p:spPr bwMode="auto">
          <a:xfrm>
            <a:off x="7524750" y="5622925"/>
            <a:ext cx="636588" cy="200025"/>
          </a:xfrm>
          <a:prstGeom prst="rect">
            <a:avLst/>
          </a:prstGeom>
          <a:solidFill>
            <a:schemeClr val="bg1"/>
          </a:solidFill>
          <a:ln w="9525">
            <a:noFill/>
            <a:miter lim="800000"/>
            <a:headEnd/>
            <a:tailEnd/>
          </a:ln>
        </p:spPr>
        <p:txBody>
          <a:bodyPr lIns="0" tIns="0" rIns="0" bIns="0">
            <a:spAutoFit/>
          </a:bodyPr>
          <a:lstStyle/>
          <a:p>
            <a:r>
              <a:rPr lang="it-IT" sz="1300"/>
              <a:t>(ns)</a:t>
            </a:r>
          </a:p>
        </p:txBody>
      </p:sp>
      <p:sp>
        <p:nvSpPr>
          <p:cNvPr id="25621" name="CasellaDiTesto 24"/>
          <p:cNvSpPr txBox="1">
            <a:spLocks noChangeArrowheads="1"/>
          </p:cNvSpPr>
          <p:nvPr/>
        </p:nvSpPr>
        <p:spPr bwMode="auto">
          <a:xfrm>
            <a:off x="7488238" y="3176588"/>
            <a:ext cx="638175" cy="200025"/>
          </a:xfrm>
          <a:prstGeom prst="rect">
            <a:avLst/>
          </a:prstGeom>
          <a:solidFill>
            <a:schemeClr val="bg1"/>
          </a:solidFill>
          <a:ln w="9525">
            <a:noFill/>
            <a:miter lim="800000"/>
            <a:headEnd/>
            <a:tailEnd/>
          </a:ln>
        </p:spPr>
        <p:txBody>
          <a:bodyPr lIns="0" tIns="0" rIns="0" bIns="0">
            <a:spAutoFit/>
          </a:bodyPr>
          <a:lstStyle/>
          <a:p>
            <a:r>
              <a:rPr lang="it-IT" sz="1300"/>
              <a:t>(ns)</a:t>
            </a:r>
          </a:p>
        </p:txBody>
      </p:sp>
      <p:sp>
        <p:nvSpPr>
          <p:cNvPr id="26" name="Rettangolo 25"/>
          <p:cNvSpPr/>
          <p:nvPr/>
        </p:nvSpPr>
        <p:spPr>
          <a:xfrm>
            <a:off x="6408738" y="3429000"/>
            <a:ext cx="466725"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solidFill>
            </a:endParaRPr>
          </a:p>
        </p:txBody>
      </p:sp>
      <p:sp>
        <p:nvSpPr>
          <p:cNvPr id="27" name="Rettangolo 26"/>
          <p:cNvSpPr/>
          <p:nvPr/>
        </p:nvSpPr>
        <p:spPr>
          <a:xfrm>
            <a:off x="8540750" y="3365500"/>
            <a:ext cx="468313"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solidFill>
            </a:endParaRPr>
          </a:p>
        </p:txBody>
      </p:sp>
      <p:sp>
        <p:nvSpPr>
          <p:cNvPr id="28" name="Rettangolo 27"/>
          <p:cNvSpPr/>
          <p:nvPr/>
        </p:nvSpPr>
        <p:spPr>
          <a:xfrm>
            <a:off x="6732588" y="944563"/>
            <a:ext cx="468312"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bg1"/>
              </a:solidFill>
            </a:endParaRPr>
          </a:p>
        </p:txBody>
      </p:sp>
      <p:sp>
        <p:nvSpPr>
          <p:cNvPr id="25625" name="CasellaDiTesto 28"/>
          <p:cNvSpPr txBox="1">
            <a:spLocks noChangeArrowheads="1"/>
          </p:cNvSpPr>
          <p:nvPr/>
        </p:nvSpPr>
        <p:spPr bwMode="auto">
          <a:xfrm>
            <a:off x="7488238" y="5049838"/>
            <a:ext cx="1620837" cy="368300"/>
          </a:xfrm>
          <a:prstGeom prst="rect">
            <a:avLst/>
          </a:prstGeom>
          <a:noFill/>
          <a:ln w="9525">
            <a:noFill/>
            <a:miter lim="800000"/>
            <a:headEnd/>
            <a:tailEnd/>
          </a:ln>
        </p:spPr>
        <p:txBody>
          <a:bodyPr>
            <a:spAutoFit/>
          </a:bodyPr>
          <a:lstStyle/>
          <a:p>
            <a:r>
              <a:rPr lang="it-IT"/>
              <a:t>Element  2</a:t>
            </a:r>
          </a:p>
        </p:txBody>
      </p:sp>
      <p:sp>
        <p:nvSpPr>
          <p:cNvPr id="25626" name="CasellaDiTesto 29"/>
          <p:cNvSpPr txBox="1">
            <a:spLocks noChangeArrowheads="1"/>
          </p:cNvSpPr>
          <p:nvPr/>
        </p:nvSpPr>
        <p:spPr bwMode="auto">
          <a:xfrm>
            <a:off x="6372225" y="2636838"/>
            <a:ext cx="1620838" cy="369887"/>
          </a:xfrm>
          <a:prstGeom prst="rect">
            <a:avLst/>
          </a:prstGeom>
          <a:noFill/>
          <a:ln w="9525">
            <a:noFill/>
            <a:miter lim="800000"/>
            <a:headEnd/>
            <a:tailEnd/>
          </a:ln>
        </p:spPr>
        <p:txBody>
          <a:bodyPr>
            <a:spAutoFit/>
          </a:bodyPr>
          <a:lstStyle/>
          <a:p>
            <a:r>
              <a:rPr lang="it-IT"/>
              <a:t>Element  1</a:t>
            </a:r>
          </a:p>
        </p:txBody>
      </p:sp>
      <p:sp>
        <p:nvSpPr>
          <p:cNvPr id="25627" name="CasellaDiTesto 30"/>
          <p:cNvSpPr txBox="1">
            <a:spLocks noChangeArrowheads="1"/>
          </p:cNvSpPr>
          <p:nvPr/>
        </p:nvSpPr>
        <p:spPr bwMode="auto">
          <a:xfrm>
            <a:off x="3959225" y="2024063"/>
            <a:ext cx="757238" cy="369887"/>
          </a:xfrm>
          <a:prstGeom prst="rect">
            <a:avLst/>
          </a:prstGeom>
          <a:noFill/>
          <a:ln w="9525">
            <a:noFill/>
            <a:miter lim="800000"/>
            <a:headEnd/>
            <a:tailEnd/>
          </a:ln>
        </p:spPr>
        <p:txBody>
          <a:bodyPr>
            <a:spAutoFit/>
          </a:bodyPr>
          <a:lstStyle/>
          <a:p>
            <a:r>
              <a:rPr lang="it-IT"/>
              <a:t>1</a:t>
            </a:r>
          </a:p>
        </p:txBody>
      </p:sp>
      <p:sp>
        <p:nvSpPr>
          <p:cNvPr id="25628" name="CasellaDiTesto 31"/>
          <p:cNvSpPr txBox="1">
            <a:spLocks noChangeArrowheads="1"/>
          </p:cNvSpPr>
          <p:nvPr/>
        </p:nvSpPr>
        <p:spPr bwMode="auto">
          <a:xfrm>
            <a:off x="3995738" y="1449388"/>
            <a:ext cx="755650" cy="368300"/>
          </a:xfrm>
          <a:prstGeom prst="rect">
            <a:avLst/>
          </a:prstGeom>
          <a:noFill/>
          <a:ln w="9525">
            <a:noFill/>
            <a:miter lim="800000"/>
            <a:headEnd/>
            <a:tailEnd/>
          </a:ln>
        </p:spPr>
        <p:txBody>
          <a:bodyPr>
            <a:spAutoFit/>
          </a:bodyPr>
          <a:lstStyle/>
          <a:p>
            <a:r>
              <a:rPr lang="it-IT"/>
              <a:t>2</a:t>
            </a:r>
          </a:p>
        </p:txBody>
      </p:sp>
      <p:sp>
        <p:nvSpPr>
          <p:cNvPr id="25629" name="CasellaDiTesto 33"/>
          <p:cNvSpPr txBox="1">
            <a:spLocks noChangeArrowheads="1"/>
          </p:cNvSpPr>
          <p:nvPr/>
        </p:nvSpPr>
        <p:spPr bwMode="auto">
          <a:xfrm>
            <a:off x="1008063" y="1989138"/>
            <a:ext cx="755650" cy="368300"/>
          </a:xfrm>
          <a:prstGeom prst="rect">
            <a:avLst/>
          </a:prstGeom>
          <a:noFill/>
          <a:ln w="9525">
            <a:noFill/>
            <a:miter lim="800000"/>
            <a:headEnd/>
            <a:tailEnd/>
          </a:ln>
        </p:spPr>
        <p:txBody>
          <a:bodyPr>
            <a:spAutoFit/>
          </a:bodyPr>
          <a:lstStyle/>
          <a:p>
            <a:r>
              <a:rPr lang="it-IT"/>
              <a:t>1</a:t>
            </a:r>
          </a:p>
        </p:txBody>
      </p:sp>
      <p:sp>
        <p:nvSpPr>
          <p:cNvPr id="25630" name="CasellaDiTesto 34"/>
          <p:cNvSpPr txBox="1">
            <a:spLocks noChangeArrowheads="1"/>
          </p:cNvSpPr>
          <p:nvPr/>
        </p:nvSpPr>
        <p:spPr bwMode="auto">
          <a:xfrm>
            <a:off x="1042988" y="1412875"/>
            <a:ext cx="757237" cy="369888"/>
          </a:xfrm>
          <a:prstGeom prst="rect">
            <a:avLst/>
          </a:prstGeom>
          <a:noFill/>
          <a:ln w="9525">
            <a:noFill/>
            <a:miter lim="800000"/>
            <a:headEnd/>
            <a:tailEnd/>
          </a:ln>
        </p:spPr>
        <p:txBody>
          <a:bodyPr>
            <a:spAutoFit/>
          </a:bodyPr>
          <a:lstStyle/>
          <a:p>
            <a:r>
              <a:rPr lang="it-IT"/>
              <a:t>2</a:t>
            </a:r>
          </a:p>
        </p:txBody>
      </p:sp>
      <p:sp>
        <p:nvSpPr>
          <p:cNvPr id="25631" name="CasellaDiTesto 35"/>
          <p:cNvSpPr txBox="1">
            <a:spLocks noChangeArrowheads="1"/>
          </p:cNvSpPr>
          <p:nvPr/>
        </p:nvSpPr>
        <p:spPr bwMode="auto">
          <a:xfrm>
            <a:off x="900113" y="1989138"/>
            <a:ext cx="395287" cy="368300"/>
          </a:xfrm>
          <a:prstGeom prst="rect">
            <a:avLst/>
          </a:prstGeom>
          <a:noFill/>
          <a:ln w="9525">
            <a:noFill/>
            <a:miter lim="800000"/>
            <a:headEnd/>
            <a:tailEnd/>
          </a:ln>
        </p:spPr>
        <p:txBody>
          <a:bodyPr>
            <a:spAutoFit/>
          </a:bodyPr>
          <a:lstStyle/>
          <a:p>
            <a:r>
              <a:rPr lang="it-IT"/>
              <a:t>□</a:t>
            </a:r>
          </a:p>
        </p:txBody>
      </p:sp>
      <p:sp>
        <p:nvSpPr>
          <p:cNvPr id="25632" name="CasellaDiTesto 36"/>
          <p:cNvSpPr txBox="1">
            <a:spLocks noChangeArrowheads="1"/>
          </p:cNvSpPr>
          <p:nvPr/>
        </p:nvSpPr>
        <p:spPr bwMode="auto">
          <a:xfrm>
            <a:off x="900113" y="1449388"/>
            <a:ext cx="395287" cy="368300"/>
          </a:xfrm>
          <a:prstGeom prst="rect">
            <a:avLst/>
          </a:prstGeom>
          <a:noFill/>
          <a:ln w="9525">
            <a:noFill/>
            <a:miter lim="800000"/>
            <a:headEnd/>
            <a:tailEnd/>
          </a:ln>
        </p:spPr>
        <p:txBody>
          <a:bodyPr>
            <a:spAutoFit/>
          </a:bodyPr>
          <a:lstStyle/>
          <a:p>
            <a:r>
              <a:rPr lang="it-IT"/>
              <a:t>□</a:t>
            </a:r>
          </a:p>
        </p:txBody>
      </p:sp>
      <p:sp>
        <p:nvSpPr>
          <p:cNvPr id="25633" name="CasellaDiTesto 39"/>
          <p:cNvSpPr txBox="1">
            <a:spLocks noChangeArrowheads="1"/>
          </p:cNvSpPr>
          <p:nvPr/>
        </p:nvSpPr>
        <p:spPr bwMode="auto">
          <a:xfrm>
            <a:off x="3816350" y="1989138"/>
            <a:ext cx="395288" cy="368300"/>
          </a:xfrm>
          <a:prstGeom prst="rect">
            <a:avLst/>
          </a:prstGeom>
          <a:noFill/>
          <a:ln w="9525">
            <a:noFill/>
            <a:miter lim="800000"/>
            <a:headEnd/>
            <a:tailEnd/>
          </a:ln>
        </p:spPr>
        <p:txBody>
          <a:bodyPr>
            <a:spAutoFit/>
          </a:bodyPr>
          <a:lstStyle/>
          <a:p>
            <a:r>
              <a:rPr lang="it-IT"/>
              <a:t>□</a:t>
            </a:r>
          </a:p>
        </p:txBody>
      </p:sp>
      <p:sp>
        <p:nvSpPr>
          <p:cNvPr id="25634" name="CasellaDiTesto 40"/>
          <p:cNvSpPr txBox="1">
            <a:spLocks noChangeArrowheads="1"/>
          </p:cNvSpPr>
          <p:nvPr/>
        </p:nvSpPr>
        <p:spPr bwMode="auto">
          <a:xfrm>
            <a:off x="3816350" y="1449388"/>
            <a:ext cx="395288" cy="368300"/>
          </a:xfrm>
          <a:prstGeom prst="rect">
            <a:avLst/>
          </a:prstGeom>
          <a:noFill/>
          <a:ln w="9525">
            <a:noFill/>
            <a:miter lim="800000"/>
            <a:headEnd/>
            <a:tailEnd/>
          </a:ln>
        </p:spPr>
        <p:txBody>
          <a:bodyPr>
            <a:spAutoFit/>
          </a:bodyPr>
          <a:lstStyle/>
          <a:p>
            <a:r>
              <a:rPr lang="it-IT"/>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5" y="6137275"/>
            <a:ext cx="8696325" cy="495300"/>
          </a:xfrm>
        </p:spPr>
        <p:txBody>
          <a:bodyPr/>
          <a:lstStyle/>
          <a:p>
            <a:pPr>
              <a:defRPr/>
            </a:pPr>
            <a:r>
              <a:rPr lang="en-US" dirty="0" smtClean="0"/>
              <a:t>Results comparison</a:t>
            </a:r>
            <a:endParaRPr lang="en-US" dirty="0"/>
          </a:p>
        </p:txBody>
      </p:sp>
      <p:sp>
        <p:nvSpPr>
          <p:cNvPr id="26626" name="Segnaposto numero diapositiva 3"/>
          <p:cNvSpPr>
            <a:spLocks noGrp="1"/>
          </p:cNvSpPr>
          <p:nvPr>
            <p:ph type="sldNum" sz="quarter" idx="10"/>
          </p:nvPr>
        </p:nvSpPr>
        <p:spPr>
          <a:noFill/>
        </p:spPr>
        <p:txBody>
          <a:bodyPr/>
          <a:lstStyle/>
          <a:p>
            <a:fld id="{5965CA67-6891-4568-93CE-E12DB6CBE3BA}" type="slidenum">
              <a:rPr lang="it-IT" smtClean="0"/>
              <a:pPr/>
              <a:t>9</a:t>
            </a:fld>
            <a:endParaRPr lang="it-IT" smtClean="0"/>
          </a:p>
        </p:txBody>
      </p:sp>
      <p:sp>
        <p:nvSpPr>
          <p:cNvPr id="26627" name="Rettangolo 15"/>
          <p:cNvSpPr>
            <a:spLocks noChangeArrowheads="1"/>
          </p:cNvSpPr>
          <p:nvPr/>
        </p:nvSpPr>
        <p:spPr bwMode="auto">
          <a:xfrm>
            <a:off x="576263" y="1008063"/>
            <a:ext cx="8099425" cy="523875"/>
          </a:xfrm>
          <a:prstGeom prst="rect">
            <a:avLst/>
          </a:prstGeom>
          <a:noFill/>
          <a:ln w="9525">
            <a:noFill/>
            <a:miter lim="800000"/>
            <a:headEnd/>
            <a:tailEnd/>
          </a:ln>
        </p:spPr>
        <p:txBody>
          <a:bodyPr>
            <a:spAutoFit/>
          </a:bodyPr>
          <a:lstStyle/>
          <a:p>
            <a:r>
              <a:rPr lang="it-IT" sz="1400" i="1">
                <a:solidFill>
                  <a:srgbClr val="3366CB"/>
                </a:solidFill>
                <a:latin typeface="Calibri" pitchFamily="34" charset="0"/>
              </a:rPr>
              <a:t>N.A. Tahir et al., </a:t>
            </a:r>
            <a:r>
              <a:rPr lang="en-US" sz="1400" i="1">
                <a:solidFill>
                  <a:srgbClr val="3366CB"/>
                </a:solidFill>
                <a:latin typeface="Calibri" pitchFamily="34" charset="0"/>
              </a:rPr>
              <a:t>Thermo-mechanical effects induced by beam impact on LHC Phase II collimators: preliminary analysis using hydrodynamic approach </a:t>
            </a:r>
          </a:p>
        </p:txBody>
      </p:sp>
      <p:pic>
        <p:nvPicPr>
          <p:cNvPr id="26628" name="Picture 13"/>
          <p:cNvPicPr>
            <a:picLocks noChangeAspect="1" noChangeArrowheads="1"/>
          </p:cNvPicPr>
          <p:nvPr/>
        </p:nvPicPr>
        <p:blipFill>
          <a:blip r:embed="rId2">
            <a:clrChange>
              <a:clrFrom>
                <a:srgbClr val="FFFFFF"/>
              </a:clrFrom>
              <a:clrTo>
                <a:srgbClr val="FFFFFF">
                  <a:alpha val="0"/>
                </a:srgbClr>
              </a:clrTo>
            </a:clrChange>
          </a:blip>
          <a:srcRect t="11145" r="11688"/>
          <a:stretch>
            <a:fillRect/>
          </a:stretch>
        </p:blipFill>
        <p:spPr bwMode="auto">
          <a:xfrm>
            <a:off x="611188" y="3687763"/>
            <a:ext cx="2447925" cy="2339975"/>
          </a:xfrm>
          <a:prstGeom prst="rect">
            <a:avLst/>
          </a:prstGeom>
          <a:noFill/>
          <a:ln w="9525">
            <a:noFill/>
            <a:miter lim="800000"/>
            <a:headEnd/>
            <a:tailEnd/>
          </a:ln>
        </p:spPr>
      </p:pic>
      <p:sp>
        <p:nvSpPr>
          <p:cNvPr id="26629" name="Rettangolo 23"/>
          <p:cNvSpPr>
            <a:spLocks noChangeArrowheads="1"/>
          </p:cNvSpPr>
          <p:nvPr/>
        </p:nvSpPr>
        <p:spPr bwMode="auto">
          <a:xfrm>
            <a:off x="5229225" y="2071688"/>
            <a:ext cx="749300" cy="307975"/>
          </a:xfrm>
          <a:prstGeom prst="rect">
            <a:avLst/>
          </a:prstGeom>
          <a:noFill/>
          <a:ln w="9525">
            <a:noFill/>
            <a:miter lim="800000"/>
            <a:headEnd/>
            <a:tailEnd/>
          </a:ln>
        </p:spPr>
        <p:txBody>
          <a:bodyPr wrap="none">
            <a:spAutoFit/>
          </a:bodyPr>
          <a:lstStyle/>
          <a:p>
            <a:r>
              <a:rPr lang="en-US" sz="1400">
                <a:solidFill>
                  <a:srgbClr val="FF0000"/>
                </a:solidFill>
                <a:latin typeface="Calibri" pitchFamily="34" charset="0"/>
              </a:rPr>
              <a:t>Density</a:t>
            </a:r>
            <a:endParaRPr lang="it-IT" sz="1400">
              <a:solidFill>
                <a:srgbClr val="FF0000"/>
              </a:solidFill>
            </a:endParaRPr>
          </a:p>
        </p:txBody>
      </p:sp>
      <p:sp>
        <p:nvSpPr>
          <p:cNvPr id="28" name="Rettangolo 27"/>
          <p:cNvSpPr/>
          <p:nvPr/>
        </p:nvSpPr>
        <p:spPr>
          <a:xfrm>
            <a:off x="6507163" y="4900613"/>
            <a:ext cx="46037" cy="10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6631" name="Picture 13"/>
          <p:cNvPicPr>
            <a:picLocks noChangeAspect="1" noChangeArrowheads="1"/>
          </p:cNvPicPr>
          <p:nvPr/>
        </p:nvPicPr>
        <p:blipFill>
          <a:blip r:embed="rId2">
            <a:clrChange>
              <a:clrFrom>
                <a:srgbClr val="FFFFFF"/>
              </a:clrFrom>
              <a:clrTo>
                <a:srgbClr val="FFFFFF">
                  <a:alpha val="0"/>
                </a:srgbClr>
              </a:clrTo>
            </a:clrChange>
          </a:blip>
          <a:srcRect t="7042" b="2702"/>
          <a:stretch>
            <a:fillRect/>
          </a:stretch>
        </p:blipFill>
        <p:spPr bwMode="auto">
          <a:xfrm>
            <a:off x="611188" y="1592263"/>
            <a:ext cx="2773362" cy="2376487"/>
          </a:xfrm>
          <a:prstGeom prst="rect">
            <a:avLst/>
          </a:prstGeom>
          <a:noFill/>
          <a:ln w="9525">
            <a:noFill/>
            <a:miter lim="800000"/>
            <a:headEnd/>
            <a:tailEnd/>
          </a:ln>
        </p:spPr>
      </p:pic>
      <p:pic>
        <p:nvPicPr>
          <p:cNvPr id="26632" name="Picture 14"/>
          <p:cNvPicPr>
            <a:picLocks noChangeAspect="1" noChangeArrowheads="1"/>
          </p:cNvPicPr>
          <p:nvPr/>
        </p:nvPicPr>
        <p:blipFill>
          <a:blip r:embed="rId3"/>
          <a:srcRect l="2954" t="6660" b="6758"/>
          <a:stretch>
            <a:fillRect/>
          </a:stretch>
        </p:blipFill>
        <p:spPr bwMode="auto">
          <a:xfrm>
            <a:off x="3362325" y="1592263"/>
            <a:ext cx="2736850" cy="2341562"/>
          </a:xfrm>
          <a:prstGeom prst="rect">
            <a:avLst/>
          </a:prstGeom>
          <a:noFill/>
          <a:ln w="9525">
            <a:noFill/>
            <a:miter lim="800000"/>
            <a:headEnd/>
            <a:tailEnd/>
          </a:ln>
        </p:spPr>
      </p:pic>
      <p:pic>
        <p:nvPicPr>
          <p:cNvPr id="26633" name="Picture 15"/>
          <p:cNvPicPr>
            <a:picLocks noChangeAspect="1" noChangeArrowheads="1"/>
          </p:cNvPicPr>
          <p:nvPr/>
        </p:nvPicPr>
        <p:blipFill>
          <a:blip r:embed="rId4"/>
          <a:srcRect l="2469" t="7736" b="7397"/>
          <a:stretch>
            <a:fillRect/>
          </a:stretch>
        </p:blipFill>
        <p:spPr bwMode="auto">
          <a:xfrm>
            <a:off x="6119813" y="1628775"/>
            <a:ext cx="2844800" cy="2339975"/>
          </a:xfrm>
          <a:prstGeom prst="rect">
            <a:avLst/>
          </a:prstGeom>
          <a:noFill/>
          <a:ln w="9525">
            <a:noFill/>
            <a:miter lim="800000"/>
            <a:headEnd/>
            <a:tailEnd/>
          </a:ln>
        </p:spPr>
      </p:pic>
      <p:pic>
        <p:nvPicPr>
          <p:cNvPr id="26634" name="Picture 14"/>
          <p:cNvPicPr>
            <a:picLocks noChangeAspect="1" noChangeArrowheads="1"/>
          </p:cNvPicPr>
          <p:nvPr/>
        </p:nvPicPr>
        <p:blipFill>
          <a:blip r:embed="rId3"/>
          <a:srcRect l="2954" t="10393" r="10730"/>
          <a:stretch>
            <a:fillRect/>
          </a:stretch>
        </p:blipFill>
        <p:spPr bwMode="auto">
          <a:xfrm>
            <a:off x="3362325" y="3681413"/>
            <a:ext cx="2433638" cy="2420937"/>
          </a:xfrm>
          <a:prstGeom prst="rect">
            <a:avLst/>
          </a:prstGeom>
          <a:noFill/>
          <a:ln w="9525">
            <a:noFill/>
            <a:miter lim="800000"/>
            <a:headEnd/>
            <a:tailEnd/>
          </a:ln>
        </p:spPr>
      </p:pic>
      <p:pic>
        <p:nvPicPr>
          <p:cNvPr id="26635" name="Picture 15"/>
          <p:cNvPicPr>
            <a:picLocks noChangeAspect="1" noChangeArrowheads="1"/>
          </p:cNvPicPr>
          <p:nvPr/>
        </p:nvPicPr>
        <p:blipFill>
          <a:blip r:embed="rId4"/>
          <a:srcRect l="2469" t="10089" r="14815" b="2432"/>
          <a:stretch>
            <a:fillRect/>
          </a:stretch>
        </p:blipFill>
        <p:spPr bwMode="auto">
          <a:xfrm>
            <a:off x="6119813" y="3681413"/>
            <a:ext cx="2413000" cy="2411412"/>
          </a:xfrm>
          <a:prstGeom prst="rect">
            <a:avLst/>
          </a:prstGeom>
          <a:noFill/>
          <a:ln w="9525">
            <a:noFill/>
            <a:miter lim="800000"/>
            <a:headEnd/>
            <a:tailEnd/>
          </a:ln>
        </p:spPr>
      </p:pic>
      <p:pic>
        <p:nvPicPr>
          <p:cNvPr id="26636" name="Immagine 24" descr="energia.png"/>
          <p:cNvPicPr>
            <a:picLocks/>
          </p:cNvPicPr>
          <p:nvPr/>
        </p:nvPicPr>
        <p:blipFill>
          <a:blip r:embed="rId5"/>
          <a:srcRect b="288"/>
          <a:stretch>
            <a:fillRect/>
          </a:stretch>
        </p:blipFill>
        <p:spPr bwMode="auto">
          <a:xfrm>
            <a:off x="6613525" y="3897313"/>
            <a:ext cx="1819275" cy="849312"/>
          </a:xfrm>
          <a:prstGeom prst="rect">
            <a:avLst/>
          </a:prstGeom>
          <a:noFill/>
          <a:ln w="9525">
            <a:noFill/>
            <a:miter lim="800000"/>
            <a:headEnd/>
            <a:tailEnd/>
          </a:ln>
        </p:spPr>
      </p:pic>
      <p:pic>
        <p:nvPicPr>
          <p:cNvPr id="26637" name="Immagine 25" descr="pressure.png"/>
          <p:cNvPicPr>
            <a:picLocks noChangeAspect="1"/>
          </p:cNvPicPr>
          <p:nvPr/>
        </p:nvPicPr>
        <p:blipFill>
          <a:blip r:embed="rId6"/>
          <a:srcRect b="287"/>
          <a:stretch>
            <a:fillRect/>
          </a:stretch>
        </p:blipFill>
        <p:spPr bwMode="auto">
          <a:xfrm>
            <a:off x="1116013" y="3859213"/>
            <a:ext cx="1812925" cy="850900"/>
          </a:xfrm>
          <a:prstGeom prst="rect">
            <a:avLst/>
          </a:prstGeom>
          <a:noFill/>
          <a:ln w="9525">
            <a:noFill/>
            <a:miter lim="800000"/>
            <a:headEnd/>
            <a:tailEnd/>
          </a:ln>
        </p:spPr>
      </p:pic>
      <p:pic>
        <p:nvPicPr>
          <p:cNvPr id="26638" name="Immagine 26" descr="rho.png"/>
          <p:cNvPicPr>
            <a:picLocks/>
          </p:cNvPicPr>
          <p:nvPr/>
        </p:nvPicPr>
        <p:blipFill>
          <a:blip r:embed="rId7"/>
          <a:srcRect/>
          <a:stretch>
            <a:fillRect/>
          </a:stretch>
        </p:blipFill>
        <p:spPr bwMode="auto">
          <a:xfrm>
            <a:off x="3856038" y="3863975"/>
            <a:ext cx="1814512" cy="852488"/>
          </a:xfrm>
          <a:prstGeom prst="rect">
            <a:avLst/>
          </a:prstGeom>
          <a:noFill/>
          <a:ln w="9525">
            <a:noFill/>
            <a:miter lim="800000"/>
            <a:headEnd/>
            <a:tailEnd/>
          </a:ln>
        </p:spPr>
      </p:pic>
      <p:pic>
        <p:nvPicPr>
          <p:cNvPr id="26639" name="Immagine 28" descr="energia.png"/>
          <p:cNvPicPr>
            <a:picLocks/>
          </p:cNvPicPr>
          <p:nvPr/>
        </p:nvPicPr>
        <p:blipFill>
          <a:blip r:embed="rId8"/>
          <a:srcRect t="288"/>
          <a:stretch>
            <a:fillRect/>
          </a:stretch>
        </p:blipFill>
        <p:spPr bwMode="auto">
          <a:xfrm>
            <a:off x="6615113" y="4740275"/>
            <a:ext cx="1817687" cy="849313"/>
          </a:xfrm>
          <a:prstGeom prst="rect">
            <a:avLst/>
          </a:prstGeom>
          <a:noFill/>
          <a:ln w="9525">
            <a:noFill/>
            <a:miter lim="800000"/>
            <a:headEnd/>
            <a:tailEnd/>
          </a:ln>
        </p:spPr>
      </p:pic>
      <p:pic>
        <p:nvPicPr>
          <p:cNvPr id="26640" name="Immagine 29" descr="pressure.png"/>
          <p:cNvPicPr>
            <a:picLocks/>
          </p:cNvPicPr>
          <p:nvPr/>
        </p:nvPicPr>
        <p:blipFill>
          <a:blip r:embed="rId9"/>
          <a:srcRect t="287"/>
          <a:stretch>
            <a:fillRect/>
          </a:stretch>
        </p:blipFill>
        <p:spPr bwMode="auto">
          <a:xfrm>
            <a:off x="1116013" y="4710113"/>
            <a:ext cx="1814512" cy="850900"/>
          </a:xfrm>
          <a:prstGeom prst="rect">
            <a:avLst/>
          </a:prstGeom>
          <a:noFill/>
          <a:ln w="9525">
            <a:noFill/>
            <a:miter lim="800000"/>
            <a:headEnd/>
            <a:tailEnd/>
          </a:ln>
        </p:spPr>
      </p:pic>
      <p:pic>
        <p:nvPicPr>
          <p:cNvPr id="26641" name="Immagine 30" descr="rho.png"/>
          <p:cNvPicPr>
            <a:picLocks/>
          </p:cNvPicPr>
          <p:nvPr/>
        </p:nvPicPr>
        <p:blipFill>
          <a:blip r:embed="rId10"/>
          <a:srcRect/>
          <a:stretch>
            <a:fillRect/>
          </a:stretch>
        </p:blipFill>
        <p:spPr bwMode="auto">
          <a:xfrm>
            <a:off x="3856038" y="4718050"/>
            <a:ext cx="1814512" cy="852488"/>
          </a:xfrm>
          <a:prstGeom prst="rect">
            <a:avLst/>
          </a:prstGeom>
          <a:noFill/>
          <a:ln w="9525">
            <a:noFill/>
            <a:miter lim="800000"/>
            <a:headEnd/>
            <a:tailEnd/>
          </a:ln>
        </p:spPr>
      </p:pic>
      <p:sp>
        <p:nvSpPr>
          <p:cNvPr id="32" name="Rettangolo 31"/>
          <p:cNvSpPr/>
          <p:nvPr/>
        </p:nvSpPr>
        <p:spPr>
          <a:xfrm>
            <a:off x="935038" y="3644900"/>
            <a:ext cx="21971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3" name="Rettangolo 32"/>
          <p:cNvSpPr/>
          <p:nvPr/>
        </p:nvSpPr>
        <p:spPr>
          <a:xfrm>
            <a:off x="4211638" y="3644900"/>
            <a:ext cx="1152525" cy="19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4" name="Rettangolo 33"/>
          <p:cNvSpPr/>
          <p:nvPr/>
        </p:nvSpPr>
        <p:spPr>
          <a:xfrm>
            <a:off x="4437063" y="3741738"/>
            <a:ext cx="1150937"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5" name="Rettangolo 34"/>
          <p:cNvSpPr/>
          <p:nvPr/>
        </p:nvSpPr>
        <p:spPr>
          <a:xfrm>
            <a:off x="7056438" y="3644900"/>
            <a:ext cx="1152525" cy="19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6646" name="CasellaDiTesto 36"/>
          <p:cNvSpPr txBox="1">
            <a:spLocks noChangeArrowheads="1"/>
          </p:cNvSpPr>
          <p:nvPr/>
        </p:nvSpPr>
        <p:spPr bwMode="auto">
          <a:xfrm>
            <a:off x="7596188" y="3213100"/>
            <a:ext cx="828675" cy="369888"/>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BIG2</a:t>
            </a:r>
          </a:p>
        </p:txBody>
      </p:sp>
      <p:sp>
        <p:nvSpPr>
          <p:cNvPr id="26647" name="CasellaDiTesto 37"/>
          <p:cNvSpPr txBox="1">
            <a:spLocks noChangeArrowheads="1"/>
          </p:cNvSpPr>
          <p:nvPr/>
        </p:nvSpPr>
        <p:spPr bwMode="auto">
          <a:xfrm>
            <a:off x="4824413" y="3176588"/>
            <a:ext cx="827087"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BIG2</a:t>
            </a:r>
          </a:p>
        </p:txBody>
      </p:sp>
      <p:sp>
        <p:nvSpPr>
          <p:cNvPr id="26648" name="CasellaDiTesto 38"/>
          <p:cNvSpPr txBox="1">
            <a:spLocks noChangeArrowheads="1"/>
          </p:cNvSpPr>
          <p:nvPr/>
        </p:nvSpPr>
        <p:spPr bwMode="auto">
          <a:xfrm>
            <a:off x="2087563" y="3213100"/>
            <a:ext cx="828675" cy="369888"/>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BIG2</a:t>
            </a:r>
          </a:p>
        </p:txBody>
      </p:sp>
      <p:sp>
        <p:nvSpPr>
          <p:cNvPr id="26649" name="CasellaDiTesto 39"/>
          <p:cNvSpPr txBox="1">
            <a:spLocks noChangeArrowheads="1"/>
          </p:cNvSpPr>
          <p:nvPr/>
        </p:nvSpPr>
        <p:spPr bwMode="auto">
          <a:xfrm>
            <a:off x="7235825" y="5192713"/>
            <a:ext cx="1152525"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LSDYNA</a:t>
            </a:r>
          </a:p>
        </p:txBody>
      </p:sp>
      <p:sp>
        <p:nvSpPr>
          <p:cNvPr id="26650" name="CasellaDiTesto 40"/>
          <p:cNvSpPr txBox="1">
            <a:spLocks noChangeArrowheads="1"/>
          </p:cNvSpPr>
          <p:nvPr/>
        </p:nvSpPr>
        <p:spPr bwMode="auto">
          <a:xfrm>
            <a:off x="4500563" y="5192713"/>
            <a:ext cx="1150937"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LSDYNA</a:t>
            </a:r>
          </a:p>
        </p:txBody>
      </p:sp>
      <p:sp>
        <p:nvSpPr>
          <p:cNvPr id="26651" name="CasellaDiTesto 41"/>
          <p:cNvSpPr txBox="1">
            <a:spLocks noChangeArrowheads="1"/>
          </p:cNvSpPr>
          <p:nvPr/>
        </p:nvSpPr>
        <p:spPr bwMode="auto">
          <a:xfrm>
            <a:off x="1763713" y="5192713"/>
            <a:ext cx="1152525" cy="369887"/>
          </a:xfrm>
          <a:prstGeom prst="rect">
            <a:avLst/>
          </a:prstGeom>
          <a:noFill/>
          <a:ln w="9525">
            <a:noFill/>
            <a:miter lim="800000"/>
            <a:headEnd/>
            <a:tailEnd/>
          </a:ln>
        </p:spPr>
        <p:txBody>
          <a:bodyPr>
            <a:spAutoFit/>
          </a:bodyPr>
          <a:lstStyle/>
          <a:p>
            <a:pPr algn="r"/>
            <a:r>
              <a:rPr lang="it-IT">
                <a:solidFill>
                  <a:schemeClr val="bg1"/>
                </a:solidFill>
                <a:latin typeface="Calibri" pitchFamily="34" charset="0"/>
              </a:rPr>
              <a:t>LSDYNA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603</Words>
  <Application>Microsoft Office PowerPoint</Application>
  <PresentationFormat>Bildschirmpräsentation (4:3)</PresentationFormat>
  <Paragraphs>132</Paragraphs>
  <Slides>13</Slides>
  <Notes>3</Notes>
  <HiddenSlides>0</HiddenSlides>
  <MMClips>0</MMClips>
  <ScaleCrop>false</ScaleCrop>
  <HeadingPairs>
    <vt:vector size="6" baseType="variant">
      <vt:variant>
        <vt:lpstr>Verwendete Schriftarten</vt:lpstr>
      </vt:variant>
      <vt:variant>
        <vt:i4>4</vt:i4>
      </vt:variant>
      <vt:variant>
        <vt:lpstr>Entwurfsvorlage</vt:lpstr>
      </vt:variant>
      <vt:variant>
        <vt:i4>4</vt:i4>
      </vt:variant>
      <vt:variant>
        <vt:lpstr>Folientitel</vt:lpstr>
      </vt:variant>
      <vt:variant>
        <vt:i4>13</vt:i4>
      </vt:variant>
    </vt:vector>
  </HeadingPairs>
  <TitlesOfParts>
    <vt:vector size="21" baseType="lpstr">
      <vt:lpstr>Arial</vt:lpstr>
      <vt:lpstr>Arial Narrow</vt:lpstr>
      <vt:lpstr>Wingdings</vt:lpstr>
      <vt:lpstr>Calibri</vt:lpstr>
      <vt:lpstr>Struttura predefinita</vt:lpstr>
      <vt:lpstr>Struttura predefinita</vt:lpstr>
      <vt:lpstr>Struttura predefinita</vt:lpstr>
      <vt:lpstr>Struttura predefinita</vt:lpstr>
      <vt:lpstr>Thermo-mechanical modeling of high energy particle beam impacts  </vt:lpstr>
      <vt:lpstr>Contents</vt:lpstr>
      <vt:lpstr>The problem</vt:lpstr>
      <vt:lpstr>Numerical modeling (I)</vt:lpstr>
      <vt:lpstr>Numerical modeling (II)</vt:lpstr>
      <vt:lpstr>Results (mesh)</vt:lpstr>
      <vt:lpstr>Results (Eos)</vt:lpstr>
      <vt:lpstr>Results (deposition)</vt:lpstr>
      <vt:lpstr>Results comparison</vt:lpstr>
      <vt:lpstr>Phenomena evolution</vt:lpstr>
      <vt:lpstr>Conclusions (I)</vt:lpstr>
      <vt:lpstr>Conclusions (II)</vt:lpstr>
      <vt:lpstr>Thermo-mechanical modeling of high energy particle beam impacts  </vt:lpstr>
    </vt:vector>
  </TitlesOfParts>
  <Company>Politecnico di Torino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peroni</dc:creator>
  <cp:lastModifiedBy>hmartine</cp:lastModifiedBy>
  <cp:revision>368</cp:revision>
  <dcterms:created xsi:type="dcterms:W3CDTF">2005-10-19T15:35:10Z</dcterms:created>
  <dcterms:modified xsi:type="dcterms:W3CDTF">2010-09-10T10:11:50Z</dcterms:modified>
</cp:coreProperties>
</file>