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6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26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6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66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25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5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9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75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88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8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71A52-E2DE-48D2-A996-FFBA4C2A9080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84FB4-F4C8-4EBD-8DF7-CFBD61446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71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DC96D-CDED-4DF2-9FAE-18979BBC9DBD}"/>
              </a:ext>
            </a:extLst>
          </p:cNvPr>
          <p:cNvSpPr txBox="1"/>
          <p:nvPr/>
        </p:nvSpPr>
        <p:spPr>
          <a:xfrm>
            <a:off x="1504586" y="329609"/>
            <a:ext cx="656012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ARIES mitigations workshop</a:t>
            </a:r>
          </a:p>
          <a:p>
            <a:pPr algn="ctr"/>
            <a:r>
              <a:rPr lang="en-US" sz="3600" dirty="0"/>
              <a:t>22,23,24,29,30 June and 1 July</a:t>
            </a:r>
          </a:p>
          <a:p>
            <a:pPr algn="ctr"/>
            <a:endParaRPr lang="en-GB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F78A3-5083-4DC8-9D08-0BAF19518F83}"/>
              </a:ext>
            </a:extLst>
          </p:cNvPr>
          <p:cNvSpPr txBox="1"/>
          <p:nvPr/>
        </p:nvSpPr>
        <p:spPr>
          <a:xfrm>
            <a:off x="663411" y="4905707"/>
            <a:ext cx="7416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Many thanks to all session chairs, all speakers, and scientific secretaries Alexander ENGEDA, Elena FOL, Michael HOFER, Annemarie LAUTERBACH, </a:t>
            </a:r>
            <a:r>
              <a:rPr lang="en-US" sz="2800" dirty="0" err="1"/>
              <a:t>Tirsi</a:t>
            </a:r>
            <a:r>
              <a:rPr lang="en-US" sz="2800" dirty="0"/>
              <a:t> P,REBIBAJ, Giulia RUSSO</a:t>
            </a:r>
          </a:p>
          <a:p>
            <a:pPr algn="ctr"/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72E59-A825-4486-B3E9-60880D02D08E}"/>
              </a:ext>
            </a:extLst>
          </p:cNvPr>
          <p:cNvSpPr txBox="1"/>
          <p:nvPr/>
        </p:nvSpPr>
        <p:spPr>
          <a:xfrm>
            <a:off x="3806979" y="1729992"/>
            <a:ext cx="4434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33 contributions 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09819-1C13-4AC9-B4B2-DA97728E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11" y="2355621"/>
            <a:ext cx="2617671" cy="229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DC34D-5F8F-4319-9A36-32559C544B07}"/>
              </a:ext>
            </a:extLst>
          </p:cNvPr>
          <p:cNvSpPr txBox="1"/>
          <p:nvPr/>
        </p:nvSpPr>
        <p:spPr>
          <a:xfrm>
            <a:off x="3707044" y="2763852"/>
            <a:ext cx="5168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A big “Thank you” to SPC: </a:t>
            </a:r>
          </a:p>
          <a:p>
            <a:r>
              <a:rPr lang="en-US" sz="2400" dirty="0"/>
              <a:t>Mei Bai, Giuliano Franchetti, Shinji Machida, Kazuhito Ohmi, Tatiana Pieloni, Qing Qin, Vladimir Shiltsev, Rogelio Tomas, Frank  Zimmermann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521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14B5DFF-D44A-48B4-AF78-22D0C668E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4677" cy="5236029"/>
          </a:xfrm>
          <a:prstGeom prst="rect">
            <a:avLst/>
          </a:prstGeom>
        </p:spPr>
      </p:pic>
      <p:pic>
        <p:nvPicPr>
          <p:cNvPr id="5" name="Picture 4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A5CA38C5-E06D-47BC-886E-B1B0184AC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6" y="5236029"/>
            <a:ext cx="9281891" cy="1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AE490DC5-BF58-4799-BC76-9F7A1680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9676" cy="5305647"/>
          </a:xfrm>
          <a:prstGeom prst="rect">
            <a:avLst/>
          </a:prstGeom>
        </p:spPr>
      </p:pic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C06F7774-0D9A-4248-8061-6C95276F9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" y="5305647"/>
            <a:ext cx="9074075" cy="1382024"/>
          </a:xfrm>
          <a:prstGeom prst="rect">
            <a:avLst/>
          </a:prstGeom>
        </p:spPr>
      </p:pic>
      <p:pic>
        <p:nvPicPr>
          <p:cNvPr id="7" name="Picture 6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5370C9C7-5AA8-4607-8D06-527465567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81"/>
          <a:stretch/>
        </p:blipFill>
        <p:spPr>
          <a:xfrm>
            <a:off x="6096444" y="2716619"/>
            <a:ext cx="3047556" cy="16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763803-9A94-4A40-BECD-2C8B4F01AAC1}"/>
              </a:ext>
            </a:extLst>
          </p:cNvPr>
          <p:cNvSpPr/>
          <p:nvPr/>
        </p:nvSpPr>
        <p:spPr>
          <a:xfrm>
            <a:off x="418642" y="428178"/>
            <a:ext cx="85711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solidFill>
                  <a:prstClr val="black"/>
                </a:solidFill>
              </a:rPr>
              <a:t>Great success – people were chatting in zoom all the time about the intriguing physics – better than bar discussions on live workshops ?!</a:t>
            </a:r>
          </a:p>
          <a:p>
            <a:pPr lvl="0" algn="ctr"/>
            <a:endParaRPr lang="en-GB" sz="3200" dirty="0">
              <a:solidFill>
                <a:prstClr val="black"/>
              </a:solidFill>
            </a:endParaRP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118 registered participants (Austria: 2, China: 7, France: 5, Germany: 18, Italy: 5, Japan: 10, Russian Federation: 5, Switzerland: 36, UK: 12, USA: 18); </a:t>
            </a: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of whom</a:t>
            </a: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23 women participants (19.5%)</a:t>
            </a:r>
          </a:p>
          <a:p>
            <a:pPr lvl="0" algn="ctr"/>
            <a:endParaRPr lang="en-GB" sz="3200" dirty="0">
              <a:solidFill>
                <a:prstClr val="black"/>
              </a:solidFill>
            </a:endParaRP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+</a:t>
            </a:r>
            <a:r>
              <a:rPr lang="en-GB" sz="3200" dirty="0" err="1">
                <a:solidFill>
                  <a:prstClr val="black"/>
                </a:solidFill>
              </a:rPr>
              <a:t>addt’l</a:t>
            </a:r>
            <a:r>
              <a:rPr lang="en-GB" sz="3200" dirty="0">
                <a:solidFill>
                  <a:prstClr val="black"/>
                </a:solidFill>
              </a:rPr>
              <a:t> unknown attendees:</a:t>
            </a:r>
          </a:p>
          <a:p>
            <a:pPr lvl="0" algn="ctr"/>
            <a:r>
              <a:rPr lang="en-GB" sz="3200" dirty="0" err="1">
                <a:solidFill>
                  <a:prstClr val="black"/>
                </a:solidFill>
              </a:rPr>
              <a:t>Honor</a:t>
            </a:r>
            <a:r>
              <a:rPr lang="en-GB" sz="3200" dirty="0">
                <a:solidFill>
                  <a:prstClr val="black"/>
                </a:solidFill>
              </a:rPr>
              <a:t> 7X, Huawei Mate 20, </a:t>
            </a:r>
            <a:r>
              <a:rPr lang="en-GB" sz="3200" dirty="0" err="1">
                <a:solidFill>
                  <a:prstClr val="black"/>
                </a:solidFill>
              </a:rPr>
              <a:t>LiZip</a:t>
            </a:r>
            <a:r>
              <a:rPr lang="en-GB" sz="3200" dirty="0">
                <a:solidFill>
                  <a:prstClr val="black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523159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E9024ED-A27B-4130-A937-4DDF00D8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664" cy="5821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98717-7B2A-4104-B799-D781AB3B460F}"/>
              </a:ext>
            </a:extLst>
          </p:cNvPr>
          <p:cNvSpPr txBox="1"/>
          <p:nvPr/>
        </p:nvSpPr>
        <p:spPr>
          <a:xfrm>
            <a:off x="1262743" y="6019800"/>
            <a:ext cx="6601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Snapshots from virtual ARIES Mitigations Workshop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4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E0933BA-49E8-4B84-A241-A3CE2C432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24485"/>
          </a:xfrm>
          <a:prstGeom prst="rect">
            <a:avLst/>
          </a:prstGeom>
        </p:spPr>
      </p:pic>
      <p:pic>
        <p:nvPicPr>
          <p:cNvPr id="9" name="Picture 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4EF04F2C-97D9-40A0-A7CB-5ABE6C1B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605"/>
            <a:ext cx="6655636" cy="2989395"/>
          </a:xfrm>
          <a:prstGeom prst="rect">
            <a:avLst/>
          </a:prstGeom>
        </p:spPr>
      </p:pic>
      <p:pic>
        <p:nvPicPr>
          <p:cNvPr id="7" name="Picture 6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8393F660-8FA6-4868-89CA-E36C070A2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/>
          <a:stretch/>
        </p:blipFill>
        <p:spPr>
          <a:xfrm>
            <a:off x="4988559" y="3924484"/>
            <a:ext cx="4259270" cy="29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51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14CB07D0-B9C7-4855-8D61-3FD31350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28458"/>
          <a:stretch/>
        </p:blipFill>
        <p:spPr>
          <a:xfrm>
            <a:off x="4845048" y="-1"/>
            <a:ext cx="4372393" cy="3147281"/>
          </a:xfrm>
          <a:prstGeom prst="rect">
            <a:avLst/>
          </a:prstGeom>
        </p:spPr>
      </p:pic>
      <p:pic>
        <p:nvPicPr>
          <p:cNvPr id="3" name="Picture 2" descr="A person in a library&#10;&#10;Description automatically generated">
            <a:extLst>
              <a:ext uri="{FF2B5EF4-FFF2-40B4-BE49-F238E27FC236}">
                <a16:creationId xmlns:a16="http://schemas.microsoft.com/office/drawing/2014/main" id="{DDD30A90-31B1-455D-BC13-23F99B8E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7" y="0"/>
            <a:ext cx="5331679" cy="3147282"/>
          </a:xfrm>
          <a:prstGeom prst="rect">
            <a:avLst/>
          </a:prstGeom>
        </p:spPr>
      </p:pic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BEED5399-6695-4094-B90E-496E86EE7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7" y="3147282"/>
            <a:ext cx="9144000" cy="39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C4891-1E0C-4D39-95A6-BB6D7436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343105" cy="4365171"/>
          </a:xfrm>
          <a:prstGeom prst="rect">
            <a:avLst/>
          </a:prstGeom>
        </p:spPr>
      </p:pic>
      <p:pic>
        <p:nvPicPr>
          <p:cNvPr id="4" name="Picture 3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C889929D-04E2-4D80-A8C1-B9B10F9F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13" y="4151080"/>
            <a:ext cx="5736770" cy="2706920"/>
          </a:xfrm>
          <a:prstGeom prst="rect">
            <a:avLst/>
          </a:prstGeom>
        </p:spPr>
      </p:pic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ADCB225-1194-444D-BA78-27E14D2EBC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27569"/>
          <a:stretch/>
        </p:blipFill>
        <p:spPr>
          <a:xfrm>
            <a:off x="0" y="4151080"/>
            <a:ext cx="3559630" cy="2706920"/>
          </a:xfrm>
          <a:prstGeom prst="rect">
            <a:avLst/>
          </a:prstGeom>
        </p:spPr>
      </p:pic>
      <p:pic>
        <p:nvPicPr>
          <p:cNvPr id="8" name="Picture 7" descr="A person in a library&#10;&#10;Description automatically generated">
            <a:extLst>
              <a:ext uri="{FF2B5EF4-FFF2-40B4-BE49-F238E27FC236}">
                <a16:creationId xmlns:a16="http://schemas.microsoft.com/office/drawing/2014/main" id="{126AF901-4AB1-4B6D-A917-94DD5415D1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9" t="50000" r="1"/>
          <a:stretch/>
        </p:blipFill>
        <p:spPr>
          <a:xfrm>
            <a:off x="6523349" y="1257189"/>
            <a:ext cx="2712091" cy="217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0C6B87-36A6-4876-A5ED-1E8800C0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t="357" r="18030" b="83558"/>
          <a:stretch/>
        </p:blipFill>
        <p:spPr>
          <a:xfrm>
            <a:off x="0" y="0"/>
            <a:ext cx="9144000" cy="1785759"/>
          </a:xfrm>
          <a:prstGeom prst="rect">
            <a:avLst/>
          </a:prstGeom>
        </p:spPr>
      </p:pic>
      <p:pic>
        <p:nvPicPr>
          <p:cNvPr id="5" name="Picture 4" descr="A picture containing photo, person, person, standing&#10;&#10;Description automatically generated">
            <a:extLst>
              <a:ext uri="{FF2B5EF4-FFF2-40B4-BE49-F238E27FC236}">
                <a16:creationId xmlns:a16="http://schemas.microsoft.com/office/drawing/2014/main" id="{6747FE8E-2B66-4E7C-BF0A-85832EA43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759"/>
            <a:ext cx="9144000" cy="2647826"/>
          </a:xfrm>
          <a:prstGeom prst="rect">
            <a:avLst/>
          </a:prstGeom>
        </p:spPr>
      </p:pic>
      <p:pic>
        <p:nvPicPr>
          <p:cNvPr id="7" name="Picture 6" descr="A picture containing person, indoor, looking, person&#10;&#10;Description automatically generated">
            <a:extLst>
              <a:ext uri="{FF2B5EF4-FFF2-40B4-BE49-F238E27FC236}">
                <a16:creationId xmlns:a16="http://schemas.microsoft.com/office/drawing/2014/main" id="{BD94A3E3-2A43-47BC-B8E5-14E59F73A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4433585"/>
            <a:ext cx="4356324" cy="2552831"/>
          </a:xfrm>
          <a:prstGeom prst="rect">
            <a:avLst/>
          </a:prstGeom>
        </p:spPr>
      </p:pic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6EAFFD4-9586-4478-81E1-3F9673DE4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24" y="4433585"/>
            <a:ext cx="4736514" cy="1390272"/>
          </a:xfrm>
          <a:prstGeom prst="rect">
            <a:avLst/>
          </a:prstGeom>
        </p:spPr>
      </p:pic>
      <p:pic>
        <p:nvPicPr>
          <p:cNvPr id="15" name="Picture 14" descr="A person posing for a photo&#10;&#10;Description automatically generated">
            <a:extLst>
              <a:ext uri="{FF2B5EF4-FFF2-40B4-BE49-F238E27FC236}">
                <a16:creationId xmlns:a16="http://schemas.microsoft.com/office/drawing/2014/main" id="{214B760E-5355-4B31-ADA6-88E122CCA0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0"/>
          <a:stretch/>
        </p:blipFill>
        <p:spPr>
          <a:xfrm>
            <a:off x="6781800" y="5638064"/>
            <a:ext cx="2133600" cy="1162559"/>
          </a:xfrm>
          <a:prstGeom prst="rect">
            <a:avLst/>
          </a:prstGeom>
        </p:spPr>
      </p:pic>
      <p:pic>
        <p:nvPicPr>
          <p:cNvPr id="17" name="Picture 1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CC04012-6561-48F2-BCF2-78629492C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77" y="5777995"/>
            <a:ext cx="1989075" cy="10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9C1FB549-7E95-4D30-9848-ADBAE8C23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653" cy="5257800"/>
          </a:xfrm>
          <a:prstGeom prst="rect">
            <a:avLst/>
          </a:prstGeom>
        </p:spPr>
      </p:pic>
      <p:pic>
        <p:nvPicPr>
          <p:cNvPr id="5" name="Picture 4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0DE8E78A-C9A6-4382-8B64-FED66E35C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" y="5497286"/>
            <a:ext cx="9243474" cy="13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7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4C2B6-ED9B-44AB-A625-173CB3AB4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0582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1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3058</TotalTime>
  <Words>175</Words>
  <Application>Microsoft Office PowerPoint</Application>
  <PresentationFormat>On-screen Show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23</cp:revision>
  <dcterms:created xsi:type="dcterms:W3CDTF">2020-06-29T13:14:08Z</dcterms:created>
  <dcterms:modified xsi:type="dcterms:W3CDTF">2020-07-02T17:34:25Z</dcterms:modified>
</cp:coreProperties>
</file>