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2" r:id="rId5"/>
  </p:sldMasterIdLst>
  <p:notesMasterIdLst>
    <p:notesMasterId r:id="rId36"/>
  </p:notesMasterIdLst>
  <p:handoutMasterIdLst>
    <p:handoutMasterId r:id="rId37"/>
  </p:handoutMasterIdLst>
  <p:sldIdLst>
    <p:sldId id="294" r:id="rId6"/>
    <p:sldId id="321" r:id="rId7"/>
    <p:sldId id="1961" r:id="rId8"/>
    <p:sldId id="1803" r:id="rId9"/>
    <p:sldId id="1966" r:id="rId10"/>
    <p:sldId id="688" r:id="rId11"/>
    <p:sldId id="1967" r:id="rId12"/>
    <p:sldId id="2014" r:id="rId13"/>
    <p:sldId id="2011" r:id="rId14"/>
    <p:sldId id="2023" r:id="rId15"/>
    <p:sldId id="1969" r:id="rId16"/>
    <p:sldId id="1971" r:id="rId17"/>
    <p:sldId id="1972" r:id="rId18"/>
    <p:sldId id="2000" r:id="rId19"/>
    <p:sldId id="2001" r:id="rId20"/>
    <p:sldId id="1976" r:id="rId21"/>
    <p:sldId id="2010" r:id="rId22"/>
    <p:sldId id="2002" r:id="rId23"/>
    <p:sldId id="2015" r:id="rId24"/>
    <p:sldId id="2006" r:id="rId25"/>
    <p:sldId id="2007" r:id="rId26"/>
    <p:sldId id="2016" r:id="rId27"/>
    <p:sldId id="2020" r:id="rId28"/>
    <p:sldId id="2017" r:id="rId29"/>
    <p:sldId id="2021" r:id="rId30"/>
    <p:sldId id="2019" r:id="rId31"/>
    <p:sldId id="330" r:id="rId32"/>
    <p:sldId id="2022" r:id="rId33"/>
    <p:sldId id="446" r:id="rId34"/>
    <p:sldId id="2024" r:id="rId3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666A"/>
    <a:srgbClr val="505050"/>
    <a:srgbClr val="004C97"/>
    <a:srgbClr val="50504E"/>
    <a:srgbClr val="4E4E4E"/>
    <a:srgbClr val="404040"/>
    <a:srgbClr val="99D6EA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101" autoAdjust="0"/>
    <p:restoredTop sz="94660"/>
  </p:normalViewPr>
  <p:slideViewPr>
    <p:cSldViewPr snapToGrid="0" snapToObjects="1" showGuides="1">
      <p:cViewPr varScale="1">
        <p:scale>
          <a:sx n="106" d="100"/>
          <a:sy n="106" d="100"/>
        </p:scale>
        <p:origin x="176" y="408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6/29/20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6/29/20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591FB0-047F-484E-9E8C-9233C9F80E2D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ED7C2B-4763-4588-B249-7F788D25265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95BD3AA3-E022-47E1-B2DF-E32F1B2500E3}" type="datetime1">
              <a:rPr lang="en-US" smtClean="0"/>
              <a:t>6/30/20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6523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9176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7390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KPP remove objective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0749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KPP remove objective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218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042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515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39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9620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226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z="1200" dirty="0">
              <a:latin typeface="Helvetica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410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sz="1200" dirty="0">
              <a:latin typeface="Helvetica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3442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415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 hasCustomPrompt="1"/>
          </p:nvPr>
        </p:nvSpPr>
        <p:spPr>
          <a:xfrm>
            <a:off x="341925" y="5013473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r>
              <a:rPr lang="en-US" dirty="0"/>
              <a:t>Name [20pt Reg]</a:t>
            </a:r>
          </a:p>
          <a:p>
            <a:r>
              <a:rPr lang="en-US" dirty="0"/>
              <a:t>PIP-II DOE IPR CD-2/3a Review</a:t>
            </a:r>
          </a:p>
          <a:p>
            <a:r>
              <a:rPr lang="en-US" dirty="0"/>
              <a:t>SC#</a:t>
            </a:r>
          </a:p>
          <a:p>
            <a:r>
              <a:rPr lang="en-US" dirty="0"/>
              <a:t>January 28-30, 2020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B500FD-FF6B-7341-82A9-A647976201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898427"/>
            <a:ext cx="9144001" cy="286734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0599E47-9C76-8F47-8444-F39F180B7321}"/>
              </a:ext>
            </a:extLst>
          </p:cNvPr>
          <p:cNvSpPr txBox="1"/>
          <p:nvPr userDrawn="1"/>
        </p:nvSpPr>
        <p:spPr>
          <a:xfrm>
            <a:off x="5705566" y="4864948"/>
            <a:ext cx="3616036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A Partnership of: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US/DOE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UK/UKRI-STFC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France/CEA, CNRS/IN2P3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Poland/WUST </a:t>
            </a:r>
            <a:endParaRPr lang="en-US" sz="1600" kern="1200" baseline="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775B2D9C-4E84-AE4F-976E-C5490B06A96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82784" y="6312189"/>
            <a:ext cx="274320" cy="207455"/>
          </a:xfrm>
          <a:prstGeom prst="rect">
            <a:avLst/>
          </a:prstGeom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CD55D8E-9EB5-194F-AB3B-16A2BEA48832}"/>
              </a:ext>
            </a:extLst>
          </p:cNvPr>
          <p:cNvSpPr/>
          <p:nvPr userDrawn="1"/>
        </p:nvSpPr>
        <p:spPr>
          <a:xfrm>
            <a:off x="8576931" y="5580509"/>
            <a:ext cx="274320" cy="182880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6EFA280-6029-634F-A587-9A00920DC7E0}"/>
              </a:ext>
            </a:extLst>
          </p:cNvPr>
          <p:cNvSpPr/>
          <p:nvPr userDrawn="1"/>
        </p:nvSpPr>
        <p:spPr>
          <a:xfrm>
            <a:off x="8576929" y="5315187"/>
            <a:ext cx="274320" cy="182880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95EF7C4-D409-BE4F-B154-5015DE13328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8576325" y="5062166"/>
            <a:ext cx="274320" cy="186656"/>
          </a:xfrm>
          <a:prstGeom prst="rect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EDC11ED-3BAC-E741-9FBB-01F7AEC0E5C5}"/>
              </a:ext>
            </a:extLst>
          </p:cNvPr>
          <p:cNvSpPr/>
          <p:nvPr userDrawn="1"/>
        </p:nvSpPr>
        <p:spPr>
          <a:xfrm>
            <a:off x="8576931" y="5813960"/>
            <a:ext cx="274320" cy="183733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ln>
            <a:noFill/>
          </a:ln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0412ADF-35C8-7C4F-89CD-20EF6C7230A6}"/>
              </a:ext>
            </a:extLst>
          </p:cNvPr>
          <p:cNvSpPr/>
          <p:nvPr userDrawn="1"/>
        </p:nvSpPr>
        <p:spPr>
          <a:xfrm>
            <a:off x="8582784" y="6071826"/>
            <a:ext cx="274320" cy="182880"/>
          </a:xfrm>
          <a:prstGeom prst="rect">
            <a:avLst/>
          </a:prstGeom>
          <a:blipFill>
            <a:blip r:embed="rId10"/>
            <a:stretch>
              <a:fillRect/>
            </a:stretch>
          </a:blipFill>
          <a:ln>
            <a:noFill/>
          </a:ln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9608F86-CD87-6F4A-9224-0C500A933B69}"/>
              </a:ext>
            </a:extLst>
          </p:cNvPr>
          <p:cNvCxnSpPr>
            <a:cxnSpLocks/>
          </p:cNvCxnSpPr>
          <p:nvPr userDrawn="1"/>
        </p:nvCxnSpPr>
        <p:spPr>
          <a:xfrm>
            <a:off x="5841214" y="6634281"/>
            <a:ext cx="3003747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DD1A452-4B3B-1245-BE47-0EA6AC6FF9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Jan 29, 2020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A627D44-EEC2-3341-A6F3-B343A57324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0FA1544-3923-294B-8A83-AC75048E30FE}"/>
              </a:ext>
            </a:extLst>
          </p:cNvPr>
          <p:cNvCxnSpPr>
            <a:cxnSpLocks/>
          </p:cNvCxnSpPr>
          <p:nvPr userDrawn="1"/>
        </p:nvCxnSpPr>
        <p:spPr>
          <a:xfrm>
            <a:off x="215900" y="6362733"/>
            <a:ext cx="8639584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E39A3C7E-A5B8-4D43-BC94-380C999D23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/>
              <a:t>E. POZDEYEV | L3/CAM | PIP-II DOE CD-2/3a IPR  - SC2 - AP/COMM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61233630-EF3A-E545-93A2-41968C794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EF5A54E9-8BE9-F94A-B437-602F778928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Jan 29, 2020</a:t>
            </a:r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1D1E6B3-E651-1B4E-90E6-7962528A6D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/>
              <a:t>E. POZDEYEV | L3/CAM | PIP-II DOE CD-2/3a IPR  - SC2 - AP/COMM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052AE6F-0F84-0842-9A05-5E4DCF0A94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EB2FFE72-4366-0A47-A428-76AB88DA39E2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Jan 29, 2020</a:t>
            </a:r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8300EA00-6059-734A-BFC3-D7E252BB74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/>
              <a:t>E. POZDEYEV | L3/CAM | PIP-II DOE CD-2/3a IPR  - SC2 - AP/COMM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DB7AE8E3-FFAC-554D-9BF5-C7BE3A5F83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6CA80053-3E93-7443-983F-1086CE6A613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Jan 29, 2020</a:t>
            </a:r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A88FA0F-3B8C-C445-801D-5522022ADB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/>
              <a:t>E. POZDEYEV | L3/CAM | PIP-II DOE CD-2/3a IPR  - SC2 - AP/COMM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DF89E77-0FAF-7041-A920-2EB3BC8D57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35582FC2-B5F3-884B-8F8D-4361CC0722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Jan 29, 2020</a:t>
            </a:r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6EE42BCF-459B-4B48-8392-E58B19232B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/>
              <a:t>E. POZDEYEV | L3/CAM | PIP-II DOE CD-2/3a IPR  - SC2 - AP/COMM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F7597DA8-0B10-2D45-9BF9-A9F440A21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0" name="Date Placeholder 3">
            <a:extLst>
              <a:ext uri="{FF2B5EF4-FFF2-40B4-BE49-F238E27FC236}">
                <a16:creationId xmlns:a16="http://schemas.microsoft.com/office/drawing/2014/main" id="{FC5DBBCD-C0BA-5F4A-9E85-F2F3A51F55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Jan 29, 2020</a:t>
            </a:r>
            <a:endParaRPr lang="en-US" dirty="0"/>
          </a:p>
        </p:txBody>
      </p:sp>
      <p:sp>
        <p:nvSpPr>
          <p:cNvPr id="41" name="Footer Placeholder 4">
            <a:extLst>
              <a:ext uri="{FF2B5EF4-FFF2-40B4-BE49-F238E27FC236}">
                <a16:creationId xmlns:a16="http://schemas.microsoft.com/office/drawing/2014/main" id="{4334F707-4874-B34C-B2E8-86763EB1E7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/>
              <a:t>E. POZDEYEV | L3/CAM | PIP-II DOE CD-2/3a IPR  - SC2 - AP/COMM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747416" cy="23728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Jan 29, 2020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84244" y="6495483"/>
            <a:ext cx="7416870" cy="23728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E. POZDEYEV | L3/CAM | PIP-II DOE CD-2/3a IPR  - SC2 - AP/COMM </a:t>
            </a:r>
            <a:endParaRPr lang="en-US" b="1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0069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502640"/>
            <a:ext cx="940025" cy="242873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Jan 29, 2020</a:t>
            </a: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 algn="ctr">
              <a:defRPr/>
            </a:pPr>
            <a:r>
              <a:rPr lang="en-US"/>
              <a:t>E. POZDEYEV | L3/CAM | PIP-II DOE CD-2/3a IPR  - SC2 - AP/COMM 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DFD0746-C59B-43C4-B997-8ADB24EAB444}"/>
              </a:ext>
            </a:extLst>
          </p:cNvPr>
          <p:cNvCxnSpPr>
            <a:cxnSpLocks/>
          </p:cNvCxnSpPr>
          <p:nvPr userDrawn="1"/>
        </p:nvCxnSpPr>
        <p:spPr>
          <a:xfrm>
            <a:off x="215900" y="6362733"/>
            <a:ext cx="8639584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8087225-E51D-429C-9F0A-B9A919BEAD38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087388" y="6422646"/>
            <a:ext cx="768096" cy="40041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  <p:sldLayoutId id="2147484123" r:id="rId8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f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tif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19719" y="4925719"/>
            <a:ext cx="8499231" cy="1390219"/>
          </a:xfrm>
        </p:spPr>
        <p:txBody>
          <a:bodyPr/>
          <a:lstStyle/>
          <a:p>
            <a:r>
              <a:rPr lang="en-US" dirty="0"/>
              <a:t>Luisella Lari	</a:t>
            </a:r>
          </a:p>
          <a:p>
            <a:r>
              <a:rPr lang="en-US" b="1" i="1" dirty="0"/>
              <a:t>On behalf of the PIP-II Project</a:t>
            </a:r>
          </a:p>
          <a:p>
            <a:r>
              <a:rPr lang="en-US" dirty="0"/>
              <a:t>ARIES-ASPEC workshop</a:t>
            </a:r>
          </a:p>
          <a:p>
            <a:r>
              <a:rPr lang="en-US" dirty="0"/>
              <a:t>June 22</a:t>
            </a:r>
            <a:r>
              <a:rPr lang="en-US" baseline="30000" dirty="0"/>
              <a:t>nd</a:t>
            </a:r>
            <a:r>
              <a:rPr lang="en-US" dirty="0"/>
              <a:t> - July 1</a:t>
            </a:r>
            <a:r>
              <a:rPr lang="en-US" baseline="30000" dirty="0"/>
              <a:t>st</a:t>
            </a:r>
            <a:r>
              <a:rPr lang="en-US" dirty="0"/>
              <a:t>, 2020</a:t>
            </a:r>
          </a:p>
          <a:p>
            <a:endParaRPr lang="en-US" dirty="0"/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2A0DC46A-9DEE-4A8E-A8CA-3363AFD48F7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5781" y="3843952"/>
            <a:ext cx="8667106" cy="1003049"/>
          </a:xfrm>
        </p:spPr>
        <p:txBody>
          <a:bodyPr>
            <a:normAutofit fontScale="92500"/>
          </a:bodyPr>
          <a:lstStyle/>
          <a:p>
            <a:r>
              <a:rPr lang="en-US" dirty="0"/>
              <a:t>Loss Control Mitigations for PIP-II*</a:t>
            </a:r>
          </a:p>
          <a:p>
            <a:r>
              <a:rPr lang="en-US" sz="2200" dirty="0"/>
              <a:t>* the first US Major Project built with In-Kind International Contribution 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">
            <a:extLst>
              <a:ext uri="{FF2B5EF4-FFF2-40B4-BE49-F238E27FC236}">
                <a16:creationId xmlns:a16="http://schemas.microsoft.com/office/drawing/2014/main" id="{89CC7D71-76CB-43F7-AE21-482E4AC36C2F}"/>
              </a:ext>
            </a:extLst>
          </p:cNvPr>
          <p:cNvSpPr txBox="1">
            <a:spLocks/>
          </p:cNvSpPr>
          <p:nvPr/>
        </p:nvSpPr>
        <p:spPr>
          <a:xfrm>
            <a:off x="143778" y="194445"/>
            <a:ext cx="9006351" cy="50202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800" dirty="0"/>
              <a:t>PIP-II </a:t>
            </a:r>
            <a:r>
              <a:rPr lang="en-US" sz="2800" dirty="0" err="1"/>
              <a:t>Linac</a:t>
            </a:r>
            <a:r>
              <a:rPr lang="en-US" sz="2800" dirty="0"/>
              <a:t> Overview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CCF592-8D45-481D-BE85-E385D7E594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28" name="Date Placeholder 3">
            <a:extLst>
              <a:ext uri="{FF2B5EF4-FFF2-40B4-BE49-F238E27FC236}">
                <a16:creationId xmlns:a16="http://schemas.microsoft.com/office/drawing/2014/main" id="{65FBBF9B-3947-6140-ACE9-31B4A65C1B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1312649" cy="237285"/>
          </a:xfrm>
        </p:spPr>
        <p:txBody>
          <a:bodyPr/>
          <a:lstStyle/>
          <a:p>
            <a:pPr>
              <a:defRPr/>
            </a:pPr>
            <a:r>
              <a:rPr lang="en-US" dirty="0"/>
              <a:t>Jul 1, 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FD4771-DE4F-5547-9EBF-4F89F72AE8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8013"/>
            <a:ext cx="9144000" cy="518197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AE64FFE-3C51-7441-B53B-7ECF7CBE0E2E}"/>
              </a:ext>
            </a:extLst>
          </p:cNvPr>
          <p:cNvSpPr/>
          <p:nvPr/>
        </p:nvSpPr>
        <p:spPr>
          <a:xfrm>
            <a:off x="3729789" y="5161231"/>
            <a:ext cx="5414211" cy="10002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96B86AE-0CC8-EB40-9ECC-0C9E3063D29A}"/>
              </a:ext>
            </a:extLst>
          </p:cNvPr>
          <p:cNvSpPr/>
          <p:nvPr/>
        </p:nvSpPr>
        <p:spPr>
          <a:xfrm>
            <a:off x="0" y="712907"/>
            <a:ext cx="4884821" cy="1151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6C3DE34-A28A-8640-B943-93B2357FBD28}"/>
              </a:ext>
            </a:extLst>
          </p:cNvPr>
          <p:cNvSpPr/>
          <p:nvPr/>
        </p:nvSpPr>
        <p:spPr>
          <a:xfrm>
            <a:off x="4716379" y="110914"/>
            <a:ext cx="2875548" cy="1151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83AEB1-492E-A649-AF54-0FB7582D80C1}"/>
              </a:ext>
            </a:extLst>
          </p:cNvPr>
          <p:cNvSpPr/>
          <p:nvPr/>
        </p:nvSpPr>
        <p:spPr>
          <a:xfrm>
            <a:off x="4499810" y="411910"/>
            <a:ext cx="1612231" cy="1151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49CB1D19-6E32-EF46-91CC-5519396AC1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</p:spPr>
        <p:txBody>
          <a:bodyPr/>
          <a:lstStyle/>
          <a:p>
            <a:pPr algn="ctr">
              <a:defRPr/>
            </a:pPr>
            <a:r>
              <a:rPr lang="en-US" b="1" dirty="0"/>
              <a:t>L. Lari | ARIES-ASPEC workshop | Loss Control Mitigation in PIP-II</a:t>
            </a:r>
          </a:p>
        </p:txBody>
      </p:sp>
    </p:spTree>
    <p:extLst>
      <p:ext uri="{BB962C8B-B14F-4D97-AF65-F5344CB8AC3E}">
        <p14:creationId xmlns:p14="http://schemas.microsoft.com/office/powerpoint/2010/main" val="25954062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BC120679-9FC1-7946-846F-588A75287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3460" y="1671529"/>
            <a:ext cx="4581940" cy="114724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EBB5A2C-6DDE-5F49-B2F7-E5E8A936E2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02" r="2578"/>
          <a:stretch/>
        </p:blipFill>
        <p:spPr>
          <a:xfrm>
            <a:off x="0" y="182744"/>
            <a:ext cx="9035512" cy="2418553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309DEFA-9CBD-9E41-A5A9-30078DFD2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 </a:t>
            </a:r>
            <a:r>
              <a:rPr lang="en-US" dirty="0" err="1"/>
              <a:t>Linac</a:t>
            </a:r>
            <a:r>
              <a:rPr lang="en-US" dirty="0"/>
              <a:t> Overview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4F907B-36DC-2B40-B286-CF12B336C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36" name="Table 35">
                <a:extLst>
                  <a:ext uri="{FF2B5EF4-FFF2-40B4-BE49-F238E27FC236}">
                    <a16:creationId xmlns:a16="http://schemas.microsoft.com/office/drawing/2014/main" id="{7239CAA5-0204-3A42-B5E0-05705EEC5FA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04236421"/>
                  </p:ext>
                </p:extLst>
              </p:nvPr>
            </p:nvGraphicFramePr>
            <p:xfrm>
              <a:off x="2152583" y="2874181"/>
              <a:ext cx="6762817" cy="2382261"/>
            </p:xfrm>
            <a:graphic>
              <a:graphicData uri="http://schemas.openxmlformats.org/drawingml/2006/table">
                <a:tbl>
                  <a:tblPr firstRow="1" firstCol="1" bandRow="1">
                    <a:tableStyleId>{10A1B5D5-9B99-4C35-A422-299274C87663}</a:tableStyleId>
                  </a:tblPr>
                  <a:tblGrid>
                    <a:gridCol w="3965829">
                      <a:extLst>
                        <a:ext uri="{9D8B030D-6E8A-4147-A177-3AD203B41FA5}">
                          <a16:colId xmlns:a16="http://schemas.microsoft.com/office/drawing/2014/main" val="68583628"/>
                        </a:ext>
                      </a:extLst>
                    </a:gridCol>
                    <a:gridCol w="2796988">
                      <a:extLst>
                        <a:ext uri="{9D8B030D-6E8A-4147-A177-3AD203B41FA5}">
                          <a16:colId xmlns:a16="http://schemas.microsoft.com/office/drawing/2014/main" val="1837446960"/>
                        </a:ext>
                      </a:extLst>
                    </a:gridCol>
                  </a:tblGrid>
                  <a:tr h="340323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 err="1">
                              <a:effectLst/>
                              <a:latin typeface="Helvetica" pitchFamily="2" charset="0"/>
                            </a:rPr>
                            <a:t>Linac</a:t>
                          </a:r>
                          <a:r>
                            <a:rPr lang="en-US" sz="1800" dirty="0">
                              <a:effectLst/>
                              <a:latin typeface="Helvetica" pitchFamily="2" charset="0"/>
                            </a:rPr>
                            <a:t> Parameters</a:t>
                          </a:r>
                          <a:endParaRPr lang="en-US" sz="1800" dirty="0">
                            <a:solidFill>
                              <a:srgbClr val="000000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Helvetica" pitchFamily="2" charset="0"/>
                            </a:rPr>
                            <a:t>Value</a:t>
                          </a:r>
                          <a:endParaRPr lang="en-US" sz="1800" dirty="0">
                            <a:solidFill>
                              <a:schemeClr val="bg1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81814417"/>
                      </a:ext>
                    </a:extLst>
                  </a:tr>
                  <a:tr h="340323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Helvetica" pitchFamily="2" charset="0"/>
                            </a:rPr>
                            <a:t>Beam particles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Helvetica" pitchFamily="2" charset="0"/>
                            </a:rPr>
                            <a:t>H-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061029451"/>
                      </a:ext>
                    </a:extLst>
                  </a:tr>
                  <a:tr h="340323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Helvetica" pitchFamily="2" charset="0"/>
                            </a:rPr>
                            <a:t>Beam Energy</a:t>
                          </a:r>
                          <a:endParaRPr lang="en-US" sz="1800" b="0" dirty="0">
                            <a:solidFill>
                              <a:srgbClr val="000000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Helvetica" pitchFamily="2" charset="0"/>
                            </a:rPr>
                            <a:t>833 MeV</a:t>
                          </a:r>
                          <a:endParaRPr lang="en-US" sz="1800" dirty="0">
                            <a:solidFill>
                              <a:srgbClr val="000000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541776766"/>
                      </a:ext>
                    </a:extLst>
                  </a:tr>
                  <a:tr h="340323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Helvetica" pitchFamily="2" charset="0"/>
                            </a:rPr>
                            <a:t>Particles per Pulse</a:t>
                          </a:r>
                          <a:endParaRPr lang="en-US" sz="1800" b="0" dirty="0">
                            <a:solidFill>
                              <a:srgbClr val="000000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Helvetica" pitchFamily="2" charset="0"/>
                            </a:rPr>
                            <a:t>6.7 × 10 </a:t>
                          </a:r>
                          <a:r>
                            <a:rPr lang="en-US" sz="1800" baseline="30000" dirty="0">
                              <a:effectLst/>
                              <a:latin typeface="Helvetica" pitchFamily="2" charset="0"/>
                            </a:rPr>
                            <a:t>12</a:t>
                          </a:r>
                          <a:endParaRPr lang="en-US" sz="1800" dirty="0">
                            <a:solidFill>
                              <a:srgbClr val="000000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732745591"/>
                      </a:ext>
                    </a:extLst>
                  </a:tr>
                  <a:tr h="340323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Helvetica" pitchFamily="2" charset="0"/>
                            </a:rPr>
                            <a:t>Average Beam Current in Pulse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Helvetica" pitchFamily="2" charset="0"/>
                            </a:rPr>
                            <a:t>2 mA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92355229"/>
                      </a:ext>
                    </a:extLst>
                  </a:tr>
                  <a:tr h="340323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Helvetica" pitchFamily="2" charset="0"/>
                            </a:rPr>
                            <a:t>Pulse Length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dirty="0">
                              <a:effectLst/>
                              <a:latin typeface="Helvetica" pitchFamily="2" charset="0"/>
                            </a:rPr>
                            <a:t>550 </a:t>
                          </a:r>
                          <a14:m>
                            <m:oMath xmlns:m="http://schemas.openxmlformats.org/officeDocument/2006/math">
                              <m:r>
                                <a:rPr lang="en-US" sz="1800" smtClean="0">
                                  <a:effectLst/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oMath>
                          </a14:m>
                          <a:r>
                            <a:rPr lang="en-US" sz="1800" dirty="0">
                              <a:effectLst/>
                              <a:latin typeface="Helvetica" pitchFamily="2" charset="0"/>
                            </a:rPr>
                            <a:t>s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077709338"/>
                      </a:ext>
                    </a:extLst>
                  </a:tr>
                  <a:tr h="340323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Helvetica" pitchFamily="2" charset="0"/>
                            </a:rPr>
                            <a:t>Pulse Repetition Rate</a:t>
                          </a:r>
                          <a:endParaRPr lang="en-US" sz="1800" b="0" dirty="0">
                            <a:solidFill>
                              <a:srgbClr val="000000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Helvetica" pitchFamily="2" charset="0"/>
                            </a:rPr>
                            <a:t>20 Hz</a:t>
                          </a:r>
                          <a:endParaRPr lang="en-US" sz="1800" dirty="0">
                            <a:solidFill>
                              <a:srgbClr val="000000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449693009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36" name="Table 35">
                <a:extLst>
                  <a:ext uri="{FF2B5EF4-FFF2-40B4-BE49-F238E27FC236}">
                    <a16:creationId xmlns:a16="http://schemas.microsoft.com/office/drawing/2014/main" id="{7239CAA5-0204-3A42-B5E0-05705EEC5FA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04236421"/>
                  </p:ext>
                </p:extLst>
              </p:nvPr>
            </p:nvGraphicFramePr>
            <p:xfrm>
              <a:off x="2152583" y="2874181"/>
              <a:ext cx="6762817" cy="2382261"/>
            </p:xfrm>
            <a:graphic>
              <a:graphicData uri="http://schemas.openxmlformats.org/drawingml/2006/table">
                <a:tbl>
                  <a:tblPr firstRow="1" firstCol="1" bandRow="1">
                    <a:tableStyleId>{10A1B5D5-9B99-4C35-A422-299274C87663}</a:tableStyleId>
                  </a:tblPr>
                  <a:tblGrid>
                    <a:gridCol w="3965829">
                      <a:extLst>
                        <a:ext uri="{9D8B030D-6E8A-4147-A177-3AD203B41FA5}">
                          <a16:colId xmlns:a16="http://schemas.microsoft.com/office/drawing/2014/main" val="68583628"/>
                        </a:ext>
                      </a:extLst>
                    </a:gridCol>
                    <a:gridCol w="2796988">
                      <a:extLst>
                        <a:ext uri="{9D8B030D-6E8A-4147-A177-3AD203B41FA5}">
                          <a16:colId xmlns:a16="http://schemas.microsoft.com/office/drawing/2014/main" val="1837446960"/>
                        </a:ext>
                      </a:extLst>
                    </a:gridCol>
                  </a:tblGrid>
                  <a:tr h="340323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 err="1">
                              <a:effectLst/>
                              <a:latin typeface="Helvetica" pitchFamily="2" charset="0"/>
                            </a:rPr>
                            <a:t>Linac</a:t>
                          </a:r>
                          <a:r>
                            <a:rPr lang="en-US" sz="1800" dirty="0">
                              <a:effectLst/>
                              <a:latin typeface="Helvetica" pitchFamily="2" charset="0"/>
                            </a:rPr>
                            <a:t> Parameters</a:t>
                          </a:r>
                          <a:endParaRPr lang="en-US" sz="1800" dirty="0">
                            <a:solidFill>
                              <a:srgbClr val="000000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Helvetica" pitchFamily="2" charset="0"/>
                            </a:rPr>
                            <a:t>Value</a:t>
                          </a:r>
                          <a:endParaRPr lang="en-US" sz="1800" dirty="0">
                            <a:solidFill>
                              <a:schemeClr val="bg1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81814417"/>
                      </a:ext>
                    </a:extLst>
                  </a:tr>
                  <a:tr h="340323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Helvetica" pitchFamily="2" charset="0"/>
                            </a:rPr>
                            <a:t>Beam particles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Helvetica" pitchFamily="2" charset="0"/>
                            </a:rPr>
                            <a:t>H-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2061029451"/>
                      </a:ext>
                    </a:extLst>
                  </a:tr>
                  <a:tr h="340323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Helvetica" pitchFamily="2" charset="0"/>
                            </a:rPr>
                            <a:t>Beam Energy</a:t>
                          </a:r>
                          <a:endParaRPr lang="en-US" sz="1800" b="0" dirty="0">
                            <a:solidFill>
                              <a:srgbClr val="000000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Helvetica" pitchFamily="2" charset="0"/>
                            </a:rPr>
                            <a:t>833 MeV</a:t>
                          </a:r>
                          <a:endParaRPr lang="en-US" sz="1800" dirty="0">
                            <a:solidFill>
                              <a:srgbClr val="000000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541776766"/>
                      </a:ext>
                    </a:extLst>
                  </a:tr>
                  <a:tr h="340323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Helvetica" pitchFamily="2" charset="0"/>
                            </a:rPr>
                            <a:t>Particles per Pulse</a:t>
                          </a:r>
                          <a:endParaRPr lang="en-US" sz="1800" b="0" dirty="0">
                            <a:solidFill>
                              <a:srgbClr val="000000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Helvetica" pitchFamily="2" charset="0"/>
                            </a:rPr>
                            <a:t>6.7 × 10 </a:t>
                          </a:r>
                          <a:r>
                            <a:rPr lang="en-US" sz="1800" baseline="30000" dirty="0">
                              <a:effectLst/>
                              <a:latin typeface="Helvetica" pitchFamily="2" charset="0"/>
                            </a:rPr>
                            <a:t>12</a:t>
                          </a:r>
                          <a:endParaRPr lang="en-US" sz="1800" dirty="0">
                            <a:solidFill>
                              <a:srgbClr val="000000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732745591"/>
                      </a:ext>
                    </a:extLst>
                  </a:tr>
                  <a:tr h="340323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Helvetica" pitchFamily="2" charset="0"/>
                            </a:rPr>
                            <a:t>Average Beam Current in Pulse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Helvetica" pitchFamily="2" charset="0"/>
                            </a:rPr>
                            <a:t>2 mA</a:t>
                          </a:r>
                          <a:endParaRPr lang="en-US" sz="180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92355229"/>
                      </a:ext>
                    </a:extLst>
                  </a:tr>
                  <a:tr h="340323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Helvetica" pitchFamily="2" charset="0"/>
                            </a:rPr>
                            <a:t>Pulse Length</a:t>
                          </a:r>
                          <a:endParaRPr lang="en-US" sz="1800" b="0" dirty="0">
                            <a:solidFill>
                              <a:schemeClr val="tx1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4"/>
                          <a:stretch>
                            <a:fillRect l="-142727" t="-507407" r="-455" b="-1296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77709338"/>
                      </a:ext>
                    </a:extLst>
                  </a:tr>
                  <a:tr h="340323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Helvetica" pitchFamily="2" charset="0"/>
                            </a:rPr>
                            <a:t>Pulse Repetition Rate</a:t>
                          </a:r>
                          <a:endParaRPr lang="en-US" sz="1800" b="0" dirty="0">
                            <a:solidFill>
                              <a:srgbClr val="000000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800" dirty="0">
                              <a:effectLst/>
                              <a:latin typeface="Helvetica" pitchFamily="2" charset="0"/>
                            </a:rPr>
                            <a:t>20 Hz</a:t>
                          </a:r>
                          <a:endParaRPr lang="en-US" sz="1800" dirty="0">
                            <a:solidFill>
                              <a:srgbClr val="000000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44969300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7" name="Rectangle 36">
            <a:extLst>
              <a:ext uri="{FF2B5EF4-FFF2-40B4-BE49-F238E27FC236}">
                <a16:creationId xmlns:a16="http://schemas.microsoft.com/office/drawing/2014/main" id="{DD72EA01-6BE9-AB4A-8CF5-3C686A1F6003}"/>
              </a:ext>
            </a:extLst>
          </p:cNvPr>
          <p:cNvSpPr/>
          <p:nvPr/>
        </p:nvSpPr>
        <p:spPr>
          <a:xfrm>
            <a:off x="125428" y="5529326"/>
            <a:ext cx="8893143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000" b="1" i="1" dirty="0">
                <a:solidFill>
                  <a:srgbClr val="505050"/>
                </a:solidFill>
                <a:latin typeface="Helvetica"/>
              </a:rPr>
              <a:t>Beam losses design target not to exceed 0.1 W/m</a:t>
            </a:r>
          </a:p>
        </p:txBody>
      </p:sp>
      <p:sp>
        <p:nvSpPr>
          <p:cNvPr id="40" name="Date Placeholder 3">
            <a:extLst>
              <a:ext uri="{FF2B5EF4-FFF2-40B4-BE49-F238E27FC236}">
                <a16:creationId xmlns:a16="http://schemas.microsoft.com/office/drawing/2014/main" id="{1933D77C-83A2-C146-B712-3A7F906EC5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1312649" cy="237285"/>
          </a:xfrm>
        </p:spPr>
        <p:txBody>
          <a:bodyPr/>
          <a:lstStyle/>
          <a:p>
            <a:pPr>
              <a:defRPr/>
            </a:pPr>
            <a:r>
              <a:rPr lang="en-US" dirty="0"/>
              <a:t>Jul 1, 2020</a:t>
            </a: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B4C18A81-26A1-8F48-A1CC-15276ADCA4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</p:spPr>
        <p:txBody>
          <a:bodyPr/>
          <a:lstStyle/>
          <a:p>
            <a:pPr algn="ctr">
              <a:defRPr/>
            </a:pPr>
            <a:r>
              <a:rPr lang="en-US" b="1" dirty="0"/>
              <a:t>L. Lari | ARIES-ASPEC workshop | Loss Control Mitigation in PIP-II</a:t>
            </a:r>
          </a:p>
        </p:txBody>
      </p:sp>
    </p:spTree>
    <p:extLst>
      <p:ext uri="{BB962C8B-B14F-4D97-AF65-F5344CB8AC3E}">
        <p14:creationId xmlns:p14="http://schemas.microsoft.com/office/powerpoint/2010/main" val="2139145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309DEFA-9CBD-9E41-A5A9-30078DFD2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 </a:t>
            </a:r>
            <a:r>
              <a:rPr lang="en-US" dirty="0" err="1"/>
              <a:t>Linac</a:t>
            </a:r>
            <a:r>
              <a:rPr lang="en-US" dirty="0"/>
              <a:t> Losses Management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4F907B-36DC-2B40-B286-CF12B336C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A1E14AA-DF20-8A4C-8FF4-D6369AC88473}"/>
              </a:ext>
            </a:extLst>
          </p:cNvPr>
          <p:cNvSpPr txBox="1">
            <a:spLocks/>
          </p:cNvSpPr>
          <p:nvPr/>
        </p:nvSpPr>
        <p:spPr>
          <a:xfrm>
            <a:off x="210394" y="1036834"/>
            <a:ext cx="8698655" cy="478433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tx2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3B2EA521-034D-A140-B275-6B473A3420DA}"/>
              </a:ext>
            </a:extLst>
          </p:cNvPr>
          <p:cNvSpPr txBox="1">
            <a:spLocks/>
          </p:cNvSpPr>
          <p:nvPr/>
        </p:nvSpPr>
        <p:spPr>
          <a:xfrm>
            <a:off x="207651" y="909577"/>
            <a:ext cx="8698655" cy="478433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0000"/>
                </a:solidFill>
              </a:rPr>
              <a:t>Evaluated</a:t>
            </a:r>
            <a:r>
              <a:rPr lang="en-US" sz="2000" b="1" dirty="0">
                <a:solidFill>
                  <a:srgbClr val="000000"/>
                </a:solidFill>
              </a:rPr>
              <a:t> uncontrolled continuous (slow) beam losses</a:t>
            </a:r>
            <a:r>
              <a:rPr lang="en-US" sz="2000" dirty="0">
                <a:solidFill>
                  <a:srgbClr val="000000"/>
                </a:solidFill>
              </a:rPr>
              <a:t> mechanism typical in high-intensity H</a:t>
            </a:r>
            <a:r>
              <a:rPr lang="en-US" sz="2000" baseline="30000" dirty="0">
                <a:solidFill>
                  <a:srgbClr val="000000"/>
                </a:solidFill>
              </a:rPr>
              <a:t>-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Linacs</a:t>
            </a:r>
            <a:r>
              <a:rPr lang="en-US" sz="2000" dirty="0">
                <a:solidFill>
                  <a:srgbClr val="000000"/>
                </a:solidFill>
              </a:rPr>
              <a:t>: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</a:rPr>
              <a:t>Intra-Beam Stripping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</a:rPr>
              <a:t>Residual Gas Stripping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</a:rPr>
              <a:t>Lorentz/Magnets field Stripping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</a:rPr>
              <a:t>Beam Loss due to Halo/Tail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</a:rPr>
              <a:t>Dark current due to field emission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tx2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tx2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7901E8D-7565-AE48-8EA9-8D17E3ACC2A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" b="4546"/>
          <a:stretch/>
        </p:blipFill>
        <p:spPr bwMode="auto">
          <a:xfrm>
            <a:off x="266917" y="3301743"/>
            <a:ext cx="4402242" cy="24540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33A3B73D-5FCE-0444-A3EF-68DFEA527B2E}"/>
              </a:ext>
            </a:extLst>
          </p:cNvPr>
          <p:cNvSpPr txBox="1"/>
          <p:nvPr/>
        </p:nvSpPr>
        <p:spPr>
          <a:xfrm>
            <a:off x="590953" y="3205689"/>
            <a:ext cx="410041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Intra-beam stripping losses, beam current 2 mA CW       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742EB09-515C-E645-93F0-4F1B1F320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613" y="3373930"/>
            <a:ext cx="4357387" cy="2536604"/>
          </a:xfrm>
          <a:prstGeom prst="rect">
            <a:avLst/>
          </a:prstGeom>
        </p:spPr>
      </p:pic>
      <p:sp>
        <p:nvSpPr>
          <p:cNvPr id="31" name="Date Placeholder 3">
            <a:extLst>
              <a:ext uri="{FF2B5EF4-FFF2-40B4-BE49-F238E27FC236}">
                <a16:creationId xmlns:a16="http://schemas.microsoft.com/office/drawing/2014/main" id="{247E1EA8-3904-2440-A928-12AC56BE10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1312649" cy="237285"/>
          </a:xfrm>
        </p:spPr>
        <p:txBody>
          <a:bodyPr/>
          <a:lstStyle/>
          <a:p>
            <a:pPr>
              <a:defRPr/>
            </a:pPr>
            <a:r>
              <a:rPr lang="en-US" dirty="0"/>
              <a:t>Jul 1, 2020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B69BA2-C9E2-6A47-B625-CC64693080A2}"/>
              </a:ext>
            </a:extLst>
          </p:cNvPr>
          <p:cNvSpPr txBox="1"/>
          <p:nvPr/>
        </p:nvSpPr>
        <p:spPr>
          <a:xfrm>
            <a:off x="5102487" y="3205689"/>
            <a:ext cx="394011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Residual gas stripping losses, beam current 2 mA CW</a:t>
            </a:r>
          </a:p>
          <a:p>
            <a:r>
              <a:rPr lang="en-US" sz="800" dirty="0">
                <a:latin typeface="Helvetica" pitchFamily="2" charset="0"/>
              </a:rPr>
              <a:t>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C315396-5722-A54E-8AC6-94614332C843}"/>
              </a:ext>
            </a:extLst>
          </p:cNvPr>
          <p:cNvGrpSpPr/>
          <p:nvPr/>
        </p:nvGrpSpPr>
        <p:grpSpPr>
          <a:xfrm>
            <a:off x="2498078" y="5027934"/>
            <a:ext cx="1524776" cy="461665"/>
            <a:chOff x="2426146" y="3521021"/>
            <a:chExt cx="1524776" cy="46166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C589514-0CF5-F94C-90F1-E667D16588C2}"/>
                </a:ext>
              </a:extLst>
            </p:cNvPr>
            <p:cNvSpPr txBox="1"/>
            <p:nvPr/>
          </p:nvSpPr>
          <p:spPr>
            <a:xfrm>
              <a:off x="2426146" y="3521021"/>
              <a:ext cx="1524776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Helvetica" pitchFamily="2" charset="0"/>
                </a:rPr>
                <a:t>----- Local Losses</a:t>
              </a:r>
            </a:p>
            <a:p>
              <a:r>
                <a:rPr lang="en-US" sz="1200" dirty="0">
                  <a:latin typeface="Helvetica" pitchFamily="2" charset="0"/>
                </a:rPr>
                <a:t>----- Integral Losses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FF6A278-9A3D-C840-87ED-411BA5A10217}"/>
                </a:ext>
              </a:extLst>
            </p:cNvPr>
            <p:cNvCxnSpPr/>
            <p:nvPr/>
          </p:nvCxnSpPr>
          <p:spPr>
            <a:xfrm>
              <a:off x="2514600" y="3657600"/>
              <a:ext cx="250825" cy="0"/>
            </a:xfrm>
            <a:prstGeom prst="line">
              <a:avLst/>
            </a:prstGeom>
            <a:ln>
              <a:solidFill>
                <a:schemeClr val="tx1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4E079E5A-1D52-C54D-AB1F-EF8695C3E35A}"/>
                </a:ext>
              </a:extLst>
            </p:cNvPr>
            <p:cNvCxnSpPr/>
            <p:nvPr/>
          </p:nvCxnSpPr>
          <p:spPr>
            <a:xfrm>
              <a:off x="2514600" y="3844925"/>
              <a:ext cx="250825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1D5F0BE8-111B-7549-9E7C-635964C11637}"/>
              </a:ext>
            </a:extLst>
          </p:cNvPr>
          <p:cNvSpPr txBox="1"/>
          <p:nvPr/>
        </p:nvSpPr>
        <p:spPr>
          <a:xfrm>
            <a:off x="299514" y="3429000"/>
            <a:ext cx="487636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7e-2</a:t>
            </a:r>
          </a:p>
          <a:p>
            <a:r>
              <a:rPr lang="en-US" sz="800" dirty="0">
                <a:latin typeface="Helvetica" pitchFamily="2" charset="0"/>
              </a:rPr>
              <a:t>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3B8340-B3A7-3247-83C6-2DC539CCD690}"/>
              </a:ext>
            </a:extLst>
          </p:cNvPr>
          <p:cNvSpPr txBox="1"/>
          <p:nvPr/>
        </p:nvSpPr>
        <p:spPr>
          <a:xfrm>
            <a:off x="6886745" y="5689588"/>
            <a:ext cx="53572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z (m)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A06737-AD9F-6D42-83ED-73A33A2B93CE}"/>
              </a:ext>
            </a:extLst>
          </p:cNvPr>
          <p:cNvSpPr txBox="1"/>
          <p:nvPr/>
        </p:nvSpPr>
        <p:spPr>
          <a:xfrm>
            <a:off x="2295906" y="5675250"/>
            <a:ext cx="53572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z (m)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4D33CF-12E6-4348-9456-B3485DD3DCE0}"/>
              </a:ext>
            </a:extLst>
          </p:cNvPr>
          <p:cNvSpPr txBox="1"/>
          <p:nvPr/>
        </p:nvSpPr>
        <p:spPr>
          <a:xfrm rot="16200000">
            <a:off x="-346343" y="4415328"/>
            <a:ext cx="144943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Loss Power (W/m)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2CBD505-657F-0744-B1F2-FB0480B2DD93}"/>
              </a:ext>
            </a:extLst>
          </p:cNvPr>
          <p:cNvSpPr txBox="1"/>
          <p:nvPr/>
        </p:nvSpPr>
        <p:spPr>
          <a:xfrm rot="16200000">
            <a:off x="4201119" y="4415329"/>
            <a:ext cx="144943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Loss Power (W/m)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C419280-E120-8042-BD5D-E4E6D2840F8D}"/>
              </a:ext>
            </a:extLst>
          </p:cNvPr>
          <p:cNvSpPr txBox="1"/>
          <p:nvPr/>
        </p:nvSpPr>
        <p:spPr>
          <a:xfrm rot="16200000">
            <a:off x="3598281" y="4562504"/>
            <a:ext cx="183255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Integral Loss Power (W)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0CBA765-CF0C-9C41-970E-A07CEA21BA72}"/>
              </a:ext>
            </a:extLst>
          </p:cNvPr>
          <p:cNvSpPr txBox="1"/>
          <p:nvPr/>
        </p:nvSpPr>
        <p:spPr>
          <a:xfrm>
            <a:off x="4264176" y="3609945"/>
            <a:ext cx="46150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CB9E6F-4E0D-A347-8C4A-3539A2FC816D}"/>
              </a:ext>
            </a:extLst>
          </p:cNvPr>
          <p:cNvSpPr txBox="1"/>
          <p:nvPr/>
        </p:nvSpPr>
        <p:spPr>
          <a:xfrm>
            <a:off x="4770255" y="3455326"/>
            <a:ext cx="46150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10</a:t>
            </a:r>
            <a:r>
              <a:rPr lang="en-US" sz="1200" baseline="30000" dirty="0">
                <a:latin typeface="Helvetica" pitchFamily="2" charset="0"/>
              </a:rPr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9E3B877-1E9B-CF49-B5B7-A3EF24AEABB7}"/>
              </a:ext>
            </a:extLst>
          </p:cNvPr>
          <p:cNvSpPr txBox="1"/>
          <p:nvPr/>
        </p:nvSpPr>
        <p:spPr>
          <a:xfrm>
            <a:off x="3978272" y="5617280"/>
            <a:ext cx="46150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180</a:t>
            </a:r>
            <a:endParaRPr lang="en-US" sz="1200" baseline="30000" dirty="0">
              <a:latin typeface="Helvetica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78A9A3C-582A-2B44-8F3C-500964C343D8}"/>
              </a:ext>
            </a:extLst>
          </p:cNvPr>
          <p:cNvSpPr txBox="1"/>
          <p:nvPr/>
        </p:nvSpPr>
        <p:spPr>
          <a:xfrm>
            <a:off x="8510027" y="5573868"/>
            <a:ext cx="46150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180</a:t>
            </a:r>
            <a:endParaRPr lang="en-US" sz="1200" baseline="30000" dirty="0">
              <a:latin typeface="Helvetica" pitchFamily="2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32A7ADB-99B4-2541-A15E-D21B8580DD05}"/>
              </a:ext>
            </a:extLst>
          </p:cNvPr>
          <p:cNvSpPr/>
          <p:nvPr/>
        </p:nvSpPr>
        <p:spPr>
          <a:xfrm>
            <a:off x="149462" y="5910534"/>
            <a:ext cx="8893143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000" b="1" i="1" dirty="0">
                <a:solidFill>
                  <a:srgbClr val="505050"/>
                </a:solidFill>
                <a:latin typeface="Helvetica"/>
              </a:rPr>
              <a:t>Results show acceptable level of losses</a:t>
            </a:r>
          </a:p>
        </p:txBody>
      </p:sp>
      <p:sp>
        <p:nvSpPr>
          <p:cNvPr id="34" name="Footer Placeholder 2">
            <a:extLst>
              <a:ext uri="{FF2B5EF4-FFF2-40B4-BE49-F238E27FC236}">
                <a16:creationId xmlns:a16="http://schemas.microsoft.com/office/drawing/2014/main" id="{8EE95145-9605-9A47-8431-CEE0432F41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</p:spPr>
        <p:txBody>
          <a:bodyPr/>
          <a:lstStyle/>
          <a:p>
            <a:pPr algn="ctr">
              <a:defRPr/>
            </a:pPr>
            <a:r>
              <a:rPr lang="en-US" b="1" dirty="0"/>
              <a:t>L. Lari | ARIES-ASPEC workshop | Loss Control Mitigation in PIP-II</a:t>
            </a:r>
          </a:p>
        </p:txBody>
      </p:sp>
    </p:spTree>
    <p:extLst>
      <p:ext uri="{BB962C8B-B14F-4D97-AF65-F5344CB8AC3E}">
        <p14:creationId xmlns:p14="http://schemas.microsoft.com/office/powerpoint/2010/main" val="579474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12" grpId="0" animBg="1"/>
      <p:bldP spid="18" grpId="0" animBg="1"/>
      <p:bldP spid="19" grpId="0" animBg="1"/>
      <p:bldP spid="20" grpId="0" animBg="1"/>
      <p:bldP spid="21" grpId="0" animBg="1"/>
      <p:bldP spid="23" grpId="0" animBg="1"/>
      <p:bldP spid="24" grpId="0" animBg="1"/>
      <p:bldP spid="25" grpId="0" animBg="1"/>
      <p:bldP spid="28" grpId="0" animBg="1"/>
      <p:bldP spid="29" grpId="0" animBg="1"/>
      <p:bldP spid="29" grpId="1" animBg="1"/>
      <p:bldP spid="33" grpId="0" animBg="1"/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309DEFA-9CBD-9E41-A5A9-30078DFD2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 </a:t>
            </a:r>
            <a:r>
              <a:rPr lang="en-US" dirty="0" err="1"/>
              <a:t>Linac</a:t>
            </a:r>
            <a:r>
              <a:rPr lang="en-US" dirty="0"/>
              <a:t> Losses Management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4F907B-36DC-2B40-B286-CF12B336C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A1E14AA-DF20-8A4C-8FF4-D6369AC88473}"/>
              </a:ext>
            </a:extLst>
          </p:cNvPr>
          <p:cNvSpPr txBox="1">
            <a:spLocks/>
          </p:cNvSpPr>
          <p:nvPr/>
        </p:nvSpPr>
        <p:spPr>
          <a:xfrm>
            <a:off x="210394" y="1036834"/>
            <a:ext cx="8698655" cy="478433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tx2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3B2EA521-034D-A140-B275-6B473A3420DA}"/>
              </a:ext>
            </a:extLst>
          </p:cNvPr>
          <p:cNvSpPr txBox="1">
            <a:spLocks/>
          </p:cNvSpPr>
          <p:nvPr/>
        </p:nvSpPr>
        <p:spPr>
          <a:xfrm>
            <a:off x="125428" y="1222746"/>
            <a:ext cx="8933606" cy="478433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0000"/>
                </a:solidFill>
              </a:rPr>
              <a:t>Evaluated </a:t>
            </a:r>
            <a:r>
              <a:rPr lang="en-US" sz="2000" b="1" dirty="0">
                <a:solidFill>
                  <a:srgbClr val="000000"/>
                </a:solidFill>
              </a:rPr>
              <a:t>intentionally induced beam losses (mitigation by design):</a:t>
            </a:r>
            <a:endParaRPr lang="en-US" sz="2000" dirty="0">
              <a:solidFill>
                <a:schemeClr val="accent6"/>
              </a:solidFill>
            </a:endParaRPr>
          </a:p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MEBT Scraper System </a:t>
            </a:r>
            <a:r>
              <a:rPr lang="en-US" sz="2000" dirty="0">
                <a:solidFill>
                  <a:schemeClr val="accent6"/>
                </a:solidFill>
              </a:rPr>
              <a:t>is designed to intercept large transverse particles at the exit of the RFQ, to allow a clean injection in the high-energy SRF section. </a:t>
            </a:r>
            <a:r>
              <a:rPr lang="en-US" sz="2000" dirty="0">
                <a:solidFill>
                  <a:schemeClr val="accent6"/>
                </a:solidFill>
                <a:latin typeface="Helvetica" pitchFamily="2" charset="0"/>
              </a:rPr>
              <a:t>Each scraper system consists of four paddles that are radiation cooled and able to tolerate 75 W (each paddle) in a CW regime. </a:t>
            </a:r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</a:rPr>
              <a:t>MEBT Beam Absorber </a:t>
            </a:r>
            <a:r>
              <a:rPr lang="en-US" sz="2000" dirty="0">
                <a:solidFill>
                  <a:schemeClr val="accent6"/>
                </a:solidFill>
                <a:latin typeface="Helvetica" pitchFamily="2" charset="0"/>
              </a:rPr>
              <a:t>is designed to tolerate a maximum beam power of 21 kW at 2.1 MeV in a CW regime. It is inserted vertically in the vacuum chamber and its nominal position is optimized to capture the kicked-out undesirable bunches. </a:t>
            </a:r>
            <a:endParaRPr lang="en-US" sz="2000" dirty="0">
              <a:solidFill>
                <a:schemeClr val="accent6"/>
              </a:solidFill>
            </a:endParaRPr>
          </a:p>
          <a:p>
            <a:pPr lvl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tx2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7B5FB8A0-3799-1B46-BB8A-D2F71D634D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1312649" cy="237285"/>
          </a:xfrm>
        </p:spPr>
        <p:txBody>
          <a:bodyPr/>
          <a:lstStyle/>
          <a:p>
            <a:pPr>
              <a:defRPr/>
            </a:pPr>
            <a:r>
              <a:rPr lang="en-US" dirty="0"/>
              <a:t>Jul 1, 2020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227C72-2ABA-4B43-BDC8-6C9A4D5B4AC8}"/>
              </a:ext>
            </a:extLst>
          </p:cNvPr>
          <p:cNvSpPr/>
          <p:nvPr/>
        </p:nvSpPr>
        <p:spPr>
          <a:xfrm>
            <a:off x="125428" y="4619591"/>
            <a:ext cx="8893143" cy="101566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000" b="1" i="1" dirty="0">
                <a:solidFill>
                  <a:srgbClr val="505050"/>
                </a:solidFill>
                <a:latin typeface="Helvetica"/>
              </a:rPr>
              <a:t>Simulation results show that losses are acceptable even for the CW regime (2 mA) in the SRF </a:t>
            </a:r>
            <a:r>
              <a:rPr lang="en-US" sz="2000" b="1" i="1" dirty="0" err="1">
                <a:solidFill>
                  <a:srgbClr val="505050"/>
                </a:solidFill>
                <a:latin typeface="Helvetica"/>
              </a:rPr>
              <a:t>Linac</a:t>
            </a:r>
            <a:r>
              <a:rPr lang="en-US" sz="2000" b="1" i="1" dirty="0">
                <a:solidFill>
                  <a:srgbClr val="505050"/>
                </a:solidFill>
                <a:latin typeface="Helvetica"/>
              </a:rPr>
              <a:t> for longitudinal tails coming from the RFQ, and not intercepted by the MEBT scraper system.</a:t>
            </a:r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E76957F0-0A07-E447-ADFC-575D72953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</p:spPr>
        <p:txBody>
          <a:bodyPr/>
          <a:lstStyle/>
          <a:p>
            <a:pPr algn="ctr">
              <a:defRPr/>
            </a:pPr>
            <a:r>
              <a:rPr lang="en-US" b="1" dirty="0"/>
              <a:t>L. Lari | ARIES-ASPEC workshop | Loss Control Mitigation in PIP-II</a:t>
            </a:r>
          </a:p>
        </p:txBody>
      </p:sp>
    </p:spTree>
    <p:extLst>
      <p:ext uri="{BB962C8B-B14F-4D97-AF65-F5344CB8AC3E}">
        <p14:creationId xmlns:p14="http://schemas.microsoft.com/office/powerpoint/2010/main" val="327447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309DEFA-9CBD-9E41-A5A9-30078DFD2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 </a:t>
            </a:r>
            <a:r>
              <a:rPr lang="en-US" dirty="0" err="1"/>
              <a:t>Linac</a:t>
            </a:r>
            <a:r>
              <a:rPr lang="en-US" dirty="0"/>
              <a:t> Losses Management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4F907B-36DC-2B40-B286-CF12B336C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A1E14AA-DF20-8A4C-8FF4-D6369AC88473}"/>
              </a:ext>
            </a:extLst>
          </p:cNvPr>
          <p:cNvSpPr txBox="1">
            <a:spLocks/>
          </p:cNvSpPr>
          <p:nvPr/>
        </p:nvSpPr>
        <p:spPr>
          <a:xfrm>
            <a:off x="210394" y="1036834"/>
            <a:ext cx="8698655" cy="478433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tx2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3B2EA521-034D-A140-B275-6B473A3420DA}"/>
              </a:ext>
            </a:extLst>
          </p:cNvPr>
          <p:cNvSpPr txBox="1">
            <a:spLocks/>
          </p:cNvSpPr>
          <p:nvPr/>
        </p:nvSpPr>
        <p:spPr>
          <a:xfrm>
            <a:off x="210394" y="1036834"/>
            <a:ext cx="8933606" cy="478433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0000"/>
                </a:solidFill>
              </a:rPr>
              <a:t>Evaluated </a:t>
            </a:r>
            <a:r>
              <a:rPr lang="en-US" sz="2000" b="1" dirty="0">
                <a:solidFill>
                  <a:srgbClr val="000000"/>
                </a:solidFill>
              </a:rPr>
              <a:t>uncontrolled continuous (slow) beam losses </a:t>
            </a:r>
            <a:r>
              <a:rPr lang="en-US" sz="2000" dirty="0">
                <a:solidFill>
                  <a:srgbClr val="000000"/>
                </a:solidFill>
              </a:rPr>
              <a:t>to validate tolerances &amp; requirements </a:t>
            </a:r>
            <a:r>
              <a:rPr lang="en-US" sz="2000" b="1" dirty="0">
                <a:solidFill>
                  <a:srgbClr val="000000"/>
                </a:solidFill>
              </a:rPr>
              <a:t>:</a:t>
            </a:r>
            <a:endParaRPr lang="en-US" sz="2000" dirty="0">
              <a:solidFill>
                <a:schemeClr val="accent6"/>
              </a:solidFill>
            </a:endParaRPr>
          </a:p>
          <a:p>
            <a:r>
              <a:rPr lang="en-US" sz="2000" dirty="0"/>
              <a:t>Realistic Error Simulation results confirm that requirements can be met:</a:t>
            </a:r>
          </a:p>
          <a:p>
            <a:pPr lvl="1"/>
            <a:r>
              <a:rPr lang="en-US" sz="2000" dirty="0"/>
              <a:t>Misalignment, </a:t>
            </a:r>
          </a:p>
          <a:p>
            <a:pPr lvl="1"/>
            <a:r>
              <a:rPr lang="en-US" sz="2000" dirty="0"/>
              <a:t>Magnet, </a:t>
            </a:r>
          </a:p>
          <a:p>
            <a:pPr lvl="1"/>
            <a:r>
              <a:rPr lang="en-US" sz="2000" dirty="0"/>
              <a:t>RF Systems; </a:t>
            </a:r>
          </a:p>
          <a:p>
            <a:r>
              <a:rPr lang="en-US" sz="2000" dirty="0">
                <a:solidFill>
                  <a:schemeClr val="accent6"/>
                </a:solidFill>
                <a:latin typeface="Helvetica" pitchFamily="2" charset="0"/>
              </a:rPr>
              <a:t>Complete evaluation of losses even in the case of some elements not working or under-performing in normal operation.</a:t>
            </a:r>
          </a:p>
          <a:p>
            <a:pPr lvl="1"/>
            <a:endParaRPr lang="en-US" sz="2000" dirty="0">
              <a:solidFill>
                <a:schemeClr val="tx2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096AF4-A545-3C46-B85A-CAA1DE2A3012}"/>
              </a:ext>
            </a:extLst>
          </p:cNvPr>
          <p:cNvSpPr/>
          <p:nvPr/>
        </p:nvSpPr>
        <p:spPr>
          <a:xfrm>
            <a:off x="113148" y="5220798"/>
            <a:ext cx="8893143" cy="101566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u="sng" dirty="0">
                <a:solidFill>
                  <a:schemeClr val="accent6"/>
                </a:solidFill>
                <a:latin typeface="Helvetica" pitchFamily="2" charset="0"/>
              </a:rPr>
              <a:t>Fast accidental losses </a:t>
            </a:r>
            <a:r>
              <a:rPr lang="en-US" sz="2000" dirty="0">
                <a:solidFill>
                  <a:schemeClr val="accent6"/>
                </a:solidFill>
                <a:latin typeface="Helvetica" pitchFamily="2" charset="0"/>
              </a:rPr>
              <a:t>that typically happen due to malfunctioning hardware, human errors, or other accidents will be mitigated by the Machine Protection System (MPS).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5ED32B-B6AA-2B43-9ECC-101066C98BC5}"/>
              </a:ext>
            </a:extLst>
          </p:cNvPr>
          <p:cNvSpPr/>
          <p:nvPr/>
        </p:nvSpPr>
        <p:spPr>
          <a:xfrm>
            <a:off x="113149" y="3838802"/>
            <a:ext cx="8893143" cy="132343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1" algn="ctr"/>
            <a:r>
              <a:rPr lang="en-US" sz="2000" b="1" i="1" dirty="0">
                <a:solidFill>
                  <a:schemeClr val="accent6"/>
                </a:solidFill>
                <a:latin typeface="Helvetica" pitchFamily="2" charset="0"/>
              </a:rPr>
              <a:t>PIP-II </a:t>
            </a:r>
            <a:r>
              <a:rPr lang="en-US" sz="2000" b="1" i="1" dirty="0" err="1">
                <a:solidFill>
                  <a:schemeClr val="accent6"/>
                </a:solidFill>
                <a:latin typeface="Helvetica" pitchFamily="2" charset="0"/>
              </a:rPr>
              <a:t>Linac</a:t>
            </a:r>
            <a:r>
              <a:rPr lang="en-US" sz="2000" b="1" i="1" dirty="0">
                <a:solidFill>
                  <a:schemeClr val="accent6"/>
                </a:solidFill>
                <a:latin typeface="Helvetica" pitchFamily="2" charset="0"/>
              </a:rPr>
              <a:t> Reliability Status</a:t>
            </a:r>
          </a:p>
          <a:p>
            <a:r>
              <a:rPr lang="en-US" sz="2000" i="1" dirty="0" err="1">
                <a:solidFill>
                  <a:schemeClr val="accent6"/>
                </a:solidFill>
                <a:latin typeface="Helvetica" pitchFamily="2" charset="0"/>
              </a:rPr>
              <a:t>Linac</a:t>
            </a:r>
            <a:r>
              <a:rPr lang="en-US" sz="2000" i="1" dirty="0">
                <a:solidFill>
                  <a:schemeClr val="accent6"/>
                </a:solidFill>
                <a:latin typeface="Helvetica" pitchFamily="2" charset="0"/>
              </a:rPr>
              <a:t> can tolerate loss of any single element and meet requirements after re-tuning.</a:t>
            </a:r>
          </a:p>
          <a:p>
            <a:r>
              <a:rPr lang="en-US" sz="2000" i="1" dirty="0" err="1">
                <a:solidFill>
                  <a:schemeClr val="accent6"/>
                </a:solidFill>
                <a:latin typeface="Helvetica" pitchFamily="2" charset="0"/>
              </a:rPr>
              <a:t>Linac</a:t>
            </a:r>
            <a:r>
              <a:rPr lang="en-US" sz="2000" i="1" dirty="0">
                <a:solidFill>
                  <a:schemeClr val="accent6"/>
                </a:solidFill>
                <a:latin typeface="Helvetica" pitchFamily="2" charset="0"/>
              </a:rPr>
              <a:t> can operate if cavities of one single type underperform by 20%. 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A9DD517E-658F-6A4E-A0D0-1C709004F6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1312649" cy="237285"/>
          </a:xfrm>
        </p:spPr>
        <p:txBody>
          <a:bodyPr/>
          <a:lstStyle/>
          <a:p>
            <a:pPr>
              <a:defRPr/>
            </a:pPr>
            <a:r>
              <a:rPr lang="en-US" dirty="0"/>
              <a:t>Jul 1, 2020</a:t>
            </a:r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E63122A1-5B7A-294A-8776-3591924E66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</p:spPr>
        <p:txBody>
          <a:bodyPr/>
          <a:lstStyle/>
          <a:p>
            <a:pPr algn="ctr">
              <a:defRPr/>
            </a:pPr>
            <a:r>
              <a:rPr lang="en-US" b="1" dirty="0"/>
              <a:t>L. Lari | ARIES-ASPEC workshop | Loss Control Mitigation in PIP-II</a:t>
            </a:r>
          </a:p>
        </p:txBody>
      </p:sp>
    </p:spTree>
    <p:extLst>
      <p:ext uri="{BB962C8B-B14F-4D97-AF65-F5344CB8AC3E}">
        <p14:creationId xmlns:p14="http://schemas.microsoft.com/office/powerpoint/2010/main" val="81541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309DEFA-9CBD-9E41-A5A9-30078DFD2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 </a:t>
            </a:r>
            <a:r>
              <a:rPr lang="en-US" dirty="0" err="1"/>
              <a:t>Linac</a:t>
            </a:r>
            <a:r>
              <a:rPr lang="en-US" dirty="0"/>
              <a:t> Losses Management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4F907B-36DC-2B40-B286-CF12B336C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A1E14AA-DF20-8A4C-8FF4-D6369AC88473}"/>
              </a:ext>
            </a:extLst>
          </p:cNvPr>
          <p:cNvSpPr txBox="1">
            <a:spLocks/>
          </p:cNvSpPr>
          <p:nvPr/>
        </p:nvSpPr>
        <p:spPr>
          <a:xfrm>
            <a:off x="210394" y="1036834"/>
            <a:ext cx="8698655" cy="478433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tx2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3B2EA521-034D-A140-B275-6B473A3420DA}"/>
              </a:ext>
            </a:extLst>
          </p:cNvPr>
          <p:cNvSpPr txBox="1">
            <a:spLocks/>
          </p:cNvSpPr>
          <p:nvPr/>
        </p:nvSpPr>
        <p:spPr>
          <a:xfrm>
            <a:off x="210394" y="804359"/>
            <a:ext cx="8933606" cy="163897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On track to be completed for CF Final Design (CY21):</a:t>
            </a:r>
            <a:endParaRPr lang="en-US" sz="2000" dirty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b="1" dirty="0">
                <a:solidFill>
                  <a:srgbClr val="000000"/>
                </a:solidFill>
              </a:rPr>
              <a:t>PIP-II shielding analysis </a:t>
            </a:r>
            <a:r>
              <a:rPr lang="en-US" sz="2000" dirty="0">
                <a:solidFill>
                  <a:srgbClr val="000000"/>
                </a:solidFill>
              </a:rPr>
              <a:t>in conservative operation condition (</a:t>
            </a:r>
            <a:r>
              <a:rPr lang="en-GB" sz="2000" dirty="0"/>
              <a:t>impact angle is set to 3 </a:t>
            </a:r>
            <a:r>
              <a:rPr lang="en-GB" sz="2000" dirty="0" err="1"/>
              <a:t>mrad</a:t>
            </a:r>
            <a:r>
              <a:rPr lang="en-GB" sz="2000" dirty="0"/>
              <a:t> with respect to the beam direction).</a:t>
            </a:r>
            <a:endParaRPr lang="en-US" sz="2000" dirty="0">
              <a:solidFill>
                <a:schemeClr val="accent6"/>
              </a:solidFill>
            </a:endParaRPr>
          </a:p>
          <a:p>
            <a:r>
              <a:rPr lang="en-US" sz="2000" b="1" dirty="0">
                <a:solidFill>
                  <a:srgbClr val="000000"/>
                </a:solidFill>
              </a:rPr>
              <a:t>PIP-II shielding analysis in accident scenarios: </a:t>
            </a:r>
            <a:r>
              <a:rPr lang="en-US" altLang="en-US" sz="2000" dirty="0">
                <a:latin typeface="Times New Roman" panose="02020603050405020304" pitchFamily="18" charset="0"/>
                <a:ea typeface="Geneva" pitchFamily="121" charset="-128"/>
                <a:cs typeface="Times New Roman" panose="02020603050405020304" pitchFamily="18" charset="0"/>
              </a:rPr>
              <a:t>Assuming that beam power at the end of PIP-II </a:t>
            </a:r>
            <a:r>
              <a:rPr lang="en-US" altLang="en-US" sz="2000" dirty="0" err="1">
                <a:latin typeface="Times New Roman" panose="02020603050405020304" pitchFamily="18" charset="0"/>
                <a:ea typeface="Geneva" pitchFamily="121" charset="-128"/>
                <a:cs typeface="Times New Roman" panose="02020603050405020304" pitchFamily="18" charset="0"/>
              </a:rPr>
              <a:t>Linac</a:t>
            </a:r>
            <a:r>
              <a:rPr lang="en-US" altLang="en-US" sz="2000" dirty="0">
                <a:latin typeface="Times New Roman" panose="02020603050405020304" pitchFamily="18" charset="0"/>
                <a:ea typeface="Geneva" pitchFamily="121" charset="-128"/>
                <a:cs typeface="Times New Roman" panose="02020603050405020304" pitchFamily="18" charset="0"/>
              </a:rPr>
              <a:t> is equal to 2 MW, one has 1.25×10</a:t>
            </a:r>
            <a:r>
              <a:rPr lang="en-US" altLang="en-US" sz="2000" baseline="30000" dirty="0">
                <a:latin typeface="Times New Roman" panose="02020603050405020304" pitchFamily="18" charset="0"/>
                <a:ea typeface="Geneva" pitchFamily="121" charset="-128"/>
                <a:cs typeface="Times New Roman" panose="02020603050405020304" pitchFamily="18" charset="0"/>
              </a:rPr>
              <a:t>16</a:t>
            </a:r>
            <a:r>
              <a:rPr lang="en-US" altLang="en-US" sz="2000" dirty="0">
                <a:latin typeface="Times New Roman" panose="02020603050405020304" pitchFamily="18" charset="0"/>
                <a:ea typeface="Geneva" pitchFamily="121" charset="-128"/>
                <a:cs typeface="Times New Roman" panose="02020603050405020304" pitchFamily="18" charset="0"/>
              </a:rPr>
              <a:t> H</a:t>
            </a:r>
            <a:r>
              <a:rPr lang="en-US" altLang="en-US" sz="2000" baseline="30000" dirty="0">
                <a:latin typeface="Times New Roman" panose="02020603050405020304" pitchFamily="18" charset="0"/>
                <a:ea typeface="Geneva" pitchFamily="121" charset="-128"/>
                <a:cs typeface="Times New Roman" panose="02020603050405020304" pitchFamily="18" charset="0"/>
              </a:rPr>
              <a:t>-</a:t>
            </a:r>
            <a:r>
              <a:rPr lang="en-US" altLang="en-US" sz="2000" dirty="0">
                <a:latin typeface="Times New Roman" panose="02020603050405020304" pitchFamily="18" charset="0"/>
                <a:ea typeface="Geneva" pitchFamily="121" charset="-128"/>
                <a:cs typeface="Times New Roman" panose="02020603050405020304" pitchFamily="18" charset="0"/>
              </a:rPr>
              <a:t>/s at 1 GeV. </a:t>
            </a:r>
          </a:p>
          <a:p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A38AB014-384C-6343-979C-86B9F502F0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1312649" cy="237285"/>
          </a:xfrm>
        </p:spPr>
        <p:txBody>
          <a:bodyPr/>
          <a:lstStyle/>
          <a:p>
            <a:pPr>
              <a:defRPr/>
            </a:pPr>
            <a:r>
              <a:rPr lang="en-US" dirty="0"/>
              <a:t>Jul 1,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D28F12-4C02-2D49-B212-704DEB38F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78" y="2673926"/>
            <a:ext cx="1951800" cy="303279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D7F9A04-AE70-BC44-B7FF-FCCD966A7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6344" y="2583448"/>
            <a:ext cx="1995953" cy="194795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E3C1B6C-1C6C-8848-B916-395AE2FC2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04906" y="2543410"/>
            <a:ext cx="2714689" cy="17519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8F5E081-6D64-8847-9E24-EE1A55BB4C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5374" y="4423327"/>
            <a:ext cx="2814221" cy="179377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FEBCD90-A0BD-F942-A4FC-E68F3240E047}"/>
              </a:ext>
            </a:extLst>
          </p:cNvPr>
          <p:cNvSpPr txBox="1"/>
          <p:nvPr/>
        </p:nvSpPr>
        <p:spPr>
          <a:xfrm>
            <a:off x="308774" y="5755859"/>
            <a:ext cx="20410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In collaboration with </a:t>
            </a:r>
            <a:r>
              <a:rPr lang="en-US" sz="1600" dirty="0" err="1"/>
              <a:t>Fluka</a:t>
            </a:r>
            <a:r>
              <a:rPr lang="en-US" sz="1600" dirty="0"/>
              <a:t> Team at CERN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9C30EA8-D55A-854E-9AE5-EB668ED26F9E}"/>
              </a:ext>
            </a:extLst>
          </p:cNvPr>
          <p:cNvSpPr/>
          <p:nvPr/>
        </p:nvSpPr>
        <p:spPr>
          <a:xfrm>
            <a:off x="2978424" y="4497708"/>
            <a:ext cx="1889336" cy="444709"/>
          </a:xfrm>
          <a:prstGeom prst="rect">
            <a:avLst/>
          </a:prstGeom>
          <a:solidFill>
            <a:schemeClr val="bg1"/>
          </a:solidFill>
          <a:ln w="571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E293AA6-AE53-BC4C-B9AE-6F0166E0F8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8914" y="4299505"/>
            <a:ext cx="1992766" cy="1912724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8E38840-5106-C340-BDBE-02E32B54A8BC}"/>
              </a:ext>
            </a:extLst>
          </p:cNvPr>
          <p:cNvSpPr/>
          <p:nvPr/>
        </p:nvSpPr>
        <p:spPr>
          <a:xfrm>
            <a:off x="3038400" y="2543410"/>
            <a:ext cx="1521321" cy="121663"/>
          </a:xfrm>
          <a:prstGeom prst="rect">
            <a:avLst/>
          </a:prstGeom>
          <a:solidFill>
            <a:schemeClr val="bg1"/>
          </a:solidFill>
          <a:ln w="571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9E2E577-45E6-CE4E-AA00-04243FBE42F9}"/>
              </a:ext>
            </a:extLst>
          </p:cNvPr>
          <p:cNvSpPr/>
          <p:nvPr/>
        </p:nvSpPr>
        <p:spPr>
          <a:xfrm>
            <a:off x="2874994" y="4282924"/>
            <a:ext cx="1992766" cy="88577"/>
          </a:xfrm>
          <a:prstGeom prst="rect">
            <a:avLst/>
          </a:prstGeom>
          <a:solidFill>
            <a:schemeClr val="bg1"/>
          </a:solidFill>
          <a:ln w="571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B7BB704-96E3-2A42-B681-88072D35261F}"/>
              </a:ext>
            </a:extLst>
          </p:cNvPr>
          <p:cNvSpPr/>
          <p:nvPr/>
        </p:nvSpPr>
        <p:spPr>
          <a:xfrm>
            <a:off x="2464737" y="4410178"/>
            <a:ext cx="606245" cy="166310"/>
          </a:xfrm>
          <a:prstGeom prst="rect">
            <a:avLst/>
          </a:prstGeom>
          <a:solidFill>
            <a:schemeClr val="bg1"/>
          </a:solidFill>
          <a:ln w="571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4D7DBD61-E4A5-CE4C-A8D3-57D35A741918}"/>
              </a:ext>
            </a:extLst>
          </p:cNvPr>
          <p:cNvSpPr/>
          <p:nvPr/>
        </p:nvSpPr>
        <p:spPr>
          <a:xfrm>
            <a:off x="2791645" y="5938909"/>
            <a:ext cx="466283" cy="121498"/>
          </a:xfrm>
          <a:prstGeom prst="rect">
            <a:avLst/>
          </a:prstGeom>
          <a:solidFill>
            <a:schemeClr val="bg1"/>
          </a:solidFill>
          <a:ln w="571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F92FFB1-252F-4B48-85E4-62CF7B23EA1E}"/>
              </a:ext>
            </a:extLst>
          </p:cNvPr>
          <p:cNvSpPr/>
          <p:nvPr/>
        </p:nvSpPr>
        <p:spPr>
          <a:xfrm>
            <a:off x="2841086" y="6062986"/>
            <a:ext cx="267767" cy="97080"/>
          </a:xfrm>
          <a:prstGeom prst="rect">
            <a:avLst/>
          </a:prstGeom>
          <a:solidFill>
            <a:schemeClr val="bg1"/>
          </a:solidFill>
          <a:ln w="571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9AAFA7D-5B88-8041-9C90-F51F8B2EEE3A}"/>
              </a:ext>
            </a:extLst>
          </p:cNvPr>
          <p:cNvSpPr/>
          <p:nvPr/>
        </p:nvSpPr>
        <p:spPr>
          <a:xfrm>
            <a:off x="5829381" y="4385747"/>
            <a:ext cx="2429593" cy="154068"/>
          </a:xfrm>
          <a:prstGeom prst="rect">
            <a:avLst/>
          </a:prstGeom>
          <a:solidFill>
            <a:schemeClr val="bg1"/>
          </a:solidFill>
          <a:ln w="571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69DDDC3-9A47-E24E-AE33-77EFE6256466}"/>
              </a:ext>
            </a:extLst>
          </p:cNvPr>
          <p:cNvSpPr/>
          <p:nvPr/>
        </p:nvSpPr>
        <p:spPr>
          <a:xfrm>
            <a:off x="5797687" y="2482013"/>
            <a:ext cx="2429593" cy="154068"/>
          </a:xfrm>
          <a:prstGeom prst="rect">
            <a:avLst/>
          </a:prstGeom>
          <a:solidFill>
            <a:schemeClr val="bg1"/>
          </a:solidFill>
          <a:ln w="571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826739F-2C63-6047-9C80-30F64AC676CF}"/>
              </a:ext>
            </a:extLst>
          </p:cNvPr>
          <p:cNvSpPr/>
          <p:nvPr/>
        </p:nvSpPr>
        <p:spPr>
          <a:xfrm>
            <a:off x="5297095" y="5952882"/>
            <a:ext cx="479058" cy="191527"/>
          </a:xfrm>
          <a:prstGeom prst="rect">
            <a:avLst/>
          </a:prstGeom>
          <a:solidFill>
            <a:schemeClr val="bg1"/>
          </a:solidFill>
          <a:ln w="571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AE28A8C-DE2A-F04F-8BB2-98D89D525BA7}"/>
              </a:ext>
            </a:extLst>
          </p:cNvPr>
          <p:cNvSpPr/>
          <p:nvPr/>
        </p:nvSpPr>
        <p:spPr>
          <a:xfrm>
            <a:off x="5529651" y="5826420"/>
            <a:ext cx="479058" cy="191527"/>
          </a:xfrm>
          <a:prstGeom prst="rect">
            <a:avLst/>
          </a:prstGeom>
          <a:solidFill>
            <a:schemeClr val="bg1"/>
          </a:solidFill>
          <a:ln w="571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34D3D615-5E0F-F741-9431-E39633D5FEF3}"/>
              </a:ext>
            </a:extLst>
          </p:cNvPr>
          <p:cNvSpPr/>
          <p:nvPr/>
        </p:nvSpPr>
        <p:spPr>
          <a:xfrm>
            <a:off x="5447438" y="4039622"/>
            <a:ext cx="479058" cy="191527"/>
          </a:xfrm>
          <a:prstGeom prst="rect">
            <a:avLst/>
          </a:prstGeom>
          <a:solidFill>
            <a:schemeClr val="bg1"/>
          </a:solidFill>
          <a:ln w="571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6C6BE4F-0D63-D249-8A90-B7A30E77E1A8}"/>
              </a:ext>
            </a:extLst>
          </p:cNvPr>
          <p:cNvSpPr/>
          <p:nvPr/>
        </p:nvSpPr>
        <p:spPr>
          <a:xfrm>
            <a:off x="5589852" y="3929985"/>
            <a:ext cx="479058" cy="191527"/>
          </a:xfrm>
          <a:prstGeom prst="rect">
            <a:avLst/>
          </a:prstGeom>
          <a:solidFill>
            <a:schemeClr val="bg1"/>
          </a:solidFill>
          <a:ln w="571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DD9E90D-2451-5B41-BC42-DAF7D956EA39}"/>
              </a:ext>
            </a:extLst>
          </p:cNvPr>
          <p:cNvSpPr txBox="1"/>
          <p:nvPr/>
        </p:nvSpPr>
        <p:spPr>
          <a:xfrm>
            <a:off x="3024786" y="6136647"/>
            <a:ext cx="539602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                  Prompt dose (mrem/</a:t>
            </a:r>
            <a:r>
              <a:rPr lang="en-US" sz="1200" dirty="0" err="1">
                <a:latin typeface="Helvetica" pitchFamily="2" charset="0"/>
              </a:rPr>
              <a:t>hr</a:t>
            </a:r>
            <a:r>
              <a:rPr lang="en-US" sz="1200" dirty="0">
                <a:latin typeface="Helvetica" pitchFamily="2" charset="0"/>
              </a:rPr>
              <a:t>) duration 3s for beam accident                   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75D091B1-A9DC-4B44-83DD-238B1E4529B5}"/>
              </a:ext>
            </a:extLst>
          </p:cNvPr>
          <p:cNvSpPr/>
          <p:nvPr/>
        </p:nvSpPr>
        <p:spPr>
          <a:xfrm>
            <a:off x="6200059" y="6024763"/>
            <a:ext cx="326658" cy="109940"/>
          </a:xfrm>
          <a:prstGeom prst="rect">
            <a:avLst/>
          </a:prstGeom>
          <a:solidFill>
            <a:schemeClr val="bg1"/>
          </a:solidFill>
          <a:ln w="571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B1464ACD-2DA6-574B-A244-E591E94EC681}"/>
              </a:ext>
            </a:extLst>
          </p:cNvPr>
          <p:cNvSpPr/>
          <p:nvPr/>
        </p:nvSpPr>
        <p:spPr>
          <a:xfrm>
            <a:off x="6270797" y="4130321"/>
            <a:ext cx="326658" cy="109940"/>
          </a:xfrm>
          <a:prstGeom prst="rect">
            <a:avLst/>
          </a:prstGeom>
          <a:solidFill>
            <a:schemeClr val="bg1"/>
          </a:solidFill>
          <a:ln w="571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7E039F5-D337-914E-A932-533D57ED216A}"/>
              </a:ext>
            </a:extLst>
          </p:cNvPr>
          <p:cNvSpPr txBox="1"/>
          <p:nvPr/>
        </p:nvSpPr>
        <p:spPr>
          <a:xfrm>
            <a:off x="6237323" y="4072848"/>
            <a:ext cx="464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Helvetica" pitchFamily="2" charset="0"/>
              </a:rPr>
              <a:t>10</a:t>
            </a:r>
            <a:r>
              <a:rPr lang="en-US" sz="1200" baseline="30000" dirty="0">
                <a:solidFill>
                  <a:srgbClr val="FF0000"/>
                </a:solidFill>
                <a:latin typeface="Helvetica" pitchFamily="2" charset="0"/>
              </a:rPr>
              <a:t>6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AECE395-6882-6C40-B8ED-B96F68BD2490}"/>
              </a:ext>
            </a:extLst>
          </p:cNvPr>
          <p:cNvSpPr txBox="1"/>
          <p:nvPr/>
        </p:nvSpPr>
        <p:spPr>
          <a:xfrm>
            <a:off x="8238425" y="2647621"/>
            <a:ext cx="877275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Prompt dose </a:t>
            </a:r>
          </a:p>
          <a:p>
            <a:r>
              <a:rPr lang="en-US" sz="1200" dirty="0">
                <a:latin typeface="Helvetica" pitchFamily="2" charset="0"/>
              </a:rPr>
              <a:t>during </a:t>
            </a:r>
          </a:p>
          <a:p>
            <a:r>
              <a:rPr lang="en-US" sz="1200" dirty="0">
                <a:latin typeface="Helvetica" pitchFamily="2" charset="0"/>
              </a:rPr>
              <a:t>operation </a:t>
            </a:r>
          </a:p>
          <a:p>
            <a:r>
              <a:rPr lang="en-US" sz="1200" dirty="0">
                <a:latin typeface="Helvetica" pitchFamily="2" charset="0"/>
              </a:rPr>
              <a:t>(mrem/</a:t>
            </a:r>
            <a:r>
              <a:rPr lang="en-US" sz="1200" dirty="0" err="1">
                <a:latin typeface="Helvetica" pitchFamily="2" charset="0"/>
              </a:rPr>
              <a:t>hr</a:t>
            </a:r>
            <a:r>
              <a:rPr lang="en-US" sz="1200" dirty="0">
                <a:latin typeface="Helvetica" pitchFamily="2" charset="0"/>
              </a:rPr>
              <a:t>)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DD759C8-1EEC-C343-93B0-14342175D6B7}"/>
              </a:ext>
            </a:extLst>
          </p:cNvPr>
          <p:cNvSpPr/>
          <p:nvPr/>
        </p:nvSpPr>
        <p:spPr>
          <a:xfrm>
            <a:off x="3387246" y="6048247"/>
            <a:ext cx="175773" cy="102924"/>
          </a:xfrm>
          <a:prstGeom prst="rect">
            <a:avLst/>
          </a:prstGeom>
          <a:solidFill>
            <a:schemeClr val="bg1"/>
          </a:solidFill>
          <a:ln w="5715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2035CCD-7C7D-9F4A-9160-D7F721DCF440}"/>
              </a:ext>
            </a:extLst>
          </p:cNvPr>
          <p:cNvSpPr txBox="1"/>
          <p:nvPr/>
        </p:nvSpPr>
        <p:spPr>
          <a:xfrm>
            <a:off x="6117954" y="5993501"/>
            <a:ext cx="464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Helvetica" pitchFamily="2" charset="0"/>
              </a:rPr>
              <a:t>10</a:t>
            </a:r>
            <a:r>
              <a:rPr lang="en-US" sz="1200" baseline="30000" dirty="0">
                <a:solidFill>
                  <a:srgbClr val="FF0000"/>
                </a:solidFill>
                <a:latin typeface="Helvetica" pitchFamily="2" charset="0"/>
              </a:rPr>
              <a:t>9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97B0FEF-7864-2547-8BB7-A8E93C1512FC}"/>
              </a:ext>
            </a:extLst>
          </p:cNvPr>
          <p:cNvSpPr txBox="1"/>
          <p:nvPr/>
        </p:nvSpPr>
        <p:spPr>
          <a:xfrm>
            <a:off x="3255945" y="6001343"/>
            <a:ext cx="4642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latin typeface="Helvetica" pitchFamily="2" charset="0"/>
              </a:rPr>
              <a:t>10</a:t>
            </a:r>
            <a:r>
              <a:rPr lang="en-US" sz="1200" baseline="30000" dirty="0">
                <a:solidFill>
                  <a:srgbClr val="FF0000"/>
                </a:solidFill>
                <a:latin typeface="Helvetica" pitchFamily="2" charset="0"/>
              </a:rPr>
              <a:t>9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0C090C9-4338-A44C-9AB1-27E35D1A99AE}"/>
              </a:ext>
            </a:extLst>
          </p:cNvPr>
          <p:cNvSpPr txBox="1"/>
          <p:nvPr/>
        </p:nvSpPr>
        <p:spPr>
          <a:xfrm>
            <a:off x="4741911" y="3997777"/>
            <a:ext cx="53572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x (m)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E285011-6C8B-3F4B-9411-C772043E7AB0}"/>
              </a:ext>
            </a:extLst>
          </p:cNvPr>
          <p:cNvSpPr txBox="1"/>
          <p:nvPr/>
        </p:nvSpPr>
        <p:spPr>
          <a:xfrm>
            <a:off x="4748441" y="5651069"/>
            <a:ext cx="53572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x (m)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6E46144F-57F0-C747-9FC2-C1B3C72B3718}"/>
              </a:ext>
            </a:extLst>
          </p:cNvPr>
          <p:cNvSpPr txBox="1"/>
          <p:nvPr/>
        </p:nvSpPr>
        <p:spPr>
          <a:xfrm rot="16200000">
            <a:off x="2710595" y="5148232"/>
            <a:ext cx="53572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y (m)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3CC3677-153F-2E4A-B379-1AFD8B807BEC}"/>
              </a:ext>
            </a:extLst>
          </p:cNvPr>
          <p:cNvSpPr txBox="1"/>
          <p:nvPr/>
        </p:nvSpPr>
        <p:spPr>
          <a:xfrm rot="16200000">
            <a:off x="2615075" y="3246869"/>
            <a:ext cx="53572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y (m)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D64D6B48-EF0A-8A44-B8B6-325DF818795B}"/>
              </a:ext>
            </a:extLst>
          </p:cNvPr>
          <p:cNvSpPr txBox="1"/>
          <p:nvPr/>
        </p:nvSpPr>
        <p:spPr>
          <a:xfrm rot="16200000">
            <a:off x="5520135" y="3198372"/>
            <a:ext cx="53572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x (m)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6AAD5FA-0C5A-394D-A01E-4BC3DACAEBCD}"/>
              </a:ext>
            </a:extLst>
          </p:cNvPr>
          <p:cNvSpPr txBox="1"/>
          <p:nvPr/>
        </p:nvSpPr>
        <p:spPr>
          <a:xfrm rot="16200000">
            <a:off x="5474792" y="5092530"/>
            <a:ext cx="53572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x (m)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D5036D96-E569-2541-88FC-2F7CED0E4B94}"/>
              </a:ext>
            </a:extLst>
          </p:cNvPr>
          <p:cNvSpPr txBox="1"/>
          <p:nvPr/>
        </p:nvSpPr>
        <p:spPr>
          <a:xfrm>
            <a:off x="8160086" y="5597740"/>
            <a:ext cx="53572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z (m)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7E1E3C7-C5C1-3A48-9C66-FE00CA52165B}"/>
              </a:ext>
            </a:extLst>
          </p:cNvPr>
          <p:cNvSpPr/>
          <p:nvPr/>
        </p:nvSpPr>
        <p:spPr>
          <a:xfrm>
            <a:off x="2800828" y="4317593"/>
            <a:ext cx="5894982" cy="2038841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FCE4A11D-1AE6-C14C-8344-8B517C65CD17}"/>
              </a:ext>
            </a:extLst>
          </p:cNvPr>
          <p:cNvSpPr txBox="1"/>
          <p:nvPr/>
        </p:nvSpPr>
        <p:spPr>
          <a:xfrm>
            <a:off x="8194836" y="3789748"/>
            <a:ext cx="53572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z (m)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761A5E6-EE65-B64E-B306-93AD4C3DAD2D}"/>
              </a:ext>
            </a:extLst>
          </p:cNvPr>
          <p:cNvSpPr txBox="1"/>
          <p:nvPr/>
        </p:nvSpPr>
        <p:spPr>
          <a:xfrm>
            <a:off x="974224" y="5531981"/>
            <a:ext cx="61266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x (cm)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FDDEF4E-3F65-1147-994E-CC230C991333}"/>
              </a:ext>
            </a:extLst>
          </p:cNvPr>
          <p:cNvSpPr txBox="1"/>
          <p:nvPr/>
        </p:nvSpPr>
        <p:spPr>
          <a:xfrm rot="16200000">
            <a:off x="-71383" y="3928247"/>
            <a:ext cx="61266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y (cm)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E848A1E-62C0-DA4F-B2C1-A95386018ABE}"/>
              </a:ext>
            </a:extLst>
          </p:cNvPr>
          <p:cNvSpPr txBox="1"/>
          <p:nvPr/>
        </p:nvSpPr>
        <p:spPr>
          <a:xfrm rot="16200000">
            <a:off x="-84084" y="4927613"/>
            <a:ext cx="61266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y (cm)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00AEEB5-D91C-5945-A821-AAB0D9A7CD5C}"/>
              </a:ext>
            </a:extLst>
          </p:cNvPr>
          <p:cNvSpPr txBox="1"/>
          <p:nvPr/>
        </p:nvSpPr>
        <p:spPr>
          <a:xfrm rot="16200000">
            <a:off x="-95940" y="2973406"/>
            <a:ext cx="612668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y (cm)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4C7F204-BB54-DD4F-A07C-3BBDA9B4736E}"/>
              </a:ext>
            </a:extLst>
          </p:cNvPr>
          <p:cNvSpPr/>
          <p:nvPr/>
        </p:nvSpPr>
        <p:spPr>
          <a:xfrm>
            <a:off x="71611" y="3622240"/>
            <a:ext cx="2007787" cy="917575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F2FD9E-0F3F-4A46-94E8-EA6EF3F9FEEF}"/>
              </a:ext>
            </a:extLst>
          </p:cNvPr>
          <p:cNvSpPr txBox="1"/>
          <p:nvPr/>
        </p:nvSpPr>
        <p:spPr>
          <a:xfrm>
            <a:off x="4719620" y="2350940"/>
            <a:ext cx="20410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MARS15 results</a:t>
            </a:r>
          </a:p>
        </p:txBody>
      </p:sp>
      <p:sp>
        <p:nvSpPr>
          <p:cNvPr id="51" name="Footer Placeholder 2">
            <a:extLst>
              <a:ext uri="{FF2B5EF4-FFF2-40B4-BE49-F238E27FC236}">
                <a16:creationId xmlns:a16="http://schemas.microsoft.com/office/drawing/2014/main" id="{9E561F03-2899-904C-B340-9697A0B1C5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</p:spPr>
        <p:txBody>
          <a:bodyPr/>
          <a:lstStyle/>
          <a:p>
            <a:pPr algn="ctr">
              <a:defRPr/>
            </a:pPr>
            <a:r>
              <a:rPr lang="en-US" b="1" dirty="0"/>
              <a:t>L. Lari | ARIES-ASPEC workshop | Loss Control Mitigation in PIP-II</a:t>
            </a:r>
          </a:p>
        </p:txBody>
      </p:sp>
    </p:spTree>
    <p:extLst>
      <p:ext uri="{BB962C8B-B14F-4D97-AF65-F5344CB8AC3E}">
        <p14:creationId xmlns:p14="http://schemas.microsoft.com/office/powerpoint/2010/main" val="1832207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8" grpId="0" animBg="1"/>
      <p:bldP spid="29" grpId="0" animBg="1"/>
      <p:bldP spid="30" grpId="0" animBg="1"/>
      <p:bldP spid="31" grpId="0" animBg="1"/>
      <p:bldP spid="34" grpId="0" animBg="1"/>
      <p:bldP spid="36" grpId="0" animBg="1"/>
      <p:bldP spid="37" grpId="0" animBg="1"/>
      <p:bldP spid="32" grpId="0" animBg="1"/>
      <p:bldP spid="41" grpId="0" animBg="1"/>
      <p:bldP spid="43" grpId="1"/>
      <p:bldP spid="44" grpId="0" animBg="1"/>
      <p:bldP spid="45" grpId="0" animBg="1"/>
      <p:bldP spid="46" grpId="0"/>
      <p:bldP spid="40" grpId="0"/>
      <p:bldP spid="47" grpId="0" animBg="1"/>
      <p:bldP spid="48" grpId="0" animBg="1"/>
      <p:bldP spid="49" grpId="0" animBg="1"/>
      <p:bldP spid="50" grpId="0" animBg="1"/>
      <p:bldP spid="52" grpId="0" animBg="1"/>
      <p:bldP spid="53" grpId="0" animBg="1"/>
      <p:bldP spid="54" grpId="0" animBg="1"/>
      <p:bldP spid="33" grpId="0" animBg="1"/>
      <p:bldP spid="55" grpId="0" animBg="1"/>
      <p:bldP spid="4" grpId="0" animBg="1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0A582-DA9B-F840-81E9-AE82584502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PIP-II </a:t>
            </a:r>
            <a:r>
              <a:rPr lang="en-US" sz="2000" dirty="0" err="1"/>
              <a:t>Linac</a:t>
            </a:r>
            <a:r>
              <a:rPr lang="en-US" sz="2000" dirty="0"/>
              <a:t> Design is Robust, Fault-Tolerant as shown by simulation results, but operation can have unexpected surprises! 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819098-E3F4-2747-B327-84A62384C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Linac</a:t>
            </a:r>
            <a:r>
              <a:rPr lang="en-US" dirty="0"/>
              <a:t> Losses Mitigation Next steps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982F56-319C-014F-8D05-42D1135B74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AC95BA8-0ECF-7B41-A817-C3A1693F7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419" y="1595012"/>
            <a:ext cx="7930748" cy="444672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321C11C-BCA2-FF49-B0D5-BFCD0BCBD92F}"/>
              </a:ext>
            </a:extLst>
          </p:cNvPr>
          <p:cNvSpPr txBox="1"/>
          <p:nvPr/>
        </p:nvSpPr>
        <p:spPr>
          <a:xfrm>
            <a:off x="429419" y="5984280"/>
            <a:ext cx="76051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Ref: Beam Dynamics and Beam Loss in </a:t>
            </a:r>
            <a:r>
              <a:rPr lang="en-US" sz="1600" dirty="0" err="1"/>
              <a:t>Linacs</a:t>
            </a:r>
            <a:r>
              <a:rPr lang="en-US" sz="1600" dirty="0"/>
              <a:t>, M. Plum ORNL/SNS, USPAS Nov. 5-14, 2014</a:t>
            </a:r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F72A1E43-4F9A-E346-B15B-8489CD0E5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1312649" cy="237285"/>
          </a:xfrm>
        </p:spPr>
        <p:txBody>
          <a:bodyPr/>
          <a:lstStyle/>
          <a:p>
            <a:pPr>
              <a:defRPr/>
            </a:pPr>
            <a:r>
              <a:rPr lang="en-US" dirty="0"/>
              <a:t>Jul 1, 2020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81B5EAF5-E2E4-C142-AB44-D1E8F7ED8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</p:spPr>
        <p:txBody>
          <a:bodyPr/>
          <a:lstStyle/>
          <a:p>
            <a:pPr algn="ctr">
              <a:defRPr/>
            </a:pPr>
            <a:r>
              <a:rPr lang="en-US" b="1" dirty="0"/>
              <a:t>L. Lari | ARIES-ASPEC workshop | Loss Control Mitigation in PIP-II</a:t>
            </a:r>
          </a:p>
        </p:txBody>
      </p:sp>
    </p:spTree>
    <p:extLst>
      <p:ext uri="{BB962C8B-B14F-4D97-AF65-F5344CB8AC3E}">
        <p14:creationId xmlns:p14="http://schemas.microsoft.com/office/powerpoint/2010/main" val="2540670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29EBDC42-9FAE-F242-882B-F8B915C9B4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</p:spPr>
        <p:txBody>
          <a:bodyPr/>
          <a:lstStyle/>
          <a:p>
            <a:pPr algn="ctr">
              <a:defRPr/>
            </a:pPr>
            <a:r>
              <a:rPr lang="en-US" b="1" dirty="0"/>
              <a:t>L. Lari | ARIES-ASPEC workshop | Loss Control Mitigation in PIP-II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0A582-DA9B-F840-81E9-AE82584502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000" dirty="0"/>
              <a:t>PIP-II Injection Test Facility (PIP2IT) serves as Testbed for PIP-II Warm Front End and Critical System. It is planned to start to run beam in middle August 2020 and it will retire a significant technical risks, including “losses checking”.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819098-E3F4-2747-B327-84A62384C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 </a:t>
            </a:r>
            <a:r>
              <a:rPr lang="en-US" dirty="0" err="1"/>
              <a:t>Linac</a:t>
            </a:r>
            <a:r>
              <a:rPr lang="en-US" dirty="0"/>
              <a:t> Loss Control Mitigations Next steps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982F56-319C-014F-8D05-42D1135B74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9" name="Picture 8" descr="A group of people in a room&#10;&#10;Description automatically generated">
            <a:extLst>
              <a:ext uri="{FF2B5EF4-FFF2-40B4-BE49-F238E27FC236}">
                <a16:creationId xmlns:a16="http://schemas.microsoft.com/office/drawing/2014/main" id="{6E87857B-7ACF-B54B-BA7C-E25BE3E529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82" y="3712029"/>
            <a:ext cx="4717109" cy="2610806"/>
          </a:xfrm>
          <a:prstGeom prst="rect">
            <a:avLst/>
          </a:prstGeom>
        </p:spPr>
      </p:pic>
      <p:pic>
        <p:nvPicPr>
          <p:cNvPr id="10" name="Content Placeholder 7" descr="The inside of a building&#10;&#10;Description automatically generated">
            <a:extLst>
              <a:ext uri="{FF2B5EF4-FFF2-40B4-BE49-F238E27FC236}">
                <a16:creationId xmlns:a16="http://schemas.microsoft.com/office/drawing/2014/main" id="{00612743-AFB7-1B44-818E-30A33A2897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3629" y="4266094"/>
            <a:ext cx="3715429" cy="2475404"/>
          </a:xfrm>
          <a:prstGeom prst="rect">
            <a:avLst/>
          </a:prstGeom>
        </p:spPr>
      </p:pic>
      <p:pic>
        <p:nvPicPr>
          <p:cNvPr id="22" name="Content Placeholder 6">
            <a:extLst>
              <a:ext uri="{FF2B5EF4-FFF2-40B4-BE49-F238E27FC236}">
                <a16:creationId xmlns:a16="http://schemas.microsoft.com/office/drawing/2014/main" id="{20514819-35C2-3346-BC98-77C08C2350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489" y="2046935"/>
            <a:ext cx="7126199" cy="2128470"/>
          </a:xfrm>
          <a:prstGeom prst="rect">
            <a:avLst/>
          </a:prstGeom>
          <a:noFill/>
          <a:ln w="3175"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F9AF1A9-4378-8D45-A035-6B86F6C1446A}"/>
              </a:ext>
            </a:extLst>
          </p:cNvPr>
          <p:cNvSpPr/>
          <p:nvPr/>
        </p:nvSpPr>
        <p:spPr>
          <a:xfrm>
            <a:off x="5083629" y="6341388"/>
            <a:ext cx="1712137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000" b="1" i="1" dirty="0">
                <a:solidFill>
                  <a:srgbClr val="505050"/>
                </a:solidFill>
                <a:latin typeface="Helvetica"/>
              </a:rPr>
              <a:t>Jan -2020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7DA2E4E2-4E24-F948-8AAC-1D70173152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1312649" cy="237285"/>
          </a:xfrm>
        </p:spPr>
        <p:txBody>
          <a:bodyPr/>
          <a:lstStyle/>
          <a:p>
            <a:pPr>
              <a:defRPr/>
            </a:pPr>
            <a:r>
              <a:rPr lang="en-US" dirty="0"/>
              <a:t>Jul 1, 2020</a:t>
            </a:r>
          </a:p>
        </p:txBody>
      </p:sp>
    </p:spTree>
    <p:extLst>
      <p:ext uri="{BB962C8B-B14F-4D97-AF65-F5344CB8AC3E}">
        <p14:creationId xmlns:p14="http://schemas.microsoft.com/office/powerpoint/2010/main" val="26412128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0A582-DA9B-F840-81E9-AE82584502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49" y="768619"/>
            <a:ext cx="8983702" cy="5610410"/>
          </a:xfrm>
        </p:spPr>
        <p:txBody>
          <a:bodyPr/>
          <a:lstStyle/>
          <a:p>
            <a:r>
              <a:rPr lang="en-US" sz="2000" dirty="0" err="1"/>
              <a:t>Linac</a:t>
            </a:r>
            <a:r>
              <a:rPr lang="en-US" sz="2000" dirty="0"/>
              <a:t> Beam Commissioning tailored in stages in order to minimize risks in validating the PIP-II project goals (i.e. KPPs). 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Machine Learning is planned to be evaluated for applications in machine tuning and “loss mitigations” to improve the </a:t>
            </a:r>
            <a:r>
              <a:rPr lang="en-US" sz="2000" b="1" dirty="0"/>
              <a:t>reliability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819098-E3F4-2747-B327-84A62384C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 </a:t>
            </a:r>
            <a:r>
              <a:rPr lang="en-US" dirty="0" err="1"/>
              <a:t>Linac</a:t>
            </a:r>
            <a:r>
              <a:rPr lang="en-US" dirty="0"/>
              <a:t> Loss Control Mitigations Next steps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982F56-319C-014F-8D05-42D1135B74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11F692-4601-EC42-A789-C3A8AB105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18" y="1507979"/>
            <a:ext cx="8445500" cy="2336800"/>
          </a:xfrm>
          <a:prstGeom prst="rect">
            <a:avLst/>
          </a:prstGeom>
        </p:spPr>
      </p:pic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AC40C21D-EAF5-F54D-9135-BA73B3A7A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9941" y="3168393"/>
            <a:ext cx="3025459" cy="218162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6731B21-80CA-C645-ADD8-49497F17D2D5}"/>
              </a:ext>
            </a:extLst>
          </p:cNvPr>
          <p:cNvSpPr/>
          <p:nvPr/>
        </p:nvSpPr>
        <p:spPr>
          <a:xfrm>
            <a:off x="228600" y="4284799"/>
            <a:ext cx="5439885" cy="70788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6"/>
                </a:solidFill>
                <a:latin typeface="Helvetica" pitchFamily="2" charset="0"/>
              </a:rPr>
              <a:t>The loss control mitigation is a continuous effort beyond the PIP-II Project goals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B86BFA82-87AD-9149-94CF-26C47D0D8C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1312649" cy="237285"/>
          </a:xfrm>
        </p:spPr>
        <p:txBody>
          <a:bodyPr/>
          <a:lstStyle/>
          <a:p>
            <a:pPr>
              <a:defRPr/>
            </a:pPr>
            <a:r>
              <a:rPr lang="en-US" dirty="0"/>
              <a:t>Jul 1, 2020</a:t>
            </a: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9A963D2C-213E-444E-B170-9483929F97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</p:spPr>
        <p:txBody>
          <a:bodyPr/>
          <a:lstStyle/>
          <a:p>
            <a:pPr algn="ctr">
              <a:defRPr/>
            </a:pPr>
            <a:r>
              <a:rPr lang="en-US" b="1" dirty="0"/>
              <a:t>L. Lari | ARIES-ASPEC workshop | Loss Control Mitigation in PIP-II</a:t>
            </a:r>
          </a:p>
        </p:txBody>
      </p:sp>
    </p:spTree>
    <p:extLst>
      <p:ext uri="{BB962C8B-B14F-4D97-AF65-F5344CB8AC3E}">
        <p14:creationId xmlns:p14="http://schemas.microsoft.com/office/powerpoint/2010/main" val="265248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5639CF76-1CD8-499D-A570-9B6342534D3C}"/>
              </a:ext>
            </a:extLst>
          </p:cNvPr>
          <p:cNvSpPr txBox="1">
            <a:spLocks/>
          </p:cNvSpPr>
          <p:nvPr/>
        </p:nvSpPr>
        <p:spPr>
          <a:xfrm>
            <a:off x="210395" y="895316"/>
            <a:ext cx="7747062" cy="478433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0000"/>
                </a:solidFill>
              </a:rPr>
              <a:t>1. Losses in the 800 MeV H</a:t>
            </a:r>
            <a:r>
              <a:rPr lang="en-US" sz="2000" b="1" baseline="30000" dirty="0">
                <a:solidFill>
                  <a:srgbClr val="000000"/>
                </a:solidFill>
              </a:rPr>
              <a:t>−</a:t>
            </a:r>
            <a:r>
              <a:rPr lang="en-US" sz="2000" b="1" dirty="0">
                <a:solidFill>
                  <a:srgbClr val="000000"/>
                </a:solidFill>
              </a:rPr>
              <a:t>  </a:t>
            </a:r>
            <a:r>
              <a:rPr lang="en-US" sz="2000" b="1" dirty="0" err="1">
                <a:solidFill>
                  <a:srgbClr val="000000"/>
                </a:solidFill>
              </a:rPr>
              <a:t>Linac</a:t>
            </a:r>
            <a:endParaRPr lang="en-US" sz="2000" b="1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0000"/>
                </a:solidFill>
              </a:rPr>
              <a:t>2. Losses in the </a:t>
            </a:r>
            <a:r>
              <a:rPr lang="en-US" sz="2000" b="1" dirty="0" err="1">
                <a:solidFill>
                  <a:srgbClr val="000000"/>
                </a:solidFill>
              </a:rPr>
              <a:t>Linac</a:t>
            </a:r>
            <a:r>
              <a:rPr lang="en-US" sz="2000" b="1" dirty="0">
                <a:solidFill>
                  <a:srgbClr val="000000"/>
                </a:solidFill>
              </a:rPr>
              <a:t>-to-Booster Transfer Line (BTL)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0000"/>
                </a:solidFill>
              </a:rPr>
              <a:t>3. Losses in the Booster injection/extraction regions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0000"/>
                </a:solidFill>
              </a:rPr>
              <a:t>4. Losses in Rings: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0000"/>
                </a:solidFill>
              </a:rPr>
              <a:t>	4a. Booster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0000"/>
                </a:solidFill>
              </a:rPr>
              <a:t>	4b. Recycler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0000"/>
                </a:solidFill>
              </a:rPr>
              <a:t>	4c. Main Injector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tx2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43511A2C-AFED-49CC-98C9-86C329A63E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2250" y="255677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</a:rPr>
              <a:t>Handling PIP-II Losses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D81095-81E9-4B34-B968-4A93117EA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DB104F-E086-354A-99FB-6054064C4A9A}"/>
              </a:ext>
            </a:extLst>
          </p:cNvPr>
          <p:cNvSpPr/>
          <p:nvPr/>
        </p:nvSpPr>
        <p:spPr>
          <a:xfrm>
            <a:off x="137289" y="1890792"/>
            <a:ext cx="8941398" cy="4295499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Content Placeholder 6">
            <a:extLst>
              <a:ext uri="{FF2B5EF4-FFF2-40B4-BE49-F238E27FC236}">
                <a16:creationId xmlns:a16="http://schemas.microsoft.com/office/drawing/2014/main" id="{28069190-2141-44EE-AA15-25F2E5CAF6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19495" y="2459275"/>
            <a:ext cx="5410848" cy="3901708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42BC0FB-F334-1248-9513-0311CD5A31BD}"/>
              </a:ext>
            </a:extLst>
          </p:cNvPr>
          <p:cNvSpPr/>
          <p:nvPr/>
        </p:nvSpPr>
        <p:spPr>
          <a:xfrm>
            <a:off x="137289" y="754125"/>
            <a:ext cx="8941398" cy="659043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79FF64-199A-0043-B932-0F9798C5A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1112" y="213981"/>
            <a:ext cx="2510016" cy="3591503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A6E45DF-2855-6F4C-8199-70DA3737C5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1312649" cy="237285"/>
          </a:xfrm>
        </p:spPr>
        <p:txBody>
          <a:bodyPr/>
          <a:lstStyle/>
          <a:p>
            <a:pPr>
              <a:defRPr/>
            </a:pPr>
            <a:r>
              <a:rPr lang="en-US" dirty="0"/>
              <a:t>Jul 1, 2020</a:t>
            </a:r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97F3E8BD-FF52-BD4E-9958-D99EB53CE8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</p:spPr>
        <p:txBody>
          <a:bodyPr/>
          <a:lstStyle/>
          <a:p>
            <a:pPr algn="ctr">
              <a:defRPr/>
            </a:pPr>
            <a:r>
              <a:rPr lang="en-US" b="1" dirty="0"/>
              <a:t>L. Lari | ARIES-ASPEC workshop | Loss Control Mitigation in PIP-II</a:t>
            </a:r>
          </a:p>
        </p:txBody>
      </p:sp>
    </p:spTree>
    <p:extLst>
      <p:ext uri="{BB962C8B-B14F-4D97-AF65-F5344CB8AC3E}">
        <p14:creationId xmlns:p14="http://schemas.microsoft.com/office/powerpoint/2010/main" val="4235471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A168B5-B226-CF42-983C-514CBDAB4F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1312649" cy="237285"/>
          </a:xfrm>
        </p:spPr>
        <p:txBody>
          <a:bodyPr/>
          <a:lstStyle/>
          <a:p>
            <a:pPr>
              <a:defRPr/>
            </a:pPr>
            <a:r>
              <a:rPr lang="en-US" dirty="0"/>
              <a:t>Jul 1, 2020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55AE1-40F1-8740-B0AB-7A52E4EB5B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2C601833-B53C-1E44-879E-2E23F939D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A2CFE09-629F-0546-8738-02005EBA35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091" y="876536"/>
            <a:ext cx="8073395" cy="5228358"/>
          </a:xfrm>
        </p:spPr>
        <p:txBody>
          <a:bodyPr/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dirty="0"/>
              <a:t>Overview of the PIP-II Project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dirty="0"/>
              <a:t>Handling losses in the PIP-II accelerator framework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dirty="0"/>
              <a:t>PIP-II Project approach to loss control mitigation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dirty="0"/>
              <a:t>Summary</a:t>
            </a:r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n-US" dirty="0"/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n-US" dirty="0"/>
          </a:p>
          <a:p>
            <a:pPr>
              <a:spcBef>
                <a:spcPts val="300"/>
              </a:spcBef>
              <a:spcAft>
                <a:spcPts val="300"/>
              </a:spcAft>
            </a:pP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118D1E-34EE-1342-A2E8-6E83BFF8E21A}"/>
              </a:ext>
            </a:extLst>
          </p:cNvPr>
          <p:cNvSpPr txBox="1"/>
          <p:nvPr/>
        </p:nvSpPr>
        <p:spPr>
          <a:xfrm>
            <a:off x="385521" y="3429000"/>
            <a:ext cx="8372958" cy="2616101"/>
          </a:xfrm>
          <a:prstGeom prst="rect">
            <a:avLst/>
          </a:prstGeom>
          <a:solidFill>
            <a:srgbClr val="FFFF00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Thanks to: </a:t>
            </a:r>
          </a:p>
          <a:p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Lia </a:t>
            </a:r>
            <a:r>
              <a:rPr lang="en-US" sz="1800" dirty="0" err="1">
                <a:latin typeface="Helvetica" panose="020B0604020202020204" pitchFamily="34" charset="0"/>
                <a:cs typeface="Helvetica" panose="020B0604020202020204" pitchFamily="34" charset="0"/>
              </a:rPr>
              <a:t>Merminga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 (PIP-II Project Director) </a:t>
            </a:r>
          </a:p>
          <a:p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Eduard </a:t>
            </a:r>
            <a:r>
              <a:rPr lang="en-US" sz="1800" dirty="0" err="1">
                <a:latin typeface="Helvetica" panose="020B0604020202020204" pitchFamily="34" charset="0"/>
                <a:cs typeface="Helvetica" panose="020B0604020202020204" pitchFamily="34" charset="0"/>
              </a:rPr>
              <a:t>Pozdeyev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 (PIP-II Project Scientist) </a:t>
            </a:r>
          </a:p>
          <a:p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PIP-II Accelerator Physics Team (in particular A. Saini, J-P Carneiro)</a:t>
            </a:r>
          </a:p>
          <a:p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FNAL Accelerator Division Experts (in particular the Proton Source Dep.)</a:t>
            </a:r>
          </a:p>
          <a:p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FNAL MARS15 Team</a:t>
            </a:r>
          </a:p>
          <a:p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Joint Booster Intensity Studies Team</a:t>
            </a:r>
          </a:p>
          <a:p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International Booster Collaboration</a:t>
            </a:r>
          </a:p>
          <a:p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All the PIP-II Project Team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A76F5549-5F3E-794A-A302-8C9549764A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</p:spPr>
        <p:txBody>
          <a:bodyPr/>
          <a:lstStyle/>
          <a:p>
            <a:pPr algn="ctr">
              <a:defRPr/>
            </a:pPr>
            <a:r>
              <a:rPr lang="en-US" b="1" dirty="0"/>
              <a:t>L. Lari | ARIES-ASPEC workshop | Loss Control Mitigation in PIP-II</a:t>
            </a:r>
          </a:p>
        </p:txBody>
      </p:sp>
    </p:spTree>
    <p:extLst>
      <p:ext uri="{BB962C8B-B14F-4D97-AF65-F5344CB8AC3E}">
        <p14:creationId xmlns:p14="http://schemas.microsoft.com/office/powerpoint/2010/main" val="1033345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309DEFA-9CBD-9E41-A5A9-30078DFD2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 BTL Losses Management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4F907B-36DC-2B40-B286-CF12B336C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A1E14AA-DF20-8A4C-8FF4-D6369AC88473}"/>
              </a:ext>
            </a:extLst>
          </p:cNvPr>
          <p:cNvSpPr txBox="1">
            <a:spLocks/>
          </p:cNvSpPr>
          <p:nvPr/>
        </p:nvSpPr>
        <p:spPr>
          <a:xfrm>
            <a:off x="210394" y="1036834"/>
            <a:ext cx="8698655" cy="2074100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tx2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3B2EA521-034D-A140-B275-6B473A3420DA}"/>
              </a:ext>
            </a:extLst>
          </p:cNvPr>
          <p:cNvSpPr txBox="1">
            <a:spLocks/>
          </p:cNvSpPr>
          <p:nvPr/>
        </p:nvSpPr>
        <p:spPr>
          <a:xfrm>
            <a:off x="207651" y="909577"/>
            <a:ext cx="8698655" cy="478433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000000"/>
                </a:solidFill>
              </a:rPr>
              <a:t>Evaluated</a:t>
            </a:r>
            <a:r>
              <a:rPr lang="en-US" sz="2000" b="1" dirty="0">
                <a:solidFill>
                  <a:srgbClr val="000000"/>
                </a:solidFill>
              </a:rPr>
              <a:t> uncontrolled beam losses</a:t>
            </a:r>
            <a:r>
              <a:rPr lang="en-US" sz="2000" dirty="0">
                <a:solidFill>
                  <a:srgbClr val="000000"/>
                </a:solidFill>
              </a:rPr>
              <a:t> mechanism typical in high-intensity H</a:t>
            </a:r>
            <a:r>
              <a:rPr lang="en-US" sz="2000" baseline="30000" dirty="0">
                <a:solidFill>
                  <a:srgbClr val="000000"/>
                </a:solidFill>
              </a:rPr>
              <a:t>-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err="1">
                <a:solidFill>
                  <a:srgbClr val="000000"/>
                </a:solidFill>
              </a:rPr>
              <a:t>Linacs</a:t>
            </a:r>
            <a:r>
              <a:rPr lang="en-US" sz="2000" dirty="0">
                <a:solidFill>
                  <a:srgbClr val="000000"/>
                </a:solidFill>
              </a:rPr>
              <a:t>: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</a:rPr>
              <a:t>Intra-Beam Stripping 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</a:rPr>
              <a:t>significantly reduced with respect to the </a:t>
            </a:r>
            <a:r>
              <a:rPr lang="en-US" sz="1800" dirty="0" err="1">
                <a:solidFill>
                  <a:srgbClr val="000000"/>
                </a:solidFill>
              </a:rPr>
              <a:t>Linac</a:t>
            </a:r>
            <a:r>
              <a:rPr lang="en-US" sz="1800" dirty="0">
                <a:solidFill>
                  <a:srgbClr val="000000"/>
                </a:solidFill>
              </a:rPr>
              <a:t> due to bunch lengthening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i="1" dirty="0">
                <a:solidFill>
                  <a:srgbClr val="000000"/>
                </a:solidFill>
              </a:rPr>
              <a:t>Residual Gas Stripping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</a:rPr>
              <a:t>Lorentz/Magnets field Stripping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000" i="1" dirty="0">
                <a:solidFill>
                  <a:srgbClr val="000000"/>
                </a:solidFill>
              </a:rPr>
              <a:t>Beam Loss due to Halo/Tail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tx2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32A7ADB-99B4-2541-A15E-D21B8580DD05}"/>
              </a:ext>
            </a:extLst>
          </p:cNvPr>
          <p:cNvSpPr/>
          <p:nvPr/>
        </p:nvSpPr>
        <p:spPr>
          <a:xfrm>
            <a:off x="149462" y="5910534"/>
            <a:ext cx="8893143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en-US" sz="2000" b="1" i="1" dirty="0">
                <a:solidFill>
                  <a:srgbClr val="505050"/>
                </a:solidFill>
                <a:latin typeface="Helvetica"/>
              </a:rPr>
              <a:t>Losses are acceptable even for the CW regime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7C7A02-3384-AC44-9091-6AD9E6B1F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0619" y="3161503"/>
            <a:ext cx="3473877" cy="2538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9CE85F-4FA9-0147-AFCD-31E49F765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61" y="3415171"/>
            <a:ext cx="5305941" cy="20741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E9F578A-9447-0B45-A47E-E65447DEBE8D}"/>
              </a:ext>
            </a:extLst>
          </p:cNvPr>
          <p:cNvSpPr txBox="1"/>
          <p:nvPr/>
        </p:nvSpPr>
        <p:spPr>
          <a:xfrm>
            <a:off x="4100383" y="3168359"/>
            <a:ext cx="144251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1 Torr = 1.33 mbar</a:t>
            </a:r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3A866846-E3F1-DF4B-9AC5-AB07E1CDD4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1312649" cy="237285"/>
          </a:xfrm>
        </p:spPr>
        <p:txBody>
          <a:bodyPr/>
          <a:lstStyle/>
          <a:p>
            <a:pPr>
              <a:defRPr/>
            </a:pPr>
            <a:r>
              <a:rPr lang="en-US" dirty="0"/>
              <a:t>Jul 1, 2020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035E8A-E9B0-524B-801C-D4A358BB781E}"/>
              </a:ext>
            </a:extLst>
          </p:cNvPr>
          <p:cNvSpPr txBox="1"/>
          <p:nvPr/>
        </p:nvSpPr>
        <p:spPr>
          <a:xfrm>
            <a:off x="6726015" y="2986053"/>
            <a:ext cx="1949573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Magnetic stripping losses </a:t>
            </a:r>
            <a:endParaRPr lang="en-US" sz="800" dirty="0">
              <a:latin typeface="Helvetica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A74749-5CC1-9744-9FA1-CC49BF8380B7}"/>
              </a:ext>
            </a:extLst>
          </p:cNvPr>
          <p:cNvSpPr txBox="1"/>
          <p:nvPr/>
        </p:nvSpPr>
        <p:spPr>
          <a:xfrm>
            <a:off x="7227557" y="5405337"/>
            <a:ext cx="85953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Field (</a:t>
            </a:r>
            <a:r>
              <a:rPr lang="en-US" sz="1200" dirty="0" err="1">
                <a:latin typeface="Helvetica" pitchFamily="2" charset="0"/>
              </a:rPr>
              <a:t>kG</a:t>
            </a:r>
            <a:r>
              <a:rPr lang="en-US" sz="1200" dirty="0">
                <a:latin typeface="Helvetica" pitchFamily="2" charset="0"/>
              </a:rPr>
              <a:t>)</a:t>
            </a:r>
            <a:endParaRPr lang="en-US" sz="800" dirty="0">
              <a:latin typeface="Helvetica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B14159-5910-F24F-ADEB-54E3FAD835E1}"/>
              </a:ext>
            </a:extLst>
          </p:cNvPr>
          <p:cNvSpPr txBox="1"/>
          <p:nvPr/>
        </p:nvSpPr>
        <p:spPr>
          <a:xfrm rot="16200000">
            <a:off x="5095319" y="4070606"/>
            <a:ext cx="125226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US" sz="1200" dirty="0">
              <a:latin typeface="Helvetica" pitchFamily="2" charset="0"/>
            </a:endParaRPr>
          </a:p>
          <a:p>
            <a:r>
              <a:rPr lang="en-US" sz="1200" dirty="0">
                <a:latin typeface="Helvetica" pitchFamily="2" charset="0"/>
              </a:rPr>
              <a:t>Loss rate per m</a:t>
            </a:r>
            <a:endParaRPr lang="en-US" sz="800" dirty="0">
              <a:latin typeface="Helvetica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CBFD45-495E-7F43-8DAF-7B1BC7EE046C}"/>
              </a:ext>
            </a:extLst>
          </p:cNvPr>
          <p:cNvSpPr txBox="1"/>
          <p:nvPr/>
        </p:nvSpPr>
        <p:spPr>
          <a:xfrm>
            <a:off x="5868955" y="4153704"/>
            <a:ext cx="461666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10</a:t>
            </a:r>
            <a:r>
              <a:rPr lang="en-US" sz="1200" baseline="30000" dirty="0">
                <a:latin typeface="Helvetica" pitchFamily="2" charset="0"/>
              </a:rPr>
              <a:t>-8</a:t>
            </a:r>
          </a:p>
        </p:txBody>
      </p:sp>
      <p:sp>
        <p:nvSpPr>
          <p:cNvPr id="20" name="Footer Placeholder 2">
            <a:extLst>
              <a:ext uri="{FF2B5EF4-FFF2-40B4-BE49-F238E27FC236}">
                <a16:creationId xmlns:a16="http://schemas.microsoft.com/office/drawing/2014/main" id="{B76B495F-5427-A04E-8B17-7CECFD8A42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</p:spPr>
        <p:txBody>
          <a:bodyPr/>
          <a:lstStyle/>
          <a:p>
            <a:pPr algn="ctr">
              <a:defRPr/>
            </a:pPr>
            <a:r>
              <a:rPr lang="en-US" b="1" dirty="0"/>
              <a:t>L. Lari | ARIES-ASPEC workshop | Loss Control Mitigation in PIP-II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9C5405-CFE8-3943-AD86-9374D5ADFB07}"/>
              </a:ext>
            </a:extLst>
          </p:cNvPr>
          <p:cNvSpPr txBox="1"/>
          <p:nvPr/>
        </p:nvSpPr>
        <p:spPr>
          <a:xfrm>
            <a:off x="6867939" y="5631804"/>
            <a:ext cx="1578766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10 </a:t>
            </a:r>
            <a:r>
              <a:rPr lang="en-US" sz="1200" dirty="0" err="1">
                <a:latin typeface="Helvetica" pitchFamily="2" charset="0"/>
              </a:rPr>
              <a:t>kGauss</a:t>
            </a:r>
            <a:r>
              <a:rPr lang="en-US" sz="1200" dirty="0">
                <a:latin typeface="Helvetica" pitchFamily="2" charset="0"/>
              </a:rPr>
              <a:t> = 1 Tesla</a:t>
            </a:r>
          </a:p>
        </p:txBody>
      </p:sp>
    </p:spTree>
    <p:extLst>
      <p:ext uri="{BB962C8B-B14F-4D97-AF65-F5344CB8AC3E}">
        <p14:creationId xmlns:p14="http://schemas.microsoft.com/office/powerpoint/2010/main" val="195143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2" grpId="0" animBg="1"/>
      <p:bldP spid="13" grpId="0" animBg="1"/>
      <p:bldP spid="14" grpId="0" animBg="1"/>
      <p:bldP spid="16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0A582-DA9B-F840-81E9-AE82584502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313" y="1186168"/>
            <a:ext cx="8672513" cy="5059363"/>
          </a:xfrm>
        </p:spPr>
        <p:txBody>
          <a:bodyPr/>
          <a:lstStyle/>
          <a:p>
            <a:r>
              <a:rPr lang="en-US" sz="2000" dirty="0" err="1"/>
              <a:t>Linac</a:t>
            </a:r>
            <a:r>
              <a:rPr lang="en-US" sz="2000" dirty="0"/>
              <a:t> Beam Commissioning tailored in stages foreseen to commissioning the machine until the BTL dump to minimize risks in validating the PIP-II project goals (i.e. KPPs). 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On going study for a possible collimation system to be implemented in the BTL.</a:t>
            </a:r>
          </a:p>
          <a:p>
            <a:r>
              <a:rPr lang="en-US" sz="2000" dirty="0"/>
              <a:t>Machine Learning is plan to be evaluated for applications in loss mitigations to improve the reliability</a:t>
            </a:r>
          </a:p>
          <a:p>
            <a:endParaRPr lang="en-US" sz="20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819098-E3F4-2747-B327-84A62384C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520962"/>
            <a:ext cx="8686800" cy="427877"/>
          </a:xfrm>
        </p:spPr>
        <p:txBody>
          <a:bodyPr/>
          <a:lstStyle/>
          <a:p>
            <a:r>
              <a:rPr lang="en-US" dirty="0"/>
              <a:t>PIP-II BTL Loss Control Mitigation Next steps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982F56-319C-014F-8D05-42D1135B74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E177054-5B46-C44F-BE7E-22CF8FD8F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4454" y="1926591"/>
            <a:ext cx="3453696" cy="2490426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BC62F343-D75C-D94B-B366-1FBC13E08639}"/>
              </a:ext>
            </a:extLst>
          </p:cNvPr>
          <p:cNvSpPr/>
          <p:nvPr/>
        </p:nvSpPr>
        <p:spPr>
          <a:xfrm>
            <a:off x="4074454" y="2499237"/>
            <a:ext cx="681926" cy="573437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B24A64C9-8BDA-3644-B72F-7EA2CC43C9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1312649" cy="237285"/>
          </a:xfrm>
        </p:spPr>
        <p:txBody>
          <a:bodyPr/>
          <a:lstStyle/>
          <a:p>
            <a:pPr>
              <a:defRPr/>
            </a:pPr>
            <a:r>
              <a:rPr lang="en-US" dirty="0"/>
              <a:t>Jul 1, 2020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5B36624-2CF9-5C4E-8126-0D6716A1EEA3}"/>
              </a:ext>
            </a:extLst>
          </p:cNvPr>
          <p:cNvSpPr txBox="1"/>
          <p:nvPr/>
        </p:nvSpPr>
        <p:spPr>
          <a:xfrm>
            <a:off x="2869386" y="2693258"/>
            <a:ext cx="107273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Helvetica" pitchFamily="2" charset="0"/>
              </a:rPr>
              <a:t>25 kW Dump</a:t>
            </a:r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30340755-FD3D-F24F-AA7B-0F17D1DFD0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</p:spPr>
        <p:txBody>
          <a:bodyPr/>
          <a:lstStyle/>
          <a:p>
            <a:pPr algn="ctr">
              <a:defRPr/>
            </a:pPr>
            <a:r>
              <a:rPr lang="en-US" b="1" dirty="0"/>
              <a:t>L. Lari | ARIES-ASPEC workshop | Loss Control Mitigation in PIP-II</a:t>
            </a:r>
          </a:p>
        </p:txBody>
      </p:sp>
    </p:spTree>
    <p:extLst>
      <p:ext uri="{BB962C8B-B14F-4D97-AF65-F5344CB8AC3E}">
        <p14:creationId xmlns:p14="http://schemas.microsoft.com/office/powerpoint/2010/main" val="17467201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5639CF76-1CD8-499D-A570-9B6342534D3C}"/>
              </a:ext>
            </a:extLst>
          </p:cNvPr>
          <p:cNvSpPr txBox="1">
            <a:spLocks/>
          </p:cNvSpPr>
          <p:nvPr/>
        </p:nvSpPr>
        <p:spPr>
          <a:xfrm>
            <a:off x="210395" y="895316"/>
            <a:ext cx="7747062" cy="478433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0000"/>
                </a:solidFill>
              </a:rPr>
              <a:t>1. Losses in the 800 MeV H</a:t>
            </a:r>
            <a:r>
              <a:rPr lang="en-US" sz="2000" b="1" baseline="30000" dirty="0">
                <a:solidFill>
                  <a:srgbClr val="000000"/>
                </a:solidFill>
              </a:rPr>
              <a:t>−</a:t>
            </a:r>
            <a:r>
              <a:rPr lang="en-US" sz="2000" b="1" dirty="0">
                <a:solidFill>
                  <a:srgbClr val="000000"/>
                </a:solidFill>
              </a:rPr>
              <a:t>  </a:t>
            </a:r>
            <a:r>
              <a:rPr lang="en-US" sz="2000" b="1" dirty="0" err="1">
                <a:solidFill>
                  <a:srgbClr val="000000"/>
                </a:solidFill>
              </a:rPr>
              <a:t>Linac</a:t>
            </a:r>
            <a:endParaRPr lang="en-US" sz="2000" b="1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0000"/>
                </a:solidFill>
              </a:rPr>
              <a:t>2. Losses in the </a:t>
            </a:r>
            <a:r>
              <a:rPr lang="en-US" sz="2000" b="1" dirty="0" err="1">
                <a:solidFill>
                  <a:srgbClr val="000000"/>
                </a:solidFill>
              </a:rPr>
              <a:t>Linac</a:t>
            </a:r>
            <a:r>
              <a:rPr lang="en-US" sz="2000" b="1" dirty="0">
                <a:solidFill>
                  <a:srgbClr val="000000"/>
                </a:solidFill>
              </a:rPr>
              <a:t>-to-Booster Transfer Line (BTL)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0000"/>
                </a:solidFill>
              </a:rPr>
              <a:t>3. Losses in the Booster injection/extraction regions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0000"/>
                </a:solidFill>
              </a:rPr>
              <a:t>4. Losses in Rings: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0000"/>
                </a:solidFill>
              </a:rPr>
              <a:t>	4a. Booster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0000"/>
                </a:solidFill>
              </a:rPr>
              <a:t>	4b. Recycler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0000"/>
                </a:solidFill>
              </a:rPr>
              <a:t>	4c. Main Injector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tx2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2BC0FB-F334-1248-9513-0311CD5A31BD}"/>
              </a:ext>
            </a:extLst>
          </p:cNvPr>
          <p:cNvSpPr/>
          <p:nvPr/>
        </p:nvSpPr>
        <p:spPr>
          <a:xfrm>
            <a:off x="137289" y="754125"/>
            <a:ext cx="8941398" cy="1198507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43511A2C-AFED-49CC-98C9-86C329A63E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2250" y="255677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</a:rPr>
              <a:t>Handling PIP-II Losses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D81095-81E9-4B34-B968-4A93117EA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DB104F-E086-354A-99FB-6054064C4A9A}"/>
              </a:ext>
            </a:extLst>
          </p:cNvPr>
          <p:cNvSpPr/>
          <p:nvPr/>
        </p:nvSpPr>
        <p:spPr>
          <a:xfrm>
            <a:off x="137289" y="2492775"/>
            <a:ext cx="8941398" cy="3693515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Content Placeholder 6">
            <a:extLst>
              <a:ext uri="{FF2B5EF4-FFF2-40B4-BE49-F238E27FC236}">
                <a16:creationId xmlns:a16="http://schemas.microsoft.com/office/drawing/2014/main" id="{28069190-2141-44EE-AA15-25F2E5CAF6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19495" y="2459275"/>
            <a:ext cx="5410848" cy="3901708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79FF64-199A-0043-B932-0F9798C5A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1112" y="213981"/>
            <a:ext cx="2510016" cy="3591503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5FB64E12-6B93-0A4C-9800-0325EF1F08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1312649" cy="237285"/>
          </a:xfrm>
        </p:spPr>
        <p:txBody>
          <a:bodyPr/>
          <a:lstStyle/>
          <a:p>
            <a:pPr>
              <a:defRPr/>
            </a:pPr>
            <a:r>
              <a:rPr lang="en-US" dirty="0"/>
              <a:t>Jul 1, 2020</a:t>
            </a:r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E1B6A8A9-59CD-8745-8A56-B9D1472F09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</p:spPr>
        <p:txBody>
          <a:bodyPr/>
          <a:lstStyle/>
          <a:p>
            <a:pPr algn="ctr">
              <a:defRPr/>
            </a:pPr>
            <a:r>
              <a:rPr lang="en-US" b="1" dirty="0"/>
              <a:t>L. Lari | ARIES-ASPEC workshop | Loss Control Mitigation in PIP-II</a:t>
            </a:r>
          </a:p>
        </p:txBody>
      </p:sp>
    </p:spTree>
    <p:extLst>
      <p:ext uri="{BB962C8B-B14F-4D97-AF65-F5344CB8AC3E}">
        <p14:creationId xmlns:p14="http://schemas.microsoft.com/office/powerpoint/2010/main" val="25142000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E7269563-31A8-BD4C-9FE5-13A258D5B7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</p:spPr>
        <p:txBody>
          <a:bodyPr/>
          <a:lstStyle/>
          <a:p>
            <a:pPr algn="ctr">
              <a:defRPr/>
            </a:pPr>
            <a:r>
              <a:rPr lang="en-US" b="1" dirty="0"/>
              <a:t>L. Lari | ARIES-ASPEC workshop | Loss Control Mitigation in PIP-II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309DEFA-9CBD-9E41-A5A9-30078DFD2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Booster Inj./</a:t>
            </a:r>
            <a:r>
              <a:rPr lang="en-US" dirty="0" err="1"/>
              <a:t>Extr</a:t>
            </a:r>
            <a:r>
              <a:rPr lang="en-US" dirty="0"/>
              <a:t>. Losses Management &amp; Mitigation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4F907B-36DC-2B40-B286-CF12B336C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A1E14AA-DF20-8A4C-8FF4-D6369AC88473}"/>
              </a:ext>
            </a:extLst>
          </p:cNvPr>
          <p:cNvSpPr txBox="1">
            <a:spLocks/>
          </p:cNvSpPr>
          <p:nvPr/>
        </p:nvSpPr>
        <p:spPr>
          <a:xfrm>
            <a:off x="181811" y="1036834"/>
            <a:ext cx="8698655" cy="478433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tx2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32A7ADB-99B4-2541-A15E-D21B8580DD05}"/>
              </a:ext>
            </a:extLst>
          </p:cNvPr>
          <p:cNvSpPr/>
          <p:nvPr/>
        </p:nvSpPr>
        <p:spPr>
          <a:xfrm>
            <a:off x="69046" y="746422"/>
            <a:ext cx="8893143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b="1" i="1" dirty="0"/>
              <a:t>Beam Power injected into Booster will increase 4 times in PIP-2 Era. Beam Power extracted from Booster will be doubled in PIP-2 Era.</a:t>
            </a:r>
            <a:endParaRPr lang="en-US" sz="400" b="1" i="1" dirty="0">
              <a:solidFill>
                <a:schemeClr val="accent6"/>
              </a:solidFill>
              <a:latin typeface="Helvetica" pitchFamily="2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8AC88FC-E5DB-E74F-8A8A-0B762148B22F}"/>
              </a:ext>
            </a:extLst>
          </p:cNvPr>
          <p:cNvSpPr txBox="1">
            <a:spLocks/>
          </p:cNvSpPr>
          <p:nvPr/>
        </p:nvSpPr>
        <p:spPr>
          <a:xfrm>
            <a:off x="263534" y="1628345"/>
            <a:ext cx="8698655" cy="2976623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buNone/>
            </a:pPr>
            <a:r>
              <a:rPr lang="en-US" sz="2000" dirty="0"/>
              <a:t>PIP-II scope includes:</a:t>
            </a:r>
          </a:p>
          <a:p>
            <a:pPr marL="400050"/>
            <a:r>
              <a:rPr lang="en-US" sz="2000" dirty="0"/>
              <a:t>New 800 MeV Booster Injection Area with ancillary systems, incl collimators</a:t>
            </a:r>
          </a:p>
          <a:p>
            <a:pPr marL="400050"/>
            <a:r>
              <a:rPr lang="en-US" sz="2000" dirty="0"/>
              <a:t>2X larger bore magnets to reduce losses at Booster Extraction</a:t>
            </a:r>
          </a:p>
          <a:p>
            <a:pPr marL="400050"/>
            <a:endParaRPr lang="en-US" sz="1000" dirty="0"/>
          </a:p>
          <a:p>
            <a:pPr marL="0" indent="0">
              <a:buNone/>
            </a:pPr>
            <a:r>
              <a:rPr lang="en-US" sz="2000" dirty="0"/>
              <a:t>Design and Simulation work on-going to improve accuracy.</a:t>
            </a:r>
          </a:p>
          <a:p>
            <a:pPr marL="914400" lvl="2" indent="0">
              <a:buNone/>
            </a:pPr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sz="1600" dirty="0"/>
          </a:p>
          <a:p>
            <a:pPr lvl="2"/>
            <a:endParaRPr lang="en-US" sz="1600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tx2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tx2"/>
              </a:solidFill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A9AF64F-2987-D64B-9688-7CD790465E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9505696"/>
              </p:ext>
            </p:extLst>
          </p:nvPr>
        </p:nvGraphicFramePr>
        <p:xfrm>
          <a:off x="222249" y="3579266"/>
          <a:ext cx="8770980" cy="271780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315188">
                  <a:extLst>
                    <a:ext uri="{9D8B030D-6E8A-4147-A177-3AD203B41FA5}">
                      <a16:colId xmlns:a16="http://schemas.microsoft.com/office/drawing/2014/main" val="1800005684"/>
                    </a:ext>
                  </a:extLst>
                </a:gridCol>
                <a:gridCol w="2411010">
                  <a:extLst>
                    <a:ext uri="{9D8B030D-6E8A-4147-A177-3AD203B41FA5}">
                      <a16:colId xmlns:a16="http://schemas.microsoft.com/office/drawing/2014/main" val="4146356062"/>
                    </a:ext>
                  </a:extLst>
                </a:gridCol>
                <a:gridCol w="4044782">
                  <a:extLst>
                    <a:ext uri="{9D8B030D-6E8A-4147-A177-3AD203B41FA5}">
                      <a16:colId xmlns:a16="http://schemas.microsoft.com/office/drawing/2014/main" val="394481158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Helvetica" pitchFamily="2" charset="0"/>
                        </a:rPr>
                        <a:t>Loss Mechanism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Helvetica" pitchFamily="2" charset="0"/>
                        </a:rPr>
                        <a:t>Driving Forces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Helvetica" pitchFamily="2" charset="0"/>
                        </a:rPr>
                        <a:t>PIP-II Era Mitigation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41782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700" b="1" dirty="0">
                          <a:latin typeface="Helvetica" pitchFamily="2" charset="0"/>
                        </a:rPr>
                        <a:t>Emittance Growth at Injection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Helvetica" pitchFamily="2" charset="0"/>
                        </a:rPr>
                        <a:t>Space Charge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700" dirty="0">
                          <a:latin typeface="Helvetica" pitchFamily="2" charset="0"/>
                        </a:rPr>
                        <a:t>Painting injection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700" dirty="0">
                          <a:latin typeface="Helvetica" pitchFamily="2" charset="0"/>
                        </a:rPr>
                        <a:t>Two stage collimation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32977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700" b="1" dirty="0">
                          <a:latin typeface="Helvetica" pitchFamily="2" charset="0"/>
                        </a:rPr>
                        <a:t>Longitudinal Losses at Injection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700" dirty="0">
                          <a:latin typeface="Helvetica" pitchFamily="2" charset="0"/>
                        </a:rPr>
                        <a:t>LLRF Performance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700" dirty="0">
                          <a:latin typeface="Helvetica" pitchFamily="2" charset="0"/>
                        </a:rPr>
                        <a:t>Adiabatic capture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700" dirty="0">
                          <a:latin typeface="Helvetica" pitchFamily="2" charset="0"/>
                        </a:rPr>
                        <a:t>Field stability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Helvetica" pitchFamily="2" charset="0"/>
                        </a:rPr>
                        <a:t>Direct bucket injection with beam chopper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67255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700" b="1" dirty="0">
                          <a:latin typeface="Helvetica" pitchFamily="2" charset="0"/>
                        </a:rPr>
                        <a:t>Extraction Losses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Helvetica" pitchFamily="2" charset="0"/>
                        </a:rPr>
                        <a:t>Vertical aperture restriction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latin typeface="Helvetica" pitchFamily="2" charset="0"/>
                        </a:rPr>
                        <a:t>Two new magnets with larger Aperture (approximately 10% increase) in extraction region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153177"/>
                  </a:ext>
                </a:extLst>
              </a:tr>
            </a:tbl>
          </a:graphicData>
        </a:graphic>
      </p:graphicFrame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3D09FF50-1A89-2948-812E-F56FAA9919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1312649" cy="237285"/>
          </a:xfrm>
        </p:spPr>
        <p:txBody>
          <a:bodyPr/>
          <a:lstStyle/>
          <a:p>
            <a:pPr>
              <a:defRPr/>
            </a:pPr>
            <a:r>
              <a:rPr lang="en-US" dirty="0"/>
              <a:t>Jul 1, 2020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C7325A-C1E0-C64E-8283-612107D3591E}"/>
              </a:ext>
            </a:extLst>
          </p:cNvPr>
          <p:cNvSpPr/>
          <p:nvPr/>
        </p:nvSpPr>
        <p:spPr>
          <a:xfrm>
            <a:off x="3839087" y="6324740"/>
            <a:ext cx="5154142" cy="400110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lvl="1" algn="ctr"/>
            <a:r>
              <a:rPr lang="en-US" sz="2000" b="1" i="1" dirty="0">
                <a:solidFill>
                  <a:schemeClr val="bg1"/>
                </a:solidFill>
                <a:latin typeface="Helvetica" pitchFamily="2" charset="0"/>
              </a:rPr>
              <a:t>Details on E. </a:t>
            </a:r>
            <a:r>
              <a:rPr lang="en-US" sz="2000" b="1" i="1" dirty="0" err="1">
                <a:solidFill>
                  <a:schemeClr val="bg1"/>
                </a:solidFill>
                <a:latin typeface="Helvetica" pitchFamily="2" charset="0"/>
              </a:rPr>
              <a:t>Pozdeyev</a:t>
            </a:r>
            <a:r>
              <a:rPr lang="en-US" sz="2000" b="1" i="1" dirty="0">
                <a:solidFill>
                  <a:schemeClr val="bg1"/>
                </a:solidFill>
                <a:latin typeface="Helvetica" pitchFamily="2" charset="0"/>
              </a:rPr>
              <a:t> ARIES talk</a:t>
            </a:r>
            <a:endParaRPr lang="en-US" sz="2000" i="1" dirty="0">
              <a:solidFill>
                <a:schemeClr val="bg1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7557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5639CF76-1CD8-499D-A570-9B6342534D3C}"/>
              </a:ext>
            </a:extLst>
          </p:cNvPr>
          <p:cNvSpPr txBox="1">
            <a:spLocks/>
          </p:cNvSpPr>
          <p:nvPr/>
        </p:nvSpPr>
        <p:spPr>
          <a:xfrm>
            <a:off x="210395" y="895316"/>
            <a:ext cx="7747062" cy="478433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0000"/>
                </a:solidFill>
              </a:rPr>
              <a:t>1. Losses in the 800 MeV H</a:t>
            </a:r>
            <a:r>
              <a:rPr lang="en-US" sz="2000" b="1" baseline="30000" dirty="0">
                <a:solidFill>
                  <a:srgbClr val="000000"/>
                </a:solidFill>
              </a:rPr>
              <a:t>−</a:t>
            </a:r>
            <a:r>
              <a:rPr lang="en-US" sz="2000" b="1" dirty="0">
                <a:solidFill>
                  <a:srgbClr val="000000"/>
                </a:solidFill>
              </a:rPr>
              <a:t>  </a:t>
            </a:r>
            <a:r>
              <a:rPr lang="en-US" sz="2000" b="1" dirty="0" err="1">
                <a:solidFill>
                  <a:srgbClr val="000000"/>
                </a:solidFill>
              </a:rPr>
              <a:t>Linac</a:t>
            </a:r>
            <a:endParaRPr lang="en-US" sz="2000" b="1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0000"/>
                </a:solidFill>
              </a:rPr>
              <a:t>2. Losses in the </a:t>
            </a:r>
            <a:r>
              <a:rPr lang="en-US" sz="2000" b="1" dirty="0" err="1">
                <a:solidFill>
                  <a:srgbClr val="000000"/>
                </a:solidFill>
              </a:rPr>
              <a:t>Linac</a:t>
            </a:r>
            <a:r>
              <a:rPr lang="en-US" sz="2000" b="1" dirty="0">
                <a:solidFill>
                  <a:srgbClr val="000000"/>
                </a:solidFill>
              </a:rPr>
              <a:t>-to-Booster Transfer Line (BTL)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0000"/>
                </a:solidFill>
              </a:rPr>
              <a:t>3. Losses in the Booster injection/extraction regions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0000"/>
                </a:solidFill>
              </a:rPr>
              <a:t>4. Losses in Rings: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0000"/>
                </a:solidFill>
              </a:rPr>
              <a:t>	4a. Booster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0000"/>
                </a:solidFill>
              </a:rPr>
              <a:t>	4b. Recycler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0000"/>
                </a:solidFill>
              </a:rPr>
              <a:t>	4c. Main Injector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tx2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2BC0FB-F334-1248-9513-0311CD5A31BD}"/>
              </a:ext>
            </a:extLst>
          </p:cNvPr>
          <p:cNvSpPr/>
          <p:nvPr/>
        </p:nvSpPr>
        <p:spPr>
          <a:xfrm>
            <a:off x="137289" y="754125"/>
            <a:ext cx="8941398" cy="1834092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43511A2C-AFED-49CC-98C9-86C329A63E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2250" y="255677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</a:rPr>
              <a:t>Handling PIP-II Losses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D81095-81E9-4B34-B968-4A93117EA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DB104F-E086-354A-99FB-6054064C4A9A}"/>
              </a:ext>
            </a:extLst>
          </p:cNvPr>
          <p:cNvSpPr/>
          <p:nvPr/>
        </p:nvSpPr>
        <p:spPr>
          <a:xfrm>
            <a:off x="137289" y="3946675"/>
            <a:ext cx="8941398" cy="2239615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Content Placeholder 6">
            <a:extLst>
              <a:ext uri="{FF2B5EF4-FFF2-40B4-BE49-F238E27FC236}">
                <a16:creationId xmlns:a16="http://schemas.microsoft.com/office/drawing/2014/main" id="{28069190-2141-44EE-AA15-25F2E5CAF6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19495" y="2459275"/>
            <a:ext cx="5410848" cy="3901708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79FF64-199A-0043-B932-0F9798C5A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1112" y="213981"/>
            <a:ext cx="2510016" cy="3591503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939A15F9-B40B-D040-8CF3-7C6A594F01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1312649" cy="237285"/>
          </a:xfrm>
        </p:spPr>
        <p:txBody>
          <a:bodyPr/>
          <a:lstStyle/>
          <a:p>
            <a:pPr>
              <a:defRPr/>
            </a:pPr>
            <a:r>
              <a:rPr lang="en-US" dirty="0"/>
              <a:t>Jul 1, 2020</a:t>
            </a:r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D98FD271-3E80-344F-BB71-306D32FBAA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</p:spPr>
        <p:txBody>
          <a:bodyPr/>
          <a:lstStyle/>
          <a:p>
            <a:pPr algn="ctr">
              <a:defRPr/>
            </a:pPr>
            <a:r>
              <a:rPr lang="en-US" b="1" dirty="0"/>
              <a:t>L. Lari | ARIES-ASPEC workshop | Loss Control Mitigation in PIP-II</a:t>
            </a:r>
          </a:p>
        </p:txBody>
      </p:sp>
    </p:spTree>
    <p:extLst>
      <p:ext uri="{BB962C8B-B14F-4D97-AF65-F5344CB8AC3E}">
        <p14:creationId xmlns:p14="http://schemas.microsoft.com/office/powerpoint/2010/main" val="30116757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309DEFA-9CBD-9E41-A5A9-30078DFD2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Losses in Rings Management &amp; Mitigation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4F907B-36DC-2B40-B286-CF12B336C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CA1E14AA-DF20-8A4C-8FF4-D6369AC88473}"/>
              </a:ext>
            </a:extLst>
          </p:cNvPr>
          <p:cNvSpPr txBox="1">
            <a:spLocks/>
          </p:cNvSpPr>
          <p:nvPr/>
        </p:nvSpPr>
        <p:spPr>
          <a:xfrm>
            <a:off x="181811" y="1036834"/>
            <a:ext cx="8698655" cy="478433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  <a:spcAft>
                <a:spcPts val="0"/>
              </a:spcAft>
            </a:pPr>
            <a:endParaRPr lang="en-US" sz="2000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tx2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32A7ADB-99B4-2541-A15E-D21B8580DD05}"/>
              </a:ext>
            </a:extLst>
          </p:cNvPr>
          <p:cNvSpPr/>
          <p:nvPr/>
        </p:nvSpPr>
        <p:spPr>
          <a:xfrm>
            <a:off x="4130358" y="876807"/>
            <a:ext cx="5013642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1800" b="1" i="1" dirty="0">
                <a:solidFill>
                  <a:schemeClr val="accent6"/>
                </a:solidFill>
                <a:latin typeface="Helvetica" pitchFamily="2" charset="0"/>
              </a:rPr>
              <a:t>PIP-II intensity per pulse upgrade requires </a:t>
            </a:r>
          </a:p>
          <a:p>
            <a:pPr lvl="0" algn="ctr"/>
            <a:r>
              <a:rPr lang="en-US" sz="1800" b="1" i="1" dirty="0">
                <a:solidFill>
                  <a:schemeClr val="accent6"/>
                </a:solidFill>
                <a:latin typeface="Helvetica" pitchFamily="2" charset="0"/>
              </a:rPr>
              <a:t>commensurate reduction in Booster loss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8AC88FC-E5DB-E74F-8A8A-0B762148B22F}"/>
              </a:ext>
            </a:extLst>
          </p:cNvPr>
          <p:cNvSpPr txBox="1">
            <a:spLocks/>
          </p:cNvSpPr>
          <p:nvPr/>
        </p:nvSpPr>
        <p:spPr>
          <a:xfrm>
            <a:off x="222672" y="938159"/>
            <a:ext cx="8698655" cy="5321127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buNone/>
            </a:pPr>
            <a:r>
              <a:rPr lang="en-US" sz="2000" dirty="0"/>
              <a:t>PIP-II scope includes:</a:t>
            </a:r>
          </a:p>
          <a:p>
            <a:pPr marL="400050"/>
            <a:r>
              <a:rPr lang="en-US" sz="2000" dirty="0"/>
              <a:t>Booster (excl. </a:t>
            </a:r>
            <a:r>
              <a:rPr lang="en-US" sz="2000" dirty="0" err="1"/>
              <a:t>inj</a:t>
            </a:r>
            <a:r>
              <a:rPr lang="en-US" sz="2000" dirty="0"/>
              <a:t>/</a:t>
            </a:r>
            <a:r>
              <a:rPr lang="en-US" sz="2000" dirty="0" err="1"/>
              <a:t>extrc</a:t>
            </a:r>
            <a:r>
              <a:rPr lang="en-US" sz="2000" dirty="0"/>
              <a:t>. Areas):</a:t>
            </a:r>
          </a:p>
          <a:p>
            <a:pPr lvl="1"/>
            <a:r>
              <a:rPr lang="en-US" sz="2000" dirty="0"/>
              <a:t>Booster modifications from 15 Hz to 20 Hz operations</a:t>
            </a:r>
          </a:p>
          <a:p>
            <a:pPr lvl="1"/>
            <a:r>
              <a:rPr lang="en-US" sz="2000" dirty="0"/>
              <a:t>5 new booster cavities, higher voltage, larger aperture to provide higher voltage (1.16 MV) required for 20 Hz and higher intensity</a:t>
            </a:r>
          </a:p>
          <a:p>
            <a:pPr lvl="1"/>
            <a:r>
              <a:rPr lang="en-US" sz="2000" dirty="0"/>
              <a:t>Collimators, Dampers to control losses in Booster</a:t>
            </a:r>
          </a:p>
          <a:p>
            <a:r>
              <a:rPr lang="en-US" sz="2000" dirty="0"/>
              <a:t>Recycler ring</a:t>
            </a:r>
          </a:p>
          <a:p>
            <a:pPr lvl="1"/>
            <a:r>
              <a:rPr lang="en-US" sz="2000" dirty="0"/>
              <a:t>3 New Recycler cavities to support continuous operation mode</a:t>
            </a:r>
          </a:p>
          <a:p>
            <a:r>
              <a:rPr lang="en-US" sz="2000" dirty="0"/>
              <a:t>Main injector</a:t>
            </a:r>
          </a:p>
          <a:p>
            <a:pPr lvl="1"/>
            <a:r>
              <a:rPr lang="en-US" sz="2000" dirty="0"/>
              <a:t>20 new RF stations to provide additional RF power to enable acceleration of PIP-II beam </a:t>
            </a:r>
          </a:p>
          <a:p>
            <a:pPr lvl="1"/>
            <a:r>
              <a:rPr lang="en-US" sz="2000" dirty="0" err="1"/>
              <a:t>Gamma_t</a:t>
            </a:r>
            <a:r>
              <a:rPr lang="en-US" sz="2000" dirty="0"/>
              <a:t> jump to reduce losses at transition to address higher intensity and larger longitudinal beam emittance</a:t>
            </a:r>
          </a:p>
          <a:p>
            <a:pPr lvl="1"/>
            <a:endParaRPr lang="en-US" sz="2000" dirty="0"/>
          </a:p>
          <a:p>
            <a:pPr marL="914400" lvl="2" indent="0">
              <a:buNone/>
            </a:pPr>
            <a:endParaRPr lang="en-US" sz="16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6C7325A-C1E0-C64E-8283-612107D3591E}"/>
              </a:ext>
            </a:extLst>
          </p:cNvPr>
          <p:cNvSpPr/>
          <p:nvPr/>
        </p:nvSpPr>
        <p:spPr>
          <a:xfrm>
            <a:off x="3808046" y="5919841"/>
            <a:ext cx="5154142" cy="400110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lvl="1" algn="ctr"/>
            <a:r>
              <a:rPr lang="en-US" sz="2000" b="1" i="1" dirty="0">
                <a:solidFill>
                  <a:schemeClr val="bg1"/>
                </a:solidFill>
                <a:latin typeface="Helvetica" pitchFamily="2" charset="0"/>
              </a:rPr>
              <a:t>Details on E. </a:t>
            </a:r>
            <a:r>
              <a:rPr lang="en-US" sz="2000" b="1" i="1" dirty="0" err="1">
                <a:solidFill>
                  <a:schemeClr val="bg1"/>
                </a:solidFill>
                <a:latin typeface="Helvetica" pitchFamily="2" charset="0"/>
              </a:rPr>
              <a:t>Pozdeyev</a:t>
            </a:r>
            <a:r>
              <a:rPr lang="en-US" sz="2000" b="1" i="1" dirty="0">
                <a:solidFill>
                  <a:schemeClr val="bg1"/>
                </a:solidFill>
                <a:latin typeface="Helvetica" pitchFamily="2" charset="0"/>
              </a:rPr>
              <a:t> ARIES talk</a:t>
            </a:r>
            <a:endParaRPr lang="en-US" sz="2000" i="1" dirty="0">
              <a:solidFill>
                <a:schemeClr val="bg1"/>
              </a:solidFill>
              <a:latin typeface="Helvetica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6EF4C08-C0D0-EF43-9BDC-ADE7933421AD}"/>
              </a:ext>
            </a:extLst>
          </p:cNvPr>
          <p:cNvSpPr/>
          <p:nvPr/>
        </p:nvSpPr>
        <p:spPr>
          <a:xfrm>
            <a:off x="263534" y="5470485"/>
            <a:ext cx="8698654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chemeClr val="accent6"/>
                </a:solidFill>
              </a:rPr>
              <a:t>The loss control mitigation is a continuous effort beyond the PIP-II Project goals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62BA4149-53E4-2E45-863E-36BB99C9A5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1312649" cy="237285"/>
          </a:xfrm>
        </p:spPr>
        <p:txBody>
          <a:bodyPr/>
          <a:lstStyle/>
          <a:p>
            <a:pPr>
              <a:defRPr/>
            </a:pPr>
            <a:r>
              <a:rPr lang="en-US" dirty="0"/>
              <a:t>Jul 1, 2020</a:t>
            </a: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6FC5722B-28CE-5E4B-ADF7-1503BBFA64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</p:spPr>
        <p:txBody>
          <a:bodyPr/>
          <a:lstStyle/>
          <a:p>
            <a:pPr algn="ctr">
              <a:defRPr/>
            </a:pPr>
            <a:r>
              <a:rPr lang="en-US" b="1" dirty="0"/>
              <a:t>L. Lari | ARIES-ASPEC workshop | Loss Control Mitigation in PIP-II</a:t>
            </a:r>
          </a:p>
        </p:txBody>
      </p:sp>
    </p:spTree>
    <p:extLst>
      <p:ext uri="{BB962C8B-B14F-4D97-AF65-F5344CB8AC3E}">
        <p14:creationId xmlns:p14="http://schemas.microsoft.com/office/powerpoint/2010/main" val="298101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55AE1-40F1-8740-B0AB-7A52E4EB5B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59E5D837-0104-6E48-90C1-36CFED081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62638"/>
            <a:ext cx="8686800" cy="427877"/>
          </a:xfrm>
        </p:spPr>
        <p:txBody>
          <a:bodyPr/>
          <a:lstStyle/>
          <a:p>
            <a:r>
              <a:rPr lang="en-US" dirty="0"/>
              <a:t>Summary – Figure of Merit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6E71799B-1877-694D-BB3F-79E573CEB7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30670631"/>
              </p:ext>
            </p:extLst>
          </p:nvPr>
        </p:nvGraphicFramePr>
        <p:xfrm>
          <a:off x="228600" y="1105444"/>
          <a:ext cx="8577943" cy="460248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091420">
                  <a:extLst>
                    <a:ext uri="{9D8B030D-6E8A-4147-A177-3AD203B41FA5}">
                      <a16:colId xmlns:a16="http://schemas.microsoft.com/office/drawing/2014/main" val="1251020753"/>
                    </a:ext>
                  </a:extLst>
                </a:gridCol>
                <a:gridCol w="2218128">
                  <a:extLst>
                    <a:ext uri="{9D8B030D-6E8A-4147-A177-3AD203B41FA5}">
                      <a16:colId xmlns:a16="http://schemas.microsoft.com/office/drawing/2014/main" val="4114598622"/>
                    </a:ext>
                  </a:extLst>
                </a:gridCol>
                <a:gridCol w="2581109">
                  <a:extLst>
                    <a:ext uri="{9D8B030D-6E8A-4147-A177-3AD203B41FA5}">
                      <a16:colId xmlns:a16="http://schemas.microsoft.com/office/drawing/2014/main" val="1819829031"/>
                    </a:ext>
                  </a:extLst>
                </a:gridCol>
                <a:gridCol w="1687286">
                  <a:extLst>
                    <a:ext uri="{9D8B030D-6E8A-4147-A177-3AD203B41FA5}">
                      <a16:colId xmlns:a16="http://schemas.microsoft.com/office/drawing/2014/main" val="213465539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>
                        <a:latin typeface="Helvetica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" pitchFamily="2" charset="0"/>
                        </a:rPr>
                        <a:t>Loss mitigation actions addressed by PIP-II Project (hardware to reach 1.2 MW)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" pitchFamily="2" charset="0"/>
                        </a:rPr>
                        <a:t>Loss mitigation actions to be  addressed by Operation</a:t>
                      </a:r>
                    </a:p>
                    <a:p>
                      <a:r>
                        <a:rPr lang="en-US" dirty="0">
                          <a:latin typeface="Helvetica" pitchFamily="2" charset="0"/>
                        </a:rPr>
                        <a:t>(work to minimize losses)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" pitchFamily="2" charset="0"/>
                        </a:rPr>
                        <a:t>Lessons Learned implemented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67859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" pitchFamily="2" charset="0"/>
                        </a:rPr>
                        <a:t>LINAC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" pitchFamily="2" charset="0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" pitchFamily="2" charset="0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" pitchFamily="2" charset="0"/>
                        </a:rPr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493647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" pitchFamily="2" charset="0"/>
                        </a:rPr>
                        <a:t>Beam Transfer 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" pitchFamily="2" charset="0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" pitchFamily="2" charset="0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" pitchFamily="2" charset="0"/>
                        </a:rPr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22315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" pitchFamily="2" charset="0"/>
                        </a:rPr>
                        <a:t>Booster </a:t>
                      </a:r>
                      <a:r>
                        <a:rPr lang="en-US" dirty="0" err="1">
                          <a:latin typeface="Helvetica" pitchFamily="2" charset="0"/>
                        </a:rPr>
                        <a:t>Inj</a:t>
                      </a:r>
                      <a:r>
                        <a:rPr lang="en-US" dirty="0">
                          <a:latin typeface="Helvetica" pitchFamily="2" charset="0"/>
                        </a:rPr>
                        <a:t>/Ext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" pitchFamily="2" charset="0"/>
                        </a:rPr>
                        <a:t>YES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" pitchFamily="2" charset="0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" pitchFamily="2" charset="0"/>
                        </a:rPr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80911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Helvetica" pitchFamily="2" charset="0"/>
                        </a:rPr>
                        <a:t>Rings: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Helvetica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Helvetica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Helvetica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15370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Helvetica" pitchFamily="2" charset="0"/>
                        </a:rPr>
                        <a:t>Booster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" pitchFamily="2" charset="0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" pitchFamily="2" charset="0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" pitchFamily="2" charset="0"/>
                        </a:rPr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083550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Helvetica" pitchFamily="2" charset="0"/>
                        </a:rPr>
                        <a:t>Recycler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" pitchFamily="2" charset="0"/>
                        </a:rPr>
                        <a:t>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" pitchFamily="2" charset="0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" pitchFamily="2" charset="0"/>
                        </a:rPr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55792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dirty="0">
                          <a:latin typeface="Helvetica" pitchFamily="2" charset="0"/>
                        </a:rPr>
                        <a:t>Main Injector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" pitchFamily="2" charset="0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" pitchFamily="2" charset="0"/>
                        </a:rPr>
                        <a:t>YES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Helvetica" pitchFamily="2" charset="0"/>
                        </a:rPr>
                        <a:t>YES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83584699"/>
                  </a:ext>
                </a:extLst>
              </a:tr>
            </a:tbl>
          </a:graphicData>
        </a:graphic>
      </p:graphicFrame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2D907835-E3C2-DD45-A762-8820188056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1312649" cy="237285"/>
          </a:xfrm>
        </p:spPr>
        <p:txBody>
          <a:bodyPr/>
          <a:lstStyle/>
          <a:p>
            <a:pPr>
              <a:defRPr/>
            </a:pPr>
            <a:r>
              <a:rPr lang="en-US" dirty="0"/>
              <a:t>Jul 1, 2020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71F782C2-8D51-614D-A02C-5DCC86031197}"/>
              </a:ext>
            </a:extLst>
          </p:cNvPr>
          <p:cNvSpPr txBox="1">
            <a:spLocks/>
          </p:cNvSpPr>
          <p:nvPr/>
        </p:nvSpPr>
        <p:spPr>
          <a:xfrm>
            <a:off x="228600" y="5116286"/>
            <a:ext cx="8672513" cy="1121228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200" dirty="0">
              <a:highlight>
                <a:srgbClr val="FF00FF"/>
              </a:highlight>
            </a:endParaRPr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AC14F59D-1E29-2C47-9F73-C30BBD9AB8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</p:spPr>
        <p:txBody>
          <a:bodyPr/>
          <a:lstStyle/>
          <a:p>
            <a:pPr algn="ctr">
              <a:defRPr/>
            </a:pPr>
            <a:r>
              <a:rPr lang="en-US" b="1" dirty="0"/>
              <a:t>L. Lari | ARIES-ASPEC workshop | Loss Control Mitigation in PIP-II</a:t>
            </a:r>
          </a:p>
        </p:txBody>
      </p:sp>
    </p:spTree>
    <p:extLst>
      <p:ext uri="{BB962C8B-B14F-4D97-AF65-F5344CB8AC3E}">
        <p14:creationId xmlns:p14="http://schemas.microsoft.com/office/powerpoint/2010/main" val="16122308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55AE1-40F1-8740-B0AB-7A52E4EB5B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6E5493AD-A5A7-D94F-A3A5-6313620E8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265964"/>
          </a:xfrm>
        </p:spPr>
        <p:txBody>
          <a:bodyPr/>
          <a:lstStyle/>
          <a:p>
            <a:r>
              <a:rPr lang="en-US" sz="2200" dirty="0"/>
              <a:t>PIP-II is a complex Project with an articulate Beam Losses Management.</a:t>
            </a:r>
          </a:p>
          <a:p>
            <a:r>
              <a:rPr lang="en-US" sz="2200" dirty="0"/>
              <a:t>PIP-II Project is designed to deliver &gt;1 MW of proton beam power from the Main Injector over the energy range 60 – 120 GeV and 1.2 MW at 120 GeV;</a:t>
            </a:r>
          </a:p>
          <a:p>
            <a:r>
              <a:rPr lang="en-US" sz="2200" dirty="0"/>
              <a:t>PIP-II </a:t>
            </a:r>
            <a:r>
              <a:rPr lang="en-US" sz="2200" dirty="0" err="1"/>
              <a:t>Linac</a:t>
            </a:r>
            <a:r>
              <a:rPr lang="en-US" sz="2200" dirty="0"/>
              <a:t> is CW compatible, beam power of 1.6 MW in the CW regime;</a:t>
            </a:r>
          </a:p>
          <a:p>
            <a:r>
              <a:rPr lang="en-US" sz="2200" dirty="0"/>
              <a:t>PIP-II Project is mature in evaluating/simulating Beam Losses in the different locations. Some work is on-going:</a:t>
            </a:r>
          </a:p>
          <a:p>
            <a:pPr lvl="1"/>
            <a:r>
              <a:rPr lang="en-US" sz="2000" dirty="0"/>
              <a:t>International Accelerator Project teams are working to understand losses and high-intensity effects in the Booster to build up a high reliability configuration;  </a:t>
            </a:r>
            <a:endParaRPr lang="en-US" sz="2200" dirty="0"/>
          </a:p>
          <a:p>
            <a:r>
              <a:rPr lang="en-US" sz="2200" dirty="0"/>
              <a:t>Beam loss mitigations measure are included in PIP-II Project scope and before operation starts.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59E5D837-0104-6E48-90C1-36CFED081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0F74379C-D605-A646-8FDD-443484A415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1312649" cy="237285"/>
          </a:xfrm>
        </p:spPr>
        <p:txBody>
          <a:bodyPr/>
          <a:lstStyle/>
          <a:p>
            <a:pPr>
              <a:defRPr/>
            </a:pPr>
            <a:r>
              <a:rPr lang="en-US" dirty="0"/>
              <a:t>Jul 1, 2020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CE9C7E-39CC-684A-83FE-8BC15AFDE38A}"/>
              </a:ext>
            </a:extLst>
          </p:cNvPr>
          <p:cNvSpPr/>
          <p:nvPr/>
        </p:nvSpPr>
        <p:spPr>
          <a:xfrm>
            <a:off x="222250" y="5972536"/>
            <a:ext cx="8698654" cy="43088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b="1" dirty="0">
                <a:solidFill>
                  <a:schemeClr val="accent6"/>
                </a:solidFill>
                <a:latin typeface="Helvetica" pitchFamily="2" charset="0"/>
              </a:rPr>
              <a:t>We are ready to proceed with the Construction Phase.</a:t>
            </a:r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C73F83AE-E080-8B4E-A302-42B8A2C986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</p:spPr>
        <p:txBody>
          <a:bodyPr/>
          <a:lstStyle/>
          <a:p>
            <a:pPr algn="ctr">
              <a:defRPr/>
            </a:pPr>
            <a:r>
              <a:rPr lang="en-US" b="1" dirty="0"/>
              <a:t>L. Lari | ARIES-ASPEC workshop | Loss Control Mitigation in PIP-II</a:t>
            </a:r>
          </a:p>
        </p:txBody>
      </p:sp>
    </p:spTree>
    <p:extLst>
      <p:ext uri="{BB962C8B-B14F-4D97-AF65-F5344CB8AC3E}">
        <p14:creationId xmlns:p14="http://schemas.microsoft.com/office/powerpoint/2010/main" val="1892188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55AE1-40F1-8740-B0AB-7A52E4EB5B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59E5D837-0104-6E48-90C1-36CFED081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250" y="2537752"/>
            <a:ext cx="8686800" cy="427877"/>
          </a:xfrm>
        </p:spPr>
        <p:txBody>
          <a:bodyPr/>
          <a:lstStyle/>
          <a:p>
            <a:pPr algn="ctr"/>
            <a:r>
              <a:rPr lang="en-US" dirty="0"/>
              <a:t>Additional Slides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0F74379C-D605-A646-8FDD-443484A415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1312649" cy="237285"/>
          </a:xfrm>
        </p:spPr>
        <p:txBody>
          <a:bodyPr/>
          <a:lstStyle/>
          <a:p>
            <a:pPr>
              <a:defRPr/>
            </a:pPr>
            <a:r>
              <a:rPr lang="en-US" dirty="0"/>
              <a:t>Jul 1, 2020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2457A86E-49C2-1340-9706-1C1DC2FC16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</p:spPr>
        <p:txBody>
          <a:bodyPr/>
          <a:lstStyle/>
          <a:p>
            <a:pPr algn="ctr">
              <a:defRPr/>
            </a:pPr>
            <a:r>
              <a:rPr lang="en-US" b="1" dirty="0"/>
              <a:t>L. Lari | ARIES-ASPEC workshop | Loss Control Mitigation in PIP-II</a:t>
            </a:r>
          </a:p>
        </p:txBody>
      </p:sp>
    </p:spTree>
    <p:extLst>
      <p:ext uri="{BB962C8B-B14F-4D97-AF65-F5344CB8AC3E}">
        <p14:creationId xmlns:p14="http://schemas.microsoft.com/office/powerpoint/2010/main" val="10781204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Content Placeholder 6">
            <a:extLst>
              <a:ext uri="{FF2B5EF4-FFF2-40B4-BE49-F238E27FC236}">
                <a16:creationId xmlns:a16="http://schemas.microsoft.com/office/drawing/2014/main" id="{87EECB6E-7AE3-A642-8D64-8ACFCBC4148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28600" y="971550"/>
          <a:ext cx="8672511" cy="3961113"/>
        </p:xfrm>
        <a:graphic>
          <a:graphicData uri="http://schemas.openxmlformats.org/drawingml/2006/table">
            <a:tbl>
              <a:tblPr firstRow="1" firstCol="1" bandRow="1" bandCol="1">
                <a:tableStyleId>{7E9639D4-E3E2-4D34-9284-5A2195B3D0D7}</a:tableStyleId>
              </a:tblPr>
              <a:tblGrid>
                <a:gridCol w="433066">
                  <a:extLst>
                    <a:ext uri="{9D8B030D-6E8A-4147-A177-3AD203B41FA5}">
                      <a16:colId xmlns:a16="http://schemas.microsoft.com/office/drawing/2014/main" val="403924221"/>
                    </a:ext>
                  </a:extLst>
                </a:gridCol>
                <a:gridCol w="1413337">
                  <a:extLst>
                    <a:ext uri="{9D8B030D-6E8A-4147-A177-3AD203B41FA5}">
                      <a16:colId xmlns:a16="http://schemas.microsoft.com/office/drawing/2014/main" val="1261470421"/>
                    </a:ext>
                  </a:extLst>
                </a:gridCol>
                <a:gridCol w="3255053">
                  <a:extLst>
                    <a:ext uri="{9D8B030D-6E8A-4147-A177-3AD203B41FA5}">
                      <a16:colId xmlns:a16="http://schemas.microsoft.com/office/drawing/2014/main" val="837778807"/>
                    </a:ext>
                  </a:extLst>
                </a:gridCol>
                <a:gridCol w="3571055">
                  <a:extLst>
                    <a:ext uri="{9D8B030D-6E8A-4147-A177-3AD203B41FA5}">
                      <a16:colId xmlns:a16="http://schemas.microsoft.com/office/drawing/2014/main" val="1974484087"/>
                    </a:ext>
                  </a:extLst>
                </a:gridCol>
              </a:tblGrid>
              <a:tr h="434472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#</a:t>
                      </a:r>
                      <a:endParaRPr lang="en-US" sz="2000" b="1" dirty="0">
                        <a:solidFill>
                          <a:srgbClr val="FF0000"/>
                        </a:solidFill>
                        <a:effectLst/>
                        <a:latin typeface="Helvetica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04" marR="50904" marT="9525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Scope</a:t>
                      </a:r>
                      <a:endParaRPr lang="en-US" sz="1800" b="1" dirty="0">
                        <a:solidFill>
                          <a:srgbClr val="FF0000"/>
                        </a:solidFill>
                        <a:effectLst/>
                        <a:latin typeface="Helvetica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04" marR="50904" marT="9525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Threshold KPPs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Helvetica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04" marR="50904" marT="9525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Objective KPPs</a:t>
                      </a:r>
                      <a:endParaRPr lang="en-US" sz="1800" b="1" dirty="0">
                        <a:solidFill>
                          <a:schemeClr val="bg1"/>
                        </a:solidFill>
                        <a:effectLst/>
                        <a:latin typeface="Helvetica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04" marR="50904" marT="9525" marB="0" anchor="ctr"/>
                </a:tc>
                <a:extLst>
                  <a:ext uri="{0D108BD9-81ED-4DB2-BD59-A6C34878D82A}">
                    <a16:rowId xmlns:a16="http://schemas.microsoft.com/office/drawing/2014/main" val="4180608102"/>
                  </a:ext>
                </a:extLst>
              </a:tr>
              <a:tr h="108402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Helvetica" pitchFamily="2" charset="0"/>
                        </a:rPr>
                        <a:t>1</a:t>
                      </a:r>
                      <a:endParaRPr lang="en-US" sz="1600" b="0" dirty="0">
                        <a:solidFill>
                          <a:schemeClr val="tx2"/>
                        </a:solidFill>
                        <a:effectLst/>
                        <a:latin typeface="Helvetica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04" marR="50904" marT="9525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Helvetica" pitchFamily="2" charset="0"/>
                        </a:rPr>
                        <a:t>Linac Beam Energy</a:t>
                      </a:r>
                      <a:endParaRPr lang="en-US" sz="1600" b="0" dirty="0">
                        <a:effectLst/>
                        <a:latin typeface="Helvetica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04" marR="50904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  <a:latin typeface="Helvetica" pitchFamily="2" charset="0"/>
                        </a:rPr>
                        <a:t>Accelerate H- beam to 600  MeV</a:t>
                      </a:r>
                    </a:p>
                  </a:txBody>
                  <a:tcPr marL="50904" marR="50904" marT="9525" marB="0" anchor="ctr"/>
                </a:tc>
                <a:tc>
                  <a:txBody>
                    <a:bodyPr/>
                    <a:lstStyle/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>
                          <a:effectLst/>
                          <a:latin typeface="Helvetica" pitchFamily="2" charset="0"/>
                        </a:rPr>
                        <a:t>Accelerate H- beam to 700  MeV</a:t>
                      </a:r>
                    </a:p>
                    <a:p>
                      <a:pPr marL="342900" marR="0" lvl="0" indent="-34290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en-US" sz="1600" dirty="0">
                          <a:latin typeface="Helvetica" pitchFamily="2" charset="0"/>
                        </a:rPr>
                        <a:t>Linac systems required to accelerate beam to 800 MeV installed and tested</a:t>
                      </a:r>
                    </a:p>
                  </a:txBody>
                  <a:tcPr marL="50904" marR="50904" marT="9525" marB="0" anchor="ctr"/>
                </a:tc>
                <a:extLst>
                  <a:ext uri="{0D108BD9-81ED-4DB2-BD59-A6C34878D82A}">
                    <a16:rowId xmlns:a16="http://schemas.microsoft.com/office/drawing/2014/main" val="2837995875"/>
                  </a:ext>
                </a:extLst>
              </a:tr>
              <a:tr h="96030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Helvetica" pitchFamily="2" charset="0"/>
                        </a:rPr>
                        <a:t>2</a:t>
                      </a:r>
                      <a:endParaRPr lang="en-US" sz="1600" b="0" dirty="0">
                        <a:solidFill>
                          <a:schemeClr val="tx2"/>
                        </a:solidFill>
                        <a:effectLst/>
                        <a:latin typeface="Helvetica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04" marR="50904" marT="9525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Helvetica" pitchFamily="2" charset="0"/>
                        </a:rPr>
                        <a:t>Linac Beam Intensity</a:t>
                      </a:r>
                      <a:endParaRPr lang="en-US" sz="1600" b="0" dirty="0">
                        <a:effectLst/>
                        <a:latin typeface="Helvetica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04" marR="50904" marT="9525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Helvetica" pitchFamily="2" charset="0"/>
                        </a:rPr>
                        <a:t>Beam delivered to Beam Dump at the end of Linac</a:t>
                      </a:r>
                      <a:endParaRPr lang="en-US" sz="1600" b="0" dirty="0">
                        <a:effectLst/>
                        <a:latin typeface="Helvetica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04" marR="50904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  <a:latin typeface="Helvetica" pitchFamily="2" charset="0"/>
                        </a:rPr>
                        <a:t>Beam with intensity of 1.3E12 particles per pulse (H-) at 20 Hz delivered to Beam Line Dump</a:t>
                      </a:r>
                    </a:p>
                  </a:txBody>
                  <a:tcPr marL="50904" marR="50904" marT="9525" marB="0" anchor="ctr"/>
                </a:tc>
                <a:extLst>
                  <a:ext uri="{0D108BD9-81ED-4DB2-BD59-A6C34878D82A}">
                    <a16:rowId xmlns:a16="http://schemas.microsoft.com/office/drawing/2014/main" val="4270740615"/>
                  </a:ext>
                </a:extLst>
              </a:tr>
              <a:tr h="14823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Helvetica" pitchFamily="2" charset="0"/>
                        </a:rPr>
                        <a:t>3</a:t>
                      </a:r>
                      <a:endParaRPr lang="en-US" sz="1600" b="0" dirty="0">
                        <a:solidFill>
                          <a:schemeClr val="tx2"/>
                        </a:solidFill>
                        <a:effectLst/>
                        <a:latin typeface="Helvetica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04" marR="50904" marT="9525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Helvetica" pitchFamily="2" charset="0"/>
                        </a:rPr>
                        <a:t>Booster/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Helvetica" pitchFamily="2" charset="0"/>
                        </a:rPr>
                        <a:t>Recycler/</a:t>
                      </a:r>
                    </a:p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Helvetica" pitchFamily="2" charset="0"/>
                        </a:rPr>
                        <a:t>Main Injector upgrades</a:t>
                      </a:r>
                      <a:endParaRPr lang="en-US" sz="1600" b="0" dirty="0">
                        <a:effectLst/>
                        <a:latin typeface="Helvetica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04" marR="50904" marT="9525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  <a:latin typeface="Helvetica" pitchFamily="2" charset="0"/>
                        </a:rPr>
                        <a:t>Booster, Recycler, and Main Injector Upgrades to support operations with beam power of 1.2 MW on the LBNF target are installed and tested without beam</a:t>
                      </a:r>
                      <a:endParaRPr lang="en-US" sz="1600" b="0" dirty="0">
                        <a:effectLst/>
                        <a:latin typeface="Helvetica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0904" marR="50904" marT="9525" marB="0"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600" dirty="0">
                          <a:effectLst/>
                          <a:latin typeface="Helvetica" pitchFamily="2" charset="0"/>
                        </a:rPr>
                        <a:t>Linac beam injected and circulated in Booster</a:t>
                      </a:r>
                      <a:endParaRPr lang="en-US" sz="1600" dirty="0">
                        <a:latin typeface="Helvetica" pitchFamily="2" charset="0"/>
                      </a:endParaRPr>
                    </a:p>
                  </a:txBody>
                  <a:tcPr marL="90496" marR="90496" anchor="ctr"/>
                </a:tc>
                <a:extLst>
                  <a:ext uri="{0D108BD9-81ED-4DB2-BD59-A6C34878D82A}">
                    <a16:rowId xmlns:a16="http://schemas.microsoft.com/office/drawing/2014/main" val="1205404726"/>
                  </a:ext>
                </a:extLst>
              </a:tr>
            </a:tbl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2AE046F0-74F7-0A44-BD76-1216F224F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PIP-II Project Key Performance Parameters (KPPs)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644694-04EE-CD46-B2B0-E1BFD1B636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rgbClr val="004C97"/>
                </a:solidFill>
                <a:latin typeface="Helvetica" panose="020B0604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E9C158-AEF1-41A2-A6CE-6F0BAB305EFD}" type="slidenum">
              <a:rPr lang="en-US" altLang="en-US" smtClean="0"/>
              <a:pPr/>
              <a:t>29</a:t>
            </a:fld>
            <a:endParaRPr lang="en-US" alt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195213-A994-394A-B75A-E09B76595AA5}"/>
              </a:ext>
            </a:extLst>
          </p:cNvPr>
          <p:cNvSpPr/>
          <p:nvPr/>
        </p:nvSpPr>
        <p:spPr>
          <a:xfrm>
            <a:off x="222250" y="5001064"/>
            <a:ext cx="867251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accent6">
                    <a:lumMod val="50000"/>
                  </a:schemeClr>
                </a:solidFill>
                <a:latin typeface="Helvetica" pitchFamily="2" charset="0"/>
              </a:rPr>
              <a:t>Objective KPPs are aligned with the baseline project scope and assure that the accelerator facility, as constructed, is capable of meeting the scientific needs of the Fermilab program.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E9EF3B19-DF56-944A-BE93-5D15A12670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1312649" cy="237285"/>
          </a:xfrm>
        </p:spPr>
        <p:txBody>
          <a:bodyPr/>
          <a:lstStyle/>
          <a:p>
            <a:pPr>
              <a:defRPr/>
            </a:pPr>
            <a:r>
              <a:rPr lang="en-US" dirty="0"/>
              <a:t>Jul 1, 2020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B1E3D78F-EC19-E142-9E25-D4B0EAE691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</p:spPr>
        <p:txBody>
          <a:bodyPr/>
          <a:lstStyle/>
          <a:p>
            <a:pPr algn="ctr">
              <a:defRPr/>
            </a:pPr>
            <a:r>
              <a:rPr lang="en-US" b="1" dirty="0"/>
              <a:t>L. Lari | ARIES-ASPEC workshop | Loss Control Mitigation in PIP-II</a:t>
            </a:r>
          </a:p>
        </p:txBody>
      </p:sp>
    </p:spTree>
    <p:extLst>
      <p:ext uri="{BB962C8B-B14F-4D97-AF65-F5344CB8AC3E}">
        <p14:creationId xmlns:p14="http://schemas.microsoft.com/office/powerpoint/2010/main" val="29037846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065" y="46168"/>
            <a:ext cx="8595439" cy="157667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4E50D8-44E8-4F03-8682-06A2665431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6F4CD2-6F6F-40DA-A2E2-6C14F02C3962}"/>
              </a:ext>
            </a:extLst>
          </p:cNvPr>
          <p:cNvSpPr txBox="1"/>
          <p:nvPr/>
        </p:nvSpPr>
        <p:spPr>
          <a:xfrm>
            <a:off x="207865" y="2925820"/>
            <a:ext cx="8866921" cy="12311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Recommendation 13: 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Form a new international collaboration to design and execute a highly capable Long-Baseline Neutrino Facility (LBNF) hosted by the U.S. To proceed, a project plan and identified resources must exist to meet the minimum requirements in the text. LBNF is the highest priority large project in its timeframe.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C1C3C8-047F-450F-A62A-6A8527D708A6}"/>
              </a:ext>
            </a:extLst>
          </p:cNvPr>
          <p:cNvSpPr txBox="1"/>
          <p:nvPr/>
        </p:nvSpPr>
        <p:spPr>
          <a:xfrm>
            <a:off x="207864" y="4267225"/>
            <a:ext cx="8866921" cy="123110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Recommendation 14: </a:t>
            </a:r>
            <a:r>
              <a:rPr lang="en-US" sz="1800" dirty="0">
                <a:latin typeface="Helvetica" panose="020B0604020202020204" pitchFamily="34" charset="0"/>
                <a:cs typeface="Helvetica" panose="020B0604020202020204" pitchFamily="34" charset="0"/>
              </a:rPr>
              <a:t>Upgrade the Fermilab proton accelerator complex to produce higher intensity beams. R&amp;D for the Proton Improvement Plan II (PIP-II) should proceed immediately, followed by construction, to provide proton beams of   &gt;1 MW by the time of first operation of the new long-baseline neutrino facility. 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3E21505B-0E71-4D34-8468-7906F5E9301A}"/>
              </a:ext>
            </a:extLst>
          </p:cNvPr>
          <p:cNvSpPr txBox="1">
            <a:spLocks/>
          </p:cNvSpPr>
          <p:nvPr/>
        </p:nvSpPr>
        <p:spPr>
          <a:xfrm>
            <a:off x="151065" y="1708466"/>
            <a:ext cx="8785070" cy="168501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Build a world-class neutrino program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Host it as a global project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>
                    <a:lumMod val="50000"/>
                  </a:schemeClr>
                </a:solidFill>
              </a:rPr>
              <a:t>Upgrade Fermilab accelerator complex to provide &gt;1 MW proton beam</a:t>
            </a: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9FF81650-CD64-E843-A037-38E78D90FD32}"/>
              </a:ext>
            </a:extLst>
          </p:cNvPr>
          <p:cNvSpPr txBox="1">
            <a:spLocks/>
          </p:cNvSpPr>
          <p:nvPr/>
        </p:nvSpPr>
        <p:spPr>
          <a:xfrm>
            <a:off x="636588" y="6504213"/>
            <a:ext cx="1312649" cy="237285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600" b="1" i="0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4572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2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9144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0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3716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828800" indent="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900" kern="1200">
                <a:solidFill>
                  <a:srgbClr val="7F7F7F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2860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200" b="0" dirty="0"/>
              <a:t>Jul 1, 2020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F5974A-B6AB-B644-A02C-5B7B5CBF2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250" y="5549869"/>
            <a:ext cx="8852535" cy="796282"/>
          </a:xfrm>
          <a:prstGeom prst="rect">
            <a:avLst/>
          </a:prstGeom>
        </p:spPr>
      </p:pic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7BB66263-381C-864A-B1A2-EA8461A77E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</p:spPr>
        <p:txBody>
          <a:bodyPr/>
          <a:lstStyle/>
          <a:p>
            <a:pPr algn="ctr">
              <a:defRPr/>
            </a:pPr>
            <a:r>
              <a:rPr lang="en-US" b="1" dirty="0"/>
              <a:t>L. Lari | ARIES-ASPEC workshop | Loss Control Mitigation in PIP-II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4A4B24-21E4-3C4C-81EF-D176FE3C6C54}"/>
              </a:ext>
            </a:extLst>
          </p:cNvPr>
          <p:cNvSpPr/>
          <p:nvPr/>
        </p:nvSpPr>
        <p:spPr>
          <a:xfrm>
            <a:off x="1292912" y="2630"/>
            <a:ext cx="859543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2D84"/>
                </a:solidFill>
                <a:latin typeface="Helvetica,Bold"/>
              </a:rPr>
              <a:t>2014 US Particle Physics Project Prioritization Panel (P5)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55031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046F0-74F7-0A44-BD76-1216F224F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644694-04EE-CD46-B2B0-E1BFD1B636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rgbClr val="004C97"/>
                </a:solidFill>
                <a:latin typeface="Helvetica" panose="020B0604020202020204" pitchFamily="34" charset="0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2E9C158-AEF1-41A2-A6CE-6F0BAB305EFD}" type="slidenum">
              <a:rPr lang="en-US" altLang="en-US" smtClean="0"/>
              <a:pPr/>
              <a:t>30</a:t>
            </a:fld>
            <a:endParaRPr lang="en-US" alt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E9EF3B19-DF56-944A-BE93-5D15A12670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1312649" cy="237285"/>
          </a:xfrm>
        </p:spPr>
        <p:txBody>
          <a:bodyPr/>
          <a:lstStyle/>
          <a:p>
            <a:pPr>
              <a:defRPr/>
            </a:pPr>
            <a:r>
              <a:rPr lang="en-US" dirty="0"/>
              <a:t>Jul 1, 2020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B1E3D78F-EC19-E142-9E25-D4B0EAE691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</p:spPr>
        <p:txBody>
          <a:bodyPr/>
          <a:lstStyle/>
          <a:p>
            <a:pPr algn="ctr">
              <a:defRPr/>
            </a:pPr>
            <a:r>
              <a:rPr lang="en-US" b="1" dirty="0"/>
              <a:t>L. Lari | ARIES-ASPEC workshop | Loss Control Mitigation in PIP-II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21AC0C1B-0725-AD41-AC73-CDBC97708C9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54280599"/>
                  </p:ext>
                </p:extLst>
              </p:nvPr>
            </p:nvGraphicFramePr>
            <p:xfrm>
              <a:off x="96374" y="1109325"/>
              <a:ext cx="8951250" cy="2041938"/>
            </p:xfrm>
            <a:graphic>
              <a:graphicData uri="http://schemas.openxmlformats.org/drawingml/2006/table">
                <a:tbl>
                  <a:tblPr firstRow="1" firstCol="1" bandRow="1">
                    <a:tableStyleId>{7E9639D4-E3E2-4D34-9284-5A2195B3D0D7}</a:tableStyleId>
                  </a:tblPr>
                  <a:tblGrid>
                    <a:gridCol w="3454093">
                      <a:extLst>
                        <a:ext uri="{9D8B030D-6E8A-4147-A177-3AD203B41FA5}">
                          <a16:colId xmlns:a16="http://schemas.microsoft.com/office/drawing/2014/main" val="68583628"/>
                        </a:ext>
                      </a:extLst>
                    </a:gridCol>
                    <a:gridCol w="2796988">
                      <a:extLst>
                        <a:ext uri="{9D8B030D-6E8A-4147-A177-3AD203B41FA5}">
                          <a16:colId xmlns:a16="http://schemas.microsoft.com/office/drawing/2014/main" val="1837446960"/>
                        </a:ext>
                      </a:extLst>
                    </a:gridCol>
                    <a:gridCol w="2700169">
                      <a:extLst>
                        <a:ext uri="{9D8B030D-6E8A-4147-A177-3AD203B41FA5}">
                          <a16:colId xmlns:a16="http://schemas.microsoft.com/office/drawing/2014/main" val="210808890"/>
                        </a:ext>
                      </a:extLst>
                    </a:gridCol>
                  </a:tblGrid>
                  <a:tr h="340323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Injection into Booster</a:t>
                          </a:r>
                          <a:endParaRPr lang="en-US" sz="1600" dirty="0">
                            <a:solidFill>
                              <a:srgbClr val="000000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PIP-II</a:t>
                          </a:r>
                          <a:endParaRPr lang="en-US" sz="1600" dirty="0">
                            <a:solidFill>
                              <a:srgbClr val="000000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solidFill>
                                <a:schemeClr val="bg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Current Performance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81814417"/>
                      </a:ext>
                    </a:extLst>
                  </a:tr>
                  <a:tr h="340323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0" dirty="0">
                              <a:effectLst/>
                              <a:latin typeface="Helvetica" pitchFamily="2" charset="0"/>
                            </a:rPr>
                            <a:t>Delivered H- Beam Energy</a:t>
                          </a:r>
                          <a:endParaRPr lang="en-US" sz="1600" b="0" dirty="0">
                            <a:solidFill>
                              <a:srgbClr val="000000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800 MeV</a:t>
                          </a:r>
                          <a:endParaRPr lang="en-US" sz="1600" dirty="0">
                            <a:solidFill>
                              <a:srgbClr val="000000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400 MeV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541776766"/>
                      </a:ext>
                    </a:extLst>
                  </a:tr>
                  <a:tr h="340323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0" dirty="0">
                              <a:effectLst/>
                              <a:latin typeface="Helvetica" pitchFamily="2" charset="0"/>
                            </a:rPr>
                            <a:t>Particles per Pulse</a:t>
                          </a:r>
                          <a:endParaRPr lang="en-US" sz="1600" b="0" dirty="0">
                            <a:solidFill>
                              <a:srgbClr val="000000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6.7 × 10 </a:t>
                          </a:r>
                          <a:r>
                            <a:rPr lang="en-US" sz="1600" baseline="30000" dirty="0">
                              <a:effectLst/>
                              <a:latin typeface="Helvetica" pitchFamily="2" charset="0"/>
                            </a:rPr>
                            <a:t>12</a:t>
                          </a:r>
                          <a:endParaRPr lang="en-US" sz="1600" dirty="0">
                            <a:solidFill>
                              <a:srgbClr val="000000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4.7 x 10 </a:t>
                          </a:r>
                          <a:r>
                            <a:rPr lang="en-US" sz="1600" baseline="300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732745591"/>
                      </a:ext>
                    </a:extLst>
                  </a:tr>
                  <a:tr h="340323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0" dirty="0">
                              <a:effectLst/>
                              <a:latin typeface="Helvetica" pitchFamily="2" charset="0"/>
                            </a:rPr>
                            <a:t>Average Beam Current in Pulse</a:t>
                          </a:r>
                          <a:endParaRPr lang="en-US" sz="1600" b="0" dirty="0">
                            <a:solidFill>
                              <a:srgbClr val="000000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2 mA</a:t>
                          </a:r>
                          <a:endParaRPr lang="en-US" sz="1600" dirty="0">
                            <a:solidFill>
                              <a:srgbClr val="000000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 mA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352050869"/>
                      </a:ext>
                    </a:extLst>
                  </a:tr>
                  <a:tr h="340323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Pulse Length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550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</m:oMath>
                          </a14:m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4572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30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i="1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</m:oMath>
                          </a14:m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s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4077709338"/>
                      </a:ext>
                    </a:extLst>
                  </a:tr>
                  <a:tr h="340323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0" dirty="0">
                              <a:effectLst/>
                              <a:latin typeface="Helvetica" pitchFamily="2" charset="0"/>
                            </a:rPr>
                            <a:t>Pulse Repetition Rate</a:t>
                          </a:r>
                          <a:endParaRPr lang="en-US" sz="1600" b="0" dirty="0">
                            <a:solidFill>
                              <a:srgbClr val="000000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20 Hz</a:t>
                          </a:r>
                          <a:endParaRPr lang="en-US" sz="1600" dirty="0">
                            <a:solidFill>
                              <a:srgbClr val="000000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 Hz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449693009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3" name="Table 12">
                <a:extLst>
                  <a:ext uri="{FF2B5EF4-FFF2-40B4-BE49-F238E27FC236}">
                    <a16:creationId xmlns:a16="http://schemas.microsoft.com/office/drawing/2014/main" id="{21AC0C1B-0725-AD41-AC73-CDBC97708C9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854280599"/>
                  </p:ext>
                </p:extLst>
              </p:nvPr>
            </p:nvGraphicFramePr>
            <p:xfrm>
              <a:off x="96374" y="1109325"/>
              <a:ext cx="8951250" cy="2041938"/>
            </p:xfrm>
            <a:graphic>
              <a:graphicData uri="http://schemas.openxmlformats.org/drawingml/2006/table">
                <a:tbl>
                  <a:tblPr firstRow="1" firstCol="1" bandRow="1">
                    <a:tableStyleId>{7E9639D4-E3E2-4D34-9284-5A2195B3D0D7}</a:tableStyleId>
                  </a:tblPr>
                  <a:tblGrid>
                    <a:gridCol w="3454093">
                      <a:extLst>
                        <a:ext uri="{9D8B030D-6E8A-4147-A177-3AD203B41FA5}">
                          <a16:colId xmlns:a16="http://schemas.microsoft.com/office/drawing/2014/main" val="68583628"/>
                        </a:ext>
                      </a:extLst>
                    </a:gridCol>
                    <a:gridCol w="2796988">
                      <a:extLst>
                        <a:ext uri="{9D8B030D-6E8A-4147-A177-3AD203B41FA5}">
                          <a16:colId xmlns:a16="http://schemas.microsoft.com/office/drawing/2014/main" val="1837446960"/>
                        </a:ext>
                      </a:extLst>
                    </a:gridCol>
                    <a:gridCol w="2700169">
                      <a:extLst>
                        <a:ext uri="{9D8B030D-6E8A-4147-A177-3AD203B41FA5}">
                          <a16:colId xmlns:a16="http://schemas.microsoft.com/office/drawing/2014/main" val="210808890"/>
                        </a:ext>
                      </a:extLst>
                    </a:gridCol>
                  </a:tblGrid>
                  <a:tr h="340323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Injection into Booster</a:t>
                          </a:r>
                          <a:endParaRPr lang="en-US" sz="1600" dirty="0">
                            <a:solidFill>
                              <a:srgbClr val="000000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PIP-II</a:t>
                          </a:r>
                          <a:endParaRPr lang="en-US" sz="1600" dirty="0">
                            <a:solidFill>
                              <a:srgbClr val="000000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solidFill>
                                <a:schemeClr val="bg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Current Performance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381814417"/>
                      </a:ext>
                    </a:extLst>
                  </a:tr>
                  <a:tr h="340323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0" dirty="0">
                              <a:effectLst/>
                              <a:latin typeface="Helvetica" pitchFamily="2" charset="0"/>
                            </a:rPr>
                            <a:t>Delivered H- Beam Energy</a:t>
                          </a:r>
                          <a:endParaRPr lang="en-US" sz="1600" b="0" dirty="0">
                            <a:solidFill>
                              <a:srgbClr val="000000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800 MeV</a:t>
                          </a:r>
                          <a:endParaRPr lang="en-US" sz="1600" dirty="0">
                            <a:solidFill>
                              <a:srgbClr val="000000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400 MeV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541776766"/>
                      </a:ext>
                    </a:extLst>
                  </a:tr>
                  <a:tr h="340323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0" dirty="0">
                              <a:effectLst/>
                              <a:latin typeface="Helvetica" pitchFamily="2" charset="0"/>
                            </a:rPr>
                            <a:t>Particles per Pulse</a:t>
                          </a:r>
                          <a:endParaRPr lang="en-US" sz="1600" b="0" dirty="0">
                            <a:solidFill>
                              <a:srgbClr val="000000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6.7 × 10 </a:t>
                          </a:r>
                          <a:r>
                            <a:rPr lang="en-US" sz="1600" baseline="30000" dirty="0">
                              <a:effectLst/>
                              <a:latin typeface="Helvetica" pitchFamily="2" charset="0"/>
                            </a:rPr>
                            <a:t>12</a:t>
                          </a:r>
                          <a:endParaRPr lang="en-US" sz="1600" dirty="0">
                            <a:solidFill>
                              <a:srgbClr val="000000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4.7 x 10 </a:t>
                          </a:r>
                          <a:r>
                            <a:rPr lang="en-US" sz="1600" baseline="300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12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732745591"/>
                      </a:ext>
                    </a:extLst>
                  </a:tr>
                  <a:tr h="340323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0" dirty="0">
                              <a:effectLst/>
                              <a:latin typeface="Helvetica" pitchFamily="2" charset="0"/>
                            </a:rPr>
                            <a:t>Average Beam Current in Pulse</a:t>
                          </a:r>
                          <a:endParaRPr lang="en-US" sz="1600" b="0" dirty="0">
                            <a:solidFill>
                              <a:srgbClr val="000000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2 mA</a:t>
                          </a:r>
                          <a:endParaRPr lang="en-US" sz="1600" dirty="0">
                            <a:solidFill>
                              <a:srgbClr val="000000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25 mA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352050869"/>
                      </a:ext>
                    </a:extLst>
                  </a:tr>
                  <a:tr h="340323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Pulse Length</a:t>
                          </a: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123077" t="-407407" r="-96380" b="-1148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blipFill>
                          <a:blip r:embed="rId3"/>
                          <a:stretch>
                            <a:fillRect l="-231455" t="-407407" b="-11481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77709338"/>
                      </a:ext>
                    </a:extLst>
                  </a:tr>
                  <a:tr h="340323"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b="0" dirty="0">
                              <a:effectLst/>
                              <a:latin typeface="Helvetica" pitchFamily="2" charset="0"/>
                            </a:rPr>
                            <a:t>Pulse Repetition Rate</a:t>
                          </a:r>
                          <a:endParaRPr lang="en-US" sz="1600" b="0" dirty="0">
                            <a:solidFill>
                              <a:srgbClr val="000000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effectLst/>
                              <a:latin typeface="Helvetica" pitchFamily="2" charset="0"/>
                            </a:rPr>
                            <a:t>20 Hz</a:t>
                          </a:r>
                          <a:endParaRPr lang="en-US" sz="1600" dirty="0">
                            <a:solidFill>
                              <a:srgbClr val="000000"/>
                            </a:solidFill>
                            <a:effectLst/>
                            <a:latin typeface="Helvetica" pitchFamily="2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/>
                    </a:tc>
                    <a:tc>
                      <a:txBody>
                        <a:bodyPr/>
                        <a:lstStyle/>
                        <a:p>
                          <a:pPr marL="0" marR="0">
                            <a:spcBef>
                              <a:spcPts val="60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600" dirty="0">
                              <a:solidFill>
                                <a:schemeClr val="tx1"/>
                              </a:solidFill>
                              <a:effectLst/>
                              <a:latin typeface="Helvetica" pitchFamily="2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15 Hz</a:t>
                          </a:r>
                        </a:p>
                      </a:txBody>
                      <a:tcPr marL="68580" marR="68580" marT="0" marB="0" anchor="ctr"/>
                    </a:tc>
                    <a:extLst>
                      <a:ext uri="{0D108BD9-81ED-4DB2-BD59-A6C34878D82A}">
                        <a16:rowId xmlns:a16="http://schemas.microsoft.com/office/drawing/2014/main" val="1449693009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AF00084E-1F80-C44C-9487-041F420C8C5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2749108"/>
              </p:ext>
            </p:extLst>
          </p:nvPr>
        </p:nvGraphicFramePr>
        <p:xfrm>
          <a:off x="96374" y="3429000"/>
          <a:ext cx="8951250" cy="1509206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3454093">
                  <a:extLst>
                    <a:ext uri="{9D8B030D-6E8A-4147-A177-3AD203B41FA5}">
                      <a16:colId xmlns:a16="http://schemas.microsoft.com/office/drawing/2014/main" val="68583628"/>
                    </a:ext>
                  </a:extLst>
                </a:gridCol>
                <a:gridCol w="2796988">
                  <a:extLst>
                    <a:ext uri="{9D8B030D-6E8A-4147-A177-3AD203B41FA5}">
                      <a16:colId xmlns:a16="http://schemas.microsoft.com/office/drawing/2014/main" val="1837446960"/>
                    </a:ext>
                  </a:extLst>
                </a:gridCol>
                <a:gridCol w="2700169">
                  <a:extLst>
                    <a:ext uri="{9D8B030D-6E8A-4147-A177-3AD203B41FA5}">
                      <a16:colId xmlns:a16="http://schemas.microsoft.com/office/drawing/2014/main" val="210808890"/>
                    </a:ext>
                  </a:extLst>
                </a:gridCol>
              </a:tblGrid>
              <a:tr h="41079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Main Injector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Helvetica" pitchFamily="2" charset="0"/>
                        </a:rPr>
                        <a:t>PIP-II</a:t>
                      </a:r>
                      <a:endParaRPr lang="en-US" sz="1600" dirty="0">
                        <a:solidFill>
                          <a:srgbClr val="000000"/>
                        </a:solidFill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Current Performance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81814417"/>
                  </a:ext>
                </a:extLst>
              </a:tr>
              <a:tr h="366138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Beam Energy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60-120 GeV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120 GeV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68872318"/>
                  </a:ext>
                </a:extLst>
              </a:tr>
              <a:tr h="366138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Cycle time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1.2 sec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1.33 sec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771299231"/>
                  </a:ext>
                </a:extLst>
              </a:tr>
              <a:tr h="366138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Beam Power (60 - 120 GeV)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1.1 - 1.2 MW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0.75 MW 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(@120 GeV)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01201445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28030577-2ED3-E740-ADE7-CE814B1A44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1614043"/>
              </p:ext>
            </p:extLst>
          </p:nvPr>
        </p:nvGraphicFramePr>
        <p:xfrm>
          <a:off x="96374" y="5355071"/>
          <a:ext cx="8951250" cy="732276"/>
        </p:xfrm>
        <a:graphic>
          <a:graphicData uri="http://schemas.openxmlformats.org/drawingml/2006/table">
            <a:tbl>
              <a:tblPr firstRow="1" firstCol="1" bandRow="1">
                <a:tableStyleId>{7E9639D4-E3E2-4D34-9284-5A2195B3D0D7}</a:tableStyleId>
              </a:tblPr>
              <a:tblGrid>
                <a:gridCol w="3454093">
                  <a:extLst>
                    <a:ext uri="{9D8B030D-6E8A-4147-A177-3AD203B41FA5}">
                      <a16:colId xmlns:a16="http://schemas.microsoft.com/office/drawing/2014/main" val="68583628"/>
                    </a:ext>
                  </a:extLst>
                </a:gridCol>
                <a:gridCol w="2796988">
                  <a:extLst>
                    <a:ext uri="{9D8B030D-6E8A-4147-A177-3AD203B41FA5}">
                      <a16:colId xmlns:a16="http://schemas.microsoft.com/office/drawing/2014/main" val="1837446960"/>
                    </a:ext>
                  </a:extLst>
                </a:gridCol>
                <a:gridCol w="2700169">
                  <a:extLst>
                    <a:ext uri="{9D8B030D-6E8A-4147-A177-3AD203B41FA5}">
                      <a16:colId xmlns:a16="http://schemas.microsoft.com/office/drawing/2014/main" val="210808890"/>
                    </a:ext>
                  </a:extLst>
                </a:gridCol>
              </a:tblGrid>
              <a:tr h="366138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Helvetica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Potential Upgrades</a:t>
                      </a: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2193936"/>
                  </a:ext>
                </a:extLst>
              </a:tr>
              <a:tr h="366138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Upgrade potential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Helvetica" pitchFamily="2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2.4 MW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Helvetica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714073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81587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889123-62E7-464B-B262-BBF64047AC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D80FA2-E7A9-448C-B0C9-B5A7FCC7C5A4}"/>
              </a:ext>
            </a:extLst>
          </p:cNvPr>
          <p:cNvSpPr txBox="1"/>
          <p:nvPr/>
        </p:nvSpPr>
        <p:spPr>
          <a:xfrm>
            <a:off x="0" y="754163"/>
            <a:ext cx="9047747" cy="28007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>
                <a:latin typeface="Helvetica" pitchFamily="34" charset="0"/>
              </a:rPr>
              <a:t>Powerful proton beams (</a:t>
            </a:r>
            <a:r>
              <a:rPr lang="en-US" b="1" dirty="0">
                <a:latin typeface="Helvetica" pitchFamily="34" charset="0"/>
              </a:rPr>
              <a:t>PIP-II</a:t>
            </a:r>
            <a:r>
              <a:rPr lang="en-US" dirty="0">
                <a:latin typeface="Helvetica" pitchFamily="34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Helvetica" pitchFamily="34" charset="0"/>
              </a:rPr>
              <a:t>to enable world’s most intense neutrino beam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Helvetica" pitchFamily="34" charset="0"/>
              </a:rPr>
              <a:t>Dual-site detector facilities (</a:t>
            </a:r>
            <a:r>
              <a:rPr lang="en-US" b="1" dirty="0">
                <a:latin typeface="Helvetica" pitchFamily="34" charset="0"/>
              </a:rPr>
              <a:t>LBNF</a:t>
            </a:r>
            <a:r>
              <a:rPr lang="en-US" dirty="0">
                <a:latin typeface="Helvetica" pitchFamily="34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Helvetica" pitchFamily="34" charset="0"/>
              </a:rPr>
              <a:t>A long baseline (1300 km) neutrino beam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Helvetica" pitchFamily="34" charset="0"/>
              </a:rPr>
              <a:t>Deep underground cavern (1.5 km) to support 4x17kt liquid argon  volume detectors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dirty="0">
                <a:latin typeface="Helvetica" pitchFamily="34" charset="0"/>
              </a:rPr>
              <a:t>Deep Underground Neutrino Experiment (</a:t>
            </a:r>
            <a:r>
              <a:rPr lang="en-US" b="1" dirty="0">
                <a:latin typeface="Helvetica" pitchFamily="34" charset="0"/>
              </a:rPr>
              <a:t>DUNE</a:t>
            </a:r>
            <a:r>
              <a:rPr lang="en-US" dirty="0">
                <a:latin typeface="Helvetica" pitchFamily="34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6"/>
                </a:solidFill>
                <a:latin typeface="Helvetica" pitchFamily="34" charset="0"/>
              </a:rPr>
              <a:t>The next-generation neutrino detectors</a:t>
            </a:r>
            <a:endParaRPr lang="en-US" dirty="0">
              <a:solidFill>
                <a:schemeClr val="accent6"/>
              </a:solidFill>
              <a:latin typeface="Helvetica" pitchFamily="34" charset="0"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D6EADB60-C123-E441-AA58-715414776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</p:spPr>
        <p:txBody>
          <a:bodyPr/>
          <a:lstStyle/>
          <a:p>
            <a:r>
              <a:rPr lang="en-US" dirty="0"/>
              <a:t>PIP-II / LBNF / DUNE meet P5 requirements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7A701B3-E651-4148-B158-9A12C1EA1C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214" y="3740936"/>
            <a:ext cx="8327571" cy="306737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2982247-E200-4142-812A-BECF8E8CBFF4}"/>
              </a:ext>
            </a:extLst>
          </p:cNvPr>
          <p:cNvSpPr/>
          <p:nvPr/>
        </p:nvSpPr>
        <p:spPr>
          <a:xfrm>
            <a:off x="1973179" y="3741505"/>
            <a:ext cx="1275348" cy="2908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C561B94-19F4-9547-9237-FD58D315032F}"/>
              </a:ext>
            </a:extLst>
          </p:cNvPr>
          <p:cNvSpPr/>
          <p:nvPr/>
        </p:nvSpPr>
        <p:spPr>
          <a:xfrm>
            <a:off x="967775" y="6504213"/>
            <a:ext cx="752741" cy="264073"/>
          </a:xfrm>
          <a:prstGeom prst="rect">
            <a:avLst/>
          </a:prstGeom>
          <a:solidFill>
            <a:srgbClr val="6366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9B5BFA-E272-498F-A092-350D8203F683}"/>
              </a:ext>
            </a:extLst>
          </p:cNvPr>
          <p:cNvSpPr txBox="1"/>
          <p:nvPr/>
        </p:nvSpPr>
        <p:spPr>
          <a:xfrm>
            <a:off x="7431368" y="6392814"/>
            <a:ext cx="1026807" cy="415498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solidFill>
                  <a:schemeClr val="accent5"/>
                </a:solidFill>
              </a:rPr>
              <a:t>PIP-II</a:t>
            </a:r>
            <a:r>
              <a:rPr lang="en-US" sz="1050" b="1" dirty="0">
                <a:solidFill>
                  <a:srgbClr val="FF9900"/>
                </a:solidFill>
              </a:rPr>
              <a:t> </a:t>
            </a:r>
            <a:r>
              <a:rPr lang="en-US" sz="1050" b="1" dirty="0">
                <a:solidFill>
                  <a:schemeClr val="accent5"/>
                </a:solidFill>
              </a:rPr>
              <a:t>ACCELERATOR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2A4E6B-5647-B444-9218-3B2D42922A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68" t="7400" r="17096" b="13000"/>
          <a:stretch/>
        </p:blipFill>
        <p:spPr>
          <a:xfrm>
            <a:off x="7636318" y="5792384"/>
            <a:ext cx="809825" cy="55851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val="24270285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C163435-6ECE-43B5-BF68-CA9E4D2E7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677" y="1536409"/>
            <a:ext cx="9206346" cy="4847516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The MNS for PIP-II identifies three primary goals</a:t>
            </a:r>
            <a:r>
              <a:rPr lang="en-US" dirty="0"/>
              <a:t>:</a:t>
            </a:r>
          </a:p>
          <a:p>
            <a:r>
              <a:rPr lang="en-US" sz="2000" dirty="0"/>
              <a:t>Deliver high beam power to LBNF/DUNE to achieve world-first results </a:t>
            </a:r>
          </a:p>
          <a:p>
            <a:r>
              <a:rPr lang="en-US" sz="2000" dirty="0"/>
              <a:t>Ensure sustained high reliability operation of the Fermilab complex </a:t>
            </a:r>
          </a:p>
          <a:p>
            <a:r>
              <a:rPr lang="en-US" sz="2000" dirty="0"/>
              <a:t>Provide a platform for future upgrades to the accelerator complex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83DF9BA-8B36-4816-9601-24E27691E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8125" y="240456"/>
            <a:ext cx="5312361" cy="772170"/>
          </a:xfrm>
        </p:spPr>
        <p:txBody>
          <a:bodyPr/>
          <a:lstStyle/>
          <a:p>
            <a:r>
              <a:rPr lang="en-US" dirty="0"/>
              <a:t>P5 Report defines the PIP-II Mission Need Statement (MNS)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4C5F4E-9635-4B9C-B332-81DAA98D70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5A1E237-F85D-467C-8FA3-69F4E58207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677" y="72737"/>
            <a:ext cx="994702" cy="1269104"/>
          </a:xfrm>
          <a:prstGeom prst="rect">
            <a:avLst/>
          </a:prstGeom>
          <a:ln w="19050">
            <a:solidFill>
              <a:schemeClr val="tx2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C3F3D55-4512-472A-A565-65F75561160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68" t="7400" r="17096" b="13000"/>
          <a:stretch/>
        </p:blipFill>
        <p:spPr>
          <a:xfrm>
            <a:off x="6973232" y="110914"/>
            <a:ext cx="2031531" cy="140108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1E099E90-EFA9-429A-B000-25E4D3A9AD94}"/>
              </a:ext>
            </a:extLst>
          </p:cNvPr>
          <p:cNvSpPr/>
          <p:nvPr/>
        </p:nvSpPr>
        <p:spPr>
          <a:xfrm>
            <a:off x="152546" y="3046224"/>
            <a:ext cx="9144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>
                <a:solidFill>
                  <a:schemeClr val="tx2"/>
                </a:solidFill>
                <a:latin typeface="Helvetica" pitchFamily="34" charset="0"/>
              </a:rPr>
              <a:t>PIP-II Performance Requirements</a:t>
            </a:r>
            <a:r>
              <a:rPr lang="en-US" dirty="0">
                <a:solidFill>
                  <a:schemeClr val="tx2"/>
                </a:solidFill>
                <a:latin typeface="Helvetica" pitchFamily="34" charset="0"/>
              </a:rPr>
              <a:t>: </a:t>
            </a:r>
            <a:endParaRPr lang="en-US" u="sng" dirty="0">
              <a:solidFill>
                <a:schemeClr val="tx2"/>
              </a:solidFill>
              <a:latin typeface="Helvetica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en-US" sz="2000" b="1" dirty="0">
                <a:solidFill>
                  <a:schemeClr val="tx2"/>
                </a:solidFill>
                <a:latin typeface="Helvetica" pitchFamily="34" charset="0"/>
              </a:rPr>
              <a:t>Beam Power</a:t>
            </a:r>
          </a:p>
          <a:p>
            <a:pPr marL="457200" indent="-228600"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rgbClr val="505050"/>
                </a:solidFill>
                <a:latin typeface="Helvetica" pitchFamily="34" charset="0"/>
              </a:rPr>
              <a:t>Meeting the needs for the start of DUNE (1.2 MW proton beam)</a:t>
            </a:r>
          </a:p>
          <a:p>
            <a:pPr marL="457200" indent="-228600"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chemeClr val="accent6"/>
                </a:solidFill>
                <a:latin typeface="Helvetica" pitchFamily="34" charset="0"/>
              </a:rPr>
              <a:t>Upgradeable to multi-MW capability</a:t>
            </a:r>
          </a:p>
          <a:p>
            <a:pPr marL="457200" indent="-228600">
              <a:buFont typeface="Wingdings" panose="05000000000000000000" pitchFamily="2" charset="2"/>
              <a:buChar char="Ø"/>
              <a:defRPr/>
            </a:pPr>
            <a:endParaRPr lang="en-US" sz="600" b="1" u="sng" dirty="0">
              <a:solidFill>
                <a:schemeClr val="accent6"/>
              </a:solidFill>
              <a:latin typeface="Helvetica" pitchFamily="34" charset="0"/>
            </a:endParaRPr>
          </a:p>
          <a:p>
            <a:pPr marL="0" indent="0">
              <a:buFontTx/>
              <a:buNone/>
              <a:defRPr/>
            </a:pPr>
            <a:r>
              <a:rPr lang="en-US" sz="2000" b="1" dirty="0">
                <a:solidFill>
                  <a:schemeClr val="tx2"/>
                </a:solidFill>
                <a:latin typeface="Helvetica" pitchFamily="34" charset="0"/>
              </a:rPr>
              <a:t>Flexibility</a:t>
            </a:r>
          </a:p>
          <a:p>
            <a:pPr marL="457200" indent="-228600"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chemeClr val="accent6"/>
                </a:solidFill>
                <a:latin typeface="Helvetica" pitchFamily="34" charset="0"/>
              </a:rPr>
              <a:t>Compatible with CW-operations</a:t>
            </a:r>
          </a:p>
          <a:p>
            <a:pPr marL="457200" indent="-228600"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chemeClr val="accent6"/>
                </a:solidFill>
                <a:latin typeface="Helvetica" pitchFamily="34" charset="0"/>
              </a:rPr>
              <a:t>Customized beams for specific science needs </a:t>
            </a:r>
          </a:p>
          <a:p>
            <a:pPr marL="457200" indent="-228600"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chemeClr val="accent6"/>
                </a:solidFill>
                <a:latin typeface="Helvetica" pitchFamily="34" charset="0"/>
              </a:rPr>
              <a:t>High-power beam to multiple users simultaneously</a:t>
            </a:r>
          </a:p>
          <a:p>
            <a:pPr marL="228600" indent="-228600">
              <a:buFontTx/>
              <a:buNone/>
              <a:defRPr/>
            </a:pPr>
            <a:endParaRPr lang="en-US" sz="600" b="1" u="sng" dirty="0">
              <a:solidFill>
                <a:schemeClr val="accent6"/>
              </a:solidFill>
              <a:latin typeface="Helvetica" pitchFamily="34" charset="0"/>
            </a:endParaRPr>
          </a:p>
          <a:p>
            <a:pPr marL="228600" indent="-228600">
              <a:buFontTx/>
              <a:buNone/>
              <a:defRPr/>
            </a:pPr>
            <a:r>
              <a:rPr lang="en-US" sz="2000" b="1" dirty="0">
                <a:solidFill>
                  <a:schemeClr val="tx2"/>
                </a:solidFill>
                <a:latin typeface="Helvetica" pitchFamily="34" charset="0"/>
              </a:rPr>
              <a:t>Reliability</a:t>
            </a:r>
            <a:endParaRPr lang="en-US" b="1" dirty="0">
              <a:solidFill>
                <a:schemeClr val="tx2"/>
              </a:solidFill>
              <a:latin typeface="Helvetica" pitchFamily="34" charset="0"/>
            </a:endParaRPr>
          </a:p>
          <a:p>
            <a:pPr marL="461963" indent="-236538">
              <a:buFont typeface="Wingdings" panose="05000000000000000000" pitchFamily="2" charset="2"/>
              <a:buChar char="Ø"/>
              <a:defRPr/>
            </a:pPr>
            <a:r>
              <a:rPr lang="en-US" sz="2000" dirty="0">
                <a:solidFill>
                  <a:schemeClr val="accent6"/>
                </a:solidFill>
                <a:latin typeface="Helvetica" pitchFamily="34" charset="0"/>
              </a:rPr>
              <a:t>Fully modernizing the front-end of the </a:t>
            </a:r>
            <a:r>
              <a:rPr lang="en-US" sz="2000" dirty="0" err="1">
                <a:solidFill>
                  <a:schemeClr val="accent6"/>
                </a:solidFill>
                <a:latin typeface="Helvetica" pitchFamily="34" charset="0"/>
              </a:rPr>
              <a:t>Fermilab</a:t>
            </a:r>
            <a:r>
              <a:rPr lang="en-US" sz="2000" dirty="0">
                <a:solidFill>
                  <a:schemeClr val="accent6"/>
                </a:solidFill>
                <a:latin typeface="Helvetica" pitchFamily="34" charset="0"/>
              </a:rPr>
              <a:t> accelerator complex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B3183B4-8F8B-4A13-91B1-A4173BE417E7}"/>
              </a:ext>
            </a:extLst>
          </p:cNvPr>
          <p:cNvSpPr/>
          <p:nvPr/>
        </p:nvSpPr>
        <p:spPr>
          <a:xfrm>
            <a:off x="82069" y="6385153"/>
            <a:ext cx="8893143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000" b="1" i="1" dirty="0">
                <a:solidFill>
                  <a:schemeClr val="accent6"/>
                </a:solidFill>
                <a:latin typeface="Helvetica" pitchFamily="34" charset="0"/>
              </a:rPr>
              <a:t>Building the world’s most powerful neutrino beam cost-effectively</a:t>
            </a:r>
          </a:p>
        </p:txBody>
      </p:sp>
    </p:spTree>
    <p:extLst>
      <p:ext uri="{BB962C8B-B14F-4D97-AF65-F5344CB8AC3E}">
        <p14:creationId xmlns:p14="http://schemas.microsoft.com/office/powerpoint/2010/main" val="56638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:a16="http://schemas.microsoft.com/office/drawing/2014/main" id="{43511A2C-AFED-49CC-98C9-86C329A63E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2250" y="255677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</a:rPr>
              <a:t>PIP-II Project Scope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D81095-81E9-4B34-B968-4A93117EA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5639CF76-1CD8-499D-A570-9B6342534D3C}"/>
              </a:ext>
            </a:extLst>
          </p:cNvPr>
          <p:cNvSpPr txBox="1">
            <a:spLocks/>
          </p:cNvSpPr>
          <p:nvPr/>
        </p:nvSpPr>
        <p:spPr>
          <a:xfrm>
            <a:off x="4858320" y="241807"/>
            <a:ext cx="4210265" cy="478433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0000"/>
                </a:solidFill>
              </a:rPr>
              <a:t>New 800 MeV H</a:t>
            </a:r>
            <a:r>
              <a:rPr lang="en-US" sz="2000" b="1" baseline="30000" dirty="0">
                <a:solidFill>
                  <a:srgbClr val="000000"/>
                </a:solidFill>
              </a:rPr>
              <a:t>− 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b="1" dirty="0" err="1">
                <a:solidFill>
                  <a:srgbClr val="000000"/>
                </a:solidFill>
              </a:rPr>
              <a:t>Linac</a:t>
            </a:r>
            <a:r>
              <a:rPr lang="en-US" sz="2000" b="1" dirty="0">
                <a:solidFill>
                  <a:srgbClr val="000000"/>
                </a:solidFill>
              </a:rPr>
              <a:t> (w IKC)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CW compatible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500" b="1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solidFill>
                  <a:srgbClr val="000000"/>
                </a:solidFill>
              </a:rPr>
              <a:t>Linac</a:t>
            </a:r>
            <a:r>
              <a:rPr lang="en-US" sz="2000" b="1" dirty="0">
                <a:solidFill>
                  <a:srgbClr val="000000"/>
                </a:solidFill>
              </a:rPr>
              <a:t>-to-Booster Transfer Line (BTL)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500" b="1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0000"/>
                </a:solidFill>
              </a:rPr>
              <a:t>Upgraded Booster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20 Hz, 800 MeV injection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New injection area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500" b="1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0000"/>
                </a:solidFill>
              </a:rPr>
              <a:t>Upgraded Recycler &amp; Main Injector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RF in both rings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500" b="1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0000"/>
                </a:solidFill>
              </a:rPr>
              <a:t>Conventional facilities </a:t>
            </a:r>
          </a:p>
          <a:p>
            <a:pPr lvl="1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Site preparation</a:t>
            </a:r>
          </a:p>
          <a:p>
            <a:pPr lvl="1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2"/>
                </a:solidFill>
              </a:rPr>
              <a:t>Cryoplant</a:t>
            </a:r>
            <a:r>
              <a:rPr lang="en-US" sz="2000" dirty="0">
                <a:solidFill>
                  <a:schemeClr val="tx2"/>
                </a:solidFill>
              </a:rPr>
              <a:t> Building</a:t>
            </a:r>
          </a:p>
          <a:p>
            <a:pPr lvl="1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2"/>
                </a:solidFill>
              </a:rPr>
              <a:t>Linac</a:t>
            </a:r>
            <a:r>
              <a:rPr lang="en-US" sz="2000" dirty="0">
                <a:solidFill>
                  <a:schemeClr val="tx2"/>
                </a:solidFill>
              </a:rPr>
              <a:t> Complex</a:t>
            </a:r>
          </a:p>
          <a:p>
            <a:pPr lvl="1" indent="-3429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2"/>
                </a:solidFill>
              </a:rPr>
              <a:t>Booster Connection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2E17D9D-3A59-0941-8648-85092A62D918}"/>
              </a:ext>
            </a:extLst>
          </p:cNvPr>
          <p:cNvSpPr/>
          <p:nvPr/>
        </p:nvSpPr>
        <p:spPr>
          <a:xfrm>
            <a:off x="4748156" y="5044697"/>
            <a:ext cx="4210265" cy="1107996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200" b="1" i="1" dirty="0">
                <a:solidFill>
                  <a:schemeClr val="accent6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Enabling the complex to reach </a:t>
            </a:r>
            <a:r>
              <a:rPr lang="en-US" sz="2200" b="1" i="1" dirty="0">
                <a:solidFill>
                  <a:schemeClr val="accent6"/>
                </a:solidFill>
                <a:latin typeface="Helvetica" panose="020B0604020202020204" pitchFamily="34" charset="0"/>
                <a:ea typeface="HGGothicE" panose="020B0400000000000000" pitchFamily="49" charset="-128"/>
                <a:cs typeface="Helvetica" panose="020B0604020202020204" pitchFamily="34" charset="0"/>
              </a:rPr>
              <a:t>1.2 MW proton beam on LBNF target for 60-120 GeV</a:t>
            </a:r>
            <a:endParaRPr lang="en-US" sz="2200" b="1" i="1" dirty="0">
              <a:solidFill>
                <a:schemeClr val="accent6"/>
              </a:solidFill>
              <a:latin typeface="Helvetica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7AD6EAC-3A51-3349-BBC9-3041BBB00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205" y="804964"/>
            <a:ext cx="3945795" cy="45863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57209D8-AFC6-6148-9E8F-3AF359968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8935" y="4606092"/>
            <a:ext cx="1900334" cy="1813347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sp>
        <p:nvSpPr>
          <p:cNvPr id="24" name="Date Placeholder 3">
            <a:extLst>
              <a:ext uri="{FF2B5EF4-FFF2-40B4-BE49-F238E27FC236}">
                <a16:creationId xmlns:a16="http://schemas.microsoft.com/office/drawing/2014/main" id="{AE79985F-A506-C54A-965E-2E18DDA70B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1312649" cy="237285"/>
          </a:xfrm>
        </p:spPr>
        <p:txBody>
          <a:bodyPr/>
          <a:lstStyle/>
          <a:p>
            <a:pPr>
              <a:defRPr/>
            </a:pPr>
            <a:r>
              <a:rPr lang="en-US" dirty="0"/>
              <a:t>Jul 1, 2020</a:t>
            </a: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129F401C-B196-7D47-A78F-7E80AB4F66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</p:spPr>
        <p:txBody>
          <a:bodyPr/>
          <a:lstStyle/>
          <a:p>
            <a:pPr algn="ctr">
              <a:defRPr/>
            </a:pPr>
            <a:r>
              <a:rPr lang="en-US" b="1" dirty="0"/>
              <a:t>L. Lari | ARIES-ASPEC workshop | Loss Control Mitigation in PIP-II</a:t>
            </a:r>
          </a:p>
        </p:txBody>
      </p:sp>
    </p:spTree>
    <p:extLst>
      <p:ext uri="{BB962C8B-B14F-4D97-AF65-F5344CB8AC3E}">
        <p14:creationId xmlns:p14="http://schemas.microsoft.com/office/powerpoint/2010/main" val="1274261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6">
            <a:extLst>
              <a:ext uri="{FF2B5EF4-FFF2-40B4-BE49-F238E27FC236}">
                <a16:creationId xmlns:a16="http://schemas.microsoft.com/office/drawing/2014/main" id="{28069190-2141-44EE-AA15-25F2E5CAF6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19495" y="2459275"/>
            <a:ext cx="5410848" cy="3901708"/>
          </a:xfrm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5639CF76-1CD8-499D-A570-9B6342534D3C}"/>
              </a:ext>
            </a:extLst>
          </p:cNvPr>
          <p:cNvSpPr txBox="1">
            <a:spLocks/>
          </p:cNvSpPr>
          <p:nvPr/>
        </p:nvSpPr>
        <p:spPr>
          <a:xfrm>
            <a:off x="210395" y="895316"/>
            <a:ext cx="7747062" cy="478433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0000"/>
                </a:solidFill>
              </a:rPr>
              <a:t>1. Losses in the 800 MeV H</a:t>
            </a:r>
            <a:r>
              <a:rPr lang="en-US" sz="2000" b="1" baseline="30000" dirty="0">
                <a:solidFill>
                  <a:srgbClr val="000000"/>
                </a:solidFill>
              </a:rPr>
              <a:t>−</a:t>
            </a:r>
            <a:r>
              <a:rPr lang="en-US" sz="2000" b="1" dirty="0">
                <a:solidFill>
                  <a:srgbClr val="000000"/>
                </a:solidFill>
              </a:rPr>
              <a:t>  </a:t>
            </a:r>
            <a:r>
              <a:rPr lang="en-US" sz="2000" b="1" dirty="0" err="1">
                <a:solidFill>
                  <a:srgbClr val="000000"/>
                </a:solidFill>
              </a:rPr>
              <a:t>Linac</a:t>
            </a:r>
            <a:endParaRPr lang="en-US" sz="2000" b="1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0000"/>
                </a:solidFill>
              </a:rPr>
              <a:t>2. Losses in the </a:t>
            </a:r>
            <a:r>
              <a:rPr lang="en-US" sz="2000" b="1" dirty="0" err="1">
                <a:solidFill>
                  <a:srgbClr val="000000"/>
                </a:solidFill>
              </a:rPr>
              <a:t>Linac</a:t>
            </a:r>
            <a:r>
              <a:rPr lang="en-US" sz="2000" b="1" dirty="0">
                <a:solidFill>
                  <a:srgbClr val="000000"/>
                </a:solidFill>
              </a:rPr>
              <a:t>-to-Booster Transfer Line (BTL)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0000"/>
                </a:solidFill>
              </a:rPr>
              <a:t>3. Losses in the Booster injection/extraction regions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0000"/>
                </a:solidFill>
              </a:rPr>
              <a:t>4. Losses in Rings: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0000"/>
                </a:solidFill>
              </a:rPr>
              <a:t>	4a. Booster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0000"/>
                </a:solidFill>
              </a:rPr>
              <a:t>	4b. Recycler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0000"/>
                </a:solidFill>
              </a:rPr>
              <a:t>	4c. Main Injector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tx2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43511A2C-AFED-49CC-98C9-86C329A63E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2250" y="255677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</a:rPr>
              <a:t>Handling PIP-II Losses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D81095-81E9-4B34-B968-4A93117EA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79FF64-199A-0043-B932-0F9798C5A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1692" y="213981"/>
            <a:ext cx="2510016" cy="3591503"/>
          </a:xfrm>
          <a:prstGeom prst="rect">
            <a:avLst/>
          </a:prstGeom>
        </p:spPr>
      </p:pic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08333348-A536-7F4F-9F91-A85284A463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1312649" cy="237285"/>
          </a:xfrm>
        </p:spPr>
        <p:txBody>
          <a:bodyPr/>
          <a:lstStyle/>
          <a:p>
            <a:pPr>
              <a:defRPr/>
            </a:pPr>
            <a:r>
              <a:rPr lang="en-US" dirty="0"/>
              <a:t>Jul 1, 2020</a:t>
            </a: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1CCBD5A8-7770-8042-8B25-01AEC94494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</p:spPr>
        <p:txBody>
          <a:bodyPr/>
          <a:lstStyle/>
          <a:p>
            <a:pPr algn="ctr">
              <a:defRPr/>
            </a:pPr>
            <a:r>
              <a:rPr lang="en-US" b="1" dirty="0"/>
              <a:t>L. Lari | ARIES-ASPEC workshop | Loss Control Mitigation in PIP-II</a:t>
            </a:r>
          </a:p>
        </p:txBody>
      </p:sp>
    </p:spTree>
    <p:extLst>
      <p:ext uri="{BB962C8B-B14F-4D97-AF65-F5344CB8AC3E}">
        <p14:creationId xmlns:p14="http://schemas.microsoft.com/office/powerpoint/2010/main" val="35406713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5639CF76-1CD8-499D-A570-9B6342534D3C}"/>
              </a:ext>
            </a:extLst>
          </p:cNvPr>
          <p:cNvSpPr txBox="1">
            <a:spLocks/>
          </p:cNvSpPr>
          <p:nvPr/>
        </p:nvSpPr>
        <p:spPr>
          <a:xfrm>
            <a:off x="210395" y="895316"/>
            <a:ext cx="7747062" cy="4784332"/>
          </a:xfrm>
          <a:prstGeom prst="rect">
            <a:avLst/>
          </a:prstGeom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0000"/>
                </a:solidFill>
              </a:rPr>
              <a:t>1. Losses in the 800 MeV H</a:t>
            </a:r>
            <a:r>
              <a:rPr lang="en-US" sz="2000" b="1" baseline="30000" dirty="0">
                <a:solidFill>
                  <a:srgbClr val="000000"/>
                </a:solidFill>
              </a:rPr>
              <a:t>−</a:t>
            </a:r>
            <a:r>
              <a:rPr lang="en-US" sz="2000" b="1" dirty="0">
                <a:solidFill>
                  <a:srgbClr val="000000"/>
                </a:solidFill>
              </a:rPr>
              <a:t>  </a:t>
            </a:r>
            <a:r>
              <a:rPr lang="en-US" sz="2000" b="1" dirty="0" err="1">
                <a:solidFill>
                  <a:srgbClr val="000000"/>
                </a:solidFill>
              </a:rPr>
              <a:t>Linac</a:t>
            </a:r>
            <a:endParaRPr lang="en-US" sz="2000" b="1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0000"/>
                </a:solidFill>
              </a:rPr>
              <a:t>2. Losses in the </a:t>
            </a:r>
            <a:r>
              <a:rPr lang="en-US" sz="2000" b="1" dirty="0" err="1">
                <a:solidFill>
                  <a:srgbClr val="000000"/>
                </a:solidFill>
              </a:rPr>
              <a:t>Linac</a:t>
            </a:r>
            <a:r>
              <a:rPr lang="en-US" sz="2000" b="1" dirty="0">
                <a:solidFill>
                  <a:srgbClr val="000000"/>
                </a:solidFill>
              </a:rPr>
              <a:t>-to-Booster Transfer Line (BTL)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0000"/>
                </a:solidFill>
              </a:rPr>
              <a:t>3. Losses in the Booster injection/extraction regions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b="1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0000"/>
                </a:solidFill>
              </a:rPr>
              <a:t>4. Losses in Rings: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0000"/>
                </a:solidFill>
              </a:rPr>
              <a:t>	4a. Booster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0000"/>
                </a:solidFill>
              </a:rPr>
              <a:t>	4b. Recycler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rgbClr val="000000"/>
                </a:solidFill>
              </a:rPr>
              <a:t>	4c. Main Injector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tx2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solidFill>
                <a:schemeClr val="tx2"/>
              </a:solidFill>
            </a:endParaRPr>
          </a:p>
        </p:txBody>
      </p:sp>
      <p:sp>
        <p:nvSpPr>
          <p:cNvPr id="7" name="Title 2">
            <a:extLst>
              <a:ext uri="{FF2B5EF4-FFF2-40B4-BE49-F238E27FC236}">
                <a16:creationId xmlns:a16="http://schemas.microsoft.com/office/drawing/2014/main" id="{43511A2C-AFED-49CC-98C9-86C329A63E3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2250" y="255677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</a:rPr>
              <a:t>Handling PIP-II Losses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AD81095-81E9-4B34-B968-4A93117EA4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ADB104F-E086-354A-99FB-6054064C4A9A}"/>
              </a:ext>
            </a:extLst>
          </p:cNvPr>
          <p:cNvSpPr/>
          <p:nvPr/>
        </p:nvSpPr>
        <p:spPr>
          <a:xfrm>
            <a:off x="137289" y="1413318"/>
            <a:ext cx="8941398" cy="4784332"/>
          </a:xfrm>
          <a:prstGeom prst="rect">
            <a:avLst/>
          </a:prstGeom>
          <a:solidFill>
            <a:schemeClr val="bg1">
              <a:alpha val="87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Content Placeholder 6">
            <a:extLst>
              <a:ext uri="{FF2B5EF4-FFF2-40B4-BE49-F238E27FC236}">
                <a16:creationId xmlns:a16="http://schemas.microsoft.com/office/drawing/2014/main" id="{28069190-2141-44EE-AA15-25F2E5CAF6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19495" y="2459275"/>
            <a:ext cx="5410848" cy="3901708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79FF64-199A-0043-B932-0F9798C5A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1112" y="210312"/>
            <a:ext cx="2510016" cy="3591503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E3F7CA8-7351-BA4D-A279-6F8982CC3A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1312649" cy="237285"/>
          </a:xfrm>
        </p:spPr>
        <p:txBody>
          <a:bodyPr/>
          <a:lstStyle/>
          <a:p>
            <a:pPr>
              <a:defRPr/>
            </a:pPr>
            <a:r>
              <a:rPr lang="en-US" dirty="0"/>
              <a:t>Jul 1, 2020</a:t>
            </a:r>
          </a:p>
        </p:txBody>
      </p:sp>
      <p:sp>
        <p:nvSpPr>
          <p:cNvPr id="11" name="Footer Placeholder 2">
            <a:extLst>
              <a:ext uri="{FF2B5EF4-FFF2-40B4-BE49-F238E27FC236}">
                <a16:creationId xmlns:a16="http://schemas.microsoft.com/office/drawing/2014/main" id="{D153DE1D-FAD4-4147-9589-0C1B53542C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</p:spPr>
        <p:txBody>
          <a:bodyPr/>
          <a:lstStyle/>
          <a:p>
            <a:pPr algn="ctr">
              <a:defRPr/>
            </a:pPr>
            <a:r>
              <a:rPr lang="en-US" b="1" dirty="0"/>
              <a:t>L. Lari | ARIES-ASPEC workshop | Loss Control Mitigation in PIP-II</a:t>
            </a:r>
          </a:p>
        </p:txBody>
      </p:sp>
    </p:spTree>
    <p:extLst>
      <p:ext uri="{BB962C8B-B14F-4D97-AF65-F5344CB8AC3E}">
        <p14:creationId xmlns:p14="http://schemas.microsoft.com/office/powerpoint/2010/main" val="933951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">
            <a:extLst>
              <a:ext uri="{FF2B5EF4-FFF2-40B4-BE49-F238E27FC236}">
                <a16:creationId xmlns:a16="http://schemas.microsoft.com/office/drawing/2014/main" id="{89CC7D71-76CB-43F7-AE21-482E4AC36C2F}"/>
              </a:ext>
            </a:extLst>
          </p:cNvPr>
          <p:cNvSpPr txBox="1">
            <a:spLocks/>
          </p:cNvSpPr>
          <p:nvPr/>
        </p:nvSpPr>
        <p:spPr>
          <a:xfrm>
            <a:off x="143778" y="194445"/>
            <a:ext cx="9006351" cy="502027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rgbClr val="004C97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2E5286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800" dirty="0"/>
              <a:t>PIP-II </a:t>
            </a:r>
            <a:r>
              <a:rPr lang="en-US" sz="2800" dirty="0" err="1"/>
              <a:t>Linac</a:t>
            </a:r>
            <a:r>
              <a:rPr lang="en-US" sz="2800" dirty="0"/>
              <a:t> Overview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1CCF592-8D45-481D-BE85-E385D7E594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BE4B57-6266-3848-A896-36B18FC06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797" y="744329"/>
            <a:ext cx="7168291" cy="1116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BFCA5A-5952-AC4F-9840-A6D75A55AA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5797" y="1689198"/>
            <a:ext cx="2936271" cy="8765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322877C-4906-4F40-9192-EAC634FB74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5771" y="1661272"/>
            <a:ext cx="4059022" cy="91610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CD80332-F978-724A-9E72-352D663882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0109" y="2402356"/>
            <a:ext cx="8083210" cy="4102590"/>
          </a:xfrm>
          <a:prstGeom prst="rect">
            <a:avLst/>
          </a:prstGeom>
        </p:spPr>
      </p:pic>
      <p:sp>
        <p:nvSpPr>
          <p:cNvPr id="28" name="Date Placeholder 3">
            <a:extLst>
              <a:ext uri="{FF2B5EF4-FFF2-40B4-BE49-F238E27FC236}">
                <a16:creationId xmlns:a16="http://schemas.microsoft.com/office/drawing/2014/main" id="{65FBBF9B-3947-6140-ACE9-31B4A65C1B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36588" y="6504213"/>
            <a:ext cx="1312649" cy="237285"/>
          </a:xfrm>
        </p:spPr>
        <p:txBody>
          <a:bodyPr/>
          <a:lstStyle/>
          <a:p>
            <a:pPr>
              <a:defRPr/>
            </a:pPr>
            <a:r>
              <a:rPr lang="en-US" dirty="0"/>
              <a:t>Jul 1, 2020</a:t>
            </a: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BC354B60-5A66-9A46-844C-E345DF3EA9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88160" y="6504213"/>
            <a:ext cx="6002841" cy="242873"/>
          </a:xfrm>
        </p:spPr>
        <p:txBody>
          <a:bodyPr/>
          <a:lstStyle/>
          <a:p>
            <a:pPr algn="ctr">
              <a:defRPr/>
            </a:pPr>
            <a:r>
              <a:rPr lang="en-US" b="1" dirty="0"/>
              <a:t>L. Lari | ARIES-ASPEC workshop | Loss Control Mitigation in PIP-II</a:t>
            </a:r>
          </a:p>
        </p:txBody>
      </p:sp>
    </p:spTree>
    <p:extLst>
      <p:ext uri="{BB962C8B-B14F-4D97-AF65-F5344CB8AC3E}">
        <p14:creationId xmlns:p14="http://schemas.microsoft.com/office/powerpoint/2010/main" val="3456803900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IP-II L2 Template" id="{A6123BC6-2E26-4D2C-B75C-E7ACD0753466}" vid="{9DA365C6-7E8E-4E63-A246-5A785B05BA9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00EBED78E8FE4CB8E824136BF68F7A" ma:contentTypeVersion="0" ma:contentTypeDescription="Create a new document." ma:contentTypeScope="" ma:versionID="39c942911c983cc54d16d87ff13b3ab9">
  <xsd:schema xmlns:xsd="http://www.w3.org/2001/XMLSchema" xmlns:xs="http://www.w3.org/2001/XMLSchema" xmlns:p="http://schemas.microsoft.com/office/2006/metadata/properties" xmlns:ns2="5c9f3ab6-242c-461d-a351-c910a751d111" targetNamespace="http://schemas.microsoft.com/office/2006/metadata/properties" ma:root="true" ma:fieldsID="89a8fa62eebbf01eb57ac7f57ef42367" ns2:_="">
    <xsd:import namespace="5c9f3ab6-242c-461d-a351-c910a751d111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9f3ab6-242c-461d-a351-c910a751d111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6173E239-737B-4DF5-B0F4-23AFC3CA1EB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E1F245F-DB62-428D-A566-B113377E9116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5c9f3ab6-242c-461d-a351-c910a751d111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EEF3BCC-D7F5-4EC1-AC08-C2D2E78618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c9f3ab6-242c-461d-a351-c910a751d1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DA14834C-E006-4092-B316-825D18550E53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Fermilab_PPT_090815</Template>
  <TotalTime>19558</TotalTime>
  <Words>2843</Words>
  <Application>Microsoft Macintosh PowerPoint</Application>
  <PresentationFormat>On-screen Show (4:3)</PresentationFormat>
  <Paragraphs>506</Paragraphs>
  <Slides>30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Calibri</vt:lpstr>
      <vt:lpstr>Cambria Math</vt:lpstr>
      <vt:lpstr>Helvetica</vt:lpstr>
      <vt:lpstr>Helvetica,Bold</vt:lpstr>
      <vt:lpstr>Times New Roman</vt:lpstr>
      <vt:lpstr>Wingdings</vt:lpstr>
      <vt:lpstr>Fermilab_PPT_090815</vt:lpstr>
      <vt:lpstr>PowerPoint Presentation</vt:lpstr>
      <vt:lpstr>Outline</vt:lpstr>
      <vt:lpstr>PowerPoint Presentation</vt:lpstr>
      <vt:lpstr>PIP-II / LBNF / DUNE meet P5 requirements</vt:lpstr>
      <vt:lpstr>P5 Report defines the PIP-II Mission Need Statement (MNS)</vt:lpstr>
      <vt:lpstr>PIP-II Project Scope</vt:lpstr>
      <vt:lpstr>Handling PIP-II Losses</vt:lpstr>
      <vt:lpstr>Handling PIP-II Losses</vt:lpstr>
      <vt:lpstr>PowerPoint Presentation</vt:lpstr>
      <vt:lpstr>PowerPoint Presentation</vt:lpstr>
      <vt:lpstr>PIP-II Linac Overview</vt:lpstr>
      <vt:lpstr>PIP-II Linac Losses Management</vt:lpstr>
      <vt:lpstr>PIP-II Linac Losses Management</vt:lpstr>
      <vt:lpstr>PIP-II Linac Losses Management</vt:lpstr>
      <vt:lpstr>PIP-II Linac Losses Management</vt:lpstr>
      <vt:lpstr>Linac Losses Mitigation Next steps</vt:lpstr>
      <vt:lpstr>PIP-II Linac Loss Control Mitigations Next steps</vt:lpstr>
      <vt:lpstr>PIP-II Linac Loss Control Mitigations Next steps</vt:lpstr>
      <vt:lpstr>Handling PIP-II Losses</vt:lpstr>
      <vt:lpstr>PIP-II BTL Losses Management</vt:lpstr>
      <vt:lpstr>PIP-II BTL Loss Control Mitigation Next steps</vt:lpstr>
      <vt:lpstr>Handling PIP-II Losses</vt:lpstr>
      <vt:lpstr>Booster Inj./Extr. Losses Management &amp; Mitigation </vt:lpstr>
      <vt:lpstr>Handling PIP-II Losses</vt:lpstr>
      <vt:lpstr>Losses in Rings Management &amp; Mitigation </vt:lpstr>
      <vt:lpstr>Summary – Figure of Merit</vt:lpstr>
      <vt:lpstr>Summary</vt:lpstr>
      <vt:lpstr>Additional Slides</vt:lpstr>
      <vt:lpstr>PIP-II Project Key Performance Parameters (KPPs) </vt:lpstr>
      <vt:lpstr>Parameters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Luisella Lari</cp:lastModifiedBy>
  <cp:revision>489</cp:revision>
  <cp:lastPrinted>2014-01-20T19:40:21Z</cp:lastPrinted>
  <dcterms:created xsi:type="dcterms:W3CDTF">2019-12-16T19:54:36Z</dcterms:created>
  <dcterms:modified xsi:type="dcterms:W3CDTF">2020-07-01T11:28:25Z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0x010100F300EBED78E8FE4CB8E824136BF68F7A</vt:lpwstr>
  </property>
</Properties>
</file>