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0" r:id="rId4"/>
    <p:sldId id="259" r:id="rId5"/>
    <p:sldId id="261" r:id="rId6"/>
    <p:sldId id="277" r:id="rId7"/>
    <p:sldId id="263" r:id="rId8"/>
    <p:sldId id="264" r:id="rId9"/>
    <p:sldId id="283" r:id="rId10"/>
    <p:sldId id="276" r:id="rId11"/>
    <p:sldId id="258" r:id="rId12"/>
    <p:sldId id="265" r:id="rId13"/>
    <p:sldId id="266" r:id="rId14"/>
    <p:sldId id="267" r:id="rId15"/>
    <p:sldId id="296" r:id="rId16"/>
    <p:sldId id="297" r:id="rId17"/>
    <p:sldId id="284" r:id="rId18"/>
    <p:sldId id="286" r:id="rId19"/>
    <p:sldId id="292" r:id="rId20"/>
    <p:sldId id="293" r:id="rId21"/>
    <p:sldId id="294" r:id="rId22"/>
    <p:sldId id="269" r:id="rId23"/>
    <p:sldId id="270" r:id="rId24"/>
    <p:sldId id="271" r:id="rId25"/>
    <p:sldId id="272" r:id="rId2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zyk, Lars Dr." initials="BLD" lastIdx="2" clrIdx="0">
    <p:extLst>
      <p:ext uri="{19B8F6BF-5375-455C-9EA6-DF929625EA0E}">
        <p15:presenceInfo xmlns:p15="http://schemas.microsoft.com/office/powerpoint/2012/main" userId="S-1-5-21-839522115-515967899-725345543-182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5" autoAdjust="0"/>
  </p:normalViewPr>
  <p:slideViewPr>
    <p:cSldViewPr snapToGrid="0" snapToObjects="1">
      <p:cViewPr varScale="1">
        <p:scale>
          <a:sx n="115" d="100"/>
          <a:sy n="115" d="100"/>
        </p:scale>
        <p:origin x="14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29.06.2020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29.06.2020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39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8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9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2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24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43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87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81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03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68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1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08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55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71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45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39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68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4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27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8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7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50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20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1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BAD649B-0CA5-5745-AC6A-2463BE00E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35271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9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Advances</a:t>
            </a:r>
            <a:r>
              <a:rPr lang="de-DE" dirty="0" smtClean="0"/>
              <a:t> in </a:t>
            </a:r>
            <a:r>
              <a:rPr lang="de-DE" dirty="0" err="1" smtClean="0"/>
              <a:t>Collimation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at GSI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29"/>
            <a:ext cx="6400800" cy="1454782"/>
          </a:xfrm>
        </p:spPr>
        <p:txBody>
          <a:bodyPr>
            <a:normAutofit/>
          </a:bodyPr>
          <a:lstStyle/>
          <a:p>
            <a:r>
              <a:rPr lang="en-US" dirty="0" smtClean="0"/>
              <a:t>ARIES-APEC </a:t>
            </a:r>
            <a:r>
              <a:rPr lang="en-US" dirty="0"/>
              <a:t>workshop </a:t>
            </a:r>
            <a:r>
              <a:rPr lang="en-US" dirty="0" smtClean="0"/>
              <a:t>"</a:t>
            </a:r>
            <a:r>
              <a:rPr lang="en-US" dirty="0"/>
              <a:t>Mitigation Approaches </a:t>
            </a:r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smtClean="0"/>
              <a:t>Hadron </a:t>
            </a:r>
            <a:r>
              <a:rPr lang="en-US" dirty="0"/>
              <a:t>Storage Rings </a:t>
            </a:r>
            <a:r>
              <a:rPr lang="en-US" dirty="0" smtClean="0"/>
              <a:t>and Synchrotrons</a:t>
            </a:r>
            <a:r>
              <a:rPr lang="en-US" dirty="0"/>
              <a:t>" </a:t>
            </a:r>
            <a:endParaRPr lang="en-US" dirty="0" smtClean="0"/>
          </a:p>
          <a:p>
            <a:r>
              <a:rPr lang="de-DE" dirty="0"/>
              <a:t>Lars </a:t>
            </a:r>
            <a:r>
              <a:rPr lang="de-DE" dirty="0" err="1"/>
              <a:t>Bozyk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13" y="2527069"/>
            <a:ext cx="950723" cy="8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994138" cy="787557"/>
          </a:xfrm>
        </p:spPr>
        <p:txBody>
          <a:bodyPr>
            <a:normAutofit/>
          </a:bodyPr>
          <a:lstStyle/>
          <a:p>
            <a:r>
              <a:rPr lang="de-DE" dirty="0" err="1" smtClean="0"/>
              <a:t>Collimator</a:t>
            </a:r>
            <a:r>
              <a:rPr lang="de-DE" dirty="0" smtClean="0"/>
              <a:t> Material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761362"/>
            <a:ext cx="5697041" cy="50301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Different materials and combinations have been investigated in the past</a:t>
            </a:r>
          </a:p>
          <a:p>
            <a:r>
              <a:rPr lang="en-US" dirty="0" smtClean="0"/>
              <a:t>Material of choice for collimators is copper</a:t>
            </a:r>
          </a:p>
          <a:p>
            <a:r>
              <a:rPr lang="en-US" dirty="0" smtClean="0"/>
              <a:t>Coated with gold to prevent the </a:t>
            </a:r>
            <a:br>
              <a:rPr lang="en-US" dirty="0" smtClean="0"/>
            </a:br>
            <a:r>
              <a:rPr lang="en-US" dirty="0" smtClean="0"/>
              <a:t>surface from oxidation</a:t>
            </a:r>
          </a:p>
          <a:p>
            <a:r>
              <a:rPr lang="en-US" dirty="0" smtClean="0"/>
              <a:t>Gold and Copper diffuse into </a:t>
            </a:r>
            <a:br>
              <a:rPr lang="en-US" dirty="0" smtClean="0"/>
            </a:br>
            <a:r>
              <a:rPr lang="en-US" dirty="0" smtClean="0"/>
              <a:t>each other</a:t>
            </a:r>
          </a:p>
          <a:p>
            <a:r>
              <a:rPr lang="en-US" dirty="0" smtClean="0"/>
              <a:t>Hence, a diffusion barrier our of Chromium, Nickel or Silver is applied</a:t>
            </a:r>
          </a:p>
          <a:p>
            <a:r>
              <a:rPr lang="en-US" dirty="0" smtClean="0"/>
              <a:t>Three coating methods available: thermal evaporation, sputter coating and electro deposition. Systematic desorption measurements ongoing in material science department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5410200" y="1944312"/>
            <a:ext cx="3605673" cy="3827838"/>
            <a:chOff x="5714794" y="1210887"/>
            <a:chExt cx="3429206" cy="347353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14794" y="1450685"/>
              <a:ext cx="3429206" cy="3233737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482874" y="1210887"/>
              <a:ext cx="2163926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 err="1" smtClean="0"/>
                <a:t>M.Bender</a:t>
              </a:r>
              <a:r>
                <a:rPr lang="en-US" sz="1200" dirty="0" smtClean="0"/>
                <a:t>, Dissertation, 2008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46940" y="1225461"/>
            <a:ext cx="846772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u="sng" dirty="0" smtClean="0"/>
              <a:t>Most important: perpendicular incidence!</a:t>
            </a:r>
            <a:r>
              <a:rPr lang="en-US" dirty="0" smtClean="0"/>
              <a:t>   for grazing incidence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25.000</a:t>
            </a:r>
          </a:p>
        </p:txBody>
      </p:sp>
      <p:sp>
        <p:nvSpPr>
          <p:cNvPr id="10" name="Pfeil nach unten 9"/>
          <p:cNvSpPr/>
          <p:nvPr/>
        </p:nvSpPr>
        <p:spPr>
          <a:xfrm>
            <a:off x="8591289" y="1761362"/>
            <a:ext cx="400050" cy="1820038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0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Ion Catcher in SIS18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7613"/>
            <a:ext cx="5400675" cy="5022850"/>
          </a:xfrm>
        </p:spPr>
        <p:txBody>
          <a:bodyPr/>
          <a:lstStyle/>
          <a:p>
            <a:endParaRPr lang="en-US" altLang="de-DE"/>
          </a:p>
        </p:txBody>
      </p:sp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1738"/>
            <a:ext cx="9115425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75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1047750"/>
            <a:ext cx="3411537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7574" name="Group 6"/>
          <p:cNvGrpSpPr>
            <a:grpSpLocks/>
          </p:cNvGrpSpPr>
          <p:nvPr/>
        </p:nvGrpSpPr>
        <p:grpSpPr bwMode="auto">
          <a:xfrm>
            <a:off x="0" y="1047750"/>
            <a:ext cx="2640013" cy="3294063"/>
            <a:chOff x="0" y="660"/>
            <a:chExt cx="1663" cy="2075"/>
          </a:xfrm>
        </p:grpSpPr>
        <p:pic>
          <p:nvPicPr>
            <p:cNvPr id="23757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0"/>
              <a:ext cx="1663" cy="1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7576" name="Text Box 8"/>
            <p:cNvSpPr txBox="1">
              <a:spLocks noChangeArrowheads="1"/>
            </p:cNvSpPr>
            <p:nvPr/>
          </p:nvSpPr>
          <p:spPr bwMode="auto">
            <a:xfrm>
              <a:off x="0" y="2562"/>
              <a:ext cx="66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/>
                <a:t>G.Otto, 2009</a:t>
              </a:r>
            </a:p>
          </p:txBody>
        </p:sp>
      </p:grpSp>
      <p:pic>
        <p:nvPicPr>
          <p:cNvPr id="237577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2211388"/>
            <a:ext cx="39401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78" name="Text Box 10"/>
          <p:cNvSpPr txBox="1">
            <a:spLocks noChangeArrowheads="1"/>
          </p:cNvSpPr>
          <p:nvPr/>
        </p:nvSpPr>
        <p:spPr bwMode="auto">
          <a:xfrm>
            <a:off x="0" y="4976813"/>
            <a:ext cx="1433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de-DE"/>
              <a:t>U</a:t>
            </a:r>
            <a:r>
              <a:rPr lang="en-US" altLang="de-DE" baseline="30000"/>
              <a:t>28+</a:t>
            </a:r>
            <a:r>
              <a:rPr lang="en-US" altLang="de-DE"/>
              <a:t> </a:t>
            </a:r>
            <a:r>
              <a:rPr lang="en-US" altLang="de-DE">
                <a:sym typeface="Wingdings" pitchFamily="2" charset="2"/>
              </a:rPr>
              <a:t> </a:t>
            </a:r>
            <a:r>
              <a:rPr lang="en-US" altLang="de-DE">
                <a:solidFill>
                  <a:srgbClr val="FC0000"/>
                </a:solidFill>
                <a:sym typeface="Wingdings" pitchFamily="2" charset="2"/>
              </a:rPr>
              <a:t>U</a:t>
            </a:r>
            <a:r>
              <a:rPr lang="en-US" altLang="de-DE" baseline="30000">
                <a:solidFill>
                  <a:srgbClr val="FC0000"/>
                </a:solidFill>
                <a:sym typeface="Wingdings" pitchFamily="2" charset="2"/>
              </a:rPr>
              <a:t>29+</a:t>
            </a:r>
            <a:r>
              <a:rPr lang="en-US" altLang="de-DE">
                <a:sym typeface="Wingdings" pitchFamily="2" charset="2"/>
              </a:rPr>
              <a:t> </a:t>
            </a:r>
            <a:endParaRPr lang="en-US" altLang="de-DE"/>
          </a:p>
        </p:txBody>
      </p:sp>
      <p:sp>
        <p:nvSpPr>
          <p:cNvPr id="237579" name="Text Box 11"/>
          <p:cNvSpPr txBox="1">
            <a:spLocks noChangeArrowheads="1"/>
          </p:cNvSpPr>
          <p:nvPr/>
        </p:nvSpPr>
        <p:spPr bwMode="auto">
          <a:xfrm>
            <a:off x="6022975" y="4959350"/>
            <a:ext cx="312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de-DE"/>
              <a:t>65% Catching efficiency</a:t>
            </a:r>
          </a:p>
        </p:txBody>
      </p:sp>
      <p:pic>
        <p:nvPicPr>
          <p:cNvPr id="237580" name="Picture 1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932238"/>
            <a:ext cx="2208213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40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Ion Catcher </a:t>
            </a:r>
            <a:r>
              <a:rPr lang="de-DE" dirty="0" err="1" smtClean="0"/>
              <a:t>Currents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77" y="1275997"/>
            <a:ext cx="3776622" cy="53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67" y="1269500"/>
            <a:ext cx="3769743" cy="528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346385" y="1476721"/>
            <a:ext cx="61106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U</a:t>
            </a:r>
            <a:r>
              <a:rPr lang="de-DE" baseline="30000" dirty="0" smtClean="0"/>
              <a:t>28+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271404" y="1476721"/>
            <a:ext cx="61106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U</a:t>
            </a:r>
            <a:r>
              <a:rPr lang="de-DE" baseline="30000" dirty="0" smtClean="0"/>
              <a:t>63+</a:t>
            </a:r>
          </a:p>
        </p:txBody>
      </p:sp>
    </p:spTree>
    <p:extLst>
      <p:ext uri="{BB962C8B-B14F-4D97-AF65-F5344CB8AC3E}">
        <p14:creationId xmlns:p14="http://schemas.microsoft.com/office/powerpoint/2010/main" val="38752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Normalized</a:t>
            </a:r>
            <a:r>
              <a:rPr lang="de-DE" dirty="0" smtClean="0"/>
              <a:t> Ion Catcher </a:t>
            </a:r>
            <a:r>
              <a:rPr lang="de-DE" dirty="0" err="1" smtClean="0"/>
              <a:t>Currents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1315200"/>
            <a:ext cx="4048671" cy="52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02" y="1307230"/>
            <a:ext cx="4048671" cy="52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 rot="16200000">
            <a:off x="3787742" y="3015858"/>
            <a:ext cx="1582484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Inner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endParaRPr lang="de-DE" dirty="0" smtClean="0"/>
          </a:p>
          <a:p>
            <a:pPr algn="l"/>
            <a:r>
              <a:rPr lang="de-DE" dirty="0" err="1" smtClean="0"/>
              <a:t>Electron</a:t>
            </a:r>
            <a:r>
              <a:rPr lang="de-DE" dirty="0" smtClean="0"/>
              <a:t> Loss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3688315" y="5066069"/>
            <a:ext cx="1915909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Outer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endParaRPr lang="de-DE" dirty="0" smtClean="0"/>
          </a:p>
          <a:p>
            <a:pPr algn="l"/>
            <a:r>
              <a:rPr lang="de-DE" dirty="0" err="1" smtClean="0"/>
              <a:t>Electron</a:t>
            </a:r>
            <a:r>
              <a:rPr lang="de-DE" dirty="0" smtClean="0"/>
              <a:t> Capture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346385" y="1476721"/>
            <a:ext cx="61106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U</a:t>
            </a:r>
            <a:r>
              <a:rPr lang="de-DE" baseline="30000" dirty="0" smtClean="0"/>
              <a:t>28+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271404" y="1476721"/>
            <a:ext cx="61106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U</a:t>
            </a:r>
            <a:r>
              <a:rPr lang="de-DE" baseline="30000" dirty="0" smtClean="0"/>
              <a:t>63+</a:t>
            </a:r>
          </a:p>
        </p:txBody>
      </p:sp>
    </p:spTree>
    <p:extLst>
      <p:ext uri="{BB962C8B-B14F-4D97-AF65-F5344CB8AC3E}">
        <p14:creationId xmlns:p14="http://schemas.microsoft.com/office/powerpoint/2010/main" val="42861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Normalized</a:t>
            </a:r>
            <a:r>
              <a:rPr lang="de-DE" dirty="0"/>
              <a:t> Ion Catcher </a:t>
            </a:r>
            <a:r>
              <a:rPr lang="de-DE" dirty="0" err="1" smtClean="0"/>
              <a:t>Currents</a:t>
            </a:r>
            <a:r>
              <a:rPr lang="de-DE" dirty="0" smtClean="0"/>
              <a:t> U</a:t>
            </a:r>
            <a:r>
              <a:rPr lang="de-DE" baseline="30000" dirty="0" smtClean="0"/>
              <a:t>28+</a:t>
            </a:r>
            <a:endParaRPr lang="de-DE" baseline="30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1315200"/>
            <a:ext cx="4048671" cy="52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90" y="1339277"/>
            <a:ext cx="4032000" cy="522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346385" y="1476721"/>
            <a:ext cx="159530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Measurement</a:t>
            </a:r>
            <a:endParaRPr lang="de-DE" baseline="300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6199517" y="1444455"/>
            <a:ext cx="126188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Simulation</a:t>
            </a:r>
            <a:endParaRPr lang="de-DE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10833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Lifetime in SIS18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4" y="1244344"/>
            <a:ext cx="7520828" cy="51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SIS18 - </a:t>
            </a:r>
            <a:r>
              <a:rPr lang="de-DE" dirty="0" err="1" smtClean="0"/>
              <a:t>Intensities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4836" y="1207668"/>
            <a:ext cx="9030898" cy="5355402"/>
            <a:chOff x="86264" y="1224951"/>
            <a:chExt cx="9030898" cy="5355402"/>
          </a:xfrm>
        </p:grpSpPr>
        <p:grpSp>
          <p:nvGrpSpPr>
            <p:cNvPr id="7" name="Gruppieren 6"/>
            <p:cNvGrpSpPr/>
            <p:nvPr/>
          </p:nvGrpSpPr>
          <p:grpSpPr>
            <a:xfrm>
              <a:off x="86264" y="1224951"/>
              <a:ext cx="9030898" cy="5355402"/>
              <a:chOff x="86264" y="1224951"/>
              <a:chExt cx="9030898" cy="5355402"/>
            </a:xfrm>
          </p:grpSpPr>
          <p:sp>
            <p:nvSpPr>
              <p:cNvPr id="9" name="Rechteck 8"/>
              <p:cNvSpPr/>
              <p:nvPr/>
            </p:nvSpPr>
            <p:spPr>
              <a:xfrm>
                <a:off x="86264" y="1224951"/>
                <a:ext cx="9030898" cy="5355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dirty="0"/>
              </a:p>
            </p:txBody>
          </p:sp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200" y="1394613"/>
                <a:ext cx="7212013" cy="4911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Textfeld 7"/>
            <p:cNvSpPr txBox="1"/>
            <p:nvPr/>
          </p:nvSpPr>
          <p:spPr>
            <a:xfrm rot="120000">
              <a:off x="6367548" y="2991421"/>
              <a:ext cx="102784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err="1" smtClean="0"/>
                <a:t>world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record</a:t>
              </a:r>
              <a:endParaRPr lang="de-DE" sz="1200" dirty="0" smtClean="0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6793261" y="3376193"/>
            <a:ext cx="2272473" cy="646331"/>
          </a:xfrm>
          <a:prstGeom prst="rect">
            <a:avLst/>
          </a:prstGeom>
          <a:solidFill>
            <a:schemeClr val="accent6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NEG-Panels </a:t>
            </a:r>
          </a:p>
          <a:p>
            <a:pPr algn="l"/>
            <a:r>
              <a:rPr lang="de-DE" dirty="0" smtClean="0"/>
              <a:t>in </a:t>
            </a:r>
            <a:r>
              <a:rPr lang="de-DE" dirty="0" err="1" smtClean="0"/>
              <a:t>injection</a:t>
            </a:r>
            <a:r>
              <a:rPr lang="de-DE" dirty="0" smtClean="0"/>
              <a:t> </a:t>
            </a:r>
            <a:r>
              <a:rPr lang="de-DE" dirty="0" err="1" smtClean="0"/>
              <a:t>septum</a:t>
            </a:r>
            <a:endParaRPr lang="de-DE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6787821" y="4562689"/>
            <a:ext cx="2287806" cy="923330"/>
          </a:xfrm>
          <a:prstGeom prst="rect">
            <a:avLst/>
          </a:prstGeom>
          <a:solidFill>
            <a:schemeClr val="accent6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ion-catcher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</a:p>
          <a:p>
            <a:pPr algn="l"/>
            <a:r>
              <a:rPr lang="de-DE" dirty="0" smtClean="0"/>
              <a:t>NEG </a:t>
            </a:r>
            <a:r>
              <a:rPr lang="de-DE" dirty="0" err="1" smtClean="0"/>
              <a:t>coating</a:t>
            </a:r>
            <a:endParaRPr lang="de-DE" dirty="0" smtClean="0"/>
          </a:p>
          <a:p>
            <a:pPr algn="l"/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magnet</a:t>
            </a:r>
            <a:r>
              <a:rPr lang="de-DE" dirty="0" smtClean="0"/>
              <a:t> </a:t>
            </a:r>
            <a:r>
              <a:rPr lang="de-DE" dirty="0" err="1" smtClean="0"/>
              <a:t>chambers</a:t>
            </a:r>
            <a:endParaRPr lang="de-DE" dirty="0" smtClean="0"/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6664907" y="3268989"/>
            <a:ext cx="0" cy="82848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6664907" y="4364183"/>
            <a:ext cx="0" cy="1260762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7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SIS100 Lattice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74638" y="1217613"/>
            <a:ext cx="8726487" cy="5022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de-DE" smtClean="0"/>
          </a:p>
          <a:p>
            <a:endParaRPr lang="en-US" altLang="de-DE" smtClean="0"/>
          </a:p>
          <a:p>
            <a:endParaRPr lang="en-US" altLang="de-DE" smtClean="0"/>
          </a:p>
          <a:p>
            <a:endParaRPr lang="en-US" altLang="de-DE" smtClean="0"/>
          </a:p>
          <a:p>
            <a:endParaRPr lang="en-US" altLang="de-DE" smtClean="0"/>
          </a:p>
          <a:p>
            <a:endParaRPr lang="en-US" altLang="de-DE" smtClean="0"/>
          </a:p>
          <a:p>
            <a:endParaRPr lang="en-US" altLang="de-DE" smtClean="0"/>
          </a:p>
          <a:p>
            <a:r>
              <a:rPr lang="en-US" altLang="de-DE" smtClean="0"/>
              <a:t>SIS100 lattice has </a:t>
            </a:r>
            <a:br>
              <a:rPr lang="en-US" altLang="de-DE" smtClean="0"/>
            </a:br>
            <a:r>
              <a:rPr lang="en-US" altLang="de-DE" smtClean="0"/>
              <a:t>been </a:t>
            </a:r>
            <a:r>
              <a:rPr lang="en-US" altLang="de-DE" smtClean="0">
                <a:solidFill>
                  <a:srgbClr val="9933FF"/>
                </a:solidFill>
              </a:rPr>
              <a:t>optimized</a:t>
            </a:r>
            <a:r>
              <a:rPr lang="en-US" altLang="de-DE" smtClean="0"/>
              <a:t> to </a:t>
            </a:r>
            <a:br>
              <a:rPr lang="en-US" altLang="de-DE" smtClean="0"/>
            </a:br>
            <a:r>
              <a:rPr lang="en-US" altLang="de-DE" smtClean="0"/>
              <a:t>reach a </a:t>
            </a:r>
            <a:r>
              <a:rPr lang="en-US" altLang="de-DE" smtClean="0">
                <a:solidFill>
                  <a:srgbClr val="9933FF"/>
                </a:solidFill>
              </a:rPr>
              <a:t>maximum </a:t>
            </a:r>
            <a:br>
              <a:rPr lang="en-US" altLang="de-DE" smtClean="0">
                <a:solidFill>
                  <a:srgbClr val="9933FF"/>
                </a:solidFill>
              </a:rPr>
            </a:br>
            <a:r>
              <a:rPr lang="en-US" altLang="de-DE" smtClean="0">
                <a:solidFill>
                  <a:srgbClr val="9933FF"/>
                </a:solidFill>
              </a:rPr>
              <a:t>catching efficiency</a:t>
            </a:r>
            <a:endParaRPr lang="en-US" altLang="de-DE" smtClean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400300" y="3654425"/>
            <a:ext cx="4343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1800"/>
              <a:t> U</a:t>
            </a:r>
            <a:r>
              <a:rPr lang="en-US" altLang="de-DE" sz="1800" baseline="30000"/>
              <a:t>28+</a:t>
            </a:r>
            <a:r>
              <a:rPr lang="en-US" altLang="de-DE" sz="1800"/>
              <a:t> </a:t>
            </a:r>
            <a:r>
              <a:rPr lang="en-US" altLang="de-DE" sz="1800">
                <a:sym typeface="Wingdings" panose="05000000000000000000" pitchFamily="2" charset="2"/>
              </a:rPr>
              <a:t> </a:t>
            </a:r>
            <a:r>
              <a:rPr lang="en-US" altLang="de-DE" sz="1800">
                <a:solidFill>
                  <a:srgbClr val="FC0000"/>
                </a:solidFill>
                <a:sym typeface="Wingdings" panose="05000000000000000000" pitchFamily="2" charset="2"/>
              </a:rPr>
              <a:t>U</a:t>
            </a:r>
            <a:r>
              <a:rPr lang="en-US" altLang="de-DE" sz="1800" baseline="30000">
                <a:solidFill>
                  <a:srgbClr val="FC0000"/>
                </a:solidFill>
                <a:sym typeface="Wingdings" panose="05000000000000000000" pitchFamily="2" charset="2"/>
              </a:rPr>
              <a:t>29+</a:t>
            </a:r>
            <a:r>
              <a:rPr lang="en-US" altLang="de-DE" sz="1800">
                <a:sym typeface="Wingdings" panose="05000000000000000000" pitchFamily="2" charset="2"/>
              </a:rPr>
              <a:t> </a:t>
            </a:r>
            <a:endParaRPr lang="en-US" altLang="de-DE" sz="180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813"/>
            <a:ext cx="9144000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757738" y="4127500"/>
            <a:ext cx="4179887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/>
              <a:t>Loss distribution is strongly localized between the quadrupoles where the </a:t>
            </a:r>
            <a:r>
              <a:rPr lang="en-US" altLang="de-DE">
                <a:solidFill>
                  <a:srgbClr val="9933FF"/>
                </a:solidFill>
              </a:rPr>
              <a:t>ion catcher</a:t>
            </a:r>
            <a:r>
              <a:rPr lang="en-US" altLang="de-DE"/>
              <a:t> will be installed</a:t>
            </a:r>
          </a:p>
        </p:txBody>
      </p:sp>
    </p:spTree>
    <p:extLst>
      <p:ext uri="{BB962C8B-B14F-4D97-AF65-F5344CB8AC3E}">
        <p14:creationId xmlns:p14="http://schemas.microsoft.com/office/powerpoint/2010/main" val="30897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Cryocatcher</a:t>
            </a:r>
            <a:r>
              <a:rPr lang="en-US" dirty="0"/>
              <a:t> </a:t>
            </a:r>
            <a:r>
              <a:rPr lang="en-US" dirty="0" smtClean="0"/>
              <a:t>in SIS100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1463" y="1217613"/>
            <a:ext cx="8539162" cy="5022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mtClean="0"/>
              <a:t>Keep cryocatcher at higher temperature (e.g. 77 K)</a:t>
            </a:r>
          </a:p>
          <a:p>
            <a:r>
              <a:rPr lang="en-US" altLang="de-DE" smtClean="0"/>
              <a:t>Direct deposited energy from lost ions into thermal shield cooling (cheaper) instead of magnet cooling</a:t>
            </a:r>
          </a:p>
          <a:p>
            <a:r>
              <a:rPr lang="en-US" altLang="de-DE" smtClean="0"/>
              <a:t>Keep load onto LHe low</a:t>
            </a:r>
          </a:p>
          <a:p>
            <a:r>
              <a:rPr lang="en-US" altLang="de-DE" smtClean="0"/>
              <a:t>Fit into cryostat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62325"/>
            <a:ext cx="3468688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3105150"/>
            <a:ext cx="3800475" cy="31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7"/>
          <p:cNvSpPr txBox="1">
            <a:spLocks noChangeArrowheads="1"/>
          </p:cNvSpPr>
          <p:nvPr/>
        </p:nvSpPr>
        <p:spPr bwMode="auto">
          <a:xfrm>
            <a:off x="3868738" y="5427663"/>
            <a:ext cx="1196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FC0000"/>
                </a:solidFill>
              </a:rPr>
              <a:t>Heat from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FC0000"/>
                </a:solidFill>
              </a:rPr>
              <a:t>lost ions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4903788" y="5751513"/>
            <a:ext cx="833437" cy="0"/>
          </a:xfrm>
          <a:prstGeom prst="straightConnector1">
            <a:avLst/>
          </a:prstGeom>
          <a:ln w="19050" cmpd="sng">
            <a:solidFill>
              <a:srgbClr val="FC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4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SIS100 </a:t>
            </a:r>
            <a:r>
              <a:rPr lang="en-US" dirty="0" err="1" smtClean="0"/>
              <a:t>Cryocatcher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54" y="3900129"/>
            <a:ext cx="4358134" cy="23492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704" y="1292843"/>
            <a:ext cx="2792172" cy="253930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0" y="1169732"/>
            <a:ext cx="55705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Wingdings" panose="05000000000000000000" pitchFamily="2" charset="2"/>
              </a:rPr>
              <a:t> </a:t>
            </a:r>
            <a:r>
              <a:rPr lang="en-US" sz="1400" dirty="0">
                <a:latin typeface="Arial" panose="020B0604020202020204" pitchFamily="34" charset="0"/>
              </a:rPr>
              <a:t>Controlled catching of ionized ions on surfaces with low desorption yield (gold) </a:t>
            </a:r>
            <a:r>
              <a:rPr lang="en-US" sz="1400" dirty="0">
                <a:latin typeface="Wingdings" panose="05000000000000000000" pitchFamily="2" charset="2"/>
              </a:rPr>
              <a:t> </a:t>
            </a:r>
            <a:r>
              <a:rPr lang="en-US" sz="1400" dirty="0">
                <a:latin typeface="Arial" panose="020B0604020202020204" pitchFamily="34" charset="0"/>
              </a:rPr>
              <a:t>most ionized ions are caught by the ion catcher </a:t>
            </a:r>
          </a:p>
          <a:p>
            <a:r>
              <a:rPr lang="en-US" sz="1400" dirty="0">
                <a:latin typeface="Wingdings" panose="05000000000000000000" pitchFamily="2" charset="2"/>
              </a:rPr>
              <a:t> </a:t>
            </a:r>
            <a:r>
              <a:rPr lang="en-US" sz="1400" dirty="0">
                <a:latin typeface="Arial" panose="020B0604020202020204" pitchFamily="34" charset="0"/>
              </a:rPr>
              <a:t>Surrounding cold chamber acts as </a:t>
            </a:r>
            <a:r>
              <a:rPr lang="en-US" sz="1400" dirty="0" err="1">
                <a:latin typeface="Arial" panose="020B0604020202020204" pitchFamily="34" charset="0"/>
              </a:rPr>
              <a:t>cryopump</a:t>
            </a:r>
            <a:r>
              <a:rPr lang="en-US" sz="1400" dirty="0">
                <a:latin typeface="Arial" panose="020B0604020202020204" pitchFamily="34" charset="0"/>
              </a:rPr>
              <a:t> quickly removing desorbed gases </a:t>
            </a:r>
          </a:p>
          <a:p>
            <a:r>
              <a:rPr lang="en-US" sz="1400" dirty="0">
                <a:latin typeface="Wingdings" panose="05000000000000000000" pitchFamily="2" charset="2"/>
              </a:rPr>
              <a:t> </a:t>
            </a:r>
            <a:r>
              <a:rPr lang="en-US" sz="1400" dirty="0" err="1">
                <a:latin typeface="Arial" panose="020B0604020202020204" pitchFamily="34" charset="0"/>
              </a:rPr>
              <a:t>Cryocatcher</a:t>
            </a:r>
            <a:r>
              <a:rPr lang="en-US" sz="1400" dirty="0">
                <a:latin typeface="Arial" panose="020B0604020202020204" pitchFamily="34" charset="0"/>
              </a:rPr>
              <a:t> block will be kept at a higher temperature to prevent gases from </a:t>
            </a:r>
            <a:r>
              <a:rPr lang="en-US" sz="1400" dirty="0" err="1">
                <a:latin typeface="Arial" panose="020B0604020202020204" pitchFamily="34" charset="0"/>
              </a:rPr>
              <a:t>cryosorbing</a:t>
            </a:r>
            <a:r>
              <a:rPr lang="en-US" sz="1400" dirty="0">
                <a:latin typeface="Arial" panose="020B0604020202020204" pitchFamily="34" charset="0"/>
              </a:rPr>
              <a:t> on the surface of incidence </a:t>
            </a:r>
          </a:p>
          <a:p>
            <a:r>
              <a:rPr lang="en-US" sz="1400" dirty="0">
                <a:latin typeface="Wingdings" panose="05000000000000000000" pitchFamily="2" charset="2"/>
              </a:rPr>
              <a:t> </a:t>
            </a:r>
            <a:r>
              <a:rPr lang="en-US" sz="1400" dirty="0">
                <a:latin typeface="Arial" panose="020B0604020202020204" pitchFamily="34" charset="0"/>
              </a:rPr>
              <a:t>Significant reduction of gas desorption </a:t>
            </a:r>
            <a:r>
              <a:rPr lang="en-US" sz="1400" dirty="0">
                <a:latin typeface="Wingdings" panose="05000000000000000000" pitchFamily="2" charset="2"/>
              </a:rPr>
              <a:t> </a:t>
            </a:r>
            <a:r>
              <a:rPr lang="en-US" sz="1400" dirty="0">
                <a:latin typeface="Arial" panose="020B0604020202020204" pitchFamily="34" charset="0"/>
              </a:rPr>
              <a:t>dynamic vacuum effects are suppressed effectively </a:t>
            </a:r>
          </a:p>
          <a:p>
            <a:r>
              <a:rPr lang="en-US" sz="1400" dirty="0">
                <a:latin typeface="Wingdings" panose="05000000000000000000" pitchFamily="2" charset="2"/>
              </a:rPr>
              <a:t> </a:t>
            </a:r>
            <a:r>
              <a:rPr lang="en-US" sz="1400" dirty="0">
                <a:latin typeface="Arial" panose="020B0604020202020204" pitchFamily="34" charset="0"/>
              </a:rPr>
              <a:t>Activation and radiation damage of magnets by beam losses are reduced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97" y="3631945"/>
            <a:ext cx="3635705" cy="26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and Motivation</a:t>
            </a:r>
          </a:p>
          <a:p>
            <a:pPr lvl="1"/>
            <a:r>
              <a:rPr lang="en-US" dirty="0" smtClean="0"/>
              <a:t>How to generate high intensity heavy ion beams?</a:t>
            </a:r>
          </a:p>
          <a:p>
            <a:pPr lvl="1"/>
            <a:r>
              <a:rPr lang="en-US" dirty="0" smtClean="0"/>
              <a:t>Ionization loss and dynamic vacuum as an intensity limitation</a:t>
            </a:r>
          </a:p>
          <a:p>
            <a:r>
              <a:rPr lang="en-US" dirty="0" smtClean="0"/>
              <a:t>Dynamic Vacuum</a:t>
            </a:r>
          </a:p>
          <a:p>
            <a:pPr lvl="1"/>
            <a:r>
              <a:rPr lang="en-US" dirty="0" smtClean="0"/>
              <a:t>Measurement of dynamic vacuum effects</a:t>
            </a:r>
          </a:p>
          <a:p>
            <a:pPr lvl="1"/>
            <a:r>
              <a:rPr lang="en-US" dirty="0" smtClean="0"/>
              <a:t>Simulation of dynamic vacuum</a:t>
            </a:r>
          </a:p>
          <a:p>
            <a:r>
              <a:rPr lang="en-US" dirty="0" smtClean="0"/>
              <a:t>Activities around charge exchange collimation</a:t>
            </a:r>
          </a:p>
          <a:p>
            <a:pPr lvl="1"/>
            <a:r>
              <a:rPr lang="en-US" dirty="0" smtClean="0"/>
              <a:t>Systematic measurements of collimator materials</a:t>
            </a:r>
          </a:p>
          <a:p>
            <a:pPr lvl="1"/>
            <a:r>
              <a:rPr lang="en-US" dirty="0" smtClean="0"/>
              <a:t>Collimation </a:t>
            </a:r>
            <a:r>
              <a:rPr lang="en-US" dirty="0"/>
              <a:t>in SIS100</a:t>
            </a:r>
          </a:p>
          <a:p>
            <a:pPr lvl="1"/>
            <a:r>
              <a:rPr lang="en-US" dirty="0" smtClean="0"/>
              <a:t>Measurement of cryogenic pumping speed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940260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SIS100 </a:t>
            </a:r>
            <a:r>
              <a:rPr lang="en-US" dirty="0" err="1" smtClean="0"/>
              <a:t>Cryocatchers</a:t>
            </a:r>
            <a:r>
              <a:rPr lang="en-US" dirty="0" smtClean="0"/>
              <a:t>: Series production ongoing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90" y="1450685"/>
            <a:ext cx="8218380" cy="490358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267200" y="6272775"/>
            <a:ext cx="454483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60 </a:t>
            </a:r>
            <a:r>
              <a:rPr lang="en-US" dirty="0" err="1" smtClean="0"/>
              <a:t>Cryocatchers</a:t>
            </a:r>
            <a:r>
              <a:rPr lang="en-US" dirty="0" smtClean="0"/>
              <a:t> will be installed in SIS100</a:t>
            </a:r>
          </a:p>
        </p:txBody>
      </p:sp>
    </p:spTree>
    <p:extLst>
      <p:ext uri="{BB962C8B-B14F-4D97-AF65-F5344CB8AC3E}">
        <p14:creationId xmlns:p14="http://schemas.microsoft.com/office/powerpoint/2010/main" val="13332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16360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SIS100 </a:t>
            </a:r>
            <a:r>
              <a:rPr lang="en-US" dirty="0" err="1" smtClean="0"/>
              <a:t>Cryocatcher</a:t>
            </a:r>
            <a:r>
              <a:rPr lang="en-US" dirty="0" smtClean="0"/>
              <a:t> in Quadrupole Module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46" y="2612977"/>
            <a:ext cx="2638573" cy="43047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610" y="3478119"/>
            <a:ext cx="4006975" cy="30579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954" y="1244344"/>
            <a:ext cx="3605920" cy="2147887"/>
          </a:xfrm>
          <a:prstGeom prst="rect">
            <a:avLst/>
          </a:prstGeom>
        </p:spPr>
      </p:pic>
      <p:pic>
        <p:nvPicPr>
          <p:cNvPr id="14" name="Picture 104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55" y="1049106"/>
            <a:ext cx="4169195" cy="283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Pfeil nach oben 15"/>
          <p:cNvSpPr/>
          <p:nvPr/>
        </p:nvSpPr>
        <p:spPr>
          <a:xfrm rot="19056685">
            <a:off x="2715761" y="2965437"/>
            <a:ext cx="296115" cy="907785"/>
          </a:xfrm>
          <a:prstGeom prst="upArrow">
            <a:avLst>
              <a:gd name="adj1" fmla="val 50000"/>
              <a:gd name="adj2" fmla="val 97308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feil nach oben 16"/>
          <p:cNvSpPr/>
          <p:nvPr/>
        </p:nvSpPr>
        <p:spPr>
          <a:xfrm rot="14382224">
            <a:off x="1946226" y="235729"/>
            <a:ext cx="116195" cy="4489819"/>
          </a:xfrm>
          <a:prstGeom prst="upArrow">
            <a:avLst>
              <a:gd name="adj1" fmla="val 50000"/>
              <a:gd name="adj2" fmla="val 437960"/>
            </a:avLst>
          </a:prstGeom>
          <a:solidFill>
            <a:srgbClr val="FFFF00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feil nach oben 17"/>
          <p:cNvSpPr/>
          <p:nvPr/>
        </p:nvSpPr>
        <p:spPr>
          <a:xfrm rot="9975631">
            <a:off x="1890880" y="1077040"/>
            <a:ext cx="189138" cy="1165642"/>
          </a:xfrm>
          <a:prstGeom prst="upArrow">
            <a:avLst>
              <a:gd name="adj1" fmla="val 50000"/>
              <a:gd name="adj2" fmla="val 85047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741560" cy="787557"/>
          </a:xfrm>
        </p:spPr>
        <p:txBody>
          <a:bodyPr>
            <a:normAutofit/>
          </a:bodyPr>
          <a:lstStyle/>
          <a:p>
            <a:r>
              <a:rPr lang="de-DE" dirty="0" err="1" smtClean="0"/>
              <a:t>Pumping</a:t>
            </a:r>
            <a:r>
              <a:rPr lang="de-DE" dirty="0" smtClean="0"/>
              <a:t> Properties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Surfaces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22565" y="1450685"/>
                <a:ext cx="8211834" cy="4903585"/>
              </a:xfrm>
            </p:spPr>
            <p:txBody>
              <a:bodyPr>
                <a:normAutofit/>
              </a:bodyPr>
              <a:lstStyle/>
              <a:p>
                <a:r>
                  <a:rPr lang="en-US" dirty="0" err="1" smtClean="0"/>
                  <a:t>Cryocondensatioin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/>
                  <a:t>According </a:t>
                </a:r>
                <a:r>
                  <a:rPr lang="en-US" dirty="0" err="1" smtClean="0"/>
                  <a:t>vapour</a:t>
                </a:r>
                <a:r>
                  <a:rPr lang="en-US" dirty="0" smtClean="0"/>
                  <a:t> pressure curves</a:t>
                </a:r>
              </a:p>
              <a:p>
                <a:pPr lvl="1"/>
                <a:r>
                  <a:rPr lang="en-US" dirty="0" smtClean="0"/>
                  <a:t>No capacity limit</a:t>
                </a:r>
              </a:p>
              <a:p>
                <a:pPr lvl="1"/>
                <a:r>
                  <a:rPr lang="en-US" dirty="0" smtClean="0"/>
                  <a:t>„useable“ H</a:t>
                </a:r>
                <a:r>
                  <a:rPr lang="en-US" baseline="-25000" dirty="0" smtClean="0"/>
                  <a:t>2</a:t>
                </a:r>
                <a:r>
                  <a:rPr lang="en-US" dirty="0"/>
                  <a:t> </a:t>
                </a:r>
                <a:r>
                  <a:rPr lang="en-US" dirty="0" smtClean="0"/>
                  <a:t>partial pressure </a:t>
                </a:r>
                <a:br>
                  <a:rPr lang="en-US" dirty="0" smtClean="0"/>
                </a:br>
                <a:r>
                  <a:rPr lang="en-US" dirty="0" smtClean="0"/>
                  <a:t>only for T &lt; 3 K</a:t>
                </a:r>
              </a:p>
              <a:p>
                <a:r>
                  <a:rPr lang="en-US" dirty="0" err="1" smtClean="0"/>
                  <a:t>Cryoadsorption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/>
                  <a:t>Weak binding of gas particles on the surface</a:t>
                </a:r>
              </a:p>
              <a:p>
                <a:pPr lvl="1"/>
                <a:r>
                  <a:rPr lang="en-US" dirty="0" smtClean="0"/>
                  <a:t>Limited capacity, max. one monolayer</a:t>
                </a:r>
              </a:p>
              <a:p>
                <a:pPr lvl="1"/>
                <a:r>
                  <a:rPr lang="en-US" dirty="0" smtClean="0"/>
                  <a:t>H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 get already bout for 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≾</m:t>
                    </m:r>
                  </m:oMath>
                </a14:m>
                <a:r>
                  <a:rPr lang="en-US" dirty="0" smtClean="0"/>
                  <a:t> 25 K </a:t>
                </a:r>
              </a:p>
              <a:p>
                <a:pPr lvl="1"/>
                <a:r>
                  <a:rPr lang="en-US" dirty="0" smtClean="0"/>
                  <a:t>Can be described by sticking probability and sojourn time</a:t>
                </a:r>
              </a:p>
              <a:p>
                <a:pPr lvl="1"/>
                <a:r>
                  <a:rPr lang="en-US" dirty="0" smtClean="0"/>
                  <a:t>Dependence on temperature of sticking probability, sojourn time, and capacity are investigated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565" y="1450685"/>
                <a:ext cx="8211834" cy="4903585"/>
              </a:xfrm>
              <a:blipFill>
                <a:blip r:embed="rId3"/>
                <a:stretch>
                  <a:fillRect l="-965" t="-871" r="-10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\\winfilesvh\B$Group\1_FAIRGSI$docu\6_Organization\6300_Primary_Beams\SI_Special_Installations\Bilder\Bilder aus Frederics Doktorarbeit\Deutsch\dampfdruck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11" y="1450684"/>
            <a:ext cx="3218322" cy="223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25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 Setup </a:t>
            </a:r>
            <a:r>
              <a:rPr lang="de-DE" dirty="0" err="1" smtClean="0"/>
              <a:t>Cryopumping</a:t>
            </a:r>
            <a:endParaRPr lang="de-DE" dirty="0"/>
          </a:p>
        </p:txBody>
      </p:sp>
      <p:pic>
        <p:nvPicPr>
          <p:cNvPr id="5" name="Inhaltsplatzhalter 4" descr="Bildschirmausschnitt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5" y="4097547"/>
            <a:ext cx="3982884" cy="2628411"/>
          </a:xfrm>
        </p:spPr>
      </p:pic>
      <p:pic>
        <p:nvPicPr>
          <p:cNvPr id="1027" name="Picture 3" descr="\\winfilesvh\B$Group\1_FAIRGSI$docu\6_Organization\6300_Primary_Beams\SI_Special_Installations\Bilder\Bilder aus Frederics Doktorarbeit\Deutsch\Beispielmessung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" y="1119749"/>
            <a:ext cx="3286658" cy="29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950896" y="6297290"/>
            <a:ext cx="74058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/>
              <a:t>F.Chill</a:t>
            </a:r>
            <a:endParaRPr lang="de-DE" sz="1600" dirty="0" smtClean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76" y="1223172"/>
            <a:ext cx="4685119" cy="539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1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Implementation in </a:t>
            </a:r>
            <a:r>
              <a:rPr lang="de-DE" dirty="0" err="1" smtClean="0"/>
              <a:t>StrahlSim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3872792" cy="4903585"/>
          </a:xfrm>
        </p:spPr>
        <p:txBody>
          <a:bodyPr/>
          <a:lstStyle/>
          <a:p>
            <a:r>
              <a:rPr lang="en-US" dirty="0" smtClean="0"/>
              <a:t>Adsorption isotherms are included in </a:t>
            </a:r>
            <a:r>
              <a:rPr lang="en-US" dirty="0" err="1" smtClean="0"/>
              <a:t>StrahlSim</a:t>
            </a:r>
            <a:endParaRPr lang="en-US" dirty="0" smtClean="0"/>
          </a:p>
          <a:p>
            <a:r>
              <a:rPr lang="en-US" dirty="0" smtClean="0"/>
              <a:t>Residual gas density is calculated, dependent on temperature and surface coverage</a:t>
            </a:r>
          </a:p>
          <a:p>
            <a:r>
              <a:rPr lang="en-US" dirty="0" smtClean="0"/>
              <a:t>Temperature increase can lead to gas release and subsequent increased loss rate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57" y="1450685"/>
            <a:ext cx="4642843" cy="247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357" y="3925927"/>
            <a:ext cx="4643133" cy="262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2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GSI/FAIR is aiming for highest heavy ion intensities</a:t>
            </a:r>
          </a:p>
          <a:p>
            <a:r>
              <a:rPr lang="en-US" dirty="0" smtClean="0"/>
              <a:t>Dynamic vacuum limits the maximum </a:t>
            </a:r>
            <a:br>
              <a:rPr lang="en-US" dirty="0" smtClean="0"/>
            </a:br>
            <a:r>
              <a:rPr lang="en-US" dirty="0" smtClean="0"/>
              <a:t>achievable intensity</a:t>
            </a:r>
          </a:p>
          <a:p>
            <a:r>
              <a:rPr lang="en-US" dirty="0" smtClean="0"/>
              <a:t>Ion catcher can shift this limit to higher intensities</a:t>
            </a:r>
          </a:p>
          <a:p>
            <a:r>
              <a:rPr lang="en-US" dirty="0" smtClean="0"/>
              <a:t>SIS18 is equipped with an </a:t>
            </a:r>
            <a:br>
              <a:rPr lang="en-US" dirty="0" smtClean="0"/>
            </a:br>
            <a:r>
              <a:rPr lang="en-US" dirty="0" smtClean="0"/>
              <a:t>ion-catcher system, the maximum </a:t>
            </a:r>
            <a:br>
              <a:rPr lang="en-US" dirty="0" smtClean="0"/>
            </a:br>
            <a:r>
              <a:rPr lang="en-US" dirty="0" smtClean="0"/>
              <a:t>beam intensity could be improved</a:t>
            </a:r>
          </a:p>
          <a:p>
            <a:r>
              <a:rPr lang="en-US" dirty="0" smtClean="0"/>
              <a:t>SIS100 was designed around </a:t>
            </a:r>
            <a:br>
              <a:rPr lang="en-US" dirty="0" smtClean="0"/>
            </a:br>
            <a:r>
              <a:rPr lang="en-US" dirty="0" smtClean="0"/>
              <a:t>an ion-catcher system</a:t>
            </a:r>
          </a:p>
          <a:p>
            <a:r>
              <a:rPr lang="en-US" dirty="0" smtClean="0"/>
              <a:t>60 </a:t>
            </a:r>
            <a:r>
              <a:rPr lang="en-US" dirty="0" err="1" smtClean="0"/>
              <a:t>cryocatcher</a:t>
            </a:r>
            <a:r>
              <a:rPr lang="en-US" dirty="0" smtClean="0"/>
              <a:t> will stabilize the </a:t>
            </a:r>
            <a:br>
              <a:rPr lang="en-US" dirty="0" smtClean="0"/>
            </a:br>
            <a:r>
              <a:rPr lang="en-US" dirty="0" smtClean="0"/>
              <a:t>dynamic vacuum during operation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576294" y="5991791"/>
            <a:ext cx="1707519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 smtClean="0"/>
              <a:t>Thank you.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3014" y="1949321"/>
            <a:ext cx="2778187" cy="911907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22" y="3191598"/>
            <a:ext cx="973010" cy="11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88" y="3191598"/>
            <a:ext cx="1610538" cy="109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42" y="4423383"/>
            <a:ext cx="2679590" cy="72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2017" y="5166724"/>
            <a:ext cx="2453380" cy="132247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80" y="19304"/>
            <a:ext cx="2218303" cy="14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9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453424" y="6605569"/>
            <a:ext cx="361950" cy="28098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943E45E-F882-48E0-B398-ECFE715A83AA}" type="slidenum">
              <a:rPr lang="de-DE" altLang="de-DE" smtClean="0"/>
              <a:pPr eaLnBrk="1" hangingPunct="1"/>
              <a:t>3</a:t>
            </a:fld>
            <a:endParaRPr lang="de-DE" altLang="de-DE" dirty="0" smtClean="0"/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Reaching higher intensities requires a lower charge state:</a:t>
            </a:r>
          </a:p>
          <a:p>
            <a:pPr lvl="1">
              <a:defRPr/>
            </a:pPr>
            <a:r>
              <a:rPr lang="en-US" dirty="0" smtClean="0"/>
              <a:t>Reduction of space charge</a:t>
            </a:r>
          </a:p>
          <a:p>
            <a:pPr lvl="1">
              <a:defRPr/>
            </a:pPr>
            <a:r>
              <a:rPr lang="en-US" dirty="0" smtClean="0"/>
              <a:t>Reduction of stripping losses</a:t>
            </a:r>
          </a:p>
          <a:p>
            <a:pPr>
              <a:defRPr/>
            </a:pPr>
            <a:r>
              <a:rPr lang="en-US" dirty="0" smtClean="0"/>
              <a:t>New challenges appear:</a:t>
            </a:r>
          </a:p>
          <a:p>
            <a:pPr lvl="1">
              <a:defRPr/>
            </a:pPr>
            <a:r>
              <a:rPr lang="en-US" dirty="0" smtClean="0"/>
              <a:t>Losses due to charge exchange with residual gas</a:t>
            </a:r>
          </a:p>
          <a:p>
            <a:pPr lvl="1">
              <a:defRPr/>
            </a:pPr>
            <a:r>
              <a:rPr lang="en-US" dirty="0" smtClean="0"/>
              <a:t>Dynamic vacuum by ion induced gas desorption</a:t>
            </a:r>
          </a:p>
          <a:p>
            <a:pPr lvl="1">
              <a:defRPr/>
            </a:pPr>
            <a:r>
              <a:rPr lang="en-US" dirty="0" smtClean="0"/>
              <a:t>Self amplification of losses limiting the intensity</a:t>
            </a:r>
          </a:p>
          <a:p>
            <a:pPr>
              <a:defRPr/>
            </a:pPr>
            <a:r>
              <a:rPr lang="en-US" dirty="0" smtClean="0"/>
              <a:t>Counter measures:</a:t>
            </a:r>
          </a:p>
          <a:p>
            <a:pPr lvl="1">
              <a:defRPr/>
            </a:pPr>
            <a:r>
              <a:rPr lang="en-US" dirty="0" smtClean="0"/>
              <a:t>UHV to XHV conditions, very low static residual pressure</a:t>
            </a:r>
          </a:p>
          <a:p>
            <a:pPr lvl="1">
              <a:defRPr/>
            </a:pPr>
            <a:r>
              <a:rPr lang="en-US" dirty="0" smtClean="0"/>
              <a:t>Careful lattice design remove losses controlled</a:t>
            </a:r>
          </a:p>
          <a:p>
            <a:pPr lvl="1">
              <a:defRPr/>
            </a:pPr>
            <a:r>
              <a:rPr lang="en-US" dirty="0" smtClean="0"/>
              <a:t>Low desorbing surfaces at defined loss positions</a:t>
            </a:r>
          </a:p>
          <a:p>
            <a:pPr lvl="1">
              <a:defRPr/>
            </a:pPr>
            <a:r>
              <a:rPr lang="en-US" dirty="0" smtClean="0"/>
              <a:t>High pumping speed to quickly remove released gases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158050" y="2186016"/>
            <a:ext cx="276398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2400" dirty="0" smtClean="0">
                <a:sym typeface="Wingdings" panose="05000000000000000000" pitchFamily="2" charset="2"/>
              </a:rPr>
              <a:t> </a:t>
            </a:r>
            <a:r>
              <a:rPr lang="de-DE" sz="2400" dirty="0" smtClean="0"/>
              <a:t>U</a:t>
            </a:r>
            <a:r>
              <a:rPr lang="de-DE" sz="2400" baseline="30000" dirty="0" smtClean="0"/>
              <a:t>28</a:t>
            </a:r>
            <a:r>
              <a:rPr lang="de-DE" sz="2400" baseline="30000" dirty="0"/>
              <a:t>+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endParaRPr lang="de-DE" sz="2400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Motivation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864524" y="5303670"/>
            <a:ext cx="7057506" cy="789559"/>
          </a:xfrm>
          <a:prstGeom prst="rect">
            <a:avLst/>
          </a:prstGeom>
          <a:noFill/>
          <a:ln w="66675" cap="rnd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770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Dynamic </a:t>
            </a:r>
            <a:r>
              <a:rPr lang="de-DE" dirty="0" err="1" smtClean="0"/>
              <a:t>Vacuum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933575"/>
            <a:ext cx="9077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ieren 15"/>
          <p:cNvGrpSpPr>
            <a:grpSpLocks/>
          </p:cNvGrpSpPr>
          <p:nvPr/>
        </p:nvGrpSpPr>
        <p:grpSpPr bwMode="auto">
          <a:xfrm>
            <a:off x="3770313" y="4498975"/>
            <a:ext cx="2878137" cy="1365250"/>
            <a:chOff x="3770498" y="4499010"/>
            <a:chExt cx="2878658" cy="1364993"/>
          </a:xfrm>
        </p:grpSpPr>
        <p:sp>
          <p:nvSpPr>
            <p:cNvPr id="17" name="Textfeld 1"/>
            <p:cNvSpPr txBox="1">
              <a:spLocks noChangeArrowheads="1"/>
            </p:cNvSpPr>
            <p:nvPr/>
          </p:nvSpPr>
          <p:spPr bwMode="auto">
            <a:xfrm>
              <a:off x="3770498" y="5494671"/>
              <a:ext cx="24929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/>
                <a:t>collimator / ion catcher</a:t>
              </a:r>
            </a:p>
          </p:txBody>
        </p:sp>
        <p:cxnSp>
          <p:nvCxnSpPr>
            <p:cNvPr id="18" name="Gerade Verbindung mit Pfeil 17"/>
            <p:cNvCxnSpPr>
              <a:stCxn id="17" idx="0"/>
            </p:cNvCxnSpPr>
            <p:nvPr/>
          </p:nvCxnSpPr>
          <p:spPr>
            <a:xfrm flipV="1">
              <a:off x="5016911" y="4499010"/>
              <a:ext cx="1632245" cy="99517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10"/>
          <p:cNvSpPr txBox="1">
            <a:spLocks noChangeArrowheads="1"/>
          </p:cNvSpPr>
          <p:nvPr/>
        </p:nvSpPr>
        <p:spPr bwMode="auto">
          <a:xfrm>
            <a:off x="4216400" y="2024063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/>
              <a:t>dipole</a:t>
            </a:r>
          </a:p>
        </p:txBody>
      </p:sp>
      <p:grpSp>
        <p:nvGrpSpPr>
          <p:cNvPr id="20" name="Gruppieren 19"/>
          <p:cNvGrpSpPr>
            <a:grpSpLocks/>
          </p:cNvGrpSpPr>
          <p:nvPr/>
        </p:nvGrpSpPr>
        <p:grpSpPr bwMode="auto">
          <a:xfrm>
            <a:off x="696913" y="4349750"/>
            <a:ext cx="1236662" cy="1071563"/>
            <a:chOff x="696686" y="4349013"/>
            <a:chExt cx="1236236" cy="1071682"/>
          </a:xfrm>
        </p:grpSpPr>
        <p:sp>
          <p:nvSpPr>
            <p:cNvPr id="21" name="Textfeld 11"/>
            <p:cNvSpPr txBox="1">
              <a:spLocks noChangeArrowheads="1"/>
            </p:cNvSpPr>
            <p:nvPr/>
          </p:nvSpPr>
          <p:spPr bwMode="auto">
            <a:xfrm>
              <a:off x="696686" y="5051363"/>
              <a:ext cx="1236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rgbClr val="FC0000"/>
                  </a:solidFill>
                </a:rPr>
                <a:t>beam loss</a:t>
              </a:r>
            </a:p>
          </p:txBody>
        </p:sp>
        <p:cxnSp>
          <p:nvCxnSpPr>
            <p:cNvPr id="22" name="Gerade Verbindung mit Pfeil 21"/>
            <p:cNvCxnSpPr>
              <a:stCxn id="21" idx="0"/>
            </p:cNvCxnSpPr>
            <p:nvPr/>
          </p:nvCxnSpPr>
          <p:spPr>
            <a:xfrm flipH="1" flipV="1">
              <a:off x="1066446" y="4349013"/>
              <a:ext cx="249152" cy="701753"/>
            </a:xfrm>
            <a:prstGeom prst="straightConnector1">
              <a:avLst/>
            </a:prstGeom>
            <a:ln w="19050" cmpd="sng">
              <a:solidFill>
                <a:srgbClr val="FC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Gerade Verbindung mit Pfeil 22"/>
          <p:cNvCxnSpPr>
            <a:stCxn id="39" idx="2"/>
          </p:cNvCxnSpPr>
          <p:nvPr/>
        </p:nvCxnSpPr>
        <p:spPr>
          <a:xfrm>
            <a:off x="1411288" y="2651125"/>
            <a:ext cx="1049337" cy="439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/>
          <p:cNvGrpSpPr>
            <a:grpSpLocks/>
          </p:cNvGrpSpPr>
          <p:nvPr/>
        </p:nvGrpSpPr>
        <p:grpSpPr bwMode="auto">
          <a:xfrm>
            <a:off x="7239000" y="2589213"/>
            <a:ext cx="1262063" cy="958850"/>
            <a:chOff x="7238999" y="2588847"/>
            <a:chExt cx="1261884" cy="959896"/>
          </a:xfrm>
        </p:grpSpPr>
        <p:sp>
          <p:nvSpPr>
            <p:cNvPr id="25" name="Textfeld 25"/>
            <p:cNvSpPr txBox="1">
              <a:spLocks noChangeArrowheads="1"/>
            </p:cNvSpPr>
            <p:nvPr/>
          </p:nvSpPr>
          <p:spPr bwMode="auto">
            <a:xfrm>
              <a:off x="7238999" y="2588847"/>
              <a:ext cx="12618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/>
                <a:t>desorption</a:t>
              </a:r>
            </a:p>
          </p:txBody>
        </p:sp>
        <p:cxnSp>
          <p:nvCxnSpPr>
            <p:cNvPr id="26" name="Gerade Verbindung mit Pfeil 25"/>
            <p:cNvCxnSpPr>
              <a:stCxn id="25" idx="2"/>
            </p:cNvCxnSpPr>
            <p:nvPr/>
          </p:nvCxnSpPr>
          <p:spPr>
            <a:xfrm>
              <a:off x="7870734" y="2957549"/>
              <a:ext cx="184124" cy="59119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ieren 26"/>
          <p:cNvGrpSpPr>
            <a:grpSpLocks/>
          </p:cNvGrpSpPr>
          <p:nvPr/>
        </p:nvGrpSpPr>
        <p:grpSpPr bwMode="auto">
          <a:xfrm>
            <a:off x="2543175" y="4094163"/>
            <a:ext cx="1262063" cy="774700"/>
            <a:chOff x="2543397" y="4093370"/>
            <a:chExt cx="1261884" cy="774972"/>
          </a:xfrm>
        </p:grpSpPr>
        <p:sp>
          <p:nvSpPr>
            <p:cNvPr id="28" name="Textfeld 12"/>
            <p:cNvSpPr txBox="1">
              <a:spLocks noChangeArrowheads="1"/>
            </p:cNvSpPr>
            <p:nvPr/>
          </p:nvSpPr>
          <p:spPr bwMode="auto">
            <a:xfrm>
              <a:off x="2543397" y="4499010"/>
              <a:ext cx="12618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/>
                <a:t>desorption</a:t>
              </a:r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 flipV="1">
              <a:off x="2619586" y="4093370"/>
              <a:ext cx="579356" cy="51135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29"/>
          <p:cNvGrpSpPr>
            <a:grpSpLocks/>
          </p:cNvGrpSpPr>
          <p:nvPr/>
        </p:nvGrpSpPr>
        <p:grpSpPr bwMode="auto">
          <a:xfrm>
            <a:off x="3692525" y="3252788"/>
            <a:ext cx="1679575" cy="1352550"/>
            <a:chOff x="3692074" y="3253461"/>
            <a:chExt cx="1680112" cy="1351196"/>
          </a:xfrm>
        </p:grpSpPr>
        <p:sp>
          <p:nvSpPr>
            <p:cNvPr id="31" name="Textfeld 47"/>
            <p:cNvSpPr txBox="1">
              <a:spLocks noChangeArrowheads="1"/>
            </p:cNvSpPr>
            <p:nvPr/>
          </p:nvSpPr>
          <p:spPr bwMode="auto">
            <a:xfrm>
              <a:off x="3892294" y="4235325"/>
              <a:ext cx="14798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rgbClr val="FC0000"/>
                  </a:solidFill>
                </a:rPr>
                <a:t>electron loss</a:t>
              </a:r>
            </a:p>
          </p:txBody>
        </p:sp>
        <p:cxnSp>
          <p:nvCxnSpPr>
            <p:cNvPr id="32" name="Gerade Verbindung mit Pfeil 31"/>
            <p:cNvCxnSpPr>
              <a:stCxn id="31" idx="0"/>
            </p:cNvCxnSpPr>
            <p:nvPr/>
          </p:nvCxnSpPr>
          <p:spPr>
            <a:xfrm flipH="1" flipV="1">
              <a:off x="3692074" y="3253461"/>
              <a:ext cx="940100" cy="981678"/>
            </a:xfrm>
            <a:prstGeom prst="straightConnector1">
              <a:avLst/>
            </a:prstGeom>
            <a:ln w="19050" cmpd="sng">
              <a:solidFill>
                <a:srgbClr val="FC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/>
          <p:cNvGrpSpPr>
            <a:grpSpLocks/>
          </p:cNvGrpSpPr>
          <p:nvPr/>
        </p:nvGrpSpPr>
        <p:grpSpPr bwMode="auto">
          <a:xfrm>
            <a:off x="5908675" y="1839913"/>
            <a:ext cx="1838325" cy="1250950"/>
            <a:chOff x="5908687" y="1840078"/>
            <a:chExt cx="1838965" cy="1251465"/>
          </a:xfrm>
        </p:grpSpPr>
        <p:sp>
          <p:nvSpPr>
            <p:cNvPr id="34" name="Textfeld 46"/>
            <p:cNvSpPr txBox="1">
              <a:spLocks noChangeArrowheads="1"/>
            </p:cNvSpPr>
            <p:nvPr/>
          </p:nvSpPr>
          <p:spPr bwMode="auto">
            <a:xfrm>
              <a:off x="5908687" y="1840078"/>
              <a:ext cx="18389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rgbClr val="FC0000"/>
                  </a:solidFill>
                </a:rPr>
                <a:t>electron capture</a:t>
              </a:r>
            </a:p>
          </p:txBody>
        </p:sp>
        <p:cxnSp>
          <p:nvCxnSpPr>
            <p:cNvPr id="35" name="Gerade Verbindung mit Pfeil 34"/>
            <p:cNvCxnSpPr>
              <a:stCxn id="34" idx="2"/>
            </p:cNvCxnSpPr>
            <p:nvPr/>
          </p:nvCxnSpPr>
          <p:spPr>
            <a:xfrm flipH="1">
              <a:off x="6129427" y="2210117"/>
              <a:ext cx="698743" cy="881426"/>
            </a:xfrm>
            <a:prstGeom prst="straightConnector1">
              <a:avLst/>
            </a:prstGeom>
            <a:ln w="19050" cmpd="sng">
              <a:solidFill>
                <a:srgbClr val="FC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en 35"/>
          <p:cNvGrpSpPr>
            <a:grpSpLocks/>
          </p:cNvGrpSpPr>
          <p:nvPr/>
        </p:nvGrpSpPr>
        <p:grpSpPr bwMode="auto">
          <a:xfrm>
            <a:off x="7019925" y="4349750"/>
            <a:ext cx="1954213" cy="1435100"/>
            <a:chOff x="7019385" y="4349014"/>
            <a:chExt cx="1954381" cy="1436549"/>
          </a:xfrm>
        </p:grpSpPr>
        <p:cxnSp>
          <p:nvCxnSpPr>
            <p:cNvPr id="37" name="Gerade Verbindung mit Pfeil 36"/>
            <p:cNvCxnSpPr>
              <a:stCxn id="38" idx="0"/>
            </p:cNvCxnSpPr>
            <p:nvPr/>
          </p:nvCxnSpPr>
          <p:spPr>
            <a:xfrm flipV="1">
              <a:off x="7997369" y="4349014"/>
              <a:ext cx="541385" cy="789785"/>
            </a:xfrm>
            <a:prstGeom prst="straightConnector1">
              <a:avLst/>
            </a:prstGeom>
            <a:ln w="19050" cmpd="sng">
              <a:solidFill>
                <a:srgbClr val="FC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58"/>
            <p:cNvSpPr txBox="1">
              <a:spLocks noChangeArrowheads="1"/>
            </p:cNvSpPr>
            <p:nvPr/>
          </p:nvSpPr>
          <p:spPr bwMode="auto">
            <a:xfrm>
              <a:off x="7019385" y="5139232"/>
              <a:ext cx="195438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>
                  <a:solidFill>
                    <a:srgbClr val="FC0000"/>
                  </a:solidFill>
                </a:rPr>
                <a:t>further </a:t>
              </a:r>
            </a:p>
            <a:p>
              <a:pPr algn="ctr" eaLnBrk="1" hangingPunct="1"/>
              <a:r>
                <a:rPr lang="de-DE" altLang="de-DE">
                  <a:solidFill>
                    <a:srgbClr val="FC0000"/>
                  </a:solidFill>
                </a:rPr>
                <a:t>charge exchange</a:t>
              </a:r>
            </a:p>
          </p:txBody>
        </p:sp>
      </p:grpSp>
      <p:sp>
        <p:nvSpPr>
          <p:cNvPr id="39" name="Textfeld 62"/>
          <p:cNvSpPr txBox="1">
            <a:spLocks noChangeArrowheads="1"/>
          </p:cNvSpPr>
          <p:nvPr/>
        </p:nvSpPr>
        <p:spPr bwMode="auto">
          <a:xfrm>
            <a:off x="696913" y="2003425"/>
            <a:ext cx="1428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/>
              <a:t>adsorbed</a:t>
            </a:r>
          </a:p>
          <a:p>
            <a:pPr eaLnBrk="1" hangingPunct="1"/>
            <a:r>
              <a:rPr lang="de-DE" altLang="de-DE"/>
              <a:t>residual gas</a:t>
            </a:r>
          </a:p>
        </p:txBody>
      </p:sp>
    </p:spTree>
    <p:extLst>
      <p:ext uri="{BB962C8B-B14F-4D97-AF65-F5344CB8AC3E}">
        <p14:creationId xmlns:p14="http://schemas.microsoft.com/office/powerpoint/2010/main" val="348583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Ionization</a:t>
            </a:r>
            <a:r>
              <a:rPr lang="de-DE" dirty="0" smtClean="0"/>
              <a:t> Cross </a:t>
            </a:r>
            <a:r>
              <a:rPr lang="de-DE" dirty="0" err="1" smtClean="0"/>
              <a:t>Sections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Calculated</a:t>
            </a:r>
            <a:r>
              <a:rPr lang="de-DE" dirty="0" smtClean="0"/>
              <a:t>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endParaRPr lang="de-DE" dirty="0" smtClean="0"/>
          </a:p>
          <a:p>
            <a:r>
              <a:rPr lang="de-DE" dirty="0" smtClean="0"/>
              <a:t>Cross </a:t>
            </a:r>
            <a:r>
              <a:rPr lang="de-DE" dirty="0" err="1" smtClean="0"/>
              <a:t>sections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residual gas </a:t>
            </a:r>
            <a:r>
              <a:rPr lang="de-DE" dirty="0" err="1" smtClean="0"/>
              <a:t>molecules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calculated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Bragg‘s</a:t>
            </a:r>
            <a:r>
              <a:rPr lang="de-DE" dirty="0" smtClean="0"/>
              <a:t> </a:t>
            </a:r>
            <a:r>
              <a:rPr lang="de-DE" dirty="0" err="1" smtClean="0"/>
              <a:t>additivity</a:t>
            </a:r>
            <a:r>
              <a:rPr lang="de-DE" dirty="0" smtClean="0"/>
              <a:t> </a:t>
            </a:r>
            <a:r>
              <a:rPr lang="de-DE" dirty="0" err="1" smtClean="0"/>
              <a:t>rule</a:t>
            </a:r>
            <a:r>
              <a:rPr lang="de-DE" dirty="0" smtClean="0"/>
              <a:t>, e.g.</a:t>
            </a:r>
          </a:p>
          <a:p>
            <a:r>
              <a:rPr lang="de-DE" dirty="0" err="1" smtClean="0"/>
              <a:t>Assumption</a:t>
            </a:r>
            <a:r>
              <a:rPr lang="de-DE" dirty="0" smtClean="0"/>
              <a:t> on residual gas </a:t>
            </a:r>
            <a:r>
              <a:rPr lang="de-DE" dirty="0" err="1" smtClean="0"/>
              <a:t>composition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calculate</a:t>
            </a:r>
            <a:r>
              <a:rPr lang="de-DE" dirty="0" smtClean="0"/>
              <a:t> total </a:t>
            </a:r>
            <a:r>
              <a:rPr lang="de-DE" dirty="0" err="1" smtClean="0"/>
              <a:t>effective</a:t>
            </a:r>
            <a:r>
              <a:rPr lang="de-DE" dirty="0" smtClean="0"/>
              <a:t>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" y="3329719"/>
            <a:ext cx="4772813" cy="323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24" y="3340654"/>
            <a:ext cx="4772813" cy="323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5057414" y="2374824"/>
            <a:ext cx="2651146" cy="342557"/>
            <a:chOff x="4223056" y="2404374"/>
            <a:chExt cx="1720056" cy="22225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056" y="2404374"/>
              <a:ext cx="757237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499" y="2404374"/>
              <a:ext cx="963613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6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en-US" dirty="0" smtClean="0"/>
              <a:t>Simulation of Dynamic Vacuum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4775511" cy="5101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/>
              <a:t>StrahlSim</a:t>
            </a:r>
            <a:r>
              <a:rPr lang="en-US" sz="2000" dirty="0" smtClean="0"/>
              <a:t> has been developed in the past decade at GSI: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457201" y="833778"/>
            <a:ext cx="8677001" cy="2474769"/>
            <a:chOff x="457201" y="833778"/>
            <a:chExt cx="8677001" cy="2474769"/>
          </a:xfrm>
        </p:grpSpPr>
        <p:pic>
          <p:nvPicPr>
            <p:cNvPr id="6" name="Picture 3" descr="L:\fsy\ExperimentDatenLinux\2016-06-03_U63+_Hochstrom\Simulation\Druckprofil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b="1276"/>
            <a:stretch/>
          </p:blipFill>
          <p:spPr bwMode="auto">
            <a:xfrm>
              <a:off x="6631756" y="1651704"/>
              <a:ext cx="2502446" cy="1656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183" y="833778"/>
              <a:ext cx="2218149" cy="81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Gerade Verbindung mit Pfeil 10"/>
            <p:cNvCxnSpPr/>
            <p:nvPr/>
          </p:nvCxnSpPr>
          <p:spPr>
            <a:xfrm flipV="1">
              <a:off x="5124485" y="1977081"/>
              <a:ext cx="1457772" cy="2882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457201" y="2144200"/>
              <a:ext cx="4766140" cy="83099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</a:pPr>
              <a:r>
                <a:rPr lang="en-US" sz="1600" dirty="0" smtClean="0">
                  <a:solidFill>
                    <a:srgbClr val="333333"/>
                  </a:solidFill>
                  <a:latin typeface="Arial"/>
                  <a:cs typeface="Arial"/>
                </a:rPr>
                <a:t>Simulation of a self-consistent pressure profile along the ring for each residual gas component individually</a:t>
              </a:r>
              <a:endParaRPr lang="en-US" dirty="0" smtClean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431935" y="2480125"/>
            <a:ext cx="6895421" cy="1504707"/>
            <a:chOff x="431935" y="2480125"/>
            <a:chExt cx="6895421" cy="1504707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674" y="2480125"/>
              <a:ext cx="2161682" cy="1472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431935" y="2907614"/>
              <a:ext cx="4692549" cy="107721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</a:pPr>
              <a:r>
                <a:rPr lang="en-US" sz="1600" dirty="0" smtClean="0">
                  <a:solidFill>
                    <a:srgbClr val="333333"/>
                  </a:solidFill>
                  <a:latin typeface="Arial"/>
                  <a:cs typeface="Arial"/>
                </a:rPr>
                <a:t>Number of charge exchanged ions is </a:t>
              </a:r>
              <a:br>
                <a:rPr lang="en-US" sz="1600" dirty="0" smtClean="0">
                  <a:solidFill>
                    <a:srgbClr val="333333"/>
                  </a:solidFill>
                  <a:latin typeface="Arial"/>
                  <a:cs typeface="Arial"/>
                </a:rPr>
              </a:br>
              <a:r>
                <a:rPr lang="en-US" sz="1600" dirty="0" smtClean="0">
                  <a:solidFill>
                    <a:srgbClr val="333333"/>
                  </a:solidFill>
                  <a:latin typeface="Arial"/>
                  <a:cs typeface="Arial"/>
                </a:rPr>
                <a:t>calculated for each time step individually, according to energy dependent cross sections for different ionization channels</a:t>
              </a:r>
              <a:endParaRPr lang="en-US" sz="16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 flipV="1">
              <a:off x="4349105" y="3126216"/>
              <a:ext cx="816569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/>
          <p:cNvGrpSpPr/>
          <p:nvPr/>
        </p:nvGrpSpPr>
        <p:grpSpPr>
          <a:xfrm>
            <a:off x="416206" y="3703047"/>
            <a:ext cx="8708372" cy="1783080"/>
            <a:chOff x="416206" y="3703047"/>
            <a:chExt cx="8708372" cy="178308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5352961" y="3934419"/>
              <a:ext cx="1845643" cy="1164367"/>
              <a:chOff x="6262220" y="3990160"/>
              <a:chExt cx="3113950" cy="1515184"/>
            </a:xfrm>
          </p:grpSpPr>
          <p:grpSp>
            <p:nvGrpSpPr>
              <p:cNvPr id="7" name="Gruppieren 6"/>
              <p:cNvGrpSpPr/>
              <p:nvPr/>
            </p:nvGrpSpPr>
            <p:grpSpPr>
              <a:xfrm>
                <a:off x="6262220" y="3990160"/>
                <a:ext cx="2793657" cy="1515184"/>
                <a:chOff x="6290320" y="3929854"/>
                <a:chExt cx="2793657" cy="1515184"/>
              </a:xfrm>
            </p:grpSpPr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0320" y="4530252"/>
                  <a:ext cx="2793657" cy="914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10182" y="3929854"/>
                  <a:ext cx="2773795" cy="9055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" name="Textfeld 7"/>
              <p:cNvSpPr txBox="1"/>
              <p:nvPr/>
            </p:nvSpPr>
            <p:spPr>
              <a:xfrm>
                <a:off x="7006525" y="4133291"/>
                <a:ext cx="2348109" cy="48061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 smtClean="0"/>
                  <a:t>U</a:t>
                </a:r>
                <a:r>
                  <a:rPr lang="en-US" baseline="30000" dirty="0" smtClean="0"/>
                  <a:t>28+</a:t>
                </a:r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 U</a:t>
                </a:r>
                <a:r>
                  <a:rPr lang="en-US" baseline="30000" dirty="0" smtClean="0">
                    <a:sym typeface="Wingdings" panose="05000000000000000000" pitchFamily="2" charset="2"/>
                  </a:rPr>
                  <a:t>29+</a:t>
                </a:r>
                <a:endParaRPr lang="en-US" baseline="30000" dirty="0" smtClean="0"/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7028061" y="4711080"/>
                <a:ext cx="2348109" cy="48061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 smtClean="0"/>
                  <a:t>U</a:t>
                </a:r>
                <a:r>
                  <a:rPr lang="en-US" baseline="30000" dirty="0" smtClean="0"/>
                  <a:t>28+</a:t>
                </a:r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 U</a:t>
                </a:r>
                <a:r>
                  <a:rPr lang="en-US" baseline="30000" dirty="0" smtClean="0">
                    <a:sym typeface="Wingdings" panose="05000000000000000000" pitchFamily="2" charset="2"/>
                  </a:rPr>
                  <a:t>30+</a:t>
                </a:r>
                <a:endParaRPr lang="en-US" baseline="30000" dirty="0" smtClean="0"/>
              </a:p>
            </p:txBody>
          </p:sp>
        </p:grp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75" y="3703047"/>
              <a:ext cx="2076003" cy="178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feld 27"/>
            <p:cNvSpPr txBox="1"/>
            <p:nvPr/>
          </p:nvSpPr>
          <p:spPr>
            <a:xfrm>
              <a:off x="416206" y="3900764"/>
              <a:ext cx="4813688" cy="83099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</a:pPr>
              <a:r>
                <a:rPr lang="en-US" sz="1600" dirty="0" smtClean="0">
                  <a:solidFill>
                    <a:srgbClr val="333333"/>
                  </a:solidFill>
                  <a:latin typeface="Arial"/>
                  <a:cs typeface="Arial"/>
                </a:rPr>
                <a:t>Loss distribution for each ionization channel is calculated via linear ion optics, ionized ions are distributed according to this mapping</a:t>
              </a:r>
              <a:endParaRPr lang="en-US" sz="16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cxnSp>
          <p:nvCxnSpPr>
            <p:cNvPr id="24" name="Gerade Verbindung mit Pfeil 23"/>
            <p:cNvCxnSpPr/>
            <p:nvPr/>
          </p:nvCxnSpPr>
          <p:spPr>
            <a:xfrm flipV="1">
              <a:off x="4349105" y="4594586"/>
              <a:ext cx="816569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feld 28"/>
          <p:cNvSpPr txBox="1"/>
          <p:nvPr/>
        </p:nvSpPr>
        <p:spPr>
          <a:xfrm>
            <a:off x="403476" y="4643817"/>
            <a:ext cx="4813688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33333"/>
                </a:solidFill>
                <a:latin typeface="Arial"/>
                <a:cs typeface="Arial"/>
              </a:rPr>
              <a:t>Simulation of ion induced desorption: Outgassing at the impact cells is increased, depending on the presence of ion catcher</a:t>
            </a:r>
            <a:endParaRPr lang="en-US" sz="16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03476" y="5367036"/>
            <a:ext cx="4813688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33333"/>
                </a:solidFill>
                <a:latin typeface="Arial"/>
                <a:cs typeface="Arial"/>
              </a:rPr>
              <a:t>Number of ions and number of pumped gas particles is counted (saturation calculations)</a:t>
            </a:r>
            <a:endParaRPr lang="en-US" sz="16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98853" y="3039761"/>
            <a:ext cx="7655175" cy="3801490"/>
            <a:chOff x="98853" y="3039761"/>
            <a:chExt cx="7655175" cy="3801490"/>
          </a:xfrm>
        </p:grpSpPr>
        <p:sp>
          <p:nvSpPr>
            <p:cNvPr id="26" name="Nach links gekrümmter Pfeil 25"/>
            <p:cNvSpPr/>
            <p:nvPr/>
          </p:nvSpPr>
          <p:spPr>
            <a:xfrm rot="10800000">
              <a:off x="98853" y="3039761"/>
              <a:ext cx="422567" cy="3311611"/>
            </a:xfrm>
            <a:prstGeom prst="curvedLeftArrow">
              <a:avLst>
                <a:gd name="adj1" fmla="val 25000"/>
                <a:gd name="adj2" fmla="val 75188"/>
                <a:gd name="adj3" fmla="val 34768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416109" y="5313405"/>
              <a:ext cx="7337919" cy="1527846"/>
              <a:chOff x="416109" y="5313405"/>
              <a:chExt cx="7337919" cy="1527846"/>
            </a:xfrm>
          </p:grpSpPr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9483" y="5313405"/>
                <a:ext cx="2244545" cy="1527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5" name="Gerade Verbindung mit Pfeil 24"/>
              <p:cNvCxnSpPr>
                <a:endCxn id="18" idx="1"/>
              </p:cNvCxnSpPr>
              <p:nvPr/>
            </p:nvCxnSpPr>
            <p:spPr>
              <a:xfrm flipV="1">
                <a:off x="4381507" y="6077328"/>
                <a:ext cx="1127976" cy="2740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feld 30"/>
              <p:cNvSpPr txBox="1"/>
              <p:nvPr/>
            </p:nvSpPr>
            <p:spPr>
              <a:xfrm>
                <a:off x="416109" y="5864036"/>
                <a:ext cx="4813688" cy="58477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</a:pPr>
                <a:r>
                  <a:rPr lang="en-US" sz="1600" dirty="0" smtClean="0">
                    <a:solidFill>
                      <a:srgbClr val="333333"/>
                    </a:solidFill>
                    <a:latin typeface="Arial"/>
                    <a:cs typeface="Arial"/>
                  </a:rPr>
                  <a:t>Pressure profile is re-calculated for the next time step </a:t>
                </a:r>
                <a:r>
                  <a:rPr lang="en-US" sz="1600" dirty="0" smtClean="0">
                    <a:solidFill>
                      <a:srgbClr val="333333"/>
                    </a:solidFill>
                    <a:latin typeface="Arial"/>
                    <a:cs typeface="Arial"/>
                    <a:sym typeface="Wingdings" panose="05000000000000000000" pitchFamily="2" charset="2"/>
                  </a:rPr>
                  <a:t> pressure profile evolution</a:t>
                </a:r>
                <a:endParaRPr lang="en-US" sz="1600" dirty="0">
                  <a:solidFill>
                    <a:srgbClr val="333333"/>
                  </a:solidFill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3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Simulation of Dynamic Vacuum</a:t>
            </a:r>
          </a:p>
        </p:txBody>
      </p:sp>
      <p:pic>
        <p:nvPicPr>
          <p:cNvPr id="21299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12997" name="Text Box 5"/>
          <p:cNvSpPr txBox="1">
            <a:spLocks noChangeArrowheads="1"/>
          </p:cNvSpPr>
          <p:nvPr/>
        </p:nvSpPr>
        <p:spPr bwMode="auto">
          <a:xfrm rot="5400000">
            <a:off x="7916069" y="3769519"/>
            <a:ext cx="1717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latin typeface="Times" pitchFamily="18" charset="0"/>
              </a:rPr>
              <a:t>Pressure in mbar</a:t>
            </a: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 rot="16200000">
            <a:off x="-511968" y="3658393"/>
            <a:ext cx="217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latin typeface="Times" pitchFamily="18" charset="0"/>
              </a:rPr>
              <a:t>Longitudinal Position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501630" y="1441577"/>
            <a:ext cx="185178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Injection-Losses</a:t>
            </a:r>
            <a:endParaRPr lang="de-DE" dirty="0" smtClean="0"/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1249960" y="1626243"/>
            <a:ext cx="251670" cy="4038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118683" y="3522751"/>
            <a:ext cx="201850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Extraction-Losses</a:t>
            </a:r>
            <a:endParaRPr lang="de-DE" dirty="0" smtClean="0"/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4917347" y="3766657"/>
            <a:ext cx="251670" cy="2770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1359017" y="6169604"/>
            <a:ext cx="331372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rf</a:t>
            </a:r>
            <a:r>
              <a:rPr lang="de-DE" dirty="0" smtClean="0"/>
              <a:t>-Capture-</a:t>
            </a:r>
            <a:r>
              <a:rPr lang="de-DE" dirty="0" err="1" smtClean="0"/>
              <a:t>Losses</a:t>
            </a:r>
            <a:r>
              <a:rPr lang="de-DE" dirty="0" smtClean="0"/>
              <a:t> (</a:t>
            </a:r>
            <a:r>
              <a:rPr lang="de-DE" dirty="0" err="1" smtClean="0"/>
              <a:t>distributed</a:t>
            </a:r>
            <a:r>
              <a:rPr lang="de-DE" dirty="0" smtClean="0"/>
              <a:t>)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1501630" y="5898859"/>
            <a:ext cx="0" cy="3761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2560969" y="3531209"/>
            <a:ext cx="171072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no</a:t>
            </a:r>
            <a:r>
              <a:rPr lang="de-DE" dirty="0" smtClean="0"/>
              <a:t> Ion-Catcher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1853967" y="3715875"/>
            <a:ext cx="707003" cy="3278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3000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0" y="1296000"/>
            <a:ext cx="8197850" cy="504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6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3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Measurement of Dynamic Vacuum</a:t>
            </a:r>
          </a:p>
        </p:txBody>
      </p:sp>
      <p:pic>
        <p:nvPicPr>
          <p:cNvPr id="1986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1177925" y="1195388"/>
            <a:ext cx="5127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Residual gas pressure in mbar, 2010-07-31, U</a:t>
            </a:r>
            <a:r>
              <a:rPr lang="en-US" altLang="de-DE" baseline="30000"/>
              <a:t>39+</a:t>
            </a:r>
            <a:endParaRPr lang="en-US" alt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911685" cy="787557"/>
          </a:xfrm>
        </p:spPr>
        <p:txBody>
          <a:bodyPr>
            <a:normAutofit fontScale="90000"/>
          </a:bodyPr>
          <a:lstStyle/>
          <a:p>
            <a:r>
              <a:rPr lang="en-US" altLang="de-DE" dirty="0"/>
              <a:t>More Measurements of Dynamic Vacuum Effects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L.Bozyk</a:t>
            </a:r>
            <a:endParaRPr lang="de-DE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08388" y="2174875"/>
            <a:ext cx="4111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de-DE"/>
              <a:t>Beam Loss Monitors, 2010-07-31, U</a:t>
            </a:r>
            <a:r>
              <a:rPr lang="en-US" altLang="de-DE" baseline="30000"/>
              <a:t>39+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963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4" id="{F395C2AE-BE17-204E-B78B-80960EBFEC08}" vid="{0D7BF73E-5158-474F-A29B-4B67545AFA3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gsi-folienmaster_2019_4zu3</Template>
  <TotalTime>0</TotalTime>
  <Words>764</Words>
  <Application>Microsoft Office PowerPoint</Application>
  <PresentationFormat>Bildschirmpräsentation (4:3)</PresentationFormat>
  <Paragraphs>199</Paragraphs>
  <Slides>25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 Math</vt:lpstr>
      <vt:lpstr>Times</vt:lpstr>
      <vt:lpstr>Wingdings</vt:lpstr>
      <vt:lpstr>fair-gsi-folienmaster_2017_onering</vt:lpstr>
      <vt:lpstr>Advances in Collimation  at GSI</vt:lpstr>
      <vt:lpstr>Content</vt:lpstr>
      <vt:lpstr>Introduction and Motivation</vt:lpstr>
      <vt:lpstr>Dynamic Vacuum</vt:lpstr>
      <vt:lpstr>Ionization Cross Sections</vt:lpstr>
      <vt:lpstr>Simulation of Dynamic Vacuum</vt:lpstr>
      <vt:lpstr>Simulation of Dynamic Vacuum</vt:lpstr>
      <vt:lpstr>Measurement of Dynamic Vacuum</vt:lpstr>
      <vt:lpstr>More Measurements of Dynamic Vacuum Effects</vt:lpstr>
      <vt:lpstr>Collimator Material</vt:lpstr>
      <vt:lpstr>Ion Catcher in SIS18</vt:lpstr>
      <vt:lpstr>Ion Catcher Currents</vt:lpstr>
      <vt:lpstr>Normalized Ion Catcher Currents</vt:lpstr>
      <vt:lpstr>Normalized Ion Catcher Currents U28+</vt:lpstr>
      <vt:lpstr>Static Lifetime in SIS18</vt:lpstr>
      <vt:lpstr>SIS18 - Intensities</vt:lpstr>
      <vt:lpstr>SIS100 Lattice</vt:lpstr>
      <vt:lpstr>Cryocatcher in SIS100</vt:lpstr>
      <vt:lpstr>SIS100 Cryocatcher</vt:lpstr>
      <vt:lpstr>SIS100 Cryocatchers: Series production ongoing</vt:lpstr>
      <vt:lpstr>SIS100 Cryocatcher in Quadrupole Module</vt:lpstr>
      <vt:lpstr>Pumping Properties of Cryogenic Surfaces</vt:lpstr>
      <vt:lpstr>Test Setup Cryopumping</vt:lpstr>
      <vt:lpstr>Implementation in StrahlSim</vt:lpstr>
      <vt:lpstr>Summary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Collimation  at GSI</dc:title>
  <dc:creator>Bozyk, Lars Dr.</dc:creator>
  <cp:lastModifiedBy>Bozyk, Lars Dr.</cp:lastModifiedBy>
  <cp:revision>43</cp:revision>
  <cp:lastPrinted>2020-06-29T08:37:11Z</cp:lastPrinted>
  <dcterms:created xsi:type="dcterms:W3CDTF">2020-06-18T08:49:49Z</dcterms:created>
  <dcterms:modified xsi:type="dcterms:W3CDTF">2020-06-29T11:41:21Z</dcterms:modified>
</cp:coreProperties>
</file>