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60"/>
  </p:notesMasterIdLst>
  <p:handoutMasterIdLst>
    <p:handoutMasterId r:id="rId161"/>
  </p:handoutMasterIdLst>
  <p:sldIdLst>
    <p:sldId id="442" r:id="rId5"/>
    <p:sldId id="742" r:id="rId6"/>
    <p:sldId id="616" r:id="rId7"/>
    <p:sldId id="650" r:id="rId8"/>
    <p:sldId id="621" r:id="rId9"/>
    <p:sldId id="622" r:id="rId10"/>
    <p:sldId id="623" r:id="rId11"/>
    <p:sldId id="599" r:id="rId12"/>
    <p:sldId id="619" r:id="rId13"/>
    <p:sldId id="670" r:id="rId14"/>
    <p:sldId id="620" r:id="rId15"/>
    <p:sldId id="671" r:id="rId16"/>
    <p:sldId id="673" r:id="rId17"/>
    <p:sldId id="674" r:id="rId18"/>
    <p:sldId id="746" r:id="rId19"/>
    <p:sldId id="675" r:id="rId20"/>
    <p:sldId id="652" r:id="rId21"/>
    <p:sldId id="624" r:id="rId22"/>
    <p:sldId id="694" r:id="rId23"/>
    <p:sldId id="625" r:id="rId24"/>
    <p:sldId id="634" r:id="rId25"/>
    <p:sldId id="635" r:id="rId26"/>
    <p:sldId id="678" r:id="rId27"/>
    <p:sldId id="679" r:id="rId28"/>
    <p:sldId id="680" r:id="rId29"/>
    <p:sldId id="639" r:id="rId30"/>
    <p:sldId id="682" r:id="rId31"/>
    <p:sldId id="683" r:id="rId32"/>
    <p:sldId id="636" r:id="rId33"/>
    <p:sldId id="642" r:id="rId34"/>
    <p:sldId id="643" r:id="rId35"/>
    <p:sldId id="646" r:id="rId36"/>
    <p:sldId id="644" r:id="rId37"/>
    <p:sldId id="748" r:id="rId38"/>
    <p:sldId id="685" r:id="rId39"/>
    <p:sldId id="688" r:id="rId40"/>
    <p:sldId id="647" r:id="rId41"/>
    <p:sldId id="690" r:id="rId42"/>
    <p:sldId id="691" r:id="rId43"/>
    <p:sldId id="693" r:id="rId44"/>
    <p:sldId id="692" r:id="rId45"/>
    <p:sldId id="653" r:id="rId46"/>
    <p:sldId id="594" r:id="rId47"/>
    <p:sldId id="525" r:id="rId48"/>
    <p:sldId id="512" r:id="rId49"/>
    <p:sldId id="526" r:id="rId50"/>
    <p:sldId id="527" r:id="rId51"/>
    <p:sldId id="510" r:id="rId52"/>
    <p:sldId id="528" r:id="rId53"/>
    <p:sldId id="513" r:id="rId54"/>
    <p:sldId id="529" r:id="rId55"/>
    <p:sldId id="530" r:id="rId56"/>
    <p:sldId id="516" r:id="rId57"/>
    <p:sldId id="523" r:id="rId58"/>
    <p:sldId id="517" r:id="rId59"/>
    <p:sldId id="518" r:id="rId60"/>
    <p:sldId id="531" r:id="rId61"/>
    <p:sldId id="519" r:id="rId62"/>
    <p:sldId id="532" r:id="rId63"/>
    <p:sldId id="533" r:id="rId64"/>
    <p:sldId id="534" r:id="rId65"/>
    <p:sldId id="535" r:id="rId66"/>
    <p:sldId id="536" r:id="rId67"/>
    <p:sldId id="537" r:id="rId68"/>
    <p:sldId id="544" r:id="rId69"/>
    <p:sldId id="545" r:id="rId70"/>
    <p:sldId id="511" r:id="rId71"/>
    <p:sldId id="538" r:id="rId72"/>
    <p:sldId id="514" r:id="rId73"/>
    <p:sldId id="539" r:id="rId74"/>
    <p:sldId id="540" r:id="rId75"/>
    <p:sldId id="541" r:id="rId76"/>
    <p:sldId id="542" r:id="rId77"/>
    <p:sldId id="515" r:id="rId78"/>
    <p:sldId id="543" r:id="rId79"/>
    <p:sldId id="550" r:id="rId80"/>
    <p:sldId id="552" r:id="rId81"/>
    <p:sldId id="553" r:id="rId82"/>
    <p:sldId id="555" r:id="rId83"/>
    <p:sldId id="554" r:id="rId84"/>
    <p:sldId id="654" r:id="rId85"/>
    <p:sldId id="556" r:id="rId86"/>
    <p:sldId id="557" r:id="rId87"/>
    <p:sldId id="558" r:id="rId88"/>
    <p:sldId id="559" r:id="rId89"/>
    <p:sldId id="740" r:id="rId90"/>
    <p:sldId id="737" r:id="rId91"/>
    <p:sldId id="738" r:id="rId92"/>
    <p:sldId id="739" r:id="rId93"/>
    <p:sldId id="749" r:id="rId94"/>
    <p:sldId id="702" r:id="rId95"/>
    <p:sldId id="695" r:id="rId96"/>
    <p:sldId id="696" r:id="rId97"/>
    <p:sldId id="703" r:id="rId98"/>
    <p:sldId id="697" r:id="rId99"/>
    <p:sldId id="698" r:id="rId100"/>
    <p:sldId id="706" r:id="rId101"/>
    <p:sldId id="699" r:id="rId102"/>
    <p:sldId id="709" r:id="rId103"/>
    <p:sldId id="707" r:id="rId104"/>
    <p:sldId id="704" r:id="rId105"/>
    <p:sldId id="708" r:id="rId106"/>
    <p:sldId id="741" r:id="rId107"/>
    <p:sldId id="750" r:id="rId108"/>
    <p:sldId id="751" r:id="rId109"/>
    <p:sldId id="569" r:id="rId110"/>
    <p:sldId id="710" r:id="rId111"/>
    <p:sldId id="711" r:id="rId112"/>
    <p:sldId id="655" r:id="rId113"/>
    <p:sldId id="582" r:id="rId114"/>
    <p:sldId id="586" r:id="rId115"/>
    <p:sldId id="587" r:id="rId116"/>
    <p:sldId id="588" r:id="rId117"/>
    <p:sldId id="589" r:id="rId118"/>
    <p:sldId id="712" r:id="rId119"/>
    <p:sldId id="720" r:id="rId120"/>
    <p:sldId id="714" r:id="rId121"/>
    <p:sldId id="715" r:id="rId122"/>
    <p:sldId id="716" r:id="rId123"/>
    <p:sldId id="717" r:id="rId124"/>
    <p:sldId id="721" r:id="rId125"/>
    <p:sldId id="718" r:id="rId126"/>
    <p:sldId id="601" r:id="rId127"/>
    <p:sldId id="607" r:id="rId128"/>
    <p:sldId id="608" r:id="rId129"/>
    <p:sldId id="609" r:id="rId130"/>
    <p:sldId id="610" r:id="rId131"/>
    <p:sldId id="606" r:id="rId132"/>
    <p:sldId id="722" r:id="rId133"/>
    <p:sldId id="723" r:id="rId134"/>
    <p:sldId id="725" r:id="rId135"/>
    <p:sldId id="743" r:id="rId136"/>
    <p:sldId id="726" r:id="rId137"/>
    <p:sldId id="727" r:id="rId138"/>
    <p:sldId id="648" r:id="rId139"/>
    <p:sldId id="656" r:id="rId140"/>
    <p:sldId id="657" r:id="rId141"/>
    <p:sldId id="658" r:id="rId142"/>
    <p:sldId id="659" r:id="rId143"/>
    <p:sldId id="660" r:id="rId144"/>
    <p:sldId id="661" r:id="rId145"/>
    <p:sldId id="662" r:id="rId146"/>
    <p:sldId id="663" r:id="rId147"/>
    <p:sldId id="664" r:id="rId148"/>
    <p:sldId id="665" r:id="rId149"/>
    <p:sldId id="666" r:id="rId150"/>
    <p:sldId id="667" r:id="rId151"/>
    <p:sldId id="668" r:id="rId152"/>
    <p:sldId id="729" r:id="rId153"/>
    <p:sldId id="730" r:id="rId154"/>
    <p:sldId id="732" r:id="rId155"/>
    <p:sldId id="747" r:id="rId156"/>
    <p:sldId id="733" r:id="rId157"/>
    <p:sldId id="735" r:id="rId158"/>
    <p:sldId id="736" r:id="rId159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5A5A5A"/>
    <a:srgbClr val="D71798"/>
    <a:srgbClr val="D5F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16" autoAdjust="0"/>
    <p:restoredTop sz="94006"/>
  </p:normalViewPr>
  <p:slideViewPr>
    <p:cSldViewPr snapToObjects="1" showGuides="1">
      <p:cViewPr>
        <p:scale>
          <a:sx n="97" d="100"/>
          <a:sy n="97" d="100"/>
        </p:scale>
        <p:origin x="1992" y="920"/>
      </p:cViewPr>
      <p:guideLst>
        <p:guide orient="horz" pos="3204"/>
        <p:guide pos="2880"/>
      </p:guideLst>
    </p:cSldViewPr>
  </p:slideViewPr>
  <p:outlineViewPr>
    <p:cViewPr>
      <p:scale>
        <a:sx n="33" d="100"/>
        <a:sy n="33" d="100"/>
      </p:scale>
      <p:origin x="0" y="-166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38.xml"/><Relationship Id="rId143" Type="http://schemas.openxmlformats.org/officeDocument/2006/relationships/slide" Target="slides/slide139.xml"/><Relationship Id="rId144" Type="http://schemas.openxmlformats.org/officeDocument/2006/relationships/slide" Target="slides/slide140.xml"/><Relationship Id="rId145" Type="http://schemas.openxmlformats.org/officeDocument/2006/relationships/slide" Target="slides/slide141.xml"/><Relationship Id="rId146" Type="http://schemas.openxmlformats.org/officeDocument/2006/relationships/slide" Target="slides/slide142.xml"/><Relationship Id="rId147" Type="http://schemas.openxmlformats.org/officeDocument/2006/relationships/slide" Target="slides/slide143.xml"/><Relationship Id="rId148" Type="http://schemas.openxmlformats.org/officeDocument/2006/relationships/slide" Target="slides/slide144.xml"/><Relationship Id="rId149" Type="http://schemas.openxmlformats.org/officeDocument/2006/relationships/slide" Target="slides/slide14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Relationship Id="rId110" Type="http://schemas.openxmlformats.org/officeDocument/2006/relationships/slide" Target="slides/slide106.xml"/><Relationship Id="rId111" Type="http://schemas.openxmlformats.org/officeDocument/2006/relationships/slide" Target="slides/slide107.xml"/><Relationship Id="rId112" Type="http://schemas.openxmlformats.org/officeDocument/2006/relationships/slide" Target="slides/slide108.xml"/><Relationship Id="rId113" Type="http://schemas.openxmlformats.org/officeDocument/2006/relationships/slide" Target="slides/slide109.xml"/><Relationship Id="rId114" Type="http://schemas.openxmlformats.org/officeDocument/2006/relationships/slide" Target="slides/slide110.xml"/><Relationship Id="rId115" Type="http://schemas.openxmlformats.org/officeDocument/2006/relationships/slide" Target="slides/slide111.xml"/><Relationship Id="rId116" Type="http://schemas.openxmlformats.org/officeDocument/2006/relationships/slide" Target="slides/slide112.xml"/><Relationship Id="rId117" Type="http://schemas.openxmlformats.org/officeDocument/2006/relationships/slide" Target="slides/slide113.xml"/><Relationship Id="rId118" Type="http://schemas.openxmlformats.org/officeDocument/2006/relationships/slide" Target="slides/slide114.xml"/><Relationship Id="rId119" Type="http://schemas.openxmlformats.org/officeDocument/2006/relationships/slide" Target="slides/slide115.xml"/><Relationship Id="rId150" Type="http://schemas.openxmlformats.org/officeDocument/2006/relationships/slide" Target="slides/slide146.xml"/><Relationship Id="rId151" Type="http://schemas.openxmlformats.org/officeDocument/2006/relationships/slide" Target="slides/slide147.xml"/><Relationship Id="rId152" Type="http://schemas.openxmlformats.org/officeDocument/2006/relationships/slide" Target="slides/slide14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53" Type="http://schemas.openxmlformats.org/officeDocument/2006/relationships/slide" Target="slides/slide149.xml"/><Relationship Id="rId154" Type="http://schemas.openxmlformats.org/officeDocument/2006/relationships/slide" Target="slides/slide150.xml"/><Relationship Id="rId155" Type="http://schemas.openxmlformats.org/officeDocument/2006/relationships/slide" Target="slides/slide151.xml"/><Relationship Id="rId156" Type="http://schemas.openxmlformats.org/officeDocument/2006/relationships/slide" Target="slides/slide152.xml"/><Relationship Id="rId157" Type="http://schemas.openxmlformats.org/officeDocument/2006/relationships/slide" Target="slides/slide153.xml"/><Relationship Id="rId158" Type="http://schemas.openxmlformats.org/officeDocument/2006/relationships/slide" Target="slides/slide154.xml"/><Relationship Id="rId159" Type="http://schemas.openxmlformats.org/officeDocument/2006/relationships/slide" Target="slides/slide15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97" Type="http://schemas.openxmlformats.org/officeDocument/2006/relationships/slide" Target="slides/slide93.xml"/><Relationship Id="rId98" Type="http://schemas.openxmlformats.org/officeDocument/2006/relationships/slide" Target="slides/slide94.xml"/><Relationship Id="rId99" Type="http://schemas.openxmlformats.org/officeDocument/2006/relationships/slide" Target="slides/slide95.xml"/><Relationship Id="rId120" Type="http://schemas.openxmlformats.org/officeDocument/2006/relationships/slide" Target="slides/slide116.xml"/><Relationship Id="rId121" Type="http://schemas.openxmlformats.org/officeDocument/2006/relationships/slide" Target="slides/slide117.xml"/><Relationship Id="rId122" Type="http://schemas.openxmlformats.org/officeDocument/2006/relationships/slide" Target="slides/slide118.xml"/><Relationship Id="rId123" Type="http://schemas.openxmlformats.org/officeDocument/2006/relationships/slide" Target="slides/slide119.xml"/><Relationship Id="rId124" Type="http://schemas.openxmlformats.org/officeDocument/2006/relationships/slide" Target="slides/slide120.xml"/><Relationship Id="rId125" Type="http://schemas.openxmlformats.org/officeDocument/2006/relationships/slide" Target="slides/slide121.xml"/><Relationship Id="rId126" Type="http://schemas.openxmlformats.org/officeDocument/2006/relationships/slide" Target="slides/slide122.xml"/><Relationship Id="rId127" Type="http://schemas.openxmlformats.org/officeDocument/2006/relationships/slide" Target="slides/slide123.xml"/><Relationship Id="rId128" Type="http://schemas.openxmlformats.org/officeDocument/2006/relationships/slide" Target="slides/slide124.xml"/><Relationship Id="rId129" Type="http://schemas.openxmlformats.org/officeDocument/2006/relationships/slide" Target="slides/slide125.xml"/><Relationship Id="rId160" Type="http://schemas.openxmlformats.org/officeDocument/2006/relationships/notesMaster" Target="notesMasters/notesMaster1.xml"/><Relationship Id="rId161" Type="http://schemas.openxmlformats.org/officeDocument/2006/relationships/handoutMaster" Target="handoutMasters/handoutMaster1.xml"/><Relationship Id="rId162" Type="http://schemas.openxmlformats.org/officeDocument/2006/relationships/presProps" Target="presProp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63" Type="http://schemas.openxmlformats.org/officeDocument/2006/relationships/viewProps" Target="viewProps.xml"/><Relationship Id="rId164" Type="http://schemas.openxmlformats.org/officeDocument/2006/relationships/theme" Target="theme/theme1.xml"/><Relationship Id="rId165" Type="http://schemas.openxmlformats.org/officeDocument/2006/relationships/tableStyles" Target="tableStyles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130" Type="http://schemas.openxmlformats.org/officeDocument/2006/relationships/slide" Target="slides/slide126.xml"/><Relationship Id="rId131" Type="http://schemas.openxmlformats.org/officeDocument/2006/relationships/slide" Target="slides/slide127.xml"/><Relationship Id="rId132" Type="http://schemas.openxmlformats.org/officeDocument/2006/relationships/slide" Target="slides/slide128.xml"/><Relationship Id="rId133" Type="http://schemas.openxmlformats.org/officeDocument/2006/relationships/slide" Target="slides/slide129.xml"/><Relationship Id="rId134" Type="http://schemas.openxmlformats.org/officeDocument/2006/relationships/slide" Target="slides/slide130.xml"/><Relationship Id="rId135" Type="http://schemas.openxmlformats.org/officeDocument/2006/relationships/slide" Target="slides/slide131.xml"/><Relationship Id="rId136" Type="http://schemas.openxmlformats.org/officeDocument/2006/relationships/slide" Target="slides/slide132.xml"/><Relationship Id="rId137" Type="http://schemas.openxmlformats.org/officeDocument/2006/relationships/slide" Target="slides/slide133.xml"/><Relationship Id="rId138" Type="http://schemas.openxmlformats.org/officeDocument/2006/relationships/slide" Target="slides/slide134.xml"/><Relationship Id="rId139" Type="http://schemas.openxmlformats.org/officeDocument/2006/relationships/slide" Target="slides/slide13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100" Type="http://schemas.openxmlformats.org/officeDocument/2006/relationships/slide" Target="slides/slide96.xml"/><Relationship Id="rId101" Type="http://schemas.openxmlformats.org/officeDocument/2006/relationships/slide" Target="slides/slide97.xml"/><Relationship Id="rId102" Type="http://schemas.openxmlformats.org/officeDocument/2006/relationships/slide" Target="slides/slide98.xml"/><Relationship Id="rId103" Type="http://schemas.openxmlformats.org/officeDocument/2006/relationships/slide" Target="slides/slide99.xml"/><Relationship Id="rId104" Type="http://schemas.openxmlformats.org/officeDocument/2006/relationships/slide" Target="slides/slide100.xml"/><Relationship Id="rId105" Type="http://schemas.openxmlformats.org/officeDocument/2006/relationships/slide" Target="slides/slide101.xml"/><Relationship Id="rId106" Type="http://schemas.openxmlformats.org/officeDocument/2006/relationships/slide" Target="slides/slide102.xml"/><Relationship Id="rId107" Type="http://schemas.openxmlformats.org/officeDocument/2006/relationships/slide" Target="slides/slide103.xml"/><Relationship Id="rId108" Type="http://schemas.openxmlformats.org/officeDocument/2006/relationships/slide" Target="slides/slide104.xml"/><Relationship Id="rId109" Type="http://schemas.openxmlformats.org/officeDocument/2006/relationships/slide" Target="slides/slide10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40" Type="http://schemas.openxmlformats.org/officeDocument/2006/relationships/slide" Target="slides/slide136.xml"/><Relationship Id="rId141" Type="http://schemas.openxmlformats.org/officeDocument/2006/relationships/slide" Target="slides/slide1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30/06/2020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5438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30/06/2020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00412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1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1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1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1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1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1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1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1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1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1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1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1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1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1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1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1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1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1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1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1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1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1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1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1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1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1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1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1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1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_rels/notesSlide1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3.xml"/></Relationships>
</file>

<file path=ppt/notesSlides/_rels/notesSlide1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1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426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444049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100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10669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101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93154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102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202109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103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433187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104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60278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105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264319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106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8835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107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197743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108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8219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109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426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7270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4308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4033159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8870209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484255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51149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043885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649098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671647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74617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902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689075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132936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460196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677473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590354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438576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4459345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247172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532013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96051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8861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411899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391603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3584089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550324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5126524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5744952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185567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8225368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5703152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92240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12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3850378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6736414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86185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2729048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8516775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6253579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6891061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3835976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3121034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057213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643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2139423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281050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17244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72230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6602610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2956813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601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7727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9929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946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0126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535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78542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4317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8787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22438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52156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00418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1924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14976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67665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39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1048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1560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0445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24569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99391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59440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4614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69612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75443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5490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5191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85987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8516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51461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249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89673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7128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29017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83972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51436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00796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4096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3679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6519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90999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1133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97030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94903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452324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592697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48988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72777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709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782260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75310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825044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177690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051643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482815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059835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00596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315794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815527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2498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826398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441188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618548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351820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220946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95533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531046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103318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363263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89826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1089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440370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97668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027772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82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2751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27503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84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92144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85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102849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86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64724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87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317645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88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163437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89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8760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200390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90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300912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91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82944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92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310996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93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050692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94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67672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95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454522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96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27615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97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692571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98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87368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99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195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1755150"/>
            <a:ext cx="7200000" cy="135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 smtClean="0"/>
              <a:t>Presentation title - line 1 - Arial 30pt - bold </a:t>
            </a:r>
            <a:r>
              <a:rPr lang="en-GB" noProof="0" dirty="0" err="1" smtClean="0"/>
              <a:t>HiLumi</a:t>
            </a:r>
            <a:r>
              <a:rPr lang="en-GB" noProof="0" dirty="0" smtClean="0"/>
              <a:t> dark grey - line 2</a:t>
            </a:r>
            <a:br>
              <a:rPr lang="en-GB" noProof="0" dirty="0" smtClean="0"/>
            </a:br>
            <a:r>
              <a:rPr lang="en-GB" noProof="0" dirty="0" smtClean="0"/>
              <a:t>line 3</a:t>
            </a:r>
            <a:br>
              <a:rPr lang="en-GB" noProof="0" dirty="0" smtClean="0"/>
            </a:br>
            <a:r>
              <a:rPr lang="en-GB" noProof="0" dirty="0" smtClean="0"/>
              <a:t>line 4   </a:t>
            </a:r>
            <a:endParaRPr lang="en-GB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600450"/>
            <a:ext cx="6480000" cy="74295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 smtClean="0"/>
              <a:t>Author(s</a:t>
            </a:r>
            <a:r>
              <a:rPr lang="en-GB" noProof="0" dirty="0" smtClean="0"/>
              <a:t>)  - Arial 20 pt – </a:t>
            </a:r>
            <a:r>
              <a:rPr lang="en-GB" noProof="0" dirty="0" err="1" smtClean="0"/>
              <a:t>HiLumi</a:t>
            </a:r>
            <a:r>
              <a:rPr lang="en-GB" noProof="0" dirty="0" smtClean="0"/>
              <a:t> dark grey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4767263"/>
            <a:ext cx="6309000" cy="27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4767263"/>
            <a:ext cx="360000" cy="27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2" y="285750"/>
            <a:ext cx="3134659" cy="1270627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4424362"/>
            <a:ext cx="6480000" cy="261938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400" b="1" i="1">
                <a:solidFill>
                  <a:srgbClr val="700A0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457200" y="4552950"/>
            <a:ext cx="457200" cy="457200"/>
            <a:chOff x="1447800" y="458006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914401"/>
            <a:ext cx="7920000" cy="3680222"/>
          </a:xfrm>
        </p:spPr>
        <p:txBody>
          <a:bodyPr lIns="0" tIns="0" rIns="0" bIns="0"/>
          <a:lstStyle/>
          <a:p>
            <a:pPr lvl="0"/>
            <a:r>
              <a:rPr lang="en-GB" noProof="0" dirty="0" smtClean="0"/>
              <a:t>Click to modify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en-US" noProof="0" smtClean="0"/>
              <a:t>E. Métral, ARIES-APEC workshop, Virtual, 30/06/2020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911424"/>
            <a:ext cx="4040188" cy="47982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1543050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texts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911424"/>
            <a:ext cx="4041775" cy="47982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6" y="1543050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texts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en-US" noProof="0" smtClean="0"/>
              <a:t>E. Métral, ARIES-APEC workshop, Virtual, 30/06/2020</a:t>
            </a:r>
            <a:endParaRPr lang="en-GB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11" name="Grouper 10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en-US" noProof="0" smtClean="0"/>
              <a:t>E. Métral, ARIES-APEC workshop, Virtual, 30/06/2020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7" name="Grouper 6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8" name="Rectangle 7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ZoneTexte 8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4767263"/>
            <a:ext cx="6553200" cy="270000"/>
          </a:xfrm>
        </p:spPr>
        <p:txBody>
          <a:bodyPr/>
          <a:lstStyle/>
          <a:p>
            <a:r>
              <a:rPr lang="en-US" noProof="0" smtClean="0"/>
              <a:t>E. Métral, ARIES-APEC workshop, Virtual, 30/06/2020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6" name="Grouper 5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7" name="Rectangle 6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ZoneTexte 7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342900"/>
            <a:ext cx="79200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3829050"/>
            <a:ext cx="7920000" cy="742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 smtClean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4767263"/>
            <a:ext cx="6550800" cy="270000"/>
          </a:xfrm>
        </p:spPr>
        <p:txBody>
          <a:bodyPr/>
          <a:lstStyle/>
          <a:p>
            <a:r>
              <a:rPr lang="en-US" noProof="0" smtClean="0"/>
              <a:t>E. Métral, ARIES-APEC workshop, Virtual, 30/06/2020</a:t>
            </a:r>
            <a:endParaRPr lang="en-GB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3486150"/>
            <a:ext cx="7918450" cy="28575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 smtClean="0"/>
              <a:t>Image 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031750"/>
            <a:ext cx="6440400" cy="12258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 smtClean="0"/>
              <a:t>Thank you message....</a:t>
            </a:r>
            <a:endParaRPr lang="en-GB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51800" y="4767263"/>
            <a:ext cx="6440400" cy="270000"/>
          </a:xfrm>
        </p:spPr>
        <p:txBody>
          <a:bodyPr/>
          <a:lstStyle/>
          <a:p>
            <a:r>
              <a:rPr lang="en-US" noProof="0" smtClean="0"/>
              <a:t>E. Métral, ARIES-APEC workshop, Virtual, 30/06/2020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3714750"/>
            <a:ext cx="6440400" cy="9144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 smtClean="0"/>
              <a:t>Credits if needed: reference 1, reference 2 ...</a:t>
            </a:r>
            <a:endParaRPr lang="en-GB" noProof="0"/>
          </a:p>
        </p:txBody>
      </p:sp>
      <p:pic>
        <p:nvPicPr>
          <p:cNvPr id="7" name="Image 6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2" y="285750"/>
            <a:ext cx="3134659" cy="1270627"/>
          </a:xfrm>
          <a:prstGeom prst="rect">
            <a:avLst/>
          </a:prstGeom>
        </p:spPr>
      </p:pic>
      <p:grpSp>
        <p:nvGrpSpPr>
          <p:cNvPr id="10" name="Grouper 9"/>
          <p:cNvGrpSpPr/>
          <p:nvPr userDrawn="1"/>
        </p:nvGrpSpPr>
        <p:grpSpPr>
          <a:xfrm>
            <a:off x="457200" y="4552950"/>
            <a:ext cx="457200" cy="457200"/>
            <a:chOff x="1447800" y="458006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ZoneTexte 11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20000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028701"/>
            <a:ext cx="7920000" cy="35513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smtClean="0"/>
              <a:t>Click to edit Master texts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38400" y="4767263"/>
            <a:ext cx="6093600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E. Métral, ARIES-APEC workshop, Virtual, 30/06/2020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4767263"/>
            <a:ext cx="360000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ctr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ctr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ctr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ctr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ctr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tiff"/><Relationship Id="rId8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1.png"/><Relationship Id="rId6" Type="http://schemas.openxmlformats.org/officeDocument/2006/relationships/image" Target="../media/image60.emf"/><Relationship Id="rId7" Type="http://schemas.openxmlformats.org/officeDocument/2006/relationships/image" Target="../media/image62.png"/><Relationship Id="rId8" Type="http://schemas.openxmlformats.org/officeDocument/2006/relationships/hyperlink" Target="https://indico.cern.ch/event/924630/contributions/3903233/attachments/2056784/3449240/SPS_TMCI_with_SC_InstabGrowthRate_EM_15-06-20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1.png"/><Relationship Id="rId6" Type="http://schemas.openxmlformats.org/officeDocument/2006/relationships/image" Target="../media/image63.emf"/><Relationship Id="rId7" Type="http://schemas.openxmlformats.org/officeDocument/2006/relationships/image" Target="../media/image60.emf"/><Relationship Id="rId8" Type="http://schemas.openxmlformats.org/officeDocument/2006/relationships/image" Target="../media/image62.png"/><Relationship Id="rId9" Type="http://schemas.openxmlformats.org/officeDocument/2006/relationships/hyperlink" Target="https://indico.cern.ch/event/924630/contributions/3903233/attachments/2056784/3449240/SPS_TMCI_with_SC_InstabGrowthRate_EM_15-06-20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1.png"/><Relationship Id="rId6" Type="http://schemas.openxmlformats.org/officeDocument/2006/relationships/image" Target="../media/image63.emf"/><Relationship Id="rId7" Type="http://schemas.openxmlformats.org/officeDocument/2006/relationships/image" Target="../media/image60.emf"/><Relationship Id="rId8" Type="http://schemas.openxmlformats.org/officeDocument/2006/relationships/image" Target="../media/image62.png"/><Relationship Id="rId9" Type="http://schemas.openxmlformats.org/officeDocument/2006/relationships/hyperlink" Target="https://indico.cern.ch/event/924630/contributions/3903233/attachments/2056784/3449240/SPS_TMCI_with_SC_InstabGrowthRate_EM_15-06-20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1.png"/><Relationship Id="rId6" Type="http://schemas.openxmlformats.org/officeDocument/2006/relationships/image" Target="../media/image63.emf"/><Relationship Id="rId7" Type="http://schemas.openxmlformats.org/officeDocument/2006/relationships/image" Target="../media/image60.emf"/><Relationship Id="rId8" Type="http://schemas.openxmlformats.org/officeDocument/2006/relationships/image" Target="../media/image62.png"/><Relationship Id="rId9" Type="http://schemas.openxmlformats.org/officeDocument/2006/relationships/hyperlink" Target="https://indico.cern.ch/event/924630/contributions/3903233/attachments/2056784/3449240/SPS_TMCI_with_SC_InstabGrowthRate_EM_15-06-20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5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2.png"/><Relationship Id="rId6" Type="http://schemas.openxmlformats.org/officeDocument/2006/relationships/hyperlink" Target="https://cds.cern.ch/record/2714848/files/CERN-ACC-NOTE-2020-0019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0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4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5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4.emf"/><Relationship Id="rId6" Type="http://schemas.openxmlformats.org/officeDocument/2006/relationships/image" Target="../media/image73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4.emf"/><Relationship Id="rId6" Type="http://schemas.openxmlformats.org/officeDocument/2006/relationships/image" Target="../media/image73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8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0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3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8.emf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4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8.emf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5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6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8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hyperlink" Target="https://journals.aps.org/prab/pdf/10.1103/PhysRevAccelBeams.20.034401" TargetMode="External"/><Relationship Id="rId6" Type="http://schemas.openxmlformats.org/officeDocument/2006/relationships/image" Target="../media/image79.emf"/><Relationship Id="rId7" Type="http://schemas.openxmlformats.org/officeDocument/2006/relationships/image" Target="../media/image80.png"/><Relationship Id="rId8" Type="http://schemas.openxmlformats.org/officeDocument/2006/relationships/image" Target="../media/image81.emf"/><Relationship Id="rId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hyperlink" Target="https://journals.aps.org/prab/pdf/10.1103/PhysRevAccelBeams.20.034401" TargetMode="External"/><Relationship Id="rId6" Type="http://schemas.openxmlformats.org/officeDocument/2006/relationships/image" Target="../media/image82.emf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0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hyperlink" Target="https://journals.aps.org/prab/pdf/10.1103/PhysRevAccelBeams.20.034401" TargetMode="External"/><Relationship Id="rId6" Type="http://schemas.openxmlformats.org/officeDocument/2006/relationships/image" Target="../media/image82.emf"/><Relationship Id="rId7" Type="http://schemas.openxmlformats.org/officeDocument/2006/relationships/image" Target="../media/image83.pn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hyperlink" Target="https://journals.aps.org/prab/pdf/10.1103/PhysRevSTAB.18.074401" TargetMode="External"/><Relationship Id="rId8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3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4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6.emf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6.emf"/><Relationship Id="rId6" Type="http://schemas.openxmlformats.org/officeDocument/2006/relationships/image" Target="../media/image28.png"/><Relationship Id="rId7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tiff"/><Relationship Id="rId8" Type="http://schemas.openxmlformats.org/officeDocument/2006/relationships/image" Target="../media/image9.tiff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6.emf"/><Relationship Id="rId6" Type="http://schemas.openxmlformats.org/officeDocument/2006/relationships/image" Target="../media/image29.emf"/><Relationship Id="rId7" Type="http://schemas.openxmlformats.org/officeDocument/2006/relationships/image" Target="../media/image28.png"/><Relationship Id="rId8" Type="http://schemas.openxmlformats.org/officeDocument/2006/relationships/image" Target="../media/image30.png"/><Relationship Id="rId9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6.emf"/><Relationship Id="rId6" Type="http://schemas.openxmlformats.org/officeDocument/2006/relationships/image" Target="../media/image29.emf"/><Relationship Id="rId7" Type="http://schemas.openxmlformats.org/officeDocument/2006/relationships/image" Target="../media/image28.png"/><Relationship Id="rId8" Type="http://schemas.openxmlformats.org/officeDocument/2006/relationships/image" Target="../media/image30.png"/><Relationship Id="rId9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1.png"/><Relationship Id="rId6" Type="http://schemas.openxmlformats.org/officeDocument/2006/relationships/image" Target="../media/image32.emf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1.png"/><Relationship Id="rId6" Type="http://schemas.openxmlformats.org/officeDocument/2006/relationships/image" Target="../media/image32.emf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1.png"/><Relationship Id="rId6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1.png"/><Relationship Id="rId6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5.tiff"/><Relationship Id="rId6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8.emf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8.emf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8.emf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1.emf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hyperlink" Target="https://cds.cern.ch/record/2714322/files/CERN-ACC-NOTE-2020-0018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6.png"/><Relationship Id="rId6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wmf"/><Relationship Id="rId12" Type="http://schemas.openxmlformats.org/officeDocument/2006/relationships/image" Target="../media/image17.emf"/><Relationship Id="rId13" Type="http://schemas.openxmlformats.org/officeDocument/2006/relationships/image" Target="../media/image18.emf"/><Relationship Id="rId14" Type="http://schemas.openxmlformats.org/officeDocument/2006/relationships/image" Target="../media/image19.emf"/><Relationship Id="rId15" Type="http://schemas.openxmlformats.org/officeDocument/2006/relationships/image" Target="../media/image2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gif"/><Relationship Id="rId9" Type="http://schemas.openxmlformats.org/officeDocument/2006/relationships/image" Target="../media/image16.gif"/><Relationship Id="rId10" Type="http://schemas.openxmlformats.org/officeDocument/2006/relationships/oleObject" Target="../embeddings/oleObject1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5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8.emf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8.emf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1.png"/><Relationship Id="rId6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1.png"/><Relationship Id="rId6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1.png"/><Relationship Id="rId6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1.png"/><Relationship Id="rId6" Type="http://schemas.openxmlformats.org/officeDocument/2006/relationships/image" Target="../media/image60.emf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1.png"/><Relationship Id="rId6" Type="http://schemas.openxmlformats.org/officeDocument/2006/relationships/image" Target="../media/image60.emf"/><Relationship Id="rId7" Type="http://schemas.openxmlformats.org/officeDocument/2006/relationships/image" Target="../media/image62.png"/><Relationship Id="rId8" Type="http://schemas.openxmlformats.org/officeDocument/2006/relationships/hyperlink" Target="https://indico.cern.ch/event/924630/contributions/3903233/attachments/2056784/3449240/SPS_TMCI_with_SC_InstabGrowthRate_EM_15-06-20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14" name="Sous-titre 18"/>
          <p:cNvSpPr txBox="1">
            <a:spLocks/>
          </p:cNvSpPr>
          <p:nvPr/>
        </p:nvSpPr>
        <p:spPr>
          <a:xfrm>
            <a:off x="251520" y="987574"/>
            <a:ext cx="8640960" cy="2880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800" dirty="0" smtClean="0"/>
              <a:t>E. </a:t>
            </a:r>
            <a:r>
              <a:rPr lang="en-GB" sz="1800" dirty="0" err="1" smtClean="0"/>
              <a:t>Métral</a:t>
            </a:r>
            <a:r>
              <a:rPr lang="en-GB" sz="1800" dirty="0"/>
              <a:t> (many thanks to all the HSC </a:t>
            </a:r>
            <a:r>
              <a:rPr lang="en-GB" sz="1800" dirty="0" smtClean="0"/>
              <a:t>team and for ongoing discussions with </a:t>
            </a:r>
            <a:br>
              <a:rPr lang="en-GB" sz="1800" dirty="0" smtClean="0"/>
            </a:br>
            <a:r>
              <a:rPr lang="en-GB" sz="1800" dirty="0" smtClean="0"/>
              <a:t>Y</a:t>
            </a:r>
            <a:r>
              <a:rPr lang="en-GB" sz="1800" dirty="0"/>
              <a:t>. </a:t>
            </a:r>
            <a:r>
              <a:rPr lang="en-GB" sz="1800" dirty="0" err="1" smtClean="0"/>
              <a:t>Alexahin</a:t>
            </a:r>
            <a:r>
              <a:rPr lang="en-GB" sz="1800" dirty="0" smtClean="0"/>
              <a:t>, M. </a:t>
            </a:r>
            <a:r>
              <a:rPr lang="en-GB" sz="1800" dirty="0" err="1" smtClean="0"/>
              <a:t>Blaskiewicz</a:t>
            </a:r>
            <a:r>
              <a:rPr lang="en-GB" sz="1800" dirty="0" smtClean="0"/>
              <a:t>, X. </a:t>
            </a:r>
            <a:r>
              <a:rPr lang="en-GB" sz="1800" dirty="0" err="1" smtClean="0"/>
              <a:t>Buffat</a:t>
            </a:r>
            <a:r>
              <a:rPr lang="en-GB" sz="1800" dirty="0" smtClean="0"/>
              <a:t>, </a:t>
            </a:r>
            <a:r>
              <a:rPr lang="en-GB" sz="1800" dirty="0"/>
              <a:t>A. </a:t>
            </a:r>
            <a:r>
              <a:rPr lang="en-GB" sz="1800" dirty="0" err="1" smtClean="0"/>
              <a:t>Burov</a:t>
            </a:r>
            <a:r>
              <a:rPr lang="en-GB" sz="1800" dirty="0" smtClean="0"/>
              <a:t>, C. </a:t>
            </a:r>
            <a:r>
              <a:rPr lang="en-GB" sz="1800" dirty="0" err="1" smtClean="0"/>
              <a:t>Hogh</a:t>
            </a:r>
            <a:r>
              <a:rPr lang="en-GB" sz="1800" dirty="0" smtClean="0"/>
              <a:t>, G. </a:t>
            </a:r>
            <a:r>
              <a:rPr lang="en-GB" sz="1800" dirty="0" err="1" smtClean="0"/>
              <a:t>Iadarola</a:t>
            </a:r>
            <a:r>
              <a:rPr lang="en-GB" sz="1800" dirty="0" smtClean="0"/>
              <a:t> and A. </a:t>
            </a:r>
            <a:r>
              <a:rPr lang="en-GB" sz="1800" dirty="0" err="1" smtClean="0"/>
              <a:t>Oeftiger</a:t>
            </a:r>
            <a:r>
              <a:rPr lang="en-US" sz="1800" dirty="0" smtClean="0"/>
              <a:t>)</a:t>
            </a:r>
            <a:r>
              <a:rPr lang="en-GB" sz="1800" dirty="0" smtClean="0"/>
              <a:t> </a:t>
            </a:r>
            <a:endParaRPr lang="en-GB" sz="1800" dirty="0"/>
          </a:p>
        </p:txBody>
      </p:sp>
      <p:sp>
        <p:nvSpPr>
          <p:cNvPr id="13" name="Titre 17"/>
          <p:cNvSpPr txBox="1">
            <a:spLocks/>
          </p:cNvSpPr>
          <p:nvPr/>
        </p:nvSpPr>
        <p:spPr>
          <a:xfrm>
            <a:off x="755576" y="102940"/>
            <a:ext cx="7344816" cy="5245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Mitigation of TMCI </a:t>
            </a:r>
            <a:r>
              <a:rPr lang="en-GB"/>
              <a:t>through </a:t>
            </a:r>
            <a:r>
              <a:rPr lang="en-GB" smtClean="0"/>
              <a:t>Space </a:t>
            </a:r>
            <a:r>
              <a:rPr lang="en-GB" dirty="0"/>
              <a:t>C</a:t>
            </a:r>
            <a:r>
              <a:rPr lang="en-GB" smtClean="0"/>
              <a:t>harge</a:t>
            </a:r>
            <a:r>
              <a:rPr lang="en-GB" dirty="0"/>
              <a:t>?</a:t>
            </a:r>
            <a:endParaRPr lang="en-GB" i="1" dirty="0" smtClean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06" y="1563638"/>
            <a:ext cx="1022350" cy="2254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63638"/>
            <a:ext cx="1022350" cy="225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800" y="1562133"/>
            <a:ext cx="629344" cy="214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0962" y="1563638"/>
            <a:ext cx="643486" cy="213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5696" y="1513747"/>
            <a:ext cx="922878" cy="337923"/>
          </a:xfrm>
          <a:prstGeom prst="rect">
            <a:avLst/>
          </a:prstGeom>
        </p:spPr>
      </p:pic>
      <p:sp>
        <p:nvSpPr>
          <p:cNvPr id="19" name="Titre 17"/>
          <p:cNvSpPr txBox="1">
            <a:spLocks/>
          </p:cNvSpPr>
          <p:nvPr/>
        </p:nvSpPr>
        <p:spPr>
          <a:xfrm>
            <a:off x="6156176" y="462980"/>
            <a:ext cx="944488" cy="5245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mtClean="0"/>
              <a:t>(SC)</a:t>
            </a:r>
            <a:endParaRPr lang="en-GB" i="1" dirty="0" smtClean="0"/>
          </a:p>
        </p:txBody>
      </p:sp>
    </p:spTree>
    <p:extLst>
      <p:ext uri="{BB962C8B-B14F-4D97-AF65-F5344CB8AC3E}">
        <p14:creationId xmlns:p14="http://schemas.microsoft.com/office/powerpoint/2010/main" val="186264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7</a:t>
            </a:r>
            <a:endParaRPr lang="fr-FR" dirty="0"/>
          </a:p>
        </p:txBody>
      </p:sp>
      <p:sp>
        <p:nvSpPr>
          <p:cNvPr id="13" name="Espace réservé du contenu 8"/>
          <p:cNvSpPr>
            <a:spLocks noGrp="1"/>
          </p:cNvSpPr>
          <p:nvPr>
            <p:ph idx="1"/>
          </p:nvPr>
        </p:nvSpPr>
        <p:spPr>
          <a:xfrm>
            <a:off x="467544" y="771549"/>
            <a:ext cx="8280920" cy="4032449"/>
          </a:xfrm>
        </p:spPr>
        <p:txBody>
          <a:bodyPr>
            <a:norm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5A5A5A"/>
                </a:solidFill>
              </a:rPr>
              <a:t>PROBLEM</a:t>
            </a:r>
            <a:r>
              <a:rPr lang="en-US" sz="2200" dirty="0" smtClean="0">
                <a:solidFill>
                  <a:srgbClr val="5A5A5A"/>
                </a:solidFill>
              </a:rPr>
              <a:t>: Since 1998 and using the ABS model, it has been found that the TMCI is suppressed by SC =&gt; So what could be this instability?</a:t>
            </a:r>
          </a:p>
          <a:p>
            <a:pPr lvl="1" algn="just">
              <a:buSzPct val="120000"/>
            </a:pPr>
            <a:endParaRPr lang="en-US" sz="500" b="1" dirty="0" smtClean="0">
              <a:solidFill>
                <a:srgbClr val="FF0000"/>
              </a:solidFill>
            </a:endParaRPr>
          </a:p>
          <a:p>
            <a:pPr lvl="1" algn="just">
              <a:buSzPct val="120000"/>
            </a:pPr>
            <a:r>
              <a:rPr lang="en-US" sz="2000" b="1" dirty="0" smtClean="0">
                <a:solidFill>
                  <a:srgbClr val="FF0000"/>
                </a:solidFill>
              </a:rPr>
              <a:t>1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st</a:t>
            </a:r>
            <a:r>
              <a:rPr lang="en-US" sz="2000" b="1" dirty="0" smtClean="0">
                <a:solidFill>
                  <a:srgbClr val="FF0000"/>
                </a:solidFill>
              </a:rPr>
              <a:t> explanation: it is NOT a TMCI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413029"/>
            <a:ext cx="2924298" cy="1814905"/>
          </a:xfrm>
          <a:prstGeom prst="rect">
            <a:avLst/>
          </a:prstGeom>
        </p:spPr>
      </p:pic>
      <p:sp>
        <p:nvSpPr>
          <p:cNvPr id="14" name="Espace réservé du contenu 8"/>
          <p:cNvSpPr txBox="1">
            <a:spLocks/>
          </p:cNvSpPr>
          <p:nvPr/>
        </p:nvSpPr>
        <p:spPr>
          <a:xfrm>
            <a:off x="5326377" y="3129154"/>
            <a:ext cx="304415" cy="41807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sz="3000" dirty="0" smtClean="0">
                <a:solidFill>
                  <a:srgbClr val="5A5A5A"/>
                </a:solidFill>
              </a:rPr>
              <a:t>+</a:t>
            </a:r>
            <a:endParaRPr lang="en-US" sz="3000" dirty="0">
              <a:solidFill>
                <a:srgbClr val="5A5A5A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129" y="2413028"/>
            <a:ext cx="2207211" cy="18149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062E38F-29D5-EB45-94B4-2854A1489A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0000" y="2933978"/>
            <a:ext cx="3537889" cy="79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itre 17"/>
          <p:cNvSpPr txBox="1">
            <a:spLocks/>
          </p:cNvSpPr>
          <p:nvPr/>
        </p:nvSpPr>
        <p:spPr>
          <a:xfrm>
            <a:off x="141801" y="2611120"/>
            <a:ext cx="2808312" cy="26090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200" i="1" dirty="0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en-US" altLang="en-US" sz="1000" i="1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US" altLang="en-US" sz="1000" i="1" dirty="0" err="1" smtClean="0">
                <a:solidFill>
                  <a:schemeClr val="bg1">
                    <a:lumMod val="95000"/>
                  </a:schemeClr>
                </a:solidFill>
              </a:rPr>
              <a:t>Burov</a:t>
            </a:r>
            <a:r>
              <a:rPr lang="en-US" altLang="en-US" sz="1000" i="1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en-US" sz="1000" i="1" dirty="0" err="1" smtClean="0">
                <a:solidFill>
                  <a:schemeClr val="bg1">
                    <a:lumMod val="95000"/>
                  </a:schemeClr>
                </a:solidFill>
              </a:rPr>
              <a:t>Fermilab</a:t>
            </a:r>
            <a:r>
              <a:rPr lang="en-US" altLang="en-US" sz="1000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1000" i="1" dirty="0">
                <a:solidFill>
                  <a:schemeClr val="bg1">
                    <a:lumMod val="95000"/>
                  </a:schemeClr>
                </a:solidFill>
              </a:rPr>
              <a:t>APT talk, May 12, 2020</a:t>
            </a:r>
          </a:p>
        </p:txBody>
      </p:sp>
      <p:sp>
        <p:nvSpPr>
          <p:cNvPr id="20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Introduction (and </a:t>
            </a:r>
            <a:r>
              <a:rPr lang="en-GB" smtClean="0"/>
              <a:t>why this question)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95714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31</a:t>
            </a:r>
            <a:endParaRPr lang="fr-FR" dirty="0"/>
          </a:p>
        </p:txBody>
      </p:sp>
      <p:sp>
        <p:nvSpPr>
          <p:cNvPr id="48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=&gt; Could be consistent with </a:t>
            </a:r>
            <a:r>
              <a:rPr lang="en-US" dirty="0" smtClean="0">
                <a:solidFill>
                  <a:srgbClr val="FF0000"/>
                </a:solidFill>
              </a:rPr>
              <a:t>5 </a:t>
            </a:r>
            <a:r>
              <a:rPr lang="en-US" dirty="0">
                <a:solidFill>
                  <a:srgbClr val="FF0000"/>
                </a:solidFill>
              </a:rPr>
              <a:t>studies</a:t>
            </a:r>
            <a:endParaRPr lang="en-GB" sz="2400" i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55" y="555525"/>
            <a:ext cx="3845477" cy="22918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605" y="555525"/>
            <a:ext cx="2780542" cy="2292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05" y="2931790"/>
            <a:ext cx="2758268" cy="18685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re 17"/>
          <p:cNvSpPr txBox="1">
            <a:spLocks/>
          </p:cNvSpPr>
          <p:nvPr/>
        </p:nvSpPr>
        <p:spPr>
          <a:xfrm>
            <a:off x="7308304" y="2682000"/>
            <a:ext cx="1140513" cy="20984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dirty="0" smtClean="0">
                <a:solidFill>
                  <a:srgbClr val="D71798"/>
                </a:solidFill>
              </a:rPr>
              <a:t>A. </a:t>
            </a:r>
            <a:r>
              <a:rPr lang="en-US" altLang="en-US" sz="1000" i="1" dirty="0" err="1" smtClean="0">
                <a:solidFill>
                  <a:srgbClr val="D71798"/>
                </a:solidFill>
              </a:rPr>
              <a:t>Oeftiger</a:t>
            </a:r>
            <a:r>
              <a:rPr lang="en-US" altLang="en-US" sz="1000" i="1" dirty="0" smtClean="0">
                <a:solidFill>
                  <a:srgbClr val="D71798"/>
                </a:solidFill>
              </a:rPr>
              <a:t> (2018)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18" name="Titre 17"/>
          <p:cNvSpPr txBox="1">
            <a:spLocks/>
          </p:cNvSpPr>
          <p:nvPr/>
        </p:nvSpPr>
        <p:spPr>
          <a:xfrm rot="16200000">
            <a:off x="-236415" y="1602931"/>
            <a:ext cx="2176835" cy="19285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smtClean="0">
                <a:solidFill>
                  <a:srgbClr val="D71798"/>
                </a:solidFill>
              </a:rPr>
              <a:t>Chin-Chao-Blaskiewicz_PRAB2016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0" name="Titre 17"/>
          <p:cNvSpPr txBox="1">
            <a:spLocks/>
          </p:cNvSpPr>
          <p:nvPr/>
        </p:nvSpPr>
        <p:spPr>
          <a:xfrm>
            <a:off x="3131840" y="4587974"/>
            <a:ext cx="644552" cy="17855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smtClean="0">
                <a:solidFill>
                  <a:srgbClr val="D71798"/>
                </a:solidFill>
              </a:rPr>
              <a:t>IPAC19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1" name="Titre 17"/>
          <p:cNvSpPr txBox="1">
            <a:spLocks/>
          </p:cNvSpPr>
          <p:nvPr/>
        </p:nvSpPr>
        <p:spPr>
          <a:xfrm>
            <a:off x="6876256" y="4587974"/>
            <a:ext cx="957606" cy="16412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6" name="Titre 17"/>
          <p:cNvSpPr txBox="1">
            <a:spLocks/>
          </p:cNvSpPr>
          <p:nvPr/>
        </p:nvSpPr>
        <p:spPr>
          <a:xfrm>
            <a:off x="4986480" y="3007134"/>
            <a:ext cx="3700320" cy="107678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 smtClean="0"/>
              <a:t>Soft-slice (instead of rigid-slice) model</a:t>
            </a:r>
            <a:endParaRPr lang="en-GB" sz="3000" i="1" dirty="0" smtClean="0"/>
          </a:p>
        </p:txBody>
      </p:sp>
      <p:sp>
        <p:nvSpPr>
          <p:cNvPr id="27" name="AutoShape 4"/>
          <p:cNvSpPr>
            <a:spLocks noChangeArrowheads="1"/>
          </p:cNvSpPr>
          <p:nvPr/>
        </p:nvSpPr>
        <p:spPr bwMode="auto">
          <a:xfrm>
            <a:off x="2267744" y="2931790"/>
            <a:ext cx="2592288" cy="1099867"/>
          </a:xfrm>
          <a:prstGeom prst="wedgeEllipseCallout">
            <a:avLst>
              <a:gd name="adj1" fmla="val -2098"/>
              <a:gd name="adj2" fmla="val 87733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337717" y="3038060"/>
            <a:ext cx="2399882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000" dirty="0" smtClean="0">
                <a:solidFill>
                  <a:srgbClr val="FF0000"/>
                </a:solidFill>
                <a:latin typeface="Arial"/>
                <a:cs typeface="Arial"/>
              </a:rPr>
              <a:t>See also </a:t>
            </a:r>
            <a:r>
              <a:rPr lang="en-US" sz="800" dirty="0">
                <a:hlinkClick r:id="rId8"/>
              </a:rPr>
              <a:t>https://indico.cern.ch/event/924630/contributions/3903233/attachments/2056784/3449240/SPS_TMCI_with_SC_InstabGrowthRate_EM_15-06-20.pdf</a:t>
            </a:r>
            <a:r>
              <a:rPr lang="en-US" sz="8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000" dirty="0" smtClean="0">
                <a:solidFill>
                  <a:srgbClr val="FF0000"/>
                </a:solidFill>
                <a:latin typeface="Arial"/>
                <a:cs typeface="Arial"/>
              </a:rPr>
              <a:t>for discussion about the instability growth-rate</a:t>
            </a:r>
            <a:endParaRPr lang="en-US" sz="1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1" name="AutoShape 4"/>
          <p:cNvSpPr>
            <a:spLocks noChangeArrowheads="1"/>
          </p:cNvSpPr>
          <p:nvPr/>
        </p:nvSpPr>
        <p:spPr bwMode="auto">
          <a:xfrm>
            <a:off x="6732240" y="1347614"/>
            <a:ext cx="2323449" cy="936104"/>
          </a:xfrm>
          <a:prstGeom prst="wedgeEllipseCallout">
            <a:avLst>
              <a:gd name="adj1" fmla="val -97453"/>
              <a:gd name="adj2" fmla="val 56826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6813845" y="1380713"/>
            <a:ext cx="2097828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Growth rates to be updated (“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envelope fitting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” instead 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of fitting only 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the first 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rise)</a:t>
            </a:r>
          </a:p>
        </p:txBody>
      </p:sp>
      <p:sp>
        <p:nvSpPr>
          <p:cNvPr id="24" name="AutoShape 4"/>
          <p:cNvSpPr>
            <a:spLocks noChangeArrowheads="1"/>
          </p:cNvSpPr>
          <p:nvPr/>
        </p:nvSpPr>
        <p:spPr bwMode="auto">
          <a:xfrm>
            <a:off x="2267744" y="1936075"/>
            <a:ext cx="2301184" cy="923707"/>
          </a:xfrm>
          <a:prstGeom prst="wedgeEllipseCallout">
            <a:avLst>
              <a:gd name="adj1" fmla="val -35824"/>
              <a:gd name="adj2" fmla="val -58029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2274532" y="2008083"/>
            <a:ext cx="2297468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Succession of mode-coupling mode-decoupling with reduction of instability growth rate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335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31</a:t>
            </a:r>
            <a:endParaRPr lang="fr-FR" dirty="0"/>
          </a:p>
        </p:txBody>
      </p:sp>
      <p:sp>
        <p:nvSpPr>
          <p:cNvPr id="48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=&gt; Could be consistent with </a:t>
            </a:r>
            <a:r>
              <a:rPr lang="en-US" dirty="0" smtClean="0">
                <a:solidFill>
                  <a:srgbClr val="FF0000"/>
                </a:solidFill>
              </a:rPr>
              <a:t>5 </a:t>
            </a:r>
            <a:r>
              <a:rPr lang="en-US" dirty="0">
                <a:solidFill>
                  <a:srgbClr val="FF0000"/>
                </a:solidFill>
              </a:rPr>
              <a:t>studies</a:t>
            </a:r>
            <a:endParaRPr lang="en-GB" sz="2400" i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55" y="555525"/>
            <a:ext cx="3845477" cy="22918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064" y="2911416"/>
            <a:ext cx="2744219" cy="1888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605" y="555525"/>
            <a:ext cx="2780542" cy="2292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05" y="2931790"/>
            <a:ext cx="2758268" cy="18685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re 17"/>
          <p:cNvSpPr txBox="1">
            <a:spLocks/>
          </p:cNvSpPr>
          <p:nvPr/>
        </p:nvSpPr>
        <p:spPr>
          <a:xfrm>
            <a:off x="7308304" y="2682000"/>
            <a:ext cx="1140513" cy="20984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dirty="0" smtClean="0">
                <a:solidFill>
                  <a:srgbClr val="D71798"/>
                </a:solidFill>
              </a:rPr>
              <a:t>A. </a:t>
            </a:r>
            <a:r>
              <a:rPr lang="en-US" altLang="en-US" sz="1000" i="1" dirty="0" err="1" smtClean="0">
                <a:solidFill>
                  <a:srgbClr val="D71798"/>
                </a:solidFill>
              </a:rPr>
              <a:t>Oeftiger</a:t>
            </a:r>
            <a:r>
              <a:rPr lang="en-US" altLang="en-US" sz="1000" i="1" dirty="0" smtClean="0">
                <a:solidFill>
                  <a:srgbClr val="D71798"/>
                </a:solidFill>
              </a:rPr>
              <a:t> (2018)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17" name="Titre 17"/>
          <p:cNvSpPr txBox="1">
            <a:spLocks/>
          </p:cNvSpPr>
          <p:nvPr/>
        </p:nvSpPr>
        <p:spPr>
          <a:xfrm>
            <a:off x="5788471" y="3003798"/>
            <a:ext cx="1447825" cy="23944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dirty="0" smtClean="0">
                <a:solidFill>
                  <a:srgbClr val="D71798"/>
                </a:solidFill>
              </a:rPr>
              <a:t>Y. </a:t>
            </a:r>
            <a:r>
              <a:rPr lang="en-US" altLang="en-US" sz="1000" i="1" dirty="0" err="1" smtClean="0">
                <a:solidFill>
                  <a:srgbClr val="D71798"/>
                </a:solidFill>
              </a:rPr>
              <a:t>Alexahin</a:t>
            </a:r>
            <a:r>
              <a:rPr lang="en-US" altLang="en-US" sz="1000" i="1" dirty="0" smtClean="0">
                <a:solidFill>
                  <a:srgbClr val="D71798"/>
                </a:solidFill>
              </a:rPr>
              <a:t> (MCBI 2019)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18" name="Titre 17"/>
          <p:cNvSpPr txBox="1">
            <a:spLocks/>
          </p:cNvSpPr>
          <p:nvPr/>
        </p:nvSpPr>
        <p:spPr>
          <a:xfrm rot="16200000">
            <a:off x="-236415" y="1602931"/>
            <a:ext cx="2176835" cy="19285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smtClean="0">
                <a:solidFill>
                  <a:srgbClr val="D71798"/>
                </a:solidFill>
              </a:rPr>
              <a:t>Chin-Chao-Blaskiewicz_PRAB2016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0" name="Titre 17"/>
          <p:cNvSpPr txBox="1">
            <a:spLocks/>
          </p:cNvSpPr>
          <p:nvPr/>
        </p:nvSpPr>
        <p:spPr>
          <a:xfrm>
            <a:off x="3131840" y="4587974"/>
            <a:ext cx="644552" cy="17855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smtClean="0">
                <a:solidFill>
                  <a:srgbClr val="D71798"/>
                </a:solidFill>
              </a:rPr>
              <a:t>IPAC19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1" name="Titre 17"/>
          <p:cNvSpPr txBox="1">
            <a:spLocks/>
          </p:cNvSpPr>
          <p:nvPr/>
        </p:nvSpPr>
        <p:spPr>
          <a:xfrm>
            <a:off x="6876256" y="4587974"/>
            <a:ext cx="957606" cy="16412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8" name="AutoShape 4"/>
          <p:cNvSpPr>
            <a:spLocks noChangeArrowheads="1"/>
          </p:cNvSpPr>
          <p:nvPr/>
        </p:nvSpPr>
        <p:spPr bwMode="auto">
          <a:xfrm>
            <a:off x="2267744" y="2931790"/>
            <a:ext cx="2592288" cy="1099867"/>
          </a:xfrm>
          <a:prstGeom prst="wedgeEllipseCallout">
            <a:avLst>
              <a:gd name="adj1" fmla="val -2098"/>
              <a:gd name="adj2" fmla="val 87733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2337717" y="3038060"/>
            <a:ext cx="2399882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000" dirty="0" smtClean="0">
                <a:solidFill>
                  <a:srgbClr val="FF0000"/>
                </a:solidFill>
                <a:latin typeface="Arial"/>
                <a:cs typeface="Arial"/>
              </a:rPr>
              <a:t>See also </a:t>
            </a:r>
            <a:r>
              <a:rPr lang="en-US" sz="800" dirty="0">
                <a:hlinkClick r:id="rId9"/>
              </a:rPr>
              <a:t>https://indico.cern.ch/event/924630/contributions/3903233/attachments/2056784/3449240/SPS_TMCI_with_SC_InstabGrowthRate_EM_15-06-20.pdf</a:t>
            </a:r>
            <a:r>
              <a:rPr lang="en-US" sz="8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000" dirty="0" smtClean="0">
                <a:solidFill>
                  <a:srgbClr val="FF0000"/>
                </a:solidFill>
                <a:latin typeface="Arial"/>
                <a:cs typeface="Arial"/>
              </a:rPr>
              <a:t>for discussion about the instability growth-rate</a:t>
            </a:r>
            <a:endParaRPr lang="en-US" sz="1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2" name="AutoShape 4"/>
          <p:cNvSpPr>
            <a:spLocks noChangeArrowheads="1"/>
          </p:cNvSpPr>
          <p:nvPr/>
        </p:nvSpPr>
        <p:spPr bwMode="auto">
          <a:xfrm>
            <a:off x="6732240" y="1347614"/>
            <a:ext cx="2323449" cy="936104"/>
          </a:xfrm>
          <a:prstGeom prst="wedgeEllipseCallout">
            <a:avLst>
              <a:gd name="adj1" fmla="val -97453"/>
              <a:gd name="adj2" fmla="val 56826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6813845" y="1380713"/>
            <a:ext cx="2097828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Growth rates to be updated (“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envelope fitting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” instead 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of fitting only 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the first 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rise)</a:t>
            </a:r>
          </a:p>
        </p:txBody>
      </p:sp>
      <p:sp>
        <p:nvSpPr>
          <p:cNvPr id="25" name="AutoShape 4"/>
          <p:cNvSpPr>
            <a:spLocks noChangeArrowheads="1"/>
          </p:cNvSpPr>
          <p:nvPr/>
        </p:nvSpPr>
        <p:spPr bwMode="auto">
          <a:xfrm>
            <a:off x="2267744" y="1936075"/>
            <a:ext cx="2301184" cy="923707"/>
          </a:xfrm>
          <a:prstGeom prst="wedgeEllipseCallout">
            <a:avLst>
              <a:gd name="adj1" fmla="val -35824"/>
              <a:gd name="adj2" fmla="val -58029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2274532" y="2008083"/>
            <a:ext cx="2297468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Succession of mode-coupling mode-decoupling with reduction of instability growth rate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08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31</a:t>
            </a:r>
            <a:endParaRPr lang="fr-FR" dirty="0"/>
          </a:p>
        </p:txBody>
      </p:sp>
      <p:sp>
        <p:nvSpPr>
          <p:cNvPr id="48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=&gt; Could be consistent with </a:t>
            </a:r>
            <a:r>
              <a:rPr lang="en-US" dirty="0" smtClean="0">
                <a:solidFill>
                  <a:srgbClr val="FF0000"/>
                </a:solidFill>
              </a:rPr>
              <a:t>5 </a:t>
            </a:r>
            <a:r>
              <a:rPr lang="en-US" dirty="0">
                <a:solidFill>
                  <a:srgbClr val="FF0000"/>
                </a:solidFill>
              </a:rPr>
              <a:t>studies</a:t>
            </a:r>
            <a:endParaRPr lang="en-GB" sz="2400" i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55" y="555525"/>
            <a:ext cx="3845477" cy="22918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064" y="2911416"/>
            <a:ext cx="2744219" cy="1888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605" y="555525"/>
            <a:ext cx="2780542" cy="2292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05" y="2931790"/>
            <a:ext cx="2758268" cy="18685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re 17"/>
          <p:cNvSpPr txBox="1">
            <a:spLocks/>
          </p:cNvSpPr>
          <p:nvPr/>
        </p:nvSpPr>
        <p:spPr>
          <a:xfrm>
            <a:off x="7308304" y="2682000"/>
            <a:ext cx="1140513" cy="20984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dirty="0" smtClean="0">
                <a:solidFill>
                  <a:srgbClr val="D71798"/>
                </a:solidFill>
              </a:rPr>
              <a:t>A. </a:t>
            </a:r>
            <a:r>
              <a:rPr lang="en-US" altLang="en-US" sz="1000" i="1" dirty="0" err="1" smtClean="0">
                <a:solidFill>
                  <a:srgbClr val="D71798"/>
                </a:solidFill>
              </a:rPr>
              <a:t>Oeftiger</a:t>
            </a:r>
            <a:r>
              <a:rPr lang="en-US" altLang="en-US" sz="1000" i="1" dirty="0" smtClean="0">
                <a:solidFill>
                  <a:srgbClr val="D71798"/>
                </a:solidFill>
              </a:rPr>
              <a:t> (2018)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17" name="Titre 17"/>
          <p:cNvSpPr txBox="1">
            <a:spLocks/>
          </p:cNvSpPr>
          <p:nvPr/>
        </p:nvSpPr>
        <p:spPr>
          <a:xfrm>
            <a:off x="5788471" y="3003798"/>
            <a:ext cx="1447825" cy="23944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dirty="0" smtClean="0">
                <a:solidFill>
                  <a:srgbClr val="D71798"/>
                </a:solidFill>
              </a:rPr>
              <a:t>Y. </a:t>
            </a:r>
            <a:r>
              <a:rPr lang="en-US" altLang="en-US" sz="1000" i="1" dirty="0" err="1" smtClean="0">
                <a:solidFill>
                  <a:srgbClr val="D71798"/>
                </a:solidFill>
              </a:rPr>
              <a:t>Alexahin</a:t>
            </a:r>
            <a:r>
              <a:rPr lang="en-US" altLang="en-US" sz="1000" i="1" dirty="0" smtClean="0">
                <a:solidFill>
                  <a:srgbClr val="D71798"/>
                </a:solidFill>
              </a:rPr>
              <a:t> (MCBI 2019)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18" name="Titre 17"/>
          <p:cNvSpPr txBox="1">
            <a:spLocks/>
          </p:cNvSpPr>
          <p:nvPr/>
        </p:nvSpPr>
        <p:spPr>
          <a:xfrm rot="16200000">
            <a:off x="-236415" y="1602931"/>
            <a:ext cx="2176835" cy="19285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smtClean="0">
                <a:solidFill>
                  <a:srgbClr val="D71798"/>
                </a:solidFill>
              </a:rPr>
              <a:t>Chin-Chao-Blaskiewicz_PRAB2016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0" name="Titre 17"/>
          <p:cNvSpPr txBox="1">
            <a:spLocks/>
          </p:cNvSpPr>
          <p:nvPr/>
        </p:nvSpPr>
        <p:spPr>
          <a:xfrm>
            <a:off x="3131840" y="4587974"/>
            <a:ext cx="644552" cy="17855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smtClean="0">
                <a:solidFill>
                  <a:srgbClr val="D71798"/>
                </a:solidFill>
              </a:rPr>
              <a:t>IPAC19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1" name="Titre 17"/>
          <p:cNvSpPr txBox="1">
            <a:spLocks/>
          </p:cNvSpPr>
          <p:nvPr/>
        </p:nvSpPr>
        <p:spPr>
          <a:xfrm>
            <a:off x="6876256" y="4587974"/>
            <a:ext cx="957606" cy="16412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8" name="AutoShape 4"/>
          <p:cNvSpPr>
            <a:spLocks noChangeArrowheads="1"/>
          </p:cNvSpPr>
          <p:nvPr/>
        </p:nvSpPr>
        <p:spPr bwMode="auto">
          <a:xfrm>
            <a:off x="2267744" y="2931790"/>
            <a:ext cx="2592288" cy="1099867"/>
          </a:xfrm>
          <a:prstGeom prst="wedgeEllipseCallout">
            <a:avLst>
              <a:gd name="adj1" fmla="val -2098"/>
              <a:gd name="adj2" fmla="val 87733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2337717" y="3038060"/>
            <a:ext cx="2399882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000" dirty="0" smtClean="0">
                <a:solidFill>
                  <a:srgbClr val="FF0000"/>
                </a:solidFill>
                <a:latin typeface="Arial"/>
                <a:cs typeface="Arial"/>
              </a:rPr>
              <a:t>See also </a:t>
            </a:r>
            <a:r>
              <a:rPr lang="en-US" sz="800" dirty="0">
                <a:hlinkClick r:id="rId9"/>
              </a:rPr>
              <a:t>https://indico.cern.ch/event/924630/contributions/3903233/attachments/2056784/3449240/SPS_TMCI_with_SC_InstabGrowthRate_EM_15-06-20.pdf</a:t>
            </a:r>
            <a:r>
              <a:rPr lang="en-US" sz="8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000" dirty="0" smtClean="0">
                <a:solidFill>
                  <a:srgbClr val="FF0000"/>
                </a:solidFill>
                <a:latin typeface="Arial"/>
                <a:cs typeface="Arial"/>
              </a:rPr>
              <a:t>for discussion about the instability growth-rate</a:t>
            </a:r>
            <a:endParaRPr lang="en-US" sz="1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0" name="AutoShape 4"/>
          <p:cNvSpPr>
            <a:spLocks noChangeArrowheads="1"/>
          </p:cNvSpPr>
          <p:nvPr/>
        </p:nvSpPr>
        <p:spPr bwMode="auto">
          <a:xfrm>
            <a:off x="5744668" y="3219822"/>
            <a:ext cx="2355724" cy="720080"/>
          </a:xfrm>
          <a:prstGeom prst="wedgeEllipseCallout">
            <a:avLst>
              <a:gd name="adj1" fmla="val -52462"/>
              <a:gd name="adj2" fmla="val 108629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5802923" y="3353754"/>
            <a:ext cx="2297468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“Vanishing TMCI 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threshold instead 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of a 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vanishing TMCI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34" name="AutoShape 4"/>
          <p:cNvSpPr>
            <a:spLocks noChangeArrowheads="1"/>
          </p:cNvSpPr>
          <p:nvPr/>
        </p:nvSpPr>
        <p:spPr bwMode="auto">
          <a:xfrm>
            <a:off x="6732240" y="1347614"/>
            <a:ext cx="2323449" cy="936104"/>
          </a:xfrm>
          <a:prstGeom prst="wedgeEllipseCallout">
            <a:avLst>
              <a:gd name="adj1" fmla="val -97453"/>
              <a:gd name="adj2" fmla="val 56826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6813845" y="1380713"/>
            <a:ext cx="2097828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Growth rates to be updated (“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envelope fitting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” instead 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of fitting only 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the first 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rise)</a:t>
            </a:r>
          </a:p>
        </p:txBody>
      </p:sp>
      <p:sp>
        <p:nvSpPr>
          <p:cNvPr id="27" name="AutoShape 4"/>
          <p:cNvSpPr>
            <a:spLocks noChangeArrowheads="1"/>
          </p:cNvSpPr>
          <p:nvPr/>
        </p:nvSpPr>
        <p:spPr bwMode="auto">
          <a:xfrm>
            <a:off x="2267744" y="1936075"/>
            <a:ext cx="2301184" cy="923707"/>
          </a:xfrm>
          <a:prstGeom prst="wedgeEllipseCallout">
            <a:avLst>
              <a:gd name="adj1" fmla="val -35824"/>
              <a:gd name="adj2" fmla="val -58029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2274532" y="2008083"/>
            <a:ext cx="2297468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Succession of mode-coupling mode-decoupling with reduction of instability growth rate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973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31</a:t>
            </a:r>
            <a:endParaRPr lang="fr-FR" dirty="0"/>
          </a:p>
        </p:txBody>
      </p:sp>
      <p:sp>
        <p:nvSpPr>
          <p:cNvPr id="48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=&gt; Could be consistent with </a:t>
            </a:r>
            <a:r>
              <a:rPr lang="en-US" dirty="0" smtClean="0">
                <a:solidFill>
                  <a:srgbClr val="FF0000"/>
                </a:solidFill>
              </a:rPr>
              <a:t>5 </a:t>
            </a:r>
            <a:r>
              <a:rPr lang="en-US" dirty="0">
                <a:solidFill>
                  <a:srgbClr val="FF0000"/>
                </a:solidFill>
              </a:rPr>
              <a:t>studies</a:t>
            </a:r>
            <a:endParaRPr lang="en-GB" sz="2400" i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55" y="555525"/>
            <a:ext cx="3845477" cy="22918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064" y="2911416"/>
            <a:ext cx="2744219" cy="1888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605" y="555525"/>
            <a:ext cx="2780542" cy="2292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05" y="2931790"/>
            <a:ext cx="2758268" cy="18685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re 17"/>
          <p:cNvSpPr txBox="1">
            <a:spLocks/>
          </p:cNvSpPr>
          <p:nvPr/>
        </p:nvSpPr>
        <p:spPr>
          <a:xfrm>
            <a:off x="7308304" y="2682000"/>
            <a:ext cx="1140513" cy="20984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dirty="0" smtClean="0">
                <a:solidFill>
                  <a:srgbClr val="D71798"/>
                </a:solidFill>
              </a:rPr>
              <a:t>A. </a:t>
            </a:r>
            <a:r>
              <a:rPr lang="en-US" altLang="en-US" sz="1000" i="1" dirty="0" err="1" smtClean="0">
                <a:solidFill>
                  <a:srgbClr val="D71798"/>
                </a:solidFill>
              </a:rPr>
              <a:t>Oeftiger</a:t>
            </a:r>
            <a:r>
              <a:rPr lang="en-US" altLang="en-US" sz="1000" i="1" dirty="0" smtClean="0">
                <a:solidFill>
                  <a:srgbClr val="D71798"/>
                </a:solidFill>
              </a:rPr>
              <a:t> (2018)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17" name="Titre 17"/>
          <p:cNvSpPr txBox="1">
            <a:spLocks/>
          </p:cNvSpPr>
          <p:nvPr/>
        </p:nvSpPr>
        <p:spPr>
          <a:xfrm>
            <a:off x="5788471" y="3003798"/>
            <a:ext cx="1447825" cy="23944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dirty="0" smtClean="0">
                <a:solidFill>
                  <a:srgbClr val="D71798"/>
                </a:solidFill>
              </a:rPr>
              <a:t>Y. </a:t>
            </a:r>
            <a:r>
              <a:rPr lang="en-US" altLang="en-US" sz="1000" i="1" dirty="0" err="1" smtClean="0">
                <a:solidFill>
                  <a:srgbClr val="D71798"/>
                </a:solidFill>
              </a:rPr>
              <a:t>Alexahin</a:t>
            </a:r>
            <a:r>
              <a:rPr lang="en-US" altLang="en-US" sz="1000" i="1" dirty="0" smtClean="0">
                <a:solidFill>
                  <a:srgbClr val="D71798"/>
                </a:solidFill>
              </a:rPr>
              <a:t> (MCBI 2019)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18" name="Titre 17"/>
          <p:cNvSpPr txBox="1">
            <a:spLocks/>
          </p:cNvSpPr>
          <p:nvPr/>
        </p:nvSpPr>
        <p:spPr>
          <a:xfrm rot="16200000">
            <a:off x="-236415" y="1602931"/>
            <a:ext cx="2176835" cy="19285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smtClean="0">
                <a:solidFill>
                  <a:srgbClr val="D71798"/>
                </a:solidFill>
              </a:rPr>
              <a:t>Chin-Chao-Blaskiewicz_PRAB2016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0" name="Titre 17"/>
          <p:cNvSpPr txBox="1">
            <a:spLocks/>
          </p:cNvSpPr>
          <p:nvPr/>
        </p:nvSpPr>
        <p:spPr>
          <a:xfrm>
            <a:off x="3131840" y="4587974"/>
            <a:ext cx="644552" cy="17855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smtClean="0">
                <a:solidFill>
                  <a:srgbClr val="D71798"/>
                </a:solidFill>
              </a:rPr>
              <a:t>IPAC19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1" name="Titre 17"/>
          <p:cNvSpPr txBox="1">
            <a:spLocks/>
          </p:cNvSpPr>
          <p:nvPr/>
        </p:nvSpPr>
        <p:spPr>
          <a:xfrm>
            <a:off x="6876256" y="4587974"/>
            <a:ext cx="957606" cy="16412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8" name="AutoShape 4"/>
          <p:cNvSpPr>
            <a:spLocks noChangeArrowheads="1"/>
          </p:cNvSpPr>
          <p:nvPr/>
        </p:nvSpPr>
        <p:spPr bwMode="auto">
          <a:xfrm>
            <a:off x="2267744" y="2931790"/>
            <a:ext cx="2592288" cy="1099867"/>
          </a:xfrm>
          <a:prstGeom prst="wedgeEllipseCallout">
            <a:avLst>
              <a:gd name="adj1" fmla="val -2098"/>
              <a:gd name="adj2" fmla="val 87733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2337717" y="3038060"/>
            <a:ext cx="2399882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000" dirty="0" smtClean="0">
                <a:solidFill>
                  <a:srgbClr val="FF0000"/>
                </a:solidFill>
                <a:latin typeface="Arial"/>
                <a:cs typeface="Arial"/>
              </a:rPr>
              <a:t>See also </a:t>
            </a:r>
            <a:r>
              <a:rPr lang="en-US" sz="800" dirty="0">
                <a:hlinkClick r:id="rId9"/>
              </a:rPr>
              <a:t>https://indico.cern.ch/event/924630/contributions/3903233/attachments/2056784/3449240/SPS_TMCI_with_SC_InstabGrowthRate_EM_15-06-20.pdf</a:t>
            </a:r>
            <a:r>
              <a:rPr lang="en-US" sz="8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000" dirty="0" smtClean="0">
                <a:solidFill>
                  <a:srgbClr val="FF0000"/>
                </a:solidFill>
                <a:latin typeface="Arial"/>
                <a:cs typeface="Arial"/>
              </a:rPr>
              <a:t>for discussion about the instability growth-rate</a:t>
            </a:r>
            <a:endParaRPr lang="en-US" sz="1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0" name="AutoShape 4"/>
          <p:cNvSpPr>
            <a:spLocks noChangeArrowheads="1"/>
          </p:cNvSpPr>
          <p:nvPr/>
        </p:nvSpPr>
        <p:spPr bwMode="auto">
          <a:xfrm>
            <a:off x="5744668" y="3219822"/>
            <a:ext cx="2355724" cy="720080"/>
          </a:xfrm>
          <a:prstGeom prst="wedgeEllipseCallout">
            <a:avLst>
              <a:gd name="adj1" fmla="val -52462"/>
              <a:gd name="adj2" fmla="val 108629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5802923" y="3353754"/>
            <a:ext cx="2297468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“Vanishing TMCI 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threshold instead 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of a 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vanishing TMCI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34" name="AutoShape 4"/>
          <p:cNvSpPr>
            <a:spLocks noChangeArrowheads="1"/>
          </p:cNvSpPr>
          <p:nvPr/>
        </p:nvSpPr>
        <p:spPr bwMode="auto">
          <a:xfrm>
            <a:off x="6732240" y="1347614"/>
            <a:ext cx="2323449" cy="936104"/>
          </a:xfrm>
          <a:prstGeom prst="wedgeEllipseCallout">
            <a:avLst>
              <a:gd name="adj1" fmla="val -97453"/>
              <a:gd name="adj2" fmla="val 56826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6813845" y="1380713"/>
            <a:ext cx="2097828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Growth rates to be updated (“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envelope fitting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” instead 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of fitting only 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the first 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rise)</a:t>
            </a:r>
          </a:p>
        </p:txBody>
      </p:sp>
      <p:sp>
        <p:nvSpPr>
          <p:cNvPr id="27" name="AutoShape 4"/>
          <p:cNvSpPr>
            <a:spLocks noChangeArrowheads="1"/>
          </p:cNvSpPr>
          <p:nvPr/>
        </p:nvSpPr>
        <p:spPr bwMode="auto">
          <a:xfrm>
            <a:off x="7308304" y="4155926"/>
            <a:ext cx="1819393" cy="753100"/>
          </a:xfrm>
          <a:prstGeom prst="wedgeEllipseCallout">
            <a:avLst>
              <a:gd name="adj1" fmla="val -31520"/>
              <a:gd name="adj2" fmla="val -83616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7376756" y="4208440"/>
            <a:ext cx="1803756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Mentioned to be </a:t>
            </a:r>
            <a:b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also consistent with </a:t>
            </a:r>
            <a:b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Core-Halo TMCI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auto">
          <a:xfrm>
            <a:off x="2267744" y="1936075"/>
            <a:ext cx="2301184" cy="923707"/>
          </a:xfrm>
          <a:prstGeom prst="wedgeEllipseCallout">
            <a:avLst>
              <a:gd name="adj1" fmla="val -35824"/>
              <a:gd name="adj2" fmla="val -58029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2274532" y="2008083"/>
            <a:ext cx="2297468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Succession of mode-coupling mode-decoupling with reduction of instability growth rate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492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31</a:t>
            </a:r>
            <a:endParaRPr lang="fr-FR" dirty="0"/>
          </a:p>
        </p:txBody>
      </p:sp>
      <p:sp>
        <p:nvSpPr>
          <p:cNvPr id="48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=&gt; Could be consistent with </a:t>
            </a:r>
            <a:r>
              <a:rPr lang="en-US" dirty="0" smtClean="0">
                <a:solidFill>
                  <a:srgbClr val="FF0000"/>
                </a:solidFill>
              </a:rPr>
              <a:t>5 </a:t>
            </a:r>
            <a:r>
              <a:rPr lang="en-US" dirty="0">
                <a:solidFill>
                  <a:srgbClr val="FF0000"/>
                </a:solidFill>
              </a:rPr>
              <a:t>studies</a:t>
            </a:r>
            <a:endParaRPr lang="en-GB" sz="2400" i="1" dirty="0">
              <a:solidFill>
                <a:srgbClr val="FF0000"/>
              </a:solidFill>
            </a:endParaRPr>
          </a:p>
        </p:txBody>
      </p:sp>
      <p:sp>
        <p:nvSpPr>
          <p:cNvPr id="32" name="Titre 17"/>
          <p:cNvSpPr txBox="1">
            <a:spLocks/>
          </p:cNvSpPr>
          <p:nvPr/>
        </p:nvSpPr>
        <p:spPr>
          <a:xfrm>
            <a:off x="2699792" y="2211710"/>
            <a:ext cx="3710401" cy="5727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 err="1" smtClean="0"/>
              <a:t>BimBim</a:t>
            </a:r>
            <a:r>
              <a:rPr lang="en-GB" sz="3000" dirty="0" smtClean="0"/>
              <a:t> simulations</a:t>
            </a:r>
            <a:endParaRPr lang="en-GB" sz="3000" i="1" dirty="0" smtClean="0"/>
          </a:p>
        </p:txBody>
      </p:sp>
    </p:spTree>
    <p:extLst>
      <p:ext uri="{BB962C8B-B14F-4D97-AF65-F5344CB8AC3E}">
        <p14:creationId xmlns:p14="http://schemas.microsoft.com/office/powerpoint/2010/main" val="105093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31</a:t>
            </a:r>
            <a:endParaRPr lang="fr-FR" dirty="0"/>
          </a:p>
        </p:txBody>
      </p:sp>
      <p:sp>
        <p:nvSpPr>
          <p:cNvPr id="48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=&gt; Could be consistent with </a:t>
            </a:r>
            <a:r>
              <a:rPr lang="en-US" dirty="0" smtClean="0">
                <a:solidFill>
                  <a:srgbClr val="FF0000"/>
                </a:solidFill>
              </a:rPr>
              <a:t>5 </a:t>
            </a:r>
            <a:r>
              <a:rPr lang="en-US" dirty="0">
                <a:solidFill>
                  <a:srgbClr val="FF0000"/>
                </a:solidFill>
              </a:rPr>
              <a:t>studies</a:t>
            </a:r>
            <a:endParaRPr lang="en-GB" sz="2400" i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715661"/>
            <a:ext cx="3627080" cy="31686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itre 17"/>
          <p:cNvSpPr txBox="1">
            <a:spLocks/>
          </p:cNvSpPr>
          <p:nvPr/>
        </p:nvSpPr>
        <p:spPr>
          <a:xfrm>
            <a:off x="6660232" y="875036"/>
            <a:ext cx="2088232" cy="1125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i="1" dirty="0" smtClean="0">
                <a:solidFill>
                  <a:srgbClr val="D71798"/>
                </a:solidFill>
              </a:rPr>
              <a:t>C</a:t>
            </a:r>
            <a:r>
              <a:rPr lang="en-US" sz="1200" i="1" dirty="0">
                <a:solidFill>
                  <a:srgbClr val="D71798"/>
                </a:solidFill>
              </a:rPr>
              <a:t>. </a:t>
            </a:r>
            <a:r>
              <a:rPr lang="en-US" sz="1200" i="1" dirty="0" err="1">
                <a:solidFill>
                  <a:srgbClr val="D71798"/>
                </a:solidFill>
              </a:rPr>
              <a:t>Høgh</a:t>
            </a:r>
            <a:r>
              <a:rPr lang="en-US" sz="1200" i="1" dirty="0">
                <a:solidFill>
                  <a:srgbClr val="D71798"/>
                </a:solidFill>
              </a:rPr>
              <a:t> </a:t>
            </a:r>
            <a:r>
              <a:rPr lang="en-US" sz="1200" i="1" dirty="0" smtClean="0">
                <a:solidFill>
                  <a:srgbClr val="D71798"/>
                </a:solidFill>
              </a:rPr>
              <a:t>(with X. </a:t>
            </a:r>
            <a:r>
              <a:rPr lang="en-US" sz="1200" i="1" dirty="0" err="1" smtClean="0">
                <a:solidFill>
                  <a:srgbClr val="D71798"/>
                </a:solidFill>
              </a:rPr>
              <a:t>Buffat</a:t>
            </a:r>
            <a:r>
              <a:rPr lang="en-US" sz="1200" i="1" dirty="0" smtClean="0">
                <a:solidFill>
                  <a:srgbClr val="D71798"/>
                </a:solidFill>
              </a:rPr>
              <a:t> and T. </a:t>
            </a:r>
            <a:r>
              <a:rPr lang="en-US" sz="1200" i="1" dirty="0" err="1" smtClean="0">
                <a:solidFill>
                  <a:srgbClr val="D71798"/>
                </a:solidFill>
              </a:rPr>
              <a:t>Pieloni</a:t>
            </a:r>
            <a:r>
              <a:rPr lang="en-US" sz="1200" i="1" dirty="0" smtClean="0">
                <a:solidFill>
                  <a:srgbClr val="D71798"/>
                </a:solidFill>
              </a:rPr>
              <a:t>, EPFL, 2020)</a:t>
            </a:r>
          </a:p>
        </p:txBody>
      </p:sp>
      <p:sp>
        <p:nvSpPr>
          <p:cNvPr id="14" name="Espace réservé du contenu 8"/>
          <p:cNvSpPr>
            <a:spLocks noGrp="1"/>
          </p:cNvSpPr>
          <p:nvPr>
            <p:ph idx="1"/>
          </p:nvPr>
        </p:nvSpPr>
        <p:spPr>
          <a:xfrm>
            <a:off x="181664" y="4011910"/>
            <a:ext cx="8710816" cy="874812"/>
          </a:xfrm>
        </p:spPr>
        <p:txBody>
          <a:bodyPr>
            <a:normAutofit/>
          </a:bodyPr>
          <a:lstStyle/>
          <a:p>
            <a:pPr marL="457200" lvl="1" indent="0" algn="just">
              <a:buSzPct val="120000"/>
              <a:buNone/>
            </a:pPr>
            <a:r>
              <a:rPr lang="en-US" sz="1900" dirty="0" smtClean="0">
                <a:solidFill>
                  <a:srgbClr val="5A5A5A"/>
                </a:solidFill>
              </a:rPr>
              <a:t>Ongoing </a:t>
            </a:r>
            <a:r>
              <a:rPr lang="en-US" sz="1900" dirty="0">
                <a:solidFill>
                  <a:srgbClr val="5A5A5A"/>
                </a:solidFill>
              </a:rPr>
              <a:t>analyses </a:t>
            </a:r>
            <a:r>
              <a:rPr lang="en-US" sz="1900" dirty="0" smtClean="0">
                <a:solidFill>
                  <a:srgbClr val="5A5A5A"/>
                </a:solidFill>
              </a:rPr>
              <a:t>=&gt; Intensity </a:t>
            </a:r>
            <a:r>
              <a:rPr lang="en-US" sz="1900" dirty="0">
                <a:solidFill>
                  <a:srgbClr val="5A5A5A"/>
                </a:solidFill>
              </a:rPr>
              <a:t>threshold </a:t>
            </a:r>
            <a:r>
              <a:rPr lang="en-US" sz="1900" dirty="0" smtClean="0">
                <a:solidFill>
                  <a:srgbClr val="5A5A5A"/>
                </a:solidFill>
              </a:rPr>
              <a:t>reduced </a:t>
            </a:r>
            <a:r>
              <a:rPr lang="en-US" sz="1900" dirty="0">
                <a:solidFill>
                  <a:srgbClr val="5A5A5A"/>
                </a:solidFill>
              </a:rPr>
              <a:t>for </a:t>
            </a:r>
            <a:r>
              <a:rPr lang="en-US" sz="1900" dirty="0" smtClean="0">
                <a:solidFill>
                  <a:srgbClr val="5A5A5A"/>
                </a:solidFill>
              </a:rPr>
              <a:t>intermediate SC parameter (due to TMCI) with Gaussian distribution, </a:t>
            </a:r>
            <a:r>
              <a:rPr lang="en-US" sz="1900" b="1" dirty="0" smtClean="0">
                <a:solidFill>
                  <a:srgbClr val="5A5A5A"/>
                </a:solidFill>
              </a:rPr>
              <a:t>which is not observed with Air-Bag</a:t>
            </a:r>
            <a:r>
              <a:rPr lang="en-US" sz="1900" dirty="0" smtClean="0">
                <a:solidFill>
                  <a:srgbClr val="5A5A5A"/>
                </a:solidFill>
              </a:rPr>
              <a:t>. To be continued with larger SC parameters</a:t>
            </a:r>
            <a:endParaRPr lang="en-US" sz="800" b="1" dirty="0">
              <a:solidFill>
                <a:srgbClr val="5A5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90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32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 rot="16200000">
            <a:off x="4409730" y="-3314651"/>
            <a:ext cx="576062" cy="87484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83518"/>
            <a:ext cx="3182099" cy="2272928"/>
          </a:xfrm>
          <a:prstGeom prst="rect">
            <a:avLst/>
          </a:prstGeom>
        </p:spPr>
      </p:pic>
      <p:sp>
        <p:nvSpPr>
          <p:cNvPr id="16" name="Titre 17"/>
          <p:cNvSpPr txBox="1">
            <a:spLocks/>
          </p:cNvSpPr>
          <p:nvPr/>
        </p:nvSpPr>
        <p:spPr>
          <a:xfrm>
            <a:off x="1569690" y="1460302"/>
            <a:ext cx="1260140" cy="3193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 smtClean="0"/>
              <a:t>3e10 ppb</a:t>
            </a:r>
            <a:endParaRPr lang="en-GB" sz="2000" dirty="0"/>
          </a:p>
        </p:txBody>
      </p:sp>
      <p:sp>
        <p:nvSpPr>
          <p:cNvPr id="17" name="Titre 17"/>
          <p:cNvSpPr txBox="1">
            <a:spLocks/>
          </p:cNvSpPr>
          <p:nvPr/>
        </p:nvSpPr>
        <p:spPr>
          <a:xfrm>
            <a:off x="1547664" y="3620542"/>
            <a:ext cx="1260140" cy="3193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smtClean="0"/>
              <a:t>10e10 </a:t>
            </a:r>
            <a:r>
              <a:rPr lang="en-GB" sz="2000" dirty="0" smtClean="0"/>
              <a:t>ppb</a:t>
            </a:r>
            <a:endParaRPr lang="en-GB" sz="2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543" y="2710408"/>
            <a:ext cx="3220633" cy="2165598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4770000" y="771550"/>
            <a:ext cx="0" cy="374441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5066130" y="843558"/>
            <a:ext cx="65799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Head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779912" y="847509"/>
            <a:ext cx="65799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Tail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467544" y="2427734"/>
            <a:ext cx="2160240" cy="5040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400" i="1" dirty="0" err="1" smtClean="0">
                <a:solidFill>
                  <a:srgbClr val="D71798"/>
                </a:solidFill>
              </a:rPr>
              <a:t>PyHT</a:t>
            </a:r>
            <a:r>
              <a:rPr lang="en-US" altLang="en-US" sz="1400" i="1" dirty="0" smtClean="0">
                <a:solidFill>
                  <a:srgbClr val="D71798"/>
                </a:solidFill>
              </a:rPr>
              <a:t> simulations (with SC) from A. </a:t>
            </a:r>
            <a:r>
              <a:rPr lang="en-US" altLang="en-US" sz="1400" i="1" dirty="0" err="1" smtClean="0">
                <a:solidFill>
                  <a:srgbClr val="D71798"/>
                </a:solidFill>
              </a:rPr>
              <a:t>Oeftiger</a:t>
            </a:r>
            <a:endParaRPr lang="en-US" altLang="en-US" sz="1400" i="1" dirty="0">
              <a:solidFill>
                <a:srgbClr val="D717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59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32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 rot="16200000">
            <a:off x="4409730" y="-3314651"/>
            <a:ext cx="576062" cy="87484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83518"/>
            <a:ext cx="3182099" cy="2272928"/>
          </a:xfrm>
          <a:prstGeom prst="rect">
            <a:avLst/>
          </a:prstGeom>
        </p:spPr>
      </p:pic>
      <p:sp>
        <p:nvSpPr>
          <p:cNvPr id="16" name="Titre 17"/>
          <p:cNvSpPr txBox="1">
            <a:spLocks/>
          </p:cNvSpPr>
          <p:nvPr/>
        </p:nvSpPr>
        <p:spPr>
          <a:xfrm>
            <a:off x="1569690" y="1460302"/>
            <a:ext cx="1260140" cy="3193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 smtClean="0"/>
              <a:t>3e10 ppb</a:t>
            </a:r>
            <a:endParaRPr lang="en-GB" sz="2000" dirty="0"/>
          </a:p>
        </p:txBody>
      </p:sp>
      <p:sp>
        <p:nvSpPr>
          <p:cNvPr id="17" name="Titre 17"/>
          <p:cNvSpPr txBox="1">
            <a:spLocks/>
          </p:cNvSpPr>
          <p:nvPr/>
        </p:nvSpPr>
        <p:spPr>
          <a:xfrm>
            <a:off x="1547664" y="3620542"/>
            <a:ext cx="1260140" cy="3193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smtClean="0"/>
              <a:t>10e10 </a:t>
            </a:r>
            <a:r>
              <a:rPr lang="en-GB" sz="2000" dirty="0" smtClean="0"/>
              <a:t>ppb</a:t>
            </a:r>
            <a:endParaRPr lang="en-GB" sz="2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543" y="2710408"/>
            <a:ext cx="3220633" cy="2165598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4770000" y="771550"/>
            <a:ext cx="0" cy="374441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5066130" y="843558"/>
            <a:ext cx="65799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Head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779912" y="847509"/>
            <a:ext cx="65799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Tail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467544" y="2427734"/>
            <a:ext cx="2160240" cy="5040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400" i="1" dirty="0" err="1" smtClean="0">
                <a:solidFill>
                  <a:srgbClr val="D71798"/>
                </a:solidFill>
              </a:rPr>
              <a:t>PyHT</a:t>
            </a:r>
            <a:r>
              <a:rPr lang="en-US" altLang="en-US" sz="1400" i="1" dirty="0" smtClean="0">
                <a:solidFill>
                  <a:srgbClr val="D71798"/>
                </a:solidFill>
              </a:rPr>
              <a:t> simulations (with SC) from A. </a:t>
            </a:r>
            <a:r>
              <a:rPr lang="en-US" altLang="en-US" sz="1400" i="1" dirty="0" err="1" smtClean="0">
                <a:solidFill>
                  <a:srgbClr val="D71798"/>
                </a:solidFill>
              </a:rPr>
              <a:t>Oeftiger</a:t>
            </a:r>
            <a:endParaRPr lang="en-US" altLang="en-US" sz="1400" i="1" dirty="0">
              <a:solidFill>
                <a:srgbClr val="D71798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688945"/>
            <a:ext cx="2564563" cy="1666781"/>
          </a:xfrm>
          <a:prstGeom prst="rect">
            <a:avLst/>
          </a:prstGeom>
        </p:spPr>
      </p:pic>
      <p:sp>
        <p:nvSpPr>
          <p:cNvPr id="29" name="AutoShape 4"/>
          <p:cNvSpPr>
            <a:spLocks noChangeArrowheads="1"/>
          </p:cNvSpPr>
          <p:nvPr/>
        </p:nvSpPr>
        <p:spPr bwMode="auto">
          <a:xfrm>
            <a:off x="5642013" y="1995686"/>
            <a:ext cx="1152128" cy="1152000"/>
          </a:xfrm>
          <a:prstGeom prst="wedgeEllipseCallout">
            <a:avLst>
              <a:gd name="adj1" fmla="val 45929"/>
              <a:gd name="adj2" fmla="val -55250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D71798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5497997" y="2067694"/>
            <a:ext cx="1450267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000" dirty="0" smtClean="0">
                <a:solidFill>
                  <a:srgbClr val="FF0000"/>
                </a:solidFill>
                <a:latin typeface="Arial"/>
                <a:cs typeface="Arial"/>
              </a:rPr>
              <a:t>Would be </a:t>
            </a:r>
            <a:br>
              <a:rPr lang="en-US" sz="10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000" dirty="0" smtClean="0">
                <a:solidFill>
                  <a:srgbClr val="FF0000"/>
                </a:solidFill>
                <a:latin typeface="Arial"/>
                <a:cs typeface="Arial"/>
              </a:rPr>
              <a:t>consistent with factor ~ 4 above TMCI (2e12 ppb </a:t>
            </a:r>
            <a:br>
              <a:rPr lang="en-US" sz="10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000" dirty="0" smtClean="0">
                <a:solidFill>
                  <a:srgbClr val="FF0000"/>
                </a:solidFill>
                <a:latin typeface="Arial"/>
                <a:cs typeface="Arial"/>
              </a:rPr>
              <a:t>with previous example)</a:t>
            </a:r>
            <a:endParaRPr lang="en-US" sz="10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37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32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 rot="16200000">
            <a:off x="4409730" y="-3314651"/>
            <a:ext cx="576062" cy="87484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83518"/>
            <a:ext cx="3182099" cy="2272928"/>
          </a:xfrm>
          <a:prstGeom prst="rect">
            <a:avLst/>
          </a:prstGeom>
        </p:spPr>
      </p:pic>
      <p:sp>
        <p:nvSpPr>
          <p:cNvPr id="16" name="Titre 17"/>
          <p:cNvSpPr txBox="1">
            <a:spLocks/>
          </p:cNvSpPr>
          <p:nvPr/>
        </p:nvSpPr>
        <p:spPr>
          <a:xfrm>
            <a:off x="1569690" y="1460302"/>
            <a:ext cx="1260140" cy="3193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 smtClean="0"/>
              <a:t>3e10 ppb</a:t>
            </a:r>
            <a:endParaRPr lang="en-GB" sz="2000" dirty="0"/>
          </a:p>
        </p:txBody>
      </p:sp>
      <p:sp>
        <p:nvSpPr>
          <p:cNvPr id="17" name="Titre 17"/>
          <p:cNvSpPr txBox="1">
            <a:spLocks/>
          </p:cNvSpPr>
          <p:nvPr/>
        </p:nvSpPr>
        <p:spPr>
          <a:xfrm>
            <a:off x="1547664" y="3620542"/>
            <a:ext cx="1260140" cy="3193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smtClean="0"/>
              <a:t>10e10 </a:t>
            </a:r>
            <a:r>
              <a:rPr lang="en-GB" sz="2000" dirty="0" smtClean="0"/>
              <a:t>ppb</a:t>
            </a:r>
            <a:endParaRPr lang="en-GB" sz="2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543" y="2710408"/>
            <a:ext cx="3220633" cy="2165598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4770000" y="771550"/>
            <a:ext cx="0" cy="374441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5066130" y="843558"/>
            <a:ext cx="65799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Head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779912" y="847509"/>
            <a:ext cx="65799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Tail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467544" y="2427734"/>
            <a:ext cx="2160240" cy="5040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400" i="1" dirty="0" err="1" smtClean="0">
                <a:solidFill>
                  <a:srgbClr val="D71798"/>
                </a:solidFill>
              </a:rPr>
              <a:t>PyHT</a:t>
            </a:r>
            <a:r>
              <a:rPr lang="en-US" altLang="en-US" sz="1400" i="1" dirty="0" smtClean="0">
                <a:solidFill>
                  <a:srgbClr val="D71798"/>
                </a:solidFill>
              </a:rPr>
              <a:t> simulations (with SC) from A. </a:t>
            </a:r>
            <a:r>
              <a:rPr lang="en-US" altLang="en-US" sz="1400" i="1" dirty="0" err="1" smtClean="0">
                <a:solidFill>
                  <a:srgbClr val="D71798"/>
                </a:solidFill>
              </a:rPr>
              <a:t>Oeftiger</a:t>
            </a:r>
            <a:endParaRPr lang="en-US" altLang="en-US" sz="1400" i="1" dirty="0">
              <a:solidFill>
                <a:srgbClr val="D71798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688945"/>
            <a:ext cx="2564563" cy="166678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3" y="2611271"/>
            <a:ext cx="2592288" cy="2007461"/>
          </a:xfrm>
          <a:prstGeom prst="rect">
            <a:avLst/>
          </a:prstGeom>
        </p:spPr>
      </p:pic>
      <p:sp>
        <p:nvSpPr>
          <p:cNvPr id="27" name="AutoShape 4"/>
          <p:cNvSpPr>
            <a:spLocks noChangeArrowheads="1"/>
          </p:cNvSpPr>
          <p:nvPr/>
        </p:nvSpPr>
        <p:spPr bwMode="auto">
          <a:xfrm>
            <a:off x="7946269" y="1995814"/>
            <a:ext cx="1152128" cy="1152000"/>
          </a:xfrm>
          <a:prstGeom prst="wedgeEllipseCallout">
            <a:avLst>
              <a:gd name="adj1" fmla="val -59611"/>
              <a:gd name="adj2" fmla="val 62968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D71798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7802253" y="2067822"/>
            <a:ext cx="1450267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000" dirty="0" smtClean="0">
                <a:solidFill>
                  <a:srgbClr val="FF0000"/>
                </a:solidFill>
                <a:latin typeface="Arial"/>
                <a:cs typeface="Arial"/>
              </a:rPr>
              <a:t>Would be </a:t>
            </a:r>
            <a:br>
              <a:rPr lang="en-US" sz="10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000" dirty="0" smtClean="0">
                <a:solidFill>
                  <a:srgbClr val="FF0000"/>
                </a:solidFill>
                <a:latin typeface="Arial"/>
                <a:cs typeface="Arial"/>
              </a:rPr>
              <a:t>consistent with factor ~ 12 above TMCI (6e12 ppb </a:t>
            </a:r>
            <a:br>
              <a:rPr lang="en-US" sz="10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000" dirty="0" smtClean="0">
                <a:solidFill>
                  <a:srgbClr val="FF0000"/>
                </a:solidFill>
                <a:latin typeface="Arial"/>
                <a:cs typeface="Arial"/>
              </a:rPr>
              <a:t>with previous example)</a:t>
            </a:r>
            <a:endParaRPr lang="en-US" sz="1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9" name="AutoShape 4"/>
          <p:cNvSpPr>
            <a:spLocks noChangeArrowheads="1"/>
          </p:cNvSpPr>
          <p:nvPr/>
        </p:nvSpPr>
        <p:spPr bwMode="auto">
          <a:xfrm>
            <a:off x="5642013" y="1995686"/>
            <a:ext cx="1152128" cy="1152000"/>
          </a:xfrm>
          <a:prstGeom prst="wedgeEllipseCallout">
            <a:avLst>
              <a:gd name="adj1" fmla="val 45929"/>
              <a:gd name="adj2" fmla="val -55250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D71798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5497997" y="2067694"/>
            <a:ext cx="1450267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000" dirty="0" smtClean="0">
                <a:solidFill>
                  <a:srgbClr val="FF0000"/>
                </a:solidFill>
                <a:latin typeface="Arial"/>
                <a:cs typeface="Arial"/>
              </a:rPr>
              <a:t>Would be </a:t>
            </a:r>
            <a:br>
              <a:rPr lang="en-US" sz="10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000" dirty="0" smtClean="0">
                <a:solidFill>
                  <a:srgbClr val="FF0000"/>
                </a:solidFill>
                <a:latin typeface="Arial"/>
                <a:cs typeface="Arial"/>
              </a:rPr>
              <a:t>consistent with factor ~ 4 above TMCI (2e12 ppb </a:t>
            </a:r>
            <a:br>
              <a:rPr lang="en-US" sz="10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000" dirty="0" smtClean="0">
                <a:solidFill>
                  <a:srgbClr val="FF0000"/>
                </a:solidFill>
                <a:latin typeface="Arial"/>
                <a:cs typeface="Arial"/>
              </a:rPr>
              <a:t>with previous example)</a:t>
            </a:r>
            <a:endParaRPr lang="en-US" sz="10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898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33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Contents</a:t>
            </a:r>
            <a:endParaRPr lang="en-GB" sz="2000" i="1" dirty="0" smtClean="0"/>
          </a:p>
        </p:txBody>
      </p:sp>
      <p:sp>
        <p:nvSpPr>
          <p:cNvPr id="14" name="Espace réservé du contenu 8"/>
          <p:cNvSpPr>
            <a:spLocks noGrp="1"/>
          </p:cNvSpPr>
          <p:nvPr>
            <p:ph idx="1"/>
          </p:nvPr>
        </p:nvSpPr>
        <p:spPr>
          <a:xfrm>
            <a:off x="467544" y="987573"/>
            <a:ext cx="8280920" cy="3240361"/>
          </a:xfrm>
        </p:spPr>
        <p:txBody>
          <a:bodyPr>
            <a:norm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Introduction (and why this question)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Coherent space charge modes from GALACTIC </a:t>
            </a:r>
            <a:r>
              <a:rPr lang="en-US" sz="2200" dirty="0" err="1" smtClean="0">
                <a:solidFill>
                  <a:schemeClr val="bg1">
                    <a:lumMod val="85000"/>
                  </a:schemeClr>
                </a:solidFill>
              </a:rPr>
              <a:t>Vlasov</a:t>
            </a: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 solver</a:t>
            </a:r>
          </a:p>
          <a:p>
            <a:pPr lvl="1" algn="just">
              <a:buSzPct val="120000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v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s. ABS (Air-Bag Square-well) model</a:t>
            </a:r>
          </a:p>
          <a:p>
            <a:pPr lvl="1" algn="just">
              <a:buSzPct val="120000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v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s. </a:t>
            </a:r>
            <a:r>
              <a:rPr lang="en-US" sz="2000" dirty="0" err="1" smtClean="0">
                <a:solidFill>
                  <a:schemeClr val="bg1">
                    <a:lumMod val="85000"/>
                  </a:schemeClr>
                </a:solidFill>
              </a:rPr>
              <a:t>BimBim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 code (using the </a:t>
            </a:r>
            <a:r>
              <a:rPr lang="en-US" sz="2000" dirty="0" err="1" smtClean="0">
                <a:solidFill>
                  <a:schemeClr val="bg1">
                    <a:lumMod val="85000"/>
                  </a:schemeClr>
                </a:solidFill>
              </a:rPr>
              <a:t>Circulant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 Matrix Model)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What can we deduce from the observation of the intra-bunch motion in the CERN SPS (without math)?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Can this be consistent with some previous instability studies?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rgbClr val="5A5A5A"/>
                </a:solidFill>
              </a:rPr>
              <a:t>Conclusion and outlook</a:t>
            </a:r>
            <a:endParaRPr lang="en-US" sz="2200" dirty="0">
              <a:solidFill>
                <a:srgbClr val="5A5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69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8</a:t>
            </a:r>
            <a:endParaRPr lang="fr-FR" dirty="0"/>
          </a:p>
        </p:txBody>
      </p:sp>
      <p:sp>
        <p:nvSpPr>
          <p:cNvPr id="13" name="Espace réservé du contenu 8"/>
          <p:cNvSpPr>
            <a:spLocks noGrp="1"/>
          </p:cNvSpPr>
          <p:nvPr>
            <p:ph idx="1"/>
          </p:nvPr>
        </p:nvSpPr>
        <p:spPr>
          <a:xfrm>
            <a:off x="467544" y="771549"/>
            <a:ext cx="8280920" cy="4032449"/>
          </a:xfrm>
        </p:spPr>
        <p:txBody>
          <a:bodyPr>
            <a:normAutofit/>
          </a:bodyPr>
          <a:lstStyle/>
          <a:p>
            <a:pPr lvl="1" algn="just">
              <a:buSzPct val="120000"/>
            </a:pPr>
            <a:r>
              <a:rPr lang="en-US" sz="2000" b="1" dirty="0" smtClean="0">
                <a:solidFill>
                  <a:srgbClr val="FF0000"/>
                </a:solidFill>
              </a:rPr>
              <a:t>2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nd</a:t>
            </a:r>
            <a:r>
              <a:rPr lang="en-US" sz="2000" b="1" dirty="0" smtClean="0">
                <a:solidFill>
                  <a:srgbClr val="FF0000"/>
                </a:solidFill>
              </a:rPr>
              <a:t> (possible) explanation: it is a TMCI </a:t>
            </a:r>
            <a:r>
              <a:rPr lang="en-US" sz="2000" dirty="0" smtClean="0">
                <a:solidFill>
                  <a:srgbClr val="5A5A5A"/>
                </a:solidFill>
              </a:rPr>
              <a:t>but we need a more involved/realistic model to treat it</a:t>
            </a:r>
          </a:p>
        </p:txBody>
      </p:sp>
      <p:sp>
        <p:nvSpPr>
          <p:cNvPr id="14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Introduction (and </a:t>
            </a:r>
            <a:r>
              <a:rPr lang="en-GB" smtClean="0"/>
              <a:t>why this question)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155551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395536" y="51470"/>
            <a:ext cx="799288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Conclusion</a:t>
            </a:r>
            <a:endParaRPr lang="en-GB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611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395536" y="51470"/>
            <a:ext cx="799288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Conclusion</a:t>
            </a:r>
            <a:endParaRPr lang="en-GB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34</a:t>
            </a:r>
            <a:endParaRPr lang="fr-FR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149" y="823069"/>
            <a:ext cx="5934299" cy="2468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596286" y="699542"/>
            <a:ext cx="1527442" cy="817608"/>
          </a:xfrm>
          <a:prstGeom prst="wedgeEllipseCallout">
            <a:avLst>
              <a:gd name="adj1" fmla="val 112630"/>
              <a:gd name="adj2" fmla="val 21592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D71798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49493" y="752966"/>
            <a:ext cx="1214945" cy="73866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Factor ~ 1.6 </a:t>
            </a:r>
            <a:b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above TMCI </a:t>
            </a:r>
            <a:b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w/o SC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Espace réservé du contenu 8"/>
          <p:cNvSpPr txBox="1">
            <a:spLocks/>
          </p:cNvSpPr>
          <p:nvPr/>
        </p:nvSpPr>
        <p:spPr>
          <a:xfrm>
            <a:off x="395536" y="1958562"/>
            <a:ext cx="8678361" cy="11892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75000"/>
              <a:buNone/>
            </a:pPr>
            <a:r>
              <a:rPr lang="en-US" sz="2300" dirty="0" smtClean="0">
                <a:solidFill>
                  <a:srgbClr val="5A5A5A"/>
                </a:solidFill>
              </a:rPr>
              <a:t>This picture</a:t>
            </a:r>
            <a:endParaRPr lang="en-US" sz="1900" dirty="0" smtClean="0">
              <a:solidFill>
                <a:srgbClr val="5A5A5A"/>
              </a:solidFill>
            </a:endParaRPr>
          </a:p>
        </p:txBody>
      </p:sp>
      <p:sp>
        <p:nvSpPr>
          <p:cNvPr id="17" name="Titre 17"/>
          <p:cNvSpPr txBox="1">
            <a:spLocks/>
          </p:cNvSpPr>
          <p:nvPr/>
        </p:nvSpPr>
        <p:spPr>
          <a:xfrm>
            <a:off x="5231687" y="3114000"/>
            <a:ext cx="852481" cy="1510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dirty="0" smtClean="0">
                <a:solidFill>
                  <a:srgbClr val="D71798"/>
                </a:solidFill>
              </a:rPr>
              <a:t>H. </a:t>
            </a:r>
            <a:r>
              <a:rPr lang="en-US" altLang="en-US" sz="1000" i="1" dirty="0" err="1" smtClean="0">
                <a:solidFill>
                  <a:srgbClr val="D71798"/>
                </a:solidFill>
              </a:rPr>
              <a:t>Bartosik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06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395536" y="51470"/>
            <a:ext cx="799288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Conclusion</a:t>
            </a:r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34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149" y="823069"/>
            <a:ext cx="5934299" cy="2468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596286" y="699542"/>
            <a:ext cx="1527442" cy="817608"/>
          </a:xfrm>
          <a:prstGeom prst="wedgeEllipseCallout">
            <a:avLst>
              <a:gd name="adj1" fmla="val 112630"/>
              <a:gd name="adj2" fmla="val 21592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D71798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749493" y="752966"/>
            <a:ext cx="1214945" cy="73866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Factor ~ 1.6 </a:t>
            </a:r>
            <a:b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above TMCI </a:t>
            </a:r>
            <a:b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w/o SC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Espace réservé du contenu 8"/>
          <p:cNvSpPr txBox="1">
            <a:spLocks/>
          </p:cNvSpPr>
          <p:nvPr/>
        </p:nvSpPr>
        <p:spPr>
          <a:xfrm>
            <a:off x="395536" y="3440918"/>
            <a:ext cx="8314097" cy="1435088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75000"/>
              <a:buNone/>
            </a:pPr>
            <a:r>
              <a:rPr lang="en-US" sz="2300" dirty="0">
                <a:solidFill>
                  <a:srgbClr val="5A5A5A"/>
                </a:solidFill>
              </a:rPr>
              <a:t>t</a:t>
            </a:r>
            <a:r>
              <a:rPr lang="en-US" sz="2300" dirty="0" smtClean="0">
                <a:solidFill>
                  <a:srgbClr val="5A5A5A"/>
                </a:solidFill>
              </a:rPr>
              <a:t>ells me 2 things</a:t>
            </a:r>
          </a:p>
          <a:p>
            <a:pPr marL="0" indent="0" algn="just">
              <a:buSzPct val="75000"/>
              <a:buNone/>
            </a:pPr>
            <a:r>
              <a:rPr lang="en-US" sz="2300" dirty="0" smtClean="0">
                <a:solidFill>
                  <a:srgbClr val="5A5A5A"/>
                </a:solidFill>
              </a:rPr>
              <a:t>1) It is a TMCI (well above the TMCI intensity threshold)</a:t>
            </a:r>
          </a:p>
          <a:p>
            <a:pPr marL="0" indent="0" algn="just">
              <a:buSzPct val="75000"/>
              <a:buNone/>
            </a:pPr>
            <a:r>
              <a:rPr lang="en-US" sz="2300" dirty="0" smtClean="0">
                <a:solidFill>
                  <a:srgbClr val="5A5A5A"/>
                </a:solidFill>
              </a:rPr>
              <a:t>2) SC decreases the TMCI intensity threshold by more than an order of magnitude!  </a:t>
            </a:r>
            <a:endParaRPr lang="en-US" sz="1900" dirty="0" smtClean="0">
              <a:solidFill>
                <a:srgbClr val="5A5A5A"/>
              </a:solidFill>
            </a:endParaRPr>
          </a:p>
        </p:txBody>
      </p:sp>
      <p:sp>
        <p:nvSpPr>
          <p:cNvPr id="24" name="Espace réservé du contenu 8"/>
          <p:cNvSpPr txBox="1">
            <a:spLocks/>
          </p:cNvSpPr>
          <p:nvPr/>
        </p:nvSpPr>
        <p:spPr>
          <a:xfrm>
            <a:off x="395536" y="1958562"/>
            <a:ext cx="8678361" cy="11892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75000"/>
              <a:buNone/>
            </a:pPr>
            <a:r>
              <a:rPr lang="en-US" sz="2300" dirty="0" smtClean="0">
                <a:solidFill>
                  <a:srgbClr val="5A5A5A"/>
                </a:solidFill>
              </a:rPr>
              <a:t>This picture</a:t>
            </a:r>
            <a:endParaRPr lang="en-US" sz="1900" dirty="0" smtClean="0">
              <a:solidFill>
                <a:srgbClr val="5A5A5A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 rot="16200000">
            <a:off x="3983427" y="-105057"/>
            <a:ext cx="1105140" cy="88569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re 17"/>
          <p:cNvSpPr txBox="1">
            <a:spLocks/>
          </p:cNvSpPr>
          <p:nvPr/>
        </p:nvSpPr>
        <p:spPr>
          <a:xfrm>
            <a:off x="5231687" y="3114000"/>
            <a:ext cx="852481" cy="1510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dirty="0" smtClean="0">
                <a:solidFill>
                  <a:srgbClr val="D71798"/>
                </a:solidFill>
              </a:rPr>
              <a:t>H. </a:t>
            </a:r>
            <a:r>
              <a:rPr lang="en-US" altLang="en-US" sz="1000" i="1" dirty="0" err="1" smtClean="0">
                <a:solidFill>
                  <a:srgbClr val="D71798"/>
                </a:solidFill>
              </a:rPr>
              <a:t>Bartosik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24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395536" y="51470"/>
            <a:ext cx="799288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Conclusion</a:t>
            </a:r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34</a:t>
            </a:r>
            <a:endParaRPr lang="fr-FR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149" y="823069"/>
            <a:ext cx="5934299" cy="2468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596286" y="699542"/>
            <a:ext cx="1527442" cy="817608"/>
          </a:xfrm>
          <a:prstGeom prst="wedgeEllipseCallout">
            <a:avLst>
              <a:gd name="adj1" fmla="val 112630"/>
              <a:gd name="adj2" fmla="val 21592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D71798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49493" y="752966"/>
            <a:ext cx="1214945" cy="73866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Factor ~ 1.6 </a:t>
            </a:r>
            <a:b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above TMCI </a:t>
            </a:r>
            <a:b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w/o SC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Espace réservé du contenu 8"/>
          <p:cNvSpPr txBox="1">
            <a:spLocks/>
          </p:cNvSpPr>
          <p:nvPr/>
        </p:nvSpPr>
        <p:spPr>
          <a:xfrm>
            <a:off x="395536" y="3440918"/>
            <a:ext cx="8314097" cy="1435088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75000"/>
              <a:buNone/>
            </a:pPr>
            <a:r>
              <a:rPr lang="en-US" sz="2300" dirty="0">
                <a:solidFill>
                  <a:srgbClr val="5A5A5A"/>
                </a:solidFill>
              </a:rPr>
              <a:t>t</a:t>
            </a:r>
            <a:r>
              <a:rPr lang="en-US" sz="2300" dirty="0" smtClean="0">
                <a:solidFill>
                  <a:srgbClr val="5A5A5A"/>
                </a:solidFill>
              </a:rPr>
              <a:t>ells me 2 things</a:t>
            </a:r>
          </a:p>
          <a:p>
            <a:pPr marL="0" indent="0" algn="just">
              <a:buSzPct val="75000"/>
              <a:buNone/>
            </a:pPr>
            <a:r>
              <a:rPr lang="en-US" sz="2300" dirty="0" smtClean="0">
                <a:solidFill>
                  <a:srgbClr val="5A5A5A"/>
                </a:solidFill>
              </a:rPr>
              <a:t>1) It is a TMCI (well above the TMCI intensity threshold)</a:t>
            </a:r>
          </a:p>
          <a:p>
            <a:pPr marL="0" indent="0" algn="just">
              <a:buSzPct val="75000"/>
              <a:buNone/>
            </a:pPr>
            <a:r>
              <a:rPr lang="en-US" sz="2300" dirty="0" smtClean="0">
                <a:solidFill>
                  <a:srgbClr val="5A5A5A"/>
                </a:solidFill>
              </a:rPr>
              <a:t>2) SC </a:t>
            </a:r>
            <a:r>
              <a:rPr lang="en-US" sz="2300" dirty="0">
                <a:solidFill>
                  <a:srgbClr val="5A5A5A"/>
                </a:solidFill>
              </a:rPr>
              <a:t>decreases the TMCI intensity threshold by more than an order of magnitude</a:t>
            </a:r>
            <a:r>
              <a:rPr lang="en-US" sz="2300" dirty="0" smtClean="0">
                <a:solidFill>
                  <a:srgbClr val="5A5A5A"/>
                </a:solidFill>
              </a:rPr>
              <a:t>!  </a:t>
            </a:r>
            <a:endParaRPr lang="en-US" sz="1900" dirty="0" smtClean="0">
              <a:solidFill>
                <a:srgbClr val="5A5A5A"/>
              </a:solidFill>
            </a:endParaRPr>
          </a:p>
        </p:txBody>
      </p:sp>
      <p:sp>
        <p:nvSpPr>
          <p:cNvPr id="17" name="Espace réservé du contenu 8"/>
          <p:cNvSpPr txBox="1">
            <a:spLocks/>
          </p:cNvSpPr>
          <p:nvPr/>
        </p:nvSpPr>
        <p:spPr>
          <a:xfrm>
            <a:off x="395536" y="1958562"/>
            <a:ext cx="8678361" cy="11892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75000"/>
              <a:buNone/>
            </a:pPr>
            <a:r>
              <a:rPr lang="en-US" sz="2300" dirty="0" smtClean="0">
                <a:solidFill>
                  <a:srgbClr val="5A5A5A"/>
                </a:solidFill>
              </a:rPr>
              <a:t>This picture</a:t>
            </a:r>
            <a:endParaRPr lang="en-US" sz="1900" dirty="0" smtClean="0">
              <a:solidFill>
                <a:srgbClr val="5A5A5A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4175958" y="87473"/>
            <a:ext cx="720080" cy="88569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re 17"/>
          <p:cNvSpPr txBox="1">
            <a:spLocks/>
          </p:cNvSpPr>
          <p:nvPr/>
        </p:nvSpPr>
        <p:spPr>
          <a:xfrm>
            <a:off x="5231687" y="3114000"/>
            <a:ext cx="852481" cy="1510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dirty="0" smtClean="0">
                <a:solidFill>
                  <a:srgbClr val="D71798"/>
                </a:solidFill>
              </a:rPr>
              <a:t>H. </a:t>
            </a:r>
            <a:r>
              <a:rPr lang="en-US" altLang="en-US" sz="1000" i="1" dirty="0" err="1" smtClean="0">
                <a:solidFill>
                  <a:srgbClr val="D71798"/>
                </a:solidFill>
              </a:rPr>
              <a:t>Bartosik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3419872" y="3363838"/>
            <a:ext cx="4248472" cy="432048"/>
          </a:xfrm>
          <a:prstGeom prst="wedgeEllipseCallout">
            <a:avLst>
              <a:gd name="adj1" fmla="val -82602"/>
              <a:gd name="adj2" fmla="val 56143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D71798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639357" y="3421754"/>
            <a:ext cx="3956979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i.e. </a:t>
            </a:r>
            <a:r>
              <a:rPr lang="en-US" sz="140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 coupling between (2) transverse modes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256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395536" y="51470"/>
            <a:ext cx="799288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Conclusion</a:t>
            </a:r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34</a:t>
            </a:r>
            <a:endParaRPr lang="fr-FR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149" y="823069"/>
            <a:ext cx="5934299" cy="2468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596286" y="699542"/>
            <a:ext cx="1527442" cy="817608"/>
          </a:xfrm>
          <a:prstGeom prst="wedgeEllipseCallout">
            <a:avLst>
              <a:gd name="adj1" fmla="val 112630"/>
              <a:gd name="adj2" fmla="val 21592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D71798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49493" y="752966"/>
            <a:ext cx="1214945" cy="73866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Factor ~ 1.6 </a:t>
            </a:r>
            <a:b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above TMCI </a:t>
            </a:r>
            <a:b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w/o SC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Espace réservé du contenu 8"/>
          <p:cNvSpPr txBox="1">
            <a:spLocks/>
          </p:cNvSpPr>
          <p:nvPr/>
        </p:nvSpPr>
        <p:spPr>
          <a:xfrm>
            <a:off x="395536" y="3440918"/>
            <a:ext cx="8314097" cy="1435088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75000"/>
              <a:buNone/>
            </a:pPr>
            <a:r>
              <a:rPr lang="en-US" sz="2300" dirty="0">
                <a:solidFill>
                  <a:srgbClr val="5A5A5A"/>
                </a:solidFill>
              </a:rPr>
              <a:t>t</a:t>
            </a:r>
            <a:r>
              <a:rPr lang="en-US" sz="2300" dirty="0" smtClean="0">
                <a:solidFill>
                  <a:srgbClr val="5A5A5A"/>
                </a:solidFill>
              </a:rPr>
              <a:t>ells me 2 things</a:t>
            </a:r>
          </a:p>
          <a:p>
            <a:pPr marL="0" indent="0" algn="just">
              <a:buSzPct val="75000"/>
              <a:buNone/>
            </a:pPr>
            <a:r>
              <a:rPr lang="en-US" sz="2300" dirty="0" smtClean="0">
                <a:solidFill>
                  <a:srgbClr val="5A5A5A"/>
                </a:solidFill>
              </a:rPr>
              <a:t>1) It is a TMCI (well above the TMCI intensity threshold)</a:t>
            </a:r>
          </a:p>
          <a:p>
            <a:pPr marL="0" indent="0" algn="just">
              <a:buSzPct val="75000"/>
              <a:buNone/>
            </a:pPr>
            <a:r>
              <a:rPr lang="en-US" sz="2300" dirty="0" smtClean="0">
                <a:solidFill>
                  <a:srgbClr val="5A5A5A"/>
                </a:solidFill>
              </a:rPr>
              <a:t>2) SC </a:t>
            </a:r>
            <a:r>
              <a:rPr lang="en-US" sz="2300" dirty="0">
                <a:solidFill>
                  <a:srgbClr val="5A5A5A"/>
                </a:solidFill>
              </a:rPr>
              <a:t>decreases the TMCI intensity threshold </a:t>
            </a:r>
            <a:r>
              <a:rPr lang="en-US" sz="2300" dirty="0" smtClean="0">
                <a:solidFill>
                  <a:srgbClr val="5A5A5A"/>
                </a:solidFill>
              </a:rPr>
              <a:t>such that the latter is a factor of ~ 10-20 below the measurement intensity</a:t>
            </a:r>
            <a:endParaRPr lang="en-US" sz="1900" dirty="0" smtClean="0">
              <a:solidFill>
                <a:srgbClr val="5A5A5A"/>
              </a:solidFill>
            </a:endParaRPr>
          </a:p>
        </p:txBody>
      </p:sp>
      <p:sp>
        <p:nvSpPr>
          <p:cNvPr id="17" name="Espace réservé du contenu 8"/>
          <p:cNvSpPr txBox="1">
            <a:spLocks/>
          </p:cNvSpPr>
          <p:nvPr/>
        </p:nvSpPr>
        <p:spPr>
          <a:xfrm>
            <a:off x="395536" y="1958562"/>
            <a:ext cx="8678361" cy="11892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75000"/>
              <a:buNone/>
            </a:pPr>
            <a:r>
              <a:rPr lang="en-US" sz="2300" dirty="0" smtClean="0">
                <a:solidFill>
                  <a:srgbClr val="5A5A5A"/>
                </a:solidFill>
              </a:rPr>
              <a:t>This picture</a:t>
            </a:r>
            <a:endParaRPr lang="en-US" sz="1900" dirty="0" smtClean="0">
              <a:solidFill>
                <a:srgbClr val="5A5A5A"/>
              </a:solidFill>
            </a:endParaRPr>
          </a:p>
        </p:txBody>
      </p:sp>
      <p:sp>
        <p:nvSpPr>
          <p:cNvPr id="18" name="Titre 17"/>
          <p:cNvSpPr txBox="1">
            <a:spLocks/>
          </p:cNvSpPr>
          <p:nvPr/>
        </p:nvSpPr>
        <p:spPr>
          <a:xfrm>
            <a:off x="5231687" y="3114000"/>
            <a:ext cx="852481" cy="1510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dirty="0" smtClean="0">
                <a:solidFill>
                  <a:srgbClr val="D71798"/>
                </a:solidFill>
              </a:rPr>
              <a:t>H. </a:t>
            </a:r>
            <a:r>
              <a:rPr lang="en-US" altLang="en-US" sz="1000" i="1" dirty="0" err="1" smtClean="0">
                <a:solidFill>
                  <a:srgbClr val="D71798"/>
                </a:solidFill>
              </a:rPr>
              <a:t>Bartosik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>
            <a:off x="3419872" y="3363838"/>
            <a:ext cx="4248472" cy="432048"/>
          </a:xfrm>
          <a:prstGeom prst="wedgeEllipseCallout">
            <a:avLst>
              <a:gd name="adj1" fmla="val -82602"/>
              <a:gd name="adj2" fmla="val 56143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D71798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3639357" y="3421754"/>
            <a:ext cx="3956979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i.e. </a:t>
            </a:r>
            <a:r>
              <a:rPr lang="en-US" sz="140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 coupling between (2) transverse modes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99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35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16200000">
            <a:off x="7448128" y="-110548"/>
            <a:ext cx="440432" cy="8640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=&gt; Answer to the question: </a:t>
            </a:r>
            <a:r>
              <a:rPr lang="en-GB" dirty="0" smtClean="0">
                <a:solidFill>
                  <a:srgbClr val="FF0000"/>
                </a:solidFill>
              </a:rPr>
              <a:t>I would say NO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6444208" y="-1100658"/>
            <a:ext cx="504056" cy="2808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5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35</a:t>
            </a:r>
          </a:p>
        </p:txBody>
      </p:sp>
      <p:sp>
        <p:nvSpPr>
          <p:cNvPr id="14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=&gt; Answer to the question: </a:t>
            </a:r>
            <a:r>
              <a:rPr lang="en-GB" dirty="0" smtClean="0">
                <a:solidFill>
                  <a:srgbClr val="FF0000"/>
                </a:solidFill>
              </a:rPr>
              <a:t>I would say NO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35</a:t>
            </a:r>
          </a:p>
        </p:txBody>
      </p:sp>
      <p:sp>
        <p:nvSpPr>
          <p:cNvPr id="22" name="Espace réservé du contenu 8"/>
          <p:cNvSpPr>
            <a:spLocks noGrp="1"/>
          </p:cNvSpPr>
          <p:nvPr>
            <p:ph idx="1"/>
          </p:nvPr>
        </p:nvSpPr>
        <p:spPr>
          <a:xfrm>
            <a:off x="467544" y="627534"/>
            <a:ext cx="8280920" cy="4032449"/>
          </a:xfrm>
        </p:spPr>
        <p:txBody>
          <a:bodyPr>
            <a:normAutofit fontScale="92500" lnSpcReduction="1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FF0000"/>
                </a:solidFill>
              </a:rPr>
              <a:t>NO from measurements </a:t>
            </a:r>
            <a:r>
              <a:rPr lang="en-US" sz="2200" b="1" dirty="0" smtClean="0">
                <a:solidFill>
                  <a:srgbClr val="5A5A5A"/>
                </a:solidFill>
              </a:rPr>
              <a:t>=&gt; Compatible with TMCI</a:t>
            </a:r>
            <a:endParaRPr lang="en-US" sz="2200" dirty="0">
              <a:solidFill>
                <a:srgbClr val="5A5A5A"/>
              </a:solidFill>
            </a:endParaRPr>
          </a:p>
          <a:p>
            <a:pPr lvl="1" algn="just">
              <a:buSzPct val="120000"/>
            </a:pPr>
            <a:r>
              <a:rPr lang="en-US" sz="1900" dirty="0" smtClean="0">
                <a:solidFill>
                  <a:srgbClr val="5A5A5A"/>
                </a:solidFill>
              </a:rPr>
              <a:t>Possible “indirect” observation of mode-coupling / mode-decoupling</a:t>
            </a:r>
          </a:p>
          <a:p>
            <a:pPr lvl="1" algn="just">
              <a:buSzPct val="120000"/>
            </a:pPr>
            <a:r>
              <a:rPr lang="en-US" sz="1900" dirty="0">
                <a:solidFill>
                  <a:srgbClr val="5A5A5A"/>
                </a:solidFill>
              </a:rPr>
              <a:t>I</a:t>
            </a:r>
            <a:r>
              <a:rPr lang="en-US" sz="1900" dirty="0" smtClean="0">
                <a:solidFill>
                  <a:srgbClr val="5A5A5A"/>
                </a:solidFill>
              </a:rPr>
              <a:t>ntra-bunch motion from TMCI (“well above” threshold</a:t>
            </a:r>
            <a:r>
              <a:rPr lang="en-US" sz="1900" dirty="0">
                <a:solidFill>
                  <a:srgbClr val="5A5A5A"/>
                </a:solidFill>
              </a:rPr>
              <a:t>) – travelling-wave</a:t>
            </a:r>
            <a:endParaRPr lang="en-US" sz="1900" dirty="0" smtClean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FF0000"/>
                </a:solidFill>
              </a:rPr>
              <a:t>NO from simplified theories</a:t>
            </a:r>
            <a:r>
              <a:rPr lang="en-US" sz="2200" b="1" dirty="0" smtClean="0">
                <a:solidFill>
                  <a:srgbClr val="5A5A5A"/>
                </a:solidFill>
              </a:rPr>
              <a:t>: 2-particle (and 2-mode) models =&gt; Compatible with TMCI</a:t>
            </a:r>
          </a:p>
          <a:p>
            <a:pPr marL="742950" lvl="2" indent="-342900" algn="just">
              <a:buSzPct val="120000"/>
            </a:pPr>
            <a:r>
              <a:rPr lang="en-US" sz="1900" dirty="0" smtClean="0">
                <a:solidFill>
                  <a:srgbClr val="5A5A5A"/>
                </a:solidFill>
              </a:rPr>
              <a:t>Intensity threshold strongly reduced for high SC parameter (due to TMCI)</a:t>
            </a:r>
            <a:endParaRPr lang="en-US" sz="1900" b="1" dirty="0" smtClean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FF0000"/>
                </a:solidFill>
              </a:rPr>
              <a:t>NO from </a:t>
            </a:r>
            <a:r>
              <a:rPr lang="en-US" sz="2200" b="1" dirty="0" err="1" smtClean="0">
                <a:solidFill>
                  <a:srgbClr val="FF0000"/>
                </a:solidFill>
              </a:rPr>
              <a:t>PyHT</a:t>
            </a:r>
            <a:r>
              <a:rPr lang="en-US" sz="2200" b="1" dirty="0" smtClean="0">
                <a:solidFill>
                  <a:srgbClr val="FF0000"/>
                </a:solidFill>
              </a:rPr>
              <a:t> simulations </a:t>
            </a:r>
            <a:r>
              <a:rPr lang="en-US" sz="2200" b="1" dirty="0" smtClean="0">
                <a:solidFill>
                  <a:srgbClr val="5A5A5A"/>
                </a:solidFill>
              </a:rPr>
              <a:t>=&gt; Compatible with TMCI</a:t>
            </a:r>
            <a:endParaRPr lang="en-US" sz="2200" dirty="0" smtClean="0">
              <a:solidFill>
                <a:srgbClr val="5A5A5A"/>
              </a:solidFill>
            </a:endParaRPr>
          </a:p>
          <a:p>
            <a:pPr marL="742950" lvl="2" indent="-342900" algn="just">
              <a:buSzPct val="120000"/>
            </a:pPr>
            <a:r>
              <a:rPr lang="en-US" sz="1900" dirty="0" smtClean="0">
                <a:solidFill>
                  <a:srgbClr val="5A5A5A"/>
                </a:solidFill>
              </a:rPr>
              <a:t>Intensity threshold strongly reduced for high SC parameter </a:t>
            </a:r>
            <a:endParaRPr lang="en-US" sz="1900" b="1" dirty="0" smtClean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FF0000"/>
                </a:solidFill>
              </a:rPr>
              <a:t>NO from theory (soft-slice) </a:t>
            </a:r>
            <a:r>
              <a:rPr lang="en-US" sz="2200" b="1" dirty="0" smtClean="0">
                <a:solidFill>
                  <a:srgbClr val="5A5A5A"/>
                </a:solidFill>
              </a:rPr>
              <a:t>=&gt; Compatible with TMCI</a:t>
            </a:r>
            <a:endParaRPr lang="en-US" sz="2200" dirty="0" smtClean="0">
              <a:solidFill>
                <a:srgbClr val="5A5A5A"/>
              </a:solidFill>
            </a:endParaRPr>
          </a:p>
          <a:p>
            <a:pPr marL="742950" lvl="2" indent="-342900" algn="just">
              <a:buSzPct val="120000"/>
            </a:pPr>
            <a:r>
              <a:rPr lang="en-US" sz="1900" dirty="0" smtClean="0">
                <a:solidFill>
                  <a:srgbClr val="5A5A5A"/>
                </a:solidFill>
              </a:rPr>
              <a:t>Intensity threshold strongly reduced for high SC parameter (due to TMCI)</a:t>
            </a:r>
            <a:endParaRPr lang="en-US" sz="1900" b="1" dirty="0" smtClean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FF0000"/>
                </a:solidFill>
              </a:rPr>
              <a:t>NO from </a:t>
            </a:r>
            <a:r>
              <a:rPr lang="en-US" sz="2200" b="1" dirty="0" err="1" smtClean="0">
                <a:solidFill>
                  <a:srgbClr val="FF0000"/>
                </a:solidFill>
              </a:rPr>
              <a:t>BimBim</a:t>
            </a:r>
            <a:r>
              <a:rPr lang="en-US" sz="2200" b="1" dirty="0" smtClean="0">
                <a:solidFill>
                  <a:srgbClr val="FF0000"/>
                </a:solidFill>
              </a:rPr>
              <a:t> simulations </a:t>
            </a:r>
            <a:r>
              <a:rPr lang="en-US" sz="2200" b="1" dirty="0" smtClean="0">
                <a:solidFill>
                  <a:srgbClr val="5A5A5A"/>
                </a:solidFill>
              </a:rPr>
              <a:t>=&gt; Compatible with TMCI</a:t>
            </a:r>
            <a:endParaRPr lang="en-US" sz="2200" dirty="0" smtClean="0">
              <a:solidFill>
                <a:srgbClr val="5A5A5A"/>
              </a:solidFill>
            </a:endParaRPr>
          </a:p>
          <a:p>
            <a:pPr lvl="1" algn="just">
              <a:buSzPct val="120000"/>
            </a:pPr>
            <a:r>
              <a:rPr lang="en-US" sz="1900" dirty="0" smtClean="0">
                <a:solidFill>
                  <a:srgbClr val="5A5A5A"/>
                </a:solidFill>
              </a:rPr>
              <a:t>Ongoing analyses =&gt; Intensity threshold reduced for intermediate SC parameter (due to TMCI)</a:t>
            </a:r>
            <a:endParaRPr lang="en-US" sz="1900" b="1" dirty="0">
              <a:solidFill>
                <a:srgbClr val="5A5A5A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3080797" y="-1216056"/>
            <a:ext cx="3031988" cy="8591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=&gt; Answer to the question: </a:t>
            </a:r>
            <a:r>
              <a:rPr lang="en-GB" dirty="0" smtClean="0">
                <a:solidFill>
                  <a:srgbClr val="FF0000"/>
                </a:solidFill>
              </a:rPr>
              <a:t>I would say NO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9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35</a:t>
            </a:r>
          </a:p>
        </p:txBody>
      </p:sp>
      <p:sp>
        <p:nvSpPr>
          <p:cNvPr id="22" name="Espace réservé du contenu 8"/>
          <p:cNvSpPr>
            <a:spLocks noGrp="1"/>
          </p:cNvSpPr>
          <p:nvPr>
            <p:ph idx="1"/>
          </p:nvPr>
        </p:nvSpPr>
        <p:spPr>
          <a:xfrm>
            <a:off x="467544" y="627534"/>
            <a:ext cx="8280920" cy="4032449"/>
          </a:xfrm>
        </p:spPr>
        <p:txBody>
          <a:bodyPr>
            <a:normAutofit fontScale="92500" lnSpcReduction="1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FF0000"/>
                </a:solidFill>
              </a:rPr>
              <a:t>NO from measurements </a:t>
            </a:r>
            <a:r>
              <a:rPr lang="en-US" sz="2200" b="1" dirty="0" smtClean="0">
                <a:solidFill>
                  <a:srgbClr val="5A5A5A"/>
                </a:solidFill>
              </a:rPr>
              <a:t>=&gt; Compatible with TMCI</a:t>
            </a:r>
            <a:endParaRPr lang="en-US" sz="2200" dirty="0">
              <a:solidFill>
                <a:srgbClr val="5A5A5A"/>
              </a:solidFill>
            </a:endParaRPr>
          </a:p>
          <a:p>
            <a:pPr lvl="1" algn="just">
              <a:buSzPct val="120000"/>
            </a:pPr>
            <a:r>
              <a:rPr lang="en-US" sz="1900" dirty="0" smtClean="0">
                <a:solidFill>
                  <a:srgbClr val="5A5A5A"/>
                </a:solidFill>
              </a:rPr>
              <a:t>Possible “indirect” observation of mode-coupling / mode-decoupling</a:t>
            </a:r>
          </a:p>
          <a:p>
            <a:pPr lvl="1" algn="just">
              <a:buSzPct val="120000"/>
            </a:pPr>
            <a:r>
              <a:rPr lang="en-US" sz="1900" dirty="0">
                <a:solidFill>
                  <a:srgbClr val="5A5A5A"/>
                </a:solidFill>
              </a:rPr>
              <a:t>I</a:t>
            </a:r>
            <a:r>
              <a:rPr lang="en-US" sz="1900" dirty="0" smtClean="0">
                <a:solidFill>
                  <a:srgbClr val="5A5A5A"/>
                </a:solidFill>
              </a:rPr>
              <a:t>ntra-bunch motion from TMCI (“well above” threshold) – travelling-wave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FF0000"/>
                </a:solidFill>
              </a:rPr>
              <a:t>NO from simplified theories</a:t>
            </a:r>
            <a:r>
              <a:rPr lang="en-US" sz="2200" b="1" dirty="0" smtClean="0">
                <a:solidFill>
                  <a:srgbClr val="5A5A5A"/>
                </a:solidFill>
              </a:rPr>
              <a:t>: 2-particle (and 2-mode) models =&gt; TMCI</a:t>
            </a:r>
          </a:p>
          <a:p>
            <a:pPr marL="742950" lvl="2" indent="-342900" algn="just">
              <a:buSzPct val="120000"/>
            </a:pPr>
            <a:r>
              <a:rPr lang="en-US" sz="1900" dirty="0" smtClean="0">
                <a:solidFill>
                  <a:srgbClr val="5A5A5A"/>
                </a:solidFill>
              </a:rPr>
              <a:t>Intensity threshold strongly reduced for high SC parameter</a:t>
            </a:r>
            <a:endParaRPr lang="en-US" sz="1900" b="1" dirty="0" smtClean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FF0000"/>
                </a:solidFill>
              </a:rPr>
              <a:t>NO from </a:t>
            </a:r>
            <a:r>
              <a:rPr lang="en-US" sz="2200" b="1" dirty="0" err="1" smtClean="0">
                <a:solidFill>
                  <a:srgbClr val="FF0000"/>
                </a:solidFill>
              </a:rPr>
              <a:t>PyHT</a:t>
            </a:r>
            <a:r>
              <a:rPr lang="en-US" sz="2200" b="1" dirty="0" smtClean="0">
                <a:solidFill>
                  <a:srgbClr val="FF0000"/>
                </a:solidFill>
              </a:rPr>
              <a:t> simulations </a:t>
            </a:r>
            <a:r>
              <a:rPr lang="en-US" sz="2200" b="1" dirty="0" smtClean="0">
                <a:solidFill>
                  <a:srgbClr val="5A5A5A"/>
                </a:solidFill>
              </a:rPr>
              <a:t>=&gt; Compatible with TMCI</a:t>
            </a:r>
            <a:endParaRPr lang="en-US" sz="2200" dirty="0" smtClean="0">
              <a:solidFill>
                <a:srgbClr val="5A5A5A"/>
              </a:solidFill>
            </a:endParaRPr>
          </a:p>
          <a:p>
            <a:pPr marL="742950" lvl="2" indent="-342900" algn="just">
              <a:buSzPct val="120000"/>
            </a:pPr>
            <a:r>
              <a:rPr lang="en-US" sz="1900" dirty="0">
                <a:solidFill>
                  <a:srgbClr val="5A5A5A"/>
                </a:solidFill>
              </a:rPr>
              <a:t>Intensity threshold strongly reduced for high SC parameter </a:t>
            </a:r>
            <a:endParaRPr lang="en-US" sz="1900" b="1" dirty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FF0000"/>
                </a:solidFill>
              </a:rPr>
              <a:t>NO from theory (soft-slice) </a:t>
            </a:r>
            <a:r>
              <a:rPr lang="en-US" sz="2200" b="1" dirty="0" smtClean="0">
                <a:solidFill>
                  <a:srgbClr val="5A5A5A"/>
                </a:solidFill>
              </a:rPr>
              <a:t>=&gt; </a:t>
            </a:r>
            <a:r>
              <a:rPr lang="en-US" sz="2200" b="1" dirty="0">
                <a:solidFill>
                  <a:srgbClr val="5A5A5A"/>
                </a:solidFill>
              </a:rPr>
              <a:t>Compatible with TMCI</a:t>
            </a:r>
            <a:endParaRPr lang="en-US" sz="2200" dirty="0">
              <a:solidFill>
                <a:srgbClr val="5A5A5A"/>
              </a:solidFill>
            </a:endParaRPr>
          </a:p>
          <a:p>
            <a:pPr marL="742950" lvl="2" indent="-342900" algn="just">
              <a:buSzPct val="120000"/>
            </a:pPr>
            <a:r>
              <a:rPr lang="en-US" sz="1900" dirty="0">
                <a:solidFill>
                  <a:srgbClr val="5A5A5A"/>
                </a:solidFill>
              </a:rPr>
              <a:t>Intensity threshold strongly reduced for high SC parameter </a:t>
            </a:r>
            <a:r>
              <a:rPr lang="en-US" sz="1900" dirty="0" smtClean="0">
                <a:solidFill>
                  <a:srgbClr val="5A5A5A"/>
                </a:solidFill>
              </a:rPr>
              <a:t>(due to TMCI)</a:t>
            </a:r>
            <a:endParaRPr lang="en-US" sz="1900" b="1" dirty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FF0000"/>
                </a:solidFill>
              </a:rPr>
              <a:t>NO </a:t>
            </a:r>
            <a:r>
              <a:rPr lang="en-US" sz="2200" b="1" dirty="0">
                <a:solidFill>
                  <a:srgbClr val="FF0000"/>
                </a:solidFill>
              </a:rPr>
              <a:t>from </a:t>
            </a:r>
            <a:r>
              <a:rPr lang="en-US" sz="2200" b="1" dirty="0" err="1" smtClean="0">
                <a:solidFill>
                  <a:srgbClr val="FF0000"/>
                </a:solidFill>
              </a:rPr>
              <a:t>BimBim</a:t>
            </a:r>
            <a:r>
              <a:rPr lang="en-US" sz="2200" b="1" dirty="0" smtClean="0">
                <a:solidFill>
                  <a:srgbClr val="FF0000"/>
                </a:solidFill>
              </a:rPr>
              <a:t> simulations </a:t>
            </a:r>
            <a:r>
              <a:rPr lang="en-US" sz="2200" b="1" dirty="0" smtClean="0">
                <a:solidFill>
                  <a:srgbClr val="5A5A5A"/>
                </a:solidFill>
              </a:rPr>
              <a:t>=&gt; </a:t>
            </a:r>
            <a:r>
              <a:rPr lang="en-US" sz="2200" b="1" dirty="0">
                <a:solidFill>
                  <a:srgbClr val="5A5A5A"/>
                </a:solidFill>
              </a:rPr>
              <a:t>Compatible with TMCI</a:t>
            </a:r>
            <a:endParaRPr lang="en-US" sz="2200" dirty="0">
              <a:solidFill>
                <a:srgbClr val="5A5A5A"/>
              </a:solidFill>
            </a:endParaRPr>
          </a:p>
          <a:p>
            <a:pPr lvl="1" algn="just">
              <a:buSzPct val="120000"/>
            </a:pPr>
            <a:r>
              <a:rPr lang="en-US" sz="1900" dirty="0">
                <a:solidFill>
                  <a:srgbClr val="5A5A5A"/>
                </a:solidFill>
              </a:rPr>
              <a:t>Ongoing analyses </a:t>
            </a:r>
            <a:r>
              <a:rPr lang="en-US" sz="1900" dirty="0" smtClean="0">
                <a:solidFill>
                  <a:srgbClr val="5A5A5A"/>
                </a:solidFill>
              </a:rPr>
              <a:t>=&gt; Intensity </a:t>
            </a:r>
            <a:r>
              <a:rPr lang="en-US" sz="1900" dirty="0">
                <a:solidFill>
                  <a:srgbClr val="5A5A5A"/>
                </a:solidFill>
              </a:rPr>
              <a:t>threshold </a:t>
            </a:r>
            <a:r>
              <a:rPr lang="en-US" sz="1900" dirty="0" smtClean="0">
                <a:solidFill>
                  <a:srgbClr val="5A5A5A"/>
                </a:solidFill>
              </a:rPr>
              <a:t>reduced </a:t>
            </a:r>
            <a:r>
              <a:rPr lang="en-US" sz="1900" dirty="0">
                <a:solidFill>
                  <a:srgbClr val="5A5A5A"/>
                </a:solidFill>
              </a:rPr>
              <a:t>for </a:t>
            </a:r>
            <a:r>
              <a:rPr lang="en-US" sz="1900" dirty="0" smtClean="0">
                <a:solidFill>
                  <a:srgbClr val="5A5A5A"/>
                </a:solidFill>
              </a:rPr>
              <a:t>intermediate SC parameter (due to TMCI)</a:t>
            </a:r>
            <a:endParaRPr lang="en-US" sz="1900" b="1" dirty="0">
              <a:solidFill>
                <a:srgbClr val="5A5A5A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3512845" y="-784008"/>
            <a:ext cx="2167893" cy="8591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=&gt; Answer to the question: </a:t>
            </a:r>
            <a:r>
              <a:rPr lang="en-GB" dirty="0" smtClean="0">
                <a:solidFill>
                  <a:srgbClr val="FF0000"/>
                </a:solidFill>
              </a:rPr>
              <a:t>I would say NO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48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35</a:t>
            </a:r>
          </a:p>
        </p:txBody>
      </p:sp>
      <p:sp>
        <p:nvSpPr>
          <p:cNvPr id="22" name="Espace réservé du contenu 8"/>
          <p:cNvSpPr>
            <a:spLocks noGrp="1"/>
          </p:cNvSpPr>
          <p:nvPr>
            <p:ph idx="1"/>
          </p:nvPr>
        </p:nvSpPr>
        <p:spPr>
          <a:xfrm>
            <a:off x="467544" y="627534"/>
            <a:ext cx="8280920" cy="4032449"/>
          </a:xfrm>
        </p:spPr>
        <p:txBody>
          <a:bodyPr>
            <a:normAutofit fontScale="92500" lnSpcReduction="1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FF0000"/>
                </a:solidFill>
              </a:rPr>
              <a:t>NO from measurements </a:t>
            </a:r>
            <a:r>
              <a:rPr lang="en-US" sz="2200" b="1" dirty="0" smtClean="0">
                <a:solidFill>
                  <a:srgbClr val="5A5A5A"/>
                </a:solidFill>
              </a:rPr>
              <a:t>=&gt; Compatible with TMCI</a:t>
            </a:r>
            <a:endParaRPr lang="en-US" sz="2200" dirty="0">
              <a:solidFill>
                <a:srgbClr val="5A5A5A"/>
              </a:solidFill>
            </a:endParaRPr>
          </a:p>
          <a:p>
            <a:pPr lvl="1" algn="just">
              <a:buSzPct val="120000"/>
            </a:pPr>
            <a:r>
              <a:rPr lang="en-US" sz="1900" dirty="0" smtClean="0">
                <a:solidFill>
                  <a:srgbClr val="5A5A5A"/>
                </a:solidFill>
              </a:rPr>
              <a:t>Possible “</a:t>
            </a:r>
            <a:r>
              <a:rPr lang="en-US" sz="1900" dirty="0">
                <a:solidFill>
                  <a:srgbClr val="5A5A5A"/>
                </a:solidFill>
              </a:rPr>
              <a:t>i</a:t>
            </a:r>
            <a:r>
              <a:rPr lang="en-US" sz="1900" dirty="0" smtClean="0">
                <a:solidFill>
                  <a:srgbClr val="5A5A5A"/>
                </a:solidFill>
              </a:rPr>
              <a:t>ndirect” observation of mode-coupling / mode-decoupling</a:t>
            </a:r>
          </a:p>
          <a:p>
            <a:pPr lvl="1" algn="just">
              <a:buSzPct val="120000"/>
            </a:pPr>
            <a:r>
              <a:rPr lang="en-US" sz="1900" dirty="0">
                <a:solidFill>
                  <a:srgbClr val="5A5A5A"/>
                </a:solidFill>
              </a:rPr>
              <a:t>I</a:t>
            </a:r>
            <a:r>
              <a:rPr lang="en-US" sz="1900" dirty="0" smtClean="0">
                <a:solidFill>
                  <a:srgbClr val="5A5A5A"/>
                </a:solidFill>
              </a:rPr>
              <a:t>ntra-bunch motion from TMCI (“well above” threshold</a:t>
            </a:r>
            <a:r>
              <a:rPr lang="en-US" sz="1900" dirty="0">
                <a:solidFill>
                  <a:srgbClr val="5A5A5A"/>
                </a:solidFill>
              </a:rPr>
              <a:t>) – travelling-wave</a:t>
            </a:r>
            <a:endParaRPr lang="en-US" sz="1900" dirty="0" smtClean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FF0000"/>
                </a:solidFill>
              </a:rPr>
              <a:t>NO from simplified theories</a:t>
            </a:r>
            <a:r>
              <a:rPr lang="en-US" sz="2200" b="1" dirty="0" smtClean="0">
                <a:solidFill>
                  <a:srgbClr val="5A5A5A"/>
                </a:solidFill>
              </a:rPr>
              <a:t>: 2-particle (and 2-mode) models =&gt; TMCI</a:t>
            </a:r>
          </a:p>
          <a:p>
            <a:pPr marL="742950" lvl="2" indent="-342900" algn="just">
              <a:buSzPct val="120000"/>
            </a:pPr>
            <a:r>
              <a:rPr lang="en-US" sz="1900" dirty="0" smtClean="0">
                <a:solidFill>
                  <a:srgbClr val="5A5A5A"/>
                </a:solidFill>
              </a:rPr>
              <a:t>Intensity threshold strongly reduced for high SC parameter</a:t>
            </a:r>
            <a:endParaRPr lang="en-US" sz="1900" b="1" dirty="0" smtClean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FF0000"/>
                </a:solidFill>
              </a:rPr>
              <a:t>NO from </a:t>
            </a:r>
            <a:r>
              <a:rPr lang="en-US" sz="2200" b="1" dirty="0" err="1" smtClean="0">
                <a:solidFill>
                  <a:srgbClr val="FF0000"/>
                </a:solidFill>
              </a:rPr>
              <a:t>PyHT</a:t>
            </a:r>
            <a:r>
              <a:rPr lang="en-US" sz="2200" b="1" dirty="0" smtClean="0">
                <a:solidFill>
                  <a:srgbClr val="FF0000"/>
                </a:solidFill>
              </a:rPr>
              <a:t> simulations </a:t>
            </a:r>
            <a:r>
              <a:rPr lang="en-US" sz="2200" b="1" dirty="0" smtClean="0">
                <a:solidFill>
                  <a:srgbClr val="5A5A5A"/>
                </a:solidFill>
              </a:rPr>
              <a:t>=&gt; Compatible with TMCI</a:t>
            </a:r>
            <a:endParaRPr lang="en-US" sz="2200" dirty="0" smtClean="0">
              <a:solidFill>
                <a:srgbClr val="5A5A5A"/>
              </a:solidFill>
            </a:endParaRPr>
          </a:p>
          <a:p>
            <a:pPr marL="742950" lvl="2" indent="-342900" algn="just">
              <a:buSzPct val="120000"/>
            </a:pPr>
            <a:r>
              <a:rPr lang="en-US" sz="1900" dirty="0">
                <a:solidFill>
                  <a:srgbClr val="5A5A5A"/>
                </a:solidFill>
              </a:rPr>
              <a:t>Intensity threshold strongly reduced for high SC parameter </a:t>
            </a:r>
            <a:endParaRPr lang="en-US" sz="1900" b="1" dirty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FF0000"/>
                </a:solidFill>
              </a:rPr>
              <a:t>NO from theory (soft-slice) </a:t>
            </a:r>
            <a:r>
              <a:rPr lang="en-US" sz="2200" b="1" dirty="0" smtClean="0">
                <a:solidFill>
                  <a:srgbClr val="5A5A5A"/>
                </a:solidFill>
              </a:rPr>
              <a:t>=&gt; </a:t>
            </a:r>
            <a:r>
              <a:rPr lang="en-US" sz="2200" b="1" dirty="0">
                <a:solidFill>
                  <a:srgbClr val="5A5A5A"/>
                </a:solidFill>
              </a:rPr>
              <a:t>Compatible with TMCI</a:t>
            </a:r>
            <a:endParaRPr lang="en-US" sz="2200" dirty="0">
              <a:solidFill>
                <a:srgbClr val="5A5A5A"/>
              </a:solidFill>
            </a:endParaRPr>
          </a:p>
          <a:p>
            <a:pPr marL="742950" lvl="2" indent="-342900" algn="just">
              <a:buSzPct val="120000"/>
            </a:pPr>
            <a:r>
              <a:rPr lang="en-US" sz="1900" dirty="0">
                <a:solidFill>
                  <a:srgbClr val="5A5A5A"/>
                </a:solidFill>
              </a:rPr>
              <a:t>Intensity threshold strongly reduced for high SC parameter </a:t>
            </a:r>
            <a:r>
              <a:rPr lang="en-US" sz="1900" dirty="0" smtClean="0">
                <a:solidFill>
                  <a:srgbClr val="5A5A5A"/>
                </a:solidFill>
              </a:rPr>
              <a:t>(due to TMCI)</a:t>
            </a:r>
            <a:endParaRPr lang="en-US" sz="1900" b="1" dirty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FF0000"/>
                </a:solidFill>
              </a:rPr>
              <a:t>NO </a:t>
            </a:r>
            <a:r>
              <a:rPr lang="en-US" sz="2200" b="1" dirty="0">
                <a:solidFill>
                  <a:srgbClr val="FF0000"/>
                </a:solidFill>
              </a:rPr>
              <a:t>from </a:t>
            </a:r>
            <a:r>
              <a:rPr lang="en-US" sz="2200" b="1" dirty="0" err="1" smtClean="0">
                <a:solidFill>
                  <a:srgbClr val="FF0000"/>
                </a:solidFill>
              </a:rPr>
              <a:t>BimBim</a:t>
            </a:r>
            <a:r>
              <a:rPr lang="en-US" sz="2200" b="1" dirty="0" smtClean="0">
                <a:solidFill>
                  <a:srgbClr val="FF0000"/>
                </a:solidFill>
              </a:rPr>
              <a:t> simulations </a:t>
            </a:r>
            <a:r>
              <a:rPr lang="en-US" sz="2200" b="1" dirty="0" smtClean="0">
                <a:solidFill>
                  <a:srgbClr val="5A5A5A"/>
                </a:solidFill>
              </a:rPr>
              <a:t>=&gt; </a:t>
            </a:r>
            <a:r>
              <a:rPr lang="en-US" sz="2200" b="1" dirty="0">
                <a:solidFill>
                  <a:srgbClr val="5A5A5A"/>
                </a:solidFill>
              </a:rPr>
              <a:t>Compatible with TMCI</a:t>
            </a:r>
            <a:endParaRPr lang="en-US" sz="2200" dirty="0">
              <a:solidFill>
                <a:srgbClr val="5A5A5A"/>
              </a:solidFill>
            </a:endParaRPr>
          </a:p>
          <a:p>
            <a:pPr lvl="1" algn="just">
              <a:buSzPct val="120000"/>
            </a:pPr>
            <a:r>
              <a:rPr lang="en-US" sz="1900" dirty="0">
                <a:solidFill>
                  <a:srgbClr val="5A5A5A"/>
                </a:solidFill>
              </a:rPr>
              <a:t>Ongoing analyses </a:t>
            </a:r>
            <a:r>
              <a:rPr lang="en-US" sz="1900" dirty="0" smtClean="0">
                <a:solidFill>
                  <a:srgbClr val="5A5A5A"/>
                </a:solidFill>
              </a:rPr>
              <a:t>=&gt; Intensity </a:t>
            </a:r>
            <a:r>
              <a:rPr lang="en-US" sz="1900" dirty="0">
                <a:solidFill>
                  <a:srgbClr val="5A5A5A"/>
                </a:solidFill>
              </a:rPr>
              <a:t>threshold </a:t>
            </a:r>
            <a:r>
              <a:rPr lang="en-US" sz="1900" dirty="0" smtClean="0">
                <a:solidFill>
                  <a:srgbClr val="5A5A5A"/>
                </a:solidFill>
              </a:rPr>
              <a:t>reduced </a:t>
            </a:r>
            <a:r>
              <a:rPr lang="en-US" sz="1900" dirty="0">
                <a:solidFill>
                  <a:srgbClr val="5A5A5A"/>
                </a:solidFill>
              </a:rPr>
              <a:t>for </a:t>
            </a:r>
            <a:r>
              <a:rPr lang="en-US" sz="1900" dirty="0" smtClean="0">
                <a:solidFill>
                  <a:srgbClr val="5A5A5A"/>
                </a:solidFill>
              </a:rPr>
              <a:t>intermediate SC parameter (due to TMCI)</a:t>
            </a:r>
            <a:endParaRPr lang="en-US" sz="1900" b="1" dirty="0">
              <a:solidFill>
                <a:srgbClr val="5A5A5A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3836882" y="-459973"/>
            <a:ext cx="1519820" cy="8591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=&gt; Answer to the question: </a:t>
            </a:r>
            <a:r>
              <a:rPr lang="en-GB" dirty="0" smtClean="0">
                <a:solidFill>
                  <a:srgbClr val="FF0000"/>
                </a:solidFill>
              </a:rPr>
              <a:t>I would say NO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76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8</a:t>
            </a:r>
            <a:endParaRPr lang="fr-FR" dirty="0"/>
          </a:p>
        </p:txBody>
      </p:sp>
      <p:sp>
        <p:nvSpPr>
          <p:cNvPr id="13" name="Espace réservé du contenu 8"/>
          <p:cNvSpPr>
            <a:spLocks noGrp="1"/>
          </p:cNvSpPr>
          <p:nvPr>
            <p:ph idx="1"/>
          </p:nvPr>
        </p:nvSpPr>
        <p:spPr>
          <a:xfrm>
            <a:off x="467544" y="771549"/>
            <a:ext cx="8280920" cy="4032449"/>
          </a:xfrm>
        </p:spPr>
        <p:txBody>
          <a:bodyPr>
            <a:normAutofit/>
          </a:bodyPr>
          <a:lstStyle/>
          <a:p>
            <a:pPr lvl="1" algn="just">
              <a:buSzPct val="120000"/>
            </a:pPr>
            <a:r>
              <a:rPr lang="en-US" sz="2000" b="1" dirty="0">
                <a:solidFill>
                  <a:srgbClr val="FF0000"/>
                </a:solidFill>
              </a:rPr>
              <a:t>2</a:t>
            </a:r>
            <a:r>
              <a:rPr lang="en-US" sz="2000" b="1" baseline="30000" dirty="0">
                <a:solidFill>
                  <a:srgbClr val="FF0000"/>
                </a:solidFill>
              </a:rPr>
              <a:t>nd</a:t>
            </a:r>
            <a:r>
              <a:rPr lang="en-US" sz="2000" b="1" dirty="0">
                <a:solidFill>
                  <a:srgbClr val="FF0000"/>
                </a:solidFill>
              </a:rPr>
              <a:t> (possible) explanation: it is a TMCI </a:t>
            </a:r>
            <a:r>
              <a:rPr lang="en-US" sz="2000" dirty="0">
                <a:solidFill>
                  <a:srgbClr val="5A5A5A"/>
                </a:solidFill>
              </a:rPr>
              <a:t>but we need a more involved/realistic model to treat it</a:t>
            </a:r>
            <a:endParaRPr lang="en-US" sz="2000" dirty="0" smtClean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endParaRPr lang="en-US" sz="2200" dirty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rgbClr val="5A5A5A"/>
                </a:solidFill>
              </a:rPr>
              <a:t>Let’s use the GALACTIC </a:t>
            </a:r>
            <a:r>
              <a:rPr lang="en-US" sz="2200" dirty="0" err="1" smtClean="0">
                <a:solidFill>
                  <a:srgbClr val="5A5A5A"/>
                </a:solidFill>
              </a:rPr>
              <a:t>Vlasov</a:t>
            </a:r>
            <a:r>
              <a:rPr lang="en-US" sz="2200" dirty="0" smtClean="0">
                <a:solidFill>
                  <a:srgbClr val="5A5A5A"/>
                </a:solidFill>
              </a:rPr>
              <a:t> solver with the </a:t>
            </a:r>
            <a:r>
              <a:rPr lang="en-US" sz="2200" b="1" dirty="0" smtClean="0">
                <a:solidFill>
                  <a:srgbClr val="5A5A5A"/>
                </a:solidFill>
              </a:rPr>
              <a:t>WBL (Water-Bag, Linear RF) model</a:t>
            </a:r>
            <a:r>
              <a:rPr lang="en-US" sz="2200" dirty="0" smtClean="0">
                <a:solidFill>
                  <a:srgbClr val="5A5A5A"/>
                </a:solidFill>
              </a:rPr>
              <a:t>, which will provide also the radial modes =&gt; 2-step approach:</a:t>
            </a:r>
          </a:p>
        </p:txBody>
      </p:sp>
      <p:sp>
        <p:nvSpPr>
          <p:cNvPr id="14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Introduction (and </a:t>
            </a:r>
            <a:r>
              <a:rPr lang="en-GB" smtClean="0"/>
              <a:t>why this question)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64121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35</a:t>
            </a:r>
          </a:p>
        </p:txBody>
      </p:sp>
      <p:sp>
        <p:nvSpPr>
          <p:cNvPr id="22" name="Espace réservé du contenu 8"/>
          <p:cNvSpPr>
            <a:spLocks noGrp="1"/>
          </p:cNvSpPr>
          <p:nvPr>
            <p:ph idx="1"/>
          </p:nvPr>
        </p:nvSpPr>
        <p:spPr>
          <a:xfrm>
            <a:off x="467544" y="627534"/>
            <a:ext cx="8280920" cy="4032449"/>
          </a:xfrm>
        </p:spPr>
        <p:txBody>
          <a:bodyPr>
            <a:normAutofit fontScale="92500" lnSpcReduction="1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FF0000"/>
                </a:solidFill>
              </a:rPr>
              <a:t>NO from measurements </a:t>
            </a:r>
            <a:r>
              <a:rPr lang="en-US" sz="2200" b="1" dirty="0" smtClean="0">
                <a:solidFill>
                  <a:srgbClr val="5A5A5A"/>
                </a:solidFill>
              </a:rPr>
              <a:t>=&gt; Compatible with TMCI</a:t>
            </a:r>
            <a:endParaRPr lang="en-US" sz="2200" dirty="0">
              <a:solidFill>
                <a:srgbClr val="5A5A5A"/>
              </a:solidFill>
            </a:endParaRPr>
          </a:p>
          <a:p>
            <a:pPr lvl="1" algn="just">
              <a:buSzPct val="120000"/>
            </a:pPr>
            <a:r>
              <a:rPr lang="en-US" sz="1900" dirty="0" smtClean="0">
                <a:solidFill>
                  <a:srgbClr val="5A5A5A"/>
                </a:solidFill>
              </a:rPr>
              <a:t>Possible “indirect” observation of mode-coupling / mode-decoupling</a:t>
            </a:r>
          </a:p>
          <a:p>
            <a:pPr lvl="1" algn="just">
              <a:buSzPct val="120000"/>
            </a:pPr>
            <a:r>
              <a:rPr lang="en-US" sz="1900" dirty="0">
                <a:solidFill>
                  <a:srgbClr val="5A5A5A"/>
                </a:solidFill>
              </a:rPr>
              <a:t>I</a:t>
            </a:r>
            <a:r>
              <a:rPr lang="en-US" sz="1900" dirty="0" smtClean="0">
                <a:solidFill>
                  <a:srgbClr val="5A5A5A"/>
                </a:solidFill>
              </a:rPr>
              <a:t>ntra-bunch motion from TMCI (“well above” threshold</a:t>
            </a:r>
            <a:r>
              <a:rPr lang="en-US" sz="1900" dirty="0">
                <a:solidFill>
                  <a:srgbClr val="5A5A5A"/>
                </a:solidFill>
              </a:rPr>
              <a:t>) – travelling-wave</a:t>
            </a:r>
            <a:endParaRPr lang="en-US" sz="1900" dirty="0" smtClean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FF0000"/>
                </a:solidFill>
              </a:rPr>
              <a:t>NO from simplified theories</a:t>
            </a:r>
            <a:r>
              <a:rPr lang="en-US" sz="2200" b="1" dirty="0" smtClean="0">
                <a:solidFill>
                  <a:srgbClr val="5A5A5A"/>
                </a:solidFill>
              </a:rPr>
              <a:t>: 2-particle (and 2-mode) models =&gt; TMCI</a:t>
            </a:r>
          </a:p>
          <a:p>
            <a:pPr marL="742950" lvl="2" indent="-342900" algn="just">
              <a:buSzPct val="120000"/>
            </a:pPr>
            <a:r>
              <a:rPr lang="en-US" sz="1900" dirty="0" smtClean="0">
                <a:solidFill>
                  <a:srgbClr val="5A5A5A"/>
                </a:solidFill>
              </a:rPr>
              <a:t>Intensity threshold strongly reduced for high SC parameter</a:t>
            </a:r>
            <a:endParaRPr lang="en-US" sz="1900" b="1" dirty="0" smtClean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FF0000"/>
                </a:solidFill>
              </a:rPr>
              <a:t>NO from </a:t>
            </a:r>
            <a:r>
              <a:rPr lang="en-US" sz="2200" b="1" dirty="0" err="1" smtClean="0">
                <a:solidFill>
                  <a:srgbClr val="FF0000"/>
                </a:solidFill>
              </a:rPr>
              <a:t>PyHT</a:t>
            </a:r>
            <a:r>
              <a:rPr lang="en-US" sz="2200" b="1" dirty="0" smtClean="0">
                <a:solidFill>
                  <a:srgbClr val="FF0000"/>
                </a:solidFill>
              </a:rPr>
              <a:t> simulations </a:t>
            </a:r>
            <a:r>
              <a:rPr lang="en-US" sz="2200" b="1" dirty="0" smtClean="0">
                <a:solidFill>
                  <a:srgbClr val="5A5A5A"/>
                </a:solidFill>
              </a:rPr>
              <a:t>=&gt; Compatible with TMCI</a:t>
            </a:r>
            <a:endParaRPr lang="en-US" sz="2200" dirty="0" smtClean="0">
              <a:solidFill>
                <a:srgbClr val="5A5A5A"/>
              </a:solidFill>
            </a:endParaRPr>
          </a:p>
          <a:p>
            <a:pPr marL="742950" lvl="2" indent="-342900" algn="just">
              <a:buSzPct val="120000"/>
            </a:pPr>
            <a:r>
              <a:rPr lang="en-US" sz="1900" dirty="0" smtClean="0">
                <a:solidFill>
                  <a:srgbClr val="5A5A5A"/>
                </a:solidFill>
              </a:rPr>
              <a:t>Intensity </a:t>
            </a:r>
            <a:r>
              <a:rPr lang="en-US" sz="1900" dirty="0">
                <a:solidFill>
                  <a:srgbClr val="5A5A5A"/>
                </a:solidFill>
              </a:rPr>
              <a:t>threshold strongly reduced for high SC parameter </a:t>
            </a:r>
            <a:endParaRPr lang="en-US" sz="1900" b="1" dirty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FF0000"/>
                </a:solidFill>
              </a:rPr>
              <a:t>NO from theory with soft-slice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</a:rPr>
              <a:t>model </a:t>
            </a:r>
            <a:r>
              <a:rPr lang="en-US" sz="2200" b="1" dirty="0" smtClean="0">
                <a:solidFill>
                  <a:srgbClr val="5A5A5A"/>
                </a:solidFill>
              </a:rPr>
              <a:t>=&gt; TMCI</a:t>
            </a:r>
            <a:endParaRPr lang="en-US" sz="2200" dirty="0">
              <a:solidFill>
                <a:srgbClr val="5A5A5A"/>
              </a:solidFill>
            </a:endParaRPr>
          </a:p>
          <a:p>
            <a:pPr marL="742950" lvl="2" indent="-342900" algn="just">
              <a:buSzPct val="120000"/>
            </a:pPr>
            <a:r>
              <a:rPr lang="en-US" sz="1900" dirty="0">
                <a:solidFill>
                  <a:srgbClr val="5A5A5A"/>
                </a:solidFill>
              </a:rPr>
              <a:t>Intensity threshold strongly reduced for high SC </a:t>
            </a:r>
            <a:r>
              <a:rPr lang="en-US" sz="1900" dirty="0" smtClean="0">
                <a:solidFill>
                  <a:srgbClr val="5A5A5A"/>
                </a:solidFill>
              </a:rPr>
              <a:t>parameter</a:t>
            </a:r>
            <a:endParaRPr lang="en-US" sz="1900" b="1" dirty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FF0000"/>
                </a:solidFill>
              </a:rPr>
              <a:t>NO </a:t>
            </a:r>
            <a:r>
              <a:rPr lang="en-US" sz="2200" b="1" dirty="0">
                <a:solidFill>
                  <a:srgbClr val="FF0000"/>
                </a:solidFill>
              </a:rPr>
              <a:t>from </a:t>
            </a:r>
            <a:r>
              <a:rPr lang="en-US" sz="2200" b="1" dirty="0" err="1" smtClean="0">
                <a:solidFill>
                  <a:srgbClr val="FF0000"/>
                </a:solidFill>
              </a:rPr>
              <a:t>BimBim</a:t>
            </a:r>
            <a:r>
              <a:rPr lang="en-US" sz="2200" b="1" dirty="0" smtClean="0">
                <a:solidFill>
                  <a:srgbClr val="FF0000"/>
                </a:solidFill>
              </a:rPr>
              <a:t> simulations </a:t>
            </a:r>
            <a:r>
              <a:rPr lang="en-US" sz="2200" b="1" dirty="0" smtClean="0">
                <a:solidFill>
                  <a:srgbClr val="5A5A5A"/>
                </a:solidFill>
              </a:rPr>
              <a:t>=&gt; </a:t>
            </a:r>
            <a:r>
              <a:rPr lang="en-US" sz="2200" b="1" dirty="0">
                <a:solidFill>
                  <a:srgbClr val="5A5A5A"/>
                </a:solidFill>
              </a:rPr>
              <a:t>Compatible with TMCI</a:t>
            </a:r>
            <a:endParaRPr lang="en-US" sz="2200" dirty="0">
              <a:solidFill>
                <a:srgbClr val="5A5A5A"/>
              </a:solidFill>
            </a:endParaRPr>
          </a:p>
          <a:p>
            <a:pPr lvl="1" algn="just">
              <a:buSzPct val="120000"/>
            </a:pPr>
            <a:r>
              <a:rPr lang="en-US" sz="1900" dirty="0">
                <a:solidFill>
                  <a:srgbClr val="5A5A5A"/>
                </a:solidFill>
              </a:rPr>
              <a:t>Ongoing analyses </a:t>
            </a:r>
            <a:r>
              <a:rPr lang="en-US" sz="1900" dirty="0" smtClean="0">
                <a:solidFill>
                  <a:srgbClr val="5A5A5A"/>
                </a:solidFill>
              </a:rPr>
              <a:t>=&gt; Intensity </a:t>
            </a:r>
            <a:r>
              <a:rPr lang="en-US" sz="1900" dirty="0">
                <a:solidFill>
                  <a:srgbClr val="5A5A5A"/>
                </a:solidFill>
              </a:rPr>
              <a:t>threshold </a:t>
            </a:r>
            <a:r>
              <a:rPr lang="en-US" sz="1900" dirty="0" smtClean="0">
                <a:solidFill>
                  <a:srgbClr val="5A5A5A"/>
                </a:solidFill>
              </a:rPr>
              <a:t>reduced </a:t>
            </a:r>
            <a:r>
              <a:rPr lang="en-US" sz="1900" dirty="0">
                <a:solidFill>
                  <a:srgbClr val="5A5A5A"/>
                </a:solidFill>
              </a:rPr>
              <a:t>for </a:t>
            </a:r>
            <a:r>
              <a:rPr lang="en-US" sz="1900" dirty="0" smtClean="0">
                <a:solidFill>
                  <a:srgbClr val="5A5A5A"/>
                </a:solidFill>
              </a:rPr>
              <a:t>intermediate SC parameter (due to TMCI)</a:t>
            </a:r>
            <a:endParaRPr lang="en-US" sz="1900" b="1" dirty="0">
              <a:solidFill>
                <a:srgbClr val="5A5A5A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4147109" y="-122125"/>
            <a:ext cx="899368" cy="8591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=&gt; Answer to the question: </a:t>
            </a:r>
            <a:r>
              <a:rPr lang="en-GB" dirty="0" smtClean="0">
                <a:solidFill>
                  <a:srgbClr val="FF0000"/>
                </a:solidFill>
              </a:rPr>
              <a:t>I would say NO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13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35</a:t>
            </a:r>
          </a:p>
        </p:txBody>
      </p:sp>
      <p:sp>
        <p:nvSpPr>
          <p:cNvPr id="22" name="Espace réservé du contenu 8"/>
          <p:cNvSpPr>
            <a:spLocks noGrp="1"/>
          </p:cNvSpPr>
          <p:nvPr>
            <p:ph idx="1"/>
          </p:nvPr>
        </p:nvSpPr>
        <p:spPr>
          <a:xfrm>
            <a:off x="467544" y="627534"/>
            <a:ext cx="8280920" cy="4032449"/>
          </a:xfrm>
        </p:spPr>
        <p:txBody>
          <a:bodyPr>
            <a:normAutofit fontScale="92500" lnSpcReduction="1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FF0000"/>
                </a:solidFill>
              </a:rPr>
              <a:t>NO from measurements </a:t>
            </a:r>
            <a:r>
              <a:rPr lang="en-US" sz="2200" b="1" dirty="0" smtClean="0">
                <a:solidFill>
                  <a:srgbClr val="5A5A5A"/>
                </a:solidFill>
              </a:rPr>
              <a:t>=&gt; Compatible with TMCI</a:t>
            </a:r>
            <a:endParaRPr lang="en-US" sz="2200" dirty="0">
              <a:solidFill>
                <a:srgbClr val="5A5A5A"/>
              </a:solidFill>
            </a:endParaRPr>
          </a:p>
          <a:p>
            <a:pPr lvl="1" algn="just">
              <a:buSzPct val="120000"/>
            </a:pPr>
            <a:r>
              <a:rPr lang="en-US" sz="1900" dirty="0" smtClean="0">
                <a:solidFill>
                  <a:srgbClr val="5A5A5A"/>
                </a:solidFill>
              </a:rPr>
              <a:t>Possible “indirect” observation of mode-coupling / mode-decoupling</a:t>
            </a:r>
          </a:p>
          <a:p>
            <a:pPr lvl="1" algn="just">
              <a:buSzPct val="120000"/>
            </a:pPr>
            <a:r>
              <a:rPr lang="en-US" sz="1900" dirty="0">
                <a:solidFill>
                  <a:srgbClr val="5A5A5A"/>
                </a:solidFill>
              </a:rPr>
              <a:t>I</a:t>
            </a:r>
            <a:r>
              <a:rPr lang="en-US" sz="1900" dirty="0" smtClean="0">
                <a:solidFill>
                  <a:srgbClr val="5A5A5A"/>
                </a:solidFill>
              </a:rPr>
              <a:t>ntra-bunch motion from TMCI (“well above” threshold</a:t>
            </a:r>
            <a:r>
              <a:rPr lang="en-US" sz="1900" dirty="0">
                <a:solidFill>
                  <a:srgbClr val="5A5A5A"/>
                </a:solidFill>
              </a:rPr>
              <a:t>) – travelling-wave</a:t>
            </a:r>
            <a:endParaRPr lang="en-US" sz="1900" dirty="0" smtClean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FF0000"/>
                </a:solidFill>
              </a:rPr>
              <a:t>NO from simplified theories</a:t>
            </a:r>
            <a:r>
              <a:rPr lang="en-US" sz="2200" b="1" dirty="0" smtClean="0">
                <a:solidFill>
                  <a:srgbClr val="5A5A5A"/>
                </a:solidFill>
              </a:rPr>
              <a:t>: 2-particle (and 2-mode) models =&gt; TMCI</a:t>
            </a:r>
          </a:p>
          <a:p>
            <a:pPr marL="742950" lvl="2" indent="-342900" algn="just">
              <a:buSzPct val="120000"/>
            </a:pPr>
            <a:r>
              <a:rPr lang="en-US" sz="1900" dirty="0" smtClean="0">
                <a:solidFill>
                  <a:srgbClr val="5A5A5A"/>
                </a:solidFill>
              </a:rPr>
              <a:t>Intensity threshold strongly reduced for high SC parameter</a:t>
            </a:r>
            <a:endParaRPr lang="en-US" sz="1900" b="1" dirty="0" smtClean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FF0000"/>
                </a:solidFill>
              </a:rPr>
              <a:t>NO from </a:t>
            </a:r>
            <a:r>
              <a:rPr lang="en-US" sz="2200" b="1" dirty="0" err="1" smtClean="0">
                <a:solidFill>
                  <a:srgbClr val="FF0000"/>
                </a:solidFill>
              </a:rPr>
              <a:t>PyHT</a:t>
            </a:r>
            <a:r>
              <a:rPr lang="en-US" sz="2200" b="1" dirty="0" smtClean="0">
                <a:solidFill>
                  <a:srgbClr val="FF0000"/>
                </a:solidFill>
              </a:rPr>
              <a:t> simulations </a:t>
            </a:r>
            <a:r>
              <a:rPr lang="en-US" sz="2200" b="1" dirty="0" smtClean="0">
                <a:solidFill>
                  <a:srgbClr val="5A5A5A"/>
                </a:solidFill>
              </a:rPr>
              <a:t>=&gt; Compatible with TMCI</a:t>
            </a:r>
            <a:endParaRPr lang="en-US" sz="2200" dirty="0" smtClean="0">
              <a:solidFill>
                <a:srgbClr val="5A5A5A"/>
              </a:solidFill>
            </a:endParaRPr>
          </a:p>
          <a:p>
            <a:pPr marL="742950" lvl="2" indent="-342900" algn="just">
              <a:buSzPct val="120000"/>
            </a:pPr>
            <a:r>
              <a:rPr lang="en-US" sz="1900" dirty="0">
                <a:solidFill>
                  <a:srgbClr val="5A5A5A"/>
                </a:solidFill>
              </a:rPr>
              <a:t>Intensity threshold strongly reduced for high SC parameter </a:t>
            </a:r>
            <a:endParaRPr lang="en-US" sz="1900" b="1" dirty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FF0000"/>
                </a:solidFill>
              </a:rPr>
              <a:t>NO from </a:t>
            </a:r>
            <a:r>
              <a:rPr lang="en-US" sz="2200" b="1" dirty="0">
                <a:solidFill>
                  <a:srgbClr val="FF0000"/>
                </a:solidFill>
              </a:rPr>
              <a:t>theory with soft-slice model </a:t>
            </a:r>
            <a:r>
              <a:rPr lang="en-US" sz="2200" b="1" dirty="0" smtClean="0">
                <a:solidFill>
                  <a:srgbClr val="5A5A5A"/>
                </a:solidFill>
              </a:rPr>
              <a:t>=&gt; TMCI</a:t>
            </a:r>
            <a:endParaRPr lang="en-US" sz="2200" dirty="0">
              <a:solidFill>
                <a:srgbClr val="5A5A5A"/>
              </a:solidFill>
            </a:endParaRPr>
          </a:p>
          <a:p>
            <a:pPr marL="742950" lvl="2" indent="-342900" algn="just">
              <a:buSzPct val="120000"/>
            </a:pPr>
            <a:r>
              <a:rPr lang="en-US" sz="1900" dirty="0">
                <a:solidFill>
                  <a:srgbClr val="5A5A5A"/>
                </a:solidFill>
              </a:rPr>
              <a:t>Intensity threshold strongly reduced for high SC </a:t>
            </a:r>
            <a:r>
              <a:rPr lang="en-US" sz="1900" dirty="0" smtClean="0">
                <a:solidFill>
                  <a:srgbClr val="5A5A5A"/>
                </a:solidFill>
              </a:rPr>
              <a:t>parameter</a:t>
            </a:r>
            <a:endParaRPr lang="en-US" sz="1900" b="1" dirty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FF0000"/>
                </a:solidFill>
              </a:rPr>
              <a:t>NO </a:t>
            </a:r>
            <a:r>
              <a:rPr lang="en-US" sz="2200" b="1" dirty="0">
                <a:solidFill>
                  <a:srgbClr val="FF0000"/>
                </a:solidFill>
              </a:rPr>
              <a:t>from </a:t>
            </a:r>
            <a:r>
              <a:rPr lang="en-US" sz="2200" b="1" dirty="0" err="1" smtClean="0">
                <a:solidFill>
                  <a:srgbClr val="FF0000"/>
                </a:solidFill>
              </a:rPr>
              <a:t>BimBim</a:t>
            </a:r>
            <a:r>
              <a:rPr lang="en-US" sz="2200" b="1" dirty="0" smtClean="0">
                <a:solidFill>
                  <a:srgbClr val="FF0000"/>
                </a:solidFill>
              </a:rPr>
              <a:t> simulations </a:t>
            </a:r>
            <a:r>
              <a:rPr lang="en-US" sz="2200" b="1" dirty="0" smtClean="0">
                <a:solidFill>
                  <a:srgbClr val="5A5A5A"/>
                </a:solidFill>
              </a:rPr>
              <a:t>=&gt; </a:t>
            </a:r>
            <a:r>
              <a:rPr lang="en-US" sz="2200" b="1" dirty="0">
                <a:solidFill>
                  <a:srgbClr val="5A5A5A"/>
                </a:solidFill>
              </a:rPr>
              <a:t>Compatible with TMCI</a:t>
            </a:r>
            <a:endParaRPr lang="en-US" sz="2200" dirty="0">
              <a:solidFill>
                <a:srgbClr val="5A5A5A"/>
              </a:solidFill>
            </a:endParaRPr>
          </a:p>
          <a:p>
            <a:pPr lvl="1" algn="just">
              <a:buSzPct val="120000"/>
            </a:pPr>
            <a:r>
              <a:rPr lang="en-US" sz="1900" dirty="0">
                <a:solidFill>
                  <a:srgbClr val="5A5A5A"/>
                </a:solidFill>
              </a:rPr>
              <a:t>Ongoing analyses </a:t>
            </a:r>
            <a:r>
              <a:rPr lang="en-US" sz="1900" dirty="0" smtClean="0">
                <a:solidFill>
                  <a:srgbClr val="5A5A5A"/>
                </a:solidFill>
              </a:rPr>
              <a:t>=&gt; Intensity </a:t>
            </a:r>
            <a:r>
              <a:rPr lang="en-US" sz="1900" dirty="0">
                <a:solidFill>
                  <a:srgbClr val="5A5A5A"/>
                </a:solidFill>
              </a:rPr>
              <a:t>threshold </a:t>
            </a:r>
            <a:r>
              <a:rPr lang="en-US" sz="1900" dirty="0" smtClean="0">
                <a:solidFill>
                  <a:srgbClr val="5A5A5A"/>
                </a:solidFill>
              </a:rPr>
              <a:t>reduced </a:t>
            </a:r>
            <a:r>
              <a:rPr lang="en-US" sz="1900" dirty="0">
                <a:solidFill>
                  <a:srgbClr val="5A5A5A"/>
                </a:solidFill>
              </a:rPr>
              <a:t>for </a:t>
            </a:r>
            <a:r>
              <a:rPr lang="en-US" sz="1900" dirty="0" smtClean="0">
                <a:solidFill>
                  <a:srgbClr val="5A5A5A"/>
                </a:solidFill>
              </a:rPr>
              <a:t>intermediate SC parameter (due to TMCI)</a:t>
            </a:r>
            <a:endParaRPr lang="en-US" sz="1900" b="1" dirty="0">
              <a:solidFill>
                <a:srgbClr val="5A5A5A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4147109" y="-122126"/>
            <a:ext cx="899368" cy="8591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3723879"/>
            <a:ext cx="4575279" cy="1008112"/>
          </a:xfrm>
          <a:prstGeom prst="rect">
            <a:avLst/>
          </a:prstGeom>
        </p:spPr>
      </p:pic>
      <p:sp>
        <p:nvSpPr>
          <p:cNvPr id="14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=&gt; Answer to the question: </a:t>
            </a:r>
            <a:r>
              <a:rPr lang="en-GB" dirty="0" smtClean="0">
                <a:solidFill>
                  <a:srgbClr val="FF0000"/>
                </a:solidFill>
              </a:rPr>
              <a:t>I would say NO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9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35</a:t>
            </a:r>
          </a:p>
        </p:txBody>
      </p:sp>
      <p:sp>
        <p:nvSpPr>
          <p:cNvPr id="22" name="Espace réservé du contenu 8"/>
          <p:cNvSpPr>
            <a:spLocks noGrp="1"/>
          </p:cNvSpPr>
          <p:nvPr>
            <p:ph idx="1"/>
          </p:nvPr>
        </p:nvSpPr>
        <p:spPr>
          <a:xfrm>
            <a:off x="467544" y="627534"/>
            <a:ext cx="8280920" cy="4302449"/>
          </a:xfrm>
        </p:spPr>
        <p:txBody>
          <a:bodyPr>
            <a:normAutofit fontScale="92500" lnSpcReduction="1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FF0000"/>
                </a:solidFill>
              </a:rPr>
              <a:t>NO from measurements </a:t>
            </a:r>
            <a:r>
              <a:rPr lang="en-US" sz="2200" b="1" dirty="0" smtClean="0">
                <a:solidFill>
                  <a:srgbClr val="5A5A5A"/>
                </a:solidFill>
              </a:rPr>
              <a:t>=&gt; Compatible with TMCI</a:t>
            </a:r>
            <a:endParaRPr lang="en-US" sz="2200" dirty="0">
              <a:solidFill>
                <a:srgbClr val="5A5A5A"/>
              </a:solidFill>
            </a:endParaRPr>
          </a:p>
          <a:p>
            <a:pPr lvl="1" algn="just">
              <a:buSzPct val="120000"/>
            </a:pPr>
            <a:r>
              <a:rPr lang="en-US" sz="1900" dirty="0" smtClean="0">
                <a:solidFill>
                  <a:srgbClr val="5A5A5A"/>
                </a:solidFill>
              </a:rPr>
              <a:t>Possible “indirect” observation of mode-coupling / mode-decoupling</a:t>
            </a:r>
          </a:p>
          <a:p>
            <a:pPr lvl="1" algn="just">
              <a:buSzPct val="120000"/>
            </a:pPr>
            <a:r>
              <a:rPr lang="en-US" sz="1900" dirty="0">
                <a:solidFill>
                  <a:srgbClr val="5A5A5A"/>
                </a:solidFill>
              </a:rPr>
              <a:t>I</a:t>
            </a:r>
            <a:r>
              <a:rPr lang="en-US" sz="1900" dirty="0" smtClean="0">
                <a:solidFill>
                  <a:srgbClr val="5A5A5A"/>
                </a:solidFill>
              </a:rPr>
              <a:t>ntra-bunch motion from TMCI (“well above” threshold</a:t>
            </a:r>
            <a:r>
              <a:rPr lang="en-US" sz="1900" dirty="0">
                <a:solidFill>
                  <a:srgbClr val="5A5A5A"/>
                </a:solidFill>
              </a:rPr>
              <a:t>) – travelling-wave</a:t>
            </a:r>
            <a:endParaRPr lang="en-US" sz="1900" dirty="0" smtClean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FF0000"/>
                </a:solidFill>
              </a:rPr>
              <a:t>NO from simplified theories</a:t>
            </a:r>
            <a:r>
              <a:rPr lang="en-US" sz="2200" b="1" dirty="0" smtClean="0">
                <a:solidFill>
                  <a:srgbClr val="5A5A5A"/>
                </a:solidFill>
              </a:rPr>
              <a:t>: 2-particle (and 2-mode) models =&gt; TMCI</a:t>
            </a:r>
          </a:p>
          <a:p>
            <a:pPr marL="742950" lvl="2" indent="-342900" algn="just">
              <a:buSzPct val="120000"/>
            </a:pPr>
            <a:r>
              <a:rPr lang="en-US" sz="1900" dirty="0" smtClean="0">
                <a:solidFill>
                  <a:srgbClr val="5A5A5A"/>
                </a:solidFill>
              </a:rPr>
              <a:t>Intensity threshold strongly reduced for high SC parameter</a:t>
            </a:r>
            <a:endParaRPr lang="en-US" sz="1900" b="1" dirty="0" smtClean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FF0000"/>
                </a:solidFill>
              </a:rPr>
              <a:t>NO from </a:t>
            </a:r>
            <a:r>
              <a:rPr lang="en-US" sz="2200" b="1" dirty="0" err="1" smtClean="0">
                <a:solidFill>
                  <a:srgbClr val="FF0000"/>
                </a:solidFill>
              </a:rPr>
              <a:t>PyHT</a:t>
            </a:r>
            <a:r>
              <a:rPr lang="en-US" sz="2200" b="1" dirty="0" smtClean="0">
                <a:solidFill>
                  <a:srgbClr val="FF0000"/>
                </a:solidFill>
              </a:rPr>
              <a:t> simulations </a:t>
            </a:r>
            <a:r>
              <a:rPr lang="en-US" sz="2200" b="1" dirty="0" smtClean="0">
                <a:solidFill>
                  <a:srgbClr val="5A5A5A"/>
                </a:solidFill>
              </a:rPr>
              <a:t>=&gt; Compatible with TMCI</a:t>
            </a:r>
            <a:endParaRPr lang="en-US" sz="2200" dirty="0" smtClean="0">
              <a:solidFill>
                <a:srgbClr val="5A5A5A"/>
              </a:solidFill>
            </a:endParaRPr>
          </a:p>
          <a:p>
            <a:pPr marL="742950" lvl="2" indent="-342900" algn="just">
              <a:buSzPct val="120000"/>
            </a:pPr>
            <a:r>
              <a:rPr lang="en-US" sz="1900" dirty="0">
                <a:solidFill>
                  <a:srgbClr val="5A5A5A"/>
                </a:solidFill>
              </a:rPr>
              <a:t>Intensity threshold strongly reduced for high SC parameter </a:t>
            </a:r>
            <a:endParaRPr lang="en-US" sz="1900" b="1" dirty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FF0000"/>
                </a:solidFill>
              </a:rPr>
              <a:t>NO from </a:t>
            </a:r>
            <a:r>
              <a:rPr lang="en-US" sz="2200" b="1" dirty="0">
                <a:solidFill>
                  <a:srgbClr val="FF0000"/>
                </a:solidFill>
              </a:rPr>
              <a:t>theory with soft-slice model </a:t>
            </a:r>
            <a:r>
              <a:rPr lang="en-US" sz="2200" b="1" dirty="0" smtClean="0">
                <a:solidFill>
                  <a:srgbClr val="5A5A5A"/>
                </a:solidFill>
              </a:rPr>
              <a:t>=&gt; TMCI</a:t>
            </a:r>
            <a:endParaRPr lang="en-US" sz="2200" dirty="0">
              <a:solidFill>
                <a:srgbClr val="5A5A5A"/>
              </a:solidFill>
            </a:endParaRPr>
          </a:p>
          <a:p>
            <a:pPr marL="742950" lvl="2" indent="-342900" algn="just">
              <a:buSzPct val="120000"/>
            </a:pPr>
            <a:r>
              <a:rPr lang="en-US" sz="1900" dirty="0">
                <a:solidFill>
                  <a:srgbClr val="5A5A5A"/>
                </a:solidFill>
              </a:rPr>
              <a:t>Intensity threshold strongly reduced for high SC </a:t>
            </a:r>
            <a:r>
              <a:rPr lang="en-US" sz="1900" dirty="0" smtClean="0">
                <a:solidFill>
                  <a:srgbClr val="5A5A5A"/>
                </a:solidFill>
              </a:rPr>
              <a:t>parameter</a:t>
            </a:r>
            <a:endParaRPr lang="en-US" sz="1900" b="1" dirty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FF0000"/>
                </a:solidFill>
              </a:rPr>
              <a:t>NO </a:t>
            </a:r>
            <a:r>
              <a:rPr lang="en-US" sz="2200" b="1" dirty="0">
                <a:solidFill>
                  <a:srgbClr val="FF0000"/>
                </a:solidFill>
              </a:rPr>
              <a:t>from </a:t>
            </a:r>
            <a:r>
              <a:rPr lang="en-US" sz="2200" b="1" dirty="0" err="1" smtClean="0">
                <a:solidFill>
                  <a:srgbClr val="FF0000"/>
                </a:solidFill>
              </a:rPr>
              <a:t>BimBim</a:t>
            </a:r>
            <a:r>
              <a:rPr lang="en-US" sz="2200" b="1" dirty="0" smtClean="0">
                <a:solidFill>
                  <a:srgbClr val="FF0000"/>
                </a:solidFill>
              </a:rPr>
              <a:t> simulations </a:t>
            </a:r>
            <a:r>
              <a:rPr lang="en-US" sz="2200" b="1" dirty="0" smtClean="0">
                <a:solidFill>
                  <a:srgbClr val="5A5A5A"/>
                </a:solidFill>
              </a:rPr>
              <a:t>=&gt; TMCI</a:t>
            </a:r>
            <a:endParaRPr lang="en-US" sz="2200" dirty="0">
              <a:solidFill>
                <a:srgbClr val="5A5A5A"/>
              </a:solidFill>
            </a:endParaRPr>
          </a:p>
          <a:p>
            <a:pPr lvl="1" algn="just">
              <a:buSzPct val="120000"/>
            </a:pPr>
            <a:r>
              <a:rPr lang="en-US" sz="1900" dirty="0">
                <a:solidFill>
                  <a:srgbClr val="5A5A5A"/>
                </a:solidFill>
              </a:rPr>
              <a:t>Ongoing analyses </a:t>
            </a:r>
            <a:r>
              <a:rPr lang="en-US" sz="1900" dirty="0" smtClean="0">
                <a:solidFill>
                  <a:srgbClr val="5A5A5A"/>
                </a:solidFill>
              </a:rPr>
              <a:t>=&gt; Intensity </a:t>
            </a:r>
            <a:r>
              <a:rPr lang="en-US" sz="1900" dirty="0">
                <a:solidFill>
                  <a:srgbClr val="5A5A5A"/>
                </a:solidFill>
              </a:rPr>
              <a:t>threshold </a:t>
            </a:r>
            <a:r>
              <a:rPr lang="en-US" sz="1900" dirty="0" smtClean="0">
                <a:solidFill>
                  <a:srgbClr val="5A5A5A"/>
                </a:solidFill>
              </a:rPr>
              <a:t>reduced </a:t>
            </a:r>
            <a:r>
              <a:rPr lang="en-US" sz="1900" dirty="0">
                <a:solidFill>
                  <a:srgbClr val="5A5A5A"/>
                </a:solidFill>
              </a:rPr>
              <a:t>for </a:t>
            </a:r>
            <a:r>
              <a:rPr lang="en-US" sz="1900" dirty="0" smtClean="0">
                <a:solidFill>
                  <a:srgbClr val="5A5A5A"/>
                </a:solidFill>
              </a:rPr>
              <a:t>intermediate SC parameter with Gaussian distribution, which is not observed with Air-Bag </a:t>
            </a:r>
            <a:r>
              <a:rPr lang="en-US" sz="1000" dirty="0">
                <a:solidFill>
                  <a:srgbClr val="5A5A5A"/>
                </a:solidFill>
              </a:rPr>
              <a:t>See https://</a:t>
            </a:r>
            <a:r>
              <a:rPr lang="en-US" sz="1000" dirty="0" err="1">
                <a:solidFill>
                  <a:srgbClr val="5A5A5A"/>
                </a:solidFill>
              </a:rPr>
              <a:t>indico.cern.ch</a:t>
            </a:r>
            <a:r>
              <a:rPr lang="en-US" sz="1000" dirty="0">
                <a:solidFill>
                  <a:srgbClr val="5A5A5A"/>
                </a:solidFill>
              </a:rPr>
              <a:t>/event/931949/contributions/3916708/attachments/2064517/3464419/Presentation2.pdf</a:t>
            </a:r>
            <a:endParaRPr lang="en-US" sz="1000" b="1" dirty="0">
              <a:solidFill>
                <a:srgbClr val="5A5A5A"/>
              </a:solidFill>
            </a:endParaRPr>
          </a:p>
        </p:txBody>
      </p:sp>
      <p:sp>
        <p:nvSpPr>
          <p:cNvPr id="13" name="Titre 17"/>
          <p:cNvSpPr txBox="1">
            <a:spLocks/>
          </p:cNvSpPr>
          <p:nvPr/>
        </p:nvSpPr>
        <p:spPr>
          <a:xfrm>
            <a:off x="7020272" y="4599336"/>
            <a:ext cx="2036871" cy="2046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i="1" dirty="0" smtClean="0">
                <a:solidFill>
                  <a:srgbClr val="D71798"/>
                </a:solidFill>
              </a:rPr>
              <a:t>C</a:t>
            </a:r>
            <a:r>
              <a:rPr lang="en-US" sz="1200" i="1" dirty="0">
                <a:solidFill>
                  <a:srgbClr val="D71798"/>
                </a:solidFill>
              </a:rPr>
              <a:t>. </a:t>
            </a:r>
            <a:r>
              <a:rPr lang="en-US" sz="1200" i="1" dirty="0" err="1">
                <a:solidFill>
                  <a:srgbClr val="D71798"/>
                </a:solidFill>
              </a:rPr>
              <a:t>Høgh</a:t>
            </a:r>
            <a:r>
              <a:rPr lang="en-US" sz="1200" i="1" dirty="0">
                <a:solidFill>
                  <a:srgbClr val="D71798"/>
                </a:solidFill>
              </a:rPr>
              <a:t> </a:t>
            </a:r>
            <a:r>
              <a:rPr lang="en-US" sz="1200" i="1" dirty="0" smtClean="0">
                <a:solidFill>
                  <a:srgbClr val="D71798"/>
                </a:solidFill>
              </a:rPr>
              <a:t>(with X. </a:t>
            </a:r>
            <a:r>
              <a:rPr lang="en-US" sz="1200" i="1" dirty="0" err="1" smtClean="0">
                <a:solidFill>
                  <a:srgbClr val="D71798"/>
                </a:solidFill>
              </a:rPr>
              <a:t>Buffat</a:t>
            </a:r>
            <a:r>
              <a:rPr lang="en-US" sz="1200" i="1" dirty="0" smtClean="0">
                <a:solidFill>
                  <a:srgbClr val="D71798"/>
                </a:solidFill>
              </a:rPr>
              <a:t> and T. </a:t>
            </a:r>
            <a:r>
              <a:rPr lang="en-US" sz="1200" i="1" dirty="0" err="1" smtClean="0">
                <a:solidFill>
                  <a:srgbClr val="D71798"/>
                </a:solidFill>
              </a:rPr>
              <a:t>Pieloni</a:t>
            </a:r>
            <a:r>
              <a:rPr lang="en-US" sz="1200" i="1" dirty="0" smtClean="0">
                <a:solidFill>
                  <a:srgbClr val="D71798"/>
                </a:solidFill>
              </a:rPr>
              <a:t>, EPFL, 2020)</a:t>
            </a:r>
          </a:p>
        </p:txBody>
      </p:sp>
      <p:sp>
        <p:nvSpPr>
          <p:cNvPr id="14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=&gt; Answer to the question: </a:t>
            </a:r>
            <a:r>
              <a:rPr lang="en-GB" dirty="0" smtClean="0">
                <a:solidFill>
                  <a:srgbClr val="FF0000"/>
                </a:solidFill>
              </a:rPr>
              <a:t>I would say NO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57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395536" y="51470"/>
            <a:ext cx="799288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Conclusion</a:t>
            </a:r>
            <a:endParaRPr lang="en-GB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36</a:t>
            </a:r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1629340"/>
            <a:ext cx="6802837" cy="31746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Espace réservé du contenu 8"/>
          <p:cNvSpPr txBox="1">
            <a:spLocks/>
          </p:cNvSpPr>
          <p:nvPr/>
        </p:nvSpPr>
        <p:spPr>
          <a:xfrm>
            <a:off x="323528" y="699542"/>
            <a:ext cx="8424936" cy="803023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75000"/>
              <a:buFont typeface="Wingdings" charset="2"/>
              <a:buChar char="u"/>
            </a:pPr>
            <a:r>
              <a:rPr lang="en-US" sz="2300" dirty="0" smtClean="0">
                <a:solidFill>
                  <a:srgbClr val="5A5A5A"/>
                </a:solidFill>
              </a:rPr>
              <a:t>Interesting to observe that the usual “damping mechanisms” (such as active damping and tune spread) can be detrimental when several modes are involved!</a:t>
            </a:r>
            <a:endParaRPr lang="en-US" sz="2300" dirty="0">
              <a:solidFill>
                <a:srgbClr val="5A5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69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395536" y="51470"/>
            <a:ext cx="799288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Conclusion</a:t>
            </a:r>
            <a:endParaRPr lang="en-GB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1629340"/>
            <a:ext cx="6802837" cy="31746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Oval 12"/>
          <p:cNvSpPr/>
          <p:nvPr/>
        </p:nvSpPr>
        <p:spPr>
          <a:xfrm>
            <a:off x="1376971" y="4011910"/>
            <a:ext cx="767165" cy="230255"/>
          </a:xfrm>
          <a:prstGeom prst="ellipse">
            <a:avLst/>
          </a:prstGeom>
          <a:noFill/>
          <a:ln w="19050">
            <a:solidFill>
              <a:srgbClr val="D7179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99139" y="1635646"/>
            <a:ext cx="1416677" cy="205089"/>
          </a:xfrm>
          <a:prstGeom prst="rect">
            <a:avLst/>
          </a:prstGeom>
          <a:noFill/>
          <a:ln w="19050">
            <a:solidFill>
              <a:srgbClr val="D7179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space réservé du contenu 8"/>
          <p:cNvSpPr>
            <a:spLocks noGrp="1"/>
          </p:cNvSpPr>
          <p:nvPr>
            <p:ph idx="1"/>
          </p:nvPr>
        </p:nvSpPr>
        <p:spPr>
          <a:xfrm>
            <a:off x="323528" y="699542"/>
            <a:ext cx="8424936" cy="803023"/>
          </a:xfrm>
        </p:spPr>
        <p:txBody>
          <a:bodyPr>
            <a:normAutofit fontScale="92500" lnSpcReduction="2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300" dirty="0" smtClean="0">
                <a:solidFill>
                  <a:srgbClr val="5A5A5A"/>
                </a:solidFill>
              </a:rPr>
              <a:t>Interesting to observe that the usual “damping mechanisms” (such as active damping and tune spread) </a:t>
            </a:r>
            <a:r>
              <a:rPr lang="en-US" sz="2300" dirty="0">
                <a:solidFill>
                  <a:srgbClr val="5A5A5A"/>
                </a:solidFill>
              </a:rPr>
              <a:t>can be detrimental </a:t>
            </a:r>
            <a:r>
              <a:rPr lang="en-US" sz="2300" dirty="0" smtClean="0">
                <a:solidFill>
                  <a:srgbClr val="5A5A5A"/>
                </a:solidFill>
              </a:rPr>
              <a:t>when several modes are involved!</a:t>
            </a:r>
            <a:endParaRPr lang="en-US" sz="2300" dirty="0">
              <a:solidFill>
                <a:srgbClr val="5A5A5A"/>
              </a:solidFill>
            </a:endParaRPr>
          </a:p>
        </p:txBody>
      </p:sp>
      <p:sp>
        <p:nvSpPr>
          <p:cNvPr id="24" name="AutoShape 4"/>
          <p:cNvSpPr>
            <a:spLocks noChangeArrowheads="1"/>
          </p:cNvSpPr>
          <p:nvPr/>
        </p:nvSpPr>
        <p:spPr bwMode="auto">
          <a:xfrm>
            <a:off x="2267745" y="1923678"/>
            <a:ext cx="1256904" cy="615061"/>
          </a:xfrm>
          <a:prstGeom prst="wedgeEllipseCallout">
            <a:avLst>
              <a:gd name="adj1" fmla="val -65119"/>
              <a:gd name="adj2" fmla="val -55356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D71798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9" name="AutoShape 4"/>
          <p:cNvSpPr>
            <a:spLocks noChangeArrowheads="1"/>
          </p:cNvSpPr>
          <p:nvPr/>
        </p:nvSpPr>
        <p:spPr bwMode="auto">
          <a:xfrm>
            <a:off x="2267745" y="1923678"/>
            <a:ext cx="1292120" cy="615061"/>
          </a:xfrm>
          <a:prstGeom prst="wedgeEllipseCallout">
            <a:avLst>
              <a:gd name="adj1" fmla="val -63245"/>
              <a:gd name="adj2" fmla="val 3667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D71798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2160521" y="1925418"/>
            <a:ext cx="1547383" cy="61332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100" dirty="0" smtClean="0">
                <a:solidFill>
                  <a:srgbClr val="FF0000"/>
                </a:solidFill>
                <a:latin typeface="Arial"/>
                <a:cs typeface="Arial"/>
              </a:rPr>
              <a:t>This is for </a:t>
            </a:r>
            <a:br>
              <a:rPr lang="en-US" sz="11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100" dirty="0" smtClean="0">
                <a:solidFill>
                  <a:srgbClr val="FF0000"/>
                </a:solidFill>
                <a:latin typeface="Arial"/>
                <a:cs typeface="Arial"/>
              </a:rPr>
              <a:t>sure not a TMCI anymore!</a:t>
            </a:r>
            <a:endParaRPr lang="en-US" sz="11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019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395536" y="51470"/>
            <a:ext cx="799288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Conclusion</a:t>
            </a:r>
            <a:endParaRPr lang="en-GB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1629340"/>
            <a:ext cx="6802837" cy="31746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Oval 12"/>
          <p:cNvSpPr/>
          <p:nvPr/>
        </p:nvSpPr>
        <p:spPr>
          <a:xfrm>
            <a:off x="1376971" y="4011910"/>
            <a:ext cx="767165" cy="230255"/>
          </a:xfrm>
          <a:prstGeom prst="ellipse">
            <a:avLst/>
          </a:prstGeom>
          <a:noFill/>
          <a:ln w="19050">
            <a:solidFill>
              <a:srgbClr val="D7179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851921" y="3613050"/>
            <a:ext cx="360039" cy="254844"/>
          </a:xfrm>
          <a:prstGeom prst="ellipse">
            <a:avLst/>
          </a:prstGeom>
          <a:noFill/>
          <a:ln w="19050">
            <a:solidFill>
              <a:srgbClr val="D7179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499139" y="1635646"/>
            <a:ext cx="1416677" cy="205089"/>
          </a:xfrm>
          <a:prstGeom prst="rect">
            <a:avLst/>
          </a:prstGeom>
          <a:noFill/>
          <a:ln w="19050">
            <a:solidFill>
              <a:srgbClr val="D7179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515363" y="1635646"/>
            <a:ext cx="912621" cy="288032"/>
          </a:xfrm>
          <a:prstGeom prst="rect">
            <a:avLst/>
          </a:prstGeom>
          <a:noFill/>
          <a:ln w="19050">
            <a:solidFill>
              <a:srgbClr val="D7179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space réservé du contenu 8"/>
          <p:cNvSpPr>
            <a:spLocks noGrp="1"/>
          </p:cNvSpPr>
          <p:nvPr>
            <p:ph idx="1"/>
          </p:nvPr>
        </p:nvSpPr>
        <p:spPr>
          <a:xfrm>
            <a:off x="323528" y="699542"/>
            <a:ext cx="8424936" cy="803023"/>
          </a:xfrm>
        </p:spPr>
        <p:txBody>
          <a:bodyPr>
            <a:normAutofit fontScale="92500" lnSpcReduction="2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300" dirty="0" smtClean="0">
                <a:solidFill>
                  <a:srgbClr val="5A5A5A"/>
                </a:solidFill>
              </a:rPr>
              <a:t>Interesting to observe that the usual “damping mechanisms” (such as active damping and tune spread) </a:t>
            </a:r>
            <a:r>
              <a:rPr lang="en-US" sz="2300" dirty="0">
                <a:solidFill>
                  <a:srgbClr val="5A5A5A"/>
                </a:solidFill>
              </a:rPr>
              <a:t>can be detrimental </a:t>
            </a:r>
            <a:r>
              <a:rPr lang="en-US" sz="2300" dirty="0" smtClean="0">
                <a:solidFill>
                  <a:srgbClr val="5A5A5A"/>
                </a:solidFill>
              </a:rPr>
              <a:t>when several modes are involved!</a:t>
            </a:r>
            <a:endParaRPr lang="en-US" sz="2300" dirty="0">
              <a:solidFill>
                <a:srgbClr val="5A5A5A"/>
              </a:solidFill>
            </a:endParaRP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2267745" y="1923678"/>
            <a:ext cx="1256904" cy="615061"/>
          </a:xfrm>
          <a:prstGeom prst="wedgeEllipseCallout">
            <a:avLst>
              <a:gd name="adj1" fmla="val -65119"/>
              <a:gd name="adj2" fmla="val -55356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D71798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2267745" y="1923678"/>
            <a:ext cx="1292120" cy="615061"/>
          </a:xfrm>
          <a:prstGeom prst="wedgeEllipseCallout">
            <a:avLst>
              <a:gd name="adj1" fmla="val -63245"/>
              <a:gd name="adj2" fmla="val 3667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D71798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160521" y="1925418"/>
            <a:ext cx="1547383" cy="61332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100" dirty="0" smtClean="0">
                <a:solidFill>
                  <a:srgbClr val="FF0000"/>
                </a:solidFill>
                <a:latin typeface="Arial"/>
                <a:cs typeface="Arial"/>
              </a:rPr>
              <a:t>This is for </a:t>
            </a:r>
            <a:br>
              <a:rPr lang="en-US" sz="11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100" dirty="0" smtClean="0">
                <a:solidFill>
                  <a:srgbClr val="FF0000"/>
                </a:solidFill>
                <a:latin typeface="Arial"/>
                <a:cs typeface="Arial"/>
              </a:rPr>
              <a:t>sure not a TMCI anymore!</a:t>
            </a:r>
            <a:endParaRPr lang="en-US" sz="11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538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395536" y="51470"/>
            <a:ext cx="799288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Conclusion</a:t>
            </a:r>
            <a:endParaRPr lang="en-GB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Espace réservé du contenu 8"/>
          <p:cNvSpPr>
            <a:spLocks noGrp="1"/>
          </p:cNvSpPr>
          <p:nvPr>
            <p:ph idx="1"/>
          </p:nvPr>
        </p:nvSpPr>
        <p:spPr>
          <a:xfrm>
            <a:off x="323528" y="699542"/>
            <a:ext cx="8424936" cy="803023"/>
          </a:xfrm>
        </p:spPr>
        <p:txBody>
          <a:bodyPr>
            <a:normAutofit fontScale="92500" lnSpcReduction="2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300" dirty="0" smtClean="0">
                <a:solidFill>
                  <a:srgbClr val="5A5A5A"/>
                </a:solidFill>
              </a:rPr>
              <a:t>Interesting to observe that the usual “damping mechanisms” (such as active damping and tune spread) </a:t>
            </a:r>
            <a:r>
              <a:rPr lang="en-US" sz="2300" dirty="0">
                <a:solidFill>
                  <a:srgbClr val="5A5A5A"/>
                </a:solidFill>
              </a:rPr>
              <a:t>can be detrimental </a:t>
            </a:r>
            <a:r>
              <a:rPr lang="en-US" sz="2300" dirty="0" smtClean="0">
                <a:solidFill>
                  <a:srgbClr val="5A5A5A"/>
                </a:solidFill>
              </a:rPr>
              <a:t>when several modes are involved!</a:t>
            </a:r>
            <a:endParaRPr lang="en-US" sz="2300" dirty="0">
              <a:solidFill>
                <a:srgbClr val="5A5A5A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1629340"/>
            <a:ext cx="6802837" cy="31746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Oval 12"/>
          <p:cNvSpPr/>
          <p:nvPr/>
        </p:nvSpPr>
        <p:spPr>
          <a:xfrm>
            <a:off x="1376971" y="4011910"/>
            <a:ext cx="767165" cy="230255"/>
          </a:xfrm>
          <a:prstGeom prst="ellipse">
            <a:avLst/>
          </a:prstGeom>
          <a:noFill/>
          <a:ln w="19050">
            <a:solidFill>
              <a:srgbClr val="D7179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851921" y="3613050"/>
            <a:ext cx="360039" cy="254844"/>
          </a:xfrm>
          <a:prstGeom prst="ellipse">
            <a:avLst/>
          </a:prstGeom>
          <a:noFill/>
          <a:ln w="19050">
            <a:solidFill>
              <a:srgbClr val="D7179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860032" y="3435846"/>
            <a:ext cx="636046" cy="216024"/>
          </a:xfrm>
          <a:prstGeom prst="ellipse">
            <a:avLst/>
          </a:prstGeom>
          <a:noFill/>
          <a:ln w="19050">
            <a:solidFill>
              <a:srgbClr val="D7179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499139" y="1635646"/>
            <a:ext cx="1416677" cy="205089"/>
          </a:xfrm>
          <a:prstGeom prst="rect">
            <a:avLst/>
          </a:prstGeom>
          <a:noFill/>
          <a:ln w="19050">
            <a:solidFill>
              <a:srgbClr val="D7179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515363" y="1635646"/>
            <a:ext cx="912621" cy="288032"/>
          </a:xfrm>
          <a:prstGeom prst="rect">
            <a:avLst/>
          </a:prstGeom>
          <a:noFill/>
          <a:ln w="19050">
            <a:solidFill>
              <a:srgbClr val="D7179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220073" y="1635646"/>
            <a:ext cx="713274" cy="205089"/>
          </a:xfrm>
          <a:prstGeom prst="rect">
            <a:avLst/>
          </a:prstGeom>
          <a:noFill/>
          <a:ln w="19050">
            <a:solidFill>
              <a:srgbClr val="D7179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2267745" y="1923678"/>
            <a:ext cx="1256904" cy="615061"/>
          </a:xfrm>
          <a:prstGeom prst="wedgeEllipseCallout">
            <a:avLst>
              <a:gd name="adj1" fmla="val -65119"/>
              <a:gd name="adj2" fmla="val -55356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D71798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2" name="AutoShape 4"/>
          <p:cNvSpPr>
            <a:spLocks noChangeArrowheads="1"/>
          </p:cNvSpPr>
          <p:nvPr/>
        </p:nvSpPr>
        <p:spPr bwMode="auto">
          <a:xfrm>
            <a:off x="2267745" y="1923678"/>
            <a:ext cx="1292120" cy="615061"/>
          </a:xfrm>
          <a:prstGeom prst="wedgeEllipseCallout">
            <a:avLst>
              <a:gd name="adj1" fmla="val -63245"/>
              <a:gd name="adj2" fmla="val 3667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D71798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2160521" y="1925418"/>
            <a:ext cx="1547383" cy="61332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100" dirty="0" smtClean="0">
                <a:solidFill>
                  <a:srgbClr val="FF0000"/>
                </a:solidFill>
                <a:latin typeface="Arial"/>
                <a:cs typeface="Arial"/>
              </a:rPr>
              <a:t>This is for </a:t>
            </a:r>
            <a:br>
              <a:rPr lang="en-US" sz="11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100" dirty="0" smtClean="0">
                <a:solidFill>
                  <a:srgbClr val="FF0000"/>
                </a:solidFill>
                <a:latin typeface="Arial"/>
                <a:cs typeface="Arial"/>
              </a:rPr>
              <a:t>sure not a TMCI anymore!</a:t>
            </a:r>
            <a:endParaRPr lang="en-US" sz="11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213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395536" y="51470"/>
            <a:ext cx="799288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Conclusion</a:t>
            </a:r>
            <a:endParaRPr lang="en-GB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1629340"/>
            <a:ext cx="6802837" cy="31746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Oval 12"/>
          <p:cNvSpPr/>
          <p:nvPr/>
        </p:nvSpPr>
        <p:spPr>
          <a:xfrm>
            <a:off x="1376971" y="4011910"/>
            <a:ext cx="767165" cy="230255"/>
          </a:xfrm>
          <a:prstGeom prst="ellipse">
            <a:avLst/>
          </a:prstGeom>
          <a:noFill/>
          <a:ln w="19050">
            <a:solidFill>
              <a:srgbClr val="D7179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851921" y="3613050"/>
            <a:ext cx="360039" cy="254844"/>
          </a:xfrm>
          <a:prstGeom prst="ellipse">
            <a:avLst/>
          </a:prstGeom>
          <a:noFill/>
          <a:ln w="19050">
            <a:solidFill>
              <a:srgbClr val="D7179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860032" y="3435846"/>
            <a:ext cx="636046" cy="216024"/>
          </a:xfrm>
          <a:prstGeom prst="ellipse">
            <a:avLst/>
          </a:prstGeom>
          <a:noFill/>
          <a:ln w="19050">
            <a:solidFill>
              <a:srgbClr val="D7179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890192" y="3219822"/>
            <a:ext cx="850159" cy="360040"/>
          </a:xfrm>
          <a:prstGeom prst="ellipse">
            <a:avLst/>
          </a:prstGeom>
          <a:noFill/>
          <a:ln w="19050">
            <a:solidFill>
              <a:srgbClr val="D7179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499139" y="1635646"/>
            <a:ext cx="1416677" cy="205089"/>
          </a:xfrm>
          <a:prstGeom prst="rect">
            <a:avLst/>
          </a:prstGeom>
          <a:noFill/>
          <a:ln w="19050">
            <a:solidFill>
              <a:srgbClr val="D7179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515363" y="1635646"/>
            <a:ext cx="912621" cy="288032"/>
          </a:xfrm>
          <a:prstGeom prst="rect">
            <a:avLst/>
          </a:prstGeom>
          <a:noFill/>
          <a:ln w="19050">
            <a:solidFill>
              <a:srgbClr val="D7179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220073" y="1635646"/>
            <a:ext cx="713274" cy="205089"/>
          </a:xfrm>
          <a:prstGeom prst="rect">
            <a:avLst/>
          </a:prstGeom>
          <a:noFill/>
          <a:ln w="19050">
            <a:solidFill>
              <a:srgbClr val="D7179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660231" y="1635646"/>
            <a:ext cx="1080119" cy="205089"/>
          </a:xfrm>
          <a:prstGeom prst="rect">
            <a:avLst/>
          </a:prstGeom>
          <a:noFill/>
          <a:ln w="19050">
            <a:solidFill>
              <a:srgbClr val="D7179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space réservé du contenu 8"/>
          <p:cNvSpPr>
            <a:spLocks noGrp="1"/>
          </p:cNvSpPr>
          <p:nvPr>
            <p:ph idx="1"/>
          </p:nvPr>
        </p:nvSpPr>
        <p:spPr>
          <a:xfrm>
            <a:off x="323528" y="699542"/>
            <a:ext cx="8424936" cy="803023"/>
          </a:xfrm>
        </p:spPr>
        <p:txBody>
          <a:bodyPr>
            <a:normAutofit fontScale="92500" lnSpcReduction="2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300" dirty="0" smtClean="0">
                <a:solidFill>
                  <a:srgbClr val="5A5A5A"/>
                </a:solidFill>
              </a:rPr>
              <a:t>Interesting to observe that the usual “damping mechanisms” (such as active damping and tune spread) </a:t>
            </a:r>
            <a:r>
              <a:rPr lang="en-US" sz="2300" dirty="0">
                <a:solidFill>
                  <a:srgbClr val="5A5A5A"/>
                </a:solidFill>
              </a:rPr>
              <a:t>can be detrimental </a:t>
            </a:r>
            <a:r>
              <a:rPr lang="en-US" sz="2300" dirty="0" smtClean="0">
                <a:solidFill>
                  <a:srgbClr val="5A5A5A"/>
                </a:solidFill>
              </a:rPr>
              <a:t>when several modes are involved!</a:t>
            </a:r>
            <a:endParaRPr lang="en-US" sz="2300" dirty="0">
              <a:solidFill>
                <a:srgbClr val="5A5A5A"/>
              </a:solidFill>
            </a:endParaRPr>
          </a:p>
        </p:txBody>
      </p:sp>
      <p:sp>
        <p:nvSpPr>
          <p:cNvPr id="24" name="AutoShape 4"/>
          <p:cNvSpPr>
            <a:spLocks noChangeArrowheads="1"/>
          </p:cNvSpPr>
          <p:nvPr/>
        </p:nvSpPr>
        <p:spPr bwMode="auto">
          <a:xfrm>
            <a:off x="2267745" y="1923678"/>
            <a:ext cx="1256904" cy="615061"/>
          </a:xfrm>
          <a:prstGeom prst="wedgeEllipseCallout">
            <a:avLst>
              <a:gd name="adj1" fmla="val -65119"/>
              <a:gd name="adj2" fmla="val -55356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D71798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8" name="AutoShape 4"/>
          <p:cNvSpPr>
            <a:spLocks noChangeArrowheads="1"/>
          </p:cNvSpPr>
          <p:nvPr/>
        </p:nvSpPr>
        <p:spPr bwMode="auto">
          <a:xfrm>
            <a:off x="2267745" y="1923678"/>
            <a:ext cx="1292120" cy="615061"/>
          </a:xfrm>
          <a:prstGeom prst="wedgeEllipseCallout">
            <a:avLst>
              <a:gd name="adj1" fmla="val -63245"/>
              <a:gd name="adj2" fmla="val 3667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D71798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2160521" y="1925418"/>
            <a:ext cx="1547383" cy="61332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100" dirty="0" smtClean="0">
                <a:solidFill>
                  <a:srgbClr val="FF0000"/>
                </a:solidFill>
                <a:latin typeface="Arial"/>
                <a:cs typeface="Arial"/>
              </a:rPr>
              <a:t>This is for </a:t>
            </a:r>
            <a:br>
              <a:rPr lang="en-US" sz="11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100" dirty="0" smtClean="0">
                <a:solidFill>
                  <a:srgbClr val="FF0000"/>
                </a:solidFill>
                <a:latin typeface="Arial"/>
                <a:cs typeface="Arial"/>
              </a:rPr>
              <a:t>sure not a TMCI anymore!</a:t>
            </a:r>
            <a:endParaRPr lang="en-US" sz="11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642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395536" y="51470"/>
            <a:ext cx="799288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Conclusion</a:t>
            </a:r>
            <a:endParaRPr lang="en-GB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Espace réservé du contenu 8"/>
          <p:cNvSpPr>
            <a:spLocks noGrp="1"/>
          </p:cNvSpPr>
          <p:nvPr>
            <p:ph idx="1"/>
          </p:nvPr>
        </p:nvSpPr>
        <p:spPr>
          <a:xfrm>
            <a:off x="323528" y="699542"/>
            <a:ext cx="8424936" cy="1386366"/>
          </a:xfrm>
        </p:spPr>
        <p:txBody>
          <a:bodyPr>
            <a:norm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rgbClr val="5A5A5A"/>
                </a:solidFill>
              </a:rPr>
              <a:t>Indeed, the detuning impedance of flat chambers is (also) detrimental (for the same driving impedance) for the SPS TMCI </a:t>
            </a:r>
            <a:r>
              <a:rPr lang="en-US" sz="2200" b="1" dirty="0" smtClean="0">
                <a:solidFill>
                  <a:srgbClr val="5A5A5A"/>
                </a:solidFill>
              </a:rPr>
              <a:t>(“long-bunch” regime) </a:t>
            </a:r>
            <a:r>
              <a:rPr lang="en-US" sz="2200" dirty="0" smtClean="0">
                <a:solidFill>
                  <a:srgbClr val="5A5A5A"/>
                </a:solidFill>
              </a:rPr>
              <a:t>and does not suppress/increase it!</a:t>
            </a:r>
          </a:p>
          <a:p>
            <a:pPr algn="just">
              <a:buSzPct val="75000"/>
              <a:buFont typeface="Wingdings" charset="2"/>
              <a:buChar char="u"/>
            </a:pPr>
            <a:endParaRPr lang="en-US" sz="2300" dirty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endParaRPr lang="en-US" sz="2300" dirty="0" smtClean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endParaRPr lang="en-US" sz="2300" dirty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endParaRPr lang="en-US" sz="2300" dirty="0" smtClean="0">
              <a:solidFill>
                <a:srgbClr val="5A5A5A"/>
              </a:solidFill>
            </a:endParaRPr>
          </a:p>
          <a:p>
            <a:pPr lvl="1" algn="just">
              <a:buSzPct val="75000"/>
              <a:buFont typeface="Wingdings" charset="2"/>
              <a:buChar char="u"/>
            </a:pPr>
            <a:endParaRPr lang="en-US" sz="1900" dirty="0">
              <a:solidFill>
                <a:srgbClr val="5A5A5A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37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29924"/>
            <a:ext cx="6984776" cy="10619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Espace réservé du contenu 8"/>
          <p:cNvSpPr txBox="1">
            <a:spLocks/>
          </p:cNvSpPr>
          <p:nvPr/>
        </p:nvSpPr>
        <p:spPr>
          <a:xfrm>
            <a:off x="683568" y="3723878"/>
            <a:ext cx="7848872" cy="4320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75000"/>
              <a:buNone/>
            </a:pPr>
            <a:r>
              <a:rPr lang="en-US" sz="2200" dirty="0" smtClean="0">
                <a:solidFill>
                  <a:srgbClr val="5A5A5A"/>
                </a:solidFill>
              </a:rPr>
              <a:t>=&gt; See </a:t>
            </a:r>
            <a:r>
              <a:rPr lang="en-US" sz="1600" dirty="0">
                <a:hlinkClick r:id="rId6"/>
              </a:rPr>
              <a:t>https://cds.cern.ch/record/2714848/files/CERN-ACC-NOTE-2020-0019.pdf</a:t>
            </a:r>
            <a:endParaRPr lang="en-US" sz="1600" dirty="0">
              <a:solidFill>
                <a:srgbClr val="5A5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3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395536" y="51470"/>
            <a:ext cx="799288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Outlook</a:t>
            </a:r>
            <a:endParaRPr lang="en-GB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38</a:t>
            </a:r>
            <a:endParaRPr lang="fr-FR" dirty="0"/>
          </a:p>
        </p:txBody>
      </p:sp>
      <p:sp>
        <p:nvSpPr>
          <p:cNvPr id="13" name="Espace réservé du contenu 8"/>
          <p:cNvSpPr>
            <a:spLocks noGrp="1"/>
          </p:cNvSpPr>
          <p:nvPr>
            <p:ph idx="1"/>
          </p:nvPr>
        </p:nvSpPr>
        <p:spPr>
          <a:xfrm>
            <a:off x="323528" y="699542"/>
            <a:ext cx="8424936" cy="3975176"/>
          </a:xfrm>
        </p:spPr>
        <p:txBody>
          <a:bodyPr>
            <a:normAutofit lnSpcReduction="1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rgbClr val="5A5A5A"/>
                </a:solidFill>
              </a:rPr>
              <a:t>The </a:t>
            </a:r>
            <a:r>
              <a:rPr lang="en-US" sz="2200" dirty="0">
                <a:solidFill>
                  <a:srgbClr val="5A5A5A"/>
                </a:solidFill>
              </a:rPr>
              <a:t>coherent SC modes from </a:t>
            </a:r>
            <a:r>
              <a:rPr lang="en-US" sz="2200" b="1" dirty="0">
                <a:solidFill>
                  <a:srgbClr val="5A5A5A"/>
                </a:solidFill>
              </a:rPr>
              <a:t>GALACTIC</a:t>
            </a:r>
            <a:r>
              <a:rPr lang="en-US" sz="2200" dirty="0">
                <a:solidFill>
                  <a:srgbClr val="5A5A5A"/>
                </a:solidFill>
              </a:rPr>
              <a:t> </a:t>
            </a:r>
            <a:r>
              <a:rPr lang="en-US" sz="2200" b="1" dirty="0">
                <a:solidFill>
                  <a:srgbClr val="5A5A5A"/>
                </a:solidFill>
              </a:rPr>
              <a:t>and </a:t>
            </a:r>
            <a:r>
              <a:rPr lang="en-US" sz="2200" b="1" dirty="0" err="1">
                <a:solidFill>
                  <a:srgbClr val="5A5A5A"/>
                </a:solidFill>
              </a:rPr>
              <a:t>BimBim</a:t>
            </a:r>
            <a:r>
              <a:rPr lang="en-US" sz="2200" b="1" dirty="0">
                <a:solidFill>
                  <a:srgbClr val="5A5A5A"/>
                </a:solidFill>
              </a:rPr>
              <a:t> </a:t>
            </a:r>
            <a:r>
              <a:rPr lang="en-US" sz="2200" dirty="0" smtClean="0">
                <a:solidFill>
                  <a:srgbClr val="5A5A5A"/>
                </a:solidFill>
              </a:rPr>
              <a:t>are </a:t>
            </a:r>
            <a:r>
              <a:rPr lang="en-US" sz="2200" dirty="0">
                <a:solidFill>
                  <a:srgbClr val="5A5A5A"/>
                </a:solidFill>
              </a:rPr>
              <a:t>very different from the ones of the ABS model </a:t>
            </a:r>
            <a:r>
              <a:rPr lang="en-US" sz="2200" dirty="0" smtClean="0">
                <a:solidFill>
                  <a:srgbClr val="5A5A5A"/>
                </a:solidFill>
              </a:rPr>
              <a:t>(different distribution) </a:t>
            </a:r>
            <a:r>
              <a:rPr lang="en-US" sz="2200" dirty="0" smtClean="0">
                <a:solidFill>
                  <a:srgbClr val="FF0000"/>
                </a:solidFill>
              </a:rPr>
              <a:t>=&gt; </a:t>
            </a:r>
            <a:r>
              <a:rPr lang="en-US" sz="2200" dirty="0">
                <a:solidFill>
                  <a:srgbClr val="FF0000"/>
                </a:solidFill>
              </a:rPr>
              <a:t>Positive modes become </a:t>
            </a:r>
            <a:r>
              <a:rPr lang="en-US" sz="2200" dirty="0" smtClean="0">
                <a:solidFill>
                  <a:srgbClr val="FF0000"/>
                </a:solidFill>
              </a:rPr>
              <a:t>negative </a:t>
            </a:r>
            <a:r>
              <a:rPr lang="en-US" sz="2200" dirty="0">
                <a:solidFill>
                  <a:srgbClr val="FF0000"/>
                </a:solidFill>
              </a:rPr>
              <a:t>with SC </a:t>
            </a:r>
            <a:r>
              <a:rPr lang="en-US" sz="2200" dirty="0" smtClean="0">
                <a:solidFill>
                  <a:srgbClr val="FF0000"/>
                </a:solidFill>
              </a:rPr>
              <a:t>parameter + Radial modes</a:t>
            </a:r>
          </a:p>
          <a:p>
            <a:pPr lvl="1" algn="just">
              <a:buSzPct val="120000"/>
            </a:pPr>
            <a:r>
              <a:rPr lang="en-US" sz="2000" dirty="0">
                <a:solidFill>
                  <a:srgbClr val="5A5A5A"/>
                </a:solidFill>
              </a:rPr>
              <a:t>Was it also observed with other models / simulations? </a:t>
            </a:r>
            <a:r>
              <a:rPr lang="en-US" sz="2000" dirty="0">
                <a:solidFill>
                  <a:srgbClr val="FF0000"/>
                </a:solidFill>
              </a:rPr>
              <a:t>=&gt; To be </a:t>
            </a:r>
            <a:r>
              <a:rPr lang="en-US" sz="2000" dirty="0" smtClean="0">
                <a:solidFill>
                  <a:srgbClr val="FF0000"/>
                </a:solidFill>
              </a:rPr>
              <a:t>checked/confirmed</a:t>
            </a:r>
            <a:endParaRPr lang="en-US" sz="1000" dirty="0">
              <a:solidFill>
                <a:srgbClr val="FF0000"/>
              </a:solidFill>
            </a:endParaRPr>
          </a:p>
          <a:p>
            <a:pPr lvl="1" algn="just">
              <a:buSzPct val="120000"/>
            </a:pPr>
            <a:r>
              <a:rPr lang="en-US" sz="2000" dirty="0">
                <a:solidFill>
                  <a:srgbClr val="5A5A5A"/>
                </a:solidFill>
              </a:rPr>
              <a:t>What is the impact on the predicted “convective instabilities” (Burov_PRAB2019</a:t>
            </a:r>
            <a:r>
              <a:rPr lang="en-US" sz="2000" dirty="0" smtClean="0">
                <a:solidFill>
                  <a:srgbClr val="5A5A5A"/>
                </a:solidFill>
              </a:rPr>
              <a:t>)?</a:t>
            </a:r>
            <a:endParaRPr lang="en-US" sz="2200" dirty="0" smtClean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err="1">
                <a:solidFill>
                  <a:srgbClr val="5A5A5A"/>
                </a:solidFill>
              </a:rPr>
              <a:t>Finalise</a:t>
            </a:r>
            <a:r>
              <a:rPr lang="en-US" sz="2200" dirty="0">
                <a:solidFill>
                  <a:srgbClr val="5A5A5A"/>
                </a:solidFill>
              </a:rPr>
              <a:t> study with </a:t>
            </a:r>
            <a:r>
              <a:rPr lang="en-US" sz="2200" dirty="0" smtClean="0">
                <a:solidFill>
                  <a:srgbClr val="5A5A5A"/>
                </a:solidFill>
              </a:rPr>
              <a:t>GALACTIC</a:t>
            </a:r>
          </a:p>
          <a:p>
            <a:pPr lvl="1" algn="just">
              <a:buSzPct val="120000"/>
            </a:pPr>
            <a:r>
              <a:rPr lang="en-US" sz="2000" dirty="0" smtClean="0">
                <a:solidFill>
                  <a:srgbClr val="5A5A5A"/>
                </a:solidFill>
              </a:rPr>
              <a:t>Fully understand if mode 00 is shifting or not with intensity (do we need to integrate the incoherent force in the Eigenvalue problem)?</a:t>
            </a:r>
          </a:p>
          <a:p>
            <a:pPr lvl="1" algn="just">
              <a:buSzPct val="120000"/>
            </a:pPr>
            <a:r>
              <a:rPr lang="en-US" sz="2000" dirty="0" smtClean="0">
                <a:solidFill>
                  <a:srgbClr val="5A5A5A"/>
                </a:solidFill>
              </a:rPr>
              <a:t>Study the impact of the new SC modes on TMCI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3163652" y="-1028375"/>
            <a:ext cx="2744688" cy="8712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8</a:t>
            </a:r>
            <a:endParaRPr lang="fr-FR" dirty="0"/>
          </a:p>
        </p:txBody>
      </p:sp>
      <p:sp>
        <p:nvSpPr>
          <p:cNvPr id="13" name="Espace réservé du contenu 8"/>
          <p:cNvSpPr>
            <a:spLocks noGrp="1"/>
          </p:cNvSpPr>
          <p:nvPr>
            <p:ph idx="1"/>
          </p:nvPr>
        </p:nvSpPr>
        <p:spPr>
          <a:xfrm>
            <a:off x="467544" y="771549"/>
            <a:ext cx="8280920" cy="4032449"/>
          </a:xfrm>
        </p:spPr>
        <p:txBody>
          <a:bodyPr>
            <a:normAutofit/>
          </a:bodyPr>
          <a:lstStyle/>
          <a:p>
            <a:pPr lvl="1" algn="just">
              <a:buSzPct val="120000"/>
            </a:pPr>
            <a:r>
              <a:rPr lang="en-US" sz="2000" b="1" dirty="0">
                <a:solidFill>
                  <a:srgbClr val="FF0000"/>
                </a:solidFill>
              </a:rPr>
              <a:t>2</a:t>
            </a:r>
            <a:r>
              <a:rPr lang="en-US" sz="2000" b="1" baseline="30000" dirty="0">
                <a:solidFill>
                  <a:srgbClr val="FF0000"/>
                </a:solidFill>
              </a:rPr>
              <a:t>nd</a:t>
            </a:r>
            <a:r>
              <a:rPr lang="en-US" sz="2000" b="1" dirty="0">
                <a:solidFill>
                  <a:srgbClr val="FF0000"/>
                </a:solidFill>
              </a:rPr>
              <a:t> (possible) explanation: it is a TMCI </a:t>
            </a:r>
            <a:r>
              <a:rPr lang="en-US" sz="2000" dirty="0">
                <a:solidFill>
                  <a:srgbClr val="5A5A5A"/>
                </a:solidFill>
              </a:rPr>
              <a:t>but we need a more involved/realistic model to treat it</a:t>
            </a:r>
            <a:endParaRPr lang="en-US" sz="2000" dirty="0" smtClean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endParaRPr lang="en-US" sz="2200" dirty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rgbClr val="5A5A5A"/>
                </a:solidFill>
              </a:rPr>
              <a:t>Let’s use the GALACTIC </a:t>
            </a:r>
            <a:r>
              <a:rPr lang="en-US" sz="2200" dirty="0" err="1" smtClean="0">
                <a:solidFill>
                  <a:srgbClr val="5A5A5A"/>
                </a:solidFill>
              </a:rPr>
              <a:t>Vlasov</a:t>
            </a:r>
            <a:r>
              <a:rPr lang="en-US" sz="2200" dirty="0" smtClean="0">
                <a:solidFill>
                  <a:srgbClr val="5A5A5A"/>
                </a:solidFill>
              </a:rPr>
              <a:t> solver with the </a:t>
            </a:r>
            <a:r>
              <a:rPr lang="en-US" sz="2200" b="1" dirty="0" smtClean="0">
                <a:solidFill>
                  <a:srgbClr val="5A5A5A"/>
                </a:solidFill>
              </a:rPr>
              <a:t>WBL (Water-Bag, Linear RF) model</a:t>
            </a:r>
            <a:r>
              <a:rPr lang="en-US" sz="2200" dirty="0" smtClean="0">
                <a:solidFill>
                  <a:srgbClr val="5A5A5A"/>
                </a:solidFill>
              </a:rPr>
              <a:t>, which will provide also the radial modes =&gt; 2-step approach:</a:t>
            </a:r>
          </a:p>
          <a:p>
            <a:pPr lvl="1" algn="just">
              <a:buSzPct val="120000"/>
            </a:pPr>
            <a:r>
              <a:rPr lang="en-US" sz="2000" dirty="0" smtClean="0">
                <a:solidFill>
                  <a:srgbClr val="5A5A5A"/>
                </a:solidFill>
              </a:rPr>
              <a:t>1) Solve the Eigenvalue system for the SC impedance, which is a </a:t>
            </a:r>
            <a:r>
              <a:rPr lang="en-US" sz="2000" b="1" dirty="0" smtClean="0">
                <a:solidFill>
                  <a:srgbClr val="5A5A5A"/>
                </a:solidFill>
              </a:rPr>
              <a:t>“negative inductance”</a:t>
            </a:r>
          </a:p>
        </p:txBody>
      </p:sp>
      <p:sp>
        <p:nvSpPr>
          <p:cNvPr id="14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Introduction (and </a:t>
            </a:r>
            <a:r>
              <a:rPr lang="en-GB" smtClean="0"/>
              <a:t>why this question)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118815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395536" y="51470"/>
            <a:ext cx="799288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Outlook</a:t>
            </a:r>
            <a:endParaRPr lang="en-GB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38</a:t>
            </a:r>
          </a:p>
        </p:txBody>
      </p:sp>
      <p:sp>
        <p:nvSpPr>
          <p:cNvPr id="13" name="Espace réservé du contenu 8"/>
          <p:cNvSpPr>
            <a:spLocks noGrp="1"/>
          </p:cNvSpPr>
          <p:nvPr>
            <p:ph idx="1"/>
          </p:nvPr>
        </p:nvSpPr>
        <p:spPr>
          <a:xfrm>
            <a:off x="323528" y="699542"/>
            <a:ext cx="8424936" cy="3975176"/>
          </a:xfrm>
        </p:spPr>
        <p:txBody>
          <a:bodyPr>
            <a:normAutofit lnSpcReduction="1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200" dirty="0">
                <a:solidFill>
                  <a:srgbClr val="5A5A5A"/>
                </a:solidFill>
              </a:rPr>
              <a:t>The coherent SC modes from </a:t>
            </a:r>
            <a:r>
              <a:rPr lang="en-US" sz="2200" b="1" dirty="0">
                <a:solidFill>
                  <a:srgbClr val="5A5A5A"/>
                </a:solidFill>
              </a:rPr>
              <a:t>GALACTIC</a:t>
            </a:r>
            <a:r>
              <a:rPr lang="en-US" sz="2200" dirty="0">
                <a:solidFill>
                  <a:srgbClr val="5A5A5A"/>
                </a:solidFill>
              </a:rPr>
              <a:t> </a:t>
            </a:r>
            <a:r>
              <a:rPr lang="en-US" sz="2200" b="1" dirty="0">
                <a:solidFill>
                  <a:srgbClr val="5A5A5A"/>
                </a:solidFill>
              </a:rPr>
              <a:t>and </a:t>
            </a:r>
            <a:r>
              <a:rPr lang="en-US" sz="2200" b="1" dirty="0" err="1">
                <a:solidFill>
                  <a:srgbClr val="5A5A5A"/>
                </a:solidFill>
              </a:rPr>
              <a:t>BimBim</a:t>
            </a:r>
            <a:r>
              <a:rPr lang="en-US" sz="2200" b="1" dirty="0">
                <a:solidFill>
                  <a:srgbClr val="5A5A5A"/>
                </a:solidFill>
              </a:rPr>
              <a:t> </a:t>
            </a:r>
            <a:r>
              <a:rPr lang="en-US" sz="2200" dirty="0">
                <a:solidFill>
                  <a:srgbClr val="5A5A5A"/>
                </a:solidFill>
              </a:rPr>
              <a:t>are very different from the ones of the ABS model (different distribution) </a:t>
            </a:r>
            <a:r>
              <a:rPr lang="en-US" sz="2200" dirty="0" smtClean="0">
                <a:solidFill>
                  <a:srgbClr val="FF0000"/>
                </a:solidFill>
              </a:rPr>
              <a:t>=&gt; </a:t>
            </a:r>
            <a:r>
              <a:rPr lang="en-US" sz="2200" dirty="0">
                <a:solidFill>
                  <a:srgbClr val="FF0000"/>
                </a:solidFill>
              </a:rPr>
              <a:t>Positive modes become </a:t>
            </a:r>
            <a:r>
              <a:rPr lang="en-US" sz="2200" dirty="0" smtClean="0">
                <a:solidFill>
                  <a:srgbClr val="FF0000"/>
                </a:solidFill>
              </a:rPr>
              <a:t>negative </a:t>
            </a:r>
            <a:r>
              <a:rPr lang="en-US" sz="2200" dirty="0">
                <a:solidFill>
                  <a:srgbClr val="FF0000"/>
                </a:solidFill>
              </a:rPr>
              <a:t>with SC </a:t>
            </a:r>
            <a:r>
              <a:rPr lang="en-US" sz="2200" dirty="0" smtClean="0">
                <a:solidFill>
                  <a:srgbClr val="FF0000"/>
                </a:solidFill>
              </a:rPr>
              <a:t>parameter + Radial modes</a:t>
            </a:r>
          </a:p>
          <a:p>
            <a:pPr lvl="1" algn="just">
              <a:buSzPct val="120000"/>
            </a:pPr>
            <a:r>
              <a:rPr lang="en-US" sz="2000" dirty="0">
                <a:solidFill>
                  <a:srgbClr val="5A5A5A"/>
                </a:solidFill>
              </a:rPr>
              <a:t>Was it also observed with other models / simulations? </a:t>
            </a:r>
            <a:r>
              <a:rPr lang="en-US" sz="2000" dirty="0">
                <a:solidFill>
                  <a:srgbClr val="FF0000"/>
                </a:solidFill>
              </a:rPr>
              <a:t>=&gt; To be </a:t>
            </a:r>
            <a:r>
              <a:rPr lang="en-US" sz="2000" dirty="0" smtClean="0">
                <a:solidFill>
                  <a:srgbClr val="FF0000"/>
                </a:solidFill>
              </a:rPr>
              <a:t>checked/confirmed. What could be the mistake in the 2 codes?</a:t>
            </a:r>
            <a:endParaRPr lang="en-US" sz="1000" dirty="0">
              <a:solidFill>
                <a:srgbClr val="FF0000"/>
              </a:solidFill>
            </a:endParaRPr>
          </a:p>
          <a:p>
            <a:pPr lvl="1" algn="just">
              <a:buSzPct val="120000"/>
            </a:pPr>
            <a:r>
              <a:rPr lang="en-US" sz="2000" dirty="0">
                <a:solidFill>
                  <a:srgbClr val="5A5A5A"/>
                </a:solidFill>
              </a:rPr>
              <a:t>What is the impact on the predicted “convective instabilities” (Burov_PRAB2019</a:t>
            </a:r>
            <a:r>
              <a:rPr lang="en-US" sz="2000" dirty="0" smtClean="0">
                <a:solidFill>
                  <a:srgbClr val="5A5A5A"/>
                </a:solidFill>
              </a:rPr>
              <a:t>)?</a:t>
            </a:r>
            <a:endParaRPr lang="en-US" sz="2200" dirty="0" smtClean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err="1">
                <a:solidFill>
                  <a:srgbClr val="5A5A5A"/>
                </a:solidFill>
              </a:rPr>
              <a:t>Finalise</a:t>
            </a:r>
            <a:r>
              <a:rPr lang="en-US" sz="2200" dirty="0">
                <a:solidFill>
                  <a:srgbClr val="5A5A5A"/>
                </a:solidFill>
              </a:rPr>
              <a:t> study with </a:t>
            </a:r>
            <a:r>
              <a:rPr lang="en-US" sz="2200" dirty="0" smtClean="0">
                <a:solidFill>
                  <a:srgbClr val="5A5A5A"/>
                </a:solidFill>
              </a:rPr>
              <a:t>GALACTIC</a:t>
            </a:r>
          </a:p>
          <a:p>
            <a:pPr lvl="1" algn="just">
              <a:buSzPct val="120000"/>
            </a:pPr>
            <a:r>
              <a:rPr lang="en-US" sz="2000" dirty="0" smtClean="0">
                <a:solidFill>
                  <a:srgbClr val="5A5A5A"/>
                </a:solidFill>
              </a:rPr>
              <a:t>Fully understand if mode 00 is shifting or not with intensity (do we need to integrate the incoherent force in the Eigenvalue problem)?</a:t>
            </a:r>
          </a:p>
          <a:p>
            <a:pPr lvl="1" algn="just">
              <a:buSzPct val="120000"/>
            </a:pPr>
            <a:r>
              <a:rPr lang="en-US" sz="2000" dirty="0" smtClean="0">
                <a:solidFill>
                  <a:srgbClr val="5A5A5A"/>
                </a:solidFill>
              </a:rPr>
              <a:t>Study the impact of the new SC modes on TMCI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3471644" y="-720383"/>
            <a:ext cx="2128703" cy="8712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83568" y="1923679"/>
            <a:ext cx="8208912" cy="648071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8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395536" y="51470"/>
            <a:ext cx="799288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Outlook</a:t>
            </a:r>
            <a:endParaRPr lang="en-GB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38</a:t>
            </a:r>
          </a:p>
        </p:txBody>
      </p:sp>
      <p:sp>
        <p:nvSpPr>
          <p:cNvPr id="13" name="Espace réservé du contenu 8"/>
          <p:cNvSpPr>
            <a:spLocks noGrp="1"/>
          </p:cNvSpPr>
          <p:nvPr>
            <p:ph idx="1"/>
          </p:nvPr>
        </p:nvSpPr>
        <p:spPr>
          <a:xfrm>
            <a:off x="323528" y="699542"/>
            <a:ext cx="8424936" cy="3975176"/>
          </a:xfrm>
        </p:spPr>
        <p:txBody>
          <a:bodyPr>
            <a:normAutofit lnSpcReduction="1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200" dirty="0">
                <a:solidFill>
                  <a:srgbClr val="5A5A5A"/>
                </a:solidFill>
              </a:rPr>
              <a:t>The coherent SC modes from </a:t>
            </a:r>
            <a:r>
              <a:rPr lang="en-US" sz="2200" b="1" dirty="0">
                <a:solidFill>
                  <a:srgbClr val="5A5A5A"/>
                </a:solidFill>
              </a:rPr>
              <a:t>GALACTIC</a:t>
            </a:r>
            <a:r>
              <a:rPr lang="en-US" sz="2200" dirty="0">
                <a:solidFill>
                  <a:srgbClr val="5A5A5A"/>
                </a:solidFill>
              </a:rPr>
              <a:t> </a:t>
            </a:r>
            <a:r>
              <a:rPr lang="en-US" sz="2200" b="1" dirty="0">
                <a:solidFill>
                  <a:srgbClr val="5A5A5A"/>
                </a:solidFill>
              </a:rPr>
              <a:t>and </a:t>
            </a:r>
            <a:r>
              <a:rPr lang="en-US" sz="2200" b="1" dirty="0" err="1">
                <a:solidFill>
                  <a:srgbClr val="5A5A5A"/>
                </a:solidFill>
              </a:rPr>
              <a:t>BimBim</a:t>
            </a:r>
            <a:r>
              <a:rPr lang="en-US" sz="2200" b="1" dirty="0">
                <a:solidFill>
                  <a:srgbClr val="5A5A5A"/>
                </a:solidFill>
              </a:rPr>
              <a:t> </a:t>
            </a:r>
            <a:r>
              <a:rPr lang="en-US" sz="2200" dirty="0">
                <a:solidFill>
                  <a:srgbClr val="5A5A5A"/>
                </a:solidFill>
              </a:rPr>
              <a:t>are very different from the ones of the ABS model (different distribution) </a:t>
            </a:r>
            <a:r>
              <a:rPr lang="en-US" sz="2200" dirty="0" smtClean="0">
                <a:solidFill>
                  <a:srgbClr val="FF0000"/>
                </a:solidFill>
              </a:rPr>
              <a:t>=&gt; </a:t>
            </a:r>
            <a:r>
              <a:rPr lang="en-US" sz="2200" dirty="0">
                <a:solidFill>
                  <a:srgbClr val="FF0000"/>
                </a:solidFill>
              </a:rPr>
              <a:t>Positive modes become </a:t>
            </a:r>
            <a:r>
              <a:rPr lang="en-US" sz="2200" dirty="0" smtClean="0">
                <a:solidFill>
                  <a:srgbClr val="FF0000"/>
                </a:solidFill>
              </a:rPr>
              <a:t>negative </a:t>
            </a:r>
            <a:r>
              <a:rPr lang="en-US" sz="2200" dirty="0">
                <a:solidFill>
                  <a:srgbClr val="FF0000"/>
                </a:solidFill>
              </a:rPr>
              <a:t>with SC </a:t>
            </a:r>
            <a:r>
              <a:rPr lang="en-US" sz="2200" dirty="0" smtClean="0">
                <a:solidFill>
                  <a:srgbClr val="FF0000"/>
                </a:solidFill>
              </a:rPr>
              <a:t>parameter + Radial modes</a:t>
            </a:r>
          </a:p>
          <a:p>
            <a:pPr lvl="1" algn="just">
              <a:buSzPct val="120000"/>
            </a:pPr>
            <a:r>
              <a:rPr lang="en-US" sz="2000" dirty="0" smtClean="0">
                <a:solidFill>
                  <a:srgbClr val="5A5A5A"/>
                </a:solidFill>
              </a:rPr>
              <a:t>Was it also observed with other models / simulations? </a:t>
            </a:r>
            <a:r>
              <a:rPr lang="en-US" sz="2000" dirty="0" smtClean="0">
                <a:solidFill>
                  <a:srgbClr val="FF0000"/>
                </a:solidFill>
              </a:rPr>
              <a:t>=&gt; To </a:t>
            </a:r>
            <a:r>
              <a:rPr lang="en-US" sz="2000" dirty="0">
                <a:solidFill>
                  <a:srgbClr val="FF0000"/>
                </a:solidFill>
              </a:rPr>
              <a:t>be </a:t>
            </a:r>
            <a:r>
              <a:rPr lang="en-US" sz="2000" dirty="0" smtClean="0">
                <a:solidFill>
                  <a:srgbClr val="FF0000"/>
                </a:solidFill>
              </a:rPr>
              <a:t>checked/confirmed. What </a:t>
            </a:r>
            <a:r>
              <a:rPr lang="en-US" sz="2000" dirty="0">
                <a:solidFill>
                  <a:srgbClr val="FF0000"/>
                </a:solidFill>
              </a:rPr>
              <a:t>could be the mistake in the 2 codes</a:t>
            </a:r>
            <a:r>
              <a:rPr lang="en-US" sz="2000" dirty="0" smtClean="0">
                <a:solidFill>
                  <a:srgbClr val="FF0000"/>
                </a:solidFill>
              </a:rPr>
              <a:t>?</a:t>
            </a:r>
            <a:endParaRPr lang="en-US" sz="1000" dirty="0" smtClean="0">
              <a:solidFill>
                <a:srgbClr val="FF0000"/>
              </a:solidFill>
            </a:endParaRPr>
          </a:p>
          <a:p>
            <a:pPr lvl="1" algn="just">
              <a:buSzPct val="120000"/>
            </a:pPr>
            <a:r>
              <a:rPr lang="en-US" sz="2000" dirty="0" smtClean="0">
                <a:solidFill>
                  <a:srgbClr val="5A5A5A"/>
                </a:solidFill>
              </a:rPr>
              <a:t>If confirmed, what </a:t>
            </a:r>
            <a:r>
              <a:rPr lang="en-US" sz="2000" dirty="0" smtClean="0">
                <a:solidFill>
                  <a:srgbClr val="5A5A5A"/>
                </a:solidFill>
              </a:rPr>
              <a:t>would be</a:t>
            </a:r>
            <a:r>
              <a:rPr lang="en-US" sz="2000" dirty="0" smtClean="0">
                <a:solidFill>
                  <a:srgbClr val="5A5A5A"/>
                </a:solidFill>
              </a:rPr>
              <a:t> </a:t>
            </a:r>
            <a:r>
              <a:rPr lang="en-US" sz="2000" dirty="0">
                <a:solidFill>
                  <a:srgbClr val="5A5A5A"/>
                </a:solidFill>
              </a:rPr>
              <a:t>the impact on the predicted “convective instabilities” (Burov_PRAB2019</a:t>
            </a:r>
            <a:r>
              <a:rPr lang="en-US" sz="2000" dirty="0" smtClean="0">
                <a:solidFill>
                  <a:srgbClr val="5A5A5A"/>
                </a:solidFill>
              </a:rPr>
              <a:t>)?</a:t>
            </a:r>
            <a:endParaRPr lang="en-US" sz="2200" dirty="0" smtClean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err="1">
                <a:solidFill>
                  <a:srgbClr val="5A5A5A"/>
                </a:solidFill>
              </a:rPr>
              <a:t>Finalise</a:t>
            </a:r>
            <a:r>
              <a:rPr lang="en-US" sz="2200" dirty="0">
                <a:solidFill>
                  <a:srgbClr val="5A5A5A"/>
                </a:solidFill>
              </a:rPr>
              <a:t> study with </a:t>
            </a:r>
            <a:r>
              <a:rPr lang="en-US" sz="2200" dirty="0" smtClean="0">
                <a:solidFill>
                  <a:srgbClr val="5A5A5A"/>
                </a:solidFill>
              </a:rPr>
              <a:t>GALACTIC</a:t>
            </a:r>
          </a:p>
          <a:p>
            <a:pPr lvl="1" algn="just">
              <a:buSzPct val="120000"/>
            </a:pPr>
            <a:r>
              <a:rPr lang="en-US" sz="2000" dirty="0" smtClean="0">
                <a:solidFill>
                  <a:srgbClr val="5A5A5A"/>
                </a:solidFill>
              </a:rPr>
              <a:t>Fully understand if mode 00 is shifting or not with intensity (do we need to integrate the incoherent force in the Eigenvalue problem)?</a:t>
            </a:r>
          </a:p>
          <a:p>
            <a:pPr lvl="1" algn="just">
              <a:buSzPct val="120000"/>
            </a:pPr>
            <a:r>
              <a:rPr lang="en-US" sz="2000" dirty="0" smtClean="0">
                <a:solidFill>
                  <a:srgbClr val="5A5A5A"/>
                </a:solidFill>
              </a:rPr>
              <a:t>Study the impact of the new SC modes on TMCI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3759676" y="-432351"/>
            <a:ext cx="1552639" cy="8712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3568" y="1923679"/>
            <a:ext cx="8208912" cy="648071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6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395536" y="51470"/>
            <a:ext cx="799288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Outlook</a:t>
            </a:r>
            <a:endParaRPr lang="en-GB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38</a:t>
            </a:r>
          </a:p>
        </p:txBody>
      </p:sp>
      <p:sp>
        <p:nvSpPr>
          <p:cNvPr id="13" name="Espace réservé du contenu 8"/>
          <p:cNvSpPr>
            <a:spLocks noGrp="1"/>
          </p:cNvSpPr>
          <p:nvPr>
            <p:ph idx="1"/>
          </p:nvPr>
        </p:nvSpPr>
        <p:spPr>
          <a:xfrm>
            <a:off x="323528" y="699542"/>
            <a:ext cx="8424936" cy="3975176"/>
          </a:xfrm>
        </p:spPr>
        <p:txBody>
          <a:bodyPr>
            <a:normAutofit lnSpcReduction="1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200" dirty="0">
                <a:solidFill>
                  <a:srgbClr val="5A5A5A"/>
                </a:solidFill>
              </a:rPr>
              <a:t>The coherent SC modes from </a:t>
            </a:r>
            <a:r>
              <a:rPr lang="en-US" sz="2200" b="1" dirty="0">
                <a:solidFill>
                  <a:srgbClr val="5A5A5A"/>
                </a:solidFill>
              </a:rPr>
              <a:t>GALACTIC</a:t>
            </a:r>
            <a:r>
              <a:rPr lang="en-US" sz="2200" dirty="0">
                <a:solidFill>
                  <a:srgbClr val="5A5A5A"/>
                </a:solidFill>
              </a:rPr>
              <a:t> </a:t>
            </a:r>
            <a:r>
              <a:rPr lang="en-US" sz="2200" b="1" dirty="0">
                <a:solidFill>
                  <a:srgbClr val="5A5A5A"/>
                </a:solidFill>
              </a:rPr>
              <a:t>and </a:t>
            </a:r>
            <a:r>
              <a:rPr lang="en-US" sz="2200" b="1" dirty="0" err="1">
                <a:solidFill>
                  <a:srgbClr val="5A5A5A"/>
                </a:solidFill>
              </a:rPr>
              <a:t>BimBim</a:t>
            </a:r>
            <a:r>
              <a:rPr lang="en-US" sz="2200" b="1" dirty="0">
                <a:solidFill>
                  <a:srgbClr val="5A5A5A"/>
                </a:solidFill>
              </a:rPr>
              <a:t> </a:t>
            </a:r>
            <a:r>
              <a:rPr lang="en-US" sz="2200" dirty="0">
                <a:solidFill>
                  <a:srgbClr val="5A5A5A"/>
                </a:solidFill>
              </a:rPr>
              <a:t>are very different from the ones of the ABS model (different distribution) </a:t>
            </a:r>
            <a:r>
              <a:rPr lang="en-US" sz="2200" dirty="0" smtClean="0">
                <a:solidFill>
                  <a:srgbClr val="FF0000"/>
                </a:solidFill>
              </a:rPr>
              <a:t>=&gt; </a:t>
            </a:r>
            <a:r>
              <a:rPr lang="en-US" sz="2200" dirty="0">
                <a:solidFill>
                  <a:srgbClr val="FF0000"/>
                </a:solidFill>
              </a:rPr>
              <a:t>Positive modes become </a:t>
            </a:r>
            <a:r>
              <a:rPr lang="en-US" sz="2200" dirty="0" smtClean="0">
                <a:solidFill>
                  <a:srgbClr val="FF0000"/>
                </a:solidFill>
              </a:rPr>
              <a:t>negative </a:t>
            </a:r>
            <a:r>
              <a:rPr lang="en-US" sz="2200" dirty="0">
                <a:solidFill>
                  <a:srgbClr val="FF0000"/>
                </a:solidFill>
              </a:rPr>
              <a:t>with SC </a:t>
            </a:r>
            <a:r>
              <a:rPr lang="en-US" sz="2200" dirty="0" smtClean="0">
                <a:solidFill>
                  <a:srgbClr val="FF0000"/>
                </a:solidFill>
              </a:rPr>
              <a:t>parameter + Radial modes</a:t>
            </a:r>
          </a:p>
          <a:p>
            <a:pPr lvl="1" algn="just">
              <a:buSzPct val="120000"/>
            </a:pPr>
            <a:r>
              <a:rPr lang="en-US" sz="2000" dirty="0">
                <a:solidFill>
                  <a:srgbClr val="5A5A5A"/>
                </a:solidFill>
              </a:rPr>
              <a:t>Was it also observed with other models / simulations? </a:t>
            </a:r>
            <a:r>
              <a:rPr lang="en-US" sz="2000" dirty="0">
                <a:solidFill>
                  <a:srgbClr val="FF0000"/>
                </a:solidFill>
              </a:rPr>
              <a:t>=&gt; To be </a:t>
            </a:r>
            <a:r>
              <a:rPr lang="en-US" sz="2000" dirty="0" smtClean="0">
                <a:solidFill>
                  <a:srgbClr val="FF0000"/>
                </a:solidFill>
              </a:rPr>
              <a:t>checked/confirmed. What </a:t>
            </a:r>
            <a:r>
              <a:rPr lang="en-US" sz="2000" dirty="0">
                <a:solidFill>
                  <a:srgbClr val="FF0000"/>
                </a:solidFill>
              </a:rPr>
              <a:t>could be the mistake in the 2 codes</a:t>
            </a:r>
            <a:r>
              <a:rPr lang="en-US" sz="2000" dirty="0" smtClean="0">
                <a:solidFill>
                  <a:srgbClr val="FF0000"/>
                </a:solidFill>
              </a:rPr>
              <a:t>?</a:t>
            </a:r>
            <a:endParaRPr lang="en-US" sz="1000" dirty="0">
              <a:solidFill>
                <a:srgbClr val="FF0000"/>
              </a:solidFill>
            </a:endParaRPr>
          </a:p>
          <a:p>
            <a:pPr lvl="1" algn="just">
              <a:buSzPct val="120000"/>
            </a:pPr>
            <a:r>
              <a:rPr lang="en-US" sz="2000" dirty="0">
                <a:solidFill>
                  <a:srgbClr val="5A5A5A"/>
                </a:solidFill>
              </a:rPr>
              <a:t>If confirmed, what </a:t>
            </a:r>
            <a:r>
              <a:rPr lang="en-US" sz="2000" dirty="0">
                <a:solidFill>
                  <a:srgbClr val="5A5A5A"/>
                </a:solidFill>
              </a:rPr>
              <a:t>would be the </a:t>
            </a:r>
            <a:r>
              <a:rPr lang="en-US" sz="2000" dirty="0">
                <a:solidFill>
                  <a:srgbClr val="5A5A5A"/>
                </a:solidFill>
              </a:rPr>
              <a:t>impact on the predicted “convective instabilities” (Burov_PRAB2019)?</a:t>
            </a:r>
            <a:endParaRPr lang="en-US" sz="2200" dirty="0" smtClean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err="1">
                <a:solidFill>
                  <a:srgbClr val="5A5A5A"/>
                </a:solidFill>
              </a:rPr>
              <a:t>Finalise</a:t>
            </a:r>
            <a:r>
              <a:rPr lang="en-US" sz="2200" dirty="0">
                <a:solidFill>
                  <a:srgbClr val="5A5A5A"/>
                </a:solidFill>
              </a:rPr>
              <a:t> study with </a:t>
            </a:r>
            <a:r>
              <a:rPr lang="en-US" sz="2200" dirty="0" smtClean="0">
                <a:solidFill>
                  <a:srgbClr val="5A5A5A"/>
                </a:solidFill>
              </a:rPr>
              <a:t>GALACTIC (and compare to </a:t>
            </a:r>
            <a:r>
              <a:rPr lang="en-US" sz="2200" dirty="0" err="1" smtClean="0">
                <a:solidFill>
                  <a:srgbClr val="5A5A5A"/>
                </a:solidFill>
              </a:rPr>
              <a:t>BimBim</a:t>
            </a:r>
            <a:r>
              <a:rPr lang="en-US" sz="2200" dirty="0" smtClean="0">
                <a:solidFill>
                  <a:srgbClr val="5A5A5A"/>
                </a:solidFill>
              </a:rPr>
              <a:t>)</a:t>
            </a:r>
          </a:p>
          <a:p>
            <a:pPr lvl="1" algn="just">
              <a:buSzPct val="120000"/>
            </a:pPr>
            <a:r>
              <a:rPr lang="en-US" sz="2000" dirty="0" smtClean="0">
                <a:solidFill>
                  <a:srgbClr val="5A5A5A"/>
                </a:solidFill>
              </a:rPr>
              <a:t>Fully understand if mode 00 is shifting or not with intensity (do we need to integrate the incoherent force in the Eigenvalue problem)?</a:t>
            </a:r>
          </a:p>
          <a:p>
            <a:pPr lvl="1" algn="just">
              <a:buSzPct val="120000"/>
            </a:pPr>
            <a:r>
              <a:rPr lang="en-US" sz="2000" dirty="0" smtClean="0">
                <a:solidFill>
                  <a:srgbClr val="5A5A5A"/>
                </a:solidFill>
              </a:rPr>
              <a:t>Study the impact of the new SC modes on TMCI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3975700" y="-216327"/>
            <a:ext cx="1120591" cy="8712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3568" y="1923679"/>
            <a:ext cx="8208912" cy="648071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1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395536" y="51470"/>
            <a:ext cx="799288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Outlook</a:t>
            </a:r>
            <a:endParaRPr lang="en-GB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38</a:t>
            </a:r>
          </a:p>
        </p:txBody>
      </p:sp>
      <p:sp>
        <p:nvSpPr>
          <p:cNvPr id="13" name="Espace réservé du contenu 8"/>
          <p:cNvSpPr>
            <a:spLocks noGrp="1"/>
          </p:cNvSpPr>
          <p:nvPr>
            <p:ph idx="1"/>
          </p:nvPr>
        </p:nvSpPr>
        <p:spPr>
          <a:xfrm>
            <a:off x="323528" y="699542"/>
            <a:ext cx="8424936" cy="3975176"/>
          </a:xfrm>
        </p:spPr>
        <p:txBody>
          <a:bodyPr>
            <a:normAutofit lnSpcReduction="1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200" dirty="0">
                <a:solidFill>
                  <a:srgbClr val="5A5A5A"/>
                </a:solidFill>
              </a:rPr>
              <a:t>The coherent SC modes from </a:t>
            </a:r>
            <a:r>
              <a:rPr lang="en-US" sz="2200" b="1" dirty="0">
                <a:solidFill>
                  <a:srgbClr val="5A5A5A"/>
                </a:solidFill>
              </a:rPr>
              <a:t>GALACTIC</a:t>
            </a:r>
            <a:r>
              <a:rPr lang="en-US" sz="2200" dirty="0">
                <a:solidFill>
                  <a:srgbClr val="5A5A5A"/>
                </a:solidFill>
              </a:rPr>
              <a:t> </a:t>
            </a:r>
            <a:r>
              <a:rPr lang="en-US" sz="2200" b="1" dirty="0">
                <a:solidFill>
                  <a:srgbClr val="5A5A5A"/>
                </a:solidFill>
              </a:rPr>
              <a:t>and </a:t>
            </a:r>
            <a:r>
              <a:rPr lang="en-US" sz="2200" b="1" dirty="0" err="1">
                <a:solidFill>
                  <a:srgbClr val="5A5A5A"/>
                </a:solidFill>
              </a:rPr>
              <a:t>BimBim</a:t>
            </a:r>
            <a:r>
              <a:rPr lang="en-US" sz="2200" b="1" dirty="0">
                <a:solidFill>
                  <a:srgbClr val="5A5A5A"/>
                </a:solidFill>
              </a:rPr>
              <a:t> </a:t>
            </a:r>
            <a:r>
              <a:rPr lang="en-US" sz="2200" dirty="0">
                <a:solidFill>
                  <a:srgbClr val="5A5A5A"/>
                </a:solidFill>
              </a:rPr>
              <a:t>are very different from the ones of the ABS model (different distribution) </a:t>
            </a:r>
            <a:r>
              <a:rPr lang="en-US" sz="2200" dirty="0" smtClean="0">
                <a:solidFill>
                  <a:srgbClr val="FF0000"/>
                </a:solidFill>
              </a:rPr>
              <a:t>=&gt; </a:t>
            </a:r>
            <a:r>
              <a:rPr lang="en-US" sz="2200" dirty="0">
                <a:solidFill>
                  <a:srgbClr val="FF0000"/>
                </a:solidFill>
              </a:rPr>
              <a:t>Positive modes become </a:t>
            </a:r>
            <a:r>
              <a:rPr lang="en-US" sz="2200" dirty="0" smtClean="0">
                <a:solidFill>
                  <a:srgbClr val="FF0000"/>
                </a:solidFill>
              </a:rPr>
              <a:t>negative </a:t>
            </a:r>
            <a:r>
              <a:rPr lang="en-US" sz="2200" dirty="0">
                <a:solidFill>
                  <a:srgbClr val="FF0000"/>
                </a:solidFill>
              </a:rPr>
              <a:t>with SC </a:t>
            </a:r>
            <a:r>
              <a:rPr lang="en-US" sz="2200" dirty="0" smtClean="0">
                <a:solidFill>
                  <a:srgbClr val="FF0000"/>
                </a:solidFill>
              </a:rPr>
              <a:t>parameter + Radial modes</a:t>
            </a:r>
          </a:p>
          <a:p>
            <a:pPr lvl="1" algn="just">
              <a:buSzPct val="120000"/>
            </a:pPr>
            <a:r>
              <a:rPr lang="en-US" sz="2000" dirty="0">
                <a:solidFill>
                  <a:srgbClr val="5A5A5A"/>
                </a:solidFill>
              </a:rPr>
              <a:t>Was it also observed with other models / simulations? </a:t>
            </a:r>
            <a:r>
              <a:rPr lang="en-US" sz="2000" dirty="0">
                <a:solidFill>
                  <a:srgbClr val="FF0000"/>
                </a:solidFill>
              </a:rPr>
              <a:t>=&gt; To be </a:t>
            </a:r>
            <a:r>
              <a:rPr lang="en-US" sz="2000" dirty="0" smtClean="0">
                <a:solidFill>
                  <a:srgbClr val="FF0000"/>
                </a:solidFill>
              </a:rPr>
              <a:t>checked/confirmed. What </a:t>
            </a:r>
            <a:r>
              <a:rPr lang="en-US" sz="2000" dirty="0">
                <a:solidFill>
                  <a:srgbClr val="FF0000"/>
                </a:solidFill>
              </a:rPr>
              <a:t>could be the mistake in the 2 codes</a:t>
            </a:r>
            <a:r>
              <a:rPr lang="en-US" sz="2000" dirty="0" smtClean="0">
                <a:solidFill>
                  <a:srgbClr val="FF0000"/>
                </a:solidFill>
              </a:rPr>
              <a:t>?</a:t>
            </a:r>
            <a:endParaRPr lang="en-US" sz="1000" dirty="0">
              <a:solidFill>
                <a:srgbClr val="FF0000"/>
              </a:solidFill>
            </a:endParaRPr>
          </a:p>
          <a:p>
            <a:pPr lvl="1" algn="just">
              <a:buSzPct val="120000"/>
            </a:pPr>
            <a:r>
              <a:rPr lang="en-US" sz="2000" dirty="0">
                <a:solidFill>
                  <a:srgbClr val="5A5A5A"/>
                </a:solidFill>
              </a:rPr>
              <a:t>If confirmed, what </a:t>
            </a:r>
            <a:r>
              <a:rPr lang="en-US" sz="2000" dirty="0">
                <a:solidFill>
                  <a:srgbClr val="5A5A5A"/>
                </a:solidFill>
              </a:rPr>
              <a:t>would be the </a:t>
            </a:r>
            <a:r>
              <a:rPr lang="en-US" sz="2000" dirty="0">
                <a:solidFill>
                  <a:srgbClr val="5A5A5A"/>
                </a:solidFill>
              </a:rPr>
              <a:t>impact on the predicted “convective instabilities” (Burov_PRAB2019)?</a:t>
            </a:r>
            <a:endParaRPr lang="en-US" sz="2200" dirty="0" smtClean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err="1">
                <a:solidFill>
                  <a:srgbClr val="5A5A5A"/>
                </a:solidFill>
              </a:rPr>
              <a:t>Finalise</a:t>
            </a:r>
            <a:r>
              <a:rPr lang="en-US" sz="2200" dirty="0">
                <a:solidFill>
                  <a:srgbClr val="5A5A5A"/>
                </a:solidFill>
              </a:rPr>
              <a:t> study with GALACTIC (and compare to </a:t>
            </a:r>
            <a:r>
              <a:rPr lang="en-US" sz="2200" dirty="0" err="1">
                <a:solidFill>
                  <a:srgbClr val="5A5A5A"/>
                </a:solidFill>
              </a:rPr>
              <a:t>BimBim</a:t>
            </a:r>
            <a:r>
              <a:rPr lang="en-US" sz="2200" dirty="0">
                <a:solidFill>
                  <a:srgbClr val="5A5A5A"/>
                </a:solidFill>
              </a:rPr>
              <a:t>)</a:t>
            </a:r>
            <a:endParaRPr lang="en-US" sz="2200" dirty="0" smtClean="0">
              <a:solidFill>
                <a:srgbClr val="5A5A5A"/>
              </a:solidFill>
            </a:endParaRPr>
          </a:p>
          <a:p>
            <a:pPr lvl="1" algn="just">
              <a:buSzPct val="120000"/>
            </a:pPr>
            <a:r>
              <a:rPr lang="en-US" sz="2000" dirty="0" smtClean="0">
                <a:solidFill>
                  <a:srgbClr val="5A5A5A"/>
                </a:solidFill>
              </a:rPr>
              <a:t>Fully understand if mode 00 is shifting or not with intensity (do we need to integrate the incoherent force in the Eigenvalue problem)?</a:t>
            </a:r>
          </a:p>
          <a:p>
            <a:pPr lvl="1" algn="just">
              <a:buSzPct val="120000"/>
            </a:pPr>
            <a:r>
              <a:rPr lang="en-US" sz="2000" dirty="0" smtClean="0">
                <a:solidFill>
                  <a:srgbClr val="5A5A5A"/>
                </a:solidFill>
              </a:rPr>
              <a:t>Study the impact of the new SC modes on TMCI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4227728" y="107710"/>
            <a:ext cx="616535" cy="8712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3568" y="1923679"/>
            <a:ext cx="8208912" cy="648071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9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395536" y="51470"/>
            <a:ext cx="799288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Outlook</a:t>
            </a:r>
            <a:endParaRPr lang="en-GB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38</a:t>
            </a:r>
          </a:p>
        </p:txBody>
      </p:sp>
      <p:sp>
        <p:nvSpPr>
          <p:cNvPr id="13" name="Espace réservé du contenu 8"/>
          <p:cNvSpPr>
            <a:spLocks noGrp="1"/>
          </p:cNvSpPr>
          <p:nvPr>
            <p:ph idx="1"/>
          </p:nvPr>
        </p:nvSpPr>
        <p:spPr>
          <a:xfrm>
            <a:off x="323528" y="699542"/>
            <a:ext cx="8424936" cy="4176464"/>
          </a:xfrm>
        </p:spPr>
        <p:txBody>
          <a:bodyPr>
            <a:normAutofit lnSpcReduction="1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200" dirty="0">
                <a:solidFill>
                  <a:srgbClr val="5A5A5A"/>
                </a:solidFill>
              </a:rPr>
              <a:t>The coherent SC modes from </a:t>
            </a:r>
            <a:r>
              <a:rPr lang="en-US" sz="2200" b="1" dirty="0">
                <a:solidFill>
                  <a:srgbClr val="5A5A5A"/>
                </a:solidFill>
              </a:rPr>
              <a:t>GALACTIC</a:t>
            </a:r>
            <a:r>
              <a:rPr lang="en-US" sz="2200" dirty="0">
                <a:solidFill>
                  <a:srgbClr val="5A5A5A"/>
                </a:solidFill>
              </a:rPr>
              <a:t> </a:t>
            </a:r>
            <a:r>
              <a:rPr lang="en-US" sz="2200" b="1" dirty="0">
                <a:solidFill>
                  <a:srgbClr val="5A5A5A"/>
                </a:solidFill>
              </a:rPr>
              <a:t>and </a:t>
            </a:r>
            <a:r>
              <a:rPr lang="en-US" sz="2200" b="1" dirty="0" err="1">
                <a:solidFill>
                  <a:srgbClr val="5A5A5A"/>
                </a:solidFill>
              </a:rPr>
              <a:t>BimBim</a:t>
            </a:r>
            <a:r>
              <a:rPr lang="en-US" sz="2200" b="1" dirty="0">
                <a:solidFill>
                  <a:srgbClr val="5A5A5A"/>
                </a:solidFill>
              </a:rPr>
              <a:t> </a:t>
            </a:r>
            <a:r>
              <a:rPr lang="en-US" sz="2200" dirty="0">
                <a:solidFill>
                  <a:srgbClr val="5A5A5A"/>
                </a:solidFill>
              </a:rPr>
              <a:t>are very different from the ones of the ABS model (different distribution) </a:t>
            </a:r>
            <a:r>
              <a:rPr lang="en-US" sz="2200" dirty="0" smtClean="0">
                <a:solidFill>
                  <a:srgbClr val="FF0000"/>
                </a:solidFill>
              </a:rPr>
              <a:t>=&gt; </a:t>
            </a:r>
            <a:r>
              <a:rPr lang="en-US" sz="2200" dirty="0">
                <a:solidFill>
                  <a:srgbClr val="FF0000"/>
                </a:solidFill>
              </a:rPr>
              <a:t>Positive modes become </a:t>
            </a:r>
            <a:r>
              <a:rPr lang="en-US" sz="2200" dirty="0" smtClean="0">
                <a:solidFill>
                  <a:srgbClr val="FF0000"/>
                </a:solidFill>
              </a:rPr>
              <a:t>negative with </a:t>
            </a:r>
            <a:r>
              <a:rPr lang="en-US" sz="2200" dirty="0">
                <a:solidFill>
                  <a:srgbClr val="FF0000"/>
                </a:solidFill>
              </a:rPr>
              <a:t>SC </a:t>
            </a:r>
            <a:r>
              <a:rPr lang="en-US" sz="2200" dirty="0" smtClean="0">
                <a:solidFill>
                  <a:srgbClr val="FF0000"/>
                </a:solidFill>
              </a:rPr>
              <a:t>parameter + Radial modes</a:t>
            </a:r>
          </a:p>
          <a:p>
            <a:pPr lvl="1" algn="just">
              <a:buSzPct val="120000"/>
            </a:pPr>
            <a:r>
              <a:rPr lang="en-US" sz="2000" dirty="0">
                <a:solidFill>
                  <a:srgbClr val="5A5A5A"/>
                </a:solidFill>
              </a:rPr>
              <a:t>Was it also observed with other models / simulations? </a:t>
            </a:r>
            <a:r>
              <a:rPr lang="en-US" sz="2000" dirty="0">
                <a:solidFill>
                  <a:srgbClr val="FF0000"/>
                </a:solidFill>
              </a:rPr>
              <a:t>=&gt; To be </a:t>
            </a:r>
            <a:r>
              <a:rPr lang="en-US" sz="2000" dirty="0" smtClean="0">
                <a:solidFill>
                  <a:srgbClr val="FF0000"/>
                </a:solidFill>
              </a:rPr>
              <a:t>checked/confirmed. What </a:t>
            </a:r>
            <a:r>
              <a:rPr lang="en-US" sz="2000" dirty="0">
                <a:solidFill>
                  <a:srgbClr val="FF0000"/>
                </a:solidFill>
              </a:rPr>
              <a:t>could be the mistake in the 2 codes</a:t>
            </a:r>
            <a:r>
              <a:rPr lang="en-US" sz="2000" dirty="0" smtClean="0">
                <a:solidFill>
                  <a:srgbClr val="FF0000"/>
                </a:solidFill>
              </a:rPr>
              <a:t>?</a:t>
            </a:r>
            <a:endParaRPr lang="en-US" sz="2000" dirty="0">
              <a:solidFill>
                <a:srgbClr val="FF0000"/>
              </a:solidFill>
            </a:endParaRPr>
          </a:p>
          <a:p>
            <a:pPr lvl="1" algn="just">
              <a:buSzPct val="120000"/>
            </a:pPr>
            <a:r>
              <a:rPr lang="en-US" sz="2000" dirty="0">
                <a:solidFill>
                  <a:srgbClr val="5A5A5A"/>
                </a:solidFill>
              </a:rPr>
              <a:t>If confirmed, what </a:t>
            </a:r>
            <a:r>
              <a:rPr lang="en-US" sz="2000" dirty="0">
                <a:solidFill>
                  <a:srgbClr val="5A5A5A"/>
                </a:solidFill>
              </a:rPr>
              <a:t>would be the </a:t>
            </a:r>
            <a:r>
              <a:rPr lang="en-US" sz="2000" dirty="0">
                <a:solidFill>
                  <a:srgbClr val="5A5A5A"/>
                </a:solidFill>
              </a:rPr>
              <a:t>impact on the predicted “convective instabilities” (Burov_PRAB2019)?</a:t>
            </a:r>
            <a:endParaRPr lang="en-US" sz="2000" dirty="0" smtClean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err="1">
                <a:solidFill>
                  <a:srgbClr val="5A5A5A"/>
                </a:solidFill>
              </a:rPr>
              <a:t>Finalise</a:t>
            </a:r>
            <a:r>
              <a:rPr lang="en-US" sz="2200" dirty="0">
                <a:solidFill>
                  <a:srgbClr val="5A5A5A"/>
                </a:solidFill>
              </a:rPr>
              <a:t> study with GALACTIC (and compare to </a:t>
            </a:r>
            <a:r>
              <a:rPr lang="en-US" sz="2200" dirty="0" err="1">
                <a:solidFill>
                  <a:srgbClr val="5A5A5A"/>
                </a:solidFill>
              </a:rPr>
              <a:t>BimBim</a:t>
            </a:r>
            <a:r>
              <a:rPr lang="en-US" sz="2200" dirty="0">
                <a:solidFill>
                  <a:srgbClr val="5A5A5A"/>
                </a:solidFill>
              </a:rPr>
              <a:t>)</a:t>
            </a:r>
            <a:endParaRPr lang="en-US" sz="2200" dirty="0" smtClean="0">
              <a:solidFill>
                <a:srgbClr val="5A5A5A"/>
              </a:solidFill>
            </a:endParaRPr>
          </a:p>
          <a:p>
            <a:pPr lvl="1" algn="just">
              <a:buSzPct val="120000"/>
            </a:pPr>
            <a:r>
              <a:rPr lang="en-US" sz="2000" dirty="0" smtClean="0">
                <a:solidFill>
                  <a:srgbClr val="5A5A5A"/>
                </a:solidFill>
              </a:rPr>
              <a:t>Fully understand if mode 00 is shifting or not with intensity (do we need to integrate the incoherent force in the Eigenvalue problem)?</a:t>
            </a:r>
          </a:p>
          <a:p>
            <a:pPr lvl="1" algn="just">
              <a:buSzPct val="120000"/>
            </a:pPr>
            <a:r>
              <a:rPr lang="en-US" sz="2000" dirty="0" smtClean="0">
                <a:solidFill>
                  <a:srgbClr val="5A5A5A"/>
                </a:solidFill>
              </a:rPr>
              <a:t>Study the impact of the (new, if confirmed) SC modes </a:t>
            </a:r>
            <a:r>
              <a:rPr lang="en-US" sz="2000" dirty="0">
                <a:solidFill>
                  <a:srgbClr val="5A5A5A"/>
                </a:solidFill>
              </a:rPr>
              <a:t>on the TMCI intensity threshold from the SPS impedance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3568" y="1923679"/>
            <a:ext cx="8208912" cy="648071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1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39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1728191"/>
            <a:ext cx="7547249" cy="17076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0" dirty="0" smtClean="0"/>
              <a:t>APPENDIX</a:t>
            </a:r>
            <a:endParaRPr lang="en-GB" sz="10000" i="1" dirty="0" smtClean="0"/>
          </a:p>
        </p:txBody>
      </p:sp>
      <p:sp>
        <p:nvSpPr>
          <p:cNvPr id="22" name="Rectangle 21"/>
          <p:cNvSpPr/>
          <p:nvPr/>
        </p:nvSpPr>
        <p:spPr>
          <a:xfrm rot="16200000">
            <a:off x="4385477" y="3622370"/>
            <a:ext cx="576062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8747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40</a:t>
            </a:r>
            <a:endParaRPr lang="fr-FR" dirty="0"/>
          </a:p>
        </p:txBody>
      </p:sp>
      <p:sp>
        <p:nvSpPr>
          <p:cNvPr id="13" name="Titre 17"/>
          <p:cNvSpPr txBox="1">
            <a:spLocks/>
          </p:cNvSpPr>
          <p:nvPr/>
        </p:nvSpPr>
        <p:spPr>
          <a:xfrm>
            <a:off x="683568" y="1131590"/>
            <a:ext cx="3448000" cy="339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H modes in a flat chamber</a:t>
            </a:r>
          </a:p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w/o detuning impedance</a:t>
            </a:r>
            <a:endParaRPr lang="en-GB" sz="2000" dirty="0">
              <a:solidFill>
                <a:srgbClr val="D71798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63466"/>
            <a:ext cx="3756250" cy="2940532"/>
          </a:xfrm>
          <a:prstGeom prst="rect">
            <a:avLst/>
          </a:prstGeom>
        </p:spPr>
      </p:pic>
      <p:sp>
        <p:nvSpPr>
          <p:cNvPr id="16" name="Titre 17"/>
          <p:cNvSpPr txBox="1">
            <a:spLocks/>
          </p:cNvSpPr>
          <p:nvPr/>
        </p:nvSpPr>
        <p:spPr>
          <a:xfrm>
            <a:off x="827584" y="4137558"/>
            <a:ext cx="813690" cy="2679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200" i="1" dirty="0" err="1" smtClean="0">
                <a:solidFill>
                  <a:schemeClr val="bg1"/>
                </a:solidFill>
              </a:rPr>
              <a:t>GianniI</a:t>
            </a:r>
            <a:endParaRPr lang="en-US" altLang="en-US" sz="1200" i="1" dirty="0">
              <a:solidFill>
                <a:schemeClr val="bg1"/>
              </a:solidFill>
            </a:endParaRPr>
          </a:p>
        </p:txBody>
      </p:sp>
      <p:sp>
        <p:nvSpPr>
          <p:cNvPr id="12" name="Titre 17"/>
          <p:cNvSpPr txBox="1">
            <a:spLocks/>
          </p:cNvSpPr>
          <p:nvPr/>
        </p:nvSpPr>
        <p:spPr>
          <a:xfrm>
            <a:off x="1043608" y="51470"/>
            <a:ext cx="7128792" cy="5245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Coherent SC modes vs. </a:t>
            </a:r>
            <a:br>
              <a:rPr lang="en-GB" dirty="0" smtClean="0"/>
            </a:br>
            <a:r>
              <a:rPr lang="en-GB" dirty="0" err="1" smtClean="0"/>
              <a:t>driving+detuning</a:t>
            </a:r>
            <a:r>
              <a:rPr lang="en-GB" dirty="0" smtClean="0"/>
              <a:t> modes in a flat chamber</a:t>
            </a:r>
            <a:endParaRPr lang="en-GB" i="1" dirty="0" smtClean="0"/>
          </a:p>
        </p:txBody>
      </p:sp>
    </p:spTree>
    <p:extLst>
      <p:ext uri="{BB962C8B-B14F-4D97-AF65-F5344CB8AC3E}">
        <p14:creationId xmlns:p14="http://schemas.microsoft.com/office/powerpoint/2010/main" val="101250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40</a:t>
            </a:r>
          </a:p>
        </p:txBody>
      </p:sp>
      <p:sp>
        <p:nvSpPr>
          <p:cNvPr id="10" name="Titre 17"/>
          <p:cNvSpPr txBox="1">
            <a:spLocks/>
          </p:cNvSpPr>
          <p:nvPr/>
        </p:nvSpPr>
        <p:spPr>
          <a:xfrm>
            <a:off x="5859760" y="1131590"/>
            <a:ext cx="2511896" cy="339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SC modes (w radial)</a:t>
            </a:r>
          </a:p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w/o incoherent force</a:t>
            </a:r>
            <a:endParaRPr lang="en-GB" sz="2000" dirty="0">
              <a:solidFill>
                <a:srgbClr val="D71798"/>
              </a:solidFill>
            </a:endParaRPr>
          </a:p>
        </p:txBody>
      </p:sp>
      <p:pic>
        <p:nvPicPr>
          <p:cNvPr id="12" name="Picture 11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705200" y="1861200"/>
            <a:ext cx="4330800" cy="2872800"/>
          </a:xfrm>
          <a:prstGeom prst="rect">
            <a:avLst/>
          </a:prstGeom>
        </p:spPr>
      </p:pic>
      <p:sp>
        <p:nvSpPr>
          <p:cNvPr id="13" name="Titre 17"/>
          <p:cNvSpPr txBox="1">
            <a:spLocks/>
          </p:cNvSpPr>
          <p:nvPr/>
        </p:nvSpPr>
        <p:spPr>
          <a:xfrm>
            <a:off x="683568" y="1131590"/>
            <a:ext cx="3448000" cy="339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H modes in a flat chamber</a:t>
            </a:r>
          </a:p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w/o detuning impedance</a:t>
            </a:r>
            <a:endParaRPr lang="en-GB" sz="2000" dirty="0">
              <a:solidFill>
                <a:srgbClr val="D71798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63466"/>
            <a:ext cx="3756250" cy="2940532"/>
          </a:xfrm>
          <a:prstGeom prst="rect">
            <a:avLst/>
          </a:prstGeom>
        </p:spPr>
      </p:pic>
      <p:sp>
        <p:nvSpPr>
          <p:cNvPr id="16" name="Titre 17"/>
          <p:cNvSpPr txBox="1">
            <a:spLocks/>
          </p:cNvSpPr>
          <p:nvPr/>
        </p:nvSpPr>
        <p:spPr>
          <a:xfrm>
            <a:off x="827584" y="4137558"/>
            <a:ext cx="813690" cy="2679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200" i="1" dirty="0" err="1" smtClean="0">
                <a:solidFill>
                  <a:schemeClr val="bg1"/>
                </a:solidFill>
              </a:rPr>
              <a:t>GianniI</a:t>
            </a:r>
            <a:endParaRPr lang="en-US" altLang="en-US" sz="1200" i="1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64" y="4482586"/>
            <a:ext cx="434340" cy="321412"/>
          </a:xfrm>
          <a:prstGeom prst="rect">
            <a:avLst/>
          </a:prstGeom>
        </p:spPr>
      </p:pic>
      <p:sp>
        <p:nvSpPr>
          <p:cNvPr id="19" name="Titre 17"/>
          <p:cNvSpPr txBox="1">
            <a:spLocks/>
          </p:cNvSpPr>
          <p:nvPr/>
        </p:nvSpPr>
        <p:spPr>
          <a:xfrm>
            <a:off x="1043608" y="51470"/>
            <a:ext cx="7128792" cy="5245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Coherent SC modes vs. </a:t>
            </a:r>
            <a:br>
              <a:rPr lang="en-GB" dirty="0" smtClean="0"/>
            </a:br>
            <a:r>
              <a:rPr lang="en-GB" dirty="0" err="1" smtClean="0"/>
              <a:t>driving+detuning</a:t>
            </a:r>
            <a:r>
              <a:rPr lang="en-GB" dirty="0" smtClean="0"/>
              <a:t> modes in a flat chamber</a:t>
            </a:r>
            <a:endParaRPr lang="en-GB" i="1" dirty="0" smtClean="0"/>
          </a:p>
        </p:txBody>
      </p:sp>
    </p:spTree>
    <p:extLst>
      <p:ext uri="{BB962C8B-B14F-4D97-AF65-F5344CB8AC3E}">
        <p14:creationId xmlns:p14="http://schemas.microsoft.com/office/powerpoint/2010/main" val="120129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40</a:t>
            </a:r>
          </a:p>
        </p:txBody>
      </p:sp>
      <p:sp>
        <p:nvSpPr>
          <p:cNvPr id="10" name="Titre 17"/>
          <p:cNvSpPr txBox="1">
            <a:spLocks/>
          </p:cNvSpPr>
          <p:nvPr/>
        </p:nvSpPr>
        <p:spPr>
          <a:xfrm>
            <a:off x="5859760" y="1131590"/>
            <a:ext cx="2511896" cy="339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SC modes (w radial)</a:t>
            </a:r>
          </a:p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w/o incoherent force</a:t>
            </a:r>
            <a:endParaRPr lang="en-GB" sz="2000" dirty="0">
              <a:solidFill>
                <a:srgbClr val="D71798"/>
              </a:solidFill>
            </a:endParaRPr>
          </a:p>
        </p:txBody>
      </p:sp>
      <p:pic>
        <p:nvPicPr>
          <p:cNvPr id="12" name="Picture 11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705200" y="1861200"/>
            <a:ext cx="4330800" cy="2872800"/>
          </a:xfrm>
          <a:prstGeom prst="rect">
            <a:avLst/>
          </a:prstGeom>
        </p:spPr>
      </p:pic>
      <p:sp>
        <p:nvSpPr>
          <p:cNvPr id="13" name="Titre 17"/>
          <p:cNvSpPr txBox="1">
            <a:spLocks/>
          </p:cNvSpPr>
          <p:nvPr/>
        </p:nvSpPr>
        <p:spPr>
          <a:xfrm>
            <a:off x="683568" y="1131590"/>
            <a:ext cx="3448000" cy="339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H modes in a flat chamber</a:t>
            </a:r>
          </a:p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w/o detuning impedance</a:t>
            </a:r>
            <a:endParaRPr lang="en-GB" sz="2000" dirty="0">
              <a:solidFill>
                <a:srgbClr val="D71798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63466"/>
            <a:ext cx="3756250" cy="294053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rot="-60000" flipV="1">
            <a:off x="5184000" y="2700000"/>
            <a:ext cx="756152" cy="395992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re 17"/>
          <p:cNvSpPr txBox="1">
            <a:spLocks/>
          </p:cNvSpPr>
          <p:nvPr/>
        </p:nvSpPr>
        <p:spPr>
          <a:xfrm>
            <a:off x="827584" y="4137558"/>
            <a:ext cx="813690" cy="2679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200" i="1" dirty="0" err="1" smtClean="0">
                <a:solidFill>
                  <a:schemeClr val="bg1"/>
                </a:solidFill>
              </a:rPr>
              <a:t>GianniI</a:t>
            </a:r>
            <a:endParaRPr lang="en-US" altLang="en-US" sz="1200" i="1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64" y="4482586"/>
            <a:ext cx="434340" cy="321412"/>
          </a:xfrm>
          <a:prstGeom prst="rect">
            <a:avLst/>
          </a:prstGeom>
        </p:spPr>
      </p:pic>
      <p:sp>
        <p:nvSpPr>
          <p:cNvPr id="19" name="Titre 17"/>
          <p:cNvSpPr txBox="1">
            <a:spLocks/>
          </p:cNvSpPr>
          <p:nvPr/>
        </p:nvSpPr>
        <p:spPr>
          <a:xfrm>
            <a:off x="1043608" y="51470"/>
            <a:ext cx="7128792" cy="5245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Coherent SC modes vs. </a:t>
            </a:r>
            <a:br>
              <a:rPr lang="en-GB" dirty="0" smtClean="0"/>
            </a:br>
            <a:r>
              <a:rPr lang="en-GB" dirty="0" err="1" smtClean="0"/>
              <a:t>driving+detuning</a:t>
            </a:r>
            <a:r>
              <a:rPr lang="en-GB" dirty="0" smtClean="0"/>
              <a:t> modes in a flat chamber</a:t>
            </a:r>
            <a:endParaRPr lang="en-GB" i="1" dirty="0" smtClean="0"/>
          </a:p>
        </p:txBody>
      </p:sp>
    </p:spTree>
    <p:extLst>
      <p:ext uri="{BB962C8B-B14F-4D97-AF65-F5344CB8AC3E}">
        <p14:creationId xmlns:p14="http://schemas.microsoft.com/office/powerpoint/2010/main" val="200860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41</a:t>
            </a:r>
            <a:endParaRPr lang="fr-FR" dirty="0"/>
          </a:p>
        </p:txBody>
      </p:sp>
      <p:sp>
        <p:nvSpPr>
          <p:cNvPr id="13" name="Titre 17"/>
          <p:cNvSpPr txBox="1">
            <a:spLocks/>
          </p:cNvSpPr>
          <p:nvPr/>
        </p:nvSpPr>
        <p:spPr>
          <a:xfrm>
            <a:off x="683568" y="1131590"/>
            <a:ext cx="3448000" cy="339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H modes in a flat chamber</a:t>
            </a:r>
          </a:p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w detuning impedance</a:t>
            </a:r>
            <a:endParaRPr lang="en-GB" sz="2000" dirty="0">
              <a:solidFill>
                <a:srgbClr val="D71798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9" y="1851670"/>
            <a:ext cx="3496095" cy="2931790"/>
          </a:xfrm>
          <a:prstGeom prst="rect">
            <a:avLst/>
          </a:prstGeom>
        </p:spPr>
      </p:pic>
      <p:sp>
        <p:nvSpPr>
          <p:cNvPr id="25" name="Titre 17"/>
          <p:cNvSpPr txBox="1">
            <a:spLocks/>
          </p:cNvSpPr>
          <p:nvPr/>
        </p:nvSpPr>
        <p:spPr>
          <a:xfrm>
            <a:off x="1115616" y="4083918"/>
            <a:ext cx="813690" cy="2679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200" i="1" dirty="0" err="1" smtClean="0">
                <a:solidFill>
                  <a:schemeClr val="bg1"/>
                </a:solidFill>
              </a:rPr>
              <a:t>GianniI</a:t>
            </a:r>
            <a:endParaRPr lang="en-US" altLang="en-US" sz="1200" i="1" dirty="0">
              <a:solidFill>
                <a:schemeClr val="bg1"/>
              </a:solidFill>
            </a:endParaRPr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1043608" y="51470"/>
            <a:ext cx="7128792" cy="5245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Coherent SC modes vs. </a:t>
            </a:r>
            <a:br>
              <a:rPr lang="en-GB" dirty="0" smtClean="0"/>
            </a:br>
            <a:r>
              <a:rPr lang="en-GB" dirty="0" err="1" smtClean="0"/>
              <a:t>driving+detuning</a:t>
            </a:r>
            <a:r>
              <a:rPr lang="en-GB" dirty="0" smtClean="0"/>
              <a:t> modes in a flat chamber</a:t>
            </a:r>
            <a:endParaRPr lang="en-GB" i="1" dirty="0" smtClean="0"/>
          </a:p>
        </p:txBody>
      </p:sp>
    </p:spTree>
    <p:extLst>
      <p:ext uri="{BB962C8B-B14F-4D97-AF65-F5344CB8AC3E}">
        <p14:creationId xmlns:p14="http://schemas.microsoft.com/office/powerpoint/2010/main" val="62737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8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space réservé du contenu 8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771549"/>
                <a:ext cx="8280920" cy="4032449"/>
              </a:xfrm>
            </p:spPr>
            <p:txBody>
              <a:bodyPr>
                <a:normAutofit/>
              </a:bodyPr>
              <a:lstStyle/>
              <a:p>
                <a:pPr lvl="1" algn="just">
                  <a:buSzPct val="120000"/>
                </a:pPr>
                <a:r>
                  <a:rPr lang="en-US" sz="2000" b="1" dirty="0">
                    <a:solidFill>
                      <a:srgbClr val="FF0000"/>
                    </a:solidFill>
                  </a:rPr>
                  <a:t>2</a:t>
                </a:r>
                <a:r>
                  <a:rPr lang="en-US" sz="2000" b="1" baseline="30000" dirty="0">
                    <a:solidFill>
                      <a:srgbClr val="FF0000"/>
                    </a:solidFill>
                  </a:rPr>
                  <a:t>nd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(possible) explanation: it is a TMCI </a:t>
                </a:r>
                <a:r>
                  <a:rPr lang="en-US" sz="2000" dirty="0">
                    <a:solidFill>
                      <a:srgbClr val="5A5A5A"/>
                    </a:solidFill>
                  </a:rPr>
                  <a:t>but we need a more involved/realistic model to treat it</a:t>
                </a:r>
                <a:endParaRPr lang="en-US" sz="2000" dirty="0" smtClean="0">
                  <a:solidFill>
                    <a:srgbClr val="5A5A5A"/>
                  </a:solidFill>
                </a:endParaRPr>
              </a:p>
              <a:p>
                <a:pPr algn="just">
                  <a:buSzPct val="75000"/>
                  <a:buFont typeface="Wingdings" charset="2"/>
                  <a:buChar char="u"/>
                </a:pPr>
                <a:endParaRPr lang="en-US" sz="2200" dirty="0">
                  <a:solidFill>
                    <a:srgbClr val="5A5A5A"/>
                  </a:solidFill>
                </a:endParaRPr>
              </a:p>
              <a:p>
                <a:pPr algn="just">
                  <a:buSzPct val="75000"/>
                  <a:buFont typeface="Wingdings" charset="2"/>
                  <a:buChar char="u"/>
                </a:pPr>
                <a:r>
                  <a:rPr lang="en-US" sz="2200" dirty="0" smtClean="0">
                    <a:solidFill>
                      <a:srgbClr val="5A5A5A"/>
                    </a:solidFill>
                  </a:rPr>
                  <a:t>Let’s use the GALACTIC </a:t>
                </a:r>
                <a:r>
                  <a:rPr lang="en-US" sz="2200" dirty="0" err="1" smtClean="0">
                    <a:solidFill>
                      <a:srgbClr val="5A5A5A"/>
                    </a:solidFill>
                  </a:rPr>
                  <a:t>Vlasov</a:t>
                </a:r>
                <a:r>
                  <a:rPr lang="en-US" sz="2200" dirty="0" smtClean="0">
                    <a:solidFill>
                      <a:srgbClr val="5A5A5A"/>
                    </a:solidFill>
                  </a:rPr>
                  <a:t> solver with the </a:t>
                </a:r>
                <a:r>
                  <a:rPr lang="en-US" sz="2200" b="1" dirty="0" smtClean="0">
                    <a:solidFill>
                      <a:srgbClr val="5A5A5A"/>
                    </a:solidFill>
                  </a:rPr>
                  <a:t>WBL (Water-Bag, Linear RF) model</a:t>
                </a:r>
                <a:r>
                  <a:rPr lang="en-US" sz="2200" dirty="0" smtClean="0">
                    <a:solidFill>
                      <a:srgbClr val="5A5A5A"/>
                    </a:solidFill>
                  </a:rPr>
                  <a:t>, which will provide also the radial modes =&gt; 2-step approach:</a:t>
                </a:r>
              </a:p>
              <a:p>
                <a:pPr lvl="1" algn="just">
                  <a:buSzPct val="120000"/>
                </a:pPr>
                <a:r>
                  <a:rPr lang="en-US" sz="2000" dirty="0" smtClean="0">
                    <a:solidFill>
                      <a:srgbClr val="5A5A5A"/>
                    </a:solidFill>
                  </a:rPr>
                  <a:t>1) Solve the Eigenvalue system for the SC impedance, which is a </a:t>
                </a:r>
                <a:r>
                  <a:rPr lang="en-US" sz="2000" b="1" dirty="0" smtClean="0">
                    <a:solidFill>
                      <a:srgbClr val="5A5A5A"/>
                    </a:solidFill>
                  </a:rPr>
                  <a:t>“negative inductance”</a:t>
                </a:r>
              </a:p>
              <a:p>
                <a:pPr lvl="1" algn="just">
                  <a:buSzPct val="120000"/>
                </a:pPr>
                <a:r>
                  <a:rPr lang="en-US" sz="2000" dirty="0" smtClean="0">
                    <a:solidFill>
                      <a:srgbClr val="5A5A5A"/>
                    </a:solidFill>
                  </a:rPr>
                  <a:t>2) Add the linear force as the </a:t>
                </a:r>
                <a:r>
                  <a:rPr lang="en-US" sz="2000" b="1" dirty="0" smtClean="0">
                    <a:solidFill>
                      <a:srgbClr val="5A5A5A"/>
                    </a:solidFill>
                  </a:rPr>
                  <a:t>SC force is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5A5A5A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∝ </m:t>
                    </m:r>
                    <m:d>
                      <m:dPr>
                        <m:ctrlPr>
                          <a:rPr lang="is-IS" sz="2000" b="1" i="1" smtClean="0">
                            <a:solidFill>
                              <a:srgbClr val="5A5A5A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rgbClr val="5A5A5A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𝒚</m:t>
                        </m:r>
                        <m:r>
                          <a:rPr lang="en-US" sz="2000" b="1" i="1" smtClean="0">
                            <a:solidFill>
                              <a:srgbClr val="5A5A5A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n-US" sz="2000" b="1" i="1" smtClean="0">
                                <a:solidFill>
                                  <a:srgbClr val="5A5A5A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b="1" i="1" smtClean="0">
                                <a:solidFill>
                                  <a:srgbClr val="5A5A5A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𝒚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000" b="1" dirty="0" smtClean="0">
                    <a:solidFill>
                      <a:srgbClr val="5A5A5A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3" name="Espace réservé du contenu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771549"/>
                <a:ext cx="8280920" cy="4032449"/>
              </a:xfrm>
              <a:blipFill rotWithShape="0">
                <a:blip r:embed="rId5"/>
                <a:stretch>
                  <a:fillRect l="-1473" t="-2874" r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Introduction (and </a:t>
            </a:r>
            <a:r>
              <a:rPr lang="en-GB" smtClean="0"/>
              <a:t>why this question)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123658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41</a:t>
            </a:r>
          </a:p>
        </p:txBody>
      </p:sp>
      <p:sp>
        <p:nvSpPr>
          <p:cNvPr id="13" name="Titre 17"/>
          <p:cNvSpPr txBox="1">
            <a:spLocks/>
          </p:cNvSpPr>
          <p:nvPr/>
        </p:nvSpPr>
        <p:spPr>
          <a:xfrm>
            <a:off x="683568" y="1131590"/>
            <a:ext cx="3448000" cy="339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H modes in a flat chamber</a:t>
            </a:r>
          </a:p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w detuning impedance</a:t>
            </a:r>
            <a:endParaRPr lang="en-GB" sz="2000" dirty="0">
              <a:solidFill>
                <a:srgbClr val="D71798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9" y="1851670"/>
            <a:ext cx="3496095" cy="2931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1" y="671746"/>
            <a:ext cx="3635417" cy="4083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itre 17"/>
          <p:cNvSpPr txBox="1">
            <a:spLocks/>
          </p:cNvSpPr>
          <p:nvPr/>
        </p:nvSpPr>
        <p:spPr>
          <a:xfrm>
            <a:off x="1115616" y="4083918"/>
            <a:ext cx="813690" cy="2679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200" i="1" dirty="0" err="1" smtClean="0">
                <a:solidFill>
                  <a:schemeClr val="bg1"/>
                </a:solidFill>
              </a:rPr>
              <a:t>GianniI</a:t>
            </a:r>
            <a:endParaRPr lang="en-US" alt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7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41</a:t>
            </a:r>
          </a:p>
        </p:txBody>
      </p:sp>
      <p:sp>
        <p:nvSpPr>
          <p:cNvPr id="13" name="Titre 17"/>
          <p:cNvSpPr txBox="1">
            <a:spLocks/>
          </p:cNvSpPr>
          <p:nvPr/>
        </p:nvSpPr>
        <p:spPr>
          <a:xfrm>
            <a:off x="683568" y="1131590"/>
            <a:ext cx="3448000" cy="339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H modes in a flat chamber</a:t>
            </a:r>
          </a:p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w detuning impedance</a:t>
            </a:r>
            <a:endParaRPr lang="en-GB" sz="2000" dirty="0">
              <a:solidFill>
                <a:srgbClr val="D71798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9" y="1851670"/>
            <a:ext cx="3496095" cy="2931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1" y="671746"/>
            <a:ext cx="3635417" cy="4083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1043608" y="-92546"/>
            <a:ext cx="2595085" cy="761156"/>
          </a:xfrm>
          <a:prstGeom prst="wedgeEllipseCallout">
            <a:avLst>
              <a:gd name="adj1" fmla="val 40741"/>
              <a:gd name="adj2" fmla="val 53453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121204" y="22162"/>
            <a:ext cx="2514692" cy="55399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000" b="1" dirty="0" smtClean="0">
                <a:solidFill>
                  <a:srgbClr val="FF0000"/>
                </a:solidFill>
                <a:cs typeface="Arial"/>
              </a:rPr>
              <a:t>The bend of mode 00 comes from a phase shift (increasing with intensity) which is in the </a:t>
            </a:r>
            <a:r>
              <a:rPr lang="en-US" sz="1000" dirty="0" smtClean="0">
                <a:solidFill>
                  <a:srgbClr val="FF0000"/>
                </a:solidFill>
                <a:cs typeface="Arial"/>
              </a:rPr>
              <a:t>“</a:t>
            </a:r>
            <a:r>
              <a:rPr lang="en-US" sz="1000" b="1" dirty="0" smtClean="0">
                <a:solidFill>
                  <a:srgbClr val="FF0000"/>
                </a:solidFill>
                <a:cs typeface="Arial"/>
              </a:rPr>
              <a:t>driving” matrix </a:t>
            </a:r>
            <a:r>
              <a:rPr lang="en-US" sz="1000" b="1" i="1" dirty="0" smtClean="0">
                <a:solidFill>
                  <a:srgbClr val="FF0000"/>
                </a:solidFill>
                <a:cs typeface="Arial"/>
              </a:rPr>
              <a:t>M</a:t>
            </a:r>
            <a:endParaRPr lang="en-US" sz="10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1115616" y="4083918"/>
            <a:ext cx="813690" cy="2679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200" i="1" dirty="0" err="1" smtClean="0">
                <a:solidFill>
                  <a:schemeClr val="bg1"/>
                </a:solidFill>
              </a:rPr>
              <a:t>GianniI</a:t>
            </a:r>
            <a:endParaRPr lang="en-US" alt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8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41</a:t>
            </a:r>
          </a:p>
        </p:txBody>
      </p:sp>
      <p:sp>
        <p:nvSpPr>
          <p:cNvPr id="13" name="Titre 17"/>
          <p:cNvSpPr txBox="1">
            <a:spLocks/>
          </p:cNvSpPr>
          <p:nvPr/>
        </p:nvSpPr>
        <p:spPr>
          <a:xfrm>
            <a:off x="683568" y="1131590"/>
            <a:ext cx="3448000" cy="339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H modes in a flat chamber</a:t>
            </a:r>
          </a:p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w detuning impedance</a:t>
            </a:r>
            <a:endParaRPr lang="en-GB" sz="2000" dirty="0">
              <a:solidFill>
                <a:srgbClr val="D71798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9" y="1851670"/>
            <a:ext cx="3496095" cy="2931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1" y="671746"/>
            <a:ext cx="3635417" cy="4083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1043608" y="-92546"/>
            <a:ext cx="2595085" cy="761156"/>
          </a:xfrm>
          <a:prstGeom prst="wedgeEllipseCallout">
            <a:avLst>
              <a:gd name="adj1" fmla="val 40741"/>
              <a:gd name="adj2" fmla="val 53453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121204" y="22162"/>
            <a:ext cx="2514692" cy="55399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000" b="1" dirty="0" smtClean="0">
                <a:solidFill>
                  <a:srgbClr val="FF0000"/>
                </a:solidFill>
                <a:cs typeface="Arial"/>
              </a:rPr>
              <a:t>The bend of mode 00 comes from a phase shift (increasing with intensity) which is in the </a:t>
            </a:r>
            <a:r>
              <a:rPr lang="en-US" sz="1000" dirty="0">
                <a:solidFill>
                  <a:srgbClr val="FF0000"/>
                </a:solidFill>
                <a:cs typeface="Arial"/>
              </a:rPr>
              <a:t>“driving” matrix </a:t>
            </a:r>
            <a:r>
              <a:rPr lang="en-US" sz="1000" b="1" i="1" dirty="0" smtClean="0">
                <a:solidFill>
                  <a:srgbClr val="FF0000"/>
                </a:solidFill>
                <a:cs typeface="Arial"/>
              </a:rPr>
              <a:t>M</a:t>
            </a:r>
            <a:endParaRPr lang="en-US" sz="10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4860032" y="123478"/>
            <a:ext cx="2123448" cy="473742"/>
          </a:xfrm>
          <a:prstGeom prst="wedgeEllipseCallout">
            <a:avLst>
              <a:gd name="adj1" fmla="val -84706"/>
              <a:gd name="adj2" fmla="val 75311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4793612" y="166796"/>
            <a:ext cx="2207828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000" b="1" dirty="0" smtClean="0">
                <a:solidFill>
                  <a:srgbClr val="FF0000"/>
                </a:solidFill>
                <a:cs typeface="Arial"/>
              </a:rPr>
              <a:t>The “detuning” matrix is </a:t>
            </a:r>
            <a:br>
              <a:rPr lang="en-US" sz="1000" b="1" dirty="0" smtClean="0">
                <a:solidFill>
                  <a:srgbClr val="FF0000"/>
                </a:solidFill>
                <a:cs typeface="Arial"/>
              </a:rPr>
            </a:br>
            <a:r>
              <a:rPr lang="en-US" sz="1000" b="1" dirty="0" smtClean="0">
                <a:solidFill>
                  <a:srgbClr val="FF0000"/>
                </a:solidFill>
                <a:cs typeface="Arial"/>
              </a:rPr>
              <a:t>linear with intensity</a:t>
            </a:r>
            <a:endParaRPr lang="en-US" sz="10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1115616" y="4083918"/>
            <a:ext cx="813690" cy="2679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200" i="1" dirty="0" err="1" smtClean="0">
                <a:solidFill>
                  <a:schemeClr val="bg1"/>
                </a:solidFill>
              </a:rPr>
              <a:t>GianniI</a:t>
            </a:r>
            <a:endParaRPr lang="en-US" alt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9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41</a:t>
            </a:r>
          </a:p>
        </p:txBody>
      </p:sp>
      <p:sp>
        <p:nvSpPr>
          <p:cNvPr id="13" name="Titre 17"/>
          <p:cNvSpPr txBox="1">
            <a:spLocks/>
          </p:cNvSpPr>
          <p:nvPr/>
        </p:nvSpPr>
        <p:spPr>
          <a:xfrm>
            <a:off x="683568" y="1131590"/>
            <a:ext cx="3448000" cy="339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H modes in a flat chamber</a:t>
            </a:r>
          </a:p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w detuning impedance</a:t>
            </a:r>
            <a:endParaRPr lang="en-GB" sz="2000" dirty="0">
              <a:solidFill>
                <a:srgbClr val="D71798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9" y="1851670"/>
            <a:ext cx="3496095" cy="2931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1" y="671746"/>
            <a:ext cx="3635417" cy="4083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1043608" y="-92546"/>
            <a:ext cx="2595085" cy="761156"/>
          </a:xfrm>
          <a:prstGeom prst="wedgeEllipseCallout">
            <a:avLst>
              <a:gd name="adj1" fmla="val 40741"/>
              <a:gd name="adj2" fmla="val 53453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121204" y="22162"/>
            <a:ext cx="2514692" cy="55399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000" b="1" dirty="0" smtClean="0">
                <a:solidFill>
                  <a:srgbClr val="FF0000"/>
                </a:solidFill>
                <a:cs typeface="Arial"/>
              </a:rPr>
              <a:t>The bend of mode 00 comes from a phase shift (increasing with intensity) which is in the </a:t>
            </a:r>
            <a:r>
              <a:rPr lang="en-US" sz="1000" dirty="0">
                <a:solidFill>
                  <a:srgbClr val="FF0000"/>
                </a:solidFill>
                <a:cs typeface="Arial"/>
              </a:rPr>
              <a:t>“driving” matrix </a:t>
            </a:r>
            <a:r>
              <a:rPr lang="en-US" sz="1000" b="1" i="1" dirty="0" smtClean="0">
                <a:solidFill>
                  <a:srgbClr val="FF0000"/>
                </a:solidFill>
                <a:cs typeface="Arial"/>
              </a:rPr>
              <a:t>M</a:t>
            </a:r>
            <a:endParaRPr lang="en-US" sz="10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4860032" y="123478"/>
            <a:ext cx="2123448" cy="473742"/>
          </a:xfrm>
          <a:prstGeom prst="wedgeEllipseCallout">
            <a:avLst>
              <a:gd name="adj1" fmla="val -84706"/>
              <a:gd name="adj2" fmla="val 75311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4793612" y="166796"/>
            <a:ext cx="2207828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000" b="1" dirty="0" smtClean="0">
                <a:solidFill>
                  <a:srgbClr val="FF0000"/>
                </a:solidFill>
                <a:cs typeface="Arial"/>
              </a:rPr>
              <a:t>The “detuning” matrix is </a:t>
            </a:r>
            <a:br>
              <a:rPr lang="en-US" sz="1000" b="1" dirty="0" smtClean="0">
                <a:solidFill>
                  <a:srgbClr val="FF0000"/>
                </a:solidFill>
                <a:cs typeface="Arial"/>
              </a:rPr>
            </a:br>
            <a:r>
              <a:rPr lang="en-US" sz="1000" b="1" dirty="0" smtClean="0">
                <a:solidFill>
                  <a:srgbClr val="FF0000"/>
                </a:solidFill>
                <a:cs typeface="Arial"/>
              </a:rPr>
              <a:t>linear with intensity</a:t>
            </a:r>
            <a:endParaRPr lang="en-US" sz="10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AutoShape 4"/>
          <p:cNvSpPr>
            <a:spLocks noChangeArrowheads="1"/>
          </p:cNvSpPr>
          <p:nvPr/>
        </p:nvSpPr>
        <p:spPr bwMode="auto">
          <a:xfrm>
            <a:off x="4020356" y="1430192"/>
            <a:ext cx="1742129" cy="751204"/>
          </a:xfrm>
          <a:prstGeom prst="wedgeEllipseCallout">
            <a:avLst>
              <a:gd name="adj1" fmla="val -56275"/>
              <a:gd name="adj2" fmla="val 1192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804332" y="1503824"/>
            <a:ext cx="2207828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000" b="1" dirty="0" smtClean="0">
                <a:solidFill>
                  <a:srgbClr val="FF0000"/>
                </a:solidFill>
                <a:cs typeface="Arial"/>
              </a:rPr>
              <a:t>The small difference </a:t>
            </a:r>
            <a:br>
              <a:rPr lang="en-US" sz="1000" b="1" dirty="0" smtClean="0">
                <a:solidFill>
                  <a:srgbClr val="FF0000"/>
                </a:solidFill>
                <a:cs typeface="Arial"/>
              </a:rPr>
            </a:br>
            <a:r>
              <a:rPr lang="en-US" sz="1000" b="1" dirty="0" smtClean="0">
                <a:solidFill>
                  <a:srgbClr val="FF0000"/>
                </a:solidFill>
                <a:cs typeface="Arial"/>
              </a:rPr>
              <a:t>observed comes from the coupling between the </a:t>
            </a:r>
            <a:br>
              <a:rPr lang="en-US" sz="1000" b="1" dirty="0" smtClean="0">
                <a:solidFill>
                  <a:srgbClr val="FF0000"/>
                </a:solidFill>
                <a:cs typeface="Arial"/>
              </a:rPr>
            </a:br>
            <a:r>
              <a:rPr lang="en-US" sz="1000" b="1" dirty="0" smtClean="0">
                <a:solidFill>
                  <a:srgbClr val="FF0000"/>
                </a:solidFill>
                <a:cs typeface="Arial"/>
              </a:rPr>
              <a:t>modes</a:t>
            </a:r>
            <a:endParaRPr lang="en-US" sz="10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1115616" y="4083918"/>
            <a:ext cx="813690" cy="2679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200" i="1" dirty="0" err="1" smtClean="0">
                <a:solidFill>
                  <a:schemeClr val="bg1"/>
                </a:solidFill>
              </a:rPr>
              <a:t>GianniI</a:t>
            </a:r>
            <a:endParaRPr lang="en-US" alt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81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41</a:t>
            </a:r>
          </a:p>
        </p:txBody>
      </p:sp>
      <p:sp>
        <p:nvSpPr>
          <p:cNvPr id="13" name="Titre 17"/>
          <p:cNvSpPr txBox="1">
            <a:spLocks/>
          </p:cNvSpPr>
          <p:nvPr/>
        </p:nvSpPr>
        <p:spPr>
          <a:xfrm>
            <a:off x="683568" y="1131590"/>
            <a:ext cx="3448000" cy="339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H modes in a flat chamber</a:t>
            </a:r>
          </a:p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w detuning impedance</a:t>
            </a:r>
            <a:endParaRPr lang="en-GB" sz="2000" dirty="0">
              <a:solidFill>
                <a:srgbClr val="D71798"/>
              </a:solidFill>
            </a:endParaRPr>
          </a:p>
        </p:txBody>
      </p:sp>
      <p:pic>
        <p:nvPicPr>
          <p:cNvPr id="16" name="Picture 15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705200" y="1861200"/>
            <a:ext cx="4330800" cy="2872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9" y="1851670"/>
            <a:ext cx="3496095" cy="2931790"/>
          </a:xfrm>
          <a:prstGeom prst="rect">
            <a:avLst/>
          </a:prstGeom>
        </p:spPr>
      </p:pic>
      <p:sp>
        <p:nvSpPr>
          <p:cNvPr id="20" name="Titre 17"/>
          <p:cNvSpPr txBox="1">
            <a:spLocks/>
          </p:cNvSpPr>
          <p:nvPr/>
        </p:nvSpPr>
        <p:spPr>
          <a:xfrm>
            <a:off x="5859760" y="1131590"/>
            <a:ext cx="2511896" cy="339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SC modes (w radial)</a:t>
            </a:r>
          </a:p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w incoherent force</a:t>
            </a:r>
            <a:endParaRPr lang="en-GB" sz="2000" dirty="0">
              <a:solidFill>
                <a:srgbClr val="D71798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1" y="671746"/>
            <a:ext cx="3635417" cy="4083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1043608" y="-92546"/>
            <a:ext cx="2595085" cy="761156"/>
          </a:xfrm>
          <a:prstGeom prst="wedgeEllipseCallout">
            <a:avLst>
              <a:gd name="adj1" fmla="val 40741"/>
              <a:gd name="adj2" fmla="val 53453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121204" y="22162"/>
            <a:ext cx="2514692" cy="55399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000" b="1" dirty="0" smtClean="0">
                <a:solidFill>
                  <a:srgbClr val="FF0000"/>
                </a:solidFill>
                <a:cs typeface="Arial"/>
              </a:rPr>
              <a:t>The bend of mode 00 comes from a phase shift (increasing with intensity) which is in the </a:t>
            </a:r>
            <a:r>
              <a:rPr lang="en-US" sz="1000" dirty="0">
                <a:solidFill>
                  <a:srgbClr val="FF0000"/>
                </a:solidFill>
                <a:cs typeface="Arial"/>
              </a:rPr>
              <a:t>“driving” matrix </a:t>
            </a:r>
            <a:r>
              <a:rPr lang="en-US" sz="1000" b="1" i="1" dirty="0" smtClean="0">
                <a:solidFill>
                  <a:srgbClr val="FF0000"/>
                </a:solidFill>
                <a:cs typeface="Arial"/>
              </a:rPr>
              <a:t>M</a:t>
            </a:r>
            <a:endParaRPr lang="en-US" sz="10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4860032" y="123478"/>
            <a:ext cx="2123448" cy="473742"/>
          </a:xfrm>
          <a:prstGeom prst="wedgeEllipseCallout">
            <a:avLst>
              <a:gd name="adj1" fmla="val -84706"/>
              <a:gd name="adj2" fmla="val 75311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4793612" y="166796"/>
            <a:ext cx="2207828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000" b="1" dirty="0" smtClean="0">
                <a:solidFill>
                  <a:srgbClr val="FF0000"/>
                </a:solidFill>
                <a:cs typeface="Arial"/>
              </a:rPr>
              <a:t>The “detuning” matrix is </a:t>
            </a:r>
            <a:br>
              <a:rPr lang="en-US" sz="1000" b="1" dirty="0" smtClean="0">
                <a:solidFill>
                  <a:srgbClr val="FF0000"/>
                </a:solidFill>
                <a:cs typeface="Arial"/>
              </a:rPr>
            </a:br>
            <a:r>
              <a:rPr lang="en-US" sz="1000" b="1" dirty="0" smtClean="0">
                <a:solidFill>
                  <a:srgbClr val="FF0000"/>
                </a:solidFill>
                <a:cs typeface="Arial"/>
              </a:rPr>
              <a:t>linear with intensity</a:t>
            </a:r>
            <a:endParaRPr lang="en-US" sz="10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AutoShape 4"/>
          <p:cNvSpPr>
            <a:spLocks noChangeArrowheads="1"/>
          </p:cNvSpPr>
          <p:nvPr/>
        </p:nvSpPr>
        <p:spPr bwMode="auto">
          <a:xfrm>
            <a:off x="4020356" y="1430192"/>
            <a:ext cx="1742129" cy="751204"/>
          </a:xfrm>
          <a:prstGeom prst="wedgeEllipseCallout">
            <a:avLst>
              <a:gd name="adj1" fmla="val -56275"/>
              <a:gd name="adj2" fmla="val 1192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804332" y="1503824"/>
            <a:ext cx="2207828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000" b="1" dirty="0" smtClean="0">
                <a:solidFill>
                  <a:srgbClr val="FF0000"/>
                </a:solidFill>
                <a:cs typeface="Arial"/>
              </a:rPr>
              <a:t>The small difference </a:t>
            </a:r>
            <a:br>
              <a:rPr lang="en-US" sz="1000" b="1" dirty="0" smtClean="0">
                <a:solidFill>
                  <a:srgbClr val="FF0000"/>
                </a:solidFill>
                <a:cs typeface="Arial"/>
              </a:rPr>
            </a:br>
            <a:r>
              <a:rPr lang="en-US" sz="1000" b="1" dirty="0" smtClean="0">
                <a:solidFill>
                  <a:srgbClr val="FF0000"/>
                </a:solidFill>
                <a:cs typeface="Arial"/>
              </a:rPr>
              <a:t>observed comes from the coupling between the </a:t>
            </a:r>
            <a:br>
              <a:rPr lang="en-US" sz="1000" b="1" dirty="0" smtClean="0">
                <a:solidFill>
                  <a:srgbClr val="FF0000"/>
                </a:solidFill>
                <a:cs typeface="Arial"/>
              </a:rPr>
            </a:br>
            <a:r>
              <a:rPr lang="en-US" sz="1000" b="1" dirty="0" smtClean="0">
                <a:solidFill>
                  <a:srgbClr val="FF0000"/>
                </a:solidFill>
                <a:cs typeface="Arial"/>
              </a:rPr>
              <a:t>modes</a:t>
            </a:r>
            <a:endParaRPr lang="en-US" sz="10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1115616" y="4083918"/>
            <a:ext cx="813690" cy="2679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200" i="1" dirty="0" err="1" smtClean="0">
                <a:solidFill>
                  <a:schemeClr val="bg1"/>
                </a:solidFill>
              </a:rPr>
              <a:t>GianniI</a:t>
            </a:r>
            <a:endParaRPr lang="en-US" altLang="en-US" sz="1200" i="1" dirty="0">
              <a:solidFill>
                <a:schemeClr val="bg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64" y="4482586"/>
            <a:ext cx="434340" cy="32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41</a:t>
            </a:r>
          </a:p>
        </p:txBody>
      </p:sp>
      <p:sp>
        <p:nvSpPr>
          <p:cNvPr id="13" name="Titre 17"/>
          <p:cNvSpPr txBox="1">
            <a:spLocks/>
          </p:cNvSpPr>
          <p:nvPr/>
        </p:nvSpPr>
        <p:spPr>
          <a:xfrm>
            <a:off x="683568" y="1131590"/>
            <a:ext cx="3448000" cy="339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H modes in a flat chamber</a:t>
            </a:r>
          </a:p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w detuning impedance</a:t>
            </a:r>
            <a:endParaRPr lang="en-GB" sz="2000" dirty="0">
              <a:solidFill>
                <a:srgbClr val="D71798"/>
              </a:solidFill>
            </a:endParaRPr>
          </a:p>
        </p:txBody>
      </p:sp>
      <p:pic>
        <p:nvPicPr>
          <p:cNvPr id="16" name="Picture 15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705200" y="1861200"/>
            <a:ext cx="4330800" cy="2872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9" y="1851670"/>
            <a:ext cx="3496095" cy="2931790"/>
          </a:xfrm>
          <a:prstGeom prst="rect">
            <a:avLst/>
          </a:prstGeom>
        </p:spPr>
      </p:pic>
      <p:sp>
        <p:nvSpPr>
          <p:cNvPr id="20" name="Titre 17"/>
          <p:cNvSpPr txBox="1">
            <a:spLocks/>
          </p:cNvSpPr>
          <p:nvPr/>
        </p:nvSpPr>
        <p:spPr>
          <a:xfrm>
            <a:off x="5859760" y="1131590"/>
            <a:ext cx="2511896" cy="339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SC modes (w radial)</a:t>
            </a:r>
          </a:p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w incoherent force</a:t>
            </a:r>
            <a:endParaRPr lang="en-GB" sz="2000" dirty="0">
              <a:solidFill>
                <a:srgbClr val="D71798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1" y="671746"/>
            <a:ext cx="3635417" cy="4083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1043608" y="-92546"/>
            <a:ext cx="2595085" cy="761156"/>
          </a:xfrm>
          <a:prstGeom prst="wedgeEllipseCallout">
            <a:avLst>
              <a:gd name="adj1" fmla="val 40741"/>
              <a:gd name="adj2" fmla="val 53453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121204" y="22162"/>
            <a:ext cx="2514692" cy="55399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000" b="1" dirty="0" smtClean="0">
                <a:solidFill>
                  <a:srgbClr val="FF0000"/>
                </a:solidFill>
                <a:cs typeface="Arial"/>
              </a:rPr>
              <a:t>The bend of mode 00 comes from a phase shift (increasing with intensity) which is in the </a:t>
            </a:r>
            <a:r>
              <a:rPr lang="en-US" sz="1000" dirty="0">
                <a:solidFill>
                  <a:srgbClr val="FF0000"/>
                </a:solidFill>
                <a:cs typeface="Arial"/>
              </a:rPr>
              <a:t>“driving” matrix </a:t>
            </a:r>
            <a:r>
              <a:rPr lang="en-US" sz="1000" b="1" i="1" dirty="0" smtClean="0">
                <a:solidFill>
                  <a:srgbClr val="FF0000"/>
                </a:solidFill>
                <a:cs typeface="Arial"/>
              </a:rPr>
              <a:t>M</a:t>
            </a:r>
            <a:endParaRPr lang="en-US" sz="10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4860032" y="123478"/>
            <a:ext cx="2123448" cy="473742"/>
          </a:xfrm>
          <a:prstGeom prst="wedgeEllipseCallout">
            <a:avLst>
              <a:gd name="adj1" fmla="val -84706"/>
              <a:gd name="adj2" fmla="val 75311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4793612" y="166796"/>
            <a:ext cx="2207828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000" b="1" dirty="0" smtClean="0">
                <a:solidFill>
                  <a:srgbClr val="FF0000"/>
                </a:solidFill>
                <a:cs typeface="Arial"/>
              </a:rPr>
              <a:t>The “detuning” matrix is </a:t>
            </a:r>
            <a:br>
              <a:rPr lang="en-US" sz="1000" b="1" dirty="0" smtClean="0">
                <a:solidFill>
                  <a:srgbClr val="FF0000"/>
                </a:solidFill>
                <a:cs typeface="Arial"/>
              </a:rPr>
            </a:br>
            <a:r>
              <a:rPr lang="en-US" sz="1000" b="1" dirty="0" smtClean="0">
                <a:solidFill>
                  <a:srgbClr val="FF0000"/>
                </a:solidFill>
                <a:cs typeface="Arial"/>
              </a:rPr>
              <a:t>linear with intensity</a:t>
            </a:r>
            <a:endParaRPr lang="en-US" sz="10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AutoShape 4"/>
          <p:cNvSpPr>
            <a:spLocks noChangeArrowheads="1"/>
          </p:cNvSpPr>
          <p:nvPr/>
        </p:nvSpPr>
        <p:spPr bwMode="auto">
          <a:xfrm>
            <a:off x="4020356" y="1430192"/>
            <a:ext cx="1742129" cy="751204"/>
          </a:xfrm>
          <a:prstGeom prst="wedgeEllipseCallout">
            <a:avLst>
              <a:gd name="adj1" fmla="val -56275"/>
              <a:gd name="adj2" fmla="val 1192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804332" y="1503824"/>
            <a:ext cx="2207828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000" b="1" dirty="0" smtClean="0">
                <a:solidFill>
                  <a:srgbClr val="FF0000"/>
                </a:solidFill>
                <a:cs typeface="Arial"/>
              </a:rPr>
              <a:t>The small difference </a:t>
            </a:r>
            <a:br>
              <a:rPr lang="en-US" sz="1000" b="1" dirty="0" smtClean="0">
                <a:solidFill>
                  <a:srgbClr val="FF0000"/>
                </a:solidFill>
                <a:cs typeface="Arial"/>
              </a:rPr>
            </a:br>
            <a:r>
              <a:rPr lang="en-US" sz="1000" b="1" dirty="0" smtClean="0">
                <a:solidFill>
                  <a:srgbClr val="FF0000"/>
                </a:solidFill>
                <a:cs typeface="Arial"/>
              </a:rPr>
              <a:t>observed comes from the coupling between the </a:t>
            </a:r>
            <a:br>
              <a:rPr lang="en-US" sz="1000" b="1" dirty="0" smtClean="0">
                <a:solidFill>
                  <a:srgbClr val="FF0000"/>
                </a:solidFill>
                <a:cs typeface="Arial"/>
              </a:rPr>
            </a:br>
            <a:r>
              <a:rPr lang="en-US" sz="1000" b="1" dirty="0" smtClean="0">
                <a:solidFill>
                  <a:srgbClr val="FF0000"/>
                </a:solidFill>
                <a:cs typeface="Arial"/>
              </a:rPr>
              <a:t>modes</a:t>
            </a:r>
            <a:endParaRPr lang="en-US" sz="10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Arc 2"/>
          <p:cNvSpPr/>
          <p:nvPr/>
        </p:nvSpPr>
        <p:spPr>
          <a:xfrm rot="21409036">
            <a:off x="4005400" y="3114000"/>
            <a:ext cx="2366251" cy="406623"/>
          </a:xfrm>
          <a:prstGeom prst="arc">
            <a:avLst>
              <a:gd name="adj1" fmla="val 16200000"/>
              <a:gd name="adj2" fmla="val 21328355"/>
            </a:avLst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1115616" y="4083918"/>
            <a:ext cx="813690" cy="2679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200" i="1" dirty="0" err="1" smtClean="0">
                <a:solidFill>
                  <a:schemeClr val="bg1"/>
                </a:solidFill>
              </a:rPr>
              <a:t>GianniI</a:t>
            </a:r>
            <a:endParaRPr lang="en-US" altLang="en-US" sz="1200" i="1" dirty="0">
              <a:solidFill>
                <a:schemeClr val="bg1"/>
              </a:solidFill>
            </a:endParaRPr>
          </a:p>
        </p:txBody>
      </p:sp>
      <p:sp>
        <p:nvSpPr>
          <p:cNvPr id="28" name="AutoShape 4"/>
          <p:cNvSpPr>
            <a:spLocks noChangeArrowheads="1"/>
          </p:cNvSpPr>
          <p:nvPr/>
        </p:nvSpPr>
        <p:spPr bwMode="auto">
          <a:xfrm>
            <a:off x="6862484" y="1873570"/>
            <a:ext cx="1885980" cy="626171"/>
          </a:xfrm>
          <a:prstGeom prst="wedgeEllipseCallout">
            <a:avLst>
              <a:gd name="adj1" fmla="val -88340"/>
              <a:gd name="adj2" fmla="val 154463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6940080" y="1945744"/>
            <a:ext cx="1736376" cy="55399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000" b="1" dirty="0" smtClean="0">
                <a:solidFill>
                  <a:srgbClr val="FF0000"/>
                </a:solidFill>
                <a:cs typeface="Arial"/>
              </a:rPr>
              <a:t>The mode 00 is also bent here (GALACTIC, water-bag)</a:t>
            </a:r>
            <a:endParaRPr lang="en-US" sz="10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64" y="4482586"/>
            <a:ext cx="434340" cy="32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2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42</a:t>
            </a:r>
          </a:p>
        </p:txBody>
      </p:sp>
      <p:sp>
        <p:nvSpPr>
          <p:cNvPr id="13" name="Titre 17"/>
          <p:cNvSpPr txBox="1">
            <a:spLocks/>
          </p:cNvSpPr>
          <p:nvPr/>
        </p:nvSpPr>
        <p:spPr>
          <a:xfrm>
            <a:off x="683568" y="1368151"/>
            <a:ext cx="3448000" cy="339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w/o detuning impedance</a:t>
            </a:r>
            <a:endParaRPr lang="en-GB" sz="2000" dirty="0">
              <a:solidFill>
                <a:srgbClr val="D71798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26" y="2010309"/>
            <a:ext cx="3901399" cy="25722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923" y="2001293"/>
            <a:ext cx="4001819" cy="2574664"/>
          </a:xfrm>
          <a:prstGeom prst="rect">
            <a:avLst/>
          </a:prstGeom>
        </p:spPr>
      </p:pic>
      <p:sp>
        <p:nvSpPr>
          <p:cNvPr id="17" name="Titre 17"/>
          <p:cNvSpPr txBox="1">
            <a:spLocks/>
          </p:cNvSpPr>
          <p:nvPr/>
        </p:nvSpPr>
        <p:spPr>
          <a:xfrm>
            <a:off x="467544" y="51470"/>
            <a:ext cx="799288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Reminder: </a:t>
            </a:r>
            <a:r>
              <a:rPr lang="en-GB" dirty="0" err="1" smtClean="0"/>
              <a:t>driving+detuning</a:t>
            </a:r>
            <a:r>
              <a:rPr lang="en-GB" dirty="0" smtClean="0"/>
              <a:t> from GALACTIC </a:t>
            </a:r>
            <a:br>
              <a:rPr lang="en-GB" dirty="0" smtClean="0"/>
            </a:br>
            <a:r>
              <a:rPr lang="en-GB" dirty="0" smtClean="0"/>
              <a:t>using </a:t>
            </a:r>
            <a:r>
              <a:rPr lang="en-GB" dirty="0"/>
              <a:t>a “constant detuning </a:t>
            </a:r>
            <a:r>
              <a:rPr lang="en-GB" dirty="0" smtClean="0"/>
              <a:t>tune shift</a:t>
            </a:r>
            <a:r>
              <a:rPr lang="en-GB" dirty="0"/>
              <a:t>”</a:t>
            </a:r>
          </a:p>
        </p:txBody>
      </p:sp>
      <p:sp>
        <p:nvSpPr>
          <p:cNvPr id="18" name="Titre 17"/>
          <p:cNvSpPr txBox="1">
            <a:spLocks/>
          </p:cNvSpPr>
          <p:nvPr/>
        </p:nvSpPr>
        <p:spPr>
          <a:xfrm>
            <a:off x="5300464" y="1368151"/>
            <a:ext cx="3448000" cy="339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w detuning impedance</a:t>
            </a:r>
            <a:endParaRPr lang="en-GB" sz="2000" dirty="0">
              <a:solidFill>
                <a:srgbClr val="D71798"/>
              </a:solidFill>
            </a:endParaRPr>
          </a:p>
        </p:txBody>
      </p:sp>
      <p:sp>
        <p:nvSpPr>
          <p:cNvPr id="16" name="AutoShape 4"/>
          <p:cNvSpPr>
            <a:spLocks noChangeArrowheads="1"/>
          </p:cNvSpPr>
          <p:nvPr/>
        </p:nvSpPr>
        <p:spPr bwMode="auto">
          <a:xfrm>
            <a:off x="7160625" y="3435846"/>
            <a:ext cx="1923459" cy="631588"/>
          </a:xfrm>
          <a:prstGeom prst="wedgeEllipseCallout">
            <a:avLst>
              <a:gd name="adj1" fmla="val -55615"/>
              <a:gd name="adj2" fmla="val -142138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7020272" y="3509478"/>
            <a:ext cx="2207828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000" b="1" dirty="0" smtClean="0">
                <a:solidFill>
                  <a:srgbClr val="FF0000"/>
                </a:solidFill>
                <a:cs typeface="Arial"/>
              </a:rPr>
              <a:t>Shift of mode 00 due to </a:t>
            </a:r>
            <a:br>
              <a:rPr lang="en-US" sz="1000" b="1" dirty="0" smtClean="0">
                <a:solidFill>
                  <a:srgbClr val="FF0000"/>
                </a:solidFill>
                <a:cs typeface="Arial"/>
              </a:rPr>
            </a:br>
            <a:r>
              <a:rPr lang="en-US" sz="1000" b="1" dirty="0" smtClean="0">
                <a:solidFill>
                  <a:srgbClr val="FF0000"/>
                </a:solidFill>
                <a:cs typeface="Arial"/>
              </a:rPr>
              <a:t>coupling between the modes</a:t>
            </a:r>
            <a:endParaRPr lang="en-US" sz="10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338570"/>
            <a:ext cx="434340" cy="3214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338570"/>
            <a:ext cx="434340" cy="32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0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43</a:t>
            </a:r>
          </a:p>
        </p:txBody>
      </p:sp>
      <p:sp>
        <p:nvSpPr>
          <p:cNvPr id="17" name="Titre 17"/>
          <p:cNvSpPr txBox="1">
            <a:spLocks/>
          </p:cNvSpPr>
          <p:nvPr/>
        </p:nvSpPr>
        <p:spPr>
          <a:xfrm>
            <a:off x="395536" y="51470"/>
            <a:ext cx="799288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20" name="Espace réservé du contenu 8"/>
          <p:cNvSpPr txBox="1">
            <a:spLocks/>
          </p:cNvSpPr>
          <p:nvPr/>
        </p:nvSpPr>
        <p:spPr>
          <a:xfrm>
            <a:off x="323528" y="699543"/>
            <a:ext cx="8424936" cy="4197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75000"/>
              <a:buFont typeface="Wingdings" charset="2"/>
              <a:buChar char="u"/>
            </a:pPr>
            <a:r>
              <a:rPr lang="en-US" sz="2400" dirty="0" smtClean="0">
                <a:solidFill>
                  <a:srgbClr val="5A5A5A"/>
                </a:solidFill>
              </a:rPr>
              <a:t>The case </a:t>
            </a:r>
            <a:r>
              <a:rPr lang="en-US" sz="2400" dirty="0">
                <a:solidFill>
                  <a:srgbClr val="5A5A5A"/>
                </a:solidFill>
              </a:rPr>
              <a:t>of </a:t>
            </a:r>
            <a:r>
              <a:rPr lang="en-US" sz="2400" dirty="0" smtClean="0">
                <a:solidFill>
                  <a:srgbClr val="5A5A5A"/>
                </a:solidFill>
              </a:rPr>
              <a:t>the </a:t>
            </a:r>
            <a:r>
              <a:rPr lang="en-US" sz="2400" dirty="0" err="1" smtClean="0">
                <a:solidFill>
                  <a:srgbClr val="5A5A5A"/>
                </a:solidFill>
              </a:rPr>
              <a:t>driving+detuning</a:t>
            </a:r>
            <a:r>
              <a:rPr lang="en-US" sz="2400" dirty="0" smtClean="0">
                <a:solidFill>
                  <a:srgbClr val="5A5A5A"/>
                </a:solidFill>
              </a:rPr>
              <a:t> </a:t>
            </a:r>
            <a:r>
              <a:rPr lang="en-US" sz="2400" dirty="0">
                <a:solidFill>
                  <a:srgbClr val="5A5A5A"/>
                </a:solidFill>
              </a:rPr>
              <a:t>modes in </a:t>
            </a:r>
            <a:r>
              <a:rPr lang="en-US" sz="2400" dirty="0" smtClean="0">
                <a:solidFill>
                  <a:srgbClr val="5A5A5A"/>
                </a:solidFill>
              </a:rPr>
              <a:t>the H-plane of a </a:t>
            </a:r>
            <a:r>
              <a:rPr lang="en-US" sz="2400" dirty="0">
                <a:solidFill>
                  <a:srgbClr val="5A5A5A"/>
                </a:solidFill>
              </a:rPr>
              <a:t>flat </a:t>
            </a:r>
            <a:r>
              <a:rPr lang="en-US" sz="2400" dirty="0" smtClean="0">
                <a:solidFill>
                  <a:srgbClr val="5A5A5A"/>
                </a:solidFill>
              </a:rPr>
              <a:t>chamber seems now well understood with the new DELPHI of </a:t>
            </a:r>
            <a:r>
              <a:rPr lang="en-US" sz="2400" dirty="0" err="1" smtClean="0">
                <a:solidFill>
                  <a:srgbClr val="5A5A5A"/>
                </a:solidFill>
              </a:rPr>
              <a:t>GianniI</a:t>
            </a:r>
            <a:r>
              <a:rPr lang="en-US" sz="2400" dirty="0" smtClean="0">
                <a:solidFill>
                  <a:srgbClr val="5A5A5A"/>
                </a:solidFill>
              </a:rPr>
              <a:t> et al. =&gt; </a:t>
            </a:r>
            <a:r>
              <a:rPr lang="en-US" sz="2200" dirty="0" smtClean="0">
                <a:solidFill>
                  <a:srgbClr val="5A5A5A"/>
                </a:solidFill>
              </a:rPr>
              <a:t>In particular the mode 00 is shifting up with intensity due to 2 effects</a:t>
            </a:r>
          </a:p>
          <a:p>
            <a:pPr lvl="1" algn="just">
              <a:buSzPct val="120000"/>
            </a:pPr>
            <a:r>
              <a:rPr lang="en-US" sz="2200" dirty="0" smtClean="0">
                <a:solidFill>
                  <a:srgbClr val="5A5A5A"/>
                </a:solidFill>
              </a:rPr>
              <a:t>A phase </a:t>
            </a:r>
            <a:r>
              <a:rPr lang="en-US" sz="2200" dirty="0">
                <a:solidFill>
                  <a:srgbClr val="5A5A5A"/>
                </a:solidFill>
              </a:rPr>
              <a:t>shift (increasing with intensity) which is in the </a:t>
            </a:r>
            <a:r>
              <a:rPr lang="en-US" sz="2200" dirty="0" smtClean="0">
                <a:solidFill>
                  <a:srgbClr val="5A5A5A"/>
                </a:solidFill>
              </a:rPr>
              <a:t>driving matrix (but coming from the detuning term)</a:t>
            </a:r>
            <a:endParaRPr lang="en-US" sz="2200" dirty="0">
              <a:solidFill>
                <a:srgbClr val="5A5A5A"/>
              </a:solidFill>
            </a:endParaRPr>
          </a:p>
          <a:p>
            <a:pPr lvl="1" algn="just">
              <a:buSzPct val="120000"/>
            </a:pPr>
            <a:r>
              <a:rPr lang="en-US" sz="2200" dirty="0" smtClean="0">
                <a:solidFill>
                  <a:srgbClr val="5A5A5A"/>
                </a:solidFill>
              </a:rPr>
              <a:t>Coupling between the modes</a:t>
            </a:r>
          </a:p>
        </p:txBody>
      </p:sp>
    </p:spTree>
    <p:extLst>
      <p:ext uri="{BB962C8B-B14F-4D97-AF65-F5344CB8AC3E}">
        <p14:creationId xmlns:p14="http://schemas.microsoft.com/office/powerpoint/2010/main" val="785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44</a:t>
            </a:r>
          </a:p>
        </p:txBody>
      </p:sp>
      <p:sp>
        <p:nvSpPr>
          <p:cNvPr id="17" name="Titre 17"/>
          <p:cNvSpPr txBox="1">
            <a:spLocks/>
          </p:cNvSpPr>
          <p:nvPr/>
        </p:nvSpPr>
        <p:spPr>
          <a:xfrm>
            <a:off x="395536" y="51470"/>
            <a:ext cx="799288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20" name="Espace réservé du contenu 8"/>
          <p:cNvSpPr txBox="1">
            <a:spLocks/>
          </p:cNvSpPr>
          <p:nvPr/>
        </p:nvSpPr>
        <p:spPr>
          <a:xfrm>
            <a:off x="323528" y="699543"/>
            <a:ext cx="8424936" cy="4197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75000"/>
              <a:buFont typeface="Wingdings" charset="2"/>
              <a:buChar char="u"/>
            </a:pPr>
            <a:r>
              <a:rPr lang="en-US" sz="2400" dirty="0" smtClean="0">
                <a:solidFill>
                  <a:srgbClr val="5A5A5A"/>
                </a:solidFill>
              </a:rPr>
              <a:t>A similar effect (shift of the mode 00 with intensity) is also observed with SC using GALACTIC (with a water-bag distribution and applying the incoherent force separately)</a:t>
            </a:r>
          </a:p>
          <a:p>
            <a:pPr lvl="1" algn="just">
              <a:buSzPct val="120000"/>
            </a:pPr>
            <a:r>
              <a:rPr lang="en-US" sz="2000" dirty="0" smtClean="0">
                <a:solidFill>
                  <a:srgbClr val="5A5A5A"/>
                </a:solidFill>
              </a:rPr>
              <a:t>Note: a detuning impedance </a:t>
            </a:r>
            <a:r>
              <a:rPr lang="en-US" sz="2000" dirty="0">
                <a:solidFill>
                  <a:srgbClr val="5A5A5A"/>
                </a:solidFill>
              </a:rPr>
              <a:t>introduces a kick on the slice centroid, while the </a:t>
            </a:r>
            <a:r>
              <a:rPr lang="en-US" sz="2000" dirty="0" smtClean="0">
                <a:solidFill>
                  <a:srgbClr val="5A5A5A"/>
                </a:solidFill>
              </a:rPr>
              <a:t>SC force </a:t>
            </a:r>
            <a:r>
              <a:rPr lang="en-US" sz="2000" dirty="0">
                <a:solidFill>
                  <a:srgbClr val="5A5A5A"/>
                </a:solidFill>
              </a:rPr>
              <a:t>cannot do that. For this reason, the effect on the </a:t>
            </a:r>
            <a:r>
              <a:rPr lang="en-US" sz="2000" dirty="0" smtClean="0">
                <a:solidFill>
                  <a:srgbClr val="5A5A5A"/>
                </a:solidFill>
              </a:rPr>
              <a:t>mode-00 </a:t>
            </a:r>
            <a:r>
              <a:rPr lang="en-US" sz="2000" dirty="0">
                <a:solidFill>
                  <a:srgbClr val="5A5A5A"/>
                </a:solidFill>
              </a:rPr>
              <a:t>tune shift might indeed be </a:t>
            </a:r>
            <a:r>
              <a:rPr lang="en-US" sz="2000" dirty="0" smtClean="0">
                <a:solidFill>
                  <a:srgbClr val="5A5A5A"/>
                </a:solidFill>
              </a:rPr>
              <a:t>different</a:t>
            </a:r>
          </a:p>
          <a:p>
            <a:pPr lvl="1" algn="just">
              <a:buSzPct val="120000"/>
            </a:pPr>
            <a:r>
              <a:rPr lang="en-US" sz="2000" dirty="0" smtClean="0">
                <a:solidFill>
                  <a:srgbClr val="5A5A5A"/>
                </a:solidFill>
              </a:rPr>
              <a:t>This </a:t>
            </a:r>
            <a:r>
              <a:rPr lang="en-US" sz="2000" dirty="0">
                <a:solidFill>
                  <a:srgbClr val="5A5A5A"/>
                </a:solidFill>
              </a:rPr>
              <a:t>is not observed in the </a:t>
            </a:r>
            <a:r>
              <a:rPr lang="en-US" sz="2000" dirty="0" err="1">
                <a:solidFill>
                  <a:srgbClr val="5A5A5A"/>
                </a:solidFill>
              </a:rPr>
              <a:t>BimBim</a:t>
            </a:r>
            <a:r>
              <a:rPr lang="en-US" sz="2000" dirty="0">
                <a:solidFill>
                  <a:srgbClr val="5A5A5A"/>
                </a:solidFill>
              </a:rPr>
              <a:t> code (using a Gaussian distribution) </a:t>
            </a:r>
            <a:r>
              <a:rPr lang="en-US" sz="2000" dirty="0" smtClean="0">
                <a:solidFill>
                  <a:srgbClr val="5A5A5A"/>
                </a:solidFill>
              </a:rPr>
              <a:t>where the </a:t>
            </a:r>
            <a:r>
              <a:rPr lang="en-US" sz="2000" dirty="0" err="1" smtClean="0">
                <a:solidFill>
                  <a:srgbClr val="5A5A5A"/>
                </a:solidFill>
              </a:rPr>
              <a:t>modo</a:t>
            </a:r>
            <a:r>
              <a:rPr lang="en-US" sz="2000" dirty="0" smtClean="0">
                <a:solidFill>
                  <a:srgbClr val="5A5A5A"/>
                </a:solidFill>
              </a:rPr>
              <a:t> 00 remains at 0</a:t>
            </a:r>
          </a:p>
          <a:p>
            <a:pPr lvl="1" algn="just">
              <a:buSzPct val="120000"/>
            </a:pPr>
            <a:r>
              <a:rPr lang="en-US" sz="2000" dirty="0" smtClean="0">
                <a:solidFill>
                  <a:srgbClr val="5A5A5A"/>
                </a:solidFill>
              </a:rPr>
              <a:t>Is the effect observed in GALACTIC real or due to the fact that the incoherent force is applied separately?</a:t>
            </a:r>
          </a:p>
          <a:p>
            <a:pPr marL="457200" lvl="1" indent="0" algn="just">
              <a:buSzPct val="120000"/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    =&gt; </a:t>
            </a:r>
            <a:r>
              <a:rPr lang="en-US" sz="2000" dirty="0">
                <a:solidFill>
                  <a:srgbClr val="FF0000"/>
                </a:solidFill>
              </a:rPr>
              <a:t>To be </a:t>
            </a:r>
            <a:r>
              <a:rPr lang="en-US" sz="2000" dirty="0" smtClean="0">
                <a:solidFill>
                  <a:srgbClr val="FF0000"/>
                </a:solidFill>
              </a:rPr>
              <a:t>clarified, checked </a:t>
            </a:r>
            <a:r>
              <a:rPr lang="en-US" sz="2000" dirty="0">
                <a:solidFill>
                  <a:srgbClr val="FF0000"/>
                </a:solidFill>
              </a:rPr>
              <a:t>also with </a:t>
            </a:r>
            <a:r>
              <a:rPr lang="en-US" sz="2000" dirty="0" smtClean="0">
                <a:solidFill>
                  <a:srgbClr val="FF0000"/>
                </a:solidFill>
              </a:rPr>
              <a:t>new and new new DELPHI.   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    Others?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8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45</a:t>
            </a:r>
          </a:p>
        </p:txBody>
      </p:sp>
      <p:sp>
        <p:nvSpPr>
          <p:cNvPr id="20" name="Titre 17"/>
          <p:cNvSpPr txBox="1">
            <a:spLocks/>
          </p:cNvSpPr>
          <p:nvPr/>
        </p:nvSpPr>
        <p:spPr>
          <a:xfrm>
            <a:off x="539552" y="51470"/>
            <a:ext cx="799288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Comparison with boxcar distribution of Balbekov_2017 </a:t>
            </a:r>
            <a:r>
              <a:rPr lang="en-GB" sz="1000" dirty="0" smtClean="0"/>
              <a:t>(</a:t>
            </a:r>
            <a:r>
              <a:rPr lang="en-GB" sz="1000" dirty="0">
                <a:hlinkClick r:id="rId5"/>
              </a:rPr>
              <a:t>https://journals.aps.org/prab/pdf/10.1103/PhysRevAccelBeams.20.034401</a:t>
            </a:r>
            <a:r>
              <a:rPr lang="en-GB" sz="1000" dirty="0" smtClean="0"/>
              <a:t>)</a:t>
            </a:r>
            <a:endParaRPr lang="en-GB" sz="10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705" y="2233458"/>
            <a:ext cx="3869418" cy="2519070"/>
          </a:xfrm>
          <a:prstGeom prst="rect">
            <a:avLst/>
          </a:prstGeom>
        </p:spPr>
      </p:pic>
      <p:sp>
        <p:nvSpPr>
          <p:cNvPr id="23" name="Titre 17"/>
          <p:cNvSpPr txBox="1">
            <a:spLocks/>
          </p:cNvSpPr>
          <p:nvPr/>
        </p:nvSpPr>
        <p:spPr>
          <a:xfrm>
            <a:off x="323528" y="1419622"/>
            <a:ext cx="4089072" cy="339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WBL</a:t>
            </a:r>
            <a:br>
              <a:rPr lang="en-US" sz="2000" dirty="0" smtClean="0">
                <a:solidFill>
                  <a:srgbClr val="D71798"/>
                </a:solidFill>
              </a:rPr>
            </a:br>
            <a:r>
              <a:rPr lang="en-US" sz="2000" dirty="0" smtClean="0">
                <a:solidFill>
                  <a:srgbClr val="00B050"/>
                </a:solidFill>
              </a:rPr>
              <a:t>w 3 radial </a:t>
            </a:r>
            <a:r>
              <a:rPr lang="en-US" sz="2000" dirty="0">
                <a:solidFill>
                  <a:srgbClr val="00B050"/>
                </a:solidFill>
              </a:rPr>
              <a:t>modes</a:t>
            </a:r>
          </a:p>
          <a:p>
            <a:pPr algn="ctr"/>
            <a:endParaRPr lang="en-US" sz="2000" dirty="0">
              <a:solidFill>
                <a:srgbClr val="D71798"/>
              </a:solidFill>
            </a:endParaRPr>
          </a:p>
        </p:txBody>
      </p:sp>
      <p:sp>
        <p:nvSpPr>
          <p:cNvPr id="24" name="Titre 17"/>
          <p:cNvSpPr txBox="1">
            <a:spLocks/>
          </p:cNvSpPr>
          <p:nvPr/>
        </p:nvSpPr>
        <p:spPr>
          <a:xfrm>
            <a:off x="3923928" y="1419622"/>
            <a:ext cx="4089072" cy="339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Boxcar model</a:t>
            </a:r>
          </a:p>
          <a:p>
            <a:pPr algn="ctr"/>
            <a:endParaRPr lang="en-US" sz="2000" dirty="0">
              <a:solidFill>
                <a:srgbClr val="D71798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643" y="1059582"/>
            <a:ext cx="2243862" cy="10081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1503" y="2283718"/>
            <a:ext cx="3622945" cy="22322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515966"/>
            <a:ext cx="434340" cy="32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8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space réservé du contenu 8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771549"/>
                <a:ext cx="8280920" cy="4032449"/>
              </a:xfrm>
            </p:spPr>
            <p:txBody>
              <a:bodyPr>
                <a:normAutofit/>
              </a:bodyPr>
              <a:lstStyle/>
              <a:p>
                <a:pPr lvl="1" algn="just">
                  <a:buSzPct val="120000"/>
                </a:pPr>
                <a:r>
                  <a:rPr lang="en-US" sz="2000" b="1" dirty="0">
                    <a:solidFill>
                      <a:srgbClr val="FF0000"/>
                    </a:solidFill>
                  </a:rPr>
                  <a:t>2</a:t>
                </a:r>
                <a:r>
                  <a:rPr lang="en-US" sz="2000" b="1" baseline="30000" dirty="0">
                    <a:solidFill>
                      <a:srgbClr val="FF0000"/>
                    </a:solidFill>
                  </a:rPr>
                  <a:t>nd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(possible) explanation: it is a TMCI </a:t>
                </a:r>
                <a:r>
                  <a:rPr lang="en-US" sz="2000" dirty="0">
                    <a:solidFill>
                      <a:srgbClr val="5A5A5A"/>
                    </a:solidFill>
                  </a:rPr>
                  <a:t>but we need a more involved/realistic model to treat it</a:t>
                </a:r>
                <a:endParaRPr lang="en-US" sz="2000" dirty="0" smtClean="0">
                  <a:solidFill>
                    <a:srgbClr val="5A5A5A"/>
                  </a:solidFill>
                </a:endParaRPr>
              </a:p>
              <a:p>
                <a:pPr algn="just">
                  <a:buSzPct val="75000"/>
                  <a:buFont typeface="Wingdings" charset="2"/>
                  <a:buChar char="u"/>
                </a:pPr>
                <a:endParaRPr lang="en-US" sz="2200" dirty="0">
                  <a:solidFill>
                    <a:srgbClr val="5A5A5A"/>
                  </a:solidFill>
                </a:endParaRPr>
              </a:p>
              <a:p>
                <a:pPr algn="just">
                  <a:buSzPct val="75000"/>
                  <a:buFont typeface="Wingdings" charset="2"/>
                  <a:buChar char="u"/>
                </a:pPr>
                <a:r>
                  <a:rPr lang="en-US" sz="2200" dirty="0" smtClean="0">
                    <a:solidFill>
                      <a:srgbClr val="5A5A5A"/>
                    </a:solidFill>
                  </a:rPr>
                  <a:t>Let’s use the GALACTIC </a:t>
                </a:r>
                <a:r>
                  <a:rPr lang="en-US" sz="2200" dirty="0" err="1" smtClean="0">
                    <a:solidFill>
                      <a:srgbClr val="5A5A5A"/>
                    </a:solidFill>
                  </a:rPr>
                  <a:t>Vlasov</a:t>
                </a:r>
                <a:r>
                  <a:rPr lang="en-US" sz="2200" dirty="0" smtClean="0">
                    <a:solidFill>
                      <a:srgbClr val="5A5A5A"/>
                    </a:solidFill>
                  </a:rPr>
                  <a:t> solver with the </a:t>
                </a:r>
                <a:r>
                  <a:rPr lang="en-US" sz="2200" b="1" dirty="0" smtClean="0">
                    <a:solidFill>
                      <a:srgbClr val="5A5A5A"/>
                    </a:solidFill>
                  </a:rPr>
                  <a:t>WBL (Water-Bag, Linear RF) model</a:t>
                </a:r>
                <a:r>
                  <a:rPr lang="en-US" sz="2200" dirty="0" smtClean="0">
                    <a:solidFill>
                      <a:srgbClr val="5A5A5A"/>
                    </a:solidFill>
                  </a:rPr>
                  <a:t>, which will provide also the radial modes =&gt; 2-step approach:</a:t>
                </a:r>
              </a:p>
              <a:p>
                <a:pPr lvl="1" algn="just">
                  <a:buSzPct val="120000"/>
                </a:pPr>
                <a:r>
                  <a:rPr lang="en-US" sz="2000" dirty="0" smtClean="0">
                    <a:solidFill>
                      <a:srgbClr val="5A5A5A"/>
                    </a:solidFill>
                  </a:rPr>
                  <a:t>1) Solve the Eigenvalue system for the SC impedance, which is a </a:t>
                </a:r>
                <a:r>
                  <a:rPr lang="en-US" sz="2000" b="1" dirty="0" smtClean="0">
                    <a:solidFill>
                      <a:srgbClr val="5A5A5A"/>
                    </a:solidFill>
                  </a:rPr>
                  <a:t>“negative inductance”</a:t>
                </a:r>
              </a:p>
              <a:p>
                <a:pPr lvl="1" algn="just">
                  <a:buSzPct val="120000"/>
                </a:pPr>
                <a:r>
                  <a:rPr lang="en-US" sz="2000" dirty="0" smtClean="0">
                    <a:solidFill>
                      <a:srgbClr val="5A5A5A"/>
                    </a:solidFill>
                  </a:rPr>
                  <a:t>2) Add the linear force as the </a:t>
                </a:r>
                <a:r>
                  <a:rPr lang="en-US" sz="2000" b="1" dirty="0" smtClean="0">
                    <a:solidFill>
                      <a:srgbClr val="5A5A5A"/>
                    </a:solidFill>
                  </a:rPr>
                  <a:t>SC force is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5A5A5A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∝ </m:t>
                    </m:r>
                    <m:d>
                      <m:dPr>
                        <m:ctrlPr>
                          <a:rPr lang="is-IS" sz="2000" b="1" i="1" smtClean="0">
                            <a:solidFill>
                              <a:srgbClr val="5A5A5A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rgbClr val="5A5A5A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𝒚</m:t>
                        </m:r>
                        <m:r>
                          <a:rPr lang="en-US" sz="2000" b="1" i="1" smtClean="0">
                            <a:solidFill>
                              <a:srgbClr val="5A5A5A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n-US" sz="2000" b="1" i="1" smtClean="0">
                                <a:solidFill>
                                  <a:srgbClr val="5A5A5A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b="1" i="1" smtClean="0">
                                <a:solidFill>
                                  <a:srgbClr val="5A5A5A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𝒚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000" b="1" dirty="0" smtClean="0">
                    <a:solidFill>
                      <a:srgbClr val="5A5A5A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3" name="Espace réservé du contenu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771549"/>
                <a:ext cx="8280920" cy="4032449"/>
              </a:xfrm>
              <a:blipFill rotWithShape="0">
                <a:blip r:embed="rId5"/>
                <a:stretch>
                  <a:fillRect l="-1473" t="-2874" r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Introduction (and </a:t>
            </a:r>
            <a:r>
              <a:rPr lang="en-GB" smtClean="0"/>
              <a:t>why this question)</a:t>
            </a:r>
            <a:endParaRPr lang="en-GB" sz="2000" i="1" dirty="0" smtClean="0"/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>
            <a:off x="6323740" y="3939902"/>
            <a:ext cx="2784765" cy="720080"/>
          </a:xfrm>
          <a:prstGeom prst="wedgeEllipseCallout">
            <a:avLst>
              <a:gd name="adj1" fmla="val -11145"/>
              <a:gd name="adj2" fmla="val -281001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6323739" y="3939902"/>
            <a:ext cx="2856773" cy="73866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b="1" dirty="0" smtClean="0">
                <a:solidFill>
                  <a:srgbClr val="FF0000"/>
                </a:solidFill>
                <a:cs typeface="Arial"/>
              </a:rPr>
              <a:t>Could be</a:t>
            </a:r>
            <a:r>
              <a:rPr lang="en-US" sz="1400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cs typeface="Arial"/>
              </a:rPr>
              <a:t>of course </a:t>
            </a:r>
            <a:br>
              <a:rPr lang="en-US" sz="1400" dirty="0" smtClean="0">
                <a:solidFill>
                  <a:srgbClr val="FF0000"/>
                </a:solidFill>
                <a:cs typeface="Arial"/>
              </a:rPr>
            </a:br>
            <a:r>
              <a:rPr lang="en-US" sz="1400" dirty="0" smtClean="0">
                <a:solidFill>
                  <a:srgbClr val="FF0000"/>
                </a:solidFill>
                <a:cs typeface="Arial"/>
              </a:rPr>
              <a:t>easily extended to G</a:t>
            </a:r>
            <a:r>
              <a:rPr lang="en-US" sz="1400" b="1" dirty="0" smtClean="0">
                <a:solidFill>
                  <a:srgbClr val="FF0000"/>
                </a:solidFill>
                <a:cs typeface="Arial"/>
              </a:rPr>
              <a:t>aussian distribution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314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46</a:t>
            </a:r>
            <a:endParaRPr lang="fr-FR" dirty="0"/>
          </a:p>
        </p:txBody>
      </p:sp>
      <p:sp>
        <p:nvSpPr>
          <p:cNvPr id="20" name="Titre 17"/>
          <p:cNvSpPr txBox="1">
            <a:spLocks/>
          </p:cNvSpPr>
          <p:nvPr/>
        </p:nvSpPr>
        <p:spPr>
          <a:xfrm>
            <a:off x="539552" y="51470"/>
            <a:ext cx="799288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Comparison with boxcar distribution of Balbekov_2017 </a:t>
            </a:r>
            <a:r>
              <a:rPr lang="en-GB" sz="1000" dirty="0" smtClean="0"/>
              <a:t>(</a:t>
            </a:r>
            <a:r>
              <a:rPr lang="en-GB" sz="1000" dirty="0">
                <a:hlinkClick r:id="rId5"/>
              </a:rPr>
              <a:t>https://journals.aps.org/prab/pdf/10.1103/PhysRevAccelBeams.20.034401</a:t>
            </a:r>
            <a:r>
              <a:rPr lang="en-GB" sz="1000" dirty="0" smtClean="0"/>
              <a:t>)</a:t>
            </a:r>
            <a:endParaRPr lang="en-GB" sz="1000" dirty="0"/>
          </a:p>
        </p:txBody>
      </p:sp>
      <p:pic>
        <p:nvPicPr>
          <p:cNvPr id="16" name="Picture 15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620000" y="997200"/>
            <a:ext cx="5850000" cy="3805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16" y="4443958"/>
            <a:ext cx="506348" cy="37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5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46</a:t>
            </a:r>
            <a:endParaRPr lang="fr-FR" dirty="0"/>
          </a:p>
        </p:txBody>
      </p:sp>
      <p:sp>
        <p:nvSpPr>
          <p:cNvPr id="20" name="Titre 17"/>
          <p:cNvSpPr txBox="1">
            <a:spLocks/>
          </p:cNvSpPr>
          <p:nvPr/>
        </p:nvSpPr>
        <p:spPr>
          <a:xfrm>
            <a:off x="539552" y="51470"/>
            <a:ext cx="799288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Comparison with boxcar distribution of Balbekov_2017 </a:t>
            </a:r>
            <a:r>
              <a:rPr lang="en-GB" sz="1000" dirty="0" smtClean="0"/>
              <a:t>(</a:t>
            </a:r>
            <a:r>
              <a:rPr lang="en-GB" sz="1000" dirty="0">
                <a:hlinkClick r:id="rId5"/>
              </a:rPr>
              <a:t>https://journals.aps.org/prab/pdf/10.1103/PhysRevAccelBeams.20.034401</a:t>
            </a:r>
            <a:r>
              <a:rPr lang="en-GB" sz="1000" dirty="0" smtClean="0"/>
              <a:t>)</a:t>
            </a:r>
            <a:endParaRPr lang="en-GB" sz="1000" dirty="0"/>
          </a:p>
        </p:txBody>
      </p:sp>
      <p:pic>
        <p:nvPicPr>
          <p:cNvPr id="16" name="Picture 15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620000" y="997200"/>
            <a:ext cx="5850000" cy="3805200"/>
          </a:xfrm>
          <a:prstGeom prst="rect">
            <a:avLst/>
          </a:prstGeom>
        </p:spPr>
      </p:pic>
      <p:pic>
        <p:nvPicPr>
          <p:cNvPr id="13" name="Picture 12"/>
          <p:cNvPicPr preferRelativeResize="0">
            <a:picLocks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000" y="1046534"/>
            <a:ext cx="4896000" cy="342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16" y="4443958"/>
            <a:ext cx="506348" cy="37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47</a:t>
            </a:r>
            <a:endParaRPr lang="fr-FR" dirty="0"/>
          </a:p>
        </p:txBody>
      </p:sp>
      <p:sp>
        <p:nvSpPr>
          <p:cNvPr id="17" name="Titre 17"/>
          <p:cNvSpPr txBox="1">
            <a:spLocks/>
          </p:cNvSpPr>
          <p:nvPr/>
        </p:nvSpPr>
        <p:spPr>
          <a:xfrm>
            <a:off x="467544" y="144015"/>
            <a:ext cx="8280920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/>
              <a:t>Why </a:t>
            </a:r>
            <a:r>
              <a:rPr lang="en-GB" smtClean="0"/>
              <a:t>the </a:t>
            </a:r>
            <a:r>
              <a:rPr lang="en-GB" dirty="0"/>
              <a:t>results from the SYNERGIA code seemed to work so nicely with past predictions?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18" y="1185238"/>
            <a:ext cx="3164062" cy="34747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618" y="3035486"/>
            <a:ext cx="3233296" cy="12767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AutoShape 4"/>
          <p:cNvSpPr>
            <a:spLocks noChangeArrowheads="1"/>
          </p:cNvSpPr>
          <p:nvPr/>
        </p:nvSpPr>
        <p:spPr bwMode="auto">
          <a:xfrm>
            <a:off x="6036602" y="1883359"/>
            <a:ext cx="2160240" cy="936104"/>
          </a:xfrm>
          <a:prstGeom prst="wedgeEllipseCallout">
            <a:avLst>
              <a:gd name="adj1" fmla="val -14482"/>
              <a:gd name="adj2" fmla="val 90253"/>
            </a:avLst>
          </a:prstGeom>
          <a:solidFill>
            <a:schemeClr val="bg1"/>
          </a:solidFill>
          <a:ln w="28575">
            <a:solidFill>
              <a:srgbClr val="D71798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6065737" y="2005217"/>
            <a:ext cx="2186731" cy="73866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b="1" dirty="0" smtClean="0">
                <a:solidFill>
                  <a:srgbClr val="D71798"/>
                </a:solidFill>
                <a:cs typeface="Arial"/>
              </a:rPr>
              <a:t>Typo: negative sign </a:t>
            </a:r>
            <a:br>
              <a:rPr lang="en-US" sz="1400" b="1" dirty="0" smtClean="0">
                <a:solidFill>
                  <a:srgbClr val="D71798"/>
                </a:solidFill>
                <a:cs typeface="Arial"/>
              </a:rPr>
            </a:br>
            <a:r>
              <a:rPr lang="en-US" sz="1400" b="1" dirty="0" smtClean="0">
                <a:solidFill>
                  <a:srgbClr val="D71798"/>
                </a:solidFill>
                <a:cs typeface="Arial"/>
              </a:rPr>
              <a:t>missing (comment from A. </a:t>
            </a:r>
            <a:r>
              <a:rPr lang="en-US" sz="1400" b="1" dirty="0" err="1" smtClean="0">
                <a:solidFill>
                  <a:srgbClr val="D71798"/>
                </a:solidFill>
                <a:cs typeface="Arial"/>
              </a:rPr>
              <a:t>Burov</a:t>
            </a:r>
            <a:r>
              <a:rPr lang="en-US" sz="1400" b="1" dirty="0" smtClean="0">
                <a:solidFill>
                  <a:srgbClr val="D71798"/>
                </a:solidFill>
                <a:cs typeface="Arial"/>
              </a:rPr>
              <a:t>)</a:t>
            </a:r>
            <a:endParaRPr lang="en-US" sz="1400" dirty="0">
              <a:solidFill>
                <a:srgbClr val="D71798"/>
              </a:solidFill>
              <a:latin typeface="Arial"/>
              <a:cs typeface="Arial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5244514" y="1289048"/>
            <a:ext cx="3719974" cy="4308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b="1" i="1" dirty="0" smtClean="0">
                <a:solidFill>
                  <a:srgbClr val="D71798"/>
                </a:solidFill>
                <a:cs typeface="Arial"/>
              </a:rPr>
              <a:t>PRAB Burov_2015 </a:t>
            </a:r>
            <a:r>
              <a:rPr lang="en-US" sz="800" b="1" i="1" dirty="0" smtClean="0">
                <a:solidFill>
                  <a:srgbClr val="D71798"/>
                </a:solidFill>
                <a:cs typeface="Arial"/>
              </a:rPr>
              <a:t>(</a:t>
            </a:r>
            <a:r>
              <a:rPr lang="en-US" sz="800" i="1" dirty="0">
                <a:hlinkClick r:id="rId7"/>
              </a:rPr>
              <a:t>https://journals.aps.org/prab/pdf/10.1103/PhysRevSTAB.18.074401</a:t>
            </a:r>
            <a:r>
              <a:rPr lang="en-US" sz="800" b="1" i="1" dirty="0" smtClean="0">
                <a:solidFill>
                  <a:srgbClr val="D71798"/>
                </a:solidFill>
                <a:cs typeface="Arial"/>
              </a:rPr>
              <a:t>) </a:t>
            </a:r>
            <a:endParaRPr lang="en-US" sz="800" i="1" dirty="0">
              <a:solidFill>
                <a:srgbClr val="D71798"/>
              </a:solidFill>
              <a:latin typeface="Arial"/>
              <a:cs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49" y="2499742"/>
            <a:ext cx="1717655" cy="8140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396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48</a:t>
            </a:r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7534"/>
            <a:ext cx="7386780" cy="41514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7713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49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01" y="643701"/>
            <a:ext cx="7364415" cy="41496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410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50</a:t>
            </a:r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26" y="646785"/>
            <a:ext cx="7431890" cy="41572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99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8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space réservé du contenu 8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771549"/>
                <a:ext cx="8280920" cy="4032449"/>
              </a:xfrm>
            </p:spPr>
            <p:txBody>
              <a:bodyPr>
                <a:normAutofit/>
              </a:bodyPr>
              <a:lstStyle/>
              <a:p>
                <a:pPr lvl="1" algn="just">
                  <a:buSzPct val="120000"/>
                </a:pPr>
                <a:r>
                  <a:rPr lang="en-US" sz="2000" b="1" dirty="0">
                    <a:solidFill>
                      <a:srgbClr val="FF0000"/>
                    </a:solidFill>
                  </a:rPr>
                  <a:t>2</a:t>
                </a:r>
                <a:r>
                  <a:rPr lang="en-US" sz="2000" b="1" baseline="30000" dirty="0">
                    <a:solidFill>
                      <a:srgbClr val="FF0000"/>
                    </a:solidFill>
                  </a:rPr>
                  <a:t>nd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(possible) explanation: it is a TMCI </a:t>
                </a:r>
                <a:r>
                  <a:rPr lang="en-US" sz="2000" dirty="0">
                    <a:solidFill>
                      <a:srgbClr val="5A5A5A"/>
                    </a:solidFill>
                  </a:rPr>
                  <a:t>but we need a more involved/realistic model to treat it</a:t>
                </a:r>
                <a:endParaRPr lang="en-US" sz="2000" dirty="0" smtClean="0">
                  <a:solidFill>
                    <a:srgbClr val="5A5A5A"/>
                  </a:solidFill>
                </a:endParaRPr>
              </a:p>
              <a:p>
                <a:pPr algn="just">
                  <a:buSzPct val="75000"/>
                  <a:buFont typeface="Wingdings" charset="2"/>
                  <a:buChar char="u"/>
                </a:pPr>
                <a:endParaRPr lang="en-US" sz="2200" dirty="0">
                  <a:solidFill>
                    <a:srgbClr val="5A5A5A"/>
                  </a:solidFill>
                </a:endParaRPr>
              </a:p>
              <a:p>
                <a:pPr algn="just">
                  <a:buSzPct val="75000"/>
                  <a:buFont typeface="Wingdings" charset="2"/>
                  <a:buChar char="u"/>
                </a:pPr>
                <a:r>
                  <a:rPr lang="en-US" sz="2200" dirty="0" smtClean="0">
                    <a:solidFill>
                      <a:srgbClr val="5A5A5A"/>
                    </a:solidFill>
                  </a:rPr>
                  <a:t>Let’s use the GALACTIC </a:t>
                </a:r>
                <a:r>
                  <a:rPr lang="en-US" sz="2200" dirty="0" err="1" smtClean="0">
                    <a:solidFill>
                      <a:srgbClr val="5A5A5A"/>
                    </a:solidFill>
                  </a:rPr>
                  <a:t>Vlasov</a:t>
                </a:r>
                <a:r>
                  <a:rPr lang="en-US" sz="2200" dirty="0" smtClean="0">
                    <a:solidFill>
                      <a:srgbClr val="5A5A5A"/>
                    </a:solidFill>
                  </a:rPr>
                  <a:t> solver with the </a:t>
                </a:r>
                <a:r>
                  <a:rPr lang="en-US" sz="2200" b="1" dirty="0" smtClean="0">
                    <a:solidFill>
                      <a:srgbClr val="5A5A5A"/>
                    </a:solidFill>
                  </a:rPr>
                  <a:t>WBL (Water-Bag, Linear RF) model</a:t>
                </a:r>
                <a:r>
                  <a:rPr lang="en-US" sz="2200" dirty="0" smtClean="0">
                    <a:solidFill>
                      <a:srgbClr val="5A5A5A"/>
                    </a:solidFill>
                  </a:rPr>
                  <a:t>, which will provide also the radial modes =&gt; 2-step approach:</a:t>
                </a:r>
              </a:p>
              <a:p>
                <a:pPr lvl="1" algn="just">
                  <a:buSzPct val="120000"/>
                </a:pPr>
                <a:r>
                  <a:rPr lang="en-US" sz="2000" dirty="0" smtClean="0">
                    <a:solidFill>
                      <a:srgbClr val="5A5A5A"/>
                    </a:solidFill>
                  </a:rPr>
                  <a:t>1) Solve the Eigenvalue system for the SC impedance, which is a </a:t>
                </a:r>
                <a:r>
                  <a:rPr lang="en-US" sz="2000" b="1" dirty="0" smtClean="0">
                    <a:solidFill>
                      <a:srgbClr val="5A5A5A"/>
                    </a:solidFill>
                  </a:rPr>
                  <a:t>“negative inductance”</a:t>
                </a:r>
              </a:p>
              <a:p>
                <a:pPr lvl="1" algn="just">
                  <a:buSzPct val="120000"/>
                </a:pPr>
                <a:r>
                  <a:rPr lang="en-US" sz="2000" dirty="0" smtClean="0">
                    <a:solidFill>
                      <a:srgbClr val="5A5A5A"/>
                    </a:solidFill>
                  </a:rPr>
                  <a:t>2) </a:t>
                </a:r>
                <a:r>
                  <a:rPr lang="en-US" sz="2000" dirty="0">
                    <a:solidFill>
                      <a:srgbClr val="5A5A5A"/>
                    </a:solidFill>
                  </a:rPr>
                  <a:t>Add the linear force as the </a:t>
                </a:r>
                <a:r>
                  <a:rPr lang="en-US" sz="2000" b="1" dirty="0">
                    <a:solidFill>
                      <a:srgbClr val="5A5A5A"/>
                    </a:solidFill>
                  </a:rPr>
                  <a:t>SC force is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5A5A5A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∝ </m:t>
                    </m:r>
                    <m:d>
                      <m:dPr>
                        <m:ctrlPr>
                          <a:rPr lang="is-IS" sz="2000" b="1" i="1">
                            <a:solidFill>
                              <a:srgbClr val="5A5A5A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rgbClr val="5A5A5A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𝒚</m:t>
                        </m:r>
                        <m:r>
                          <a:rPr lang="en-US" sz="2000" b="1" i="1">
                            <a:solidFill>
                              <a:srgbClr val="5A5A5A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n-US" sz="2000" b="1" i="1">
                                <a:solidFill>
                                  <a:srgbClr val="5A5A5A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solidFill>
                                  <a:srgbClr val="5A5A5A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𝒚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000" b="1" dirty="0" smtClean="0">
                    <a:solidFill>
                      <a:srgbClr val="5A5A5A"/>
                    </a:solidFill>
                  </a:rPr>
                  <a:t> </a:t>
                </a:r>
              </a:p>
              <a:p>
                <a:pPr lvl="1" algn="just">
                  <a:buSzPct val="120000"/>
                </a:pPr>
                <a:endParaRPr lang="en-US" sz="2000" b="1" dirty="0" smtClean="0">
                  <a:solidFill>
                    <a:srgbClr val="5A5A5A"/>
                  </a:solidFill>
                </a:endParaRPr>
              </a:p>
              <a:p>
                <a:pPr marL="457200" lvl="1" indent="0" algn="just">
                  <a:buSzPct val="120000"/>
                  <a:buNone/>
                </a:pPr>
                <a:r>
                  <a:rPr lang="en-US" sz="1400" b="1" i="1" dirty="0" smtClean="0">
                    <a:solidFill>
                      <a:srgbClr val="0432FF"/>
                    </a:solidFill>
                  </a:rPr>
                  <a:t>Pending question: </a:t>
                </a:r>
                <a:r>
                  <a:rPr lang="en-US" sz="1400" i="1" dirty="0" smtClean="0">
                    <a:solidFill>
                      <a:srgbClr val="0432FF"/>
                    </a:solidFill>
                  </a:rPr>
                  <a:t>is it fine/sufficient or do we need to solve this fully self-consistently? =&gt; Future work to see what the difference between the 2 approaches is</a:t>
                </a:r>
                <a:endParaRPr lang="en-US" sz="1400" i="1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3" name="Espace réservé du contenu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771549"/>
                <a:ext cx="8280920" cy="4032449"/>
              </a:xfrm>
              <a:blipFill rotWithShape="0">
                <a:blip r:embed="rId5"/>
                <a:stretch>
                  <a:fillRect l="-1473" t="-2874" r="-2062" b="-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Introduction (and </a:t>
            </a:r>
            <a:r>
              <a:rPr lang="en-GB" smtClean="0"/>
              <a:t>why this question)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55836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9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Contents</a:t>
            </a:r>
            <a:endParaRPr lang="en-GB" sz="2000" i="1" dirty="0" smtClean="0"/>
          </a:p>
        </p:txBody>
      </p:sp>
      <p:sp>
        <p:nvSpPr>
          <p:cNvPr id="14" name="Espace réservé du contenu 8"/>
          <p:cNvSpPr>
            <a:spLocks noGrp="1"/>
          </p:cNvSpPr>
          <p:nvPr>
            <p:ph idx="1"/>
          </p:nvPr>
        </p:nvSpPr>
        <p:spPr>
          <a:xfrm>
            <a:off x="467544" y="987573"/>
            <a:ext cx="8280920" cy="3240361"/>
          </a:xfrm>
        </p:spPr>
        <p:txBody>
          <a:bodyPr>
            <a:norm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Introduction (and why this question)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rgbClr val="5A5A5A"/>
                </a:solidFill>
              </a:rPr>
              <a:t>Coherent SC modes from GALACTIC </a:t>
            </a:r>
            <a:r>
              <a:rPr lang="en-US" sz="2200" dirty="0" err="1" smtClean="0">
                <a:solidFill>
                  <a:srgbClr val="5A5A5A"/>
                </a:solidFill>
              </a:rPr>
              <a:t>Vlasov</a:t>
            </a:r>
            <a:r>
              <a:rPr lang="en-US" sz="2200" dirty="0" smtClean="0">
                <a:solidFill>
                  <a:srgbClr val="5A5A5A"/>
                </a:solidFill>
              </a:rPr>
              <a:t> solver</a:t>
            </a:r>
          </a:p>
          <a:p>
            <a:pPr lvl="1" algn="just">
              <a:buSzPct val="120000"/>
            </a:pPr>
            <a:r>
              <a:rPr lang="en-US" sz="2000" dirty="0">
                <a:solidFill>
                  <a:srgbClr val="5A5A5A"/>
                </a:solidFill>
              </a:rPr>
              <a:t>v</a:t>
            </a:r>
            <a:r>
              <a:rPr lang="en-US" sz="2000" dirty="0" smtClean="0">
                <a:solidFill>
                  <a:srgbClr val="5A5A5A"/>
                </a:solidFill>
              </a:rPr>
              <a:t>s. ABS (Air-Bag Square-well) model</a:t>
            </a:r>
          </a:p>
          <a:p>
            <a:pPr lvl="1" algn="just">
              <a:buSzPct val="120000"/>
            </a:pPr>
            <a:r>
              <a:rPr lang="en-US" sz="2000" dirty="0">
                <a:solidFill>
                  <a:srgbClr val="5A5A5A"/>
                </a:solidFill>
              </a:rPr>
              <a:t>v</a:t>
            </a:r>
            <a:r>
              <a:rPr lang="en-US" sz="2000" dirty="0" smtClean="0">
                <a:solidFill>
                  <a:srgbClr val="5A5A5A"/>
                </a:solidFill>
              </a:rPr>
              <a:t>s. </a:t>
            </a:r>
            <a:r>
              <a:rPr lang="en-US" sz="2000" dirty="0" err="1" smtClean="0">
                <a:solidFill>
                  <a:srgbClr val="5A5A5A"/>
                </a:solidFill>
              </a:rPr>
              <a:t>BimBim</a:t>
            </a:r>
            <a:r>
              <a:rPr lang="en-US" sz="2000" dirty="0" smtClean="0">
                <a:solidFill>
                  <a:srgbClr val="5A5A5A"/>
                </a:solidFill>
              </a:rPr>
              <a:t> code (using the </a:t>
            </a:r>
            <a:r>
              <a:rPr lang="en-US" sz="2000" dirty="0" err="1" smtClean="0">
                <a:solidFill>
                  <a:srgbClr val="5A5A5A"/>
                </a:solidFill>
              </a:rPr>
              <a:t>Circulant</a:t>
            </a:r>
            <a:r>
              <a:rPr lang="en-US" sz="2000" dirty="0" smtClean="0">
                <a:solidFill>
                  <a:srgbClr val="5A5A5A"/>
                </a:solidFill>
              </a:rPr>
              <a:t> Matrix Model)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What can we deduce from the observation of the intra-bunch motion in the CERN SPS (without math)?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Can this be consistent with some previous instability studies?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Conclusion and outlook</a:t>
            </a:r>
            <a:endParaRPr lang="en-US" sz="2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48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10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Coherent SC modes from GALACTIC: </a:t>
            </a:r>
            <a:br>
              <a:rPr lang="en-GB" dirty="0" smtClean="0"/>
            </a:br>
            <a:r>
              <a:rPr lang="en-GB" dirty="0" smtClean="0"/>
              <a:t>first w/o radial modes</a:t>
            </a:r>
            <a:endParaRPr lang="en-GB" sz="2000" i="1" dirty="0" smtClean="0"/>
          </a:p>
        </p:txBody>
      </p:sp>
      <p:sp>
        <p:nvSpPr>
          <p:cNvPr id="22" name="Rectangle 21"/>
          <p:cNvSpPr/>
          <p:nvPr/>
        </p:nvSpPr>
        <p:spPr>
          <a:xfrm rot="16200000">
            <a:off x="4385477" y="3622370"/>
            <a:ext cx="576062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926306"/>
            <a:ext cx="6096000" cy="3949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009" y="4587974"/>
            <a:ext cx="1498231" cy="2649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69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10</a:t>
            </a:r>
          </a:p>
        </p:txBody>
      </p:sp>
      <p:sp>
        <p:nvSpPr>
          <p:cNvPr id="22" name="Rectangle 21"/>
          <p:cNvSpPr/>
          <p:nvPr/>
        </p:nvSpPr>
        <p:spPr>
          <a:xfrm rot="16200000">
            <a:off x="4385477" y="3622370"/>
            <a:ext cx="576062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926306"/>
            <a:ext cx="6096000" cy="3949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009" y="4587974"/>
            <a:ext cx="1498231" cy="2649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AutoShape 34"/>
          <p:cNvSpPr>
            <a:spLocks noChangeArrowheads="1"/>
          </p:cNvSpPr>
          <p:nvPr/>
        </p:nvSpPr>
        <p:spPr bwMode="auto">
          <a:xfrm>
            <a:off x="7183238" y="3242894"/>
            <a:ext cx="1925266" cy="841024"/>
          </a:xfrm>
          <a:prstGeom prst="wedgeEllipseCallout">
            <a:avLst>
              <a:gd name="adj1" fmla="val -56777"/>
              <a:gd name="adj2" fmla="val 61605"/>
            </a:avLst>
          </a:prstGeom>
          <a:solidFill>
            <a:srgbClr val="FFFF00"/>
          </a:solidFill>
          <a:ln w="28575">
            <a:solidFill>
              <a:srgbClr val="D71798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Book Antiqu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altLang="en-US" sz="2000" b="1" i="0" u="none" strike="noStrike" kern="0" cap="none" spc="0" normalizeH="0" baseline="0" noProof="0">
              <a:ln>
                <a:noFill/>
              </a:ln>
              <a:solidFill>
                <a:srgbClr val="D71798"/>
              </a:solidFill>
              <a:effectLst/>
              <a:uLnTx/>
              <a:uFillTx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35"/>
              <p:cNvSpPr txBox="1">
                <a:spLocks noChangeArrowheads="1"/>
              </p:cNvSpPr>
              <p:nvPr/>
            </p:nvSpPr>
            <p:spPr bwMode="auto">
              <a:xfrm>
                <a:off x="7164288" y="3314902"/>
                <a:ext cx="206765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Book Antiqua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Book Antiqua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Book Antiqua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Book Antiqua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Book Antiqu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ook Antiqu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ook Antiqu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ook Antiqu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ook Antiqua" charset="0"/>
                  </a:defRPr>
                </a:lvl9pPr>
              </a:lstStyle>
              <a:p>
                <a:pPr algn="ctr" defTabSz="9144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CCCC"/>
                  </a:buClr>
                  <a:buSzPct val="75000"/>
                </a:pPr>
                <a:r>
                  <a:rPr lang="en-US" altLang="en-US" sz="1800" b="1" dirty="0" smtClean="0">
                    <a:solidFill>
                      <a:srgbClr val="D71798"/>
                    </a:solidFill>
                  </a:rPr>
                  <a:t>SC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800" b="1" i="1" dirty="0" smtClean="0">
                            <a:solidFill>
                              <a:srgbClr val="D71798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en-US" sz="1800" b="1" i="1" dirty="0" smtClean="0">
                            <a:solidFill>
                              <a:srgbClr val="D71798"/>
                            </a:solidFill>
                            <a:latin typeface="Cambria Math" charset="0"/>
                          </a:rPr>
                          <m:t>𝒒</m:t>
                        </m:r>
                      </m:e>
                      <m:sub>
                        <m:r>
                          <a:rPr lang="en-US" altLang="en-US" sz="1800" b="1" i="1" dirty="0" smtClean="0">
                            <a:solidFill>
                              <a:srgbClr val="D71798"/>
                            </a:solidFill>
                            <a:latin typeface="Cambria Math" charset="0"/>
                          </a:rPr>
                          <m:t>𝑺𝑪</m:t>
                        </m:r>
                      </m:sub>
                    </m:sSub>
                    <m:r>
                      <a:rPr lang="en-US" altLang="en-US" sz="1800" b="1" i="1" dirty="0" smtClean="0">
                        <a:solidFill>
                          <a:srgbClr val="D71798"/>
                        </a:solidFill>
                        <a:latin typeface="Cambria Math" charset="0"/>
                      </a:rPr>
                      <m:t>(</m:t>
                    </m:r>
                    <m:r>
                      <a:rPr lang="en-US" altLang="en-US" sz="1800" b="1" i="1" dirty="0" smtClean="0">
                        <a:solidFill>
                          <a:srgbClr val="D71798"/>
                        </a:solidFill>
                        <a:latin typeface="Cambria Math" charset="0"/>
                      </a:rPr>
                      <m:t>𝑸</m:t>
                    </m:r>
                    <m:r>
                      <a:rPr lang="en-US" altLang="en-US" sz="1800" b="1" i="1" dirty="0" smtClean="0">
                        <a:solidFill>
                          <a:srgbClr val="D71798"/>
                        </a:solidFill>
                        <a:latin typeface="Cambria Math" charset="0"/>
                      </a:rPr>
                      <m:t>𝟐𝟔</m:t>
                    </m:r>
                    <m:r>
                      <a:rPr lang="en-US" altLang="en-US" sz="1800" b="1" i="1" dirty="0" smtClean="0">
                        <a:solidFill>
                          <a:srgbClr val="D71798"/>
                        </a:solidFill>
                        <a:latin typeface="Cambria Math" charset="0"/>
                      </a:rPr>
                      <m:t>)≈</m:t>
                    </m:r>
                    <m:r>
                      <a:rPr lang="en-US" altLang="en-US" sz="1800" b="1" i="1" dirty="0">
                        <a:solidFill>
                          <a:srgbClr val="D71798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𝟐𝟕</m:t>
                    </m:r>
                  </m:oMath>
                </a14:m>
                <a:endParaRPr lang="en-US" altLang="en-US" sz="1800" b="1" dirty="0">
                  <a:solidFill>
                    <a:srgbClr val="D71798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8" name="Text 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64288" y="3314902"/>
                <a:ext cx="2067656" cy="646331"/>
              </a:xfrm>
              <a:prstGeom prst="rect">
                <a:avLst/>
              </a:prstGeom>
              <a:blipFill rotWithShape="0">
                <a:blip r:embed="rId7"/>
                <a:stretch>
                  <a:fillRect t="-5660" b="-754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Coherent SC modes from GALACTIC: </a:t>
            </a:r>
            <a:br>
              <a:rPr lang="en-GB" dirty="0" smtClean="0"/>
            </a:br>
            <a:r>
              <a:rPr lang="en-GB" dirty="0" smtClean="0"/>
              <a:t>first w/o radial modes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100489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14" name="Sous-titre 18"/>
          <p:cNvSpPr txBox="1">
            <a:spLocks/>
          </p:cNvSpPr>
          <p:nvPr/>
        </p:nvSpPr>
        <p:spPr>
          <a:xfrm>
            <a:off x="251520" y="987574"/>
            <a:ext cx="8640960" cy="2880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800" dirty="0" smtClean="0"/>
              <a:t>E. </a:t>
            </a:r>
            <a:r>
              <a:rPr lang="en-GB" sz="1800" dirty="0" err="1" smtClean="0"/>
              <a:t>Métral</a:t>
            </a:r>
            <a:r>
              <a:rPr lang="en-GB" sz="1800" dirty="0"/>
              <a:t> (many thanks to all the HSC </a:t>
            </a:r>
            <a:r>
              <a:rPr lang="en-GB" sz="1800" dirty="0" smtClean="0"/>
              <a:t>team and for ongoing discussions with </a:t>
            </a:r>
            <a:br>
              <a:rPr lang="en-GB" sz="1800" dirty="0" smtClean="0"/>
            </a:br>
            <a:r>
              <a:rPr lang="en-GB" sz="1800" dirty="0" smtClean="0"/>
              <a:t>Y</a:t>
            </a:r>
            <a:r>
              <a:rPr lang="en-GB" sz="1800" dirty="0"/>
              <a:t>. </a:t>
            </a:r>
            <a:r>
              <a:rPr lang="en-GB" sz="1800" dirty="0" err="1" smtClean="0"/>
              <a:t>Alexahin</a:t>
            </a:r>
            <a:r>
              <a:rPr lang="en-GB" sz="1800" dirty="0" smtClean="0"/>
              <a:t>, M. </a:t>
            </a:r>
            <a:r>
              <a:rPr lang="en-GB" sz="1800" dirty="0" err="1" smtClean="0"/>
              <a:t>Blaskiewicz</a:t>
            </a:r>
            <a:r>
              <a:rPr lang="en-GB" sz="1800" dirty="0" smtClean="0"/>
              <a:t>, X. </a:t>
            </a:r>
            <a:r>
              <a:rPr lang="en-GB" sz="1800" dirty="0" err="1" smtClean="0"/>
              <a:t>Buffat</a:t>
            </a:r>
            <a:r>
              <a:rPr lang="en-GB" sz="1800" dirty="0" smtClean="0"/>
              <a:t>, </a:t>
            </a:r>
            <a:r>
              <a:rPr lang="en-GB" sz="1800" dirty="0"/>
              <a:t>A. </a:t>
            </a:r>
            <a:r>
              <a:rPr lang="en-GB" sz="1800" dirty="0" err="1" smtClean="0"/>
              <a:t>Burov</a:t>
            </a:r>
            <a:r>
              <a:rPr lang="en-GB" sz="1800" dirty="0" smtClean="0"/>
              <a:t>, C. </a:t>
            </a:r>
            <a:r>
              <a:rPr lang="en-GB" sz="1800" dirty="0" err="1" smtClean="0"/>
              <a:t>Hogh</a:t>
            </a:r>
            <a:r>
              <a:rPr lang="en-GB" sz="1800" dirty="0" smtClean="0"/>
              <a:t>, G. </a:t>
            </a:r>
            <a:r>
              <a:rPr lang="en-GB" sz="1800" dirty="0" err="1" smtClean="0"/>
              <a:t>Iadarola</a:t>
            </a:r>
            <a:r>
              <a:rPr lang="en-GB" sz="1800" dirty="0" smtClean="0"/>
              <a:t> and A. </a:t>
            </a:r>
            <a:r>
              <a:rPr lang="en-GB" sz="1800" dirty="0" err="1" smtClean="0"/>
              <a:t>Oeftiger</a:t>
            </a:r>
            <a:r>
              <a:rPr lang="en-US" sz="1800" dirty="0" smtClean="0"/>
              <a:t>)</a:t>
            </a:r>
            <a:r>
              <a:rPr lang="en-GB" sz="1800" dirty="0" smtClean="0"/>
              <a:t> </a:t>
            </a:r>
            <a:endParaRPr lang="en-GB" sz="1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06" y="1563638"/>
            <a:ext cx="1022350" cy="2254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63638"/>
            <a:ext cx="1022350" cy="225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800" y="1562133"/>
            <a:ext cx="629344" cy="214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0962" y="1563638"/>
            <a:ext cx="643486" cy="213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5696" y="1513747"/>
            <a:ext cx="922878" cy="3379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923678"/>
            <a:ext cx="3384376" cy="28407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5445372" y="3062759"/>
            <a:ext cx="3292747" cy="1381199"/>
          </a:xfrm>
          <a:prstGeom prst="wedgeEllipseCallout">
            <a:avLst>
              <a:gd name="adj1" fmla="val -61896"/>
              <a:gd name="adj2" fmla="val -91400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5445373" y="3173945"/>
            <a:ext cx="3292747" cy="116955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Many thanks to my dear </a:t>
            </a:r>
            <a:b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friend </a:t>
            </a:r>
            <a:r>
              <a:rPr lang="en-US" sz="1400" dirty="0" err="1" smtClean="0">
                <a:solidFill>
                  <a:srgbClr val="FF0000"/>
                </a:solidFill>
                <a:latin typeface="Arial"/>
                <a:cs typeface="Arial"/>
              </a:rPr>
              <a:t>AlexeyB</a:t>
            </a: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 indeed (for all the very interesting discussions on </a:t>
            </a:r>
            <a:b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this subject and others for many years)! ;-)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2" name="Titre 17"/>
          <p:cNvSpPr txBox="1">
            <a:spLocks/>
          </p:cNvSpPr>
          <p:nvPr/>
        </p:nvSpPr>
        <p:spPr>
          <a:xfrm>
            <a:off x="6156176" y="462980"/>
            <a:ext cx="944488" cy="5245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mtClean="0"/>
              <a:t>(SC)</a:t>
            </a:r>
            <a:endParaRPr lang="en-GB" i="1" dirty="0" smtClean="0"/>
          </a:p>
        </p:txBody>
      </p:sp>
      <p:sp>
        <p:nvSpPr>
          <p:cNvPr id="23" name="Titre 17"/>
          <p:cNvSpPr txBox="1">
            <a:spLocks/>
          </p:cNvSpPr>
          <p:nvPr/>
        </p:nvSpPr>
        <p:spPr>
          <a:xfrm>
            <a:off x="755576" y="102940"/>
            <a:ext cx="7344816" cy="5245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Mitigation of TMCI </a:t>
            </a:r>
            <a:r>
              <a:rPr lang="en-GB"/>
              <a:t>through </a:t>
            </a:r>
            <a:r>
              <a:rPr lang="en-GB" smtClean="0"/>
              <a:t>Space </a:t>
            </a:r>
            <a:r>
              <a:rPr lang="en-GB" dirty="0"/>
              <a:t>C</a:t>
            </a:r>
            <a:r>
              <a:rPr lang="en-GB" smtClean="0"/>
              <a:t>harge</a:t>
            </a:r>
            <a:r>
              <a:rPr lang="en-GB" dirty="0"/>
              <a:t>?</a:t>
            </a:r>
            <a:endParaRPr lang="en-GB" i="1" dirty="0" smtClean="0"/>
          </a:p>
        </p:txBody>
      </p:sp>
    </p:spTree>
    <p:extLst>
      <p:ext uri="{BB962C8B-B14F-4D97-AF65-F5344CB8AC3E}">
        <p14:creationId xmlns:p14="http://schemas.microsoft.com/office/powerpoint/2010/main" val="144692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10</a:t>
            </a:r>
          </a:p>
        </p:txBody>
      </p:sp>
      <p:sp>
        <p:nvSpPr>
          <p:cNvPr id="22" name="Rectangle 21"/>
          <p:cNvSpPr/>
          <p:nvPr/>
        </p:nvSpPr>
        <p:spPr>
          <a:xfrm rot="16200000">
            <a:off x="4385477" y="3622370"/>
            <a:ext cx="576062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926306"/>
            <a:ext cx="6096000" cy="3949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926306"/>
            <a:ext cx="6096000" cy="3949700"/>
          </a:xfrm>
          <a:prstGeom prst="rect">
            <a:avLst/>
          </a:prstGeom>
        </p:spPr>
      </p:pic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7691891" y="1070322"/>
            <a:ext cx="1200589" cy="504056"/>
          </a:xfrm>
          <a:prstGeom prst="wedgeEllipseCallout">
            <a:avLst>
              <a:gd name="adj1" fmla="val -103670"/>
              <a:gd name="adj2" fmla="val 119393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691891" y="1154099"/>
            <a:ext cx="1195001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b="1" dirty="0" smtClean="0">
                <a:solidFill>
                  <a:srgbClr val="FF0000"/>
                </a:solidFill>
                <a:cs typeface="Arial"/>
              </a:rPr>
              <a:t>ABS model 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009" y="4587974"/>
            <a:ext cx="1498231" cy="2649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995687"/>
            <a:ext cx="1584176" cy="3626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AutoShape 34"/>
          <p:cNvSpPr>
            <a:spLocks noChangeArrowheads="1"/>
          </p:cNvSpPr>
          <p:nvPr/>
        </p:nvSpPr>
        <p:spPr bwMode="auto">
          <a:xfrm>
            <a:off x="7183238" y="3242894"/>
            <a:ext cx="1925266" cy="841024"/>
          </a:xfrm>
          <a:prstGeom prst="wedgeEllipseCallout">
            <a:avLst>
              <a:gd name="adj1" fmla="val -56777"/>
              <a:gd name="adj2" fmla="val 61605"/>
            </a:avLst>
          </a:prstGeom>
          <a:solidFill>
            <a:srgbClr val="FFFF00"/>
          </a:solidFill>
          <a:ln w="28575">
            <a:solidFill>
              <a:srgbClr val="D71798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Book Antiqu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altLang="en-US" sz="2000" b="1" i="0" u="none" strike="noStrike" kern="0" cap="none" spc="0" normalizeH="0" baseline="0" noProof="0">
              <a:ln>
                <a:noFill/>
              </a:ln>
              <a:solidFill>
                <a:srgbClr val="D71798"/>
              </a:solidFill>
              <a:effectLst/>
              <a:uLnTx/>
              <a:uFillTx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35"/>
              <p:cNvSpPr txBox="1">
                <a:spLocks noChangeArrowheads="1"/>
              </p:cNvSpPr>
              <p:nvPr/>
            </p:nvSpPr>
            <p:spPr bwMode="auto">
              <a:xfrm>
                <a:off x="7164288" y="3314902"/>
                <a:ext cx="206765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Book Antiqua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Book Antiqua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Book Antiqua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Book Antiqua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Book Antiqu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ook Antiqu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ook Antiqu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ook Antiqu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ook Antiqua" charset="0"/>
                  </a:defRPr>
                </a:lvl9pPr>
              </a:lstStyle>
              <a:p>
                <a:pPr algn="ctr" defTabSz="9144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CCCC"/>
                  </a:buClr>
                  <a:buSzPct val="75000"/>
                </a:pPr>
                <a:r>
                  <a:rPr lang="en-US" altLang="en-US" sz="1800" b="1" dirty="0" smtClean="0">
                    <a:solidFill>
                      <a:srgbClr val="D71798"/>
                    </a:solidFill>
                  </a:rPr>
                  <a:t>SC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800" b="1" i="1" dirty="0" smtClean="0">
                            <a:solidFill>
                              <a:srgbClr val="D71798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en-US" sz="1800" b="1" i="1" dirty="0" smtClean="0">
                            <a:solidFill>
                              <a:srgbClr val="D71798"/>
                            </a:solidFill>
                            <a:latin typeface="Cambria Math" charset="0"/>
                          </a:rPr>
                          <m:t>𝒒</m:t>
                        </m:r>
                      </m:e>
                      <m:sub>
                        <m:r>
                          <a:rPr lang="en-US" altLang="en-US" sz="1800" b="1" i="1" dirty="0" smtClean="0">
                            <a:solidFill>
                              <a:srgbClr val="D71798"/>
                            </a:solidFill>
                            <a:latin typeface="Cambria Math" charset="0"/>
                          </a:rPr>
                          <m:t>𝑺𝑪</m:t>
                        </m:r>
                      </m:sub>
                    </m:sSub>
                    <m:r>
                      <a:rPr lang="en-US" altLang="en-US" sz="1800" b="1" i="1" dirty="0" smtClean="0">
                        <a:solidFill>
                          <a:srgbClr val="D71798"/>
                        </a:solidFill>
                        <a:latin typeface="Cambria Math" charset="0"/>
                      </a:rPr>
                      <m:t>(</m:t>
                    </m:r>
                    <m:r>
                      <a:rPr lang="en-US" altLang="en-US" sz="1800" b="1" i="1" dirty="0" smtClean="0">
                        <a:solidFill>
                          <a:srgbClr val="D71798"/>
                        </a:solidFill>
                        <a:latin typeface="Cambria Math" charset="0"/>
                      </a:rPr>
                      <m:t>𝑸</m:t>
                    </m:r>
                    <m:r>
                      <a:rPr lang="en-US" altLang="en-US" sz="1800" b="1" i="1" dirty="0" smtClean="0">
                        <a:solidFill>
                          <a:srgbClr val="D71798"/>
                        </a:solidFill>
                        <a:latin typeface="Cambria Math" charset="0"/>
                      </a:rPr>
                      <m:t>𝟐𝟔</m:t>
                    </m:r>
                    <m:r>
                      <a:rPr lang="en-US" altLang="en-US" sz="1800" b="1" i="1" dirty="0" smtClean="0">
                        <a:solidFill>
                          <a:srgbClr val="D71798"/>
                        </a:solidFill>
                        <a:latin typeface="Cambria Math" charset="0"/>
                      </a:rPr>
                      <m:t>)≈</m:t>
                    </m:r>
                    <m:r>
                      <a:rPr lang="en-US" altLang="en-US" sz="1800" b="1" i="1" dirty="0">
                        <a:solidFill>
                          <a:srgbClr val="D71798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𝟐𝟕</m:t>
                    </m:r>
                  </m:oMath>
                </a14:m>
                <a:endParaRPr lang="en-US" altLang="en-US" sz="1800" b="1" dirty="0">
                  <a:solidFill>
                    <a:srgbClr val="D71798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26" name="Text 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64288" y="3314902"/>
                <a:ext cx="2067656" cy="646331"/>
              </a:xfrm>
              <a:prstGeom prst="rect">
                <a:avLst/>
              </a:prstGeom>
              <a:blipFill rotWithShape="0">
                <a:blip r:embed="rId9"/>
                <a:stretch>
                  <a:fillRect t="-5660" b="-754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Coherent SC modes from GALACTIC: </a:t>
            </a:r>
            <a:br>
              <a:rPr lang="en-GB" dirty="0" smtClean="0"/>
            </a:br>
            <a:r>
              <a:rPr lang="en-GB" dirty="0" smtClean="0"/>
              <a:t>first w/o radial modes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133316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10</a:t>
            </a:r>
          </a:p>
        </p:txBody>
      </p:sp>
      <p:sp>
        <p:nvSpPr>
          <p:cNvPr id="22" name="Rectangle 21"/>
          <p:cNvSpPr/>
          <p:nvPr/>
        </p:nvSpPr>
        <p:spPr>
          <a:xfrm rot="16200000">
            <a:off x="4385477" y="3622370"/>
            <a:ext cx="576062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926306"/>
            <a:ext cx="6096000" cy="3949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926306"/>
            <a:ext cx="6096000" cy="3949700"/>
          </a:xfrm>
          <a:prstGeom prst="rect">
            <a:avLst/>
          </a:prstGeom>
        </p:spPr>
      </p:pic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7691891" y="1070322"/>
            <a:ext cx="1200589" cy="504056"/>
          </a:xfrm>
          <a:prstGeom prst="wedgeEllipseCallout">
            <a:avLst>
              <a:gd name="adj1" fmla="val -103670"/>
              <a:gd name="adj2" fmla="val 119393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691891" y="1154099"/>
            <a:ext cx="1195001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b="1" dirty="0" smtClean="0">
                <a:solidFill>
                  <a:srgbClr val="FF0000"/>
                </a:solidFill>
                <a:cs typeface="Arial"/>
              </a:rPr>
              <a:t>ABS model 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009" y="4587974"/>
            <a:ext cx="1498231" cy="2649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995687"/>
            <a:ext cx="1584176" cy="3626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084168" y="2427734"/>
            <a:ext cx="11296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solidFill>
                  <a:srgbClr val="D71798"/>
                </a:solidFill>
              </a:rPr>
              <a:t>?</a:t>
            </a:r>
            <a:endParaRPr lang="en-US" sz="10000" dirty="0">
              <a:solidFill>
                <a:srgbClr val="D71798"/>
              </a:solidFill>
            </a:endParaRPr>
          </a:p>
        </p:txBody>
      </p:sp>
      <p:sp>
        <p:nvSpPr>
          <p:cNvPr id="21" name="AutoShape 34"/>
          <p:cNvSpPr>
            <a:spLocks noChangeArrowheads="1"/>
          </p:cNvSpPr>
          <p:nvPr/>
        </p:nvSpPr>
        <p:spPr bwMode="auto">
          <a:xfrm>
            <a:off x="7183238" y="3242894"/>
            <a:ext cx="1925266" cy="841024"/>
          </a:xfrm>
          <a:prstGeom prst="wedgeEllipseCallout">
            <a:avLst>
              <a:gd name="adj1" fmla="val -56777"/>
              <a:gd name="adj2" fmla="val 61605"/>
            </a:avLst>
          </a:prstGeom>
          <a:solidFill>
            <a:srgbClr val="FFFF00"/>
          </a:solidFill>
          <a:ln w="28575">
            <a:solidFill>
              <a:srgbClr val="D71798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Book Antiqu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altLang="en-US" sz="2000" b="1" i="0" u="none" strike="noStrike" kern="0" cap="none" spc="0" normalizeH="0" baseline="0" noProof="0">
              <a:ln>
                <a:noFill/>
              </a:ln>
              <a:solidFill>
                <a:srgbClr val="D71798"/>
              </a:solidFill>
              <a:effectLst/>
              <a:uLnTx/>
              <a:uFillTx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35"/>
              <p:cNvSpPr txBox="1">
                <a:spLocks noChangeArrowheads="1"/>
              </p:cNvSpPr>
              <p:nvPr/>
            </p:nvSpPr>
            <p:spPr bwMode="auto">
              <a:xfrm>
                <a:off x="7164288" y="3314902"/>
                <a:ext cx="206765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Book Antiqua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Book Antiqua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Book Antiqua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Book Antiqua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Book Antiqu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ook Antiqu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ook Antiqu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ook Antiqu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ook Antiqua" charset="0"/>
                  </a:defRPr>
                </a:lvl9pPr>
              </a:lstStyle>
              <a:p>
                <a:pPr algn="ctr" defTabSz="9144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CCCC"/>
                  </a:buClr>
                  <a:buSzPct val="75000"/>
                </a:pPr>
                <a:r>
                  <a:rPr lang="en-US" altLang="en-US" sz="1800" b="1" dirty="0" smtClean="0">
                    <a:solidFill>
                      <a:srgbClr val="D71798"/>
                    </a:solidFill>
                  </a:rPr>
                  <a:t>SC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800" b="1" i="1" dirty="0" smtClean="0">
                            <a:solidFill>
                              <a:srgbClr val="D71798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en-US" sz="1800" b="1" i="1" dirty="0" smtClean="0">
                            <a:solidFill>
                              <a:srgbClr val="D71798"/>
                            </a:solidFill>
                            <a:latin typeface="Cambria Math" charset="0"/>
                          </a:rPr>
                          <m:t>𝒒</m:t>
                        </m:r>
                      </m:e>
                      <m:sub>
                        <m:r>
                          <a:rPr lang="en-US" altLang="en-US" sz="1800" b="1" i="1" dirty="0" smtClean="0">
                            <a:solidFill>
                              <a:srgbClr val="D71798"/>
                            </a:solidFill>
                            <a:latin typeface="Cambria Math" charset="0"/>
                          </a:rPr>
                          <m:t>𝑺𝑪</m:t>
                        </m:r>
                      </m:sub>
                    </m:sSub>
                    <m:r>
                      <a:rPr lang="en-US" altLang="en-US" sz="1800" b="1" i="1" dirty="0" smtClean="0">
                        <a:solidFill>
                          <a:srgbClr val="D71798"/>
                        </a:solidFill>
                        <a:latin typeface="Cambria Math" charset="0"/>
                      </a:rPr>
                      <m:t>(</m:t>
                    </m:r>
                    <m:r>
                      <a:rPr lang="en-US" altLang="en-US" sz="1800" b="1" i="1" dirty="0" smtClean="0">
                        <a:solidFill>
                          <a:srgbClr val="D71798"/>
                        </a:solidFill>
                        <a:latin typeface="Cambria Math" charset="0"/>
                      </a:rPr>
                      <m:t>𝑸</m:t>
                    </m:r>
                    <m:r>
                      <a:rPr lang="en-US" altLang="en-US" sz="1800" b="1" i="1" dirty="0" smtClean="0">
                        <a:solidFill>
                          <a:srgbClr val="D71798"/>
                        </a:solidFill>
                        <a:latin typeface="Cambria Math" charset="0"/>
                      </a:rPr>
                      <m:t>𝟐𝟔</m:t>
                    </m:r>
                    <m:r>
                      <a:rPr lang="en-US" altLang="en-US" sz="1800" b="1" i="1" dirty="0" smtClean="0">
                        <a:solidFill>
                          <a:srgbClr val="D71798"/>
                        </a:solidFill>
                        <a:latin typeface="Cambria Math" charset="0"/>
                      </a:rPr>
                      <m:t>)≈</m:t>
                    </m:r>
                    <m:r>
                      <a:rPr lang="en-US" altLang="en-US" sz="1800" b="1" i="1" dirty="0">
                        <a:solidFill>
                          <a:srgbClr val="D71798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𝟐𝟕</m:t>
                    </m:r>
                  </m:oMath>
                </a14:m>
                <a:endParaRPr lang="en-US" altLang="en-US" sz="1800" b="1" dirty="0">
                  <a:solidFill>
                    <a:srgbClr val="D71798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26" name="Text 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64288" y="3314902"/>
                <a:ext cx="2067656" cy="646331"/>
              </a:xfrm>
              <a:prstGeom prst="rect">
                <a:avLst/>
              </a:prstGeom>
              <a:blipFill rotWithShape="0">
                <a:blip r:embed="rId9"/>
                <a:stretch>
                  <a:fillRect t="-5660" b="-754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Coherent SC modes from GALACTIC: </a:t>
            </a:r>
            <a:br>
              <a:rPr lang="en-GB" dirty="0" smtClean="0"/>
            </a:br>
            <a:r>
              <a:rPr lang="en-GB" dirty="0" smtClean="0"/>
              <a:t>first w/o radial modes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163347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11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4385477" y="3622370"/>
            <a:ext cx="576062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35496" y="915566"/>
            <a:ext cx="5328592" cy="339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Is there </a:t>
            </a:r>
            <a:r>
              <a:rPr lang="en-US" sz="2000" smtClean="0">
                <a:solidFill>
                  <a:srgbClr val="D71798"/>
                </a:solidFill>
              </a:rPr>
              <a:t>something else to </a:t>
            </a:r>
            <a:r>
              <a:rPr lang="en-US" sz="2000" dirty="0" smtClean="0">
                <a:solidFill>
                  <a:srgbClr val="D71798"/>
                </a:solidFill>
              </a:rPr>
              <a:t>compare with?</a:t>
            </a:r>
          </a:p>
        </p:txBody>
      </p:sp>
      <p:sp>
        <p:nvSpPr>
          <p:cNvPr id="13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Coherent SC modes from GALACTIC: </a:t>
            </a:r>
            <a:br>
              <a:rPr lang="en-GB" dirty="0" smtClean="0"/>
            </a:br>
            <a:r>
              <a:rPr lang="en-GB" dirty="0" smtClean="0"/>
              <a:t>first w/o radial modes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93626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11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4385477" y="3622370"/>
            <a:ext cx="576062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6" y="1563638"/>
            <a:ext cx="4031398" cy="3163280"/>
          </a:xfrm>
          <a:prstGeom prst="rect">
            <a:avLst/>
          </a:prstGeom>
        </p:spPr>
      </p:pic>
      <p:sp>
        <p:nvSpPr>
          <p:cNvPr id="26" name="Titre 17"/>
          <p:cNvSpPr txBox="1">
            <a:spLocks/>
          </p:cNvSpPr>
          <p:nvPr/>
        </p:nvSpPr>
        <p:spPr>
          <a:xfrm>
            <a:off x="-252536" y="1224135"/>
            <a:ext cx="4752528" cy="339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=&gt; </a:t>
            </a:r>
            <a:r>
              <a:rPr lang="en-US" sz="2000" dirty="0" err="1" smtClean="0">
                <a:solidFill>
                  <a:srgbClr val="D71798"/>
                </a:solidFill>
              </a:rPr>
              <a:t>BimBim</a:t>
            </a:r>
            <a:r>
              <a:rPr lang="en-US" sz="2000" dirty="0" smtClean="0">
                <a:solidFill>
                  <a:srgbClr val="D71798"/>
                </a:solidFill>
              </a:rPr>
              <a:t> code (Gaussian)</a:t>
            </a:r>
          </a:p>
        </p:txBody>
      </p:sp>
      <p:sp>
        <p:nvSpPr>
          <p:cNvPr id="27" name="Titre 17"/>
          <p:cNvSpPr txBox="1">
            <a:spLocks/>
          </p:cNvSpPr>
          <p:nvPr/>
        </p:nvSpPr>
        <p:spPr>
          <a:xfrm>
            <a:off x="179510" y="4718943"/>
            <a:ext cx="3888434" cy="1570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i="1" dirty="0" smtClean="0">
                <a:solidFill>
                  <a:srgbClr val="D71798"/>
                </a:solidFill>
              </a:rPr>
              <a:t>E. </a:t>
            </a:r>
            <a:r>
              <a:rPr lang="en-US" sz="1200" i="1" dirty="0" err="1" smtClean="0">
                <a:solidFill>
                  <a:srgbClr val="D71798"/>
                </a:solidFill>
              </a:rPr>
              <a:t>Gottlob</a:t>
            </a:r>
            <a:r>
              <a:rPr lang="en-US" sz="1200" i="1" dirty="0" smtClean="0">
                <a:solidFill>
                  <a:srgbClr val="D71798"/>
                </a:solidFill>
              </a:rPr>
              <a:t> (with X. </a:t>
            </a:r>
            <a:r>
              <a:rPr lang="en-US" sz="1200" i="1" dirty="0" err="1" smtClean="0">
                <a:solidFill>
                  <a:srgbClr val="D71798"/>
                </a:solidFill>
              </a:rPr>
              <a:t>Buffat</a:t>
            </a:r>
            <a:r>
              <a:rPr lang="en-US" sz="1200" i="1" dirty="0" smtClean="0">
                <a:solidFill>
                  <a:srgbClr val="D71798"/>
                </a:solidFill>
              </a:rPr>
              <a:t> and T. </a:t>
            </a:r>
            <a:r>
              <a:rPr lang="en-US" sz="1200" i="1" dirty="0" err="1" smtClean="0">
                <a:solidFill>
                  <a:srgbClr val="D71798"/>
                </a:solidFill>
              </a:rPr>
              <a:t>Pieloni</a:t>
            </a:r>
            <a:r>
              <a:rPr lang="en-US" sz="1200" i="1" dirty="0" smtClean="0">
                <a:solidFill>
                  <a:srgbClr val="D71798"/>
                </a:solidFill>
              </a:rPr>
              <a:t>, EPFL, 2018)</a:t>
            </a:r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>
            <a:off x="3707904" y="1491630"/>
            <a:ext cx="1200589" cy="504056"/>
          </a:xfrm>
          <a:prstGeom prst="wedgeEllipseCallout">
            <a:avLst>
              <a:gd name="adj1" fmla="val -61962"/>
              <a:gd name="adj2" fmla="val 69722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3707904" y="1575407"/>
            <a:ext cx="1195001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b="1" dirty="0" smtClean="0">
                <a:solidFill>
                  <a:srgbClr val="FF0000"/>
                </a:solidFill>
                <a:cs typeface="Arial"/>
              </a:rPr>
              <a:t>ABS model 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7" name="Titre 17"/>
          <p:cNvSpPr txBox="1">
            <a:spLocks/>
          </p:cNvSpPr>
          <p:nvPr/>
        </p:nvSpPr>
        <p:spPr>
          <a:xfrm>
            <a:off x="35496" y="915566"/>
            <a:ext cx="5328592" cy="339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Is there </a:t>
            </a:r>
            <a:r>
              <a:rPr lang="en-US" sz="2000" smtClean="0">
                <a:solidFill>
                  <a:srgbClr val="D71798"/>
                </a:solidFill>
              </a:rPr>
              <a:t>something else to </a:t>
            </a:r>
            <a:r>
              <a:rPr lang="en-US" sz="2000" dirty="0" smtClean="0">
                <a:solidFill>
                  <a:srgbClr val="D71798"/>
                </a:solidFill>
              </a:rPr>
              <a:t>compare with?</a:t>
            </a:r>
          </a:p>
        </p:txBody>
      </p:sp>
      <p:sp>
        <p:nvSpPr>
          <p:cNvPr id="18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Coherent SC modes from GALACTIC: </a:t>
            </a:r>
            <a:br>
              <a:rPr lang="en-GB" dirty="0" smtClean="0"/>
            </a:br>
            <a:r>
              <a:rPr lang="en-GB" dirty="0" smtClean="0"/>
              <a:t>first w/o radial modes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30011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11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4385477" y="3622370"/>
            <a:ext cx="576062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6" y="1563638"/>
            <a:ext cx="4031398" cy="3163280"/>
          </a:xfrm>
          <a:prstGeom prst="rect">
            <a:avLst/>
          </a:prstGeom>
        </p:spPr>
      </p:pic>
      <p:sp>
        <p:nvSpPr>
          <p:cNvPr id="26" name="Titre 17"/>
          <p:cNvSpPr txBox="1">
            <a:spLocks/>
          </p:cNvSpPr>
          <p:nvPr/>
        </p:nvSpPr>
        <p:spPr>
          <a:xfrm>
            <a:off x="-252536" y="1224135"/>
            <a:ext cx="4752528" cy="339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=&gt; </a:t>
            </a:r>
            <a:r>
              <a:rPr lang="en-US" sz="2000" dirty="0" err="1" smtClean="0">
                <a:solidFill>
                  <a:srgbClr val="D71798"/>
                </a:solidFill>
              </a:rPr>
              <a:t>BimBim</a:t>
            </a:r>
            <a:r>
              <a:rPr lang="en-US" sz="2000" dirty="0" smtClean="0">
                <a:solidFill>
                  <a:srgbClr val="D71798"/>
                </a:solidFill>
              </a:rPr>
              <a:t> code (Gaussian)</a:t>
            </a:r>
          </a:p>
        </p:txBody>
      </p:sp>
      <p:pic>
        <p:nvPicPr>
          <p:cNvPr id="17" name="Picture 16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405609"/>
            <a:ext cx="4320480" cy="3398389"/>
          </a:xfrm>
          <a:prstGeom prst="rect">
            <a:avLst/>
          </a:prstGeom>
        </p:spPr>
      </p:pic>
      <p:sp>
        <p:nvSpPr>
          <p:cNvPr id="18" name="Titre 17"/>
          <p:cNvSpPr txBox="1">
            <a:spLocks/>
          </p:cNvSpPr>
          <p:nvPr/>
        </p:nvSpPr>
        <p:spPr>
          <a:xfrm>
            <a:off x="5940152" y="1008111"/>
            <a:ext cx="1944472" cy="339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smtClean="0">
                <a:solidFill>
                  <a:srgbClr val="D71798"/>
                </a:solidFill>
              </a:rPr>
              <a:t>WBL model</a:t>
            </a:r>
            <a:endParaRPr lang="en-US" sz="2000" dirty="0" smtClean="0">
              <a:solidFill>
                <a:srgbClr val="D71798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517465"/>
            <a:ext cx="581824" cy="430549"/>
          </a:xfrm>
          <a:prstGeom prst="rect">
            <a:avLst/>
          </a:prstGeom>
        </p:spPr>
      </p:pic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3707904" y="1491630"/>
            <a:ext cx="1200589" cy="504056"/>
          </a:xfrm>
          <a:prstGeom prst="wedgeEllipseCallout">
            <a:avLst>
              <a:gd name="adj1" fmla="val -61962"/>
              <a:gd name="adj2" fmla="val 69722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8" name="AutoShape 4"/>
          <p:cNvSpPr>
            <a:spLocks noChangeArrowheads="1"/>
          </p:cNvSpPr>
          <p:nvPr/>
        </p:nvSpPr>
        <p:spPr bwMode="auto">
          <a:xfrm>
            <a:off x="3707904" y="1491630"/>
            <a:ext cx="1200589" cy="504056"/>
          </a:xfrm>
          <a:prstGeom prst="wedgeEllipseCallout">
            <a:avLst>
              <a:gd name="adj1" fmla="val 133885"/>
              <a:gd name="adj2" fmla="val 2705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3707904" y="1575407"/>
            <a:ext cx="1195001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b="1" dirty="0" smtClean="0">
                <a:solidFill>
                  <a:srgbClr val="FF0000"/>
                </a:solidFill>
                <a:cs typeface="Arial"/>
              </a:rPr>
              <a:t>ABS model 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itre 17"/>
          <p:cNvSpPr txBox="1">
            <a:spLocks/>
          </p:cNvSpPr>
          <p:nvPr/>
        </p:nvSpPr>
        <p:spPr>
          <a:xfrm>
            <a:off x="179510" y="4718943"/>
            <a:ext cx="3888434" cy="1570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i="1" dirty="0" smtClean="0">
                <a:solidFill>
                  <a:srgbClr val="D71798"/>
                </a:solidFill>
              </a:rPr>
              <a:t>E. </a:t>
            </a:r>
            <a:r>
              <a:rPr lang="en-US" sz="1200" i="1" dirty="0" err="1" smtClean="0">
                <a:solidFill>
                  <a:srgbClr val="D71798"/>
                </a:solidFill>
              </a:rPr>
              <a:t>Gottlob</a:t>
            </a:r>
            <a:r>
              <a:rPr lang="en-US" sz="1200" i="1" dirty="0" smtClean="0">
                <a:solidFill>
                  <a:srgbClr val="D71798"/>
                </a:solidFill>
              </a:rPr>
              <a:t> (with X. </a:t>
            </a:r>
            <a:r>
              <a:rPr lang="en-US" sz="1200" i="1" dirty="0" err="1" smtClean="0">
                <a:solidFill>
                  <a:srgbClr val="D71798"/>
                </a:solidFill>
              </a:rPr>
              <a:t>Buffat</a:t>
            </a:r>
            <a:r>
              <a:rPr lang="en-US" sz="1200" i="1" dirty="0" smtClean="0">
                <a:solidFill>
                  <a:srgbClr val="D71798"/>
                </a:solidFill>
              </a:rPr>
              <a:t> and T. </a:t>
            </a:r>
            <a:r>
              <a:rPr lang="en-US" sz="1200" i="1" dirty="0" err="1" smtClean="0">
                <a:solidFill>
                  <a:srgbClr val="D71798"/>
                </a:solidFill>
              </a:rPr>
              <a:t>Pieloni</a:t>
            </a:r>
            <a:r>
              <a:rPr lang="en-US" sz="1200" i="1" dirty="0" smtClean="0">
                <a:solidFill>
                  <a:srgbClr val="D71798"/>
                </a:solidFill>
              </a:rPr>
              <a:t>, EPFL, 2018)</a:t>
            </a:r>
          </a:p>
        </p:txBody>
      </p:sp>
      <p:sp>
        <p:nvSpPr>
          <p:cNvPr id="27" name="Titre 17"/>
          <p:cNvSpPr txBox="1">
            <a:spLocks/>
          </p:cNvSpPr>
          <p:nvPr/>
        </p:nvSpPr>
        <p:spPr>
          <a:xfrm>
            <a:off x="35496" y="915566"/>
            <a:ext cx="5328592" cy="339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Is there </a:t>
            </a:r>
            <a:r>
              <a:rPr lang="en-US" sz="2000" smtClean="0">
                <a:solidFill>
                  <a:srgbClr val="D71798"/>
                </a:solidFill>
              </a:rPr>
              <a:t>something else to </a:t>
            </a:r>
            <a:r>
              <a:rPr lang="en-US" sz="2000" dirty="0" smtClean="0">
                <a:solidFill>
                  <a:srgbClr val="D71798"/>
                </a:solidFill>
              </a:rPr>
              <a:t>compare with?</a:t>
            </a:r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Coherent SC modes from GALACTIC: </a:t>
            </a:r>
            <a:br>
              <a:rPr lang="en-GB" dirty="0" smtClean="0"/>
            </a:br>
            <a:r>
              <a:rPr lang="en-GB" dirty="0" smtClean="0"/>
              <a:t>first w/o radial modes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13049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11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4385477" y="3622370"/>
            <a:ext cx="576062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6" y="1563638"/>
            <a:ext cx="4031398" cy="3163280"/>
          </a:xfrm>
          <a:prstGeom prst="rect">
            <a:avLst/>
          </a:prstGeom>
        </p:spPr>
      </p:pic>
      <p:sp>
        <p:nvSpPr>
          <p:cNvPr id="26" name="Titre 17"/>
          <p:cNvSpPr txBox="1">
            <a:spLocks/>
          </p:cNvSpPr>
          <p:nvPr/>
        </p:nvSpPr>
        <p:spPr>
          <a:xfrm>
            <a:off x="-252536" y="1224135"/>
            <a:ext cx="4752528" cy="339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=&gt; </a:t>
            </a:r>
            <a:r>
              <a:rPr lang="en-US" sz="2000" dirty="0" err="1" smtClean="0">
                <a:solidFill>
                  <a:srgbClr val="D71798"/>
                </a:solidFill>
              </a:rPr>
              <a:t>BimBim</a:t>
            </a:r>
            <a:r>
              <a:rPr lang="en-US" sz="2000" dirty="0" smtClean="0">
                <a:solidFill>
                  <a:srgbClr val="D71798"/>
                </a:solidFill>
              </a:rPr>
              <a:t> code (Gaussian)</a:t>
            </a:r>
          </a:p>
        </p:txBody>
      </p:sp>
      <p:pic>
        <p:nvPicPr>
          <p:cNvPr id="17" name="Picture 16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405609"/>
            <a:ext cx="4320480" cy="3398389"/>
          </a:xfrm>
          <a:prstGeom prst="rect">
            <a:avLst/>
          </a:prstGeom>
        </p:spPr>
      </p:pic>
      <p:sp>
        <p:nvSpPr>
          <p:cNvPr id="18" name="Titre 17"/>
          <p:cNvSpPr txBox="1">
            <a:spLocks/>
          </p:cNvSpPr>
          <p:nvPr/>
        </p:nvSpPr>
        <p:spPr>
          <a:xfrm>
            <a:off x="5940152" y="1008111"/>
            <a:ext cx="1944472" cy="339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smtClean="0">
                <a:solidFill>
                  <a:srgbClr val="D71798"/>
                </a:solidFill>
              </a:rPr>
              <a:t>WBL model</a:t>
            </a:r>
            <a:endParaRPr lang="en-US" sz="2000" dirty="0" smtClean="0">
              <a:solidFill>
                <a:srgbClr val="D71798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918828" y="2643758"/>
            <a:ext cx="1221124" cy="475927"/>
          </a:xfrm>
          <a:prstGeom prst="ellipse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743364" y="2643758"/>
            <a:ext cx="1221124" cy="475927"/>
          </a:xfrm>
          <a:prstGeom prst="ellipse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517465"/>
            <a:ext cx="581824" cy="430549"/>
          </a:xfrm>
          <a:prstGeom prst="rect">
            <a:avLst/>
          </a:prstGeom>
        </p:spPr>
      </p:pic>
      <p:sp>
        <p:nvSpPr>
          <p:cNvPr id="28" name="AutoShape 4"/>
          <p:cNvSpPr>
            <a:spLocks noChangeArrowheads="1"/>
          </p:cNvSpPr>
          <p:nvPr/>
        </p:nvSpPr>
        <p:spPr bwMode="auto">
          <a:xfrm>
            <a:off x="3707904" y="1491630"/>
            <a:ext cx="1200589" cy="504056"/>
          </a:xfrm>
          <a:prstGeom prst="wedgeEllipseCallout">
            <a:avLst>
              <a:gd name="adj1" fmla="val -61962"/>
              <a:gd name="adj2" fmla="val 69722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9" name="AutoShape 4"/>
          <p:cNvSpPr>
            <a:spLocks noChangeArrowheads="1"/>
          </p:cNvSpPr>
          <p:nvPr/>
        </p:nvSpPr>
        <p:spPr bwMode="auto">
          <a:xfrm>
            <a:off x="3707904" y="1491630"/>
            <a:ext cx="1200589" cy="504056"/>
          </a:xfrm>
          <a:prstGeom prst="wedgeEllipseCallout">
            <a:avLst>
              <a:gd name="adj1" fmla="val 133885"/>
              <a:gd name="adj2" fmla="val 2705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3707904" y="1575407"/>
            <a:ext cx="1195001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b="1" dirty="0" smtClean="0">
                <a:solidFill>
                  <a:srgbClr val="FF0000"/>
                </a:solidFill>
                <a:cs typeface="Arial"/>
              </a:rPr>
              <a:t>ABS model 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7" name="Titre 17"/>
          <p:cNvSpPr txBox="1">
            <a:spLocks/>
          </p:cNvSpPr>
          <p:nvPr/>
        </p:nvSpPr>
        <p:spPr>
          <a:xfrm>
            <a:off x="179510" y="4718943"/>
            <a:ext cx="3888434" cy="1570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i="1" dirty="0" smtClean="0">
                <a:solidFill>
                  <a:srgbClr val="D71798"/>
                </a:solidFill>
              </a:rPr>
              <a:t>E. </a:t>
            </a:r>
            <a:r>
              <a:rPr lang="en-US" sz="1200" i="1" dirty="0" err="1" smtClean="0">
                <a:solidFill>
                  <a:srgbClr val="D71798"/>
                </a:solidFill>
              </a:rPr>
              <a:t>Gottlob</a:t>
            </a:r>
            <a:r>
              <a:rPr lang="en-US" sz="1200" i="1" dirty="0" smtClean="0">
                <a:solidFill>
                  <a:srgbClr val="D71798"/>
                </a:solidFill>
              </a:rPr>
              <a:t> (with X. </a:t>
            </a:r>
            <a:r>
              <a:rPr lang="en-US" sz="1200" i="1" dirty="0" err="1" smtClean="0">
                <a:solidFill>
                  <a:srgbClr val="D71798"/>
                </a:solidFill>
              </a:rPr>
              <a:t>Buffat</a:t>
            </a:r>
            <a:r>
              <a:rPr lang="en-US" sz="1200" i="1" dirty="0" smtClean="0">
                <a:solidFill>
                  <a:srgbClr val="D71798"/>
                </a:solidFill>
              </a:rPr>
              <a:t> and T. </a:t>
            </a:r>
            <a:r>
              <a:rPr lang="en-US" sz="1200" i="1" dirty="0" err="1" smtClean="0">
                <a:solidFill>
                  <a:srgbClr val="D71798"/>
                </a:solidFill>
              </a:rPr>
              <a:t>Pieloni</a:t>
            </a:r>
            <a:r>
              <a:rPr lang="en-US" sz="1200" i="1" dirty="0" smtClean="0">
                <a:solidFill>
                  <a:srgbClr val="D71798"/>
                </a:solidFill>
              </a:rPr>
              <a:t>, EPFL, 2018)</a:t>
            </a:r>
          </a:p>
        </p:txBody>
      </p:sp>
      <p:sp>
        <p:nvSpPr>
          <p:cNvPr id="31" name="Titre 17"/>
          <p:cNvSpPr txBox="1">
            <a:spLocks/>
          </p:cNvSpPr>
          <p:nvPr/>
        </p:nvSpPr>
        <p:spPr>
          <a:xfrm>
            <a:off x="35496" y="915566"/>
            <a:ext cx="5328592" cy="339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D71798"/>
                </a:solidFill>
              </a:rPr>
              <a:t>Is there </a:t>
            </a:r>
            <a:r>
              <a:rPr lang="en-US" sz="2000" smtClean="0">
                <a:solidFill>
                  <a:srgbClr val="D71798"/>
                </a:solidFill>
              </a:rPr>
              <a:t>something else to </a:t>
            </a:r>
            <a:r>
              <a:rPr lang="en-US" sz="2000" dirty="0" smtClean="0">
                <a:solidFill>
                  <a:srgbClr val="D71798"/>
                </a:solidFill>
              </a:rPr>
              <a:t>compare with?</a:t>
            </a:r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Coherent SC modes from GALACTIC: </a:t>
            </a:r>
            <a:br>
              <a:rPr lang="en-GB" dirty="0" smtClean="0"/>
            </a:br>
            <a:r>
              <a:rPr lang="en-GB" dirty="0" smtClean="0"/>
              <a:t>first w/o radial modes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119573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12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4385477" y="3622370"/>
            <a:ext cx="576062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25363"/>
            <a:ext cx="5544616" cy="4350643"/>
          </a:xfrm>
          <a:prstGeom prst="rect">
            <a:avLst/>
          </a:prstGeom>
        </p:spPr>
      </p:pic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7236296" y="1522561"/>
            <a:ext cx="1368152" cy="473125"/>
          </a:xfrm>
          <a:prstGeom prst="wedgeEllipseCallout">
            <a:avLst>
              <a:gd name="adj1" fmla="val -78180"/>
              <a:gd name="adj2" fmla="val -86703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7331851" y="1606338"/>
            <a:ext cx="1195001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b="1" dirty="0" smtClean="0">
                <a:solidFill>
                  <a:srgbClr val="FF0000"/>
                </a:solidFill>
                <a:cs typeface="Arial"/>
              </a:rPr>
              <a:t>ABS model 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7308304" y="2427734"/>
            <a:ext cx="1763408" cy="941607"/>
          </a:xfrm>
          <a:prstGeom prst="wedgeEllipseCallout">
            <a:avLst>
              <a:gd name="adj1" fmla="val -96791"/>
              <a:gd name="adj2" fmla="val 19770"/>
            </a:avLst>
          </a:prstGeom>
          <a:solidFill>
            <a:schemeClr val="bg1"/>
          </a:solidFill>
          <a:ln w="28575">
            <a:solidFill>
              <a:srgbClr val="0432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7403859" y="2542442"/>
            <a:ext cx="1667853" cy="73866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b="1" dirty="0" smtClean="0">
                <a:solidFill>
                  <a:srgbClr val="0432FF"/>
                </a:solidFill>
                <a:cs typeface="Arial"/>
              </a:rPr>
              <a:t>Results from E. </a:t>
            </a:r>
            <a:r>
              <a:rPr lang="en-US" sz="1400" b="1" dirty="0" err="1" smtClean="0">
                <a:solidFill>
                  <a:srgbClr val="0432FF"/>
                </a:solidFill>
                <a:cs typeface="Arial"/>
              </a:rPr>
              <a:t>Gottlob</a:t>
            </a:r>
            <a:r>
              <a:rPr lang="en-US" sz="1400" b="1" dirty="0" smtClean="0">
                <a:solidFill>
                  <a:srgbClr val="0432FF"/>
                </a:solidFill>
                <a:cs typeface="Arial"/>
              </a:rPr>
              <a:t> (</a:t>
            </a:r>
            <a:r>
              <a:rPr lang="en-US" sz="1400" b="1" dirty="0" err="1" smtClean="0">
                <a:solidFill>
                  <a:srgbClr val="0432FF"/>
                </a:solidFill>
                <a:cs typeface="Arial"/>
              </a:rPr>
              <a:t>BimBim</a:t>
            </a:r>
            <a:r>
              <a:rPr lang="en-US" sz="1400" b="1" dirty="0" smtClean="0">
                <a:solidFill>
                  <a:srgbClr val="0432FF"/>
                </a:solidFill>
                <a:cs typeface="Arial"/>
              </a:rPr>
              <a:t> code, 2018)</a:t>
            </a:r>
            <a:endParaRPr lang="en-US" sz="1400" dirty="0">
              <a:solidFill>
                <a:srgbClr val="0432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265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12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4385477" y="3622370"/>
            <a:ext cx="576062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25363"/>
            <a:ext cx="5544616" cy="4350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189830"/>
            <a:ext cx="6083300" cy="4902200"/>
          </a:xfrm>
          <a:prstGeom prst="rect">
            <a:avLst/>
          </a:prstGeom>
        </p:spPr>
      </p:pic>
      <p:sp>
        <p:nvSpPr>
          <p:cNvPr id="21" name="Titre 17"/>
          <p:cNvSpPr txBox="1">
            <a:spLocks/>
          </p:cNvSpPr>
          <p:nvPr/>
        </p:nvSpPr>
        <p:spPr>
          <a:xfrm>
            <a:off x="1691680" y="-20538"/>
            <a:ext cx="5760640" cy="2149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dirty="0" smtClean="0">
                <a:solidFill>
                  <a:srgbClr val="00B050"/>
                </a:solidFill>
              </a:rPr>
              <a:t>With </a:t>
            </a:r>
            <a:r>
              <a:rPr lang="en-GB" sz="1600" smtClean="0">
                <a:solidFill>
                  <a:srgbClr val="00B050"/>
                </a:solidFill>
              </a:rPr>
              <a:t>factor 1.8 </a:t>
            </a:r>
            <a:r>
              <a:rPr lang="en-GB" sz="1600" dirty="0" smtClean="0">
                <a:solidFill>
                  <a:srgbClr val="00B050"/>
                </a:solidFill>
              </a:rPr>
              <a:t>between the SC parameters </a:t>
            </a:r>
            <a:r>
              <a:rPr lang="en-GB" sz="1600" smtClean="0">
                <a:solidFill>
                  <a:srgbClr val="00B050"/>
                </a:solidFill>
              </a:rPr>
              <a:t>(horizontal axis)</a:t>
            </a:r>
            <a:endParaRPr lang="en-GB" sz="1600" dirty="0">
              <a:solidFill>
                <a:srgbClr val="00B050"/>
              </a:solidFill>
            </a:endParaRPr>
          </a:p>
        </p:txBody>
      </p:sp>
      <p:sp>
        <p:nvSpPr>
          <p:cNvPr id="23" name="AutoShape 4"/>
          <p:cNvSpPr>
            <a:spLocks noChangeArrowheads="1"/>
          </p:cNvSpPr>
          <p:nvPr/>
        </p:nvSpPr>
        <p:spPr bwMode="auto">
          <a:xfrm>
            <a:off x="7596336" y="2355726"/>
            <a:ext cx="1440160" cy="689149"/>
          </a:xfrm>
          <a:prstGeom prst="wedgeEllipseCallout">
            <a:avLst>
              <a:gd name="adj1" fmla="val -99995"/>
              <a:gd name="adj2" fmla="val 34646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7691891" y="2439503"/>
            <a:ext cx="1282941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b="1" dirty="0" smtClean="0">
                <a:solidFill>
                  <a:schemeClr val="tx1"/>
                </a:solidFill>
                <a:cs typeface="Arial"/>
              </a:rPr>
              <a:t>Results from GALACTIC</a:t>
            </a: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608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12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4385477" y="3622370"/>
            <a:ext cx="576062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25363"/>
            <a:ext cx="5544616" cy="4350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189830"/>
            <a:ext cx="6083300" cy="4902200"/>
          </a:xfrm>
          <a:prstGeom prst="rect">
            <a:avLst/>
          </a:prstGeom>
        </p:spPr>
      </p:pic>
      <p:sp>
        <p:nvSpPr>
          <p:cNvPr id="21" name="Titre 17"/>
          <p:cNvSpPr txBox="1">
            <a:spLocks/>
          </p:cNvSpPr>
          <p:nvPr/>
        </p:nvSpPr>
        <p:spPr>
          <a:xfrm>
            <a:off x="1691680" y="-20538"/>
            <a:ext cx="5760640" cy="2149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dirty="0" smtClean="0">
                <a:solidFill>
                  <a:srgbClr val="00B050"/>
                </a:solidFill>
              </a:rPr>
              <a:t>With </a:t>
            </a:r>
            <a:r>
              <a:rPr lang="en-GB" sz="1600" smtClean="0">
                <a:solidFill>
                  <a:srgbClr val="00B050"/>
                </a:solidFill>
              </a:rPr>
              <a:t>factor 1.8 </a:t>
            </a:r>
            <a:r>
              <a:rPr lang="en-GB" sz="1600" dirty="0" smtClean="0">
                <a:solidFill>
                  <a:srgbClr val="00B050"/>
                </a:solidFill>
              </a:rPr>
              <a:t>between the SC parameters </a:t>
            </a:r>
            <a:r>
              <a:rPr lang="en-GB" sz="1600" smtClean="0">
                <a:solidFill>
                  <a:srgbClr val="00B050"/>
                </a:solidFill>
              </a:rPr>
              <a:t>(horizontal axis)</a:t>
            </a:r>
            <a:endParaRPr lang="en-GB" sz="1600" dirty="0">
              <a:solidFill>
                <a:srgbClr val="00B050"/>
              </a:solidFill>
            </a:endParaRPr>
          </a:p>
        </p:txBody>
      </p:sp>
      <p:sp>
        <p:nvSpPr>
          <p:cNvPr id="23" name="AutoShape 4"/>
          <p:cNvSpPr>
            <a:spLocks noChangeArrowheads="1"/>
          </p:cNvSpPr>
          <p:nvPr/>
        </p:nvSpPr>
        <p:spPr bwMode="auto">
          <a:xfrm>
            <a:off x="7596336" y="2355726"/>
            <a:ext cx="1440160" cy="689149"/>
          </a:xfrm>
          <a:prstGeom prst="wedgeEllipseCallout">
            <a:avLst>
              <a:gd name="adj1" fmla="val -99995"/>
              <a:gd name="adj2" fmla="val 34646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7691891" y="2439503"/>
            <a:ext cx="1282941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b="1" dirty="0" smtClean="0">
                <a:solidFill>
                  <a:schemeClr val="tx1"/>
                </a:solidFill>
                <a:cs typeface="Arial"/>
              </a:rPr>
              <a:t>Results from GALACTIC</a:t>
            </a: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788024" y="2052732"/>
            <a:ext cx="2891929" cy="475927"/>
          </a:xfrm>
          <a:prstGeom prst="ellipse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020272" y="4443958"/>
            <a:ext cx="319722" cy="314320"/>
          </a:xfrm>
          <a:prstGeom prst="ellipse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7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13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4385477" y="3622370"/>
            <a:ext cx="576062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555526"/>
            <a:ext cx="8244408" cy="4324935"/>
          </a:xfrm>
          <a:prstGeom prst="rect">
            <a:avLst/>
          </a:prstGeom>
        </p:spPr>
      </p:pic>
      <p:sp>
        <p:nvSpPr>
          <p:cNvPr id="18" name="Titre 17"/>
          <p:cNvSpPr txBox="1">
            <a:spLocks/>
          </p:cNvSpPr>
          <p:nvPr/>
        </p:nvSpPr>
        <p:spPr>
          <a:xfrm>
            <a:off x="4860032" y="603123"/>
            <a:ext cx="3816424" cy="1734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i="1" dirty="0" smtClean="0">
                <a:solidFill>
                  <a:srgbClr val="D71798"/>
                </a:solidFill>
              </a:rPr>
              <a:t>C</a:t>
            </a:r>
            <a:r>
              <a:rPr lang="en-US" sz="1200" i="1" dirty="0">
                <a:solidFill>
                  <a:srgbClr val="D71798"/>
                </a:solidFill>
              </a:rPr>
              <a:t>. </a:t>
            </a:r>
            <a:r>
              <a:rPr lang="en-US" sz="1200" i="1" dirty="0" err="1">
                <a:solidFill>
                  <a:srgbClr val="D71798"/>
                </a:solidFill>
              </a:rPr>
              <a:t>Høgh</a:t>
            </a:r>
            <a:r>
              <a:rPr lang="en-US" sz="1200" i="1" dirty="0">
                <a:solidFill>
                  <a:srgbClr val="D71798"/>
                </a:solidFill>
              </a:rPr>
              <a:t> </a:t>
            </a:r>
            <a:r>
              <a:rPr lang="en-US" sz="1200" i="1" dirty="0" smtClean="0">
                <a:solidFill>
                  <a:srgbClr val="D71798"/>
                </a:solidFill>
              </a:rPr>
              <a:t>(with X. </a:t>
            </a:r>
            <a:r>
              <a:rPr lang="en-US" sz="1200" i="1" dirty="0" err="1" smtClean="0">
                <a:solidFill>
                  <a:srgbClr val="D71798"/>
                </a:solidFill>
              </a:rPr>
              <a:t>Buffat</a:t>
            </a:r>
            <a:r>
              <a:rPr lang="en-US" sz="1200" i="1" dirty="0" smtClean="0">
                <a:solidFill>
                  <a:srgbClr val="D71798"/>
                </a:solidFill>
              </a:rPr>
              <a:t> and T. </a:t>
            </a:r>
            <a:r>
              <a:rPr lang="en-US" sz="1200" i="1" dirty="0" err="1" smtClean="0">
                <a:solidFill>
                  <a:srgbClr val="D71798"/>
                </a:solidFill>
              </a:rPr>
              <a:t>Pieloni</a:t>
            </a:r>
            <a:r>
              <a:rPr lang="en-US" sz="1200" i="1" dirty="0" smtClean="0">
                <a:solidFill>
                  <a:srgbClr val="D71798"/>
                </a:solidFill>
              </a:rPr>
              <a:t>, EPFL, 2020)</a:t>
            </a:r>
          </a:p>
        </p:txBody>
      </p:sp>
      <p:sp>
        <p:nvSpPr>
          <p:cNvPr id="14" name="Oval 13"/>
          <p:cNvSpPr/>
          <p:nvPr/>
        </p:nvSpPr>
        <p:spPr>
          <a:xfrm>
            <a:off x="7596336" y="4371950"/>
            <a:ext cx="360040" cy="360040"/>
          </a:xfrm>
          <a:prstGeom prst="ellipse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915816" y="1419622"/>
            <a:ext cx="6228184" cy="637677"/>
          </a:xfrm>
          <a:prstGeom prst="ellipse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7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Contents</a:t>
            </a:r>
            <a:endParaRPr lang="en-GB" sz="2000" i="1" dirty="0" smtClean="0"/>
          </a:p>
        </p:txBody>
      </p:sp>
      <p:sp>
        <p:nvSpPr>
          <p:cNvPr id="14" name="Espace réservé du contenu 8"/>
          <p:cNvSpPr>
            <a:spLocks noGrp="1"/>
          </p:cNvSpPr>
          <p:nvPr>
            <p:ph idx="1"/>
          </p:nvPr>
        </p:nvSpPr>
        <p:spPr>
          <a:xfrm>
            <a:off x="467544" y="987573"/>
            <a:ext cx="8280920" cy="3240361"/>
          </a:xfrm>
        </p:spPr>
        <p:txBody>
          <a:bodyPr>
            <a:norm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rgbClr val="5A5A5A"/>
                </a:solidFill>
              </a:rPr>
              <a:t>Introduction (and why this question)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rgbClr val="5A5A5A"/>
                </a:solidFill>
              </a:rPr>
              <a:t>Coherent SC modes from GALACTIC </a:t>
            </a:r>
            <a:r>
              <a:rPr lang="en-US" sz="2200" dirty="0" err="1" smtClean="0">
                <a:solidFill>
                  <a:srgbClr val="5A5A5A"/>
                </a:solidFill>
              </a:rPr>
              <a:t>Vlasov</a:t>
            </a:r>
            <a:r>
              <a:rPr lang="en-US" sz="2200" dirty="0" smtClean="0">
                <a:solidFill>
                  <a:srgbClr val="5A5A5A"/>
                </a:solidFill>
              </a:rPr>
              <a:t> solver</a:t>
            </a:r>
          </a:p>
          <a:p>
            <a:pPr lvl="1" algn="just">
              <a:buSzPct val="120000"/>
            </a:pPr>
            <a:r>
              <a:rPr lang="en-US" sz="2000" dirty="0">
                <a:solidFill>
                  <a:srgbClr val="5A5A5A"/>
                </a:solidFill>
              </a:rPr>
              <a:t>v</a:t>
            </a:r>
            <a:r>
              <a:rPr lang="en-US" sz="2000" dirty="0" smtClean="0">
                <a:solidFill>
                  <a:srgbClr val="5A5A5A"/>
                </a:solidFill>
              </a:rPr>
              <a:t>s. ABS (Air-Bag Square-well) model</a:t>
            </a:r>
          </a:p>
          <a:p>
            <a:pPr lvl="1" algn="just">
              <a:buSzPct val="120000"/>
            </a:pPr>
            <a:r>
              <a:rPr lang="en-US" sz="2000" dirty="0">
                <a:solidFill>
                  <a:srgbClr val="5A5A5A"/>
                </a:solidFill>
              </a:rPr>
              <a:t>v</a:t>
            </a:r>
            <a:r>
              <a:rPr lang="en-US" sz="2000" dirty="0" smtClean="0">
                <a:solidFill>
                  <a:srgbClr val="5A5A5A"/>
                </a:solidFill>
              </a:rPr>
              <a:t>s. </a:t>
            </a:r>
            <a:r>
              <a:rPr lang="en-US" sz="2000" dirty="0" err="1" smtClean="0">
                <a:solidFill>
                  <a:srgbClr val="5A5A5A"/>
                </a:solidFill>
              </a:rPr>
              <a:t>BimBim</a:t>
            </a:r>
            <a:r>
              <a:rPr lang="en-US" sz="2000" dirty="0" smtClean="0">
                <a:solidFill>
                  <a:srgbClr val="5A5A5A"/>
                </a:solidFill>
              </a:rPr>
              <a:t> code (using the </a:t>
            </a:r>
            <a:r>
              <a:rPr lang="en-US" sz="2000" dirty="0" err="1" smtClean="0">
                <a:solidFill>
                  <a:srgbClr val="5A5A5A"/>
                </a:solidFill>
              </a:rPr>
              <a:t>Circulant</a:t>
            </a:r>
            <a:r>
              <a:rPr lang="en-US" sz="2000" dirty="0" smtClean="0">
                <a:solidFill>
                  <a:srgbClr val="5A5A5A"/>
                </a:solidFill>
              </a:rPr>
              <a:t> Matrix Model)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rgbClr val="5A5A5A"/>
                </a:solidFill>
              </a:rPr>
              <a:t>What can we deduce from the observation of the intra-bunch motion in the CERN SPS (without math)?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rgbClr val="5A5A5A"/>
                </a:solidFill>
              </a:rPr>
              <a:t>Can this be consistent with some previous instability studies?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rgbClr val="5A5A5A"/>
                </a:solidFill>
              </a:rPr>
              <a:t>Conclusion and outlook</a:t>
            </a:r>
            <a:endParaRPr lang="en-US" sz="2200" dirty="0">
              <a:solidFill>
                <a:srgbClr val="5A5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21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13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4385477" y="3622370"/>
            <a:ext cx="576062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555526"/>
            <a:ext cx="8244408" cy="4324935"/>
          </a:xfrm>
          <a:prstGeom prst="rect">
            <a:avLst/>
          </a:prstGeom>
        </p:spPr>
      </p:pic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1296424" y="3371121"/>
            <a:ext cx="1763408" cy="1360869"/>
          </a:xfrm>
          <a:prstGeom prst="wedgeEllipseCallout">
            <a:avLst>
              <a:gd name="adj1" fmla="val 73175"/>
              <a:gd name="adj2" fmla="val -60488"/>
            </a:avLst>
          </a:prstGeom>
          <a:solidFill>
            <a:schemeClr val="bg1"/>
          </a:solidFill>
          <a:ln w="28575">
            <a:solidFill>
              <a:srgbClr val="0432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355187" y="3552334"/>
            <a:ext cx="1667853" cy="116955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b="1" dirty="0" smtClean="0">
                <a:solidFill>
                  <a:srgbClr val="0432FF"/>
                </a:solidFill>
                <a:cs typeface="Arial"/>
              </a:rPr>
              <a:t>Results from </a:t>
            </a:r>
            <a:r>
              <a:rPr lang="en-US" sz="1400" dirty="0">
                <a:solidFill>
                  <a:srgbClr val="0432FF"/>
                </a:solidFill>
                <a:cs typeface="Arial"/>
              </a:rPr>
              <a:t>C. </a:t>
            </a:r>
            <a:r>
              <a:rPr lang="en-US" sz="1400" dirty="0" err="1">
                <a:solidFill>
                  <a:srgbClr val="0432FF"/>
                </a:solidFill>
                <a:cs typeface="Arial"/>
              </a:rPr>
              <a:t>Høgh</a:t>
            </a:r>
            <a:r>
              <a:rPr lang="en-US" sz="1400" dirty="0">
                <a:solidFill>
                  <a:srgbClr val="0432FF"/>
                </a:solidFill>
                <a:cs typeface="Arial"/>
              </a:rPr>
              <a:t> (</a:t>
            </a:r>
            <a:r>
              <a:rPr lang="en-US" sz="1400" b="1" dirty="0" err="1" smtClean="0">
                <a:solidFill>
                  <a:srgbClr val="0432FF"/>
                </a:solidFill>
                <a:cs typeface="Arial"/>
              </a:rPr>
              <a:t>BimBim</a:t>
            </a:r>
            <a:r>
              <a:rPr lang="en-US" sz="1400" b="1" dirty="0" smtClean="0">
                <a:solidFill>
                  <a:srgbClr val="0432FF"/>
                </a:solidFill>
                <a:cs typeface="Arial"/>
              </a:rPr>
              <a:t> code</a:t>
            </a:r>
            <a:r>
              <a:rPr lang="en-US" sz="1400" dirty="0">
                <a:solidFill>
                  <a:srgbClr val="0432FF"/>
                </a:solidFill>
                <a:cs typeface="Arial"/>
              </a:rPr>
              <a:t>): </a:t>
            </a:r>
            <a:r>
              <a:rPr lang="en-US" sz="1400" dirty="0" smtClean="0">
                <a:solidFill>
                  <a:srgbClr val="0432FF"/>
                </a:solidFill>
                <a:cs typeface="Arial"/>
              </a:rPr>
              <a:t>Gaussian, 20 slices, 1 </a:t>
            </a:r>
            <a:r>
              <a:rPr lang="en-US" sz="1400" dirty="0">
                <a:solidFill>
                  <a:srgbClr val="0432FF"/>
                </a:solidFill>
                <a:cs typeface="Arial"/>
              </a:rPr>
              <a:t>ring (blue)</a:t>
            </a:r>
            <a:endParaRPr lang="en-US" sz="1400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596336" y="4371950"/>
            <a:ext cx="360040" cy="360040"/>
          </a:xfrm>
          <a:prstGeom prst="ellipse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re 17"/>
          <p:cNvSpPr txBox="1">
            <a:spLocks/>
          </p:cNvSpPr>
          <p:nvPr/>
        </p:nvSpPr>
        <p:spPr>
          <a:xfrm>
            <a:off x="4860032" y="603123"/>
            <a:ext cx="3816424" cy="1734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i="1" dirty="0" smtClean="0">
                <a:solidFill>
                  <a:srgbClr val="D71798"/>
                </a:solidFill>
              </a:rPr>
              <a:t>C</a:t>
            </a:r>
            <a:r>
              <a:rPr lang="en-US" sz="1200" i="1" dirty="0">
                <a:solidFill>
                  <a:srgbClr val="D71798"/>
                </a:solidFill>
              </a:rPr>
              <a:t>. </a:t>
            </a:r>
            <a:r>
              <a:rPr lang="en-US" sz="1200" i="1" dirty="0" err="1">
                <a:solidFill>
                  <a:srgbClr val="D71798"/>
                </a:solidFill>
              </a:rPr>
              <a:t>Høgh</a:t>
            </a:r>
            <a:r>
              <a:rPr lang="en-US" sz="1200" i="1" dirty="0">
                <a:solidFill>
                  <a:srgbClr val="D71798"/>
                </a:solidFill>
              </a:rPr>
              <a:t> </a:t>
            </a:r>
            <a:r>
              <a:rPr lang="en-US" sz="1200" i="1" dirty="0" smtClean="0">
                <a:solidFill>
                  <a:srgbClr val="D71798"/>
                </a:solidFill>
              </a:rPr>
              <a:t>(with X. </a:t>
            </a:r>
            <a:r>
              <a:rPr lang="en-US" sz="1200" i="1" dirty="0" err="1" smtClean="0">
                <a:solidFill>
                  <a:srgbClr val="D71798"/>
                </a:solidFill>
              </a:rPr>
              <a:t>Buffat</a:t>
            </a:r>
            <a:r>
              <a:rPr lang="en-US" sz="1200" i="1" dirty="0" smtClean="0">
                <a:solidFill>
                  <a:srgbClr val="D71798"/>
                </a:solidFill>
              </a:rPr>
              <a:t> and T. </a:t>
            </a:r>
            <a:r>
              <a:rPr lang="en-US" sz="1200" i="1" dirty="0" err="1" smtClean="0">
                <a:solidFill>
                  <a:srgbClr val="D71798"/>
                </a:solidFill>
              </a:rPr>
              <a:t>Pieloni</a:t>
            </a:r>
            <a:r>
              <a:rPr lang="en-US" sz="1200" i="1" dirty="0" smtClean="0">
                <a:solidFill>
                  <a:srgbClr val="D71798"/>
                </a:solidFill>
              </a:rPr>
              <a:t>, EPFL, 2020)</a:t>
            </a:r>
          </a:p>
        </p:txBody>
      </p:sp>
      <p:sp>
        <p:nvSpPr>
          <p:cNvPr id="18" name="Oval 17"/>
          <p:cNvSpPr/>
          <p:nvPr/>
        </p:nvSpPr>
        <p:spPr>
          <a:xfrm>
            <a:off x="2915816" y="1419622"/>
            <a:ext cx="6228184" cy="637677"/>
          </a:xfrm>
          <a:prstGeom prst="ellipse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1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13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4385477" y="3622370"/>
            <a:ext cx="576062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555526"/>
            <a:ext cx="8244408" cy="4324935"/>
          </a:xfrm>
          <a:prstGeom prst="rect">
            <a:avLst/>
          </a:prstGeom>
        </p:spPr>
      </p:pic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1296424" y="3371121"/>
            <a:ext cx="1763408" cy="1360869"/>
          </a:xfrm>
          <a:prstGeom prst="wedgeEllipseCallout">
            <a:avLst>
              <a:gd name="adj1" fmla="val 73175"/>
              <a:gd name="adj2" fmla="val -60488"/>
            </a:avLst>
          </a:prstGeom>
          <a:solidFill>
            <a:schemeClr val="bg1"/>
          </a:solidFill>
          <a:ln w="28575">
            <a:solidFill>
              <a:srgbClr val="0432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355187" y="3552334"/>
            <a:ext cx="1667853" cy="116955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b="1" dirty="0" smtClean="0">
                <a:solidFill>
                  <a:srgbClr val="0432FF"/>
                </a:solidFill>
                <a:cs typeface="Arial"/>
              </a:rPr>
              <a:t>Results from </a:t>
            </a:r>
            <a:r>
              <a:rPr lang="en-US" sz="1400" dirty="0">
                <a:solidFill>
                  <a:srgbClr val="0432FF"/>
                </a:solidFill>
                <a:cs typeface="Arial"/>
              </a:rPr>
              <a:t>C. </a:t>
            </a:r>
            <a:r>
              <a:rPr lang="en-US" sz="1400" dirty="0" err="1">
                <a:solidFill>
                  <a:srgbClr val="0432FF"/>
                </a:solidFill>
                <a:cs typeface="Arial"/>
              </a:rPr>
              <a:t>Høgh</a:t>
            </a:r>
            <a:r>
              <a:rPr lang="en-US" sz="1400" dirty="0">
                <a:solidFill>
                  <a:srgbClr val="0432FF"/>
                </a:solidFill>
                <a:cs typeface="Arial"/>
              </a:rPr>
              <a:t> (</a:t>
            </a:r>
            <a:r>
              <a:rPr lang="en-US" sz="1400" b="1" dirty="0" err="1" smtClean="0">
                <a:solidFill>
                  <a:srgbClr val="0432FF"/>
                </a:solidFill>
                <a:cs typeface="Arial"/>
              </a:rPr>
              <a:t>BimBim</a:t>
            </a:r>
            <a:r>
              <a:rPr lang="en-US" sz="1400" b="1" dirty="0" smtClean="0">
                <a:solidFill>
                  <a:srgbClr val="0432FF"/>
                </a:solidFill>
                <a:cs typeface="Arial"/>
              </a:rPr>
              <a:t> code</a:t>
            </a:r>
            <a:r>
              <a:rPr lang="en-US" sz="1400" dirty="0">
                <a:solidFill>
                  <a:srgbClr val="0432FF"/>
                </a:solidFill>
                <a:cs typeface="Arial"/>
              </a:rPr>
              <a:t>): </a:t>
            </a:r>
            <a:r>
              <a:rPr lang="en-US" sz="1400" dirty="0" smtClean="0">
                <a:solidFill>
                  <a:srgbClr val="0432FF"/>
                </a:solidFill>
                <a:cs typeface="Arial"/>
              </a:rPr>
              <a:t>Gaussian, 20 slices, 1 </a:t>
            </a:r>
            <a:r>
              <a:rPr lang="en-US" sz="1400" dirty="0">
                <a:solidFill>
                  <a:srgbClr val="0432FF"/>
                </a:solidFill>
                <a:cs typeface="Arial"/>
              </a:rPr>
              <a:t>ring (blue)</a:t>
            </a:r>
            <a:endParaRPr lang="en-US" sz="1400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3122787" y="3382750"/>
            <a:ext cx="1763408" cy="1421248"/>
          </a:xfrm>
          <a:prstGeom prst="wedgeEllipseCallout">
            <a:avLst>
              <a:gd name="adj1" fmla="val 85418"/>
              <a:gd name="adj2" fmla="val -27825"/>
            </a:avLst>
          </a:prstGeom>
          <a:solidFill>
            <a:schemeClr val="bg1"/>
          </a:solidFill>
          <a:ln w="28575">
            <a:solidFill>
              <a:srgbClr val="FDABB4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181550" y="3562439"/>
            <a:ext cx="1667853" cy="116955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b="1" dirty="0" smtClean="0">
                <a:solidFill>
                  <a:srgbClr val="FDABB4"/>
                </a:solidFill>
                <a:cs typeface="Arial"/>
              </a:rPr>
              <a:t>Results from </a:t>
            </a:r>
            <a:r>
              <a:rPr lang="en-US" sz="1400" dirty="0">
                <a:solidFill>
                  <a:srgbClr val="FDABB4"/>
                </a:solidFill>
                <a:cs typeface="Arial"/>
              </a:rPr>
              <a:t>C. </a:t>
            </a:r>
            <a:r>
              <a:rPr lang="en-US" sz="1400" dirty="0" err="1">
                <a:solidFill>
                  <a:srgbClr val="FDABB4"/>
                </a:solidFill>
                <a:cs typeface="Arial"/>
              </a:rPr>
              <a:t>Høgh</a:t>
            </a:r>
            <a:r>
              <a:rPr lang="en-US" sz="1400" dirty="0">
                <a:solidFill>
                  <a:srgbClr val="FDABB4"/>
                </a:solidFill>
                <a:cs typeface="Arial"/>
              </a:rPr>
              <a:t> (</a:t>
            </a:r>
            <a:r>
              <a:rPr lang="en-US" sz="1400" b="1" dirty="0" err="1" smtClean="0">
                <a:solidFill>
                  <a:srgbClr val="FDABB4"/>
                </a:solidFill>
                <a:cs typeface="Arial"/>
              </a:rPr>
              <a:t>BimBim</a:t>
            </a:r>
            <a:r>
              <a:rPr lang="en-US" sz="1400" b="1" dirty="0" smtClean="0">
                <a:solidFill>
                  <a:srgbClr val="FDABB4"/>
                </a:solidFill>
                <a:cs typeface="Arial"/>
              </a:rPr>
              <a:t> code</a:t>
            </a:r>
            <a:r>
              <a:rPr lang="en-US" sz="1400" dirty="0">
                <a:solidFill>
                  <a:srgbClr val="FDABB4"/>
                </a:solidFill>
                <a:cs typeface="Arial"/>
              </a:rPr>
              <a:t>): </a:t>
            </a:r>
            <a:r>
              <a:rPr lang="en-US" sz="1400" dirty="0" smtClean="0">
                <a:solidFill>
                  <a:srgbClr val="FDABB4"/>
                </a:solidFill>
                <a:cs typeface="Arial"/>
              </a:rPr>
              <a:t>Gaussian, 20 slices, 10 rings (pink)</a:t>
            </a:r>
            <a:endParaRPr lang="en-US" sz="1400" dirty="0">
              <a:solidFill>
                <a:srgbClr val="FDABB4"/>
              </a:solidFill>
              <a:latin typeface="Arial"/>
              <a:cs typeface="Arial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596336" y="4371950"/>
            <a:ext cx="360040" cy="360040"/>
          </a:xfrm>
          <a:prstGeom prst="ellipse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re 17"/>
          <p:cNvSpPr txBox="1">
            <a:spLocks/>
          </p:cNvSpPr>
          <p:nvPr/>
        </p:nvSpPr>
        <p:spPr>
          <a:xfrm>
            <a:off x="4860032" y="603123"/>
            <a:ext cx="3816424" cy="1734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i="1" dirty="0" smtClean="0">
                <a:solidFill>
                  <a:srgbClr val="D71798"/>
                </a:solidFill>
              </a:rPr>
              <a:t>C</a:t>
            </a:r>
            <a:r>
              <a:rPr lang="en-US" sz="1200" i="1" dirty="0">
                <a:solidFill>
                  <a:srgbClr val="D71798"/>
                </a:solidFill>
              </a:rPr>
              <a:t>. </a:t>
            </a:r>
            <a:r>
              <a:rPr lang="en-US" sz="1200" i="1" dirty="0" err="1">
                <a:solidFill>
                  <a:srgbClr val="D71798"/>
                </a:solidFill>
              </a:rPr>
              <a:t>Høgh</a:t>
            </a:r>
            <a:r>
              <a:rPr lang="en-US" sz="1200" i="1" dirty="0">
                <a:solidFill>
                  <a:srgbClr val="D71798"/>
                </a:solidFill>
              </a:rPr>
              <a:t> </a:t>
            </a:r>
            <a:r>
              <a:rPr lang="en-US" sz="1200" i="1" dirty="0" smtClean="0">
                <a:solidFill>
                  <a:srgbClr val="D71798"/>
                </a:solidFill>
              </a:rPr>
              <a:t>(with X. </a:t>
            </a:r>
            <a:r>
              <a:rPr lang="en-US" sz="1200" i="1" dirty="0" err="1" smtClean="0">
                <a:solidFill>
                  <a:srgbClr val="D71798"/>
                </a:solidFill>
              </a:rPr>
              <a:t>Buffat</a:t>
            </a:r>
            <a:r>
              <a:rPr lang="en-US" sz="1200" i="1" dirty="0" smtClean="0">
                <a:solidFill>
                  <a:srgbClr val="D71798"/>
                </a:solidFill>
              </a:rPr>
              <a:t> and T. </a:t>
            </a:r>
            <a:r>
              <a:rPr lang="en-US" sz="1200" i="1" dirty="0" err="1" smtClean="0">
                <a:solidFill>
                  <a:srgbClr val="D71798"/>
                </a:solidFill>
              </a:rPr>
              <a:t>Pieloni</a:t>
            </a:r>
            <a:r>
              <a:rPr lang="en-US" sz="1200" i="1" dirty="0" smtClean="0">
                <a:solidFill>
                  <a:srgbClr val="D71798"/>
                </a:solidFill>
              </a:rPr>
              <a:t>, EPFL, 2020)</a:t>
            </a:r>
          </a:p>
        </p:txBody>
      </p:sp>
      <p:sp>
        <p:nvSpPr>
          <p:cNvPr id="20" name="Oval 19"/>
          <p:cNvSpPr/>
          <p:nvPr/>
        </p:nvSpPr>
        <p:spPr>
          <a:xfrm>
            <a:off x="2915816" y="1419622"/>
            <a:ext cx="6228184" cy="637677"/>
          </a:xfrm>
          <a:prstGeom prst="ellipse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8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13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4385477" y="3622370"/>
            <a:ext cx="576062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555526"/>
            <a:ext cx="8244408" cy="432493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7596336" y="4371950"/>
            <a:ext cx="360040" cy="360040"/>
          </a:xfrm>
          <a:prstGeom prst="ellipse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-36512" y="396000"/>
            <a:ext cx="9335328" cy="50040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915816" y="1419622"/>
            <a:ext cx="6228184" cy="637677"/>
          </a:xfrm>
          <a:prstGeom prst="ellipse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5364088" y="123478"/>
            <a:ext cx="2664296" cy="905751"/>
          </a:xfrm>
          <a:prstGeom prst="wedgeEllipseCallout">
            <a:avLst>
              <a:gd name="adj1" fmla="val -41069"/>
              <a:gd name="adj2" fmla="val 81175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5580112" y="248910"/>
            <a:ext cx="2243917" cy="73866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b="1" dirty="0" smtClean="0">
                <a:solidFill>
                  <a:srgbClr val="FF0000"/>
                </a:solidFill>
                <a:cs typeface="Arial"/>
              </a:rPr>
              <a:t>Results from GALACTIC </a:t>
            </a:r>
            <a:br>
              <a:rPr lang="en-US" sz="1400" b="1" dirty="0" smtClean="0">
                <a:solidFill>
                  <a:srgbClr val="FF0000"/>
                </a:solidFill>
                <a:cs typeface="Arial"/>
              </a:rPr>
            </a:br>
            <a:r>
              <a:rPr lang="en-US" sz="1400" b="1" dirty="0" smtClean="0">
                <a:solidFill>
                  <a:srgbClr val="FF0000"/>
                </a:solidFill>
                <a:cs typeface="Arial"/>
              </a:rPr>
              <a:t>(WBL model, w/o radial modes)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054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14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4385477" y="3622370"/>
            <a:ext cx="576062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14" name="Espace réservé du contenu 8"/>
          <p:cNvSpPr>
            <a:spLocks noGrp="1"/>
          </p:cNvSpPr>
          <p:nvPr>
            <p:ph idx="1"/>
          </p:nvPr>
        </p:nvSpPr>
        <p:spPr>
          <a:xfrm>
            <a:off x="467544" y="1059581"/>
            <a:ext cx="8280920" cy="1152129"/>
          </a:xfrm>
        </p:spPr>
        <p:txBody>
          <a:bodyPr>
            <a:norm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rgbClr val="5A5A5A"/>
                </a:solidFill>
              </a:rPr>
              <a:t>Can we be sure that the positive modes are really crossing 0 as predicted by GALACTIC and observed in </a:t>
            </a:r>
            <a:r>
              <a:rPr lang="en-US" sz="2200" dirty="0" err="1" smtClean="0">
                <a:solidFill>
                  <a:srgbClr val="5A5A5A"/>
                </a:solidFill>
              </a:rPr>
              <a:t>BimBim</a:t>
            </a:r>
            <a:r>
              <a:rPr lang="en-US" sz="2200" dirty="0" smtClean="0">
                <a:solidFill>
                  <a:srgbClr val="5A5A5A"/>
                </a:solidFill>
              </a:rPr>
              <a:t> code? </a:t>
            </a:r>
            <a:br>
              <a:rPr lang="en-US" sz="2200" dirty="0" smtClean="0">
                <a:solidFill>
                  <a:srgbClr val="5A5A5A"/>
                </a:solidFill>
              </a:rPr>
            </a:br>
            <a:endParaRPr lang="en-US" sz="1400" i="1" dirty="0">
              <a:solidFill>
                <a:srgbClr val="5A5A5A"/>
              </a:solidFill>
            </a:endParaRPr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Coherent SC modes from GALACTIC: </a:t>
            </a:r>
            <a:br>
              <a:rPr lang="en-GB" dirty="0" smtClean="0"/>
            </a:br>
            <a:r>
              <a:rPr lang="en-GB" dirty="0" smtClean="0"/>
              <a:t>first w/o radial modes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38599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14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4385477" y="3622370"/>
            <a:ext cx="576062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14" name="Espace réservé du contenu 8"/>
          <p:cNvSpPr>
            <a:spLocks noGrp="1"/>
          </p:cNvSpPr>
          <p:nvPr>
            <p:ph idx="1"/>
          </p:nvPr>
        </p:nvSpPr>
        <p:spPr>
          <a:xfrm>
            <a:off x="467544" y="1059581"/>
            <a:ext cx="8280920" cy="1152129"/>
          </a:xfrm>
        </p:spPr>
        <p:txBody>
          <a:bodyPr>
            <a:norm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rgbClr val="5A5A5A"/>
                </a:solidFill>
              </a:rPr>
              <a:t>Can we be sure that the positive modes are really crossing 0 as predicted by GALACTIC and observed in </a:t>
            </a:r>
            <a:r>
              <a:rPr lang="en-US" sz="2200" dirty="0" err="1" smtClean="0">
                <a:solidFill>
                  <a:srgbClr val="5A5A5A"/>
                </a:solidFill>
              </a:rPr>
              <a:t>BimBim</a:t>
            </a:r>
            <a:r>
              <a:rPr lang="en-US" sz="2200" dirty="0" smtClean="0">
                <a:solidFill>
                  <a:srgbClr val="5A5A5A"/>
                </a:solidFill>
              </a:rPr>
              <a:t> code? </a:t>
            </a:r>
            <a:br>
              <a:rPr lang="en-US" sz="2200" dirty="0" smtClean="0">
                <a:solidFill>
                  <a:srgbClr val="5A5A5A"/>
                </a:solidFill>
              </a:rPr>
            </a:br>
            <a:r>
              <a:rPr lang="en-US" sz="2200" dirty="0" smtClean="0">
                <a:solidFill>
                  <a:srgbClr val="5A5A5A"/>
                </a:solidFill>
              </a:rPr>
              <a:t>=&gt; Let’s check what the </a:t>
            </a:r>
            <a:r>
              <a:rPr lang="en-US" sz="2200" dirty="0" err="1" smtClean="0">
                <a:solidFill>
                  <a:srgbClr val="5A5A5A"/>
                </a:solidFill>
              </a:rPr>
              <a:t>BimBim</a:t>
            </a:r>
            <a:r>
              <a:rPr lang="en-US" sz="2200" dirty="0" smtClean="0">
                <a:solidFill>
                  <a:srgbClr val="5A5A5A"/>
                </a:solidFill>
              </a:rPr>
              <a:t> code gives for the ABS model</a:t>
            </a:r>
            <a:endParaRPr lang="en-US" sz="1400" i="1" dirty="0">
              <a:solidFill>
                <a:srgbClr val="5A5A5A"/>
              </a:solidFill>
            </a:endParaRPr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Coherent SC modes from GALACTIC: </a:t>
            </a:r>
            <a:br>
              <a:rPr lang="en-GB" dirty="0" smtClean="0"/>
            </a:br>
            <a:r>
              <a:rPr lang="en-GB" dirty="0" smtClean="0"/>
              <a:t>first w/o radial modes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152876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14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4385477" y="3622370"/>
            <a:ext cx="576062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11710"/>
            <a:ext cx="6633350" cy="25922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itre 17"/>
          <p:cNvSpPr txBox="1">
            <a:spLocks/>
          </p:cNvSpPr>
          <p:nvPr/>
        </p:nvSpPr>
        <p:spPr>
          <a:xfrm>
            <a:off x="35496" y="2211710"/>
            <a:ext cx="1423777" cy="5398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 smtClean="0">
                <a:solidFill>
                  <a:srgbClr val="D71798"/>
                </a:solidFill>
              </a:rPr>
              <a:t>With Linear </a:t>
            </a:r>
            <a:br>
              <a:rPr lang="en-US" sz="1400" dirty="0" smtClean="0">
                <a:solidFill>
                  <a:srgbClr val="D71798"/>
                </a:solidFill>
              </a:rPr>
            </a:br>
            <a:r>
              <a:rPr lang="en-US" sz="1400" dirty="0" smtClean="0">
                <a:solidFill>
                  <a:srgbClr val="D71798"/>
                </a:solidFill>
              </a:rPr>
              <a:t>RF (</a:t>
            </a:r>
            <a:r>
              <a:rPr lang="en-US" sz="1400" dirty="0" err="1" smtClean="0">
                <a:solidFill>
                  <a:srgbClr val="D71798"/>
                </a:solidFill>
              </a:rPr>
              <a:t>BimBim</a:t>
            </a:r>
            <a:r>
              <a:rPr lang="en-US" sz="1400" dirty="0" smtClean="0">
                <a:solidFill>
                  <a:srgbClr val="D71798"/>
                </a:solidFill>
              </a:rPr>
              <a:t>)</a:t>
            </a:r>
          </a:p>
        </p:txBody>
      </p:sp>
      <p:sp>
        <p:nvSpPr>
          <p:cNvPr id="18" name="Oval 17"/>
          <p:cNvSpPr/>
          <p:nvPr/>
        </p:nvSpPr>
        <p:spPr>
          <a:xfrm>
            <a:off x="2383970" y="3175942"/>
            <a:ext cx="1221124" cy="475927"/>
          </a:xfrm>
          <a:prstGeom prst="ellipse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space réservé du contenu 8"/>
          <p:cNvSpPr>
            <a:spLocks noGrp="1"/>
          </p:cNvSpPr>
          <p:nvPr>
            <p:ph idx="1"/>
          </p:nvPr>
        </p:nvSpPr>
        <p:spPr>
          <a:xfrm>
            <a:off x="467544" y="1059581"/>
            <a:ext cx="8280920" cy="1152129"/>
          </a:xfrm>
        </p:spPr>
        <p:txBody>
          <a:bodyPr>
            <a:norm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rgbClr val="5A5A5A"/>
                </a:solidFill>
              </a:rPr>
              <a:t>Can we be sure that the positive modes are really crossing 0 as predicted by GALACTIC and observed in </a:t>
            </a:r>
            <a:r>
              <a:rPr lang="en-US" sz="2200" dirty="0" err="1" smtClean="0">
                <a:solidFill>
                  <a:srgbClr val="5A5A5A"/>
                </a:solidFill>
              </a:rPr>
              <a:t>BimBim</a:t>
            </a:r>
            <a:r>
              <a:rPr lang="en-US" sz="2200" dirty="0" smtClean="0">
                <a:solidFill>
                  <a:srgbClr val="5A5A5A"/>
                </a:solidFill>
              </a:rPr>
              <a:t> code? </a:t>
            </a:r>
            <a:br>
              <a:rPr lang="en-US" sz="2200" dirty="0" smtClean="0">
                <a:solidFill>
                  <a:srgbClr val="5A5A5A"/>
                </a:solidFill>
              </a:rPr>
            </a:br>
            <a:r>
              <a:rPr lang="en-US" sz="2200" dirty="0" smtClean="0">
                <a:solidFill>
                  <a:srgbClr val="5A5A5A"/>
                </a:solidFill>
              </a:rPr>
              <a:t>=&gt; Let’s check what the </a:t>
            </a:r>
            <a:r>
              <a:rPr lang="en-US" sz="2200" dirty="0" err="1" smtClean="0">
                <a:solidFill>
                  <a:srgbClr val="5A5A5A"/>
                </a:solidFill>
              </a:rPr>
              <a:t>BimBim</a:t>
            </a:r>
            <a:r>
              <a:rPr lang="en-US" sz="2200" dirty="0" smtClean="0">
                <a:solidFill>
                  <a:srgbClr val="5A5A5A"/>
                </a:solidFill>
              </a:rPr>
              <a:t> code gives for the ABS model</a:t>
            </a:r>
            <a:endParaRPr lang="en-US" sz="1400" i="1" dirty="0">
              <a:solidFill>
                <a:srgbClr val="5A5A5A"/>
              </a:solidFill>
            </a:endParaRPr>
          </a:p>
        </p:txBody>
      </p:sp>
      <p:sp>
        <p:nvSpPr>
          <p:cNvPr id="20" name="Titre 17"/>
          <p:cNvSpPr txBox="1">
            <a:spLocks/>
          </p:cNvSpPr>
          <p:nvPr/>
        </p:nvSpPr>
        <p:spPr>
          <a:xfrm>
            <a:off x="2915814" y="2547340"/>
            <a:ext cx="3744418" cy="1684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i="1" dirty="0" smtClean="0">
                <a:solidFill>
                  <a:srgbClr val="D71798"/>
                </a:solidFill>
              </a:rPr>
              <a:t>C</a:t>
            </a:r>
            <a:r>
              <a:rPr lang="en-US" sz="1200" i="1" dirty="0">
                <a:solidFill>
                  <a:srgbClr val="D71798"/>
                </a:solidFill>
              </a:rPr>
              <a:t>. </a:t>
            </a:r>
            <a:r>
              <a:rPr lang="en-US" sz="1200" i="1" dirty="0" err="1">
                <a:solidFill>
                  <a:srgbClr val="D71798"/>
                </a:solidFill>
              </a:rPr>
              <a:t>Høgh</a:t>
            </a:r>
            <a:r>
              <a:rPr lang="en-US" sz="1200" i="1" dirty="0">
                <a:solidFill>
                  <a:srgbClr val="D71798"/>
                </a:solidFill>
              </a:rPr>
              <a:t> </a:t>
            </a:r>
            <a:r>
              <a:rPr lang="en-US" sz="1200" i="1" dirty="0" smtClean="0">
                <a:solidFill>
                  <a:srgbClr val="D71798"/>
                </a:solidFill>
              </a:rPr>
              <a:t>(with X. </a:t>
            </a:r>
            <a:r>
              <a:rPr lang="en-US" sz="1200" i="1" dirty="0" err="1" smtClean="0">
                <a:solidFill>
                  <a:srgbClr val="D71798"/>
                </a:solidFill>
              </a:rPr>
              <a:t>Buffat</a:t>
            </a:r>
            <a:r>
              <a:rPr lang="en-US" sz="1200" i="1" dirty="0" smtClean="0">
                <a:solidFill>
                  <a:srgbClr val="D71798"/>
                </a:solidFill>
              </a:rPr>
              <a:t> and T. </a:t>
            </a:r>
            <a:r>
              <a:rPr lang="en-US" sz="1200" i="1" dirty="0" err="1" smtClean="0">
                <a:solidFill>
                  <a:srgbClr val="D71798"/>
                </a:solidFill>
              </a:rPr>
              <a:t>Pieloni</a:t>
            </a:r>
            <a:r>
              <a:rPr lang="en-US" sz="1200" i="1" dirty="0" smtClean="0">
                <a:solidFill>
                  <a:srgbClr val="D71798"/>
                </a:solidFill>
              </a:rPr>
              <a:t>, EPFL, 2020)</a:t>
            </a:r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Coherent SC modes from GALACTIC: </a:t>
            </a:r>
            <a:br>
              <a:rPr lang="en-GB" dirty="0" smtClean="0"/>
            </a:br>
            <a:r>
              <a:rPr lang="en-GB" dirty="0" smtClean="0"/>
              <a:t>first w/o radial modes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161195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14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4385477" y="3622370"/>
            <a:ext cx="576062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11710"/>
            <a:ext cx="6633350" cy="25922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Espace réservé du contenu 8"/>
          <p:cNvSpPr txBox="1">
            <a:spLocks/>
          </p:cNvSpPr>
          <p:nvPr/>
        </p:nvSpPr>
        <p:spPr>
          <a:xfrm>
            <a:off x="6948264" y="2836823"/>
            <a:ext cx="2026528" cy="13191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=&gt; Indeed, in this case the positive modes DO NOT cross 0!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Titre 17"/>
          <p:cNvSpPr txBox="1">
            <a:spLocks/>
          </p:cNvSpPr>
          <p:nvPr/>
        </p:nvSpPr>
        <p:spPr>
          <a:xfrm>
            <a:off x="35496" y="2211710"/>
            <a:ext cx="1423777" cy="5398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 smtClean="0">
                <a:solidFill>
                  <a:srgbClr val="D71798"/>
                </a:solidFill>
              </a:rPr>
              <a:t>With Linear </a:t>
            </a:r>
            <a:br>
              <a:rPr lang="en-US" sz="1400" dirty="0" smtClean="0">
                <a:solidFill>
                  <a:srgbClr val="D71798"/>
                </a:solidFill>
              </a:rPr>
            </a:br>
            <a:r>
              <a:rPr lang="en-US" sz="1400" dirty="0" smtClean="0">
                <a:solidFill>
                  <a:srgbClr val="D71798"/>
                </a:solidFill>
              </a:rPr>
              <a:t>RF (</a:t>
            </a:r>
            <a:r>
              <a:rPr lang="en-US" sz="1400" dirty="0" err="1" smtClean="0">
                <a:solidFill>
                  <a:srgbClr val="D71798"/>
                </a:solidFill>
              </a:rPr>
              <a:t>BimBim</a:t>
            </a:r>
            <a:r>
              <a:rPr lang="en-US" sz="1400" dirty="0" smtClean="0">
                <a:solidFill>
                  <a:srgbClr val="D71798"/>
                </a:solidFill>
              </a:rPr>
              <a:t>)</a:t>
            </a:r>
          </a:p>
        </p:txBody>
      </p:sp>
      <p:sp>
        <p:nvSpPr>
          <p:cNvPr id="18" name="Oval 17"/>
          <p:cNvSpPr/>
          <p:nvPr/>
        </p:nvSpPr>
        <p:spPr>
          <a:xfrm>
            <a:off x="2383970" y="3175942"/>
            <a:ext cx="1221124" cy="475927"/>
          </a:xfrm>
          <a:prstGeom prst="ellipse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space réservé du contenu 8"/>
          <p:cNvSpPr>
            <a:spLocks noGrp="1"/>
          </p:cNvSpPr>
          <p:nvPr>
            <p:ph idx="1"/>
          </p:nvPr>
        </p:nvSpPr>
        <p:spPr>
          <a:xfrm>
            <a:off x="467544" y="1059581"/>
            <a:ext cx="8280920" cy="1152129"/>
          </a:xfrm>
        </p:spPr>
        <p:txBody>
          <a:bodyPr>
            <a:norm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rgbClr val="5A5A5A"/>
                </a:solidFill>
              </a:rPr>
              <a:t>Can we be sure that the positive modes are really crossing 0 as predicted by GALACTIC and observed in </a:t>
            </a:r>
            <a:r>
              <a:rPr lang="en-US" sz="2200" dirty="0" err="1" smtClean="0">
                <a:solidFill>
                  <a:srgbClr val="5A5A5A"/>
                </a:solidFill>
              </a:rPr>
              <a:t>BimBim</a:t>
            </a:r>
            <a:r>
              <a:rPr lang="en-US" sz="2200" dirty="0" smtClean="0">
                <a:solidFill>
                  <a:srgbClr val="5A5A5A"/>
                </a:solidFill>
              </a:rPr>
              <a:t> code? </a:t>
            </a:r>
            <a:br>
              <a:rPr lang="en-US" sz="2200" dirty="0" smtClean="0">
                <a:solidFill>
                  <a:srgbClr val="5A5A5A"/>
                </a:solidFill>
              </a:rPr>
            </a:br>
            <a:r>
              <a:rPr lang="en-US" sz="2200" dirty="0" smtClean="0">
                <a:solidFill>
                  <a:srgbClr val="5A5A5A"/>
                </a:solidFill>
              </a:rPr>
              <a:t>=&gt; Let’s check what the </a:t>
            </a:r>
            <a:r>
              <a:rPr lang="en-US" sz="2200" dirty="0" err="1" smtClean="0">
                <a:solidFill>
                  <a:srgbClr val="5A5A5A"/>
                </a:solidFill>
              </a:rPr>
              <a:t>BimBim</a:t>
            </a:r>
            <a:r>
              <a:rPr lang="en-US" sz="2200" dirty="0" smtClean="0">
                <a:solidFill>
                  <a:srgbClr val="5A5A5A"/>
                </a:solidFill>
              </a:rPr>
              <a:t> code gives for the ABS model</a:t>
            </a:r>
            <a:endParaRPr lang="en-US" sz="1400" i="1" dirty="0">
              <a:solidFill>
                <a:srgbClr val="5A5A5A"/>
              </a:solidFill>
            </a:endParaRPr>
          </a:p>
        </p:txBody>
      </p:sp>
      <p:sp>
        <p:nvSpPr>
          <p:cNvPr id="21" name="Titre 17"/>
          <p:cNvSpPr txBox="1">
            <a:spLocks/>
          </p:cNvSpPr>
          <p:nvPr/>
        </p:nvSpPr>
        <p:spPr>
          <a:xfrm>
            <a:off x="2915814" y="2547340"/>
            <a:ext cx="3744418" cy="1684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i="1" dirty="0" smtClean="0">
                <a:solidFill>
                  <a:srgbClr val="D71798"/>
                </a:solidFill>
              </a:rPr>
              <a:t>C</a:t>
            </a:r>
            <a:r>
              <a:rPr lang="en-US" sz="1200" i="1" dirty="0">
                <a:solidFill>
                  <a:srgbClr val="D71798"/>
                </a:solidFill>
              </a:rPr>
              <a:t>. </a:t>
            </a:r>
            <a:r>
              <a:rPr lang="en-US" sz="1200" i="1" dirty="0" err="1">
                <a:solidFill>
                  <a:srgbClr val="D71798"/>
                </a:solidFill>
              </a:rPr>
              <a:t>Høgh</a:t>
            </a:r>
            <a:r>
              <a:rPr lang="en-US" sz="1200" i="1" dirty="0">
                <a:solidFill>
                  <a:srgbClr val="D71798"/>
                </a:solidFill>
              </a:rPr>
              <a:t> </a:t>
            </a:r>
            <a:r>
              <a:rPr lang="en-US" sz="1200" i="1" dirty="0" smtClean="0">
                <a:solidFill>
                  <a:srgbClr val="D71798"/>
                </a:solidFill>
              </a:rPr>
              <a:t>(with X. </a:t>
            </a:r>
            <a:r>
              <a:rPr lang="en-US" sz="1200" i="1" dirty="0" err="1" smtClean="0">
                <a:solidFill>
                  <a:srgbClr val="D71798"/>
                </a:solidFill>
              </a:rPr>
              <a:t>Buffat</a:t>
            </a:r>
            <a:r>
              <a:rPr lang="en-US" sz="1200" i="1" dirty="0" smtClean="0">
                <a:solidFill>
                  <a:srgbClr val="D71798"/>
                </a:solidFill>
              </a:rPr>
              <a:t> and T. </a:t>
            </a:r>
            <a:r>
              <a:rPr lang="en-US" sz="1200" i="1" dirty="0" err="1" smtClean="0">
                <a:solidFill>
                  <a:srgbClr val="D71798"/>
                </a:solidFill>
              </a:rPr>
              <a:t>Pieloni</a:t>
            </a:r>
            <a:r>
              <a:rPr lang="en-US" sz="1200" i="1" dirty="0" smtClean="0">
                <a:solidFill>
                  <a:srgbClr val="D71798"/>
                </a:solidFill>
              </a:rPr>
              <a:t>, EPFL, 2020)</a:t>
            </a:r>
          </a:p>
        </p:txBody>
      </p:sp>
      <p:sp>
        <p:nvSpPr>
          <p:cNvPr id="20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Coherent SC modes from GALACTIC: </a:t>
            </a:r>
            <a:br>
              <a:rPr lang="en-GB" dirty="0" smtClean="0"/>
            </a:br>
            <a:r>
              <a:rPr lang="en-GB" dirty="0" smtClean="0"/>
              <a:t>first w/o radial modes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128313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15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4385477" y="3622370"/>
            <a:ext cx="576062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14" name="Espace réservé du contenu 8"/>
          <p:cNvSpPr>
            <a:spLocks noGrp="1"/>
          </p:cNvSpPr>
          <p:nvPr>
            <p:ph idx="1"/>
          </p:nvPr>
        </p:nvSpPr>
        <p:spPr>
          <a:xfrm>
            <a:off x="467544" y="1059581"/>
            <a:ext cx="8280920" cy="3345954"/>
          </a:xfrm>
        </p:spPr>
        <p:txBody>
          <a:bodyPr>
            <a:norm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5A5A5A"/>
                </a:solidFill>
              </a:rPr>
              <a:t>CONCLUSION</a:t>
            </a:r>
            <a:r>
              <a:rPr lang="en-US" sz="2200" dirty="0" smtClean="0">
                <a:solidFill>
                  <a:srgbClr val="5A5A5A"/>
                </a:solidFill>
              </a:rPr>
              <a:t>: it seems </a:t>
            </a:r>
            <a:r>
              <a:rPr lang="en-US" sz="2200" dirty="0">
                <a:solidFill>
                  <a:srgbClr val="5A5A5A"/>
                </a:solidFill>
              </a:rPr>
              <a:t>that the coherent SC modes from </a:t>
            </a:r>
            <a:r>
              <a:rPr lang="en-US" sz="2200" dirty="0" smtClean="0">
                <a:solidFill>
                  <a:srgbClr val="5A5A5A"/>
                </a:solidFill>
              </a:rPr>
              <a:t>GALACTIC (Water-Bag) and </a:t>
            </a:r>
            <a:r>
              <a:rPr lang="en-US" sz="2200" dirty="0" err="1" smtClean="0">
                <a:solidFill>
                  <a:srgbClr val="5A5A5A"/>
                </a:solidFill>
              </a:rPr>
              <a:t>BimBim</a:t>
            </a:r>
            <a:r>
              <a:rPr lang="en-US" sz="2200" dirty="0" smtClean="0">
                <a:solidFill>
                  <a:srgbClr val="5A5A5A"/>
                </a:solidFill>
              </a:rPr>
              <a:t> (Gaussian) are very different from the ones of the ABS model (Air-Bag): </a:t>
            </a:r>
            <a:r>
              <a:rPr lang="en-US" sz="2200" b="1" dirty="0" smtClean="0">
                <a:solidFill>
                  <a:srgbClr val="5A5A5A"/>
                </a:solidFill>
              </a:rPr>
              <a:t>to be checked/confirmed!!!</a:t>
            </a:r>
          </a:p>
          <a:p>
            <a:pPr algn="just">
              <a:buSzPct val="75000"/>
              <a:buFont typeface="Wingdings" charset="2"/>
              <a:buChar char="u"/>
            </a:pPr>
            <a:endParaRPr lang="en-US" sz="1000" dirty="0" smtClean="0">
              <a:solidFill>
                <a:srgbClr val="5A5A5A"/>
              </a:solidFill>
            </a:endParaRPr>
          </a:p>
          <a:p>
            <a:pPr marL="457200" lvl="1" indent="0" algn="just">
              <a:buSzPct val="120000"/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=&gt; Positive modes become (heavily) negative with SC parameter 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+ Radial modes</a:t>
            </a:r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Coherent SC modes from GALACTIC: </a:t>
            </a:r>
            <a:br>
              <a:rPr lang="en-GB" dirty="0" smtClean="0"/>
            </a:br>
            <a:r>
              <a:rPr lang="en-GB" dirty="0" smtClean="0"/>
              <a:t>first w/o radial modes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187793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15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4385477" y="3622370"/>
            <a:ext cx="576062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14" name="Espace réservé du contenu 8"/>
          <p:cNvSpPr>
            <a:spLocks noGrp="1"/>
          </p:cNvSpPr>
          <p:nvPr>
            <p:ph idx="1"/>
          </p:nvPr>
        </p:nvSpPr>
        <p:spPr>
          <a:xfrm>
            <a:off x="467544" y="1059581"/>
            <a:ext cx="8280920" cy="3635674"/>
          </a:xfrm>
        </p:spPr>
        <p:txBody>
          <a:bodyPr>
            <a:norm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5A5A5A"/>
                </a:solidFill>
              </a:rPr>
              <a:t>CONCLUSION</a:t>
            </a:r>
            <a:r>
              <a:rPr lang="en-US" sz="2200" dirty="0" smtClean="0">
                <a:solidFill>
                  <a:srgbClr val="5A5A5A"/>
                </a:solidFill>
              </a:rPr>
              <a:t>: </a:t>
            </a:r>
            <a:r>
              <a:rPr lang="en-US" sz="2200" dirty="0">
                <a:solidFill>
                  <a:srgbClr val="5A5A5A"/>
                </a:solidFill>
              </a:rPr>
              <a:t>it seems that the coherent SC modes from GALACTIC (Water-Bag) and </a:t>
            </a:r>
            <a:r>
              <a:rPr lang="en-US" sz="2200" dirty="0" err="1">
                <a:solidFill>
                  <a:srgbClr val="5A5A5A"/>
                </a:solidFill>
              </a:rPr>
              <a:t>BimBim</a:t>
            </a:r>
            <a:r>
              <a:rPr lang="en-US" sz="2200" dirty="0">
                <a:solidFill>
                  <a:srgbClr val="5A5A5A"/>
                </a:solidFill>
              </a:rPr>
              <a:t> (Gaussian) are very different from the ones of the ABS model (Air-Bag): </a:t>
            </a:r>
            <a:r>
              <a:rPr lang="en-US" sz="2200" b="1" dirty="0" smtClean="0">
                <a:solidFill>
                  <a:srgbClr val="5A5A5A"/>
                </a:solidFill>
              </a:rPr>
              <a:t>to </a:t>
            </a:r>
            <a:r>
              <a:rPr lang="en-US" sz="2200" b="1" dirty="0">
                <a:solidFill>
                  <a:srgbClr val="5A5A5A"/>
                </a:solidFill>
              </a:rPr>
              <a:t>be checked/confirmed!!!</a:t>
            </a:r>
            <a:endParaRPr lang="en-US" sz="2200" b="1" dirty="0" smtClean="0">
              <a:solidFill>
                <a:srgbClr val="5A5A5A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endParaRPr lang="en-US" sz="1000" dirty="0" smtClean="0">
              <a:solidFill>
                <a:srgbClr val="5A5A5A"/>
              </a:solidFill>
            </a:endParaRPr>
          </a:p>
          <a:p>
            <a:pPr marL="457200" lvl="1" indent="0" algn="just">
              <a:buSzPct val="120000"/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=&gt; Positive modes become (heavily) negative with SC parameter 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+ Radial modes</a:t>
            </a:r>
          </a:p>
          <a:p>
            <a:pPr marL="457200" lvl="1" indent="0" algn="just">
              <a:buSzPct val="120000"/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457200" lvl="1" indent="0" algn="just">
              <a:buSzPct val="120000"/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457200" lvl="1" indent="0" algn="just">
              <a:buSzPct val="120000"/>
              <a:buNone/>
            </a:pPr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16" name="Espace réservé du contenu 8"/>
          <p:cNvSpPr txBox="1">
            <a:spLocks/>
          </p:cNvSpPr>
          <p:nvPr/>
        </p:nvSpPr>
        <p:spPr>
          <a:xfrm>
            <a:off x="467544" y="3516237"/>
            <a:ext cx="8280920" cy="12157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75000"/>
              <a:buFont typeface="Wingdings" charset="2"/>
              <a:buChar char="u"/>
            </a:pPr>
            <a:r>
              <a:rPr lang="en-US" sz="1800" i="1" dirty="0" smtClean="0">
                <a:solidFill>
                  <a:srgbClr val="0432FF"/>
                </a:solidFill>
              </a:rPr>
              <a:t>Next question to answer for GALACTIC: why is the mode 00 going down (it remains at 0 for </a:t>
            </a:r>
            <a:r>
              <a:rPr lang="en-US" sz="1800" i="1" dirty="0" err="1" smtClean="0">
                <a:solidFill>
                  <a:srgbClr val="0432FF"/>
                </a:solidFill>
              </a:rPr>
              <a:t>BimBim</a:t>
            </a:r>
            <a:r>
              <a:rPr lang="en-US" sz="1800" i="1" dirty="0" smtClean="0">
                <a:solidFill>
                  <a:srgbClr val="0432FF"/>
                </a:solidFill>
              </a:rPr>
              <a:t> code)? =&gt; See first discussion in Appendix where for instance for the mode 00 in the H-plane of a flat chamber, it was recently found that it is does not remain at 0 (is it also the case here or not?)</a:t>
            </a:r>
          </a:p>
        </p:txBody>
      </p:sp>
      <p:sp>
        <p:nvSpPr>
          <p:cNvPr id="17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Coherent SC modes from GALACTIC: </a:t>
            </a:r>
            <a:br>
              <a:rPr lang="en-GB" dirty="0" smtClean="0"/>
            </a:br>
            <a:r>
              <a:rPr lang="en-GB" dirty="0" smtClean="0"/>
              <a:t>first w/o radial modes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74302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16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4385477" y="3622370"/>
            <a:ext cx="576062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18" name="Picture 17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1203598"/>
            <a:ext cx="4330800" cy="2872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808" y="3788366"/>
            <a:ext cx="434340" cy="321412"/>
          </a:xfrm>
          <a:prstGeom prst="rect">
            <a:avLst/>
          </a:prstGeom>
        </p:spPr>
      </p:pic>
      <p:sp>
        <p:nvSpPr>
          <p:cNvPr id="13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Coherent SC modes from GALACTIC: </a:t>
            </a:r>
            <a:br>
              <a:rPr lang="en-GB" dirty="0" smtClean="0"/>
            </a:br>
            <a:r>
              <a:rPr lang="en-GB" dirty="0" smtClean="0"/>
              <a:t>w radial modes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86929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Contents</a:t>
            </a:r>
            <a:endParaRPr lang="en-GB" sz="2000" i="1" dirty="0" smtClean="0"/>
          </a:p>
        </p:txBody>
      </p:sp>
      <p:sp>
        <p:nvSpPr>
          <p:cNvPr id="14" name="Espace réservé du contenu 8"/>
          <p:cNvSpPr>
            <a:spLocks noGrp="1"/>
          </p:cNvSpPr>
          <p:nvPr>
            <p:ph idx="1"/>
          </p:nvPr>
        </p:nvSpPr>
        <p:spPr>
          <a:xfrm>
            <a:off x="467544" y="987573"/>
            <a:ext cx="8280920" cy="3240361"/>
          </a:xfrm>
        </p:spPr>
        <p:txBody>
          <a:bodyPr>
            <a:norm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rgbClr val="5A5A5A"/>
                </a:solidFill>
              </a:rPr>
              <a:t>Introduction (and why this question)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Coherent SC modes from GALACTIC </a:t>
            </a:r>
            <a:r>
              <a:rPr lang="en-US" sz="2200" dirty="0" err="1" smtClean="0">
                <a:solidFill>
                  <a:schemeClr val="bg1">
                    <a:lumMod val="85000"/>
                  </a:schemeClr>
                </a:solidFill>
              </a:rPr>
              <a:t>Vlasov</a:t>
            </a: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 solver</a:t>
            </a:r>
          </a:p>
          <a:p>
            <a:pPr lvl="1" algn="just">
              <a:buSzPct val="120000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v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s. ABS (Air-Bag Square-well) model</a:t>
            </a:r>
          </a:p>
          <a:p>
            <a:pPr lvl="1" algn="just">
              <a:buSzPct val="120000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v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s. </a:t>
            </a:r>
            <a:r>
              <a:rPr lang="en-US" sz="2000" dirty="0" err="1" smtClean="0">
                <a:solidFill>
                  <a:schemeClr val="bg1">
                    <a:lumMod val="85000"/>
                  </a:schemeClr>
                </a:solidFill>
              </a:rPr>
              <a:t>BimBim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 code (using the </a:t>
            </a:r>
            <a:r>
              <a:rPr lang="en-US" sz="2000" dirty="0" err="1" smtClean="0">
                <a:solidFill>
                  <a:schemeClr val="bg1">
                    <a:lumMod val="85000"/>
                  </a:schemeClr>
                </a:solidFill>
              </a:rPr>
              <a:t>Circulant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 Matrix Model)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What can we deduce from the observation of the intra-bunch motion in the CERN SPS (without math)?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Can this be consistent with some previous instability studies?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Conclusion and outlook</a:t>
            </a:r>
            <a:endParaRPr lang="en-US" sz="2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3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16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4385477" y="3622370"/>
            <a:ext cx="576062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pic>
        <p:nvPicPr>
          <p:cNvPr id="18" name="Picture 17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1203598"/>
            <a:ext cx="4330800" cy="2872800"/>
          </a:xfrm>
          <a:prstGeom prst="rect">
            <a:avLst/>
          </a:prstGeom>
        </p:spPr>
      </p:pic>
      <p:sp>
        <p:nvSpPr>
          <p:cNvPr id="19" name="Espace réservé du contenu 8"/>
          <p:cNvSpPr txBox="1">
            <a:spLocks/>
          </p:cNvSpPr>
          <p:nvPr/>
        </p:nvSpPr>
        <p:spPr>
          <a:xfrm>
            <a:off x="3070648" y="2611269"/>
            <a:ext cx="3445568" cy="88705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sz="1800" dirty="0" smtClean="0">
                <a:solidFill>
                  <a:srgbClr val="FF0000"/>
                </a:solidFill>
              </a:rPr>
              <a:t>=&gt; Even much more modes becoming negative (as in </a:t>
            </a:r>
            <a:r>
              <a:rPr lang="en-US" sz="1800" dirty="0" err="1" smtClean="0">
                <a:solidFill>
                  <a:srgbClr val="FF0000"/>
                </a:solidFill>
              </a:rPr>
              <a:t>BimBim</a:t>
            </a:r>
            <a:r>
              <a:rPr lang="en-US" sz="1800" dirty="0" smtClean="0">
                <a:solidFill>
                  <a:srgbClr val="FF0000"/>
                </a:solidFill>
              </a:rPr>
              <a:t> or Boxcar model: See Appendix)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808" y="3788366"/>
            <a:ext cx="434340" cy="321412"/>
          </a:xfrm>
          <a:prstGeom prst="rect">
            <a:avLst/>
          </a:prstGeom>
        </p:spPr>
      </p:pic>
      <p:sp>
        <p:nvSpPr>
          <p:cNvPr id="14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Coherent SC modes from GALACTIC: </a:t>
            </a:r>
            <a:br>
              <a:rPr lang="en-GB" dirty="0" smtClean="0"/>
            </a:br>
            <a:r>
              <a:rPr lang="en-GB" dirty="0" smtClean="0"/>
              <a:t>w radial modes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176129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16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4385477" y="3622370"/>
            <a:ext cx="576062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0" name="Espace réservé du contenu 8"/>
          <p:cNvSpPr>
            <a:spLocks noGrp="1"/>
          </p:cNvSpPr>
          <p:nvPr>
            <p:ph idx="1"/>
          </p:nvPr>
        </p:nvSpPr>
        <p:spPr>
          <a:xfrm>
            <a:off x="379152" y="4299942"/>
            <a:ext cx="8657344" cy="499741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SzPct val="75000"/>
              <a:buNone/>
            </a:pPr>
            <a:r>
              <a:rPr lang="en-US" sz="2200" i="1" dirty="0" smtClean="0">
                <a:solidFill>
                  <a:srgbClr val="0432FF"/>
                </a:solidFill>
              </a:rPr>
              <a:t>=&gt; Next: </a:t>
            </a:r>
            <a:r>
              <a:rPr lang="en-US" sz="2200" i="1" dirty="0" smtClean="0">
                <a:solidFill>
                  <a:srgbClr val="FF0000"/>
                </a:solidFill>
              </a:rPr>
              <a:t>to be checked first!!! </a:t>
            </a:r>
            <a:r>
              <a:rPr lang="en-US" sz="2200" i="1" dirty="0" smtClean="0">
                <a:solidFill>
                  <a:srgbClr val="0432FF"/>
                </a:solidFill>
              </a:rPr>
              <a:t>Then, detailed (quantitative) analysis of the impact of SC on the TMCI intensity threshold from the SPS impedance</a:t>
            </a:r>
            <a:endParaRPr lang="en-US" sz="1600" i="1" dirty="0" smtClean="0">
              <a:solidFill>
                <a:srgbClr val="0432FF"/>
              </a:solidFill>
            </a:endParaRPr>
          </a:p>
        </p:txBody>
      </p:sp>
      <p:pic>
        <p:nvPicPr>
          <p:cNvPr id="25" name="Picture 24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1203598"/>
            <a:ext cx="4330800" cy="28728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808" y="3788366"/>
            <a:ext cx="434340" cy="321412"/>
          </a:xfrm>
          <a:prstGeom prst="rect">
            <a:avLst/>
          </a:prstGeom>
        </p:spPr>
      </p:pic>
      <p:sp>
        <p:nvSpPr>
          <p:cNvPr id="17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Coherent SC modes from GALACTIC: </a:t>
            </a:r>
            <a:br>
              <a:rPr lang="en-GB" dirty="0" smtClean="0"/>
            </a:br>
            <a:r>
              <a:rPr lang="en-GB" dirty="0" smtClean="0"/>
              <a:t>w radial modes</a:t>
            </a:r>
            <a:endParaRPr lang="en-GB" sz="2000" i="1" dirty="0" smtClean="0"/>
          </a:p>
        </p:txBody>
      </p:sp>
      <p:sp>
        <p:nvSpPr>
          <p:cNvPr id="16" name="Espace réservé du contenu 8"/>
          <p:cNvSpPr txBox="1">
            <a:spLocks/>
          </p:cNvSpPr>
          <p:nvPr/>
        </p:nvSpPr>
        <p:spPr>
          <a:xfrm>
            <a:off x="3070648" y="2611269"/>
            <a:ext cx="3445568" cy="88705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sz="1800" dirty="0" smtClean="0">
                <a:solidFill>
                  <a:srgbClr val="FF0000"/>
                </a:solidFill>
              </a:rPr>
              <a:t>=&gt; Even much more modes becoming negative (as in </a:t>
            </a:r>
            <a:r>
              <a:rPr lang="en-US" sz="1800" dirty="0" err="1" smtClean="0">
                <a:solidFill>
                  <a:srgbClr val="FF0000"/>
                </a:solidFill>
              </a:rPr>
              <a:t>BimBim</a:t>
            </a:r>
            <a:r>
              <a:rPr lang="en-US" sz="1800" dirty="0" smtClean="0">
                <a:solidFill>
                  <a:srgbClr val="FF0000"/>
                </a:solidFill>
              </a:rPr>
              <a:t> or Boxcar model: See Appendix)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2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17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Contents</a:t>
            </a:r>
            <a:endParaRPr lang="en-GB" sz="2000" i="1" dirty="0" smtClean="0"/>
          </a:p>
        </p:txBody>
      </p:sp>
      <p:sp>
        <p:nvSpPr>
          <p:cNvPr id="17" name="Espace réservé du contenu 8"/>
          <p:cNvSpPr txBox="1">
            <a:spLocks/>
          </p:cNvSpPr>
          <p:nvPr/>
        </p:nvSpPr>
        <p:spPr>
          <a:xfrm>
            <a:off x="467544" y="987573"/>
            <a:ext cx="8280920" cy="32403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Introduction (and why this question)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Coherent SC modes from GALACTIC </a:t>
            </a:r>
            <a:r>
              <a:rPr lang="en-US" sz="2200" dirty="0" err="1" smtClean="0">
                <a:solidFill>
                  <a:schemeClr val="bg1">
                    <a:lumMod val="85000"/>
                  </a:schemeClr>
                </a:solidFill>
              </a:rPr>
              <a:t>Vlasov</a:t>
            </a: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 solver</a:t>
            </a:r>
          </a:p>
          <a:p>
            <a:pPr lvl="1" algn="just">
              <a:buSzPct val="120000"/>
            </a:pP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vs. ABS (Air-Bag Square-well) model</a:t>
            </a:r>
          </a:p>
          <a:p>
            <a:pPr lvl="1" algn="just">
              <a:buSzPct val="120000"/>
            </a:pP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vs. </a:t>
            </a:r>
            <a:r>
              <a:rPr lang="en-US" sz="2000" dirty="0" err="1" smtClean="0">
                <a:solidFill>
                  <a:schemeClr val="bg1">
                    <a:lumMod val="85000"/>
                  </a:schemeClr>
                </a:solidFill>
              </a:rPr>
              <a:t>BimBim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 code (using the </a:t>
            </a:r>
            <a:r>
              <a:rPr lang="en-US" sz="2000" dirty="0" err="1" smtClean="0">
                <a:solidFill>
                  <a:schemeClr val="bg1">
                    <a:lumMod val="85000"/>
                  </a:schemeClr>
                </a:solidFill>
              </a:rPr>
              <a:t>Circulant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 Matrix Model)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rgbClr val="5A5A5A"/>
                </a:solidFill>
              </a:rPr>
              <a:t>What can we deduce from the observation of the intra-bunch motion in the CERN SPS (without math)?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Can this be consistent with some previous instability studies?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Conclusion and outlook</a:t>
            </a:r>
            <a:endParaRPr lang="en-US" sz="2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22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18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Can we understand this intra-bunch signal?</a:t>
            </a:r>
            <a:endParaRPr lang="en-GB" sz="2000" i="1" dirty="0" smtClean="0"/>
          </a:p>
        </p:txBody>
      </p:sp>
      <p:sp>
        <p:nvSpPr>
          <p:cNvPr id="22" name="Rectangle 21"/>
          <p:cNvSpPr/>
          <p:nvPr/>
        </p:nvSpPr>
        <p:spPr>
          <a:xfrm rot="16200000">
            <a:off x="4385477" y="3622370"/>
            <a:ext cx="576062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9972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18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mtClean="0"/>
              <a:t>Can we understand this intra-bunch signal?</a:t>
            </a:r>
            <a:endParaRPr lang="en-GB" sz="2000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244" y="699542"/>
            <a:ext cx="3096664" cy="458797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950000" y="2790015"/>
            <a:ext cx="7582" cy="14760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994122" y="2764077"/>
            <a:ext cx="65799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Head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4202034" y="2768028"/>
            <a:ext cx="65799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Tail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323528" y="1470060"/>
            <a:ext cx="1975875" cy="1173697"/>
          </a:xfrm>
          <a:prstGeom prst="wedgeEllipseCallout">
            <a:avLst>
              <a:gd name="adj1" fmla="val 81532"/>
              <a:gd name="adj2" fmla="val 34991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D71798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93120" y="1591541"/>
            <a:ext cx="1662267" cy="9541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err="1" smtClean="0">
                <a:solidFill>
                  <a:srgbClr val="FF0000"/>
                </a:solidFill>
                <a:latin typeface="Arial"/>
                <a:cs typeface="Arial"/>
              </a:rPr>
              <a:t>PyHT</a:t>
            </a: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 simulation with 1 bunch: impedance only (i.e. no SC)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2" name="Rectangle 21"/>
          <p:cNvSpPr/>
          <p:nvPr/>
        </p:nvSpPr>
        <p:spPr>
          <a:xfrm rot="16200000">
            <a:off x="4431749" y="3792122"/>
            <a:ext cx="483518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re 17"/>
          <p:cNvSpPr txBox="1">
            <a:spLocks/>
          </p:cNvSpPr>
          <p:nvPr/>
        </p:nvSpPr>
        <p:spPr>
          <a:xfrm>
            <a:off x="6743855" y="2550734"/>
            <a:ext cx="852481" cy="1510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400" i="1" dirty="0" smtClean="0">
                <a:solidFill>
                  <a:srgbClr val="D71798"/>
                </a:solidFill>
              </a:rPr>
              <a:t>K. Li et al.</a:t>
            </a:r>
            <a:endParaRPr lang="en-US" altLang="en-US" sz="1400" i="1" dirty="0">
              <a:solidFill>
                <a:srgbClr val="D71798"/>
              </a:solidFill>
            </a:endParaRPr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126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19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YES! =&gt; It is a Head-Tail instability </a:t>
            </a:r>
            <a:endParaRPr lang="en-GB" sz="1400" i="1" dirty="0" smtClean="0"/>
          </a:p>
        </p:txBody>
      </p:sp>
      <p:sp>
        <p:nvSpPr>
          <p:cNvPr id="14" name="Rectangle 13"/>
          <p:cNvSpPr/>
          <p:nvPr/>
        </p:nvSpPr>
        <p:spPr>
          <a:xfrm rot="16200000">
            <a:off x="4860032" y="-2252785"/>
            <a:ext cx="792087" cy="540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19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YES! =&gt; It is a </a:t>
            </a:r>
            <a:r>
              <a:rPr lang="en-GB" dirty="0" smtClean="0">
                <a:solidFill>
                  <a:srgbClr val="FF0000"/>
                </a:solidFill>
              </a:rPr>
              <a:t>Head-Tail instability </a:t>
            </a:r>
            <a:endParaRPr lang="en-GB" sz="1400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97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19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YES! =&gt; It is a </a:t>
            </a:r>
            <a:r>
              <a:rPr lang="en-GB" dirty="0" smtClean="0">
                <a:solidFill>
                  <a:srgbClr val="FF0000"/>
                </a:solidFill>
              </a:rPr>
              <a:t>Head-Tail instability </a:t>
            </a:r>
            <a:endParaRPr lang="en-GB" sz="1400" i="1" dirty="0" smtClean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1655792"/>
            <a:ext cx="4320480" cy="29321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3423" y="1655792"/>
            <a:ext cx="4660421" cy="29321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Espace réservé du contenu 8"/>
          <p:cNvSpPr>
            <a:spLocks noGrp="1"/>
          </p:cNvSpPr>
          <p:nvPr>
            <p:ph idx="1"/>
          </p:nvPr>
        </p:nvSpPr>
        <p:spPr>
          <a:xfrm>
            <a:off x="539552" y="771551"/>
            <a:ext cx="8075240" cy="668217"/>
          </a:xfrm>
        </p:spPr>
        <p:txBody>
          <a:bodyPr>
            <a:noAutofit/>
          </a:bodyPr>
          <a:lstStyle/>
          <a:p>
            <a:pPr marL="0" indent="0" algn="just">
              <a:buSzPct val="75000"/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=&gt; See e.g. below results using </a:t>
            </a:r>
            <a:r>
              <a:rPr lang="en-US" sz="2000" dirty="0" err="1" smtClean="0">
                <a:solidFill>
                  <a:schemeClr val="tx1"/>
                </a:solidFill>
              </a:rPr>
              <a:t>Laclare’s</a:t>
            </a:r>
            <a:r>
              <a:rPr lang="en-US" sz="2000" dirty="0" smtClean="0">
                <a:solidFill>
                  <a:schemeClr val="tx1"/>
                </a:solidFill>
              </a:rPr>
              <a:t> formalism (assuming independent head-tail modes): </a:t>
            </a:r>
            <a:r>
              <a:rPr lang="en-US" sz="2000" b="1" i="1" dirty="0" smtClean="0">
                <a:solidFill>
                  <a:schemeClr val="tx1"/>
                </a:solidFill>
              </a:rPr>
              <a:t>standing-wave pattern </a:t>
            </a:r>
            <a:r>
              <a:rPr lang="en-US" sz="2000" dirty="0" smtClean="0">
                <a:solidFill>
                  <a:schemeClr val="tx1"/>
                </a:solidFill>
              </a:rPr>
              <a:t>along the bunch</a:t>
            </a:r>
          </a:p>
          <a:p>
            <a:pPr marL="0" indent="0" algn="just">
              <a:buSzPct val="75000"/>
              <a:buNone/>
            </a:pP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4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20</a:t>
            </a:r>
            <a:endParaRPr lang="fr-FR" dirty="0"/>
          </a:p>
        </p:txBody>
      </p:sp>
      <p:sp>
        <p:nvSpPr>
          <p:cNvPr id="14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mtClean="0"/>
              <a:t>Can we understand this intra-bunch signal?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48349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20</a:t>
            </a:r>
          </a:p>
        </p:txBody>
      </p:sp>
      <p:sp>
        <p:nvSpPr>
          <p:cNvPr id="14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mtClean="0"/>
              <a:t>Can we understand this intra-bunch signal?</a:t>
            </a:r>
            <a:endParaRPr lang="en-GB" sz="2000" i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771550"/>
            <a:ext cx="5482952" cy="3772458"/>
          </a:xfrm>
          <a:prstGeom prst="rect">
            <a:avLst/>
          </a:prstGeom>
        </p:spPr>
      </p:pic>
      <p:sp>
        <p:nvSpPr>
          <p:cNvPr id="16" name="AutoShape 4"/>
          <p:cNvSpPr>
            <a:spLocks noChangeArrowheads="1"/>
          </p:cNvSpPr>
          <p:nvPr/>
        </p:nvSpPr>
        <p:spPr bwMode="auto">
          <a:xfrm>
            <a:off x="6925409" y="605965"/>
            <a:ext cx="1975875" cy="1173697"/>
          </a:xfrm>
          <a:prstGeom prst="wedgeEllipseCallout">
            <a:avLst>
              <a:gd name="adj1" fmla="val -84565"/>
              <a:gd name="adj2" fmla="val 35346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D71798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7095001" y="727446"/>
            <a:ext cx="1662267" cy="9541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err="1" smtClean="0">
                <a:solidFill>
                  <a:srgbClr val="FF0000"/>
                </a:solidFill>
                <a:latin typeface="Arial"/>
                <a:cs typeface="Arial"/>
              </a:rPr>
              <a:t>PyHT</a:t>
            </a: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 simulation with 1 bunch: impedance only (i.e. no SC)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7" name="Titre 17"/>
          <p:cNvSpPr txBox="1">
            <a:spLocks/>
          </p:cNvSpPr>
          <p:nvPr/>
        </p:nvSpPr>
        <p:spPr>
          <a:xfrm>
            <a:off x="7524328" y="2791286"/>
            <a:ext cx="1300641" cy="1405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400" i="1" dirty="0">
                <a:solidFill>
                  <a:srgbClr val="D71798"/>
                </a:solidFill>
              </a:rPr>
              <a:t>M</a:t>
            </a:r>
            <a:r>
              <a:rPr lang="en-US" altLang="en-US" sz="1400" i="1" dirty="0" smtClean="0">
                <a:solidFill>
                  <a:srgbClr val="D71798"/>
                </a:solidFill>
              </a:rPr>
              <a:t>. Beck et al.</a:t>
            </a:r>
            <a:endParaRPr lang="en-US" altLang="en-US" sz="1400" i="1" dirty="0">
              <a:solidFill>
                <a:srgbClr val="D717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67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Introduction (and </a:t>
            </a:r>
            <a:r>
              <a:rPr lang="en-GB" smtClean="0"/>
              <a:t>why this question)</a:t>
            </a:r>
            <a:endParaRPr lang="en-GB" sz="2000" i="1" dirty="0" smtClean="0"/>
          </a:p>
        </p:txBody>
      </p:sp>
      <p:sp>
        <p:nvSpPr>
          <p:cNvPr id="22" name="Rectangle 21"/>
          <p:cNvSpPr/>
          <p:nvPr/>
        </p:nvSpPr>
        <p:spPr>
          <a:xfrm rot="16200000">
            <a:off x="4385477" y="3622370"/>
            <a:ext cx="576062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13" name="Espace réservé du contenu 8"/>
          <p:cNvSpPr txBox="1">
            <a:spLocks/>
          </p:cNvSpPr>
          <p:nvPr/>
        </p:nvSpPr>
        <p:spPr>
          <a:xfrm>
            <a:off x="323528" y="627534"/>
            <a:ext cx="8424936" cy="41055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75000"/>
              <a:buFont typeface="Wingdings" charset="2"/>
              <a:buChar char="u"/>
            </a:pPr>
            <a:r>
              <a:rPr lang="en-US" sz="2300" dirty="0" smtClean="0">
                <a:solidFill>
                  <a:srgbClr val="5A5A5A"/>
                </a:solidFill>
              </a:rPr>
              <a:t>1</a:t>
            </a:r>
            <a:r>
              <a:rPr lang="en-US" sz="2300" baseline="30000" dirty="0" smtClean="0">
                <a:solidFill>
                  <a:srgbClr val="5A5A5A"/>
                </a:solidFill>
              </a:rPr>
              <a:t>st</a:t>
            </a:r>
            <a:r>
              <a:rPr lang="en-US" sz="2300" dirty="0" smtClean="0">
                <a:solidFill>
                  <a:srgbClr val="5A5A5A"/>
                </a:solidFill>
              </a:rPr>
              <a:t> observations in 2003 at SPS injection with Q26 optics</a:t>
            </a:r>
          </a:p>
          <a:p>
            <a:pPr algn="just">
              <a:buSzPct val="75000"/>
              <a:buFont typeface="Wingdings" charset="2"/>
              <a:buChar char="u"/>
            </a:pPr>
            <a:endParaRPr lang="en-US" sz="2300" dirty="0" smtClean="0">
              <a:solidFill>
                <a:srgbClr val="5A5A5A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069" y="1223343"/>
            <a:ext cx="6383291" cy="35806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3510712" y="1145194"/>
            <a:ext cx="1205304" cy="274428"/>
          </a:xfrm>
          <a:prstGeom prst="wedgeEllipseCallout">
            <a:avLst>
              <a:gd name="adj1" fmla="val -24977"/>
              <a:gd name="adj2" fmla="val 106569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5"/>
              <p:cNvSpPr txBox="1">
                <a:spLocks noChangeArrowheads="1"/>
              </p:cNvSpPr>
              <p:nvPr/>
            </p:nvSpPr>
            <p:spPr bwMode="auto">
              <a:xfrm>
                <a:off x="3491880" y="1111845"/>
                <a:ext cx="1224136" cy="30777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-106" charset="2"/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-106" charset="2"/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-106" charset="2"/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-106" charset="2"/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-106" charset="2"/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9pPr>
              </a:lstStyle>
              <a:p>
                <a:pPr algn="ctr" defTabSz="914400">
                  <a:buClr>
                    <a:srgbClr val="00CCCC"/>
                  </a:buClr>
                </a:pP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rgbClr val="FF0000"/>
                        </a:solidFill>
                        <a:latin typeface="Cambria Math" charset="0"/>
                        <a:cs typeface="Arial"/>
                      </a:rPr>
                      <m:t>~ </m:t>
                    </m:r>
                    <m:r>
                      <a:rPr lang="en-US" sz="1400" b="1" i="1" smtClean="0">
                        <a:solidFill>
                          <a:srgbClr val="FF0000"/>
                        </a:solidFill>
                        <a:latin typeface="Cambria Math" charset="0"/>
                        <a:cs typeface="Arial"/>
                      </a:rPr>
                      <m:t>𝟑𝟎𝟗</m:t>
                    </m:r>
                  </m:oMath>
                </a14:m>
                <a:r>
                  <a:rPr lang="en-US" sz="14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 turns</a:t>
                </a:r>
                <a:endParaRPr lang="en-US" sz="14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18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1880" y="1111845"/>
                <a:ext cx="1224136" cy="307777"/>
              </a:xfrm>
              <a:prstGeom prst="rect">
                <a:avLst/>
              </a:prstGeom>
              <a:blipFill rotWithShape="0">
                <a:blip r:embed="rId6"/>
                <a:stretch>
                  <a:fillRect t="-80392" b="-107843"/>
                </a:stretch>
              </a:blip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195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21</a:t>
            </a:r>
            <a:endParaRPr lang="fr-FR" dirty="0"/>
          </a:p>
        </p:txBody>
      </p:sp>
      <p:sp>
        <p:nvSpPr>
          <p:cNvPr id="20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YES! =&gt; It is a </a:t>
            </a:r>
            <a:r>
              <a:rPr lang="en-GB" dirty="0" smtClean="0">
                <a:solidFill>
                  <a:srgbClr val="FF0000"/>
                </a:solidFill>
              </a:rPr>
              <a:t>TMCI</a:t>
            </a:r>
            <a:r>
              <a:rPr lang="en-GB" dirty="0" smtClean="0"/>
              <a:t> </a:t>
            </a:r>
            <a:r>
              <a:rPr lang="en-GB" sz="2000" dirty="0" smtClean="0">
                <a:solidFill>
                  <a:srgbClr val="FF0000"/>
                </a:solidFill>
              </a:rPr>
              <a:t>(“just above” the threshold)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rot="16200000">
            <a:off x="4716016" y="-2612826"/>
            <a:ext cx="792087" cy="6120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1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21</a:t>
            </a:r>
            <a:endParaRPr lang="fr-FR" dirty="0"/>
          </a:p>
        </p:txBody>
      </p:sp>
      <p:sp>
        <p:nvSpPr>
          <p:cNvPr id="13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YES! =&gt; It is a </a:t>
            </a:r>
            <a:r>
              <a:rPr lang="en-GB" dirty="0" smtClean="0">
                <a:solidFill>
                  <a:srgbClr val="FF0000"/>
                </a:solidFill>
              </a:rPr>
              <a:t>TMCI</a:t>
            </a:r>
            <a:r>
              <a:rPr lang="en-GB" dirty="0" smtClean="0"/>
              <a:t> </a:t>
            </a:r>
            <a:r>
              <a:rPr lang="en-GB" sz="2000" dirty="0" smtClean="0">
                <a:solidFill>
                  <a:srgbClr val="FF0000"/>
                </a:solidFill>
              </a:rPr>
              <a:t>(“just above” the threshold)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79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21</a:t>
            </a:r>
            <a:endParaRPr lang="fr-FR" dirty="0"/>
          </a:p>
        </p:txBody>
      </p:sp>
      <p:sp>
        <p:nvSpPr>
          <p:cNvPr id="14" name="Espace réservé du contenu 8"/>
          <p:cNvSpPr>
            <a:spLocks noGrp="1"/>
          </p:cNvSpPr>
          <p:nvPr>
            <p:ph idx="1"/>
          </p:nvPr>
        </p:nvSpPr>
        <p:spPr>
          <a:xfrm>
            <a:off x="971600" y="771551"/>
            <a:ext cx="7200800" cy="288031"/>
          </a:xfrm>
        </p:spPr>
        <p:txBody>
          <a:bodyPr>
            <a:noAutofit/>
          </a:bodyPr>
          <a:lstStyle/>
          <a:p>
            <a:pPr marL="0" indent="0" algn="just">
              <a:buSzPct val="75000"/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=&gt; Here the head-tail modes need to be considered together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b="1" i="1" dirty="0" smtClean="0">
                <a:solidFill>
                  <a:schemeClr val="tx1"/>
                </a:solidFill>
              </a:rPr>
              <a:t>travelling-wave </a:t>
            </a:r>
            <a:r>
              <a:rPr lang="en-US" sz="2000" b="1" i="1" dirty="0">
                <a:solidFill>
                  <a:schemeClr val="tx1"/>
                </a:solidFill>
              </a:rPr>
              <a:t>pattern </a:t>
            </a:r>
            <a:r>
              <a:rPr lang="en-US" sz="2000" dirty="0">
                <a:solidFill>
                  <a:schemeClr val="tx1"/>
                </a:solidFill>
              </a:rPr>
              <a:t>along the </a:t>
            </a:r>
            <a:r>
              <a:rPr lang="en-US" sz="2000" dirty="0" smtClean="0">
                <a:solidFill>
                  <a:schemeClr val="tx1"/>
                </a:solidFill>
              </a:rPr>
              <a:t>bunch. </a:t>
            </a:r>
          </a:p>
          <a:p>
            <a:pPr marL="0" indent="0" algn="just">
              <a:buSzPct val="75000"/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 algn="just">
              <a:buSzPct val="75000"/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=&gt; See more info here: </a:t>
            </a:r>
            <a:r>
              <a:rPr lang="en-US" sz="1000" dirty="0" smtClean="0">
                <a:hlinkClick r:id="rId5"/>
              </a:rPr>
              <a:t>https</a:t>
            </a:r>
            <a:r>
              <a:rPr lang="en-US" sz="1000" dirty="0">
                <a:hlinkClick r:id="rId5"/>
              </a:rPr>
              <a:t>://cds.cern.ch/record/2714322/files/CERN-ACC-NOTE-2020-0018.pdf</a:t>
            </a:r>
            <a:endParaRPr lang="en-US" sz="1000" dirty="0" smtClean="0">
              <a:solidFill>
                <a:schemeClr val="tx1"/>
              </a:solidFill>
            </a:endParaRPr>
          </a:p>
        </p:txBody>
      </p:sp>
      <p:sp>
        <p:nvSpPr>
          <p:cNvPr id="17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YES! =&gt; It is a </a:t>
            </a:r>
            <a:r>
              <a:rPr lang="en-GB" smtClean="0">
                <a:solidFill>
                  <a:srgbClr val="FF0000"/>
                </a:solidFill>
              </a:rPr>
              <a:t>TMCI</a:t>
            </a:r>
            <a:r>
              <a:rPr lang="en-GB" smtClean="0"/>
              <a:t> </a:t>
            </a:r>
            <a:r>
              <a:rPr lang="en-GB" sz="2000" smtClean="0">
                <a:solidFill>
                  <a:srgbClr val="FF0000"/>
                </a:solidFill>
              </a:rPr>
              <a:t>(“just above” </a:t>
            </a:r>
            <a:r>
              <a:rPr lang="en-GB" sz="2000" dirty="0" smtClean="0">
                <a:solidFill>
                  <a:srgbClr val="FF0000"/>
                </a:solidFill>
              </a:rPr>
              <a:t>the threshold)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76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21</a:t>
            </a:r>
            <a:endParaRPr lang="fr-FR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243032"/>
            <a:ext cx="5400600" cy="3560966"/>
          </a:xfrm>
          <a:prstGeom prst="rect">
            <a:avLst/>
          </a:prstGeom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5148064" y="1347614"/>
            <a:ext cx="65799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Head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5642194" y="1347614"/>
            <a:ext cx="65799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Tail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749200" y="1419622"/>
            <a:ext cx="0" cy="3096344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YES! =&gt; It is a </a:t>
            </a:r>
            <a:r>
              <a:rPr lang="en-GB" smtClean="0">
                <a:solidFill>
                  <a:srgbClr val="FF0000"/>
                </a:solidFill>
              </a:rPr>
              <a:t>TMCI</a:t>
            </a:r>
            <a:r>
              <a:rPr lang="en-GB" smtClean="0"/>
              <a:t> </a:t>
            </a:r>
            <a:r>
              <a:rPr lang="en-GB" sz="2000" smtClean="0">
                <a:solidFill>
                  <a:srgbClr val="FF0000"/>
                </a:solidFill>
              </a:rPr>
              <a:t>(“just above” </a:t>
            </a:r>
            <a:r>
              <a:rPr lang="en-GB" sz="2000" dirty="0" smtClean="0">
                <a:solidFill>
                  <a:srgbClr val="FF0000"/>
                </a:solidFill>
              </a:rPr>
              <a:t>the threshold)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21</a:t>
            </a:r>
            <a:endParaRPr lang="fr-FR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00" y="1245318"/>
            <a:ext cx="5411790" cy="3558680"/>
          </a:xfrm>
          <a:prstGeom prst="rect">
            <a:avLst/>
          </a:prstGeom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148064" y="1347614"/>
            <a:ext cx="65799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Head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5642194" y="1347614"/>
            <a:ext cx="65799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Tail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5754600" y="1419622"/>
            <a:ext cx="0" cy="3096344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YES! =&gt; It is a </a:t>
            </a:r>
            <a:r>
              <a:rPr lang="en-GB" smtClean="0">
                <a:solidFill>
                  <a:srgbClr val="FF0000"/>
                </a:solidFill>
              </a:rPr>
              <a:t>TMCI</a:t>
            </a:r>
            <a:r>
              <a:rPr lang="en-GB" smtClean="0"/>
              <a:t> </a:t>
            </a:r>
            <a:r>
              <a:rPr lang="en-GB" sz="2000" smtClean="0">
                <a:solidFill>
                  <a:srgbClr val="FF0000"/>
                </a:solidFill>
              </a:rPr>
              <a:t>(“just above” </a:t>
            </a:r>
            <a:r>
              <a:rPr lang="en-GB" sz="2000" dirty="0" smtClean="0">
                <a:solidFill>
                  <a:srgbClr val="FF0000"/>
                </a:solidFill>
              </a:rPr>
              <a:t>the threshold)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37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21</a:t>
            </a:r>
            <a:endParaRPr lang="fr-FR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30" y="1630356"/>
            <a:ext cx="5553507" cy="1877498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076056" y="1831925"/>
            <a:ext cx="65799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Head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570186" y="1831925"/>
            <a:ext cx="65799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Tail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662800" y="1851670"/>
            <a:ext cx="0" cy="136815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YES! =&gt; It is a </a:t>
            </a:r>
            <a:r>
              <a:rPr lang="en-GB" smtClean="0">
                <a:solidFill>
                  <a:srgbClr val="FF0000"/>
                </a:solidFill>
              </a:rPr>
              <a:t>TMCI</a:t>
            </a:r>
            <a:r>
              <a:rPr lang="en-GB" smtClean="0"/>
              <a:t> </a:t>
            </a:r>
            <a:r>
              <a:rPr lang="en-GB" sz="2000" smtClean="0">
                <a:solidFill>
                  <a:srgbClr val="FF0000"/>
                </a:solidFill>
              </a:rPr>
              <a:t>(“just above” </a:t>
            </a:r>
            <a:r>
              <a:rPr lang="en-GB" sz="2000" dirty="0" smtClean="0">
                <a:solidFill>
                  <a:srgbClr val="FF0000"/>
                </a:solidFill>
              </a:rPr>
              <a:t>the threshold)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4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21</a:t>
            </a:r>
            <a:endParaRPr lang="fr-FR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35647"/>
            <a:ext cx="5540592" cy="1867004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076056" y="1831925"/>
            <a:ext cx="65799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Head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570186" y="1831925"/>
            <a:ext cx="65799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Tail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652000" y="1851670"/>
            <a:ext cx="0" cy="136815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contenu 8"/>
          <p:cNvSpPr>
            <a:spLocks noGrp="1"/>
          </p:cNvSpPr>
          <p:nvPr>
            <p:ph idx="1"/>
          </p:nvPr>
        </p:nvSpPr>
        <p:spPr>
          <a:xfrm>
            <a:off x="971600" y="771551"/>
            <a:ext cx="7200800" cy="288031"/>
          </a:xfrm>
        </p:spPr>
        <p:txBody>
          <a:bodyPr>
            <a:noAutofit/>
          </a:bodyPr>
          <a:lstStyle/>
          <a:p>
            <a:pPr marL="0" indent="0" algn="just">
              <a:buSzPct val="75000"/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=&gt; TMCI is </a:t>
            </a:r>
            <a:r>
              <a:rPr lang="en-US" sz="2000" b="1" dirty="0" smtClean="0">
                <a:solidFill>
                  <a:schemeClr val="tx1"/>
                </a:solidFill>
              </a:rPr>
              <a:t>head-dominated “just above” the threshold</a:t>
            </a:r>
            <a:endParaRPr lang="en-US" sz="1000" b="1" dirty="0" smtClean="0">
              <a:solidFill>
                <a:schemeClr val="tx1"/>
              </a:solidFill>
            </a:endParaRPr>
          </a:p>
        </p:txBody>
      </p:sp>
      <p:sp>
        <p:nvSpPr>
          <p:cNvPr id="21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YES! =&gt; It is a </a:t>
            </a:r>
            <a:r>
              <a:rPr lang="en-GB" smtClean="0">
                <a:solidFill>
                  <a:srgbClr val="FF0000"/>
                </a:solidFill>
              </a:rPr>
              <a:t>TMCI</a:t>
            </a:r>
            <a:r>
              <a:rPr lang="en-GB" smtClean="0"/>
              <a:t> </a:t>
            </a:r>
            <a:r>
              <a:rPr lang="en-GB" sz="2000" smtClean="0">
                <a:solidFill>
                  <a:srgbClr val="FF0000"/>
                </a:solidFill>
              </a:rPr>
              <a:t>(“just above” </a:t>
            </a:r>
            <a:r>
              <a:rPr lang="en-GB" sz="2000" dirty="0" smtClean="0">
                <a:solidFill>
                  <a:srgbClr val="FF0000"/>
                </a:solidFill>
              </a:rPr>
              <a:t>the threshold)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68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21</a:t>
            </a:r>
            <a:endParaRPr lang="fr-FR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35647"/>
            <a:ext cx="5540592" cy="1867004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076056" y="1831925"/>
            <a:ext cx="65799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Head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570186" y="1831925"/>
            <a:ext cx="65799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Tail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652000" y="1851670"/>
            <a:ext cx="0" cy="136815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4987" y="3651870"/>
            <a:ext cx="1465205" cy="1008111"/>
          </a:xfrm>
          <a:prstGeom prst="rect">
            <a:avLst/>
          </a:prstGeom>
        </p:spPr>
      </p:pic>
      <p:sp>
        <p:nvSpPr>
          <p:cNvPr id="23" name="Espace réservé du contenu 8"/>
          <p:cNvSpPr>
            <a:spLocks noGrp="1"/>
          </p:cNvSpPr>
          <p:nvPr>
            <p:ph idx="1"/>
          </p:nvPr>
        </p:nvSpPr>
        <p:spPr>
          <a:xfrm>
            <a:off x="971600" y="771551"/>
            <a:ext cx="7200800" cy="288031"/>
          </a:xfrm>
        </p:spPr>
        <p:txBody>
          <a:bodyPr>
            <a:noAutofit/>
          </a:bodyPr>
          <a:lstStyle/>
          <a:p>
            <a:pPr marL="0" indent="0" algn="just">
              <a:buSzPct val="75000"/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=&gt; TMCI is </a:t>
            </a:r>
            <a:r>
              <a:rPr lang="en-US" sz="2000" b="1" dirty="0" smtClean="0">
                <a:solidFill>
                  <a:schemeClr val="tx1"/>
                </a:solidFill>
              </a:rPr>
              <a:t>head-dominated “just above” the threshold</a:t>
            </a:r>
            <a:endParaRPr lang="en-US" sz="1000" b="1" dirty="0" smtClean="0">
              <a:solidFill>
                <a:schemeClr val="tx1"/>
              </a:solidFill>
            </a:endParaRPr>
          </a:p>
        </p:txBody>
      </p:sp>
      <p:sp>
        <p:nvSpPr>
          <p:cNvPr id="21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YES! =&gt; It is a </a:t>
            </a:r>
            <a:r>
              <a:rPr lang="en-GB" smtClean="0">
                <a:solidFill>
                  <a:srgbClr val="FF0000"/>
                </a:solidFill>
              </a:rPr>
              <a:t>TMCI</a:t>
            </a:r>
            <a:r>
              <a:rPr lang="en-GB" smtClean="0"/>
              <a:t> </a:t>
            </a:r>
            <a:r>
              <a:rPr lang="en-GB" sz="2000" smtClean="0">
                <a:solidFill>
                  <a:srgbClr val="FF0000"/>
                </a:solidFill>
              </a:rPr>
              <a:t>(“just above” </a:t>
            </a:r>
            <a:r>
              <a:rPr lang="en-GB" sz="2000" dirty="0" smtClean="0">
                <a:solidFill>
                  <a:srgbClr val="FF0000"/>
                </a:solidFill>
              </a:rPr>
              <a:t>the threshold)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2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22</a:t>
            </a:r>
            <a:endParaRPr lang="fr-FR" dirty="0"/>
          </a:p>
        </p:txBody>
      </p:sp>
      <p:sp>
        <p:nvSpPr>
          <p:cNvPr id="13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TMCI: </a:t>
            </a:r>
            <a:r>
              <a:rPr lang="en-GB" dirty="0" smtClean="0">
                <a:solidFill>
                  <a:srgbClr val="FF0000"/>
                </a:solidFill>
              </a:rPr>
              <a:t>what happens at higher intensities?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75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22</a:t>
            </a:r>
            <a:endParaRPr lang="fr-FR" dirty="0"/>
          </a:p>
        </p:txBody>
      </p:sp>
      <p:sp>
        <p:nvSpPr>
          <p:cNvPr id="13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TMCI: </a:t>
            </a:r>
            <a:r>
              <a:rPr lang="en-GB" dirty="0" smtClean="0">
                <a:solidFill>
                  <a:srgbClr val="FF0000"/>
                </a:solidFill>
              </a:rPr>
              <a:t>what happens at higher intensities?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rot="16200000">
            <a:off x="6123247" y="-783889"/>
            <a:ext cx="1080121" cy="40469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16200000">
            <a:off x="3160576" y="-1215940"/>
            <a:ext cx="1080121" cy="57751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space réservé du contenu 8"/>
          <p:cNvSpPr>
            <a:spLocks noGrp="1"/>
          </p:cNvSpPr>
          <p:nvPr>
            <p:ph idx="1"/>
          </p:nvPr>
        </p:nvSpPr>
        <p:spPr>
          <a:xfrm>
            <a:off x="971600" y="771551"/>
            <a:ext cx="7200800" cy="288031"/>
          </a:xfrm>
        </p:spPr>
        <p:txBody>
          <a:bodyPr>
            <a:noAutofit/>
          </a:bodyPr>
          <a:lstStyle/>
          <a:p>
            <a:pPr marL="0" indent="0" algn="just">
              <a:buSzPct val="75000"/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=&gt; The signal moves to the tail: </a:t>
            </a:r>
            <a:r>
              <a:rPr lang="en-US" sz="2000" b="1" dirty="0" smtClean="0">
                <a:solidFill>
                  <a:schemeClr val="tx1"/>
                </a:solidFill>
              </a:rPr>
              <a:t>amplification from Head to Tail </a:t>
            </a:r>
            <a:r>
              <a:rPr lang="en-US" sz="2000" dirty="0" smtClean="0">
                <a:solidFill>
                  <a:schemeClr val="tx1"/>
                </a:solidFill>
              </a:rPr>
              <a:t>(the higher the bunch intensity, the larger the amplification)</a:t>
            </a:r>
            <a:endParaRPr lang="en-US" sz="1000" dirty="0" smtClean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 rot="16200000">
            <a:off x="5958086" y="-493068"/>
            <a:ext cx="1102670" cy="34427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2755353" y="-757064"/>
            <a:ext cx="814642" cy="4546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4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4385477" y="3622370"/>
            <a:ext cx="576062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13" name="Espace réservé du contenu 8"/>
          <p:cNvSpPr txBox="1">
            <a:spLocks/>
          </p:cNvSpPr>
          <p:nvPr/>
        </p:nvSpPr>
        <p:spPr>
          <a:xfrm>
            <a:off x="323528" y="627534"/>
            <a:ext cx="8424936" cy="41055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75000"/>
              <a:buFont typeface="Wingdings" charset="2"/>
              <a:buChar char="u"/>
            </a:pPr>
            <a:r>
              <a:rPr lang="en-US" sz="2300" dirty="0" smtClean="0">
                <a:solidFill>
                  <a:srgbClr val="5A5A5A"/>
                </a:solidFill>
              </a:rPr>
              <a:t>1</a:t>
            </a:r>
            <a:r>
              <a:rPr lang="en-US" sz="2300" baseline="30000" dirty="0" smtClean="0">
                <a:solidFill>
                  <a:srgbClr val="5A5A5A"/>
                </a:solidFill>
              </a:rPr>
              <a:t>st</a:t>
            </a:r>
            <a:r>
              <a:rPr lang="en-US" sz="2300" dirty="0" smtClean="0">
                <a:solidFill>
                  <a:srgbClr val="5A5A5A"/>
                </a:solidFill>
              </a:rPr>
              <a:t> comparison between the measured and simulated (w/o SC and using the BB resonator model of that time) intra-bunch motions</a:t>
            </a:r>
          </a:p>
          <a:p>
            <a:pPr algn="just">
              <a:buSzPct val="75000"/>
              <a:buFont typeface="Wingdings" charset="2"/>
              <a:buChar char="u"/>
            </a:pPr>
            <a:endParaRPr lang="en-US" sz="2300" dirty="0" smtClean="0">
              <a:solidFill>
                <a:srgbClr val="5A5A5A"/>
              </a:solidFill>
            </a:endParaRPr>
          </a:p>
        </p:txBody>
      </p:sp>
      <p:pic>
        <p:nvPicPr>
          <p:cNvPr id="32" name="Picture 28" descr="plot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2023412"/>
            <a:ext cx="4488774" cy="27744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9" descr="plot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731" y="2023411"/>
            <a:ext cx="4488772" cy="27744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9" descr="SPSMeasurements_Anim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2023412"/>
            <a:ext cx="4488773" cy="277444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0" descr="Animation_1point2e11&amp;1GHz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732" y="2023411"/>
            <a:ext cx="4488772" cy="27744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1" name="Object 33"/>
          <p:cNvGraphicFramePr>
            <a:graphicFrameLocks noChangeAspect="1"/>
          </p:cNvGraphicFramePr>
          <p:nvPr>
            <p:extLst/>
          </p:nvPr>
        </p:nvGraphicFramePr>
        <p:xfrm>
          <a:off x="1716237" y="1851670"/>
          <a:ext cx="1271587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5" name="Equation" r:id="rId10" imgW="609336" imgH="253890" progId="Equation.3">
                  <p:embed/>
                </p:oleObj>
              </mc:Choice>
              <mc:Fallback>
                <p:oleObj name="Equation" r:id="rId10" imgW="609336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6237" y="1851670"/>
                        <a:ext cx="1271587" cy="531812"/>
                      </a:xfrm>
                      <a:prstGeom prst="rect">
                        <a:avLst/>
                      </a:prstGeom>
                      <a:solidFill>
                        <a:srgbClr val="99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AutoShape 34"/>
          <p:cNvSpPr>
            <a:spLocks noChangeArrowheads="1"/>
          </p:cNvSpPr>
          <p:nvPr/>
        </p:nvSpPr>
        <p:spPr bwMode="auto">
          <a:xfrm>
            <a:off x="467544" y="2338388"/>
            <a:ext cx="990600" cy="457200"/>
          </a:xfrm>
          <a:prstGeom prst="wedgeEllipseCallout">
            <a:avLst>
              <a:gd name="adj1" fmla="val 4022"/>
              <a:gd name="adj2" fmla="val 146054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Book Antiqu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altLang="en-US" sz="2000" b="1" i="0" u="none" strike="noStrike" kern="0" cap="none" spc="0" normalizeH="0" baseline="0" noProof="0">
              <a:ln>
                <a:noFill/>
              </a:ln>
              <a:solidFill>
                <a:srgbClr val="2A004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3" name="Text Box 35"/>
          <p:cNvSpPr txBox="1">
            <a:spLocks noChangeArrowheads="1"/>
          </p:cNvSpPr>
          <p:nvPr/>
        </p:nvSpPr>
        <p:spPr bwMode="auto">
          <a:xfrm>
            <a:off x="543744" y="2338388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9pPr>
          </a:lstStyle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</a:pPr>
            <a:r>
              <a:rPr lang="en-US" altLang="en-US" sz="2000" b="1" dirty="0">
                <a:solidFill>
                  <a:srgbClr val="2A004E"/>
                </a:solidFill>
                <a:latin typeface="Arial" charset="0"/>
              </a:rPr>
              <a:t>Head</a:t>
            </a:r>
          </a:p>
        </p:txBody>
      </p:sp>
      <p:sp>
        <p:nvSpPr>
          <p:cNvPr id="54" name="AutoShape 36"/>
          <p:cNvSpPr>
            <a:spLocks noChangeArrowheads="1"/>
          </p:cNvSpPr>
          <p:nvPr/>
        </p:nvSpPr>
        <p:spPr bwMode="auto">
          <a:xfrm>
            <a:off x="3157736" y="2338388"/>
            <a:ext cx="838200" cy="457200"/>
          </a:xfrm>
          <a:prstGeom prst="wedgeEllipseCallout">
            <a:avLst>
              <a:gd name="adj1" fmla="val -34213"/>
              <a:gd name="adj2" fmla="val 122128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Book Antiqu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altLang="en-US" sz="2000" b="1" i="0" u="none" strike="noStrike" kern="0" cap="none" spc="0" normalizeH="0" baseline="0" noProof="0">
              <a:ln>
                <a:noFill/>
              </a:ln>
              <a:solidFill>
                <a:srgbClr val="2A004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5" name="Text Box 37"/>
          <p:cNvSpPr txBox="1">
            <a:spLocks noChangeArrowheads="1"/>
          </p:cNvSpPr>
          <p:nvPr/>
        </p:nvSpPr>
        <p:spPr bwMode="auto">
          <a:xfrm>
            <a:off x="3233936" y="2338388"/>
            <a:ext cx="68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9pPr>
          </a:lstStyle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</a:pPr>
            <a:r>
              <a:rPr lang="en-US" altLang="en-US" sz="2000" b="1" dirty="0">
                <a:solidFill>
                  <a:srgbClr val="2A004E"/>
                </a:solidFill>
                <a:latin typeface="Arial" charset="0"/>
              </a:rPr>
              <a:t>Tail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506" y="4587974"/>
            <a:ext cx="4414486" cy="289364"/>
          </a:xfrm>
          <a:prstGeom prst="rect">
            <a:avLst/>
          </a:prstGeom>
        </p:spPr>
      </p:pic>
      <p:sp>
        <p:nvSpPr>
          <p:cNvPr id="76" name="AutoShape 34"/>
          <p:cNvSpPr>
            <a:spLocks noChangeArrowheads="1"/>
          </p:cNvSpPr>
          <p:nvPr/>
        </p:nvSpPr>
        <p:spPr bwMode="auto">
          <a:xfrm>
            <a:off x="5292080" y="2355726"/>
            <a:ext cx="990600" cy="457200"/>
          </a:xfrm>
          <a:prstGeom prst="wedgeEllipseCallout">
            <a:avLst>
              <a:gd name="adj1" fmla="val -66258"/>
              <a:gd name="adj2" fmla="val 125600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Book Antiqu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altLang="en-US" sz="2000" b="1" i="0" u="none" strike="noStrike" kern="0" cap="none" spc="0" normalizeH="0" baseline="0" noProof="0">
              <a:ln>
                <a:noFill/>
              </a:ln>
              <a:solidFill>
                <a:srgbClr val="2A004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7" name="Text Box 35"/>
          <p:cNvSpPr txBox="1">
            <a:spLocks noChangeArrowheads="1"/>
          </p:cNvSpPr>
          <p:nvPr/>
        </p:nvSpPr>
        <p:spPr bwMode="auto">
          <a:xfrm>
            <a:off x="5368280" y="2355726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9pPr>
          </a:lstStyle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</a:pPr>
            <a:r>
              <a:rPr lang="en-US" altLang="en-US" sz="2000" b="1" dirty="0">
                <a:solidFill>
                  <a:srgbClr val="2A004E"/>
                </a:solidFill>
                <a:latin typeface="Arial" charset="0"/>
              </a:rPr>
              <a:t>Head</a:t>
            </a:r>
          </a:p>
        </p:txBody>
      </p:sp>
      <p:sp>
        <p:nvSpPr>
          <p:cNvPr id="78" name="AutoShape 36"/>
          <p:cNvSpPr>
            <a:spLocks noChangeArrowheads="1"/>
          </p:cNvSpPr>
          <p:nvPr/>
        </p:nvSpPr>
        <p:spPr bwMode="auto">
          <a:xfrm>
            <a:off x="8198296" y="2355726"/>
            <a:ext cx="838200" cy="457200"/>
          </a:xfrm>
          <a:prstGeom prst="wedgeEllipseCallout">
            <a:avLst>
              <a:gd name="adj1" fmla="val -5701"/>
              <a:gd name="adj2" fmla="val 122128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Book Antiqu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altLang="en-US" sz="2000" b="1" i="0" u="none" strike="noStrike" kern="0" cap="none" spc="0" normalizeH="0" baseline="0" noProof="0">
              <a:ln>
                <a:noFill/>
              </a:ln>
              <a:solidFill>
                <a:srgbClr val="2A004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9" name="Text Box 37"/>
          <p:cNvSpPr txBox="1">
            <a:spLocks noChangeArrowheads="1"/>
          </p:cNvSpPr>
          <p:nvPr/>
        </p:nvSpPr>
        <p:spPr bwMode="auto">
          <a:xfrm>
            <a:off x="8274496" y="2355726"/>
            <a:ext cx="68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9pPr>
          </a:lstStyle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</a:pPr>
            <a:r>
              <a:rPr lang="en-US" altLang="en-US" sz="2000" b="1" dirty="0">
                <a:solidFill>
                  <a:srgbClr val="2A004E"/>
                </a:solidFill>
                <a:latin typeface="Arial" charset="0"/>
              </a:rPr>
              <a:t>Tail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91916" y="4591682"/>
            <a:ext cx="4044580" cy="283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00392" y="3770073"/>
            <a:ext cx="864096" cy="6738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48064" y="3770073"/>
            <a:ext cx="991661" cy="686932"/>
          </a:xfrm>
          <a:prstGeom prst="rect">
            <a:avLst/>
          </a:prstGeom>
        </p:spPr>
      </p:pic>
      <p:sp>
        <p:nvSpPr>
          <p:cNvPr id="83" name="Titre 17"/>
          <p:cNvSpPr txBox="1">
            <a:spLocks/>
          </p:cNvSpPr>
          <p:nvPr/>
        </p:nvSpPr>
        <p:spPr>
          <a:xfrm>
            <a:off x="7596336" y="2049387"/>
            <a:ext cx="1480819" cy="1586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dirty="0" smtClean="0">
                <a:solidFill>
                  <a:srgbClr val="D71798"/>
                </a:solidFill>
              </a:rPr>
              <a:t>G. </a:t>
            </a:r>
            <a:r>
              <a:rPr lang="en-US" altLang="en-US" sz="1000" i="1" dirty="0" err="1" smtClean="0">
                <a:solidFill>
                  <a:srgbClr val="D71798"/>
                </a:solidFill>
              </a:rPr>
              <a:t>Rumolo</a:t>
            </a:r>
            <a:r>
              <a:rPr lang="en-US" altLang="en-US" sz="1000" i="1" dirty="0" smtClean="0">
                <a:solidFill>
                  <a:srgbClr val="D71798"/>
                </a:solidFill>
              </a:rPr>
              <a:t> (HEADTAIL)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30" name="AutoShape 34"/>
          <p:cNvSpPr>
            <a:spLocks noChangeArrowheads="1"/>
          </p:cNvSpPr>
          <p:nvPr/>
        </p:nvSpPr>
        <p:spPr bwMode="auto">
          <a:xfrm>
            <a:off x="6681936" y="1471016"/>
            <a:ext cx="990600" cy="457200"/>
          </a:xfrm>
          <a:prstGeom prst="wedgeEllipseCallout">
            <a:avLst>
              <a:gd name="adj1" fmla="val 114162"/>
              <a:gd name="adj2" fmla="val 73327"/>
            </a:avLst>
          </a:prstGeom>
          <a:solidFill>
            <a:srgbClr val="FFFF00"/>
          </a:solidFill>
          <a:ln w="28575">
            <a:solidFill>
              <a:srgbClr val="D71798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Book Antiqu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altLang="en-US" sz="2000" b="1" i="0" u="none" strike="noStrike" kern="0" cap="none" spc="0" normalizeH="0" baseline="0" noProof="0">
              <a:ln>
                <a:noFill/>
              </a:ln>
              <a:solidFill>
                <a:srgbClr val="D71798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1" name="Text Box 35"/>
          <p:cNvSpPr txBox="1">
            <a:spLocks noChangeArrowheads="1"/>
          </p:cNvSpPr>
          <p:nvPr/>
        </p:nvSpPr>
        <p:spPr bwMode="auto">
          <a:xfrm>
            <a:off x="6758136" y="1471016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</a:defRPr>
            </a:lvl9pPr>
          </a:lstStyle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</a:pPr>
            <a:r>
              <a:rPr lang="en-US" altLang="en-US" sz="2000" b="1" dirty="0" smtClean="0">
                <a:solidFill>
                  <a:srgbClr val="D71798"/>
                </a:solidFill>
                <a:latin typeface="Arial" charset="0"/>
              </a:rPr>
              <a:t>TMCI</a:t>
            </a:r>
            <a:endParaRPr lang="en-US" altLang="en-US" sz="2000" b="1" dirty="0">
              <a:solidFill>
                <a:srgbClr val="D71798"/>
              </a:solidFill>
              <a:latin typeface="Arial" charset="0"/>
            </a:endParaRPr>
          </a:p>
        </p:txBody>
      </p:sp>
      <p:sp>
        <p:nvSpPr>
          <p:cNvPr id="33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Introduction (and </a:t>
            </a:r>
            <a:r>
              <a:rPr lang="en-GB" smtClean="0"/>
              <a:t>why this question)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29711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22</a:t>
            </a:r>
            <a:endParaRPr lang="fr-FR" dirty="0"/>
          </a:p>
        </p:txBody>
      </p:sp>
      <p:sp>
        <p:nvSpPr>
          <p:cNvPr id="13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TMCI: </a:t>
            </a:r>
            <a:r>
              <a:rPr lang="en-GB" dirty="0" smtClean="0">
                <a:solidFill>
                  <a:srgbClr val="FF0000"/>
                </a:solidFill>
              </a:rPr>
              <a:t>what happens at higher intensities?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53896"/>
            <a:ext cx="5462773" cy="1848755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004048" y="1831925"/>
            <a:ext cx="65799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Head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508104" y="1831925"/>
            <a:ext cx="65799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Tail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605200" y="1851670"/>
            <a:ext cx="0" cy="136815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contenu 8"/>
          <p:cNvSpPr>
            <a:spLocks noGrp="1"/>
          </p:cNvSpPr>
          <p:nvPr>
            <p:ph idx="1"/>
          </p:nvPr>
        </p:nvSpPr>
        <p:spPr>
          <a:xfrm>
            <a:off x="971600" y="771551"/>
            <a:ext cx="7200800" cy="288031"/>
          </a:xfrm>
        </p:spPr>
        <p:txBody>
          <a:bodyPr>
            <a:noAutofit/>
          </a:bodyPr>
          <a:lstStyle/>
          <a:p>
            <a:pPr marL="0" indent="0" algn="just">
              <a:buSzPct val="75000"/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=&gt; The signal moves to the tail: </a:t>
            </a:r>
            <a:r>
              <a:rPr lang="en-US" sz="2000" b="1" dirty="0" smtClean="0">
                <a:solidFill>
                  <a:schemeClr val="tx1"/>
                </a:solidFill>
              </a:rPr>
              <a:t>amplification from Head to Tail </a:t>
            </a:r>
            <a:r>
              <a:rPr lang="en-US" sz="2000" dirty="0" smtClean="0">
                <a:solidFill>
                  <a:schemeClr val="tx1"/>
                </a:solidFill>
              </a:rPr>
              <a:t>(the higher the bunch intensity, the larger the amplification)</a:t>
            </a:r>
            <a:endParaRPr lang="en-US" sz="1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2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23</a:t>
            </a:r>
            <a:endParaRPr lang="fr-FR" dirty="0"/>
          </a:p>
        </p:txBody>
      </p:sp>
      <p:sp>
        <p:nvSpPr>
          <p:cNvPr id="13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TMCI: </a:t>
            </a:r>
            <a:r>
              <a:rPr lang="en-GB" dirty="0" smtClean="0">
                <a:solidFill>
                  <a:srgbClr val="FF0000"/>
                </a:solidFill>
              </a:rPr>
              <a:t>what about mode-decoupling?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03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23</a:t>
            </a:r>
            <a:endParaRPr lang="fr-FR" dirty="0"/>
          </a:p>
        </p:txBody>
      </p:sp>
      <p:sp>
        <p:nvSpPr>
          <p:cNvPr id="13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TMCI: </a:t>
            </a:r>
            <a:r>
              <a:rPr lang="en-GB" dirty="0" smtClean="0">
                <a:solidFill>
                  <a:srgbClr val="FF0000"/>
                </a:solidFill>
              </a:rPr>
              <a:t>what about mode-decoupling?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  <p:sp>
        <p:nvSpPr>
          <p:cNvPr id="21" name="Espace réservé du contenu 8"/>
          <p:cNvSpPr txBox="1">
            <a:spLocks/>
          </p:cNvSpPr>
          <p:nvPr/>
        </p:nvSpPr>
        <p:spPr>
          <a:xfrm>
            <a:off x="971600" y="555526"/>
            <a:ext cx="7200800" cy="2880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75000"/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=&gt; In case of mode-decoupling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b="1" dirty="0">
                <a:solidFill>
                  <a:schemeClr val="tx1"/>
                </a:solidFill>
              </a:rPr>
              <a:t>convective instabilities are observed</a:t>
            </a:r>
            <a:r>
              <a:rPr lang="en-US" sz="2000" dirty="0">
                <a:solidFill>
                  <a:schemeClr val="tx1"/>
                </a:solidFill>
              </a:rPr>
              <a:t>: amplification from Head to Tail with 0 growth </a:t>
            </a:r>
            <a:r>
              <a:rPr lang="en-US" sz="2000" dirty="0" smtClean="0">
                <a:solidFill>
                  <a:schemeClr val="tx1"/>
                </a:solidFill>
              </a:rPr>
              <a:t>rate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4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23</a:t>
            </a:r>
            <a:endParaRPr lang="fr-FR" dirty="0"/>
          </a:p>
        </p:txBody>
      </p:sp>
      <p:sp>
        <p:nvSpPr>
          <p:cNvPr id="13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TMCI: </a:t>
            </a:r>
            <a:r>
              <a:rPr lang="en-GB" dirty="0" smtClean="0">
                <a:solidFill>
                  <a:srgbClr val="FF0000"/>
                </a:solidFill>
              </a:rPr>
              <a:t>what about mode-decoupling?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55043"/>
            <a:ext cx="5480452" cy="1848755"/>
          </a:xfrm>
          <a:prstGeom prst="rect">
            <a:avLst/>
          </a:prstGeom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5004048" y="1333072"/>
            <a:ext cx="65799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Head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5498178" y="1333072"/>
            <a:ext cx="65799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Tail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608800" y="1352817"/>
            <a:ext cx="0" cy="136815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contenu 8"/>
          <p:cNvSpPr txBox="1">
            <a:spLocks/>
          </p:cNvSpPr>
          <p:nvPr/>
        </p:nvSpPr>
        <p:spPr>
          <a:xfrm>
            <a:off x="971600" y="555526"/>
            <a:ext cx="7200800" cy="2880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75000"/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=&gt; In case of mode-decoupling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b="1" dirty="0">
                <a:solidFill>
                  <a:schemeClr val="tx1"/>
                </a:solidFill>
              </a:rPr>
              <a:t>convective instabilities are observed</a:t>
            </a:r>
            <a:r>
              <a:rPr lang="en-US" sz="2000" dirty="0">
                <a:solidFill>
                  <a:schemeClr val="tx1"/>
                </a:solidFill>
              </a:rPr>
              <a:t>: amplification from Head to Tail with 0 growth </a:t>
            </a:r>
            <a:r>
              <a:rPr lang="en-US" sz="2000" dirty="0" smtClean="0">
                <a:solidFill>
                  <a:schemeClr val="tx1"/>
                </a:solidFill>
              </a:rPr>
              <a:t>rate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39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23</a:t>
            </a:r>
            <a:endParaRPr lang="fr-FR" dirty="0"/>
          </a:p>
        </p:txBody>
      </p:sp>
      <p:sp>
        <p:nvSpPr>
          <p:cNvPr id="13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TMCI: </a:t>
            </a:r>
            <a:r>
              <a:rPr lang="en-GB" dirty="0" smtClean="0">
                <a:solidFill>
                  <a:srgbClr val="FF0000"/>
                </a:solidFill>
              </a:rPr>
              <a:t>what about mode-decoupling?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781" y="2998508"/>
            <a:ext cx="5553507" cy="1877498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035607" y="3200077"/>
            <a:ext cx="65799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Head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529737" y="3200077"/>
            <a:ext cx="65799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Tail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622351" y="3219822"/>
            <a:ext cx="0" cy="136815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55043"/>
            <a:ext cx="5480452" cy="1848755"/>
          </a:xfrm>
          <a:prstGeom prst="rect">
            <a:avLst/>
          </a:prstGeom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5004048" y="1333072"/>
            <a:ext cx="65799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Head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5498178" y="1333072"/>
            <a:ext cx="65799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Tail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608800" y="1352817"/>
            <a:ext cx="0" cy="136815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contenu 8"/>
          <p:cNvSpPr txBox="1">
            <a:spLocks/>
          </p:cNvSpPr>
          <p:nvPr/>
        </p:nvSpPr>
        <p:spPr>
          <a:xfrm>
            <a:off x="971600" y="555526"/>
            <a:ext cx="7200800" cy="2880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75000"/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=&gt; In case of mode-decoupling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b="1" dirty="0">
                <a:solidFill>
                  <a:schemeClr val="tx1"/>
                </a:solidFill>
              </a:rPr>
              <a:t>convective instabilities are observed</a:t>
            </a:r>
            <a:r>
              <a:rPr lang="en-US" sz="2000" dirty="0">
                <a:solidFill>
                  <a:schemeClr val="tx1"/>
                </a:solidFill>
              </a:rPr>
              <a:t>: amplification from Head to Tail with 0 growth </a:t>
            </a:r>
            <a:r>
              <a:rPr lang="en-US" sz="2000" dirty="0" smtClean="0">
                <a:solidFill>
                  <a:schemeClr val="tx1"/>
                </a:solidFill>
              </a:rPr>
              <a:t>rate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1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23</a:t>
            </a:r>
            <a:endParaRPr lang="fr-FR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00" y="1223039"/>
            <a:ext cx="5445426" cy="3580959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148064" y="1347614"/>
            <a:ext cx="65799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Head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642194" y="1347614"/>
            <a:ext cx="65799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Tail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713200" y="1419622"/>
            <a:ext cx="0" cy="3096344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TMCI: </a:t>
            </a:r>
            <a:r>
              <a:rPr lang="en-GB" dirty="0" smtClean="0">
                <a:solidFill>
                  <a:srgbClr val="FF0000"/>
                </a:solidFill>
              </a:rPr>
              <a:t>what about mode-decoupling?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  <p:sp>
        <p:nvSpPr>
          <p:cNvPr id="22" name="Espace réservé du contenu 8"/>
          <p:cNvSpPr txBox="1">
            <a:spLocks/>
          </p:cNvSpPr>
          <p:nvPr/>
        </p:nvSpPr>
        <p:spPr>
          <a:xfrm>
            <a:off x="971600" y="555526"/>
            <a:ext cx="7200800" cy="2880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75000"/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=&gt; In case of mode-decoupling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b="1" dirty="0">
                <a:solidFill>
                  <a:schemeClr val="tx1"/>
                </a:solidFill>
              </a:rPr>
              <a:t>convective instabilities are observed</a:t>
            </a:r>
            <a:r>
              <a:rPr lang="en-US" sz="2000" dirty="0">
                <a:solidFill>
                  <a:schemeClr val="tx1"/>
                </a:solidFill>
              </a:rPr>
              <a:t>: amplification from Head to Tail with 0 growth </a:t>
            </a:r>
            <a:r>
              <a:rPr lang="en-US" sz="2000" dirty="0" smtClean="0">
                <a:solidFill>
                  <a:schemeClr val="tx1"/>
                </a:solidFill>
              </a:rPr>
              <a:t>rate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14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23</a:t>
            </a:r>
            <a:endParaRPr lang="fr-FR" dirty="0"/>
          </a:p>
        </p:txBody>
      </p:sp>
      <p:sp>
        <p:nvSpPr>
          <p:cNvPr id="21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TMCI: </a:t>
            </a:r>
            <a:r>
              <a:rPr lang="en-GB" dirty="0" smtClean="0">
                <a:solidFill>
                  <a:srgbClr val="FF0000"/>
                </a:solidFill>
              </a:rPr>
              <a:t>what about mode-decoupling?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  <p:sp>
        <p:nvSpPr>
          <p:cNvPr id="22" name="Espace réservé du contenu 8"/>
          <p:cNvSpPr txBox="1">
            <a:spLocks/>
          </p:cNvSpPr>
          <p:nvPr/>
        </p:nvSpPr>
        <p:spPr>
          <a:xfrm>
            <a:off x="971600" y="555526"/>
            <a:ext cx="7200800" cy="2880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75000"/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=&gt; In case of mode-decoupling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b="1" dirty="0">
                <a:solidFill>
                  <a:schemeClr val="tx1"/>
                </a:solidFill>
              </a:rPr>
              <a:t>convective instabilities are observed</a:t>
            </a:r>
            <a:r>
              <a:rPr lang="en-US" sz="2000" dirty="0">
                <a:solidFill>
                  <a:schemeClr val="tx1"/>
                </a:solidFill>
              </a:rPr>
              <a:t>: amplification from Head to Tail with 0 growth </a:t>
            </a:r>
            <a:r>
              <a:rPr lang="en-US" sz="2000" dirty="0" smtClean="0">
                <a:solidFill>
                  <a:schemeClr val="tx1"/>
                </a:solidFill>
              </a:rPr>
              <a:t>rate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4908" y="1276450"/>
            <a:ext cx="5513396" cy="179935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226" y="3174633"/>
            <a:ext cx="5513078" cy="17013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627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24</a:t>
            </a:r>
            <a:endParaRPr lang="fr-FR" dirty="0"/>
          </a:p>
        </p:txBody>
      </p:sp>
      <p:sp>
        <p:nvSpPr>
          <p:cNvPr id="17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mtClean="0"/>
              <a:t>Can we understand this intra-bunch signal?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204287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24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652380"/>
            <a:ext cx="3816763" cy="40076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251520" y="1182029"/>
            <a:ext cx="1975875" cy="1173697"/>
          </a:xfrm>
          <a:prstGeom prst="wedgeEllipseCallout">
            <a:avLst>
              <a:gd name="adj1" fmla="val 69500"/>
              <a:gd name="adj2" fmla="val 22526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D71798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21112" y="1303510"/>
            <a:ext cx="1662267" cy="9541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err="1" smtClean="0">
                <a:solidFill>
                  <a:srgbClr val="FF0000"/>
                </a:solidFill>
                <a:latin typeface="Arial"/>
                <a:cs typeface="Arial"/>
              </a:rPr>
              <a:t>PyHT</a:t>
            </a: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 simulation with 1 bunch: impedance only (i.e. no SC)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7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mtClean="0"/>
              <a:t>Can we understand this intra-bunch signal?</a:t>
            </a:r>
            <a:endParaRPr lang="en-GB" sz="2000" i="1" dirty="0" smtClean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611560" y="3147814"/>
            <a:ext cx="1399811" cy="180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400" i="1" dirty="0">
                <a:solidFill>
                  <a:srgbClr val="D71798"/>
                </a:solidFill>
              </a:rPr>
              <a:t>D</a:t>
            </a:r>
            <a:r>
              <a:rPr lang="en-US" altLang="en-US" sz="1400" i="1" dirty="0" smtClean="0">
                <a:solidFill>
                  <a:srgbClr val="D71798"/>
                </a:solidFill>
              </a:rPr>
              <a:t>. </a:t>
            </a:r>
            <a:r>
              <a:rPr lang="en-US" altLang="en-US" sz="1400" i="1" dirty="0" err="1" smtClean="0">
                <a:solidFill>
                  <a:srgbClr val="D71798"/>
                </a:solidFill>
              </a:rPr>
              <a:t>Amorim</a:t>
            </a:r>
            <a:r>
              <a:rPr lang="en-US" altLang="en-US" sz="1400" i="1" dirty="0" smtClean="0">
                <a:solidFill>
                  <a:srgbClr val="D71798"/>
                </a:solidFill>
              </a:rPr>
              <a:t> et al.</a:t>
            </a:r>
            <a:endParaRPr lang="en-US" altLang="en-US" sz="1400" i="1" dirty="0">
              <a:solidFill>
                <a:srgbClr val="D717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30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25</a:t>
            </a:r>
            <a:endParaRPr lang="fr-FR" dirty="0"/>
          </a:p>
        </p:txBody>
      </p:sp>
      <p:sp>
        <p:nvSpPr>
          <p:cNvPr id="14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YES! =&gt; It is a </a:t>
            </a:r>
            <a:r>
              <a:rPr lang="en-GB" dirty="0" smtClean="0">
                <a:solidFill>
                  <a:srgbClr val="FF0000"/>
                </a:solidFill>
              </a:rPr>
              <a:t>TMCI</a:t>
            </a:r>
            <a:r>
              <a:rPr lang="en-GB" dirty="0" smtClean="0"/>
              <a:t> </a:t>
            </a:r>
            <a:r>
              <a:rPr lang="en-GB" sz="2000" dirty="0" smtClean="0">
                <a:solidFill>
                  <a:srgbClr val="FF0000"/>
                </a:solidFill>
              </a:rPr>
              <a:t>(“well above” the threshold)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4691099" y="-2605061"/>
            <a:ext cx="665224" cy="59439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5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4385477" y="3622370"/>
            <a:ext cx="576062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13" name="Espace réservé du contenu 8"/>
          <p:cNvSpPr txBox="1">
            <a:spLocks/>
          </p:cNvSpPr>
          <p:nvPr/>
        </p:nvSpPr>
        <p:spPr>
          <a:xfrm>
            <a:off x="323528" y="627534"/>
            <a:ext cx="8424936" cy="41055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75000"/>
              <a:buFont typeface="Wingdings" charset="2"/>
              <a:buChar char="u"/>
            </a:pPr>
            <a:r>
              <a:rPr lang="en-US" sz="2300" dirty="0" smtClean="0">
                <a:solidFill>
                  <a:srgbClr val="5A5A5A"/>
                </a:solidFill>
              </a:rPr>
              <a:t>Possible “indirect” observation of mode-decoupling (but no direct observation of mode-coupling)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23" y="1563638"/>
            <a:ext cx="3866568" cy="321982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7" name="Titre 17"/>
          <p:cNvSpPr txBox="1">
            <a:spLocks/>
          </p:cNvSpPr>
          <p:nvPr/>
        </p:nvSpPr>
        <p:spPr>
          <a:xfrm>
            <a:off x="2656442" y="4587974"/>
            <a:ext cx="1480819" cy="1586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dirty="0" smtClean="0">
                <a:solidFill>
                  <a:srgbClr val="D71798"/>
                </a:solidFill>
              </a:rPr>
              <a:t>B. </a:t>
            </a:r>
            <a:r>
              <a:rPr lang="en-US" altLang="en-US" sz="1000" i="1" dirty="0" err="1" smtClean="0">
                <a:solidFill>
                  <a:srgbClr val="D71798"/>
                </a:solidFill>
              </a:rPr>
              <a:t>Salvant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14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Introduction (and </a:t>
            </a:r>
            <a:r>
              <a:rPr lang="en-GB" smtClean="0"/>
              <a:t>why this question)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113154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25</a:t>
            </a:r>
            <a:endParaRPr lang="fr-FR" dirty="0"/>
          </a:p>
        </p:txBody>
      </p:sp>
      <p:sp>
        <p:nvSpPr>
          <p:cNvPr id="14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YES! =&gt; It is a </a:t>
            </a:r>
            <a:r>
              <a:rPr lang="en-GB" dirty="0" smtClean="0">
                <a:solidFill>
                  <a:srgbClr val="FF0000"/>
                </a:solidFill>
              </a:rPr>
              <a:t>TMCI</a:t>
            </a:r>
            <a:r>
              <a:rPr lang="en-GB" dirty="0" smtClean="0"/>
              <a:t> </a:t>
            </a:r>
            <a:r>
              <a:rPr lang="en-GB" sz="2000" dirty="0" smtClean="0">
                <a:solidFill>
                  <a:srgbClr val="FF0000"/>
                </a:solidFill>
              </a:rPr>
              <a:t>(“well above” the threshold)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25</a:t>
            </a:r>
            <a:endParaRPr lang="fr-FR" dirty="0"/>
          </a:p>
        </p:txBody>
      </p:sp>
      <p:sp>
        <p:nvSpPr>
          <p:cNvPr id="14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YES! =&gt; It is a </a:t>
            </a:r>
            <a:r>
              <a:rPr lang="en-GB" dirty="0" smtClean="0">
                <a:solidFill>
                  <a:srgbClr val="FF0000"/>
                </a:solidFill>
              </a:rPr>
              <a:t>TMCI</a:t>
            </a:r>
            <a:r>
              <a:rPr lang="en-GB" dirty="0" smtClean="0"/>
              <a:t> </a:t>
            </a:r>
            <a:r>
              <a:rPr lang="en-GB" sz="2000" dirty="0" smtClean="0">
                <a:solidFill>
                  <a:srgbClr val="FF0000"/>
                </a:solidFill>
              </a:rPr>
              <a:t>(“well above” the threshold)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10870"/>
            <a:ext cx="6012160" cy="25170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AutoShape 4"/>
          <p:cNvSpPr>
            <a:spLocks noChangeArrowheads="1"/>
          </p:cNvSpPr>
          <p:nvPr/>
        </p:nvSpPr>
        <p:spPr bwMode="auto">
          <a:xfrm>
            <a:off x="117220" y="1131590"/>
            <a:ext cx="2448272" cy="720080"/>
          </a:xfrm>
          <a:prstGeom prst="wedgeEllipseCallout">
            <a:avLst>
              <a:gd name="adj1" fmla="val 50621"/>
              <a:gd name="adj2" fmla="val 4678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5515" y="1257022"/>
            <a:ext cx="2572269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TMCI intensity threshold </a:t>
            </a:r>
            <a:b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at ~ 5e11 ppb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042000" y="1707654"/>
            <a:ext cx="0" cy="136815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355976" y="1707654"/>
            <a:ext cx="0" cy="136815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652120" y="1707654"/>
            <a:ext cx="0" cy="136815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958800" y="1707654"/>
            <a:ext cx="0" cy="136815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2987824" y="1847719"/>
            <a:ext cx="65799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smtClean="0">
                <a:solidFill>
                  <a:srgbClr val="FF0000"/>
                </a:solidFill>
                <a:latin typeface="Arial"/>
                <a:cs typeface="Arial"/>
              </a:rPr>
              <a:t>Head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2483768" y="1851670"/>
            <a:ext cx="65799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Tail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1440000" y="4031944"/>
            <a:ext cx="852481" cy="1510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dirty="0" smtClean="0">
                <a:solidFill>
                  <a:srgbClr val="D71798"/>
                </a:solidFill>
              </a:rPr>
              <a:t>D. </a:t>
            </a:r>
            <a:r>
              <a:rPr lang="en-US" altLang="en-US" sz="1000" i="1" dirty="0" err="1" smtClean="0">
                <a:solidFill>
                  <a:srgbClr val="D71798"/>
                </a:solidFill>
              </a:rPr>
              <a:t>Amorim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46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25</a:t>
            </a:r>
            <a:endParaRPr lang="fr-FR" dirty="0"/>
          </a:p>
        </p:txBody>
      </p:sp>
      <p:sp>
        <p:nvSpPr>
          <p:cNvPr id="14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YES! =&gt; It is a </a:t>
            </a:r>
            <a:r>
              <a:rPr lang="en-GB" dirty="0" smtClean="0">
                <a:solidFill>
                  <a:srgbClr val="FF0000"/>
                </a:solidFill>
              </a:rPr>
              <a:t>TMCI</a:t>
            </a:r>
            <a:r>
              <a:rPr lang="en-GB" dirty="0" smtClean="0"/>
              <a:t> </a:t>
            </a:r>
            <a:r>
              <a:rPr lang="en-GB" sz="2000" dirty="0" smtClean="0">
                <a:solidFill>
                  <a:srgbClr val="FF0000"/>
                </a:solidFill>
              </a:rPr>
              <a:t>(“well above” the threshold)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8" y="627534"/>
            <a:ext cx="4999707" cy="421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6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25</a:t>
            </a:r>
            <a:endParaRPr lang="fr-FR" dirty="0"/>
          </a:p>
        </p:txBody>
      </p:sp>
      <p:sp>
        <p:nvSpPr>
          <p:cNvPr id="14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YES! =&gt; It is a </a:t>
            </a:r>
            <a:r>
              <a:rPr lang="en-GB" dirty="0" smtClean="0">
                <a:solidFill>
                  <a:srgbClr val="FF0000"/>
                </a:solidFill>
              </a:rPr>
              <a:t>TMCI</a:t>
            </a:r>
            <a:r>
              <a:rPr lang="en-GB" dirty="0" smtClean="0"/>
              <a:t> </a:t>
            </a:r>
            <a:r>
              <a:rPr lang="en-GB" sz="2000" dirty="0" smtClean="0">
                <a:solidFill>
                  <a:srgbClr val="FF0000"/>
                </a:solidFill>
              </a:rPr>
              <a:t>(“well above” the threshold)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014" y="915566"/>
            <a:ext cx="7577410" cy="374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6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26</a:t>
            </a:r>
            <a:endParaRPr lang="fr-FR" dirty="0"/>
          </a:p>
        </p:txBody>
      </p:sp>
      <p:sp>
        <p:nvSpPr>
          <p:cNvPr id="13" name="Titre 17"/>
          <p:cNvSpPr txBox="1">
            <a:spLocks/>
          </p:cNvSpPr>
          <p:nvPr/>
        </p:nvSpPr>
        <p:spPr>
          <a:xfrm>
            <a:off x="683568" y="-20538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Finally, can we understand this intra-bunch signal at SPS injection with Q26 optics?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111896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26</a:t>
            </a:r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144063"/>
            <a:ext cx="8811250" cy="3757463"/>
          </a:xfrm>
          <a:prstGeom prst="rect">
            <a:avLst/>
          </a:prstGeom>
        </p:spPr>
      </p:pic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1691680" y="843558"/>
            <a:ext cx="1527442" cy="817608"/>
          </a:xfrm>
          <a:prstGeom prst="wedgeEllipseCallout">
            <a:avLst>
              <a:gd name="adj1" fmla="val -38926"/>
              <a:gd name="adj2" fmla="val 72556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D71798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844887" y="896982"/>
            <a:ext cx="1214945" cy="73866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Factor ~ 1.6 </a:t>
            </a:r>
            <a:b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above TMCI </a:t>
            </a:r>
            <a:b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w/o SC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itre 17"/>
          <p:cNvSpPr txBox="1">
            <a:spLocks/>
          </p:cNvSpPr>
          <p:nvPr/>
        </p:nvSpPr>
        <p:spPr>
          <a:xfrm>
            <a:off x="683568" y="-20538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Finally, can we understand this intra-bunch signal at SPS injection with Q26 optics?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188303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27</a:t>
            </a:r>
            <a:endParaRPr lang="fr-FR" dirty="0"/>
          </a:p>
        </p:txBody>
      </p:sp>
      <p:sp>
        <p:nvSpPr>
          <p:cNvPr id="14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Assuming it is a </a:t>
            </a:r>
            <a:r>
              <a:rPr lang="en-US" dirty="0" smtClean="0">
                <a:solidFill>
                  <a:srgbClr val="FF0000"/>
                </a:solidFill>
              </a:rPr>
              <a:t>TMCI</a:t>
            </a:r>
            <a:r>
              <a:rPr lang="mr-IN" dirty="0" smtClean="0">
                <a:solidFill>
                  <a:srgbClr val="FF0000"/>
                </a:solidFill>
              </a:rPr>
              <a:t>…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between </a:t>
            </a:r>
            <a:r>
              <a:rPr lang="en-US" sz="1600" dirty="0"/>
              <a:t>(2) transverse modes (which still need to be fully </a:t>
            </a:r>
            <a:r>
              <a:rPr lang="en-US" sz="1600" dirty="0" err="1"/>
              <a:t>characterised</a:t>
            </a:r>
            <a:r>
              <a:rPr lang="en-US" sz="1600" dirty="0"/>
              <a:t>)</a:t>
            </a:r>
          </a:p>
          <a:p>
            <a:pPr algn="ctr"/>
            <a:r>
              <a:rPr lang="en-US" sz="1600" dirty="0" smtClean="0"/>
              <a:t>  </a:t>
            </a:r>
            <a:endParaRPr lang="en-GB" sz="1600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81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27</a:t>
            </a:r>
            <a:endParaRPr lang="fr-FR" dirty="0"/>
          </a:p>
        </p:txBody>
      </p:sp>
      <p:sp>
        <p:nvSpPr>
          <p:cNvPr id="14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Assuming it is a </a:t>
            </a:r>
            <a:r>
              <a:rPr lang="en-US" dirty="0" smtClean="0">
                <a:solidFill>
                  <a:srgbClr val="FF0000"/>
                </a:solidFill>
              </a:rPr>
              <a:t>TMCI</a:t>
            </a:r>
            <a:r>
              <a:rPr lang="mr-IN" dirty="0" smtClean="0">
                <a:solidFill>
                  <a:srgbClr val="FF0000"/>
                </a:solidFill>
              </a:rPr>
              <a:t>…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between </a:t>
            </a:r>
            <a:r>
              <a:rPr lang="en-US" sz="1600" dirty="0"/>
              <a:t>(2) transverse modes (which still need to be fully </a:t>
            </a:r>
            <a:r>
              <a:rPr lang="en-US" sz="1600" dirty="0" err="1"/>
              <a:t>characterised</a:t>
            </a:r>
            <a:r>
              <a:rPr lang="en-US" sz="1600" dirty="0"/>
              <a:t>)</a:t>
            </a:r>
          </a:p>
          <a:p>
            <a:pPr algn="ctr"/>
            <a:r>
              <a:rPr lang="en-US" sz="1600" dirty="0" smtClean="0"/>
              <a:t>  </a:t>
            </a:r>
            <a:endParaRPr lang="en-GB" sz="1600" i="1" dirty="0" smtClean="0">
              <a:solidFill>
                <a:srgbClr val="FF0000"/>
              </a:solidFill>
            </a:endParaRPr>
          </a:p>
        </p:txBody>
      </p:sp>
      <p:sp>
        <p:nvSpPr>
          <p:cNvPr id="13" name="Espace réservé du contenu 8"/>
          <p:cNvSpPr>
            <a:spLocks noGrp="1"/>
          </p:cNvSpPr>
          <p:nvPr>
            <p:ph idx="1"/>
          </p:nvPr>
        </p:nvSpPr>
        <p:spPr>
          <a:xfrm>
            <a:off x="539552" y="1507095"/>
            <a:ext cx="8130096" cy="2949909"/>
          </a:xfrm>
        </p:spPr>
        <p:txBody>
          <a:bodyPr>
            <a:normAutofit lnSpcReduction="10000"/>
          </a:bodyPr>
          <a:lstStyle/>
          <a:p>
            <a:pPr marL="0" indent="0" algn="just">
              <a:buSzPct val="75000"/>
              <a:buNone/>
            </a:pPr>
            <a:r>
              <a:rPr lang="mr-IN" sz="2300" dirty="0" smtClean="0">
                <a:solidFill>
                  <a:srgbClr val="5A5A5A"/>
                </a:solidFill>
              </a:rPr>
              <a:t>…</a:t>
            </a:r>
            <a:r>
              <a:rPr lang="en-US" sz="2300" dirty="0" smtClean="0">
                <a:solidFill>
                  <a:srgbClr val="5A5A5A"/>
                </a:solidFill>
              </a:rPr>
              <a:t> it can be estimated that</a:t>
            </a:r>
          </a:p>
          <a:p>
            <a:pPr marL="0" indent="0" algn="just">
              <a:buSzPct val="75000"/>
              <a:buNone/>
            </a:pPr>
            <a:endParaRPr lang="en-US" sz="2300" dirty="0">
              <a:solidFill>
                <a:srgbClr val="5A5A5A"/>
              </a:solidFill>
            </a:endParaRPr>
          </a:p>
          <a:p>
            <a:pPr marL="0" indent="0" algn="just">
              <a:buSzPct val="75000"/>
              <a:buNone/>
            </a:pPr>
            <a:r>
              <a:rPr lang="en-US" sz="2300" b="1" dirty="0" smtClean="0">
                <a:solidFill>
                  <a:srgbClr val="5A5A5A"/>
                </a:solidFill>
              </a:rPr>
              <a:t>1) The measurement intensity is “well above” </a:t>
            </a:r>
            <a:r>
              <a:rPr lang="en-US" sz="2300" b="1" dirty="0">
                <a:solidFill>
                  <a:srgbClr val="5A5A5A"/>
                </a:solidFill>
              </a:rPr>
              <a:t>the </a:t>
            </a:r>
            <a:r>
              <a:rPr lang="en-US" sz="2300" b="1" dirty="0" smtClean="0">
                <a:solidFill>
                  <a:srgbClr val="5A5A5A"/>
                </a:solidFill>
              </a:rPr>
              <a:t>intensity threshold</a:t>
            </a:r>
          </a:p>
          <a:p>
            <a:pPr marL="0" indent="0" algn="just">
              <a:buSzPct val="75000"/>
              <a:buNone/>
            </a:pPr>
            <a:endParaRPr lang="en-US" sz="2300" b="1" dirty="0">
              <a:solidFill>
                <a:srgbClr val="5A5A5A"/>
              </a:solidFill>
            </a:endParaRPr>
          </a:p>
          <a:p>
            <a:pPr marL="0" indent="0" algn="just">
              <a:buSzPct val="75000"/>
              <a:buNone/>
            </a:pPr>
            <a:r>
              <a:rPr lang="en-US" sz="2300" b="1" dirty="0">
                <a:solidFill>
                  <a:srgbClr val="5A5A5A"/>
                </a:solidFill>
              </a:rPr>
              <a:t>2) SC decreases the </a:t>
            </a:r>
            <a:r>
              <a:rPr lang="en-US" sz="2300" b="1" dirty="0" smtClean="0">
                <a:solidFill>
                  <a:srgbClr val="5A5A5A"/>
                </a:solidFill>
              </a:rPr>
              <a:t>intensity </a:t>
            </a:r>
            <a:r>
              <a:rPr lang="en-US" sz="2300" b="1" dirty="0">
                <a:solidFill>
                  <a:srgbClr val="5A5A5A"/>
                </a:solidFill>
              </a:rPr>
              <a:t>threshold such that the latter is a factor of ~ 10-20 below the measurement intensity</a:t>
            </a:r>
          </a:p>
          <a:p>
            <a:pPr marL="0" indent="0" algn="just">
              <a:buSzPct val="75000"/>
              <a:buNone/>
            </a:pPr>
            <a:endParaRPr lang="en-US" sz="2300" b="1" dirty="0" smtClean="0">
              <a:solidFill>
                <a:srgbClr val="5A5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23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28</a:t>
            </a:r>
            <a:endParaRPr lang="fr-FR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80990"/>
            <a:ext cx="5760640" cy="28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0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28</a:t>
            </a:r>
            <a:endParaRPr lang="fr-FR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80990"/>
            <a:ext cx="5760640" cy="2850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000" y="2931790"/>
            <a:ext cx="2302743" cy="1867089"/>
          </a:xfrm>
          <a:prstGeom prst="rect">
            <a:avLst/>
          </a:prstGeom>
        </p:spPr>
      </p:pic>
      <p:sp>
        <p:nvSpPr>
          <p:cNvPr id="18" name="Titre 17"/>
          <p:cNvSpPr txBox="1">
            <a:spLocks/>
          </p:cNvSpPr>
          <p:nvPr/>
        </p:nvSpPr>
        <p:spPr>
          <a:xfrm>
            <a:off x="5581625" y="4364944"/>
            <a:ext cx="852481" cy="1510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dirty="0" smtClean="0">
                <a:solidFill>
                  <a:srgbClr val="D71798"/>
                </a:solidFill>
              </a:rPr>
              <a:t>H. </a:t>
            </a:r>
            <a:r>
              <a:rPr lang="en-US" altLang="en-US" sz="1000" i="1" dirty="0" err="1" smtClean="0">
                <a:solidFill>
                  <a:srgbClr val="D71798"/>
                </a:solidFill>
              </a:rPr>
              <a:t>Bartosik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34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6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4385477" y="3622370"/>
            <a:ext cx="576062" cy="250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13" name="Espace réservé du contenu 8"/>
          <p:cNvSpPr txBox="1">
            <a:spLocks/>
          </p:cNvSpPr>
          <p:nvPr/>
        </p:nvSpPr>
        <p:spPr>
          <a:xfrm>
            <a:off x="323528" y="699542"/>
            <a:ext cx="8424936" cy="41055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75000"/>
              <a:buFont typeface="Wingdings" charset="2"/>
              <a:buChar char="u"/>
            </a:pPr>
            <a:r>
              <a:rPr lang="en-US" sz="2300" dirty="0" smtClean="0">
                <a:solidFill>
                  <a:srgbClr val="5A5A5A"/>
                </a:solidFill>
              </a:rPr>
              <a:t>Some other observation of intra-bunch motion</a:t>
            </a:r>
            <a:endParaRPr lang="en-US" sz="1900" dirty="0" smtClean="0">
              <a:solidFill>
                <a:srgbClr val="5A5A5A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1223092"/>
            <a:ext cx="4320480" cy="3508898"/>
          </a:xfrm>
          <a:prstGeom prst="rect">
            <a:avLst/>
          </a:prstGeom>
        </p:spPr>
      </p:pic>
      <p:sp>
        <p:nvSpPr>
          <p:cNvPr id="14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Introduction (and </a:t>
            </a:r>
            <a:r>
              <a:rPr lang="en-GB" smtClean="0"/>
              <a:t>why this question)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141946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28</a:t>
            </a:r>
            <a:endParaRPr lang="fr-FR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80990"/>
            <a:ext cx="5760640" cy="2850800"/>
          </a:xfrm>
          <a:prstGeom prst="rect">
            <a:avLst/>
          </a:prstGeom>
        </p:spPr>
      </p:pic>
      <p:pic>
        <p:nvPicPr>
          <p:cNvPr id="14" name="Picture 13"/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2000" y="2931790"/>
            <a:ext cx="2304000" cy="1867089"/>
          </a:xfrm>
          <a:prstGeom prst="rect">
            <a:avLst/>
          </a:prstGeom>
        </p:spPr>
      </p:pic>
      <p:sp>
        <p:nvSpPr>
          <p:cNvPr id="20" name="Titre 17"/>
          <p:cNvSpPr txBox="1">
            <a:spLocks/>
          </p:cNvSpPr>
          <p:nvPr/>
        </p:nvSpPr>
        <p:spPr>
          <a:xfrm>
            <a:off x="6527831" y="4364944"/>
            <a:ext cx="852481" cy="1510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dirty="0" smtClean="0">
                <a:solidFill>
                  <a:srgbClr val="D71798"/>
                </a:solidFill>
              </a:rPr>
              <a:t>H. </a:t>
            </a:r>
            <a:r>
              <a:rPr lang="en-US" altLang="en-US" sz="1000" i="1" dirty="0" err="1" smtClean="0">
                <a:solidFill>
                  <a:srgbClr val="D71798"/>
                </a:solidFill>
              </a:rPr>
              <a:t>Bartosik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72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29</a:t>
            </a:r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Contents</a:t>
            </a:r>
            <a:endParaRPr lang="en-GB" sz="2000" i="1" dirty="0" smtClean="0"/>
          </a:p>
        </p:txBody>
      </p:sp>
      <p:sp>
        <p:nvSpPr>
          <p:cNvPr id="17" name="Espace réservé du contenu 8"/>
          <p:cNvSpPr>
            <a:spLocks noGrp="1"/>
          </p:cNvSpPr>
          <p:nvPr>
            <p:ph idx="1"/>
          </p:nvPr>
        </p:nvSpPr>
        <p:spPr>
          <a:xfrm>
            <a:off x="467544" y="987573"/>
            <a:ext cx="8280920" cy="3240361"/>
          </a:xfrm>
        </p:spPr>
        <p:txBody>
          <a:bodyPr>
            <a:norm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Introduction (and why this question)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Coherent SC modes from GALACTIC </a:t>
            </a:r>
            <a:r>
              <a:rPr lang="en-US" sz="2200" dirty="0" err="1" smtClean="0">
                <a:solidFill>
                  <a:schemeClr val="bg1">
                    <a:lumMod val="85000"/>
                  </a:schemeClr>
                </a:solidFill>
              </a:rPr>
              <a:t>Vlasov</a:t>
            </a: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 solver</a:t>
            </a:r>
          </a:p>
          <a:p>
            <a:pPr lvl="1" algn="just">
              <a:buSzPct val="120000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v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s. ABS (Air-Bag Square-well) model</a:t>
            </a:r>
          </a:p>
          <a:p>
            <a:pPr lvl="1" algn="just">
              <a:buSzPct val="120000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v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s. </a:t>
            </a:r>
            <a:r>
              <a:rPr lang="en-US" sz="2000" dirty="0" err="1" smtClean="0">
                <a:solidFill>
                  <a:schemeClr val="bg1">
                    <a:lumMod val="85000"/>
                  </a:schemeClr>
                </a:solidFill>
              </a:rPr>
              <a:t>BimBim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 code (using the </a:t>
            </a:r>
            <a:r>
              <a:rPr lang="en-US" sz="2000" dirty="0" err="1" smtClean="0">
                <a:solidFill>
                  <a:schemeClr val="bg1">
                    <a:lumMod val="85000"/>
                  </a:schemeClr>
                </a:solidFill>
              </a:rPr>
              <a:t>Circulant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 Matrix Model)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What can we deduce from the observation of the intra-bunch motion in the CERN SPS (without math)?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rgbClr val="5A5A5A"/>
                </a:solidFill>
              </a:rPr>
              <a:t>Can this be consistent with some previous instability studies?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Conclusion and outlook</a:t>
            </a:r>
            <a:endParaRPr lang="en-US" sz="2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45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30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</a:rPr>
              <a:t>Can SC decrease so much the intensity threshold?</a:t>
            </a:r>
            <a:endParaRPr lang="en-GB" sz="1600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51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30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 rot="16200000">
            <a:off x="4409730" y="-3314651"/>
            <a:ext cx="576062" cy="87484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122045" y="1851670"/>
            <a:ext cx="69120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itre 17"/>
          <p:cNvSpPr txBox="1">
            <a:spLocks/>
          </p:cNvSpPr>
          <p:nvPr/>
        </p:nvSpPr>
        <p:spPr>
          <a:xfrm>
            <a:off x="107504" y="1700133"/>
            <a:ext cx="870525" cy="3332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 smtClean="0">
                <a:solidFill>
                  <a:srgbClr val="FF0000"/>
                </a:solidFill>
              </a:rPr>
              <a:t>w/o SC</a:t>
            </a:r>
            <a:endParaRPr lang="en-GB" sz="2000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115616" y="1661903"/>
            <a:ext cx="0" cy="405791"/>
          </a:xfrm>
          <a:prstGeom prst="line">
            <a:avLst/>
          </a:prstGeom>
          <a:ln w="571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itre 17"/>
          <p:cNvSpPr txBox="1">
            <a:spLocks/>
          </p:cNvSpPr>
          <p:nvPr/>
        </p:nvSpPr>
        <p:spPr>
          <a:xfrm>
            <a:off x="936000" y="1203598"/>
            <a:ext cx="351656" cy="3332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0" dirty="0" smtClean="0">
                <a:solidFill>
                  <a:schemeClr val="tx1"/>
                </a:solidFill>
              </a:rPr>
              <a:t>0</a:t>
            </a:r>
            <a:endParaRPr lang="en-GB" sz="2000" b="0" dirty="0">
              <a:solidFill>
                <a:schemeClr val="tx1"/>
              </a:solidFill>
            </a:endParaRPr>
          </a:p>
        </p:txBody>
      </p:sp>
      <p:sp>
        <p:nvSpPr>
          <p:cNvPr id="30" name="Titre 17"/>
          <p:cNvSpPr txBox="1">
            <a:spLocks/>
          </p:cNvSpPr>
          <p:nvPr/>
        </p:nvSpPr>
        <p:spPr>
          <a:xfrm>
            <a:off x="7964760" y="1563638"/>
            <a:ext cx="1215752" cy="3332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0" smtClean="0">
                <a:solidFill>
                  <a:schemeClr val="tx1"/>
                </a:solidFill>
              </a:rPr>
              <a:t>Bunch</a:t>
            </a:r>
          </a:p>
          <a:p>
            <a:pPr algn="ctr"/>
            <a:r>
              <a:rPr lang="en-GB" sz="2000" b="0" dirty="0" smtClean="0">
                <a:solidFill>
                  <a:schemeClr val="tx1"/>
                </a:solidFill>
              </a:rPr>
              <a:t>intensity</a:t>
            </a:r>
            <a:endParaRPr lang="en-GB" sz="2000" b="0" dirty="0">
              <a:solidFill>
                <a:schemeClr val="tx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5652120" y="1661903"/>
            <a:ext cx="0" cy="405791"/>
          </a:xfrm>
          <a:prstGeom prst="line">
            <a:avLst/>
          </a:prstGeom>
          <a:ln w="571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AutoShape 4"/>
          <p:cNvSpPr>
            <a:spLocks noChangeArrowheads="1"/>
          </p:cNvSpPr>
          <p:nvPr/>
        </p:nvSpPr>
        <p:spPr bwMode="auto">
          <a:xfrm>
            <a:off x="6211802" y="1059582"/>
            <a:ext cx="1572430" cy="602322"/>
          </a:xfrm>
          <a:prstGeom prst="wedgeEllipseCallout">
            <a:avLst>
              <a:gd name="adj1" fmla="val -53772"/>
              <a:gd name="adj2" fmla="val 63775"/>
            </a:avLst>
          </a:prstGeom>
          <a:solidFill>
            <a:schemeClr val="bg1"/>
          </a:solidFill>
          <a:ln w="28575">
            <a:solidFill>
              <a:srgbClr val="0432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6064148" y="1112426"/>
            <a:ext cx="1900612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0432FF"/>
                </a:solidFill>
                <a:latin typeface="Arial"/>
                <a:cs typeface="Arial"/>
              </a:rPr>
              <a:t>Measurement intensity</a:t>
            </a:r>
            <a:endParaRPr lang="en-US" sz="1400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6012160" y="1661903"/>
            <a:ext cx="0" cy="405791"/>
          </a:xfrm>
          <a:prstGeom prst="line">
            <a:avLst/>
          </a:prstGeom>
          <a:ln w="57150">
            <a:solidFill>
              <a:srgbClr val="0432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rved Up Arrow 40"/>
          <p:cNvSpPr/>
          <p:nvPr/>
        </p:nvSpPr>
        <p:spPr>
          <a:xfrm>
            <a:off x="5652120" y="2355726"/>
            <a:ext cx="432048" cy="288032"/>
          </a:xfrm>
          <a:prstGeom prst="curvedUpArrow">
            <a:avLst/>
          </a:prstGeom>
          <a:solidFill>
            <a:srgbClr val="D71798"/>
          </a:solidFill>
          <a:ln>
            <a:solidFill>
              <a:srgbClr val="D7179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itre 17"/>
          <p:cNvSpPr txBox="1">
            <a:spLocks/>
          </p:cNvSpPr>
          <p:nvPr/>
        </p:nvSpPr>
        <p:spPr>
          <a:xfrm>
            <a:off x="4139952" y="2067694"/>
            <a:ext cx="3422211" cy="3252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smtClean="0">
                <a:solidFill>
                  <a:srgbClr val="D71798"/>
                </a:solidFill>
              </a:rPr>
              <a:t>Factor ~ 1.6 above </a:t>
            </a:r>
            <a:r>
              <a:rPr lang="en-GB" sz="1600" dirty="0" smtClean="0">
                <a:solidFill>
                  <a:srgbClr val="D71798"/>
                </a:solidFill>
              </a:rPr>
              <a:t>TMCI threshold</a:t>
            </a:r>
            <a:endParaRPr lang="en-GB" sz="1600" dirty="0">
              <a:solidFill>
                <a:srgbClr val="D71798"/>
              </a:solidFill>
            </a:endParaRPr>
          </a:p>
        </p:txBody>
      </p:sp>
      <p:sp>
        <p:nvSpPr>
          <p:cNvPr id="44" name="AutoShape 4"/>
          <p:cNvSpPr>
            <a:spLocks noChangeArrowheads="1"/>
          </p:cNvSpPr>
          <p:nvPr/>
        </p:nvSpPr>
        <p:spPr bwMode="auto">
          <a:xfrm>
            <a:off x="3671993" y="1059582"/>
            <a:ext cx="1603703" cy="582212"/>
          </a:xfrm>
          <a:prstGeom prst="wedgeEllipseCallout">
            <a:avLst>
              <a:gd name="adj1" fmla="val 63099"/>
              <a:gd name="adj2" fmla="val 71555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3563888" y="1104810"/>
            <a:ext cx="1855824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TMCI intensity threshold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8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</a:rPr>
              <a:t>Can SC decrease so much the intensity threshold?</a:t>
            </a:r>
            <a:endParaRPr lang="en-GB" sz="1600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0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30</a:t>
            </a:r>
          </a:p>
        </p:txBody>
      </p:sp>
      <p:sp>
        <p:nvSpPr>
          <p:cNvPr id="21" name="Rectangle 20"/>
          <p:cNvSpPr/>
          <p:nvPr/>
        </p:nvSpPr>
        <p:spPr>
          <a:xfrm rot="16200000">
            <a:off x="4409730" y="-3314651"/>
            <a:ext cx="576062" cy="87484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122045" y="1851670"/>
            <a:ext cx="69120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122045" y="3723878"/>
            <a:ext cx="69120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itre 17"/>
          <p:cNvSpPr txBox="1">
            <a:spLocks/>
          </p:cNvSpPr>
          <p:nvPr/>
        </p:nvSpPr>
        <p:spPr>
          <a:xfrm>
            <a:off x="107504" y="1700133"/>
            <a:ext cx="870525" cy="3332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 smtClean="0">
                <a:solidFill>
                  <a:srgbClr val="FF0000"/>
                </a:solidFill>
              </a:rPr>
              <a:t>w/o SC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107504" y="3579862"/>
            <a:ext cx="870525" cy="3332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 smtClean="0">
                <a:solidFill>
                  <a:srgbClr val="FF0000"/>
                </a:solidFill>
              </a:rPr>
              <a:t>w SC</a:t>
            </a:r>
            <a:endParaRPr lang="en-GB" sz="2000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115616" y="1661903"/>
            <a:ext cx="0" cy="405791"/>
          </a:xfrm>
          <a:prstGeom prst="line">
            <a:avLst/>
          </a:prstGeom>
          <a:ln w="571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115616" y="3534111"/>
            <a:ext cx="0" cy="405791"/>
          </a:xfrm>
          <a:prstGeom prst="line">
            <a:avLst/>
          </a:prstGeom>
          <a:ln w="571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itre 17"/>
          <p:cNvSpPr txBox="1">
            <a:spLocks/>
          </p:cNvSpPr>
          <p:nvPr/>
        </p:nvSpPr>
        <p:spPr>
          <a:xfrm>
            <a:off x="936000" y="1203598"/>
            <a:ext cx="351656" cy="3332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0" dirty="0" smtClean="0">
                <a:solidFill>
                  <a:schemeClr val="tx1"/>
                </a:solidFill>
              </a:rPr>
              <a:t>0</a:t>
            </a:r>
            <a:endParaRPr lang="en-GB" sz="2000" b="0" dirty="0">
              <a:solidFill>
                <a:schemeClr val="tx1"/>
              </a:solidFill>
            </a:endParaRPr>
          </a:p>
        </p:txBody>
      </p:sp>
      <p:sp>
        <p:nvSpPr>
          <p:cNvPr id="29" name="Titre 17"/>
          <p:cNvSpPr txBox="1">
            <a:spLocks/>
          </p:cNvSpPr>
          <p:nvPr/>
        </p:nvSpPr>
        <p:spPr>
          <a:xfrm>
            <a:off x="936000" y="3102585"/>
            <a:ext cx="351656" cy="3332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0" dirty="0" smtClean="0">
                <a:solidFill>
                  <a:schemeClr val="tx1"/>
                </a:solidFill>
              </a:rPr>
              <a:t>0</a:t>
            </a:r>
            <a:endParaRPr lang="en-GB" sz="2000" b="0" dirty="0">
              <a:solidFill>
                <a:schemeClr val="tx1"/>
              </a:solidFill>
            </a:endParaRPr>
          </a:p>
        </p:txBody>
      </p:sp>
      <p:sp>
        <p:nvSpPr>
          <p:cNvPr id="30" name="Titre 17"/>
          <p:cNvSpPr txBox="1">
            <a:spLocks/>
          </p:cNvSpPr>
          <p:nvPr/>
        </p:nvSpPr>
        <p:spPr>
          <a:xfrm>
            <a:off x="7964760" y="1563638"/>
            <a:ext cx="1215752" cy="3332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0" smtClean="0">
                <a:solidFill>
                  <a:schemeClr val="tx1"/>
                </a:solidFill>
              </a:rPr>
              <a:t>Bunch</a:t>
            </a:r>
          </a:p>
          <a:p>
            <a:pPr algn="ctr"/>
            <a:r>
              <a:rPr lang="en-GB" sz="2000" b="0" dirty="0" smtClean="0">
                <a:solidFill>
                  <a:schemeClr val="tx1"/>
                </a:solidFill>
              </a:rPr>
              <a:t>intensity</a:t>
            </a:r>
            <a:endParaRPr lang="en-GB" sz="2000" b="0" dirty="0">
              <a:solidFill>
                <a:schemeClr val="tx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5652120" y="1661903"/>
            <a:ext cx="0" cy="405791"/>
          </a:xfrm>
          <a:prstGeom prst="line">
            <a:avLst/>
          </a:prstGeom>
          <a:ln w="571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AutoShape 4"/>
          <p:cNvSpPr>
            <a:spLocks noChangeArrowheads="1"/>
          </p:cNvSpPr>
          <p:nvPr/>
        </p:nvSpPr>
        <p:spPr bwMode="auto">
          <a:xfrm>
            <a:off x="6211802" y="1059582"/>
            <a:ext cx="1572430" cy="602322"/>
          </a:xfrm>
          <a:prstGeom prst="wedgeEllipseCallout">
            <a:avLst>
              <a:gd name="adj1" fmla="val -53772"/>
              <a:gd name="adj2" fmla="val 63775"/>
            </a:avLst>
          </a:prstGeom>
          <a:solidFill>
            <a:schemeClr val="bg1"/>
          </a:solidFill>
          <a:ln w="28575">
            <a:solidFill>
              <a:srgbClr val="0432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6064148" y="1112426"/>
            <a:ext cx="1900612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0432FF"/>
                </a:solidFill>
                <a:latin typeface="Arial"/>
                <a:cs typeface="Arial"/>
              </a:rPr>
              <a:t>Measurement intensity</a:t>
            </a:r>
            <a:endParaRPr lang="en-US" sz="1400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6012160" y="1661903"/>
            <a:ext cx="0" cy="405791"/>
          </a:xfrm>
          <a:prstGeom prst="line">
            <a:avLst/>
          </a:prstGeom>
          <a:ln w="57150">
            <a:solidFill>
              <a:srgbClr val="0432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012160" y="3534111"/>
            <a:ext cx="0" cy="405791"/>
          </a:xfrm>
          <a:prstGeom prst="line">
            <a:avLst/>
          </a:prstGeom>
          <a:ln w="57150">
            <a:solidFill>
              <a:srgbClr val="0432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907704" y="3534111"/>
            <a:ext cx="0" cy="405791"/>
          </a:xfrm>
          <a:prstGeom prst="line">
            <a:avLst/>
          </a:prstGeom>
          <a:ln w="571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itre 17"/>
          <p:cNvSpPr txBox="1">
            <a:spLocks/>
          </p:cNvSpPr>
          <p:nvPr/>
        </p:nvSpPr>
        <p:spPr>
          <a:xfrm>
            <a:off x="7956376" y="3435846"/>
            <a:ext cx="1215752" cy="3332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0" smtClean="0">
                <a:solidFill>
                  <a:schemeClr val="tx1"/>
                </a:solidFill>
              </a:rPr>
              <a:t>Bunch</a:t>
            </a:r>
          </a:p>
          <a:p>
            <a:pPr algn="ctr"/>
            <a:r>
              <a:rPr lang="en-GB" sz="2000" b="0" dirty="0" smtClean="0">
                <a:solidFill>
                  <a:schemeClr val="tx1"/>
                </a:solidFill>
              </a:rPr>
              <a:t>intensity</a:t>
            </a:r>
            <a:endParaRPr lang="en-GB" sz="2000" b="0" dirty="0">
              <a:solidFill>
                <a:schemeClr val="tx1"/>
              </a:solidFill>
            </a:endParaRPr>
          </a:p>
        </p:txBody>
      </p:sp>
      <p:sp>
        <p:nvSpPr>
          <p:cNvPr id="38" name="AutoShape 4"/>
          <p:cNvSpPr>
            <a:spLocks noChangeArrowheads="1"/>
          </p:cNvSpPr>
          <p:nvPr/>
        </p:nvSpPr>
        <p:spPr bwMode="auto">
          <a:xfrm>
            <a:off x="6203418" y="2931790"/>
            <a:ext cx="1572430" cy="602322"/>
          </a:xfrm>
          <a:prstGeom prst="wedgeEllipseCallout">
            <a:avLst>
              <a:gd name="adj1" fmla="val -53772"/>
              <a:gd name="adj2" fmla="val 63775"/>
            </a:avLst>
          </a:prstGeom>
          <a:solidFill>
            <a:schemeClr val="bg1"/>
          </a:solidFill>
          <a:ln w="28575">
            <a:solidFill>
              <a:srgbClr val="0432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6055764" y="2984634"/>
            <a:ext cx="1900612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0432FF"/>
                </a:solidFill>
                <a:latin typeface="Arial"/>
                <a:cs typeface="Arial"/>
              </a:rPr>
              <a:t>Measurement intensity</a:t>
            </a:r>
            <a:endParaRPr lang="en-US" sz="1400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sp>
        <p:nvSpPr>
          <p:cNvPr id="40" name="Curved Up Arrow 39"/>
          <p:cNvSpPr/>
          <p:nvPr/>
        </p:nvSpPr>
        <p:spPr>
          <a:xfrm>
            <a:off x="1907704" y="4103412"/>
            <a:ext cx="4176464" cy="412554"/>
          </a:xfrm>
          <a:prstGeom prst="curvedUpArrow">
            <a:avLst>
              <a:gd name="adj1" fmla="val 25000"/>
              <a:gd name="adj2" fmla="val 50000"/>
              <a:gd name="adj3" fmla="val 27703"/>
            </a:avLst>
          </a:prstGeom>
          <a:solidFill>
            <a:srgbClr val="D71798"/>
          </a:solidFill>
          <a:ln>
            <a:solidFill>
              <a:srgbClr val="D7179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Curved Up Arrow 40"/>
          <p:cNvSpPr/>
          <p:nvPr/>
        </p:nvSpPr>
        <p:spPr>
          <a:xfrm>
            <a:off x="5652120" y="2355726"/>
            <a:ext cx="432048" cy="288032"/>
          </a:xfrm>
          <a:prstGeom prst="curvedUpArrow">
            <a:avLst/>
          </a:prstGeom>
          <a:solidFill>
            <a:srgbClr val="D71798"/>
          </a:solidFill>
          <a:ln>
            <a:solidFill>
              <a:srgbClr val="D7179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Titre 17"/>
          <p:cNvSpPr txBox="1">
            <a:spLocks/>
          </p:cNvSpPr>
          <p:nvPr/>
        </p:nvSpPr>
        <p:spPr>
          <a:xfrm>
            <a:off x="2483768" y="4046706"/>
            <a:ext cx="3018291" cy="3252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smtClean="0">
                <a:solidFill>
                  <a:srgbClr val="D71798"/>
                </a:solidFill>
              </a:rPr>
              <a:t>“Well above</a:t>
            </a:r>
            <a:r>
              <a:rPr lang="en-GB" sz="1600" dirty="0" smtClean="0">
                <a:solidFill>
                  <a:srgbClr val="D71798"/>
                </a:solidFill>
              </a:rPr>
              <a:t>” TMCI threshold</a:t>
            </a:r>
            <a:endParaRPr lang="en-GB" sz="1600" dirty="0">
              <a:solidFill>
                <a:srgbClr val="D71798"/>
              </a:solidFill>
            </a:endParaRPr>
          </a:p>
        </p:txBody>
      </p:sp>
      <p:sp>
        <p:nvSpPr>
          <p:cNvPr id="43" name="Titre 17"/>
          <p:cNvSpPr txBox="1">
            <a:spLocks/>
          </p:cNvSpPr>
          <p:nvPr/>
        </p:nvSpPr>
        <p:spPr>
          <a:xfrm>
            <a:off x="4139952" y="2067694"/>
            <a:ext cx="3422211" cy="3252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smtClean="0">
                <a:solidFill>
                  <a:srgbClr val="D71798"/>
                </a:solidFill>
              </a:rPr>
              <a:t>Factor ~ 1.6 above </a:t>
            </a:r>
            <a:r>
              <a:rPr lang="en-GB" sz="1600" dirty="0" smtClean="0">
                <a:solidFill>
                  <a:srgbClr val="D71798"/>
                </a:solidFill>
              </a:rPr>
              <a:t>TMCI threshold</a:t>
            </a:r>
            <a:endParaRPr lang="en-GB" sz="1600" dirty="0">
              <a:solidFill>
                <a:srgbClr val="D71798"/>
              </a:solidFill>
            </a:endParaRPr>
          </a:p>
        </p:txBody>
      </p:sp>
      <p:sp>
        <p:nvSpPr>
          <p:cNvPr id="44" name="AutoShape 4"/>
          <p:cNvSpPr>
            <a:spLocks noChangeArrowheads="1"/>
          </p:cNvSpPr>
          <p:nvPr/>
        </p:nvSpPr>
        <p:spPr bwMode="auto">
          <a:xfrm>
            <a:off x="3671993" y="1059582"/>
            <a:ext cx="1603703" cy="582212"/>
          </a:xfrm>
          <a:prstGeom prst="wedgeEllipseCallout">
            <a:avLst>
              <a:gd name="adj1" fmla="val 63099"/>
              <a:gd name="adj2" fmla="val 71555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3563888" y="1104810"/>
            <a:ext cx="1855824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TMCI intensity threshold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6" name="AutoShape 4"/>
          <p:cNvSpPr>
            <a:spLocks noChangeArrowheads="1"/>
          </p:cNvSpPr>
          <p:nvPr/>
        </p:nvSpPr>
        <p:spPr bwMode="auto">
          <a:xfrm>
            <a:off x="2735889" y="2931790"/>
            <a:ext cx="1603703" cy="582212"/>
          </a:xfrm>
          <a:prstGeom prst="wedgeEllipseCallout">
            <a:avLst>
              <a:gd name="adj1" fmla="val -94048"/>
              <a:gd name="adj2" fmla="val 73470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47" name="Text Box 5"/>
          <p:cNvSpPr txBox="1">
            <a:spLocks noChangeArrowheads="1"/>
          </p:cNvSpPr>
          <p:nvPr/>
        </p:nvSpPr>
        <p:spPr bwMode="auto">
          <a:xfrm>
            <a:off x="2627784" y="2977018"/>
            <a:ext cx="1855824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TMCI intensity threshold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8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</a:rPr>
              <a:t>Can SC decrease so much the intensity threshold?</a:t>
            </a:r>
            <a:endParaRPr lang="en-GB" sz="1600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31</a:t>
            </a:r>
            <a:endParaRPr lang="fr-FR" dirty="0"/>
          </a:p>
        </p:txBody>
      </p:sp>
      <p:sp>
        <p:nvSpPr>
          <p:cNvPr id="48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</a:rPr>
              <a:t>=&gt; Could be consistent with 5 studies</a:t>
            </a:r>
            <a:endParaRPr lang="en-GB" sz="1600" i="1" dirty="0" smtClean="0">
              <a:solidFill>
                <a:srgbClr val="FF0000"/>
              </a:solidFill>
            </a:endParaRPr>
          </a:p>
        </p:txBody>
      </p:sp>
      <p:sp>
        <p:nvSpPr>
          <p:cNvPr id="21" name="Titre 17"/>
          <p:cNvSpPr txBox="1">
            <a:spLocks/>
          </p:cNvSpPr>
          <p:nvPr/>
        </p:nvSpPr>
        <p:spPr>
          <a:xfrm>
            <a:off x="6876256" y="4587974"/>
            <a:ext cx="957606" cy="16412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en-US" sz="1000" i="1" dirty="0">
              <a:solidFill>
                <a:srgbClr val="D717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89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31</a:t>
            </a:r>
          </a:p>
        </p:txBody>
      </p:sp>
      <p:sp>
        <p:nvSpPr>
          <p:cNvPr id="48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</a:rPr>
              <a:t>=&gt; Could be consistent with 5 studies</a:t>
            </a:r>
            <a:endParaRPr lang="en-GB" sz="1600" i="1" dirty="0" smtClean="0">
              <a:solidFill>
                <a:srgbClr val="FF0000"/>
              </a:solidFill>
            </a:endParaRPr>
          </a:p>
        </p:txBody>
      </p:sp>
      <p:sp>
        <p:nvSpPr>
          <p:cNvPr id="21" name="Titre 17"/>
          <p:cNvSpPr txBox="1">
            <a:spLocks/>
          </p:cNvSpPr>
          <p:nvPr/>
        </p:nvSpPr>
        <p:spPr>
          <a:xfrm>
            <a:off x="6876256" y="4587974"/>
            <a:ext cx="957606" cy="16412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8" name="Titre 17"/>
          <p:cNvSpPr txBox="1">
            <a:spLocks/>
          </p:cNvSpPr>
          <p:nvPr/>
        </p:nvSpPr>
        <p:spPr>
          <a:xfrm>
            <a:off x="810016" y="1347614"/>
            <a:ext cx="3329936" cy="5727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 smtClean="0"/>
              <a:t>2-particle model</a:t>
            </a:r>
            <a:endParaRPr lang="en-GB" sz="3000" i="1" dirty="0" smtClean="0"/>
          </a:p>
        </p:txBody>
      </p:sp>
    </p:spTree>
    <p:extLst>
      <p:ext uri="{BB962C8B-B14F-4D97-AF65-F5344CB8AC3E}">
        <p14:creationId xmlns:p14="http://schemas.microsoft.com/office/powerpoint/2010/main" val="129107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31</a:t>
            </a:r>
            <a:endParaRPr lang="fr-FR" dirty="0"/>
          </a:p>
        </p:txBody>
      </p:sp>
      <p:sp>
        <p:nvSpPr>
          <p:cNvPr id="48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</a:rPr>
              <a:t>=&gt; Could be consistent with 5 studies</a:t>
            </a:r>
            <a:endParaRPr lang="en-GB" sz="1600" i="1" dirty="0" smtClean="0">
              <a:solidFill>
                <a:srgbClr val="FF0000"/>
              </a:solidFill>
            </a:endParaRPr>
          </a:p>
        </p:txBody>
      </p:sp>
      <p:sp>
        <p:nvSpPr>
          <p:cNvPr id="21" name="Titre 17"/>
          <p:cNvSpPr txBox="1">
            <a:spLocks/>
          </p:cNvSpPr>
          <p:nvPr/>
        </p:nvSpPr>
        <p:spPr>
          <a:xfrm>
            <a:off x="6876256" y="4587974"/>
            <a:ext cx="957606" cy="16412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8" name="Titre 17"/>
          <p:cNvSpPr txBox="1">
            <a:spLocks/>
          </p:cNvSpPr>
          <p:nvPr/>
        </p:nvSpPr>
        <p:spPr>
          <a:xfrm>
            <a:off x="810016" y="1347614"/>
            <a:ext cx="3329936" cy="5727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 smtClean="0"/>
              <a:t>2-particle model</a:t>
            </a:r>
            <a:endParaRPr lang="en-GB" sz="3000" i="1" dirty="0" smtClean="0"/>
          </a:p>
        </p:txBody>
      </p:sp>
      <p:sp>
        <p:nvSpPr>
          <p:cNvPr id="30" name="Titre 17"/>
          <p:cNvSpPr txBox="1">
            <a:spLocks/>
          </p:cNvSpPr>
          <p:nvPr/>
        </p:nvSpPr>
        <p:spPr>
          <a:xfrm>
            <a:off x="5202504" y="1347614"/>
            <a:ext cx="3329936" cy="5727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 err="1" smtClean="0"/>
              <a:t>PyHT</a:t>
            </a:r>
            <a:r>
              <a:rPr lang="en-GB" sz="3000" dirty="0" smtClean="0"/>
              <a:t> simulations</a:t>
            </a:r>
            <a:endParaRPr lang="en-GB" sz="3000" i="1" dirty="0" smtClean="0"/>
          </a:p>
        </p:txBody>
      </p:sp>
    </p:spTree>
    <p:extLst>
      <p:ext uri="{BB962C8B-B14F-4D97-AF65-F5344CB8AC3E}">
        <p14:creationId xmlns:p14="http://schemas.microsoft.com/office/powerpoint/2010/main" val="205544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31</a:t>
            </a:r>
            <a:endParaRPr lang="fr-FR" dirty="0"/>
          </a:p>
        </p:txBody>
      </p:sp>
      <p:sp>
        <p:nvSpPr>
          <p:cNvPr id="48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</a:rPr>
              <a:t>=&gt; Could be consistent with 5 studies</a:t>
            </a:r>
            <a:endParaRPr lang="en-GB" sz="1600" i="1" dirty="0" smtClean="0">
              <a:solidFill>
                <a:srgbClr val="FF0000"/>
              </a:solidFill>
            </a:endParaRPr>
          </a:p>
        </p:txBody>
      </p:sp>
      <p:sp>
        <p:nvSpPr>
          <p:cNvPr id="21" name="Titre 17"/>
          <p:cNvSpPr txBox="1">
            <a:spLocks/>
          </p:cNvSpPr>
          <p:nvPr/>
        </p:nvSpPr>
        <p:spPr>
          <a:xfrm>
            <a:off x="6876256" y="4587974"/>
            <a:ext cx="957606" cy="16412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8" name="Titre 17"/>
          <p:cNvSpPr txBox="1">
            <a:spLocks/>
          </p:cNvSpPr>
          <p:nvPr/>
        </p:nvSpPr>
        <p:spPr>
          <a:xfrm>
            <a:off x="810016" y="1347614"/>
            <a:ext cx="3329936" cy="5727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 smtClean="0"/>
              <a:t>2-particle model</a:t>
            </a:r>
            <a:endParaRPr lang="en-GB" sz="3000" i="1" dirty="0" smtClean="0"/>
          </a:p>
        </p:txBody>
      </p:sp>
      <p:sp>
        <p:nvSpPr>
          <p:cNvPr id="29" name="Titre 17"/>
          <p:cNvSpPr txBox="1">
            <a:spLocks/>
          </p:cNvSpPr>
          <p:nvPr/>
        </p:nvSpPr>
        <p:spPr>
          <a:xfrm>
            <a:off x="810016" y="3223158"/>
            <a:ext cx="3329936" cy="5727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 smtClean="0"/>
              <a:t>2-mode model</a:t>
            </a:r>
            <a:endParaRPr lang="en-GB" sz="3000" i="1" dirty="0" smtClean="0"/>
          </a:p>
        </p:txBody>
      </p:sp>
      <p:sp>
        <p:nvSpPr>
          <p:cNvPr id="30" name="Titre 17"/>
          <p:cNvSpPr txBox="1">
            <a:spLocks/>
          </p:cNvSpPr>
          <p:nvPr/>
        </p:nvSpPr>
        <p:spPr>
          <a:xfrm>
            <a:off x="5202504" y="1347614"/>
            <a:ext cx="3329936" cy="5727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 err="1" smtClean="0"/>
              <a:t>PyHT</a:t>
            </a:r>
            <a:r>
              <a:rPr lang="en-GB" sz="3000" dirty="0" smtClean="0"/>
              <a:t> simulations</a:t>
            </a:r>
            <a:endParaRPr lang="en-GB" sz="3000" i="1" dirty="0" smtClean="0"/>
          </a:p>
        </p:txBody>
      </p:sp>
    </p:spTree>
    <p:extLst>
      <p:ext uri="{BB962C8B-B14F-4D97-AF65-F5344CB8AC3E}">
        <p14:creationId xmlns:p14="http://schemas.microsoft.com/office/powerpoint/2010/main" val="105629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31</a:t>
            </a:r>
            <a:endParaRPr lang="fr-FR" dirty="0"/>
          </a:p>
        </p:txBody>
      </p:sp>
      <p:sp>
        <p:nvSpPr>
          <p:cNvPr id="48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</a:rPr>
              <a:t>=&gt; Could be consistent with 5 studies</a:t>
            </a:r>
            <a:endParaRPr lang="en-GB" sz="1600" i="1" dirty="0" smtClean="0">
              <a:solidFill>
                <a:srgbClr val="FF0000"/>
              </a:solidFill>
            </a:endParaRPr>
          </a:p>
        </p:txBody>
      </p:sp>
      <p:sp>
        <p:nvSpPr>
          <p:cNvPr id="21" name="Titre 17"/>
          <p:cNvSpPr txBox="1">
            <a:spLocks/>
          </p:cNvSpPr>
          <p:nvPr/>
        </p:nvSpPr>
        <p:spPr>
          <a:xfrm>
            <a:off x="6876256" y="4587974"/>
            <a:ext cx="957606" cy="16412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8" name="Titre 17"/>
          <p:cNvSpPr txBox="1">
            <a:spLocks/>
          </p:cNvSpPr>
          <p:nvPr/>
        </p:nvSpPr>
        <p:spPr>
          <a:xfrm>
            <a:off x="810016" y="1347614"/>
            <a:ext cx="3329936" cy="5727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 smtClean="0"/>
              <a:t>2-particle model</a:t>
            </a:r>
            <a:endParaRPr lang="en-GB" sz="3000" i="1" dirty="0" smtClean="0"/>
          </a:p>
        </p:txBody>
      </p:sp>
      <p:sp>
        <p:nvSpPr>
          <p:cNvPr id="29" name="Titre 17"/>
          <p:cNvSpPr txBox="1">
            <a:spLocks/>
          </p:cNvSpPr>
          <p:nvPr/>
        </p:nvSpPr>
        <p:spPr>
          <a:xfrm>
            <a:off x="810016" y="3223158"/>
            <a:ext cx="3329936" cy="5727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 smtClean="0"/>
              <a:t>2-mode model</a:t>
            </a:r>
            <a:endParaRPr lang="en-GB" sz="3000" i="1" dirty="0" smtClean="0"/>
          </a:p>
        </p:txBody>
      </p:sp>
      <p:sp>
        <p:nvSpPr>
          <p:cNvPr id="30" name="Titre 17"/>
          <p:cNvSpPr txBox="1">
            <a:spLocks/>
          </p:cNvSpPr>
          <p:nvPr/>
        </p:nvSpPr>
        <p:spPr>
          <a:xfrm>
            <a:off x="5202504" y="1347614"/>
            <a:ext cx="3329936" cy="5727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 err="1" smtClean="0"/>
              <a:t>PyHT</a:t>
            </a:r>
            <a:r>
              <a:rPr lang="en-GB" sz="3000" dirty="0" smtClean="0"/>
              <a:t> simulations</a:t>
            </a:r>
            <a:endParaRPr lang="en-GB" sz="3000" i="1" dirty="0" smtClean="0"/>
          </a:p>
        </p:txBody>
      </p:sp>
      <p:sp>
        <p:nvSpPr>
          <p:cNvPr id="31" name="Titre 17"/>
          <p:cNvSpPr txBox="1">
            <a:spLocks/>
          </p:cNvSpPr>
          <p:nvPr/>
        </p:nvSpPr>
        <p:spPr>
          <a:xfrm>
            <a:off x="4986480" y="3007134"/>
            <a:ext cx="3700320" cy="107678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 smtClean="0"/>
              <a:t>Soft-slice (instead of rigid-slice) model</a:t>
            </a:r>
            <a:endParaRPr lang="en-GB" sz="3000" i="1" dirty="0" smtClean="0"/>
          </a:p>
        </p:txBody>
      </p:sp>
    </p:spTree>
    <p:extLst>
      <p:ext uri="{BB962C8B-B14F-4D97-AF65-F5344CB8AC3E}">
        <p14:creationId xmlns:p14="http://schemas.microsoft.com/office/powerpoint/2010/main" val="174342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7</a:t>
            </a:r>
            <a:endParaRPr lang="fr-FR" dirty="0"/>
          </a:p>
        </p:txBody>
      </p:sp>
      <p:sp>
        <p:nvSpPr>
          <p:cNvPr id="13" name="Espace réservé du contenu 8"/>
          <p:cNvSpPr>
            <a:spLocks noGrp="1"/>
          </p:cNvSpPr>
          <p:nvPr>
            <p:ph idx="1"/>
          </p:nvPr>
        </p:nvSpPr>
        <p:spPr>
          <a:xfrm>
            <a:off x="467544" y="771549"/>
            <a:ext cx="8280920" cy="4032449"/>
          </a:xfrm>
        </p:spPr>
        <p:txBody>
          <a:bodyPr>
            <a:norm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200" b="1" dirty="0" smtClean="0">
                <a:solidFill>
                  <a:srgbClr val="5A5A5A"/>
                </a:solidFill>
              </a:rPr>
              <a:t>PROBLEM</a:t>
            </a:r>
            <a:r>
              <a:rPr lang="en-US" sz="2200" dirty="0" smtClean="0">
                <a:solidFill>
                  <a:srgbClr val="5A5A5A"/>
                </a:solidFill>
              </a:rPr>
              <a:t>: Since 1998 and using the ABS model, it has been found that the TMCI is suppressed by SC =&gt; So what could be this instability?</a:t>
            </a:r>
          </a:p>
          <a:p>
            <a:pPr lvl="1" algn="just">
              <a:buSzPct val="120000"/>
            </a:pPr>
            <a:endParaRPr lang="en-US" sz="500" b="1" dirty="0" smtClean="0">
              <a:solidFill>
                <a:srgbClr val="FF0000"/>
              </a:solidFill>
            </a:endParaRPr>
          </a:p>
        </p:txBody>
      </p:sp>
      <p:sp>
        <p:nvSpPr>
          <p:cNvPr id="20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Introduction (and </a:t>
            </a:r>
            <a:r>
              <a:rPr lang="en-GB" smtClean="0"/>
              <a:t>why this question)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171161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31</a:t>
            </a:r>
            <a:endParaRPr lang="fr-FR" dirty="0"/>
          </a:p>
        </p:txBody>
      </p:sp>
      <p:sp>
        <p:nvSpPr>
          <p:cNvPr id="48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</a:rPr>
              <a:t>=&gt; Could be consistent with 5 studies</a:t>
            </a:r>
            <a:endParaRPr lang="en-GB" sz="1600" i="1" dirty="0" smtClean="0">
              <a:solidFill>
                <a:srgbClr val="FF0000"/>
              </a:solidFill>
            </a:endParaRPr>
          </a:p>
        </p:txBody>
      </p:sp>
      <p:sp>
        <p:nvSpPr>
          <p:cNvPr id="21" name="Titre 17"/>
          <p:cNvSpPr txBox="1">
            <a:spLocks/>
          </p:cNvSpPr>
          <p:nvPr/>
        </p:nvSpPr>
        <p:spPr>
          <a:xfrm>
            <a:off x="6876256" y="4587974"/>
            <a:ext cx="957606" cy="16412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8" name="Titre 17"/>
          <p:cNvSpPr txBox="1">
            <a:spLocks/>
          </p:cNvSpPr>
          <p:nvPr/>
        </p:nvSpPr>
        <p:spPr>
          <a:xfrm>
            <a:off x="810016" y="1347614"/>
            <a:ext cx="3329936" cy="5727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 smtClean="0"/>
              <a:t>2-particle model</a:t>
            </a:r>
            <a:endParaRPr lang="en-GB" sz="3000" i="1" dirty="0" smtClean="0"/>
          </a:p>
        </p:txBody>
      </p:sp>
      <p:sp>
        <p:nvSpPr>
          <p:cNvPr id="29" name="Titre 17"/>
          <p:cNvSpPr txBox="1">
            <a:spLocks/>
          </p:cNvSpPr>
          <p:nvPr/>
        </p:nvSpPr>
        <p:spPr>
          <a:xfrm>
            <a:off x="810016" y="3223158"/>
            <a:ext cx="3329936" cy="5727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 smtClean="0"/>
              <a:t>2-mode model</a:t>
            </a:r>
            <a:endParaRPr lang="en-GB" sz="3000" i="1" dirty="0" smtClean="0"/>
          </a:p>
        </p:txBody>
      </p:sp>
      <p:sp>
        <p:nvSpPr>
          <p:cNvPr id="30" name="Titre 17"/>
          <p:cNvSpPr txBox="1">
            <a:spLocks/>
          </p:cNvSpPr>
          <p:nvPr/>
        </p:nvSpPr>
        <p:spPr>
          <a:xfrm>
            <a:off x="5202504" y="1347614"/>
            <a:ext cx="3329936" cy="5727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 err="1" smtClean="0"/>
              <a:t>PyHT</a:t>
            </a:r>
            <a:r>
              <a:rPr lang="en-GB" sz="3000" dirty="0" smtClean="0"/>
              <a:t> simulations</a:t>
            </a:r>
            <a:endParaRPr lang="en-GB" sz="3000" i="1" dirty="0" smtClean="0"/>
          </a:p>
        </p:txBody>
      </p:sp>
      <p:sp>
        <p:nvSpPr>
          <p:cNvPr id="31" name="Titre 17"/>
          <p:cNvSpPr txBox="1">
            <a:spLocks/>
          </p:cNvSpPr>
          <p:nvPr/>
        </p:nvSpPr>
        <p:spPr>
          <a:xfrm>
            <a:off x="4986480" y="3007134"/>
            <a:ext cx="3700320" cy="107678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 smtClean="0"/>
              <a:t>Soft-slice (instead of rigid-slice) model</a:t>
            </a:r>
            <a:endParaRPr lang="en-GB" sz="3000" i="1" dirty="0" smtClean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2699792" y="2211710"/>
            <a:ext cx="3710401" cy="5727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 err="1" smtClean="0"/>
              <a:t>BimBim</a:t>
            </a:r>
            <a:r>
              <a:rPr lang="en-GB" sz="3000" dirty="0" smtClean="0"/>
              <a:t> simulations</a:t>
            </a:r>
            <a:endParaRPr lang="en-GB" sz="3000" i="1" dirty="0" smtClean="0"/>
          </a:p>
        </p:txBody>
      </p:sp>
    </p:spTree>
    <p:extLst>
      <p:ext uri="{BB962C8B-B14F-4D97-AF65-F5344CB8AC3E}">
        <p14:creationId xmlns:p14="http://schemas.microsoft.com/office/powerpoint/2010/main" val="165564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31</a:t>
            </a:r>
            <a:endParaRPr lang="fr-FR" dirty="0"/>
          </a:p>
        </p:txBody>
      </p:sp>
      <p:sp>
        <p:nvSpPr>
          <p:cNvPr id="48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=&gt; Could be consistent with </a:t>
            </a:r>
            <a:r>
              <a:rPr lang="en-US" dirty="0" smtClean="0">
                <a:solidFill>
                  <a:srgbClr val="FF0000"/>
                </a:solidFill>
              </a:rPr>
              <a:t>5 </a:t>
            </a:r>
            <a:r>
              <a:rPr lang="en-US" dirty="0">
                <a:solidFill>
                  <a:srgbClr val="FF0000"/>
                </a:solidFill>
              </a:rPr>
              <a:t>studies</a:t>
            </a:r>
            <a:endParaRPr lang="en-GB" sz="2400" i="1" dirty="0">
              <a:solidFill>
                <a:srgbClr val="FF0000"/>
              </a:solidFill>
            </a:endParaRPr>
          </a:p>
        </p:txBody>
      </p:sp>
      <p:sp>
        <p:nvSpPr>
          <p:cNvPr id="21" name="Titre 17"/>
          <p:cNvSpPr txBox="1">
            <a:spLocks/>
          </p:cNvSpPr>
          <p:nvPr/>
        </p:nvSpPr>
        <p:spPr>
          <a:xfrm>
            <a:off x="6876256" y="4587974"/>
            <a:ext cx="957606" cy="16412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8" name="Titre 17"/>
          <p:cNvSpPr txBox="1">
            <a:spLocks/>
          </p:cNvSpPr>
          <p:nvPr/>
        </p:nvSpPr>
        <p:spPr>
          <a:xfrm>
            <a:off x="810016" y="1347614"/>
            <a:ext cx="3329936" cy="5727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 smtClean="0"/>
              <a:t>2-particle model</a:t>
            </a:r>
            <a:endParaRPr lang="en-GB" sz="3000" i="1" dirty="0" smtClean="0"/>
          </a:p>
        </p:txBody>
      </p:sp>
    </p:spTree>
    <p:extLst>
      <p:ext uri="{BB962C8B-B14F-4D97-AF65-F5344CB8AC3E}">
        <p14:creationId xmlns:p14="http://schemas.microsoft.com/office/powerpoint/2010/main" val="32443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31</a:t>
            </a:r>
            <a:endParaRPr lang="fr-FR" dirty="0"/>
          </a:p>
        </p:txBody>
      </p:sp>
      <p:sp>
        <p:nvSpPr>
          <p:cNvPr id="48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=&gt; Could be consistent with </a:t>
            </a:r>
            <a:r>
              <a:rPr lang="en-US" dirty="0" smtClean="0">
                <a:solidFill>
                  <a:srgbClr val="FF0000"/>
                </a:solidFill>
              </a:rPr>
              <a:t>5 </a:t>
            </a:r>
            <a:r>
              <a:rPr lang="en-US" dirty="0">
                <a:solidFill>
                  <a:srgbClr val="FF0000"/>
                </a:solidFill>
              </a:rPr>
              <a:t>studies</a:t>
            </a:r>
            <a:endParaRPr lang="en-GB" sz="2400" i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05" y="555525"/>
            <a:ext cx="2780542" cy="2292355"/>
          </a:xfrm>
          <a:prstGeom prst="rect">
            <a:avLst/>
          </a:prstGeom>
        </p:spPr>
      </p:pic>
      <p:sp>
        <p:nvSpPr>
          <p:cNvPr id="18" name="Titre 17"/>
          <p:cNvSpPr txBox="1">
            <a:spLocks/>
          </p:cNvSpPr>
          <p:nvPr/>
        </p:nvSpPr>
        <p:spPr>
          <a:xfrm rot="16200000">
            <a:off x="-236415" y="1602931"/>
            <a:ext cx="2176835" cy="19285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smtClean="0">
                <a:solidFill>
                  <a:srgbClr val="D71798"/>
                </a:solidFill>
              </a:rPr>
              <a:t>Chin-Chao-Blaskiewicz_PRAB2016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1" name="Titre 17"/>
          <p:cNvSpPr txBox="1">
            <a:spLocks/>
          </p:cNvSpPr>
          <p:nvPr/>
        </p:nvSpPr>
        <p:spPr>
          <a:xfrm>
            <a:off x="6876256" y="4587974"/>
            <a:ext cx="957606" cy="16412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en-US" sz="1000" i="1" dirty="0">
              <a:solidFill>
                <a:srgbClr val="D717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30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31</a:t>
            </a:r>
            <a:endParaRPr lang="fr-FR" dirty="0"/>
          </a:p>
        </p:txBody>
      </p:sp>
      <p:sp>
        <p:nvSpPr>
          <p:cNvPr id="48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=&gt; Could be consistent with </a:t>
            </a:r>
            <a:r>
              <a:rPr lang="en-US" dirty="0" smtClean="0">
                <a:solidFill>
                  <a:srgbClr val="FF0000"/>
                </a:solidFill>
              </a:rPr>
              <a:t>5 </a:t>
            </a:r>
            <a:r>
              <a:rPr lang="en-US" dirty="0">
                <a:solidFill>
                  <a:srgbClr val="FF0000"/>
                </a:solidFill>
              </a:rPr>
              <a:t>studies</a:t>
            </a:r>
            <a:endParaRPr lang="en-GB" sz="2400" i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05" y="555525"/>
            <a:ext cx="2780542" cy="2292355"/>
          </a:xfrm>
          <a:prstGeom prst="rect">
            <a:avLst/>
          </a:prstGeom>
        </p:spPr>
      </p:pic>
      <p:sp>
        <p:nvSpPr>
          <p:cNvPr id="18" name="Titre 17"/>
          <p:cNvSpPr txBox="1">
            <a:spLocks/>
          </p:cNvSpPr>
          <p:nvPr/>
        </p:nvSpPr>
        <p:spPr>
          <a:xfrm rot="16200000">
            <a:off x="-236415" y="1602931"/>
            <a:ext cx="2176835" cy="19285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smtClean="0">
                <a:solidFill>
                  <a:srgbClr val="D71798"/>
                </a:solidFill>
              </a:rPr>
              <a:t>Chin-Chao-Blaskiewicz_PRAB2016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1" name="Titre 17"/>
          <p:cNvSpPr txBox="1">
            <a:spLocks/>
          </p:cNvSpPr>
          <p:nvPr/>
        </p:nvSpPr>
        <p:spPr>
          <a:xfrm>
            <a:off x="6876256" y="4587974"/>
            <a:ext cx="957606" cy="16412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8" name="AutoShape 4"/>
          <p:cNvSpPr>
            <a:spLocks noChangeArrowheads="1"/>
          </p:cNvSpPr>
          <p:nvPr/>
        </p:nvSpPr>
        <p:spPr bwMode="auto">
          <a:xfrm>
            <a:off x="2267744" y="1936075"/>
            <a:ext cx="2301184" cy="923707"/>
          </a:xfrm>
          <a:prstGeom prst="wedgeEllipseCallout">
            <a:avLst>
              <a:gd name="adj1" fmla="val -35824"/>
              <a:gd name="adj2" fmla="val -58029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2274532" y="2008083"/>
            <a:ext cx="2297468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Succession of mode-coupling mode-decoupling with reduction of instability growth rate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96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31</a:t>
            </a:r>
            <a:endParaRPr lang="fr-FR" dirty="0"/>
          </a:p>
        </p:txBody>
      </p:sp>
      <p:sp>
        <p:nvSpPr>
          <p:cNvPr id="48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=&gt; Could be consistent with </a:t>
            </a:r>
            <a:r>
              <a:rPr lang="en-US" dirty="0" smtClean="0">
                <a:solidFill>
                  <a:srgbClr val="FF0000"/>
                </a:solidFill>
              </a:rPr>
              <a:t>5 </a:t>
            </a:r>
            <a:r>
              <a:rPr lang="en-US" dirty="0">
                <a:solidFill>
                  <a:srgbClr val="FF0000"/>
                </a:solidFill>
              </a:rPr>
              <a:t>studies</a:t>
            </a:r>
            <a:endParaRPr lang="en-GB" sz="2400" i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05" y="555525"/>
            <a:ext cx="2780542" cy="2292355"/>
          </a:xfrm>
          <a:prstGeom prst="rect">
            <a:avLst/>
          </a:prstGeom>
        </p:spPr>
      </p:pic>
      <p:sp>
        <p:nvSpPr>
          <p:cNvPr id="18" name="Titre 17"/>
          <p:cNvSpPr txBox="1">
            <a:spLocks/>
          </p:cNvSpPr>
          <p:nvPr/>
        </p:nvSpPr>
        <p:spPr>
          <a:xfrm rot="16200000">
            <a:off x="-236415" y="1602931"/>
            <a:ext cx="2176835" cy="19285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smtClean="0">
                <a:solidFill>
                  <a:srgbClr val="D71798"/>
                </a:solidFill>
              </a:rPr>
              <a:t>Chin-Chao-Blaskiewicz_PRAB2016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1" name="Titre 17"/>
          <p:cNvSpPr txBox="1">
            <a:spLocks/>
          </p:cNvSpPr>
          <p:nvPr/>
        </p:nvSpPr>
        <p:spPr>
          <a:xfrm>
            <a:off x="6876256" y="4587974"/>
            <a:ext cx="957606" cy="16412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5202504" y="1347614"/>
            <a:ext cx="3329936" cy="5727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 err="1" smtClean="0"/>
              <a:t>PyHT</a:t>
            </a:r>
            <a:r>
              <a:rPr lang="en-GB" sz="3000" dirty="0" smtClean="0"/>
              <a:t> simulations</a:t>
            </a:r>
            <a:endParaRPr lang="en-GB" sz="3000" i="1" dirty="0" smtClean="0"/>
          </a:p>
        </p:txBody>
      </p:sp>
      <p:sp>
        <p:nvSpPr>
          <p:cNvPr id="22" name="AutoShape 4"/>
          <p:cNvSpPr>
            <a:spLocks noChangeArrowheads="1"/>
          </p:cNvSpPr>
          <p:nvPr/>
        </p:nvSpPr>
        <p:spPr bwMode="auto">
          <a:xfrm>
            <a:off x="2267744" y="1936075"/>
            <a:ext cx="2301184" cy="923707"/>
          </a:xfrm>
          <a:prstGeom prst="wedgeEllipseCallout">
            <a:avLst>
              <a:gd name="adj1" fmla="val -35824"/>
              <a:gd name="adj2" fmla="val -58029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2274532" y="2008083"/>
            <a:ext cx="2297468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Succession of mode-coupling mode-decoupling with reduction of instability growth rate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445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31</a:t>
            </a:r>
            <a:endParaRPr lang="fr-FR" dirty="0"/>
          </a:p>
        </p:txBody>
      </p:sp>
      <p:sp>
        <p:nvSpPr>
          <p:cNvPr id="48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=&gt; Could be consistent with </a:t>
            </a:r>
            <a:r>
              <a:rPr lang="en-US" dirty="0" smtClean="0">
                <a:solidFill>
                  <a:srgbClr val="FF0000"/>
                </a:solidFill>
              </a:rPr>
              <a:t>5 </a:t>
            </a:r>
            <a:r>
              <a:rPr lang="en-US" dirty="0">
                <a:solidFill>
                  <a:srgbClr val="FF0000"/>
                </a:solidFill>
              </a:rPr>
              <a:t>studies</a:t>
            </a:r>
            <a:endParaRPr lang="en-GB" sz="2400" i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55" y="555525"/>
            <a:ext cx="3845477" cy="22918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605" y="555525"/>
            <a:ext cx="2780542" cy="2292355"/>
          </a:xfrm>
          <a:prstGeom prst="rect">
            <a:avLst/>
          </a:prstGeom>
        </p:spPr>
      </p:pic>
      <p:sp>
        <p:nvSpPr>
          <p:cNvPr id="16" name="Titre 17"/>
          <p:cNvSpPr txBox="1">
            <a:spLocks/>
          </p:cNvSpPr>
          <p:nvPr/>
        </p:nvSpPr>
        <p:spPr>
          <a:xfrm>
            <a:off x="7308304" y="2682000"/>
            <a:ext cx="1140513" cy="20984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dirty="0" smtClean="0">
                <a:solidFill>
                  <a:srgbClr val="D71798"/>
                </a:solidFill>
              </a:rPr>
              <a:t>A. </a:t>
            </a:r>
            <a:r>
              <a:rPr lang="en-US" altLang="en-US" sz="1000" i="1" dirty="0" err="1" smtClean="0">
                <a:solidFill>
                  <a:srgbClr val="D71798"/>
                </a:solidFill>
              </a:rPr>
              <a:t>Oeftiger</a:t>
            </a:r>
            <a:r>
              <a:rPr lang="en-US" altLang="en-US" sz="1000" i="1" dirty="0" smtClean="0">
                <a:solidFill>
                  <a:srgbClr val="D71798"/>
                </a:solidFill>
              </a:rPr>
              <a:t> (2018)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18" name="Titre 17"/>
          <p:cNvSpPr txBox="1">
            <a:spLocks/>
          </p:cNvSpPr>
          <p:nvPr/>
        </p:nvSpPr>
        <p:spPr>
          <a:xfrm rot="16200000">
            <a:off x="-236415" y="1602931"/>
            <a:ext cx="2176835" cy="19285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smtClean="0">
                <a:solidFill>
                  <a:srgbClr val="D71798"/>
                </a:solidFill>
              </a:rPr>
              <a:t>Chin-Chao-Blaskiewicz_PRAB2016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1" name="Titre 17"/>
          <p:cNvSpPr txBox="1">
            <a:spLocks/>
          </p:cNvSpPr>
          <p:nvPr/>
        </p:nvSpPr>
        <p:spPr>
          <a:xfrm>
            <a:off x="6876256" y="4587974"/>
            <a:ext cx="957606" cy="16412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2267744" y="1936075"/>
            <a:ext cx="2301184" cy="923707"/>
          </a:xfrm>
          <a:prstGeom prst="wedgeEllipseCallout">
            <a:avLst>
              <a:gd name="adj1" fmla="val -35824"/>
              <a:gd name="adj2" fmla="val -58029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274532" y="2008083"/>
            <a:ext cx="2297468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Succession of mode-coupling mode-decoupling with reduction of instability growth rate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27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31</a:t>
            </a:r>
            <a:endParaRPr lang="fr-FR" dirty="0"/>
          </a:p>
        </p:txBody>
      </p:sp>
      <p:sp>
        <p:nvSpPr>
          <p:cNvPr id="48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=&gt; Could be consistent with </a:t>
            </a:r>
            <a:r>
              <a:rPr lang="en-US" dirty="0" smtClean="0">
                <a:solidFill>
                  <a:srgbClr val="FF0000"/>
                </a:solidFill>
              </a:rPr>
              <a:t>5 </a:t>
            </a:r>
            <a:r>
              <a:rPr lang="en-US" dirty="0">
                <a:solidFill>
                  <a:srgbClr val="FF0000"/>
                </a:solidFill>
              </a:rPr>
              <a:t>studies</a:t>
            </a:r>
            <a:endParaRPr lang="en-GB" sz="2400" i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55" y="555525"/>
            <a:ext cx="3845477" cy="22918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605" y="555525"/>
            <a:ext cx="2780542" cy="2292355"/>
          </a:xfrm>
          <a:prstGeom prst="rect">
            <a:avLst/>
          </a:prstGeom>
        </p:spPr>
      </p:pic>
      <p:sp>
        <p:nvSpPr>
          <p:cNvPr id="16" name="Titre 17"/>
          <p:cNvSpPr txBox="1">
            <a:spLocks/>
          </p:cNvSpPr>
          <p:nvPr/>
        </p:nvSpPr>
        <p:spPr>
          <a:xfrm>
            <a:off x="7308304" y="2682000"/>
            <a:ext cx="1140513" cy="20984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dirty="0" smtClean="0">
                <a:solidFill>
                  <a:srgbClr val="D71798"/>
                </a:solidFill>
              </a:rPr>
              <a:t>A. </a:t>
            </a:r>
            <a:r>
              <a:rPr lang="en-US" altLang="en-US" sz="1000" i="1" dirty="0" err="1" smtClean="0">
                <a:solidFill>
                  <a:srgbClr val="D71798"/>
                </a:solidFill>
              </a:rPr>
              <a:t>Oeftiger</a:t>
            </a:r>
            <a:r>
              <a:rPr lang="en-US" altLang="en-US" sz="1000" i="1" dirty="0" smtClean="0">
                <a:solidFill>
                  <a:srgbClr val="D71798"/>
                </a:solidFill>
              </a:rPr>
              <a:t> (2018)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18" name="Titre 17"/>
          <p:cNvSpPr txBox="1">
            <a:spLocks/>
          </p:cNvSpPr>
          <p:nvPr/>
        </p:nvSpPr>
        <p:spPr>
          <a:xfrm rot="16200000">
            <a:off x="-236415" y="1602931"/>
            <a:ext cx="2176835" cy="19285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smtClean="0">
                <a:solidFill>
                  <a:srgbClr val="D71798"/>
                </a:solidFill>
              </a:rPr>
              <a:t>Chin-Chao-Blaskiewicz_PRAB2016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1" name="Titre 17"/>
          <p:cNvSpPr txBox="1">
            <a:spLocks/>
          </p:cNvSpPr>
          <p:nvPr/>
        </p:nvSpPr>
        <p:spPr>
          <a:xfrm>
            <a:off x="6876256" y="4587974"/>
            <a:ext cx="957606" cy="16412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30" name="AutoShape 4"/>
          <p:cNvSpPr>
            <a:spLocks noChangeArrowheads="1"/>
          </p:cNvSpPr>
          <p:nvPr/>
        </p:nvSpPr>
        <p:spPr bwMode="auto">
          <a:xfrm>
            <a:off x="6732240" y="1347614"/>
            <a:ext cx="2323449" cy="936104"/>
          </a:xfrm>
          <a:prstGeom prst="wedgeEllipseCallout">
            <a:avLst>
              <a:gd name="adj1" fmla="val -97453"/>
              <a:gd name="adj2" fmla="val 56826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6813845" y="1380713"/>
            <a:ext cx="2097828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Growth rates to be updated (“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envelope fitting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” instead 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of fitting only 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the first 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rise)</a:t>
            </a: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2267744" y="1936075"/>
            <a:ext cx="2301184" cy="923707"/>
          </a:xfrm>
          <a:prstGeom prst="wedgeEllipseCallout">
            <a:avLst>
              <a:gd name="adj1" fmla="val -35824"/>
              <a:gd name="adj2" fmla="val -58029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274532" y="2008083"/>
            <a:ext cx="2297468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Succession of mode-coupling mode-decoupling with reduction of instability growth rate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580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31</a:t>
            </a:r>
            <a:endParaRPr lang="fr-FR" dirty="0"/>
          </a:p>
        </p:txBody>
      </p:sp>
      <p:sp>
        <p:nvSpPr>
          <p:cNvPr id="48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=&gt; Could be consistent with </a:t>
            </a:r>
            <a:r>
              <a:rPr lang="en-US" dirty="0" smtClean="0">
                <a:solidFill>
                  <a:srgbClr val="FF0000"/>
                </a:solidFill>
              </a:rPr>
              <a:t>5 </a:t>
            </a:r>
            <a:r>
              <a:rPr lang="en-US" dirty="0">
                <a:solidFill>
                  <a:srgbClr val="FF0000"/>
                </a:solidFill>
              </a:rPr>
              <a:t>studies</a:t>
            </a:r>
            <a:endParaRPr lang="en-GB" sz="2400" i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55" y="555525"/>
            <a:ext cx="3845477" cy="22918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605" y="555525"/>
            <a:ext cx="2780542" cy="2292355"/>
          </a:xfrm>
          <a:prstGeom prst="rect">
            <a:avLst/>
          </a:prstGeom>
        </p:spPr>
      </p:pic>
      <p:sp>
        <p:nvSpPr>
          <p:cNvPr id="16" name="Titre 17"/>
          <p:cNvSpPr txBox="1">
            <a:spLocks/>
          </p:cNvSpPr>
          <p:nvPr/>
        </p:nvSpPr>
        <p:spPr>
          <a:xfrm>
            <a:off x="7308304" y="2682000"/>
            <a:ext cx="1140513" cy="20984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dirty="0" smtClean="0">
                <a:solidFill>
                  <a:srgbClr val="D71798"/>
                </a:solidFill>
              </a:rPr>
              <a:t>A. </a:t>
            </a:r>
            <a:r>
              <a:rPr lang="en-US" altLang="en-US" sz="1000" i="1" dirty="0" err="1" smtClean="0">
                <a:solidFill>
                  <a:srgbClr val="D71798"/>
                </a:solidFill>
              </a:rPr>
              <a:t>Oeftiger</a:t>
            </a:r>
            <a:r>
              <a:rPr lang="en-US" altLang="en-US" sz="1000" i="1" dirty="0" smtClean="0">
                <a:solidFill>
                  <a:srgbClr val="D71798"/>
                </a:solidFill>
              </a:rPr>
              <a:t> (2018)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18" name="Titre 17"/>
          <p:cNvSpPr txBox="1">
            <a:spLocks/>
          </p:cNvSpPr>
          <p:nvPr/>
        </p:nvSpPr>
        <p:spPr>
          <a:xfrm rot="16200000">
            <a:off x="-236415" y="1602931"/>
            <a:ext cx="2176835" cy="19285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smtClean="0">
                <a:solidFill>
                  <a:srgbClr val="D71798"/>
                </a:solidFill>
              </a:rPr>
              <a:t>Chin-Chao-Blaskiewicz_PRAB2016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1" name="Titre 17"/>
          <p:cNvSpPr txBox="1">
            <a:spLocks/>
          </p:cNvSpPr>
          <p:nvPr/>
        </p:nvSpPr>
        <p:spPr>
          <a:xfrm>
            <a:off x="6876256" y="4587974"/>
            <a:ext cx="957606" cy="16412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0" name="Titre 17"/>
          <p:cNvSpPr txBox="1">
            <a:spLocks/>
          </p:cNvSpPr>
          <p:nvPr/>
        </p:nvSpPr>
        <p:spPr>
          <a:xfrm>
            <a:off x="810016" y="3223158"/>
            <a:ext cx="3329936" cy="5727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 smtClean="0"/>
              <a:t>2-mode model</a:t>
            </a:r>
            <a:endParaRPr lang="en-GB" sz="3000" i="1" dirty="0" smtClean="0"/>
          </a:p>
        </p:txBody>
      </p:sp>
      <p:sp>
        <p:nvSpPr>
          <p:cNvPr id="28" name="AutoShape 4"/>
          <p:cNvSpPr>
            <a:spLocks noChangeArrowheads="1"/>
          </p:cNvSpPr>
          <p:nvPr/>
        </p:nvSpPr>
        <p:spPr bwMode="auto">
          <a:xfrm>
            <a:off x="6732240" y="1347614"/>
            <a:ext cx="2323449" cy="936104"/>
          </a:xfrm>
          <a:prstGeom prst="wedgeEllipseCallout">
            <a:avLst>
              <a:gd name="adj1" fmla="val -97453"/>
              <a:gd name="adj2" fmla="val 56826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6813845" y="1380713"/>
            <a:ext cx="2097828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Growth rates to be updated (“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envelope fitting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” instead 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of fitting only 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the first 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rise)</a:t>
            </a:r>
          </a:p>
        </p:txBody>
      </p:sp>
      <p:sp>
        <p:nvSpPr>
          <p:cNvPr id="22" name="AutoShape 4"/>
          <p:cNvSpPr>
            <a:spLocks noChangeArrowheads="1"/>
          </p:cNvSpPr>
          <p:nvPr/>
        </p:nvSpPr>
        <p:spPr bwMode="auto">
          <a:xfrm>
            <a:off x="2267744" y="1936075"/>
            <a:ext cx="2301184" cy="923707"/>
          </a:xfrm>
          <a:prstGeom prst="wedgeEllipseCallout">
            <a:avLst>
              <a:gd name="adj1" fmla="val -35824"/>
              <a:gd name="adj2" fmla="val -58029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2274532" y="2008083"/>
            <a:ext cx="2297468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Succession of mode-coupling mode-decoupling with reduction of instability growth rate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21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31</a:t>
            </a:r>
            <a:endParaRPr lang="fr-FR" dirty="0"/>
          </a:p>
        </p:txBody>
      </p:sp>
      <p:sp>
        <p:nvSpPr>
          <p:cNvPr id="48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=&gt; Could be consistent with </a:t>
            </a:r>
            <a:r>
              <a:rPr lang="en-US" dirty="0" smtClean="0">
                <a:solidFill>
                  <a:srgbClr val="FF0000"/>
                </a:solidFill>
              </a:rPr>
              <a:t>5 </a:t>
            </a:r>
            <a:r>
              <a:rPr lang="en-US" dirty="0">
                <a:solidFill>
                  <a:srgbClr val="FF0000"/>
                </a:solidFill>
              </a:rPr>
              <a:t>studies</a:t>
            </a:r>
            <a:endParaRPr lang="en-GB" sz="2400" i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55" y="555525"/>
            <a:ext cx="3845477" cy="22918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605" y="555525"/>
            <a:ext cx="2780542" cy="2292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05" y="2931790"/>
            <a:ext cx="2758268" cy="18685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re 17"/>
          <p:cNvSpPr txBox="1">
            <a:spLocks/>
          </p:cNvSpPr>
          <p:nvPr/>
        </p:nvSpPr>
        <p:spPr>
          <a:xfrm>
            <a:off x="7308304" y="2682000"/>
            <a:ext cx="1140513" cy="20984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dirty="0" smtClean="0">
                <a:solidFill>
                  <a:srgbClr val="D71798"/>
                </a:solidFill>
              </a:rPr>
              <a:t>A. </a:t>
            </a:r>
            <a:r>
              <a:rPr lang="en-US" altLang="en-US" sz="1000" i="1" dirty="0" err="1" smtClean="0">
                <a:solidFill>
                  <a:srgbClr val="D71798"/>
                </a:solidFill>
              </a:rPr>
              <a:t>Oeftiger</a:t>
            </a:r>
            <a:r>
              <a:rPr lang="en-US" altLang="en-US" sz="1000" i="1" dirty="0" smtClean="0">
                <a:solidFill>
                  <a:srgbClr val="D71798"/>
                </a:solidFill>
              </a:rPr>
              <a:t> (2018)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18" name="Titre 17"/>
          <p:cNvSpPr txBox="1">
            <a:spLocks/>
          </p:cNvSpPr>
          <p:nvPr/>
        </p:nvSpPr>
        <p:spPr>
          <a:xfrm rot="16200000">
            <a:off x="-236415" y="1602931"/>
            <a:ext cx="2176835" cy="19285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smtClean="0">
                <a:solidFill>
                  <a:srgbClr val="D71798"/>
                </a:solidFill>
              </a:rPr>
              <a:t>Chin-Chao-Blaskiewicz_PRAB2016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0" name="Titre 17"/>
          <p:cNvSpPr txBox="1">
            <a:spLocks/>
          </p:cNvSpPr>
          <p:nvPr/>
        </p:nvSpPr>
        <p:spPr>
          <a:xfrm>
            <a:off x="3131840" y="4587974"/>
            <a:ext cx="644552" cy="17855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smtClean="0">
                <a:solidFill>
                  <a:srgbClr val="D71798"/>
                </a:solidFill>
              </a:rPr>
              <a:t>IPAC19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1" name="Titre 17"/>
          <p:cNvSpPr txBox="1">
            <a:spLocks/>
          </p:cNvSpPr>
          <p:nvPr/>
        </p:nvSpPr>
        <p:spPr>
          <a:xfrm>
            <a:off x="6876256" y="4587974"/>
            <a:ext cx="957606" cy="16412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30" name="AutoShape 4"/>
          <p:cNvSpPr>
            <a:spLocks noChangeArrowheads="1"/>
          </p:cNvSpPr>
          <p:nvPr/>
        </p:nvSpPr>
        <p:spPr bwMode="auto">
          <a:xfrm>
            <a:off x="6732240" y="1347614"/>
            <a:ext cx="2323449" cy="936104"/>
          </a:xfrm>
          <a:prstGeom prst="wedgeEllipseCallout">
            <a:avLst>
              <a:gd name="adj1" fmla="val -97453"/>
              <a:gd name="adj2" fmla="val 56826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6813845" y="1380713"/>
            <a:ext cx="2097828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Growth rates to be updated (“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envelope fitting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” instead 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of fitting only 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the first 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rise)</a:t>
            </a:r>
          </a:p>
        </p:txBody>
      </p:sp>
      <p:sp>
        <p:nvSpPr>
          <p:cNvPr id="22" name="AutoShape 4"/>
          <p:cNvSpPr>
            <a:spLocks noChangeArrowheads="1"/>
          </p:cNvSpPr>
          <p:nvPr/>
        </p:nvSpPr>
        <p:spPr bwMode="auto">
          <a:xfrm>
            <a:off x="2267744" y="1936075"/>
            <a:ext cx="2301184" cy="923707"/>
          </a:xfrm>
          <a:prstGeom prst="wedgeEllipseCallout">
            <a:avLst>
              <a:gd name="adj1" fmla="val -35824"/>
              <a:gd name="adj2" fmla="val -58029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2274532" y="2008083"/>
            <a:ext cx="2297468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Succession of mode-coupling mode-decoupling with reduction of instability growth rate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37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ARIES-APEC workshop, Virtual, 30/06/2020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31</a:t>
            </a:r>
            <a:endParaRPr lang="fr-FR" dirty="0"/>
          </a:p>
        </p:txBody>
      </p:sp>
      <p:sp>
        <p:nvSpPr>
          <p:cNvPr id="48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=&gt; Could be consistent with </a:t>
            </a:r>
            <a:r>
              <a:rPr lang="en-US" dirty="0" smtClean="0">
                <a:solidFill>
                  <a:srgbClr val="FF0000"/>
                </a:solidFill>
              </a:rPr>
              <a:t>5 </a:t>
            </a:r>
            <a:r>
              <a:rPr lang="en-US" dirty="0">
                <a:solidFill>
                  <a:srgbClr val="FF0000"/>
                </a:solidFill>
              </a:rPr>
              <a:t>studies</a:t>
            </a:r>
            <a:endParaRPr lang="en-GB" sz="2400" i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55" y="555525"/>
            <a:ext cx="3845477" cy="22918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605" y="555525"/>
            <a:ext cx="2780542" cy="2292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05" y="2931790"/>
            <a:ext cx="2758268" cy="18685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re 17"/>
          <p:cNvSpPr txBox="1">
            <a:spLocks/>
          </p:cNvSpPr>
          <p:nvPr/>
        </p:nvSpPr>
        <p:spPr>
          <a:xfrm>
            <a:off x="7308304" y="2682000"/>
            <a:ext cx="1140513" cy="20984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dirty="0" smtClean="0">
                <a:solidFill>
                  <a:srgbClr val="D71798"/>
                </a:solidFill>
              </a:rPr>
              <a:t>A. </a:t>
            </a:r>
            <a:r>
              <a:rPr lang="en-US" altLang="en-US" sz="1000" i="1" dirty="0" err="1" smtClean="0">
                <a:solidFill>
                  <a:srgbClr val="D71798"/>
                </a:solidFill>
              </a:rPr>
              <a:t>Oeftiger</a:t>
            </a:r>
            <a:r>
              <a:rPr lang="en-US" altLang="en-US" sz="1000" i="1" dirty="0" smtClean="0">
                <a:solidFill>
                  <a:srgbClr val="D71798"/>
                </a:solidFill>
              </a:rPr>
              <a:t> (2018)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18" name="Titre 17"/>
          <p:cNvSpPr txBox="1">
            <a:spLocks/>
          </p:cNvSpPr>
          <p:nvPr/>
        </p:nvSpPr>
        <p:spPr>
          <a:xfrm rot="16200000">
            <a:off x="-236415" y="1602931"/>
            <a:ext cx="2176835" cy="19285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smtClean="0">
                <a:solidFill>
                  <a:srgbClr val="D71798"/>
                </a:solidFill>
              </a:rPr>
              <a:t>Chin-Chao-Blaskiewicz_PRAB2016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0" name="Titre 17"/>
          <p:cNvSpPr txBox="1">
            <a:spLocks/>
          </p:cNvSpPr>
          <p:nvPr/>
        </p:nvSpPr>
        <p:spPr>
          <a:xfrm>
            <a:off x="3131840" y="4587974"/>
            <a:ext cx="644552" cy="17855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000" i="1" smtClean="0">
                <a:solidFill>
                  <a:srgbClr val="D71798"/>
                </a:solidFill>
              </a:rPr>
              <a:t>IPAC19</a:t>
            </a:r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1" name="Titre 17"/>
          <p:cNvSpPr txBox="1">
            <a:spLocks/>
          </p:cNvSpPr>
          <p:nvPr/>
        </p:nvSpPr>
        <p:spPr>
          <a:xfrm>
            <a:off x="6876256" y="4587974"/>
            <a:ext cx="957606" cy="16412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en-US" sz="1000" i="1" dirty="0">
              <a:solidFill>
                <a:srgbClr val="D71798"/>
              </a:solidFill>
            </a:endParaRP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2267744" y="2931790"/>
            <a:ext cx="2592288" cy="1099867"/>
          </a:xfrm>
          <a:prstGeom prst="wedgeEllipseCallout">
            <a:avLst>
              <a:gd name="adj1" fmla="val -2098"/>
              <a:gd name="adj2" fmla="val 87733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2337717" y="3038060"/>
            <a:ext cx="2399882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000" dirty="0" smtClean="0">
                <a:solidFill>
                  <a:srgbClr val="FF0000"/>
                </a:solidFill>
                <a:latin typeface="Arial"/>
                <a:cs typeface="Arial"/>
              </a:rPr>
              <a:t>See also </a:t>
            </a:r>
            <a:r>
              <a:rPr lang="en-US" sz="800" dirty="0">
                <a:hlinkClick r:id="rId8"/>
              </a:rPr>
              <a:t>https://indico.cern.ch/event/924630/contributions/3903233/attachments/2056784/3449240/SPS_TMCI_with_SC_InstabGrowthRate_EM_15-06-20.pdf</a:t>
            </a:r>
            <a:r>
              <a:rPr lang="en-US" sz="8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000" dirty="0" smtClean="0">
                <a:solidFill>
                  <a:srgbClr val="FF0000"/>
                </a:solidFill>
                <a:latin typeface="Arial"/>
                <a:cs typeface="Arial"/>
              </a:rPr>
              <a:t>for discussion about the instability growth-rate</a:t>
            </a:r>
            <a:endParaRPr lang="en-US" sz="1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0" name="AutoShape 4"/>
          <p:cNvSpPr>
            <a:spLocks noChangeArrowheads="1"/>
          </p:cNvSpPr>
          <p:nvPr/>
        </p:nvSpPr>
        <p:spPr bwMode="auto">
          <a:xfrm>
            <a:off x="6732240" y="1347614"/>
            <a:ext cx="2323449" cy="936104"/>
          </a:xfrm>
          <a:prstGeom prst="wedgeEllipseCallout">
            <a:avLst>
              <a:gd name="adj1" fmla="val -97453"/>
              <a:gd name="adj2" fmla="val 56826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6813845" y="1380713"/>
            <a:ext cx="2097828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Growth rates to be updated (“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envelope fitting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” instead 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of fitting only 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the first 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rise)</a:t>
            </a:r>
          </a:p>
        </p:txBody>
      </p:sp>
      <p:sp>
        <p:nvSpPr>
          <p:cNvPr id="23" name="AutoShape 4"/>
          <p:cNvSpPr>
            <a:spLocks noChangeArrowheads="1"/>
          </p:cNvSpPr>
          <p:nvPr/>
        </p:nvSpPr>
        <p:spPr bwMode="auto">
          <a:xfrm>
            <a:off x="2267744" y="1936075"/>
            <a:ext cx="2301184" cy="923707"/>
          </a:xfrm>
          <a:prstGeom prst="wedgeEllipseCallout">
            <a:avLst>
              <a:gd name="adj1" fmla="val -35824"/>
              <a:gd name="adj2" fmla="val -58029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2274532" y="2008083"/>
            <a:ext cx="2297468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CCCC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Succession of mode-coupling mode-decoupling with reduction of instability growth rate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6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rgbClr val="D71798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16:9 format</Description0>
    <Note xmlns="8946e33d-fd2f-4ae4-8ee9-d90c129cdf9e">For presentations to be given at Joint HL-LHC/LARP annual meetings (US or European locations).
https://edms.cern.ch/document/1607173/</Note>
  </documentManagement>
</p:properties>
</file>

<file path=customXml/itemProps1.xml><?xml version="1.0" encoding="utf-8"?>
<ds:datastoreItem xmlns:ds="http://schemas.openxmlformats.org/officeDocument/2006/customXml" ds:itemID="{1A872CBE-B11C-4B5C-8E3B-8257C4220B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4FA0FA1-5039-465F-BC86-6B01966C1D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E8D53C2-CD29-4E3D-9B40-86F354B694A2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www.w3.org/XML/1998/namespace"/>
    <ds:schemaRef ds:uri="http://purl.org/dc/terms/"/>
    <ds:schemaRef ds:uri="http://schemas.openxmlformats.org/package/2006/metadata/core-properties"/>
    <ds:schemaRef ds:uri="8946e33d-fd2f-4ae4-8ee9-d90c129cdf9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HLU-Pres-test01.thmx</Template>
  <TotalTime>13848</TotalTime>
  <Words>7657</Words>
  <Application>Microsoft Macintosh PowerPoint</Application>
  <PresentationFormat>On-screen Show (16:9)</PresentationFormat>
  <Paragraphs>1122</Paragraphs>
  <Slides>155</Slides>
  <Notes>155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155</vt:i4>
      </vt:variant>
    </vt:vector>
  </HeadingPairs>
  <TitlesOfParts>
    <vt:vector size="164" baseType="lpstr">
      <vt:lpstr>Book Antiqua</vt:lpstr>
      <vt:lpstr>Calibri</vt:lpstr>
      <vt:lpstr>Cambria Math</vt:lpstr>
      <vt:lpstr>Mangal</vt:lpstr>
      <vt:lpstr>Monotype Sorts</vt:lpstr>
      <vt:lpstr>Wingdings</vt:lpstr>
      <vt:lpstr>Arial</vt:lpstr>
      <vt:lpstr>Thème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APO</Company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HiLumi-Pres-Template-16-9-LARP</dc:title>
  <dc:creator>André-Pierre OLIVIER</dc:creator>
  <cp:lastModifiedBy>Elias Metral</cp:lastModifiedBy>
  <cp:revision>1922</cp:revision>
  <cp:lastPrinted>2019-05-15T09:06:28Z</cp:lastPrinted>
  <dcterms:created xsi:type="dcterms:W3CDTF">2016-03-23T13:26:05Z</dcterms:created>
  <dcterms:modified xsi:type="dcterms:W3CDTF">2020-06-30T10:08:24Z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