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280" r:id="rId2"/>
    <p:sldId id="312" r:id="rId3"/>
    <p:sldId id="316" r:id="rId4"/>
    <p:sldId id="361" r:id="rId5"/>
    <p:sldId id="317" r:id="rId6"/>
    <p:sldId id="362" r:id="rId7"/>
    <p:sldId id="318" r:id="rId8"/>
    <p:sldId id="319" r:id="rId9"/>
    <p:sldId id="320" r:id="rId10"/>
    <p:sldId id="321" r:id="rId11"/>
    <p:sldId id="322" r:id="rId12"/>
    <p:sldId id="324" r:id="rId13"/>
    <p:sldId id="353" r:id="rId14"/>
    <p:sldId id="352" r:id="rId15"/>
    <p:sldId id="363" r:id="rId16"/>
    <p:sldId id="364" r:id="rId17"/>
    <p:sldId id="358" r:id="rId18"/>
    <p:sldId id="357" r:id="rId19"/>
    <p:sldId id="330" r:id="rId20"/>
    <p:sldId id="332" r:id="rId21"/>
    <p:sldId id="347" r:id="rId22"/>
    <p:sldId id="335" r:id="rId23"/>
    <p:sldId id="334" r:id="rId24"/>
    <p:sldId id="343" r:id="rId25"/>
    <p:sldId id="344" r:id="rId26"/>
    <p:sldId id="345" r:id="rId27"/>
    <p:sldId id="336" r:id="rId28"/>
    <p:sldId id="337" r:id="rId29"/>
    <p:sldId id="370" r:id="rId30"/>
    <p:sldId id="340" r:id="rId31"/>
    <p:sldId id="341" r:id="rId32"/>
    <p:sldId id="342" r:id="rId33"/>
    <p:sldId id="323" r:id="rId34"/>
    <p:sldId id="346" r:id="rId35"/>
    <p:sldId id="359" r:id="rId36"/>
    <p:sldId id="308" r:id="rId37"/>
    <p:sldId id="300" r:id="rId38"/>
    <p:sldId id="348" r:id="rId39"/>
    <p:sldId id="360" r:id="rId40"/>
    <p:sldId id="349" r:id="rId41"/>
    <p:sldId id="37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1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2890" autoAdjust="0"/>
  </p:normalViewPr>
  <p:slideViewPr>
    <p:cSldViewPr snapToGrid="0">
      <p:cViewPr varScale="1">
        <p:scale>
          <a:sx n="50" d="100"/>
          <a:sy n="50" d="100"/>
        </p:scale>
        <p:origin x="18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DB64F-84AC-4D24-ACF8-C62FA4FCE60D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82C06-2520-4C89-9D33-16D7C9D1C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3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D678-4B96-BD4B-A5C7-D8A71E2493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07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764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04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D678-4B96-BD4B-A5C7-D8A71E24936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4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D678-4B96-BD4B-A5C7-D8A71E24936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3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2" name="Google Shape;95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585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D678-4B96-BD4B-A5C7-D8A71E2493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98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D678-4B96-BD4B-A5C7-D8A71E2493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83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D678-4B96-BD4B-A5C7-D8A71E2493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0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4D678-4B96-BD4B-A5C7-D8A71E2493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38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8" name="Google Shape;106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09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437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8" name="Google Shape;106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066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8" name="Google Shape;106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674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053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345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445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9711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36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007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407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70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60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736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3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29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8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0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50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9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33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1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/>
              <a:t>home.cern</a:t>
            </a:r>
            <a:endParaRPr kumimoji="0" lang="en-US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2" y="2663942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77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 type="obj">
  <p:cSld name="4_Titre et contenu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10067" y="59268"/>
            <a:ext cx="8280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10067" y="812800"/>
            <a:ext cx="8754533" cy="557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91440" y="619529"/>
            <a:ext cx="8846820" cy="89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3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1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/>
              <a:t>home.cern</a:t>
            </a:r>
            <a:endParaRPr kumimoji="0" lang="en-US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2" y="2663942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35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60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2" y="2765968"/>
            <a:ext cx="1221946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1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/>
              <a:t>home.cern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9272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444818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8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99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444818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8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510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10" name="Google Shape;19;p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91440" y="619533"/>
            <a:ext cx="8846820" cy="8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;p3"/>
          <p:cNvSpPr txBox="1">
            <a:spLocks noGrp="1"/>
          </p:cNvSpPr>
          <p:nvPr>
            <p:ph type="title"/>
          </p:nvPr>
        </p:nvSpPr>
        <p:spPr>
          <a:xfrm>
            <a:off x="110067" y="59268"/>
            <a:ext cx="8280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18;p3"/>
          <p:cNvSpPr txBox="1">
            <a:spLocks noGrp="1"/>
          </p:cNvSpPr>
          <p:nvPr>
            <p:ph type="body" idx="1"/>
          </p:nvPr>
        </p:nvSpPr>
        <p:spPr>
          <a:xfrm>
            <a:off x="110069" y="812804"/>
            <a:ext cx="8754533" cy="557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20032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/>
            </a:lvl1pPr>
            <a:lvl2pPr marL="914377" lvl="1" indent="-331461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2pPr>
            <a:lvl3pPr marL="1371566" lvl="2" indent="-325747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3pPr>
            <a:lvl4pPr marL="1828754" lvl="3" indent="-331461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057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4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1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4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7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81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269781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7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1" y="23349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1" y="1325610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/>
              <a:t>Cliquez pour modifier les styles du texte du masque</a:t>
            </a:r>
          </a:p>
          <a:p>
            <a:pPr lvl="1" eaLnBrk="1" latinLnBrk="0" hangingPunct="1"/>
            <a:r>
              <a:rPr kumimoji="0" lang="fr-CH"/>
              <a:t>Deuxième niveau</a:t>
            </a:r>
          </a:p>
          <a:p>
            <a:pPr lvl="2" eaLnBrk="1" latinLnBrk="0" hangingPunct="1"/>
            <a:r>
              <a:rPr kumimoji="0" lang="fr-CH"/>
              <a:t>Troisième niveau</a:t>
            </a:r>
          </a:p>
          <a:p>
            <a:pPr lvl="3" eaLnBrk="1" latinLnBrk="0" hangingPunct="1"/>
            <a:r>
              <a:rPr kumimoji="0" lang="fr-CH"/>
              <a:t>Quatrième niveau</a:t>
            </a:r>
          </a:p>
          <a:p>
            <a:pPr lvl="4" eaLnBrk="1" latinLnBrk="0" hangingPunct="1"/>
            <a:r>
              <a:rPr kumimoji="0" lang="fr-CH"/>
              <a:t>Cinquième niveau</a:t>
            </a:r>
            <a:endParaRPr kumimoji="0" lang="en-US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6/29/2020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Document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8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64" indent="-457189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33" indent="-457189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681" indent="-342891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281" indent="-342891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51" indent="-342891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41" indent="-182875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43" indent="-182875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662" indent="-182875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ients.rte-france.com/lang/fr/visiteurs/vie/vie_frequence.jsp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578001/contributions/2366376/attachments/1388316/2222614/Evian2016_Lumi_F.Antoniou.pdf" TargetMode="External"/><Relationship Id="rId7" Type="http://schemas.openxmlformats.org/officeDocument/2006/relationships/hyperlink" Target="https://indico.cern.ch/event/751857/contributions/3259405/attachments/1785393/3237267/paper_Luminosity_Evian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indico.cern.ch/event/751857/contributions/3259404/attachments/1782364/3276979/paper_emitGrowth_Evian2019_stef.pdf" TargetMode="External"/><Relationship Id="rId5" Type="http://schemas.openxmlformats.org/officeDocument/2006/relationships/hyperlink" Target="https://indico.cern.ch/event/663598/contributions/2782463/attachments/1574684/2595874/Evian2017.pdf" TargetMode="External"/><Relationship Id="rId4" Type="http://schemas.openxmlformats.org/officeDocument/2006/relationships/hyperlink" Target="https://cds.cern.ch/record/2293678/files/1635044_125-132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lhc-beam-operation-committee.web.cern.ch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53745/files/CERN-ACC-2019-000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24095/contributions/3882649/attachments/2057702/3451146/Tail_Population_WP2_5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733516/contributions/3025286/attachments/1659240/2657627/fILL6699_BSRTcalibr_stef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noisestudies.web.cern.ch/" TargetMode="External"/><Relationship Id="rId3" Type="http://schemas.openxmlformats.org/officeDocument/2006/relationships/hyperlink" Target="https://indico.cern.ch/event/578001/contributions/2366376/attachments/1388316/2222614/Evian2016_Lumi_F.Antoniou.pdf" TargetMode="External"/><Relationship Id="rId7" Type="http://schemas.openxmlformats.org/officeDocument/2006/relationships/hyperlink" Target="https://indico.cern.ch/event/751857/contributions/3259405/attachments/1785393/3237267/paper_Luminosity_Evian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indico.cern.ch/event/751857/contributions/3259404/attachments/1782364/3276979/paper_emitGrowth_Evian2019_stef.pdf" TargetMode="External"/><Relationship Id="rId5" Type="http://schemas.openxmlformats.org/officeDocument/2006/relationships/hyperlink" Target="https://indico.cern.ch/event/663598/contributions/2782463/attachments/1574684/2595874/Evian2017.pdf" TargetMode="External"/><Relationship Id="rId4" Type="http://schemas.openxmlformats.org/officeDocument/2006/relationships/hyperlink" Target="https://cds.cern.ch/record/2293678/files/1635044_125-132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oisestudies.web.cern.ch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oisestudies.web.cern.ch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oisestudies.web.cern.ch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59000" y="5572405"/>
            <a:ext cx="4460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Mitigation Approaches for Storage Rings and </a:t>
            </a:r>
            <a:r>
              <a:rPr lang="en-US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Synchotrons</a:t>
            </a:r>
            <a:endParaRPr lang="en-US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30.06.2020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61;p15"/>
          <p:cNvSpPr txBox="1">
            <a:spLocks noGrp="1"/>
          </p:cNvSpPr>
          <p:nvPr>
            <p:ph type="title"/>
          </p:nvPr>
        </p:nvSpPr>
        <p:spPr>
          <a:xfrm>
            <a:off x="779117" y="1883618"/>
            <a:ext cx="7486650" cy="127728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00" tIns="45700" rIns="45700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3000"/>
            </a:pPr>
            <a:r>
              <a:rPr lang="en-US" sz="3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Capricious beam jitters: power supply ripple &amp; beam performance</a:t>
            </a:r>
            <a:endParaRPr sz="3800" baseline="30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oogle Shape;67;p1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47" y="488563"/>
            <a:ext cx="9144000" cy="139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3814" y="134471"/>
            <a:ext cx="1722609" cy="9681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83773" y="3495410"/>
            <a:ext cx="7053942" cy="1138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Kostoglou, G. </a:t>
            </a:r>
            <a:r>
              <a:rPr lang="en-US" sz="1700" u="sng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Sterbini</a:t>
            </a:r>
            <a:r>
              <a:rPr lang="en-US" sz="1700" u="sng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Y. </a:t>
            </a:r>
            <a:r>
              <a:rPr lang="en-US" sz="1700" u="sng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Papaphilippou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Arduini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Baccigalupi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17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en-US" sz="17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Bartosik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C. Bastos, X.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Buffat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P. Burnet, R. De Maria, D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Gamba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17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Intelisano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Levens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, 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Martino, 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n-US" sz="17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Montabonnet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Mounet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17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Soderen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en-US" sz="17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Thiesen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Y. </a:t>
            </a:r>
            <a:r>
              <a:rPr lang="en-US" sz="17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Thurel</a:t>
            </a:r>
            <a:r>
              <a:rPr lang="en-US" sz="17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Valuch</a:t>
            </a:r>
            <a:r>
              <a:rPr lang="en-US" sz="17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n-US" sz="17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Wenninger</a:t>
            </a:r>
            <a:endParaRPr lang="en-US" sz="17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Power supply ripple spectra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Google Shape;343;p3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520" y="1627096"/>
            <a:ext cx="2743200" cy="27432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8" name="Google Shape;454;p37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2006" y="1627096"/>
            <a:ext cx="2743200" cy="27432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264807" y="766681"/>
            <a:ext cx="3930676" cy="7797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dipoles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Silicon Controlled Rectifier (SCR)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5664852" y="739284"/>
            <a:ext cx="2941266" cy="83434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spcFirstLastPara="1" vert="horz" wrap="square" lIns="91425" tIns="45700" rIns="91425" bIns="45700" anchor="t" anchorCtr="0">
            <a:norm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Inner Triplet quadrupoles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Switch-Mode (SM) </a:t>
            </a:r>
          </a:p>
        </p:txBody>
      </p:sp>
      <p:sp>
        <p:nvSpPr>
          <p:cNvPr id="5" name="TextBox 4"/>
          <p:cNvSpPr txBox="1"/>
          <p:nvPr/>
        </p:nvSpPr>
        <p:spPr>
          <a:xfrm rot="19536071">
            <a:off x="228603" y="1966869"/>
            <a:ext cx="1967205" cy="369332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Example of SCR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 rot="19560000">
            <a:off x="4939553" y="1953422"/>
            <a:ext cx="1826141" cy="36933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Example of SM</a:t>
            </a:r>
            <a:endParaRPr lang="en-US" b="1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814046" y="726141"/>
            <a:ext cx="0" cy="594360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7"/>
          <p:cNvSpPr txBox="1">
            <a:spLocks/>
          </p:cNvSpPr>
          <p:nvPr/>
        </p:nvSpPr>
        <p:spPr>
          <a:xfrm>
            <a:off x="188608" y="4769319"/>
            <a:ext cx="4047216" cy="1192106"/>
          </a:xfrm>
          <a:prstGeom prst="rect">
            <a:avLst/>
          </a:prstGeom>
          <a:noFill/>
          <a:ln w="28575">
            <a:noFill/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476" indent="-342900" algn="ctr">
              <a:buSzPct val="100000"/>
              <a:buBlip>
                <a:blip r:embed="rId5"/>
              </a:buBlip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Observed in:</a:t>
            </a:r>
          </a:p>
          <a:p>
            <a:pPr marL="36576" indent="0" algn="ctr">
              <a:buFont typeface="Arial"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SPS, RHIC,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Tevatron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LHC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7"/>
          <p:cNvSpPr txBox="1">
            <a:spLocks/>
          </p:cNvSpPr>
          <p:nvPr/>
        </p:nvSpPr>
        <p:spPr>
          <a:xfrm>
            <a:off x="4913008" y="4769319"/>
            <a:ext cx="4047216" cy="1192106"/>
          </a:xfrm>
          <a:prstGeom prst="rect">
            <a:avLst/>
          </a:prstGeom>
          <a:noFill/>
          <a:ln w="28575">
            <a:noFill/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476" indent="-342900" algn="ctr">
              <a:buSzPct val="100000"/>
              <a:buBlip>
                <a:blip r:embed="rId5"/>
              </a:buBlip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Observed in:</a:t>
            </a:r>
          </a:p>
          <a:p>
            <a:pPr marL="36576" indent="0" algn="ctr">
              <a:buFont typeface="Arial"/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RHIC, SPS, HERA..</a:t>
            </a: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259106"/>
            <a:ext cx="8226854" cy="112615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1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Harmonics of the mains frequency on the beam spectrum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12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2520" b="3623"/>
          <a:stretch/>
        </p:blipFill>
        <p:spPr>
          <a:xfrm>
            <a:off x="3845858" y="1616169"/>
            <a:ext cx="5106871" cy="3160059"/>
          </a:xfrm>
          <a:prstGeom prst="rect">
            <a:avLst/>
          </a:prstGeom>
        </p:spPr>
      </p:pic>
      <p:sp>
        <p:nvSpPr>
          <p:cNvPr id="14" name="Content Placeholder 7"/>
          <p:cNvSpPr txBox="1">
            <a:spLocks/>
          </p:cNvSpPr>
          <p:nvPr/>
        </p:nvSpPr>
        <p:spPr>
          <a:xfrm>
            <a:off x="147918" y="1121148"/>
            <a:ext cx="3825190" cy="43786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189" lvl="0" indent="-320032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lvl="1" indent="-33146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66" lvl="2" indent="-325747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lvl="3" indent="-33146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3" lvl="4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131" lvl="5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320" lvl="6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509" lvl="7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697" lvl="8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indent="0">
              <a:buNone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Harmonics of 50 Hz in the transverse beam spectrum </a:t>
            </a: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since the start of the LHC operation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Observed in several unrelated instruments.</a:t>
            </a:r>
          </a:p>
          <a:p>
            <a:pPr marL="582916" lvl="1" indent="0">
              <a:buNone/>
            </a:pPr>
            <a:endParaRPr lang="en-US" sz="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Visible in all beam modes and planes.</a:t>
            </a:r>
          </a:p>
          <a:p>
            <a:pPr marL="582916" lvl="1" indent="0">
              <a:buNone/>
            </a:pPr>
            <a:endParaRPr lang="en-US" sz="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 present without beam.</a:t>
            </a:r>
          </a:p>
          <a:p>
            <a:pPr marL="448056" lvl="1" indent="0">
              <a:buFont typeface="Arial"/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0496" y="4692377"/>
            <a:ext cx="167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End of Collisions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162365" y="4155146"/>
            <a:ext cx="80683" cy="578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7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13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1411406"/>
            <a:ext cx="7178586" cy="4180031"/>
          </a:xfrm>
          <a:prstGeom prst="rect">
            <a:avLst/>
          </a:prstGeom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110067" y="59268"/>
            <a:ext cx="8280400" cy="533400"/>
          </a:xfrm>
        </p:spPr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8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-f clusters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34115" y="825316"/>
            <a:ext cx="8827497" cy="2254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t" anchorCtr="0">
            <a:normAutofit/>
          </a:bodyPr>
          <a:lstStyle>
            <a:lvl1pPr marL="457189" lvl="0" indent="-320032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lvl="1" indent="-33146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66" lvl="2" indent="-325747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lvl="3" indent="-33146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3" lvl="4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131" lvl="5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320" lvl="6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509" lvl="7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697" lvl="8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indent="0">
              <a:buNone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Computed with </a:t>
            </a: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bunch-by-bunch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calibrated position measurements.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14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1411406"/>
            <a:ext cx="7178586" cy="41800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9467" y="2022260"/>
            <a:ext cx="1973136" cy="2792195"/>
          </a:xfrm>
          <a:prstGeom prst="rect">
            <a:avLst/>
          </a:prstGeom>
          <a:solidFill>
            <a:srgbClr val="0093BE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8720" y="1885460"/>
            <a:ext cx="1512168" cy="2915547"/>
          </a:xfrm>
          <a:prstGeom prst="rect">
            <a:avLst/>
          </a:prstGeom>
          <a:solidFill>
            <a:srgbClr val="FFC0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4962" y="1623244"/>
            <a:ext cx="2150885" cy="3231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“High frequency cluster”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4997" y="1623244"/>
            <a:ext cx="2341509" cy="323165"/>
          </a:xfrm>
          <a:prstGeom prst="rect">
            <a:avLst/>
          </a:prstGeom>
          <a:solidFill>
            <a:srgbClr val="0093BE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“Low frequency cluster”</a:t>
            </a:r>
          </a:p>
        </p:txBody>
      </p:sp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110067" y="59268"/>
            <a:ext cx="8280400" cy="533400"/>
          </a:xfrm>
        </p:spPr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48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-f clusters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7"/>
          <p:cNvSpPr txBox="1">
            <a:spLocks/>
          </p:cNvSpPr>
          <p:nvPr/>
        </p:nvSpPr>
        <p:spPr>
          <a:xfrm>
            <a:off x="34115" y="825316"/>
            <a:ext cx="8827497" cy="2254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t" anchorCtr="0">
            <a:normAutofit/>
          </a:bodyPr>
          <a:lstStyle>
            <a:lvl1pPr marL="457189" lvl="0" indent="-320032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lvl="1" indent="-33146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66" lvl="2" indent="-325747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lvl="3" indent="-33146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3" lvl="4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131" lvl="5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320" lvl="6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509" lvl="7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697" lvl="8" indent="-342891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indent="0">
              <a:buNone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Computed with </a:t>
            </a: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bunch-by-bunch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calibrated position measurements.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816;p50"/>
          <p:cNvSpPr txBox="1"/>
          <p:nvPr/>
        </p:nvSpPr>
        <p:spPr>
          <a:xfrm>
            <a:off x="40341" y="5349898"/>
            <a:ext cx="5893045" cy="78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 b="1" dirty="0">
                <a:solidFill>
                  <a:srgbClr val="2D9C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Low-f cluster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up to 3.6 kHz.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~7-8 kHz, in the regime </a:t>
            </a:r>
            <a:r>
              <a:rPr lang="en-US" sz="2200" dirty="0" err="1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</a:t>
            </a:r>
            <a:r>
              <a:rPr lang="en-US" sz="2200" baseline="-25000" dirty="0" err="1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rev</a:t>
            </a:r>
            <a:r>
              <a:rPr lang="en-US" sz="2200" dirty="0" err="1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-f</a:t>
            </a:r>
            <a:r>
              <a:rPr lang="en-US" sz="2200" baseline="-25000" dirty="0" err="1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x</a:t>
            </a:r>
            <a:endParaRPr lang="en-US" sz="2200" baseline="-250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5323" y="1751580"/>
            <a:ext cx="106452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50 Hz harmonics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791423" y="2336161"/>
            <a:ext cx="573206" cy="177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91992" y="1751580"/>
            <a:ext cx="106452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50 Hz harmonics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864451" y="2365729"/>
            <a:ext cx="573206" cy="177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7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" y="1483"/>
            <a:ext cx="9286876" cy="72718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Signature of </a:t>
            </a:r>
            <a:r>
              <a:rPr lang="en-US" sz="3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-f cluster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15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3736" r="2137" b="3135"/>
          <a:stretch/>
        </p:blipFill>
        <p:spPr>
          <a:xfrm>
            <a:off x="-14286" y="2943230"/>
            <a:ext cx="5072063" cy="3157537"/>
          </a:xfrm>
          <a:prstGeom prst="rect">
            <a:avLst/>
          </a:prstGeom>
        </p:spPr>
      </p:pic>
      <p:sp>
        <p:nvSpPr>
          <p:cNvPr id="26" name="Google Shape;814;p50"/>
          <p:cNvSpPr txBox="1"/>
          <p:nvPr/>
        </p:nvSpPr>
        <p:spPr>
          <a:xfrm>
            <a:off x="2871789" y="2563273"/>
            <a:ext cx="2357437" cy="365653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“High frequency cluster”</a:t>
            </a:r>
            <a:endParaRPr sz="1600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815;p50"/>
          <p:cNvSpPr txBox="1"/>
          <p:nvPr/>
        </p:nvSpPr>
        <p:spPr>
          <a:xfrm>
            <a:off x="371476" y="2566843"/>
            <a:ext cx="2343151" cy="358511"/>
          </a:xfrm>
          <a:prstGeom prst="rect">
            <a:avLst/>
          </a:prstGeom>
          <a:solidFill>
            <a:srgbClr val="0093B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1200"/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“Low frequency cluster”</a:t>
            </a:r>
            <a:endParaRPr sz="1600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816;p50"/>
          <p:cNvSpPr txBox="1"/>
          <p:nvPr/>
        </p:nvSpPr>
        <p:spPr>
          <a:xfrm>
            <a:off x="157166" y="728667"/>
            <a:ext cx="4829175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2D9C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Low-f cluster 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+ </a:t>
            </a:r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:</a:t>
            </a:r>
          </a:p>
          <a:p>
            <a:pPr marL="457189" indent="-457189">
              <a:buClr>
                <a:srgbClr val="0055A0"/>
              </a:buClr>
              <a:buFontTx/>
              <a:buAutoNum type="arabicPeriod"/>
            </a:pP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Multiple 50 Hz harmonics.</a:t>
            </a:r>
          </a:p>
          <a:p>
            <a:pPr marL="457189" indent="-457189">
              <a:buClr>
                <a:srgbClr val="0055A0"/>
              </a:buClr>
              <a:buFontTx/>
              <a:buAutoNum type="arabicPeriod"/>
            </a:pP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Similar </a:t>
            </a:r>
            <a:r>
              <a:rPr lang="en-US" sz="2000" b="1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frequency modulation from the mains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, with an </a:t>
            </a:r>
            <a:r>
              <a:rPr lang="en-US" sz="20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FM amplitude 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proportional to </a:t>
            </a:r>
            <a:r>
              <a:rPr lang="en-US" sz="20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order 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of the harmonic.</a:t>
            </a:r>
            <a:endParaRPr sz="2000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" y="1483"/>
            <a:ext cx="9286876" cy="72718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Signature of </a:t>
            </a:r>
            <a:r>
              <a:rPr lang="en-US" sz="3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-f cluster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16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3736" r="2137" b="3135"/>
          <a:stretch/>
        </p:blipFill>
        <p:spPr>
          <a:xfrm>
            <a:off x="-14286" y="2943230"/>
            <a:ext cx="5072063" cy="3157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93" y="2652888"/>
            <a:ext cx="3825917" cy="2633475"/>
          </a:xfrm>
          <a:prstGeom prst="rect">
            <a:avLst/>
          </a:prstGeom>
        </p:spPr>
      </p:pic>
      <p:sp>
        <p:nvSpPr>
          <p:cNvPr id="26" name="Google Shape;814;p50"/>
          <p:cNvSpPr txBox="1"/>
          <p:nvPr/>
        </p:nvSpPr>
        <p:spPr>
          <a:xfrm>
            <a:off x="2871789" y="2563273"/>
            <a:ext cx="2357437" cy="365653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“High frequency cluster”</a:t>
            </a:r>
            <a:endParaRPr sz="1600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815;p50"/>
          <p:cNvSpPr txBox="1"/>
          <p:nvPr/>
        </p:nvSpPr>
        <p:spPr>
          <a:xfrm>
            <a:off x="371476" y="2566843"/>
            <a:ext cx="2343151" cy="358511"/>
          </a:xfrm>
          <a:prstGeom prst="rect">
            <a:avLst/>
          </a:prstGeom>
          <a:solidFill>
            <a:srgbClr val="0093BE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1200"/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“Low frequency cluster”</a:t>
            </a:r>
            <a:endParaRPr sz="1600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Google Shape;816;p50"/>
          <p:cNvSpPr txBox="1"/>
          <p:nvPr/>
        </p:nvSpPr>
        <p:spPr>
          <a:xfrm>
            <a:off x="157166" y="728667"/>
            <a:ext cx="4829175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2D9C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Low-f cluster 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+ </a:t>
            </a:r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:</a:t>
            </a:r>
          </a:p>
          <a:p>
            <a:pPr marL="457189" indent="-457189">
              <a:buClr>
                <a:srgbClr val="0055A0"/>
              </a:buClr>
              <a:buFontTx/>
              <a:buAutoNum type="arabicPeriod"/>
            </a:pP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Multiple 50 Hz harmonics.</a:t>
            </a:r>
          </a:p>
          <a:p>
            <a:pPr marL="457189" indent="-457189">
              <a:buClr>
                <a:srgbClr val="0055A0"/>
              </a:buClr>
              <a:buFontTx/>
              <a:buAutoNum type="arabicPeriod"/>
            </a:pP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Similar </a:t>
            </a:r>
            <a:r>
              <a:rPr lang="en-US" sz="2000" b="1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frequency modulation from the mains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, with an </a:t>
            </a:r>
            <a:r>
              <a:rPr lang="en-US" sz="20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FM amplitude 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proportional to </a:t>
            </a:r>
            <a:r>
              <a:rPr lang="en-US" sz="20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order </a:t>
            </a:r>
            <a:r>
              <a:rPr lang="en-US" sz="2000" dirty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of the harmonic.</a:t>
            </a:r>
            <a:endParaRPr sz="2000" dirty="0">
              <a:solidFill>
                <a:srgbClr val="0055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Google Shape;816;p50"/>
          <p:cNvSpPr txBox="1"/>
          <p:nvPr/>
        </p:nvSpPr>
        <p:spPr>
          <a:xfrm>
            <a:off x="5628560" y="1077654"/>
            <a:ext cx="3315415" cy="146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Hz in the beam</a:t>
            </a:r>
          </a:p>
          <a:p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0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Hz in the voltage spectrum of the MB power converter in S12</a:t>
            </a:r>
          </a:p>
          <a:p>
            <a:endParaRPr lang="en-US" sz="900" b="1" dirty="0">
              <a:solidFill>
                <a:srgbClr val="000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Hz mains</a:t>
            </a:r>
            <a:r>
              <a:rPr lang="en-US" dirty="0">
                <a:solidFill>
                  <a:srgbClr val="80808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dirty="0">
              <a:solidFill>
                <a:srgbClr val="808080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3543" y="5524800"/>
            <a:ext cx="3514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0808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>
                <a:solidFill>
                  <a:srgbClr val="80808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RTE</a:t>
            </a:r>
            <a:r>
              <a:rPr lang="en-US" sz="2000" dirty="0">
                <a:solidFill>
                  <a:srgbClr val="80808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thanks to A. Bland</a:t>
            </a: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6" y="1130349"/>
            <a:ext cx="4554133" cy="3038239"/>
          </a:xfrm>
          <a:prstGeom prst="rec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14890" y="814806"/>
            <a:ext cx="377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 of active filters of 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dipoles</a:t>
            </a:r>
            <a:endParaRPr lang="en-US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110067" y="59268"/>
            <a:ext cx="8280400" cy="5334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Source of the </a:t>
            </a:r>
            <a:r>
              <a:rPr lang="en-US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low-f cluster</a:t>
            </a:r>
            <a:endParaRPr lang="en-US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37628" y="1260556"/>
            <a:ext cx="4106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Active filters to reduce 50 Hz harmonics from pc output (although they enhance the high-order harmonics).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3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4854"/>
          <a:stretch/>
        </p:blipFill>
        <p:spPr>
          <a:xfrm>
            <a:off x="5042647" y="3186952"/>
            <a:ext cx="4101353" cy="27578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6" y="1130349"/>
            <a:ext cx="4554133" cy="3038239"/>
          </a:xfrm>
          <a:prstGeom prst="rec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14890" y="814806"/>
            <a:ext cx="377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 of active filters of </a:t>
            </a:r>
            <a:r>
              <a:rPr lang="en-US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dipoles</a:t>
            </a:r>
            <a:endParaRPr lang="en-US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110067" y="59268"/>
            <a:ext cx="8280400" cy="5334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Source of the </a:t>
            </a:r>
            <a:r>
              <a:rPr lang="en-US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low-f cluster</a:t>
            </a:r>
            <a:endParaRPr lang="en-US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37628" y="1260556"/>
            <a:ext cx="4106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Active filters to reduce 50 Hz harmonics from pc output (although they enhance the high-order harmonics).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6629" y="5016768"/>
            <a:ext cx="4106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Beam’s response during AF tests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19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Source of the </a:t>
            </a:r>
            <a:r>
              <a:rPr lang="en-US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low-f cluster</a:t>
            </a:r>
            <a:endParaRPr lang="en-US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2002007"/>
            <a:ext cx="4087368" cy="40873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476" y="5658675"/>
            <a:ext cx="830325" cy="33855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h=12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63" y="2002007"/>
            <a:ext cx="4087368" cy="4087368"/>
          </a:xfrm>
          <a:prstGeom prst="rect">
            <a:avLst/>
          </a:prstGeom>
        </p:spPr>
      </p:pic>
      <p:sp>
        <p:nvSpPr>
          <p:cNvPr id="9" name="Google Shape;897;p54"/>
          <p:cNvSpPr txBox="1"/>
          <p:nvPr/>
        </p:nvSpPr>
        <p:spPr>
          <a:xfrm>
            <a:off x="124069" y="877404"/>
            <a:ext cx="9140955" cy="130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2000"/>
              <a:buFont typeface="Noto Sans Symbols"/>
              <a:buChar char="▪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ON/OFF active filters MB PC: impact on the harmonics of the </a:t>
            </a:r>
            <a:r>
              <a:rPr lang="en-US" sz="20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low-f cluster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tx1"/>
              </a:buClr>
              <a:buSzPts val="2000"/>
              <a:buFont typeface="Noto Sans Symbols"/>
              <a:buChar char="▪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All eight sectors contribute to this effect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</a:p>
          <a:p>
            <a:pPr marL="342900" indent="-342900">
              <a:buClr>
                <a:schemeClr val="tx1"/>
              </a:buClr>
              <a:buSzPts val="2000"/>
              <a:buFont typeface="Noto Sans Symbols"/>
              <a:buChar char="▪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For the same harmonics,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different response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between Beam 1 &amp; Beam 2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Motivation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LHC performance during Run I &amp; II: proton losses and emittance growth ↑ than 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anticipated [1-4]</a:t>
            </a: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391652"/>
            <a:ext cx="8693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[1] F. Antoniou, et 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Can we predict luminosity?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hlinkClick r:id="rId3"/>
              </a:rPr>
              <a:t>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7th Evian Workshop on LHC beam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operation 2016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 </a:t>
            </a:r>
            <a:endParaRPr lang="en-US" sz="11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[2] S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accent4">
                    <a:lumMod val="75000"/>
                  </a:schemeClr>
                </a:solidFill>
              </a:rPr>
              <a:t>Papadopoulou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, et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5"/>
              </a:rPr>
              <a:t>Emittance, intensity and luminosity modeling and evolution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, 8</a:t>
            </a:r>
            <a:r>
              <a:rPr lang="en-US" sz="1100" baseline="30000" dirty="0" smtClean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Evian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Workshop on LHC beam operation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2017</a:t>
            </a:r>
          </a:p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[3] S. </a:t>
            </a:r>
            <a:r>
              <a:rPr lang="en-US" sz="1100" dirty="0" err="1" smtClean="0">
                <a:solidFill>
                  <a:schemeClr val="accent4">
                    <a:lumMod val="75000"/>
                  </a:schemeClr>
                </a:solidFill>
              </a:rPr>
              <a:t>Papadopoulou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S, et 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6"/>
              </a:rPr>
              <a:t>What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hlinkClick r:id="rId6"/>
              </a:rPr>
              <a:t>do we understand on the emittance growth?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9</a:t>
            </a:r>
            <a:r>
              <a:rPr lang="en-US" sz="1100" baseline="30000" dirty="0" smtClean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Evian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Workshop on LHC beam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operation 2019</a:t>
            </a:r>
          </a:p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[4] S. Kostoglou, et 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7"/>
              </a:rPr>
              <a:t>Luminosity and lifetime modeling and optimization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, 9</a:t>
            </a:r>
            <a:r>
              <a:rPr lang="en-US" sz="1100" baseline="30000" dirty="0" smtClean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Evian Workshop on LHC beam operation 2019</a:t>
            </a:r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20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Comparison of </a:t>
            </a:r>
            <a:r>
              <a:rPr lang="en-US" dirty="0">
                <a:solidFill>
                  <a:srgbClr val="0002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1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709"/>
            <a:ext cx="8814113" cy="4407056"/>
          </a:xfrm>
          <a:prstGeom prst="rect">
            <a:avLst/>
          </a:prstGeom>
        </p:spPr>
      </p:pic>
      <p:sp>
        <p:nvSpPr>
          <p:cNvPr id="9" name="Google Shape;913;p55"/>
          <p:cNvSpPr txBox="1"/>
          <p:nvPr/>
        </p:nvSpPr>
        <p:spPr>
          <a:xfrm>
            <a:off x="3805730" y="1492177"/>
            <a:ext cx="619766" cy="369332"/>
          </a:xfrm>
          <a:prstGeom prst="rect">
            <a:avLst/>
          </a:prstGeom>
          <a:solidFill>
            <a:srgbClr val="0002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</a:rPr>
              <a:t>B1</a:t>
            </a:r>
            <a:endParaRPr dirty="0"/>
          </a:p>
        </p:txBody>
      </p:sp>
      <p:sp>
        <p:nvSpPr>
          <p:cNvPr id="10" name="Google Shape;914;p55"/>
          <p:cNvSpPr txBox="1"/>
          <p:nvPr/>
        </p:nvSpPr>
        <p:spPr>
          <a:xfrm>
            <a:off x="4872064" y="1478731"/>
            <a:ext cx="619766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</a:rPr>
              <a:t>B2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>
          <a:xfrm>
            <a:off x="1536257" y="253189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~10</a:t>
            </a:r>
            <a:r>
              <a:rPr lang="en-US" b="1" baseline="300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en-US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en-US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4129" y="860177"/>
            <a:ext cx="8054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The impact of 50 Hz is higher in </a:t>
            </a:r>
            <a:r>
              <a:rPr lang="en-US" dirty="0">
                <a:solidFill>
                  <a:srgbClr val="0002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1 </a:t>
            </a:r>
            <a:r>
              <a:rPr lang="en-US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by a factor of </a:t>
            </a:r>
            <a:r>
              <a:rPr lang="en-US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2</a:t>
            </a:r>
            <a:r>
              <a:rPr lang="en-US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as compared to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2</a:t>
            </a:r>
            <a:r>
              <a:rPr lang="en-US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</a:p>
        </p:txBody>
      </p:sp>
      <p:sp>
        <p:nvSpPr>
          <p:cNvPr id="14" name="Google Shape;917;p55"/>
          <p:cNvSpPr/>
          <p:nvPr/>
        </p:nvSpPr>
        <p:spPr>
          <a:xfrm>
            <a:off x="98178" y="5450288"/>
            <a:ext cx="80689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tx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horizontal plane of </a:t>
            </a:r>
            <a:r>
              <a:rPr lang="en-US" b="1" dirty="0">
                <a:solidFill>
                  <a:srgbClr val="000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B1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mainly affected.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Asymmetry between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f-cluster.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8"/>
          <p:cNvSpPr txBox="1"/>
          <p:nvPr/>
        </p:nvSpPr>
        <p:spPr>
          <a:xfrm>
            <a:off x="34115" y="-25820"/>
            <a:ext cx="8850577" cy="81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474747"/>
              </a:buClr>
              <a:buSzPts val="4100"/>
            </a:pPr>
            <a:r>
              <a:rPr lang="en-US" sz="36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Impact of </a:t>
            </a:r>
            <a:r>
              <a:rPr lang="en-US" sz="36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transverse damper on </a:t>
            </a:r>
            <a:r>
              <a:rPr lang="en-US" sz="36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endParaRPr sz="36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freq_response_enhanced_oper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7770" y="2037714"/>
            <a:ext cx="5504421" cy="3139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1410" y="5244649"/>
            <a:ext cx="2956259" cy="33855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Helvetica Neue"/>
                <a:hlinkClick r:id="rId4"/>
              </a:rPr>
              <a:t>LBOC, 30/10/2012, D. </a:t>
            </a:r>
            <a:r>
              <a:rPr lang="en-US" sz="1600" dirty="0" err="1" smtClean="0">
                <a:solidFill>
                  <a:srgbClr val="C00000"/>
                </a:solidFill>
                <a:latin typeface="Helvetica Neue"/>
                <a:hlinkClick r:id="rId4"/>
              </a:rPr>
              <a:t>Valuch</a:t>
            </a:r>
            <a:endParaRPr lang="en-US" sz="16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6" name="Google Shape;816;p50"/>
          <p:cNvSpPr txBox="1"/>
          <p:nvPr/>
        </p:nvSpPr>
        <p:spPr>
          <a:xfrm>
            <a:off x="141427" y="951743"/>
            <a:ext cx="8858250" cy="213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Impact of </a:t>
            </a:r>
            <a:r>
              <a:rPr lang="en-US" sz="22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high-f cluster 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when the ADT BW is changed from “extended” to “standard”.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2470" y="2273040"/>
            <a:ext cx="167225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Helvetica Neue"/>
              </a:rPr>
              <a:t>Standard BW</a:t>
            </a:r>
          </a:p>
          <a:p>
            <a:r>
              <a:rPr lang="en-US" sz="1800" b="1" dirty="0" smtClean="0">
                <a:solidFill>
                  <a:srgbClr val="210D6B"/>
                </a:solidFill>
                <a:latin typeface="Helvetica Neue"/>
              </a:rPr>
              <a:t>Extended BW</a:t>
            </a:r>
            <a:endParaRPr lang="en-US" sz="1800" b="1" dirty="0">
              <a:solidFill>
                <a:srgbClr val="210D6B"/>
              </a:solidFill>
              <a:latin typeface="Helvetica Neue"/>
            </a:endParaRP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22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80014" y="1556095"/>
            <a:ext cx="2296113" cy="830997"/>
          </a:xfrm>
          <a:prstGeom prst="rect">
            <a:avLst/>
          </a:prstGeom>
          <a:solidFill>
            <a:schemeClr val="accent1">
              <a:lumMod val="1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B2H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Standard setting</a:t>
            </a:r>
            <a:endParaRPr lang="it-IT" sz="1600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regular-BW cycle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01931" y="1052366"/>
            <a:ext cx="2744301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Fill </a:t>
            </a:r>
            <a:r>
              <a:rPr lang="en-US" b="1" dirty="0" smtClean="0">
                <a:solidFill>
                  <a:schemeClr val="bg1"/>
                </a:solidFill>
              </a:rPr>
              <a:t>7033, </a:t>
            </a:r>
            <a:r>
              <a:rPr lang="en-US" b="1" dirty="0">
                <a:solidFill>
                  <a:schemeClr val="bg1"/>
                </a:solidFill>
              </a:rPr>
              <a:t>Stable beams</a:t>
            </a:r>
          </a:p>
        </p:txBody>
      </p:sp>
      <p:sp>
        <p:nvSpPr>
          <p:cNvPr id="15" name="Google Shape;964;p58"/>
          <p:cNvSpPr txBox="1"/>
          <p:nvPr/>
        </p:nvSpPr>
        <p:spPr>
          <a:xfrm>
            <a:off x="34115" y="-25820"/>
            <a:ext cx="8850577" cy="81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474747"/>
              </a:buClr>
              <a:buSzPts val="4100"/>
            </a:pPr>
            <a:r>
              <a:rPr lang="en-US" sz="36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Impact of </a:t>
            </a:r>
            <a:r>
              <a:rPr lang="en-US" sz="36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transverse damper on </a:t>
            </a:r>
            <a:r>
              <a:rPr lang="en-US" sz="36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endParaRPr sz="36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23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2931" y="1554093"/>
            <a:ext cx="2664296" cy="8309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/>
              </a:rPr>
              <a:t>Special settings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Special cycle </a:t>
            </a:r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ADT </a:t>
            </a:r>
            <a:r>
              <a:rPr lang="en-US" sz="1600" b="1" dirty="0">
                <a:solidFill>
                  <a:schemeClr val="bg1"/>
                </a:solidFill>
              </a:rPr>
              <a:t>extended-BW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1931" y="1052366"/>
            <a:ext cx="2744301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Fill 7035, Stable beams</a:t>
            </a:r>
          </a:p>
        </p:txBody>
      </p:sp>
      <p:sp>
        <p:nvSpPr>
          <p:cNvPr id="12" name="Google Shape;964;p58"/>
          <p:cNvSpPr txBox="1"/>
          <p:nvPr/>
        </p:nvSpPr>
        <p:spPr>
          <a:xfrm>
            <a:off x="34115" y="-25820"/>
            <a:ext cx="8850577" cy="81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474747"/>
              </a:buClr>
              <a:buSzPts val="4100"/>
            </a:pPr>
            <a:r>
              <a:rPr lang="en-US" sz="36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Impact of </a:t>
            </a:r>
            <a:r>
              <a:rPr lang="en-US" sz="36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transverse damper on </a:t>
            </a:r>
            <a:r>
              <a:rPr lang="en-US" sz="36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endParaRPr sz="36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4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0" y="-27095"/>
            <a:ext cx="9144000" cy="770044"/>
          </a:xfrm>
        </p:spPr>
        <p:txBody>
          <a:bodyPr>
            <a:noAutofit/>
          </a:bodyPr>
          <a:lstStyle/>
          <a:p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unresolved issue in Run 2: The </a:t>
            </a:r>
            <a:r>
              <a:rPr lang="en-US" sz="33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 cluster</a:t>
            </a:r>
            <a:endParaRPr lang="en-US" sz="3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97;p54"/>
          <p:cNvSpPr txBox="1"/>
          <p:nvPr/>
        </p:nvSpPr>
        <p:spPr>
          <a:xfrm>
            <a:off x="114300" y="871539"/>
            <a:ext cx="8801100" cy="51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ts val="2000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Expected</a:t>
            </a: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From the transfer function of the voltage ripple to the magnetic field seen by the beam*: </a:t>
            </a:r>
            <a:r>
              <a:rPr lang="en-US" sz="2200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actor of 2 attenuation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of the </a:t>
            </a:r>
            <a:r>
              <a:rPr lang="en-US" sz="22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compared to the </a:t>
            </a:r>
            <a:r>
              <a:rPr lang="en-US" sz="2200" dirty="0" smtClean="0">
                <a:solidFill>
                  <a:srgbClr val="0093B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low-f cluster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</a:p>
          <a:p>
            <a:pPr>
              <a:buClr>
                <a:schemeClr val="tx1"/>
              </a:buClr>
              <a:buSzPts val="2000"/>
            </a:pPr>
            <a:endParaRPr lang="en-US" sz="22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lvl="1">
              <a:buClr>
                <a:schemeClr val="tx1"/>
              </a:buClr>
              <a:buSzPts val="2000"/>
            </a:pPr>
            <a:endParaRPr lang="en-US" sz="20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597819"/>
            <a:ext cx="86936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>
                <a:solidFill>
                  <a:schemeClr val="accent2">
                    <a:lumMod val="50000"/>
                  </a:schemeClr>
                </a:solidFill>
              </a:rPr>
              <a:t>* M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1300" dirty="0" err="1">
                <a:solidFill>
                  <a:schemeClr val="accent2">
                    <a:lumMod val="50000"/>
                  </a:schemeClr>
                </a:solidFill>
              </a:rPr>
              <a:t>Morrone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</a:rPr>
              <a:t> M. Martino, et al, 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 Magnetic frequency response of High-Luminosity Large Hadron Collider beam screens</a:t>
            </a:r>
            <a:r>
              <a:rPr lang="en-US" sz="1300" i="1" dirty="0">
                <a:solidFill>
                  <a:schemeClr val="accent2">
                    <a:lumMod val="50000"/>
                  </a:schemeClr>
                </a:solidFill>
              </a:rPr>
              <a:t>.,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</a:rPr>
              <a:t>Phys. Rev. ST </a:t>
            </a:r>
            <a:r>
              <a:rPr lang="en-US" sz="1300" dirty="0" err="1">
                <a:solidFill>
                  <a:schemeClr val="accent4">
                    <a:lumMod val="75000"/>
                  </a:schemeClr>
                </a:solidFill>
              </a:rPr>
              <a:t>Accel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en-US" sz="1300" dirty="0" smtClean="0">
                <a:solidFill>
                  <a:schemeClr val="accent4">
                    <a:lumMod val="75000"/>
                  </a:schemeClr>
                </a:solidFill>
              </a:rPr>
              <a:t>Beams</a:t>
            </a:r>
            <a:endParaRPr lang="en-US" sz="13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0" y="-27095"/>
            <a:ext cx="9144000" cy="770044"/>
          </a:xfrm>
        </p:spPr>
        <p:txBody>
          <a:bodyPr>
            <a:noAutofit/>
          </a:bodyPr>
          <a:lstStyle/>
          <a:p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unresolved issue in Run 2: The </a:t>
            </a:r>
            <a:r>
              <a:rPr lang="en-US" sz="33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 cluster</a:t>
            </a:r>
            <a:endParaRPr lang="en-US" sz="3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97;p54"/>
          <p:cNvSpPr txBox="1"/>
          <p:nvPr/>
        </p:nvSpPr>
        <p:spPr>
          <a:xfrm>
            <a:off x="114300" y="871539"/>
            <a:ext cx="8801100" cy="51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ts val="2000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Expected</a:t>
            </a: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From the transfer function of the voltage ripple to the magnetic field seen by the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beam: </a:t>
            </a:r>
            <a:r>
              <a:rPr lang="el-GR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factor </a:t>
            </a:r>
            <a:r>
              <a:rPr lang="en-US" sz="2200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of 2 attenuation </a:t>
            </a: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of the </a:t>
            </a:r>
            <a:r>
              <a:rPr lang="en-US" sz="2200" dirty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 </a:t>
            </a: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compared to the </a:t>
            </a:r>
            <a:r>
              <a:rPr lang="en-US" sz="2200" dirty="0">
                <a:solidFill>
                  <a:srgbClr val="0093B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low-f cluster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</a:p>
          <a:p>
            <a:pPr>
              <a:buClr>
                <a:schemeClr val="tx1"/>
              </a:buClr>
              <a:buSzPts val="2000"/>
            </a:pPr>
            <a:endParaRPr lang="en-US" sz="9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>
              <a:buClr>
                <a:schemeClr val="tx1"/>
              </a:buClr>
              <a:buSzPts val="2000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Observed</a:t>
            </a:r>
            <a:endParaRPr lang="en-US" sz="2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Blip>
                <a:blip r:embed="rId3"/>
              </a:buBlip>
            </a:pP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 the beam spectrum,  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larger amplitudes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are observed in the </a:t>
            </a:r>
            <a:r>
              <a:rPr lang="en-US" sz="22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, while also 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strongly mitigated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by the ADT. </a:t>
            </a:r>
          </a:p>
          <a:p>
            <a:pPr>
              <a:buClr>
                <a:schemeClr val="tx1"/>
              </a:buClr>
              <a:buSzPts val="2000"/>
            </a:pPr>
            <a:endParaRPr lang="en-US" sz="22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lvl="1">
              <a:buClr>
                <a:schemeClr val="tx1"/>
              </a:buClr>
              <a:buSzPts val="2000"/>
            </a:pPr>
            <a:endParaRPr lang="en-US" sz="20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7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0" y="-27095"/>
            <a:ext cx="9144000" cy="770044"/>
          </a:xfrm>
        </p:spPr>
        <p:txBody>
          <a:bodyPr>
            <a:noAutofit/>
          </a:bodyPr>
          <a:lstStyle/>
          <a:p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unresolved issue in Run 2: The </a:t>
            </a:r>
            <a:r>
              <a:rPr lang="en-US" sz="33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 cluster</a:t>
            </a:r>
            <a:endParaRPr lang="en-US" sz="3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97;p54"/>
          <p:cNvSpPr txBox="1"/>
          <p:nvPr/>
        </p:nvSpPr>
        <p:spPr>
          <a:xfrm>
            <a:off x="114300" y="871539"/>
            <a:ext cx="8801100" cy="51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ts val="2000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Expected</a:t>
            </a: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From the transfer function of the voltage ripple to the magnetic field seen by the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beam: </a:t>
            </a:r>
            <a:r>
              <a:rPr lang="el-GR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factor </a:t>
            </a:r>
            <a:r>
              <a:rPr lang="en-US" sz="2200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of 2 attenuation </a:t>
            </a: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of the </a:t>
            </a:r>
            <a:r>
              <a:rPr lang="en-US" sz="2200" dirty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 </a:t>
            </a: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compared to the </a:t>
            </a:r>
            <a:r>
              <a:rPr lang="en-US" sz="2200" dirty="0">
                <a:solidFill>
                  <a:srgbClr val="0093BE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low-f cluster</a:t>
            </a:r>
            <a:r>
              <a:rPr lang="en-US" sz="2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</a:p>
          <a:p>
            <a:pPr>
              <a:buClr>
                <a:schemeClr val="tx1"/>
              </a:buClr>
              <a:buSzPts val="2000"/>
            </a:pPr>
            <a:endParaRPr lang="en-US" sz="9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>
              <a:buClr>
                <a:schemeClr val="tx1"/>
              </a:buClr>
              <a:buSzPts val="2000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Observed</a:t>
            </a:r>
            <a:endParaRPr lang="en-US" sz="2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Blip>
                <a:blip r:embed="rId3"/>
              </a:buBlip>
            </a:pP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 the beam spectrum,  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larger amplitudes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are observed in the </a:t>
            </a:r>
            <a:r>
              <a:rPr lang="en-US" sz="22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, while also 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strongly mitigated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by the ADT. </a:t>
            </a:r>
          </a:p>
          <a:p>
            <a:pPr>
              <a:buClr>
                <a:schemeClr val="tx1"/>
              </a:buClr>
              <a:buSzPts val="2000"/>
            </a:pPr>
            <a:endParaRPr lang="en-US" sz="9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>
              <a:buClr>
                <a:schemeClr val="tx1"/>
              </a:buClr>
              <a:buSzPts val="2000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Possible explanation</a:t>
            </a:r>
            <a:endParaRPr lang="en-US" sz="2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Similar signature between the </a:t>
            </a:r>
            <a:r>
              <a:rPr lang="en-US" sz="2200" dirty="0" smtClean="0">
                <a:solidFill>
                  <a:srgbClr val="00B0F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low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&amp; </a:t>
            </a:r>
            <a:r>
              <a:rPr lang="en-US" sz="22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indicates that the source is the same. Two directions of study:</a:t>
            </a:r>
          </a:p>
          <a:p>
            <a:pPr marL="914400" lvl="1" indent="-457200">
              <a:buClr>
                <a:schemeClr val="tx1"/>
              </a:buClr>
              <a:buSzPts val="2000"/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 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higher sensitivity 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of the beam’s response to </a:t>
            </a:r>
            <a:r>
              <a:rPr lang="en-US" sz="2200" dirty="0" err="1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</a:t>
            </a:r>
            <a:r>
              <a:rPr lang="en-US" sz="2200" baseline="-25000" dirty="0" err="1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rev</a:t>
            </a:r>
            <a:r>
              <a:rPr lang="en-US" sz="2200" dirty="0" err="1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-f</a:t>
            </a:r>
            <a:r>
              <a:rPr lang="en-US" sz="2200" baseline="-25000" dirty="0" err="1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x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compared to </a:t>
            </a:r>
            <a:r>
              <a:rPr lang="en-US" sz="2200" dirty="0" err="1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</a:t>
            </a:r>
            <a:r>
              <a:rPr lang="en-US" sz="2200" baseline="-25000" dirty="0" err="1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x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  <a:endParaRPr lang="en-US" sz="2200" baseline="-250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lvl="1" algn="ctr">
              <a:buClr>
                <a:schemeClr val="tx1"/>
              </a:buClr>
              <a:buSzPts val="2000"/>
            </a:pP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or</a:t>
            </a:r>
          </a:p>
          <a:p>
            <a:pPr marL="914400" lvl="1" indent="-457200">
              <a:buClr>
                <a:schemeClr val="tx1"/>
              </a:buClr>
              <a:buSzPts val="2000"/>
              <a:buFont typeface="+mj-lt"/>
              <a:buAutoNum type="arabicPeriod" startAt="2"/>
            </a:pP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Interplay with additional circuit resonances or other system (</a:t>
            </a:r>
            <a:r>
              <a:rPr lang="en-US" sz="2200" b="1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UPS*</a:t>
            </a:r>
            <a:r>
              <a:rPr lang="en-US" sz="22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).</a:t>
            </a:r>
          </a:p>
          <a:p>
            <a:pPr lvl="1">
              <a:buClr>
                <a:schemeClr val="tx1"/>
              </a:buClr>
              <a:buSzPts val="2000"/>
            </a:pPr>
            <a:endParaRPr lang="en-US" sz="20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21753"/>
            <a:ext cx="86936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>
                <a:solidFill>
                  <a:schemeClr val="accent6"/>
                </a:solidFill>
              </a:rPr>
              <a:t>* V. </a:t>
            </a:r>
            <a:r>
              <a:rPr lang="en-US" sz="1300" dirty="0" err="1" smtClean="0">
                <a:solidFill>
                  <a:schemeClr val="accent6"/>
                </a:solidFill>
              </a:rPr>
              <a:t>Chareyre</a:t>
            </a:r>
            <a:r>
              <a:rPr lang="en-US" sz="1300" dirty="0" smtClean="0">
                <a:solidFill>
                  <a:schemeClr val="accent6"/>
                </a:solidFill>
              </a:rPr>
              <a:t>. Assessment </a:t>
            </a:r>
            <a:r>
              <a:rPr lang="en-US" sz="1300" dirty="0">
                <a:solidFill>
                  <a:schemeClr val="accent6"/>
                </a:solidFill>
              </a:rPr>
              <a:t>of the High Frequency Noise Produced by the UPS Systems in the LHC </a:t>
            </a:r>
            <a:r>
              <a:rPr lang="en-US" sz="1300" dirty="0" smtClean="0">
                <a:solidFill>
                  <a:schemeClr val="accent6"/>
                </a:solidFill>
              </a:rPr>
              <a:t>Machine.</a:t>
            </a:r>
            <a:endParaRPr lang="en-US" sz="1300" dirty="0">
              <a:solidFill>
                <a:schemeClr val="accent6"/>
              </a:solidFill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27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6" y="2015001"/>
            <a:ext cx="7649241" cy="41148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FMA with 50 Hz harmonics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558" y="1205665"/>
            <a:ext cx="3006742" cy="3231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Ideal machine</a:t>
            </a:r>
            <a:r>
              <a:rPr kumimoji="0" lang="en-US" sz="15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without </a:t>
            </a:r>
            <a:r>
              <a:rPr lang="en-US" sz="1500" b="1" kern="0" dirty="0" smtClean="0">
                <a:solidFill>
                  <a:prstClr val="white"/>
                </a:solidFill>
              </a:rPr>
              <a:t>ripple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28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4499" y="980027"/>
            <a:ext cx="2593013" cy="3231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“High frequency cluster”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7608" y="977065"/>
            <a:ext cx="2568794" cy="323165"/>
          </a:xfrm>
          <a:prstGeom prst="rect">
            <a:avLst/>
          </a:prstGeom>
          <a:solidFill>
            <a:srgbClr val="0093BE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“Low frequency cluster”</a:t>
            </a:r>
          </a:p>
        </p:txBody>
      </p:sp>
      <p:sp>
        <p:nvSpPr>
          <p:cNvPr id="10" name="Plus 9"/>
          <p:cNvSpPr/>
          <p:nvPr/>
        </p:nvSpPr>
        <p:spPr>
          <a:xfrm>
            <a:off x="4070745" y="922901"/>
            <a:ext cx="504967" cy="450376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FMA with 50 Hz harmonics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6" y="2015001"/>
            <a:ext cx="7649241" cy="41147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336726" y="1521303"/>
            <a:ext cx="2470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Q</a:t>
            </a:r>
            <a:r>
              <a:rPr lang="en-US" sz="2000" b="1" baseline="-25000" dirty="0" err="1" smtClean="0">
                <a:solidFill>
                  <a:schemeClr val="accent2">
                    <a:lumMod val="50000"/>
                  </a:schemeClr>
                </a:solidFill>
              </a:rPr>
              <a:t>x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=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Q</a:t>
            </a:r>
            <a:r>
              <a:rPr lang="en-US" sz="2000" b="1" baseline="-25000" dirty="0" err="1" smtClean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&amp;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Q</a:t>
            </a:r>
            <a:r>
              <a:rPr lang="en-US" sz="2000" b="1" baseline="-25000" dirty="0" err="1" smtClean="0">
                <a:solidFill>
                  <a:schemeClr val="accent2">
                    <a:lumMod val="50000"/>
                  </a:schemeClr>
                </a:solidFill>
              </a:rPr>
              <a:t>x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= 1-Q</a:t>
            </a:r>
            <a:r>
              <a:rPr lang="en-US" sz="2000" b="1" baseline="-25000" dirty="0" smtClean="0">
                <a:solidFill>
                  <a:schemeClr val="accent2">
                    <a:lumMod val="50000"/>
                  </a:schemeClr>
                </a:solidFill>
              </a:rPr>
              <a:t>r</a:t>
            </a:r>
            <a:endParaRPr lang="en-US" sz="20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idx="4294967295"/>
          </p:nvPr>
        </p:nvSpPr>
        <p:spPr>
          <a:xfrm>
            <a:off x="257174" y="1063682"/>
            <a:ext cx="8467725" cy="4670367"/>
          </a:xfrm>
        </p:spPr>
        <p:txBody>
          <a:bodyPr vert="horz" anchor="t">
            <a:normAutofit/>
          </a:bodyPr>
          <a:lstStyle/>
          <a:p>
            <a:pPr marL="36195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stimation of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lifetime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weighted distributions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simulations including:</a:t>
            </a:r>
          </a:p>
          <a:p>
            <a:pPr marL="36195" indent="0">
              <a:buNone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62025" lvl="1" indent="-514350">
              <a:buFont typeface="+mj-lt"/>
              <a:buAutoNum type="romanUcPeriod"/>
            </a:pP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Realistic 50 Hz spectrum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as extracted from </a:t>
            </a:r>
            <a:r>
              <a:rPr lang="en-US" sz="2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ADTObsBox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62025" lvl="1" indent="-514350">
              <a:buFont typeface="+mj-lt"/>
              <a:buAutoNum type="romanUcPeriod"/>
            </a:pPr>
            <a:endParaRPr lang="en-US" sz="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62025" lvl="1" indent="-514350">
              <a:buFont typeface="+mj-lt"/>
              <a:buAutoNum type="romanUcPeriod"/>
            </a:pPr>
            <a:r>
              <a:rPr lang="en-US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Non Gaussian beam profiles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: overpopulated tails in the transverse plane</a:t>
            </a:r>
            <a:r>
              <a:rPr lang="en-US" sz="2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(*,**)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underpopulated in the longitudinal</a:t>
            </a:r>
            <a:r>
              <a:rPr lang="en-US" sz="25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**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62025" lvl="1" indent="-514350">
              <a:buFont typeface="+mj-lt"/>
              <a:buAutoNum type="romanUcPeriod"/>
            </a:pPr>
            <a:endParaRPr lang="en-US" sz="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62025" lvl="1" indent="-514350">
              <a:buFont typeface="+mj-lt"/>
              <a:buAutoNum type="romanUcPeriod"/>
            </a:pP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“Collimator”/Aperture at 5 </a:t>
            </a:r>
            <a:r>
              <a:rPr lang="el-GR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(for 3.5 </a:t>
            </a:r>
            <a:r>
              <a:rPr lang="el-GR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m).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 including 50 Hz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577769"/>
            <a:ext cx="67367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</a:rPr>
              <a:t>* H. Garcia Morales: WP2 16/06/2020,  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Halo measurements using collimator scans</a:t>
            </a:r>
            <a:endParaRPr lang="en-US" sz="13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</a:rPr>
              <a:t>** S.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</a:rPr>
              <a:t>Papadopoulou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</a:rPr>
              <a:t>: HSI </a:t>
            </a:r>
            <a:r>
              <a:rPr lang="en-US" sz="1300" dirty="0" err="1" smtClean="0">
                <a:solidFill>
                  <a:schemeClr val="accent1">
                    <a:lumMod val="50000"/>
                  </a:schemeClr>
                </a:solidFill>
              </a:rPr>
              <a:t>lumi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</a:rPr>
              <a:t> meeting 18/5/2018 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BSRT </a:t>
            </a:r>
            <a:r>
              <a:rPr lang="en-US" sz="1300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calibration Fill 6699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4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Motivation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LHC performance during Run I &amp; II: proton losses and emittance growth ↑ than 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anticipated [1-4] →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</a:t>
            </a:r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391652"/>
            <a:ext cx="8693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[1] F. Antoniou, et 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Can we predict luminosity?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hlinkClick r:id="rId3"/>
              </a:rPr>
              <a:t>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7th Evian Workshop on LHC beam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operation 2016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 </a:t>
            </a:r>
            <a:endParaRPr lang="en-US" sz="11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[2] S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accent4">
                    <a:lumMod val="75000"/>
                  </a:schemeClr>
                </a:solidFill>
              </a:rPr>
              <a:t>Papadopoulou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, et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5"/>
              </a:rPr>
              <a:t>Emittance, intensity and luminosity modeling and evolution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, 8</a:t>
            </a:r>
            <a:r>
              <a:rPr lang="en-US" sz="1100" baseline="30000" dirty="0" smtClean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Evian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Workshop on LHC beam operation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2017</a:t>
            </a:r>
          </a:p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[3] S. </a:t>
            </a:r>
            <a:r>
              <a:rPr lang="en-US" sz="1100" dirty="0" err="1" smtClean="0">
                <a:solidFill>
                  <a:schemeClr val="accent4">
                    <a:lumMod val="75000"/>
                  </a:schemeClr>
                </a:solidFill>
              </a:rPr>
              <a:t>Papadopoulou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S, et 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6"/>
              </a:rPr>
              <a:t>What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  <a:hlinkClick r:id="rId6"/>
              </a:rPr>
              <a:t>do we understand on the emittance growth?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9</a:t>
            </a:r>
            <a:r>
              <a:rPr lang="en-US" sz="1100" baseline="30000" dirty="0" smtClean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Evian </a:t>
            </a:r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Workshop on LHC beam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operation 2019</a:t>
            </a:r>
          </a:p>
          <a:p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[4] S. Kostoglou, et al. 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  <a:hlinkClick r:id="rId7"/>
              </a:rPr>
              <a:t>Luminosity and lifetime modeling and optimization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, 9</a:t>
            </a:r>
            <a:r>
              <a:rPr lang="en-US" sz="1100" baseline="30000" dirty="0" smtClean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Evian Workshop on LHC beam operation 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5194" y="1804657"/>
            <a:ext cx="447218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http://noisestudies.web.cern.ch</a:t>
            </a:r>
            <a:r>
              <a:rPr lang="en-US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/</a:t>
            </a:r>
            <a:endParaRPr lang="en-US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4"/>
          <p:cNvSpPr txBox="1">
            <a:spLocks noGrp="1"/>
          </p:cNvSpPr>
          <p:nvPr>
            <p:ph type="body" idx="1"/>
          </p:nvPr>
        </p:nvSpPr>
        <p:spPr>
          <a:xfrm>
            <a:off x="40944" y="830615"/>
            <a:ext cx="8925636" cy="5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3776" indent="-294640">
              <a:spcBef>
                <a:spcPts val="0"/>
              </a:spcBef>
              <a:buSzPts val="2560"/>
              <a:buNone/>
            </a:pP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93776" indent="-294640">
              <a:spcBef>
                <a:spcPts val="640"/>
              </a:spcBef>
              <a:buSzPts val="2560"/>
              <a:buNone/>
            </a:pP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3" name="Google Shape;1073;p64"/>
          <p:cNvSpPr txBox="1"/>
          <p:nvPr/>
        </p:nvSpPr>
        <p:spPr>
          <a:xfrm>
            <a:off x="40944" y="682391"/>
            <a:ext cx="8925636" cy="5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">
              <a:buClr>
                <a:schemeClr val="dk1"/>
              </a:buClr>
              <a:buSzPts val="1760"/>
            </a:pPr>
            <a:endParaRPr sz="220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93776" indent="-294640">
              <a:spcBef>
                <a:spcPts val="640"/>
              </a:spcBef>
              <a:buClr>
                <a:schemeClr val="dk1"/>
              </a:buClr>
              <a:buSzPts val="2560"/>
            </a:pP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4" name="Google Shape;1074;p6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7" y="1399829"/>
            <a:ext cx="6857999" cy="3938893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64"/>
          <p:cNvSpPr txBox="1"/>
          <p:nvPr/>
        </p:nvSpPr>
        <p:spPr>
          <a:xfrm>
            <a:off x="7301112" y="4027251"/>
            <a:ext cx="1919550" cy="50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Spectrum of </a:t>
            </a:r>
            <a:r>
              <a:rPr lang="en-US" sz="1800" b="1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B2</a:t>
            </a:r>
          </a:p>
          <a:p>
            <a:pPr algn="ctr"/>
            <a:endParaRPr lang="en-US" sz="1800" b="1" dirty="0" smtClean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endParaRPr dirty="0"/>
          </a:p>
        </p:txBody>
      </p:sp>
      <p:sp>
        <p:nvSpPr>
          <p:cNvPr id="1076" name="Google Shape;1076;p64"/>
          <p:cNvSpPr txBox="1"/>
          <p:nvPr/>
        </p:nvSpPr>
        <p:spPr>
          <a:xfrm>
            <a:off x="7113685" y="4435888"/>
            <a:ext cx="1943100" cy="7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Spectrum of </a:t>
            </a:r>
            <a:r>
              <a:rPr lang="en-US" sz="1800" b="1" dirty="0" smtClean="0">
                <a:solidFill>
                  <a:srgbClr val="000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B1</a:t>
            </a:r>
          </a:p>
        </p:txBody>
      </p:sp>
      <p:sp>
        <p:nvSpPr>
          <p:cNvPr id="1077" name="Google Shape;1077;p64"/>
          <p:cNvSpPr txBox="1"/>
          <p:nvPr/>
        </p:nvSpPr>
        <p:spPr>
          <a:xfrm>
            <a:off x="6871375" y="3686943"/>
            <a:ext cx="18560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b="1" dirty="0" smtClean="0">
                <a:solidFill>
                  <a:srgbClr val="16161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Ideal machine</a:t>
            </a:r>
            <a:endParaRPr sz="1800" b="1" dirty="0">
              <a:solidFill>
                <a:srgbClr val="16161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78" name="Google Shape;1078;p64"/>
          <p:cNvCxnSpPr/>
          <p:nvPr/>
        </p:nvCxnSpPr>
        <p:spPr>
          <a:xfrm flipH="1">
            <a:off x="6392319" y="3923755"/>
            <a:ext cx="697629" cy="85411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79" name="Google Shape;1079;p64"/>
          <p:cNvCxnSpPr/>
          <p:nvPr/>
        </p:nvCxnSpPr>
        <p:spPr>
          <a:xfrm rot="10800000">
            <a:off x="6841493" y="4225606"/>
            <a:ext cx="480459" cy="1745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0" name="Google Shape;1080;p64"/>
          <p:cNvCxnSpPr/>
          <p:nvPr/>
        </p:nvCxnSpPr>
        <p:spPr>
          <a:xfrm rot="10800000">
            <a:off x="6750538" y="4603283"/>
            <a:ext cx="480459" cy="17459"/>
          </a:xfrm>
          <a:prstGeom prst="straightConnector1">
            <a:avLst/>
          </a:prstGeom>
          <a:noFill/>
          <a:ln w="38100" cap="flat" cmpd="sng">
            <a:solidFill>
              <a:srgbClr val="0002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" name="Google Shape;814;p50"/>
          <p:cNvSpPr txBox="1"/>
          <p:nvPr/>
        </p:nvSpPr>
        <p:spPr>
          <a:xfrm>
            <a:off x="1331980" y="1158334"/>
            <a:ext cx="1363923" cy="3866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LHC</a:t>
            </a:r>
            <a:endParaRPr sz="2000" dirty="0"/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lifetime simulations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897;p54"/>
          <p:cNvSpPr txBox="1"/>
          <p:nvPr/>
        </p:nvSpPr>
        <p:spPr>
          <a:xfrm>
            <a:off x="0" y="5324478"/>
            <a:ext cx="8829675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Impact on </a:t>
            </a:r>
            <a:r>
              <a:rPr lang="en-US" sz="2000" dirty="0" smtClean="0">
                <a:solidFill>
                  <a:srgbClr val="0002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1 </a:t>
            </a: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intensity evolution especially due to </a:t>
            </a:r>
            <a:r>
              <a:rPr lang="en-US" sz="20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</a:p>
        </p:txBody>
      </p:sp>
      <p:sp>
        <p:nvSpPr>
          <p:cNvPr id="17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4"/>
          <p:cNvSpPr txBox="1">
            <a:spLocks noGrp="1"/>
          </p:cNvSpPr>
          <p:nvPr>
            <p:ph type="body" idx="1"/>
          </p:nvPr>
        </p:nvSpPr>
        <p:spPr>
          <a:xfrm>
            <a:off x="40944" y="830615"/>
            <a:ext cx="8925636" cy="5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3776" indent="-294640">
              <a:spcBef>
                <a:spcPts val="0"/>
              </a:spcBef>
              <a:buSzPts val="2560"/>
              <a:buNone/>
            </a:pP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93776" indent="-294640">
              <a:spcBef>
                <a:spcPts val="640"/>
              </a:spcBef>
              <a:buSzPts val="2560"/>
              <a:buNone/>
            </a:pP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3" name="Google Shape;1073;p64"/>
          <p:cNvSpPr txBox="1"/>
          <p:nvPr/>
        </p:nvSpPr>
        <p:spPr>
          <a:xfrm>
            <a:off x="-425984" y="497565"/>
            <a:ext cx="8925636" cy="5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">
              <a:buClr>
                <a:schemeClr val="dk1"/>
              </a:buClr>
              <a:buSzPts val="1760"/>
            </a:pPr>
            <a:endParaRPr sz="220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93776" indent="-294640">
              <a:spcBef>
                <a:spcPts val="640"/>
              </a:spcBef>
              <a:buClr>
                <a:schemeClr val="dk1"/>
              </a:buClr>
              <a:buSzPts val="2560"/>
            </a:pP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4" name="Google Shape;1074;p6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7" y="1399829"/>
            <a:ext cx="6857998" cy="39388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814;p50"/>
          <p:cNvSpPr txBox="1"/>
          <p:nvPr/>
        </p:nvSpPr>
        <p:spPr>
          <a:xfrm>
            <a:off x="1331980" y="1158334"/>
            <a:ext cx="1363923" cy="3866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LHC</a:t>
            </a:r>
            <a:endParaRPr sz="2000" dirty="0"/>
          </a:p>
        </p:txBody>
      </p:sp>
      <p:sp>
        <p:nvSpPr>
          <p:cNvPr id="2" name="Rectangle 1"/>
          <p:cNvSpPr/>
          <p:nvPr/>
        </p:nvSpPr>
        <p:spPr>
          <a:xfrm>
            <a:off x="7106554" y="3226474"/>
            <a:ext cx="1842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Helvetica Neue"/>
              </a:rPr>
              <a:t>Instantaneous lifetime from </a:t>
            </a:r>
            <a:r>
              <a:rPr lang="en-US" sz="1800" b="1" dirty="0" smtClean="0">
                <a:solidFill>
                  <a:srgbClr val="26FA3F"/>
                </a:solidFill>
                <a:latin typeface="Helvetica Neue"/>
              </a:rPr>
              <a:t>fit</a:t>
            </a:r>
            <a:r>
              <a:rPr lang="en-US" sz="1800" dirty="0" smtClean="0">
                <a:solidFill>
                  <a:schemeClr val="tx1"/>
                </a:solidFill>
                <a:latin typeface="Helvetica Neue"/>
              </a:rPr>
              <a:t> + moving average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5" name="Google Shape;1078;p64"/>
          <p:cNvCxnSpPr/>
          <p:nvPr/>
        </p:nvCxnSpPr>
        <p:spPr>
          <a:xfrm flipV="1">
            <a:off x="8121081" y="4250988"/>
            <a:ext cx="478170" cy="0"/>
          </a:xfrm>
          <a:prstGeom prst="straightConnector1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lifetime simulations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7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Google Shape;897;p54"/>
          <p:cNvSpPr txBox="1"/>
          <p:nvPr/>
        </p:nvSpPr>
        <p:spPr>
          <a:xfrm>
            <a:off x="0" y="5324478"/>
            <a:ext cx="8829675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Impact on </a:t>
            </a:r>
            <a:r>
              <a:rPr lang="en-US" sz="2000" dirty="0" smtClean="0">
                <a:solidFill>
                  <a:srgbClr val="0002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1 </a:t>
            </a: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intensity evolution especially due to </a:t>
            </a:r>
            <a:r>
              <a:rPr lang="en-US" sz="2000" dirty="0" smtClean="0">
                <a:solidFill>
                  <a:srgbClr val="FFC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high-f cluster</a:t>
            </a: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9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4"/>
          <p:cNvSpPr txBox="1">
            <a:spLocks noGrp="1"/>
          </p:cNvSpPr>
          <p:nvPr>
            <p:ph type="body" idx="1"/>
          </p:nvPr>
        </p:nvSpPr>
        <p:spPr>
          <a:xfrm>
            <a:off x="40944" y="830615"/>
            <a:ext cx="8925636" cy="5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3776" indent="-294640">
              <a:spcBef>
                <a:spcPts val="0"/>
              </a:spcBef>
              <a:buSzPts val="2560"/>
              <a:buNone/>
            </a:pP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93776" indent="-294640">
              <a:spcBef>
                <a:spcPts val="640"/>
              </a:spcBef>
              <a:buSzPts val="2560"/>
              <a:buNone/>
            </a:pP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3" name="Google Shape;1073;p64"/>
          <p:cNvSpPr txBox="1"/>
          <p:nvPr/>
        </p:nvSpPr>
        <p:spPr>
          <a:xfrm>
            <a:off x="218364" y="701846"/>
            <a:ext cx="8925636" cy="5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">
              <a:buClr>
                <a:schemeClr val="dk1"/>
              </a:buClr>
              <a:buSzPts val="1760"/>
            </a:pPr>
            <a:endParaRPr sz="220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93776" indent="-294640">
              <a:spcBef>
                <a:spcPts val="640"/>
              </a:spcBef>
              <a:buClr>
                <a:schemeClr val="dk1"/>
              </a:buClr>
              <a:buSzPts val="2560"/>
            </a:pP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74" name="Google Shape;1074;p6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7" y="1400668"/>
            <a:ext cx="6857998" cy="39372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814;p50"/>
          <p:cNvSpPr txBox="1"/>
          <p:nvPr/>
        </p:nvSpPr>
        <p:spPr>
          <a:xfrm>
            <a:off x="1331980" y="1158334"/>
            <a:ext cx="1363923" cy="3866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LHC</a:t>
            </a:r>
            <a:endParaRPr sz="2000" dirty="0"/>
          </a:p>
        </p:txBody>
      </p:sp>
      <p:sp>
        <p:nvSpPr>
          <p:cNvPr id="15" name="Rectangle 14"/>
          <p:cNvSpPr/>
          <p:nvPr/>
        </p:nvSpPr>
        <p:spPr>
          <a:xfrm>
            <a:off x="7145465" y="3936593"/>
            <a:ext cx="1842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Helvetica Neue"/>
              </a:rPr>
              <a:t>Instantaneous lifetime at 90 s.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760723" y="3599234"/>
            <a:ext cx="389107" cy="123541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lifetime simulations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97;p54"/>
          <p:cNvSpPr txBox="1"/>
          <p:nvPr/>
        </p:nvSpPr>
        <p:spPr>
          <a:xfrm>
            <a:off x="0" y="5324478"/>
            <a:ext cx="8829675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The 50 Hz contribute to the asymmetric beam lifetime of </a:t>
            </a:r>
            <a:r>
              <a:rPr lang="en-US" sz="2000" dirty="0" smtClean="0">
                <a:solidFill>
                  <a:srgbClr val="0002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1</a:t>
            </a: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&amp;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2</a:t>
            </a:r>
          </a:p>
          <a:p>
            <a:pPr marL="342900" indent="-342900">
              <a:buClr>
                <a:schemeClr val="tx1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20% reduction of </a:t>
            </a:r>
            <a:r>
              <a:rPr lang="en-US" sz="2000" b="1" dirty="0">
                <a:solidFill>
                  <a:srgbClr val="0002FF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Beam 1</a:t>
            </a:r>
            <a:r>
              <a:rPr lang="en-US" sz="2000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lifetime </a:t>
            </a:r>
            <a:r>
              <a:rPr lang="en-US" sz="20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compared to the ideal machine</a:t>
            </a:r>
            <a:r>
              <a:rPr lang="en-US" sz="20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.</a:t>
            </a:r>
            <a:endParaRPr lang="en-US" sz="20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59106"/>
            <a:ext cx="8485093" cy="1694329"/>
          </a:xfrm>
        </p:spPr>
        <p:txBody>
          <a:bodyPr>
            <a:normAutofit/>
          </a:bodyPr>
          <a:lstStyle/>
          <a:p>
            <a:r>
              <a:rPr lang="en-US" sz="41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2</a:t>
            </a:r>
            <a:r>
              <a:rPr lang="en-US" sz="4100" dirty="0" smtClean="0">
                <a:latin typeface="Calibri" panose="020F0502020204030204" pitchFamily="34" charset="0"/>
                <a:cs typeface="Calibri" panose="020F0502020204030204" pitchFamily="34" charset="0"/>
              </a:rPr>
              <a:t>: Power supply ripple in the IT quadrupoles of HL-LHC</a:t>
            </a:r>
            <a:endParaRPr lang="en-US" sz="4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66"/>
          <p:cNvSpPr txBox="1"/>
          <p:nvPr/>
        </p:nvSpPr>
        <p:spPr>
          <a:xfrm>
            <a:off x="152400" y="1024230"/>
            <a:ext cx="4152900" cy="280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3394" indent="-457200">
              <a:buClr>
                <a:schemeClr val="dk1"/>
              </a:buClr>
              <a:buSzPts val="176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Simulated parameters at end of β*-</a:t>
            </a:r>
            <a:r>
              <a:rPr lang="en-US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levelling (</a:t>
            </a:r>
            <a:r>
              <a:rPr lang="el-GR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β</a:t>
            </a:r>
            <a:r>
              <a:rPr lang="en-US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*=15 cm)</a:t>
            </a:r>
            <a:endParaRPr sz="22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493394" indent="-457200">
              <a:spcBef>
                <a:spcPts val="440"/>
              </a:spcBef>
              <a:buClr>
                <a:schemeClr val="dk1"/>
              </a:buClr>
              <a:buSzPts val="1760"/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Ripple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in Q1, Q2a, Q2b, Q3 IR1 &amp; </a:t>
            </a:r>
            <a:r>
              <a:rPr lang="en-US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IR5</a:t>
            </a:r>
          </a:p>
          <a:p>
            <a:pPr marL="493394" indent="-457200">
              <a:spcBef>
                <a:spcPts val="440"/>
              </a:spcBef>
              <a:buClr>
                <a:schemeClr val="dk1"/>
              </a:buClr>
              <a:buSzPts val="1760"/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Comparison with PC specifications.</a:t>
            </a:r>
          </a:p>
        </p:txBody>
      </p:sp>
      <p:sp>
        <p:nvSpPr>
          <p:cNvPr id="1098" name="Google Shape;1098;p66"/>
          <p:cNvSpPr/>
          <p:nvPr/>
        </p:nvSpPr>
        <p:spPr>
          <a:xfrm>
            <a:off x="436764" y="651099"/>
            <a:ext cx="8325101" cy="53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7150">
              <a:buClr>
                <a:srgbClr val="FB963C"/>
              </a:buClr>
              <a:buSzPts val="1700"/>
            </a:pPr>
            <a:endParaRPr sz="1700">
              <a:solidFill>
                <a:srgbClr val="5A5A5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00" name="Google Shape;110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065" y="1000067"/>
            <a:ext cx="4283888" cy="2369005"/>
          </a:xfrm>
          <a:prstGeom prst="rect">
            <a:avLst/>
          </a:prstGeom>
          <a:noFill/>
          <a:ln w="9525" cap="flat" cmpd="sng">
            <a:solidFill>
              <a:srgbClr val="46062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1" name="Google Shape;1101;p66"/>
          <p:cNvSpPr txBox="1"/>
          <p:nvPr/>
        </p:nvSpPr>
        <p:spPr>
          <a:xfrm>
            <a:off x="5458571" y="737067"/>
            <a:ext cx="2752677" cy="369332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Maximum output voltage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45" y="4614145"/>
            <a:ext cx="5536791" cy="1723592"/>
          </a:xfrm>
          <a:prstGeom prst="rect">
            <a:avLst/>
          </a:prstGeom>
        </p:spPr>
      </p:pic>
      <p:sp>
        <p:nvSpPr>
          <p:cNvPr id="8" name="Google Shape;1081;p64"/>
          <p:cNvSpPr txBox="1"/>
          <p:nvPr/>
        </p:nvSpPr>
        <p:spPr>
          <a:xfrm>
            <a:off x="1018406" y="4132198"/>
            <a:ext cx="6627869" cy="37674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tx1"/>
              </a:buClr>
              <a:buSzPts val="2000"/>
            </a:pPr>
            <a:r>
              <a:rPr lang="en-US" sz="2000" b="1" dirty="0" smtClean="0">
                <a:solidFill>
                  <a:schemeClr val="bg1"/>
                </a:solidFill>
                <a:latin typeface="Helvetica Neue"/>
                <a:sym typeface="Helvetica Neue"/>
              </a:rPr>
              <a:t>Limits from previous studies: Maximum tolerated </a:t>
            </a:r>
            <a:r>
              <a:rPr lang="el-GR" sz="2000" b="1" dirty="0" smtClean="0">
                <a:solidFill>
                  <a:schemeClr val="bg1"/>
                </a:solidFill>
                <a:latin typeface="Helvetica Neue"/>
                <a:sym typeface="Helvetica Neue"/>
              </a:rPr>
              <a:t>Δ</a:t>
            </a:r>
            <a:r>
              <a:rPr lang="en-US" sz="2000" b="1" dirty="0" smtClean="0">
                <a:solidFill>
                  <a:schemeClr val="bg1"/>
                </a:solidFill>
                <a:latin typeface="Helvetica Neue"/>
                <a:sym typeface="Helvetica Neue"/>
              </a:rPr>
              <a:t>Q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 setup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97;p66"/>
          <p:cNvSpPr txBox="1"/>
          <p:nvPr/>
        </p:nvSpPr>
        <p:spPr>
          <a:xfrm>
            <a:off x="0" y="824262"/>
            <a:ext cx="8702566" cy="45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3394" indent="-457200">
              <a:spcBef>
                <a:spcPts val="440"/>
              </a:spcBef>
              <a:buClr>
                <a:schemeClr val="dk1"/>
              </a:buClr>
              <a:buSzPts val="1760"/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Dependence on the modulation frequency</a:t>
            </a:r>
            <a:endParaRPr lang="en-US" sz="22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6194">
              <a:spcBef>
                <a:spcPts val="440"/>
              </a:spcBef>
              <a:buClr>
                <a:schemeClr val="dk1"/>
              </a:buClr>
              <a:buSzPts val="1760"/>
            </a:pPr>
            <a:endParaRPr sz="22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493776" indent="-294640">
              <a:spcBef>
                <a:spcPts val="640"/>
              </a:spcBef>
              <a:buClr>
                <a:schemeClr val="dk1"/>
              </a:buClr>
              <a:buSzPts val="2560"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98" name="Google Shape;1098;p66"/>
          <p:cNvSpPr/>
          <p:nvPr/>
        </p:nvSpPr>
        <p:spPr>
          <a:xfrm>
            <a:off x="436764" y="651099"/>
            <a:ext cx="8325101" cy="53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7150">
              <a:buClr>
                <a:srgbClr val="FB963C"/>
              </a:buClr>
              <a:buSzPts val="1700"/>
            </a:pPr>
            <a:endParaRPr sz="1700">
              <a:solidFill>
                <a:srgbClr val="5A5A5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Tune modulation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17" y="1821332"/>
            <a:ext cx="5918974" cy="42753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96937" y="1427174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k·Q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</a:rPr>
              <a:t>x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l·Q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</a:rPr>
              <a:t>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b="1" dirty="0" smtClean="0">
                <a:solidFill>
                  <a:srgbClr val="FF0000"/>
                </a:solidFill>
              </a:rPr>
              <a:t>1·Q</a:t>
            </a:r>
            <a:r>
              <a:rPr lang="en-US" sz="1400" b="1" dirty="0" smtClean="0">
                <a:solidFill>
                  <a:srgbClr val="FF0000"/>
                </a:solidFill>
              </a:rPr>
              <a:t>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=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n, </a:t>
            </a:r>
            <a:r>
              <a:rPr lang="en-US" b="1" dirty="0" err="1" smtClean="0">
                <a:solidFill>
                  <a:srgbClr val="FF0000"/>
                </a:solidFill>
              </a:rPr>
              <a:t>Q</a:t>
            </a:r>
            <a:r>
              <a:rPr lang="en-US" sz="1400" b="1" dirty="0" err="1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 ↑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[1]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4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6"/>
          <p:cNvSpPr/>
          <p:nvPr/>
        </p:nvSpPr>
        <p:spPr>
          <a:xfrm>
            <a:off x="436764" y="651099"/>
            <a:ext cx="8325101" cy="53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7150">
              <a:buClr>
                <a:srgbClr val="FB963C"/>
              </a:buClr>
              <a:buSzPts val="1700"/>
            </a:pPr>
            <a:endParaRPr sz="1700">
              <a:solidFill>
                <a:srgbClr val="5A5A5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16" y="1723649"/>
            <a:ext cx="3634201" cy="2377440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2" y="4168438"/>
            <a:ext cx="3634201" cy="2377440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2" y="1723649"/>
            <a:ext cx="3634201" cy="2377440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16" y="4168438"/>
            <a:ext cx="3634201" cy="2377440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8" name="Google Shape;814;p50"/>
          <p:cNvSpPr txBox="1"/>
          <p:nvPr/>
        </p:nvSpPr>
        <p:spPr>
          <a:xfrm>
            <a:off x="898429" y="1410586"/>
            <a:ext cx="1363923" cy="3866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Baselinec</a:t>
            </a:r>
            <a:endParaRPr sz="2000" dirty="0"/>
          </a:p>
        </p:txBody>
      </p:sp>
      <p:sp>
        <p:nvSpPr>
          <p:cNvPr id="9" name="Google Shape;814;p50"/>
          <p:cNvSpPr txBox="1"/>
          <p:nvPr/>
        </p:nvSpPr>
        <p:spPr>
          <a:xfrm>
            <a:off x="4682153" y="1436862"/>
            <a:ext cx="1363923" cy="386688"/>
          </a:xfrm>
          <a:prstGeom prst="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 Hz</a:t>
            </a:r>
            <a:endParaRPr sz="2000" dirty="0"/>
          </a:p>
        </p:txBody>
      </p:sp>
      <p:sp>
        <p:nvSpPr>
          <p:cNvPr id="10" name="Google Shape;814;p50"/>
          <p:cNvSpPr txBox="1"/>
          <p:nvPr/>
        </p:nvSpPr>
        <p:spPr>
          <a:xfrm>
            <a:off x="4682153" y="3985620"/>
            <a:ext cx="1363923" cy="386688"/>
          </a:xfrm>
          <a:prstGeom prst="rect">
            <a:avLst/>
          </a:prstGeom>
          <a:solidFill>
            <a:srgbClr val="00B05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00 Hz</a:t>
            </a:r>
            <a:endParaRPr sz="2000" dirty="0"/>
          </a:p>
        </p:txBody>
      </p:sp>
      <p:sp>
        <p:nvSpPr>
          <p:cNvPr id="11" name="Google Shape;814;p50"/>
          <p:cNvSpPr txBox="1"/>
          <p:nvPr/>
        </p:nvSpPr>
        <p:spPr>
          <a:xfrm>
            <a:off x="898429" y="4027661"/>
            <a:ext cx="1363923" cy="386688"/>
          </a:xfrm>
          <a:prstGeom prst="rect">
            <a:avLst/>
          </a:prstGeom>
          <a:solidFill>
            <a:srgbClr val="7030A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 Hz</a:t>
            </a:r>
            <a:endParaRPr sz="2000" dirty="0"/>
          </a:p>
        </p:txBody>
      </p:sp>
      <p:sp>
        <p:nvSpPr>
          <p:cNvPr id="12" name="Google Shape;814;p50"/>
          <p:cNvSpPr txBox="1"/>
          <p:nvPr/>
        </p:nvSpPr>
        <p:spPr>
          <a:xfrm>
            <a:off x="7433236" y="1205635"/>
            <a:ext cx="1363923" cy="3866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HL-LHC</a:t>
            </a:r>
            <a:endParaRPr sz="2000" dirty="0"/>
          </a:p>
        </p:txBody>
      </p:sp>
      <p:sp>
        <p:nvSpPr>
          <p:cNvPr id="13" name="Google Shape;1097;p66"/>
          <p:cNvSpPr txBox="1"/>
          <p:nvPr/>
        </p:nvSpPr>
        <p:spPr>
          <a:xfrm>
            <a:off x="0" y="824262"/>
            <a:ext cx="8702566" cy="45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3394" indent="-457200">
              <a:spcBef>
                <a:spcPts val="440"/>
              </a:spcBef>
              <a:buClr>
                <a:schemeClr val="dk1"/>
              </a:buClr>
              <a:buSzPts val="1760"/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Dependence on the modulation frequency</a:t>
            </a:r>
            <a:endParaRPr lang="en-US" sz="22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36194">
              <a:spcBef>
                <a:spcPts val="440"/>
              </a:spcBef>
              <a:buClr>
                <a:schemeClr val="dk1"/>
              </a:buClr>
              <a:buSzPts val="1760"/>
            </a:pPr>
            <a:endParaRPr sz="22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493776" indent="-294640">
              <a:spcBef>
                <a:spcPts val="640"/>
              </a:spcBef>
              <a:buClr>
                <a:schemeClr val="dk1"/>
              </a:buClr>
              <a:buSzPts val="2560"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FMAs with power supply ripple in IT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214" y="957783"/>
            <a:ext cx="9144000" cy="5225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67"/>
          <p:cNvSpPr txBox="1"/>
          <p:nvPr/>
        </p:nvSpPr>
        <p:spPr>
          <a:xfrm>
            <a:off x="4138539" y="3627865"/>
            <a:ext cx="22405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 in phase all triplets circuits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7" name="Google Shape;1117;p67"/>
          <p:cNvSpPr txBox="1"/>
          <p:nvPr/>
        </p:nvSpPr>
        <p:spPr>
          <a:xfrm>
            <a:off x="2439556" y="4488630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b="1">
                <a:solidFill>
                  <a:srgbClr val="16161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RMS sum </a:t>
            </a:r>
            <a:endParaRPr sz="1800">
              <a:solidFill>
                <a:srgbClr val="16161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en-US" sz="1800" b="1">
                <a:solidFill>
                  <a:srgbClr val="16161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triplets circuits</a:t>
            </a:r>
            <a:endParaRPr/>
          </a:p>
        </p:txBody>
      </p:sp>
      <p:sp>
        <p:nvSpPr>
          <p:cNvPr id="1118" name="Google Shape;1118;p67"/>
          <p:cNvSpPr txBox="1"/>
          <p:nvPr/>
        </p:nvSpPr>
        <p:spPr>
          <a:xfrm>
            <a:off x="1046288" y="1237826"/>
            <a:ext cx="484428" cy="369332"/>
          </a:xfrm>
          <a:prstGeom prst="rect">
            <a:avLst/>
          </a:prstGeom>
          <a:gradFill>
            <a:gsLst>
              <a:gs pos="0">
                <a:srgbClr val="8095CB"/>
              </a:gs>
              <a:gs pos="25000">
                <a:srgbClr val="325897"/>
              </a:gs>
              <a:gs pos="38000">
                <a:srgbClr val="254A89"/>
              </a:gs>
              <a:gs pos="55000">
                <a:srgbClr val="004187"/>
              </a:gs>
              <a:gs pos="80000">
                <a:srgbClr val="004295"/>
              </a:gs>
              <a:gs pos="88000">
                <a:srgbClr val="0046A7"/>
              </a:gs>
              <a:gs pos="100000">
                <a:srgbClr val="0054C7"/>
              </a:gs>
            </a:gsLst>
            <a:lin ang="5400000" scaled="0"/>
          </a:gradFill>
          <a:ln w="9525" cap="flat" cmpd="sng">
            <a:solidFill>
              <a:srgbClr val="004B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6D</a:t>
            </a:r>
            <a:endParaRPr/>
          </a:p>
        </p:txBody>
      </p:sp>
      <p:sp>
        <p:nvSpPr>
          <p:cNvPr id="1121" name="Google Shape;1121;p67"/>
          <p:cNvSpPr txBox="1"/>
          <p:nvPr/>
        </p:nvSpPr>
        <p:spPr>
          <a:xfrm>
            <a:off x="1807262" y="737514"/>
            <a:ext cx="5906525" cy="707886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Modulation frequency as a function of modulation depth, color-coded with minimum DA</a:t>
            </a:r>
            <a:endParaRPr/>
          </a:p>
        </p:txBody>
      </p:sp>
      <p:sp>
        <p:nvSpPr>
          <p:cNvPr id="8" name="Google Shape;814;p50"/>
          <p:cNvSpPr txBox="1"/>
          <p:nvPr/>
        </p:nvSpPr>
        <p:spPr>
          <a:xfrm>
            <a:off x="7622422" y="1079501"/>
            <a:ext cx="1363923" cy="38668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HL-LHC</a:t>
            </a:r>
            <a:endParaRPr sz="2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898634" y="3641833"/>
            <a:ext cx="7220607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11159" y="326345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C000"/>
                </a:solidFill>
                <a:latin typeface="Helvetica Neue"/>
              </a:rPr>
              <a:t>DA reduction</a:t>
            </a:r>
            <a:endParaRPr lang="en-US" sz="1800" b="1" dirty="0">
              <a:solidFill>
                <a:srgbClr val="FFC000"/>
              </a:solidFill>
              <a:latin typeface="Helvetica Neue"/>
            </a:endParaRP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0" y="1481"/>
            <a:ext cx="8185376" cy="68090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Ripple thresholds with DA scans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21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9CD5195-8E31-4F7E-837E-31DD93D16527}"/>
              </a:ext>
            </a:extLst>
          </p:cNvPr>
          <p:cNvSpPr>
            <a:spLocks noGrp="1"/>
          </p:cNvSpPr>
          <p:nvPr/>
        </p:nvSpPr>
        <p:spPr>
          <a:xfrm>
            <a:off x="40341" y="1769243"/>
            <a:ext cx="9022976" cy="433572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Clr>
                <a:schemeClr val="tx1"/>
              </a:buClr>
              <a:buNone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observations</a:t>
            </a:r>
            <a:endParaRPr lang="en-US" sz="2000" u="sng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clusters of 50 Hz in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spectrum: </a:t>
            </a:r>
            <a:r>
              <a:rPr lang="en-US" sz="20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3.6 kHz) and </a:t>
            </a:r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aseline="-25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</a:t>
            </a:r>
            <a:r>
              <a:rPr lang="en-US" sz="2000" baseline="-25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frequency clusters.</a:t>
            </a:r>
          </a:p>
          <a:p>
            <a:pPr marL="4000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excitations,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dipolar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effect.</a:t>
            </a:r>
          </a:p>
          <a:p>
            <a:pPr marL="4000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0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ow-f cluster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Main Bends power converters,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ripple in all LHC dipoles.</a:t>
            </a:r>
          </a:p>
          <a:p>
            <a:pPr marL="4000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 cluster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exact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mechanism to be identified.</a:t>
            </a:r>
          </a:p>
          <a:p>
            <a:pPr marL="57150" indent="0" algn="ctr">
              <a:buClr>
                <a:schemeClr val="tx1"/>
              </a:buClr>
              <a:buNone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endParaRPr lang="en-US" sz="2000" u="sng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 to the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lifetime asymmetry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000" dirty="0" smtClean="0">
                <a:solidFill>
                  <a:srgbClr val="000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1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2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observed since start of Run 2.</a:t>
            </a:r>
          </a:p>
          <a:p>
            <a:pPr marL="4000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realistic beam profiles &amp; realistic power supply ripple spectra,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20% beam lifetime reduction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 to ideal machine, especially due to </a:t>
            </a:r>
            <a:r>
              <a:rPr lang="en-US" sz="20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high-f cluster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000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 be present in the future operation → mitigation measures.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9" y="1376"/>
            <a:ext cx="7478485" cy="700754"/>
          </a:xfrm>
        </p:spPr>
        <p:txBody>
          <a:bodyPr>
            <a:normAutofit/>
          </a:bodyPr>
          <a:lstStyle/>
          <a:p>
            <a:r>
              <a:rPr lang="en-US" sz="3500" dirty="0" smtClean="0"/>
              <a:t>Conclusions: 50 Hz harmonics</a:t>
            </a:r>
            <a:endParaRPr lang="en-US" sz="3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16536" y="903837"/>
            <a:ext cx="6299189" cy="646331"/>
          </a:xfrm>
          <a:prstGeom prst="rect">
            <a:avLst/>
          </a:prstGeom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is the source? 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they have an impact on the beam performance?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9CD5195-8E31-4F7E-837E-31DD93D16527}"/>
              </a:ext>
            </a:extLst>
          </p:cNvPr>
          <p:cNvSpPr>
            <a:spLocks noGrp="1"/>
          </p:cNvSpPr>
          <p:nvPr/>
        </p:nvSpPr>
        <p:spPr>
          <a:xfrm>
            <a:off x="90606" y="1792224"/>
            <a:ext cx="8962789" cy="2779776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Clr>
                <a:schemeClr val="tx1"/>
              </a:buClr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endParaRPr lang="en-US" sz="2000" u="sng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Simulations at the end of </a:t>
            </a:r>
            <a:r>
              <a:rPr lang="el-G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leveling, most critical scenario for power supply ripple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studies.</a:t>
            </a: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HL-LHC power supply ripple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modulation depth 10</a:t>
            </a:r>
            <a:r>
              <a:rPr lang="en-US" sz="20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 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of DA reduction limit and power converter specifications, possible ripple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magnitude below the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reduction.</a:t>
            </a: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Tune modulation in HL-LHC from power converter noise &amp; chromatic tune modulation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expected to impact the beam performance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9" y="1376"/>
            <a:ext cx="7478485" cy="700754"/>
          </a:xfrm>
        </p:spPr>
        <p:txBody>
          <a:bodyPr>
            <a:normAutofit/>
          </a:bodyPr>
          <a:lstStyle/>
          <a:p>
            <a:r>
              <a:rPr lang="en-US" sz="3500" dirty="0" smtClean="0"/>
              <a:t>Conclusions: Inner triplet HL-LHC</a:t>
            </a:r>
            <a:endParaRPr lang="en-US" sz="3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31689" y="836601"/>
            <a:ext cx="6299189" cy="646331"/>
          </a:xfrm>
          <a:prstGeom prst="rect">
            <a:avLst/>
          </a:prstGeom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Will tune modulation effects pose a limitation in the luminosity production of HL-LHC?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Motivation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LHC performance during Run I &amp; II: proton losses and emittance growth ↑ than 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anticipated →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</a:t>
            </a:r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Power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supply ripple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&amp;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45194" y="1804657"/>
            <a:ext cx="447218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http://noisestudies.web.cern.ch</a:t>
            </a:r>
            <a:r>
              <a:rPr lang="en-US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endParaRPr lang="en-US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9CD5195-8E31-4F7E-837E-31DD93D16527}"/>
              </a:ext>
            </a:extLst>
          </p:cNvPr>
          <p:cNvSpPr>
            <a:spLocks noGrp="1"/>
          </p:cNvSpPr>
          <p:nvPr/>
        </p:nvSpPr>
        <p:spPr>
          <a:xfrm>
            <a:off x="90606" y="1792224"/>
            <a:ext cx="8962789" cy="2779776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Clr>
                <a:schemeClr val="tx1"/>
              </a:buClr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endParaRPr lang="en-US" sz="2000" u="sng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Simulations at the end of </a:t>
            </a:r>
            <a:r>
              <a:rPr lang="el-G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leveling, most critical scenario for power supply ripple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studies.</a:t>
            </a: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HL-LHC power supply ripple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modulation depth 10</a:t>
            </a:r>
            <a:r>
              <a:rPr lang="en-US" sz="20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 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of DA reduction limit and power converter specifications, possible ripple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magnitude below the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reduction.</a:t>
            </a:r>
          </a:p>
          <a:p>
            <a:pPr marL="400050">
              <a:buClr>
                <a:srgbClr val="FB963C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Tune modulation in HL-LHC from power converter noise &amp; chromatic tune modulation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expected to impact the beam performance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9" y="1376"/>
            <a:ext cx="7478485" cy="700754"/>
          </a:xfrm>
        </p:spPr>
        <p:txBody>
          <a:bodyPr>
            <a:normAutofit/>
          </a:bodyPr>
          <a:lstStyle/>
          <a:p>
            <a:r>
              <a:rPr lang="en-US" sz="3500" dirty="0" smtClean="0"/>
              <a:t>Conclusions: Inner triplet HL-LHC</a:t>
            </a:r>
            <a:endParaRPr lang="en-US" sz="3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31689" y="836601"/>
            <a:ext cx="6299189" cy="646331"/>
          </a:xfrm>
          <a:prstGeom prst="rect">
            <a:avLst/>
          </a:prstGeom>
          <a:ln w="381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Will tune modulation effects pose a limitation in the luminosity production of HL-LHC?</a:t>
            </a:r>
          </a:p>
        </p:txBody>
      </p:sp>
      <p:sp>
        <p:nvSpPr>
          <p:cNvPr id="9" name="Google Shape;1097;p66"/>
          <p:cNvSpPr txBox="1"/>
          <p:nvPr/>
        </p:nvSpPr>
        <p:spPr>
          <a:xfrm>
            <a:off x="0" y="4915530"/>
            <a:ext cx="8934450" cy="1180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3776" indent="-294640">
              <a:spcBef>
                <a:spcPts val="640"/>
              </a:spcBef>
              <a:buClr>
                <a:schemeClr val="dk1"/>
              </a:buClr>
              <a:buSzPts val="2560"/>
            </a:pP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Two different types of power converters, different mechanisms of coupling to the beam → </a:t>
            </a:r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same analysis tools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, can be used to address other beam jitter effects. 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41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81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4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Motivation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LHC performance during Run I &amp; II: proton losses and emittance growth ↑ than 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anticipated →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</a:t>
            </a:r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Power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supply ripple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&amp;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82931" lvl="1" indent="0">
              <a:buNone/>
            </a:pP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in LHC &amp; expected in HL-LHC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Harmonics of the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mains power frequency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(50 Hz) </a:t>
            </a:r>
          </a:p>
          <a:p>
            <a:pPr marL="1264140" lvl="2" indent="-514350">
              <a:buFont typeface="+mj-lt"/>
              <a:buAutoNum type="romanU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is the source? Summary of 2018 observations.</a:t>
            </a:r>
          </a:p>
          <a:p>
            <a:pPr marL="1264140" lvl="2" indent="-514350">
              <a:buFont typeface="+mj-lt"/>
              <a:buAutoNum type="romanU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is the impact on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LHC beam lifetime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45194" y="1804657"/>
            <a:ext cx="447218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http://noisestudies.web.cern.ch</a:t>
            </a:r>
            <a:r>
              <a:rPr lang="en-US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endParaRPr lang="en-US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Motivation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LHC performance during Run I &amp; II: proton losses and emittance growth ↑ than 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anticipated →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</a:t>
            </a:r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Power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supply ripple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&amp;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82931" lvl="1" indent="0">
              <a:buNone/>
            </a:pP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in LHC &amp; expected in HL-LHC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Harmonics of the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mains power frequency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(50 Hz) </a:t>
            </a:r>
          </a:p>
          <a:p>
            <a:pPr marL="1264140" lvl="2" indent="-514350">
              <a:buFont typeface="+mj-lt"/>
              <a:buAutoNum type="romanU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is the source? Summary of 2018 observations.</a:t>
            </a:r>
          </a:p>
          <a:p>
            <a:pPr marL="1264140" lvl="2" indent="-514350">
              <a:buFont typeface="+mj-lt"/>
              <a:buAutoNum type="romanU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is the impact on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LHC beam lifetime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582931" lvl="1" indent="0">
              <a:buNone/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in HL-LHC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Quadrupoles of the Inner Triplet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Do we expect an impact on the HL-LHC beam performance?</a:t>
            </a:r>
            <a:endParaRPr lang="en-US" sz="2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45194" y="1804657"/>
            <a:ext cx="447218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http://noisestudies.web.cern.ch</a:t>
            </a:r>
            <a:r>
              <a:rPr lang="en-US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endParaRPr lang="en-US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Power supply ripple spectra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264807" y="766681"/>
            <a:ext cx="3930676" cy="7797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dipoles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Silicon Controlled Rectifier (SCR)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5664852" y="739284"/>
            <a:ext cx="2941266" cy="83434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spcFirstLastPara="1" vert="horz" wrap="square" lIns="91425" tIns="45700" rIns="91425" bIns="45700" anchor="t" anchorCtr="0">
            <a:norm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Inner Triplet quadrupoles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Switch-Mode (SM) 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814046" y="726141"/>
            <a:ext cx="0" cy="594360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Power supply ripple spectra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72459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Google Shape;343;p3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520" y="1627096"/>
            <a:ext cx="2743200" cy="27432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8" name="Google Shape;454;p37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2006" y="1627096"/>
            <a:ext cx="2743200" cy="27432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264807" y="766681"/>
            <a:ext cx="3930676" cy="7797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dipoles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Silicon Controlled Rectifier (SCR)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5664852" y="739284"/>
            <a:ext cx="2941266" cy="83434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spcFirstLastPara="1" vert="horz" wrap="square" lIns="91425" tIns="45700" rIns="91425" bIns="45700" anchor="t" anchorCtr="0">
            <a:norm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Inner Triplet quadrupoles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Switch-Mode (SM) </a:t>
            </a:r>
          </a:p>
        </p:txBody>
      </p:sp>
      <p:sp>
        <p:nvSpPr>
          <p:cNvPr id="5" name="TextBox 4"/>
          <p:cNvSpPr txBox="1"/>
          <p:nvPr/>
        </p:nvSpPr>
        <p:spPr>
          <a:xfrm rot="19536071">
            <a:off x="228603" y="1966869"/>
            <a:ext cx="1967205" cy="369332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Example of SCR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 rot="19560000">
            <a:off x="4939553" y="1953422"/>
            <a:ext cx="1826141" cy="36933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Example of SM</a:t>
            </a:r>
            <a:endParaRPr lang="en-US" b="1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814046" y="726141"/>
            <a:ext cx="0" cy="594360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 txBox="1">
            <a:spLocks/>
          </p:cNvSpPr>
          <p:nvPr/>
        </p:nvSpPr>
        <p:spPr>
          <a:xfrm>
            <a:off x="255843" y="4433142"/>
            <a:ext cx="4356498" cy="838105"/>
          </a:xfrm>
          <a:prstGeom prst="rect">
            <a:avLst/>
          </a:prstGeom>
          <a:noFill/>
          <a:ln w="28575">
            <a:noFill/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476" indent="-342900">
              <a:buSzPct val="10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Multiple 50 Hz harmonics</a:t>
            </a:r>
          </a:p>
          <a:p>
            <a:pPr marL="379476" indent="-342900">
              <a:buSzPct val="10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Frequency modulation (see next slides)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4845770" y="4572097"/>
            <a:ext cx="4419254" cy="430209"/>
          </a:xfrm>
          <a:prstGeom prst="rect">
            <a:avLst/>
          </a:prstGeom>
          <a:noFill/>
          <a:ln w="28575">
            <a:noFill/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476" indent="-342900" algn="ctr">
              <a:buSzPct val="100000"/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Switching frequency &amp; its harmonics</a:t>
            </a:r>
          </a:p>
          <a:p>
            <a:pPr marL="379476" indent="-342900" algn="ctr">
              <a:buSzPct val="100000"/>
              <a:buFont typeface="Wingdings" panose="05000000000000000000" pitchFamily="2" charset="2"/>
              <a:buChar char="§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ate Placeholder 1"/>
          <p:cNvSpPr txBox="1">
            <a:spLocks/>
          </p:cNvSpPr>
          <p:nvPr/>
        </p:nvSpPr>
        <p:spPr>
          <a:xfrm>
            <a:off x="2969335" y="63623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30/06/2020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5182756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solidFill>
                  <a:srgbClr val="0055A0">
                    <a:tint val="75000"/>
                  </a:srgbClr>
                </a:solidFill>
              </a:rPr>
              <a:t>Power supply ripple in the LHC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Power supply ripple spectra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67" y="812800"/>
            <a:ext cx="8754533" cy="50904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39376" y="64928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Google Shape;343;p3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520" y="1627096"/>
            <a:ext cx="2743200" cy="27432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8" name="Google Shape;454;p37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2006" y="1627096"/>
            <a:ext cx="2743200" cy="27432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264807" y="766681"/>
            <a:ext cx="3930676" cy="7797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spcFirstLastPara="1" vert="horz" wrap="square" lIns="91425" tIns="45700" rIns="91425" bIns="45700" anchor="t" anchorCtr="0">
            <a:no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dipoles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Silicon Controlled Rectifier (SCR)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5664852" y="739284"/>
            <a:ext cx="2941266" cy="83434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spcFirstLastPara="1" vert="horz" wrap="square" lIns="91425" tIns="45700" rIns="91425" bIns="45700" anchor="t" anchorCtr="0">
            <a:normAutofit/>
          </a:bodyPr>
          <a:lstStyle>
            <a:lvl1pPr marL="457200" lvl="0" indent="-32004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44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25755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53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31469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62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Inner Triplet quadrupoles</a:t>
            </a:r>
          </a:p>
          <a:p>
            <a:pPr marL="36576" indent="0" algn="ctr">
              <a:buFont typeface="Arial"/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Switch-Mode (SM)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5" y="4432141"/>
            <a:ext cx="3169920" cy="237744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92" y="4432141"/>
            <a:ext cx="3169920" cy="237744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 rot="19536071">
            <a:off x="228603" y="1966869"/>
            <a:ext cx="1967205" cy="369332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Example of SCR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 rot="19560000">
            <a:off x="4939553" y="1953422"/>
            <a:ext cx="1826141" cy="36933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Example of SM</a:t>
            </a:r>
            <a:endParaRPr lang="en-US" b="1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814046" y="726141"/>
            <a:ext cx="0" cy="594360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9536071">
            <a:off x="-20357" y="4312936"/>
            <a:ext cx="1774845" cy="553998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Spectrum with </a:t>
            </a:r>
          </a:p>
          <a:p>
            <a:pPr algn="ctr"/>
            <a:r>
              <a:rPr lang="en-US" sz="1500" b="1" dirty="0"/>
              <a:t>d</a:t>
            </a:r>
            <a:r>
              <a:rPr lang="en-US" sz="1500" b="1" dirty="0" smtClean="0"/>
              <a:t>ipolar excitation</a:t>
            </a:r>
            <a:endParaRPr lang="en-US" sz="1500" b="1" dirty="0"/>
          </a:p>
        </p:txBody>
      </p:sp>
      <p:sp>
        <p:nvSpPr>
          <p:cNvPr id="18" name="TextBox 17"/>
          <p:cNvSpPr txBox="1"/>
          <p:nvPr/>
        </p:nvSpPr>
        <p:spPr>
          <a:xfrm rot="19536071">
            <a:off x="4544273" y="4398101"/>
            <a:ext cx="2255747" cy="553998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Spectrum with </a:t>
            </a:r>
          </a:p>
          <a:p>
            <a:pPr algn="ctr"/>
            <a:r>
              <a:rPr lang="en-US" sz="1500" b="1" dirty="0" err="1" smtClean="0"/>
              <a:t>quadrupolar</a:t>
            </a:r>
            <a:r>
              <a:rPr lang="en-US" sz="1500" b="1" dirty="0" smtClean="0"/>
              <a:t> excitation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1949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2396</Words>
  <Application>Microsoft Office PowerPoint</Application>
  <PresentationFormat>On-screen Show (4:3)</PresentationFormat>
  <Paragraphs>413</Paragraphs>
  <Slides>41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Helvetica Neue</vt:lpstr>
      <vt:lpstr>Noto Sans Symbols</vt:lpstr>
      <vt:lpstr>Optima</vt:lpstr>
      <vt:lpstr>Wingdings</vt:lpstr>
      <vt:lpstr>CERNCorporate4-3</vt:lpstr>
      <vt:lpstr>Capricious beam jitters: power supply ripple &amp; beam performance</vt:lpstr>
      <vt:lpstr>Motivation</vt:lpstr>
      <vt:lpstr>Motivation</vt:lpstr>
      <vt:lpstr>Motivation</vt:lpstr>
      <vt:lpstr>Motivation</vt:lpstr>
      <vt:lpstr>Motivation</vt:lpstr>
      <vt:lpstr>Power supply ripple spectra</vt:lpstr>
      <vt:lpstr>Power supply ripple spectra</vt:lpstr>
      <vt:lpstr>Power supply ripple spectra</vt:lpstr>
      <vt:lpstr>Power supply ripple spectra</vt:lpstr>
      <vt:lpstr>Part 1: Harmonics of the mains frequency on the beam spectrum</vt:lpstr>
      <vt:lpstr>Introduction</vt:lpstr>
      <vt:lpstr>The low and high-f clusters</vt:lpstr>
      <vt:lpstr>The low and high-f clusters</vt:lpstr>
      <vt:lpstr>Signature of low and high-f cluster</vt:lpstr>
      <vt:lpstr>Signature of low and high-f cluster</vt:lpstr>
      <vt:lpstr>Source of the low-f cluster</vt:lpstr>
      <vt:lpstr>Source of the low-f cluster</vt:lpstr>
      <vt:lpstr>Source of the low-f cluster</vt:lpstr>
      <vt:lpstr>Comparison of Beam 1 &amp; Beam 2</vt:lpstr>
      <vt:lpstr>PowerPoint Presentation</vt:lpstr>
      <vt:lpstr>PowerPoint Presentation</vt:lpstr>
      <vt:lpstr>PowerPoint Presentation</vt:lpstr>
      <vt:lpstr>Main unresolved issue in Run 2: The high-f cluster</vt:lpstr>
      <vt:lpstr>Main unresolved issue in Run 2: The high-f cluster</vt:lpstr>
      <vt:lpstr>Main unresolved issue in Run 2: The high-f cluster</vt:lpstr>
      <vt:lpstr>FMA with 50 Hz harmonics</vt:lpstr>
      <vt:lpstr>FMA with 50 Hz harmonics</vt:lpstr>
      <vt:lpstr>Simulations including 50 Hz</vt:lpstr>
      <vt:lpstr>Beam lifetime simulations</vt:lpstr>
      <vt:lpstr>Beam lifetime simulations</vt:lpstr>
      <vt:lpstr>Beam lifetime simulations</vt:lpstr>
      <vt:lpstr>Part 2: Power supply ripple in the IT quadrupoles of HL-LHC</vt:lpstr>
      <vt:lpstr>Simulation setup</vt:lpstr>
      <vt:lpstr>Tune modulation</vt:lpstr>
      <vt:lpstr>FMAs with power supply ripple in IT</vt:lpstr>
      <vt:lpstr>Ripple thresholds with DA scans</vt:lpstr>
      <vt:lpstr>Conclusions: 50 Hz harmonics</vt:lpstr>
      <vt:lpstr>Conclusions: Inner triplet HL-LHC</vt:lpstr>
      <vt:lpstr>Conclusions: Inner triplet HL-LHC</vt:lpstr>
      <vt:lpstr>Thank you for your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 Kostoglou</dc:creator>
  <cp:lastModifiedBy>Sofia Kostoglou</cp:lastModifiedBy>
  <cp:revision>61</cp:revision>
  <dcterms:created xsi:type="dcterms:W3CDTF">2020-06-18T14:10:10Z</dcterms:created>
  <dcterms:modified xsi:type="dcterms:W3CDTF">2020-06-29T12:45:37Z</dcterms:modified>
</cp:coreProperties>
</file>