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545" r:id="rId2"/>
    <p:sldId id="768" r:id="rId3"/>
    <p:sldId id="764" r:id="rId4"/>
    <p:sldId id="765" r:id="rId5"/>
    <p:sldId id="292" r:id="rId6"/>
    <p:sldId id="749" r:id="rId7"/>
    <p:sldId id="752" r:id="rId8"/>
    <p:sldId id="287" r:id="rId9"/>
    <p:sldId id="476" r:id="rId10"/>
    <p:sldId id="642" r:id="rId11"/>
    <p:sldId id="644" r:id="rId12"/>
    <p:sldId id="646" r:id="rId13"/>
    <p:sldId id="751" r:id="rId14"/>
    <p:sldId id="610" r:id="rId15"/>
    <p:sldId id="650" r:id="rId16"/>
    <p:sldId id="587" r:id="rId17"/>
    <p:sldId id="731" r:id="rId18"/>
    <p:sldId id="767" r:id="rId19"/>
    <p:sldId id="766" r:id="rId20"/>
    <p:sldId id="761" r:id="rId21"/>
    <p:sldId id="762" r:id="rId22"/>
    <p:sldId id="746" r:id="rId23"/>
    <p:sldId id="747" r:id="rId24"/>
    <p:sldId id="1426" r:id="rId25"/>
    <p:sldId id="1269" r:id="rId26"/>
    <p:sldId id="297" r:id="rId27"/>
    <p:sldId id="1425" r:id="rId28"/>
    <p:sldId id="743" r:id="rId29"/>
  </p:sldIdLst>
  <p:sldSz cx="9144000" cy="6858000" type="letter"/>
  <p:notesSz cx="7315200" cy="96012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A00"/>
    <a:srgbClr val="006600"/>
    <a:srgbClr val="339933"/>
    <a:srgbClr val="FF0000"/>
    <a:srgbClr val="003399"/>
    <a:srgbClr val="339966"/>
    <a:srgbClr val="00CC66"/>
    <a:srgbClr val="CC0000"/>
    <a:srgbClr val="0099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40" autoAdjust="0"/>
    <p:restoredTop sz="93825" autoAdjust="0"/>
  </p:normalViewPr>
  <p:slideViewPr>
    <p:cSldViewPr>
      <p:cViewPr varScale="1">
        <p:scale>
          <a:sx n="158" d="100"/>
          <a:sy n="158" d="100"/>
        </p:scale>
        <p:origin x="192" y="3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70526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6488" y="566738"/>
            <a:ext cx="5103812" cy="382746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5646" tIns="46984" rIns="95646" bIns="469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0"/>
            <a:r>
              <a:rPr lang="en-US" noProof="0"/>
              <a:t>Second level</a:t>
            </a:r>
          </a:p>
          <a:p>
            <a:pPr lvl="0"/>
            <a:r>
              <a:rPr lang="en-US" noProof="0"/>
              <a:t>Third level</a:t>
            </a:r>
          </a:p>
          <a:p>
            <a:pPr lvl="0"/>
            <a:r>
              <a:rPr lang="en-US" noProof="0"/>
              <a:t>Fourth level</a:t>
            </a:r>
          </a:p>
          <a:p>
            <a:pPr lvl="0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20864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dirty="0"/>
              <a:t>09:20, 25+10 min, 25 slides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297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Figure of merit for this experiment is not precision of </a:t>
            </a:r>
            <a:r>
              <a:rPr lang="en-US" dirty="0" err="1"/>
              <a:t>chrom</a:t>
            </a:r>
            <a:r>
              <a:rPr lang="en-US" dirty="0"/>
              <a:t> feedback, but cost of experiment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A16B4-755F-4D37-B0C8-6893472B059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907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Frequency range: 5-8 GHz transverse, 6-9</a:t>
            </a:r>
            <a:r>
              <a:rPr lang="en-US" baseline="0" dirty="0"/>
              <a:t> GHz longitudinal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9164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0432FF"/>
                </a:solidFill>
              </a:rPr>
              <a:t>WEEK: 30-Apr-18 to 07-May-18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745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2186" y="4559954"/>
            <a:ext cx="5850831" cy="432177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843" y="9119496"/>
            <a:ext cx="3169699" cy="480060"/>
          </a:xfrm>
          <a:prstGeom prst="rect">
            <a:avLst/>
          </a:prstGeom>
        </p:spPr>
        <p:txBody>
          <a:bodyPr lIns="95079" tIns="47540" rIns="95079" bIns="47540"/>
          <a:lstStyle/>
          <a:p>
            <a:pPr>
              <a:defRPr/>
            </a:pPr>
            <a:fld id="{5F6395BA-663C-4B71-B638-3F05FA4651B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860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7315200" y="5867400"/>
            <a:ext cx="1371600" cy="4572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0" hangingPunct="0">
              <a:defRPr/>
            </a:pPr>
            <a:endParaRPr lang="en-US" dirty="0"/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7086600" y="6324600"/>
            <a:ext cx="1524000" cy="533400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0" hangingPunct="0">
              <a:defRPr/>
            </a:pPr>
            <a:endParaRPr lang="en-US" dirty="0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934200" y="6248400"/>
            <a:ext cx="1752600" cy="6096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0" hangingPunct="0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4196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382000" cy="41433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38200"/>
            <a:ext cx="8382000" cy="556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cs typeface="+mn-cs"/>
              </a:defRPr>
            </a:lvl1pPr>
          </a:lstStyle>
          <a:p>
            <a:pPr>
              <a:defRPr/>
            </a:pPr>
            <a:fld id="{4458C1C5-6436-4E31-8D48-2E701D44914F}" type="slidenum">
              <a:rPr lang="en-US"/>
              <a:pPr>
                <a:defRPr/>
              </a:pPr>
              <a:t>‹#›</a:t>
            </a:fld>
            <a:r>
              <a:rPr lang="en-US" dirty="0"/>
              <a:t> </a:t>
            </a:r>
            <a:endParaRPr lang="en-US" sz="800" dirty="0">
              <a:latin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382000" cy="41433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 </a:t>
            </a:r>
            <a:fld id="{6DDFC27F-93F2-477E-AD06-9129FC5F425E}" type="slidenum">
              <a:rPr lang="en-US"/>
              <a:pPr>
                <a:defRPr/>
              </a:pPr>
              <a:t>‹#›</a:t>
            </a:fld>
            <a:r>
              <a:rPr lang="en-US" dirty="0"/>
              <a:t> </a:t>
            </a:r>
            <a:endParaRPr lang="en-US" sz="800" dirty="0">
              <a:latin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cs typeface="+mn-cs"/>
              </a:defRPr>
            </a:lvl1pPr>
          </a:lstStyle>
          <a:p>
            <a:pPr>
              <a:defRPr/>
            </a:pPr>
            <a:fld id="{B558D05A-655E-48D6-BEE5-5A6C8F729379}" type="slidenum">
              <a:rPr lang="en-US"/>
              <a:pPr>
                <a:defRPr/>
              </a:pPr>
              <a:t>‹#›</a:t>
            </a:fld>
            <a:r>
              <a:rPr lang="en-US" dirty="0"/>
              <a:t> </a:t>
            </a:r>
            <a:endParaRPr lang="en-US" sz="800" dirty="0">
              <a:latin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8753475" y="0"/>
            <a:ext cx="390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5D0C6E5F-9C11-2B4B-8B1B-CB9538927588}" type="slidenum">
              <a:rPr lang="en-US" sz="1400" b="0" smtClean="0"/>
              <a:pPr>
                <a:defRPr/>
              </a:pPr>
              <a:t>‹#›</a:t>
            </a:fld>
            <a:endParaRPr lang="en-US" sz="1400" b="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5051191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10/09/19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S. Nagaitsev | EIC Cooling Workshop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471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228600"/>
            <a:ext cx="8382000" cy="414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2588" y="914400"/>
            <a:ext cx="8382000" cy="548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553200"/>
            <a:ext cx="17526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tabLst>
                <a:tab pos="1714500" algn="r"/>
              </a:tabLst>
              <a:defRPr sz="1000"/>
            </a:lvl1pPr>
          </a:lstStyle>
          <a:p>
            <a:pPr>
              <a:defRPr/>
            </a:pPr>
            <a:r>
              <a:rPr lang="en-US" dirty="0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534400" y="6553200"/>
            <a:ext cx="457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>
                <a:cs typeface="Arial" charset="0"/>
              </a:defRPr>
            </a:lvl1pPr>
          </a:lstStyle>
          <a:p>
            <a:pPr>
              <a:defRPr/>
            </a:pPr>
            <a:r>
              <a:rPr lang="en-US" dirty="0"/>
              <a:t> </a:t>
            </a:r>
            <a:fld id="{DEC58EA8-6C47-4982-B136-D0CCA47332B2}" type="slidenum">
              <a:rPr lang="en-US"/>
              <a:pPr>
                <a:defRPr/>
              </a:pPr>
              <a:t>‹#›</a:t>
            </a:fld>
            <a:r>
              <a:rPr lang="en-US" dirty="0"/>
              <a:t> </a:t>
            </a:r>
            <a:endParaRPr lang="en-US" sz="800" dirty="0">
              <a:latin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  <p:pic>
        <p:nvPicPr>
          <p:cNvPr id="2054" name="Picture 7" descr="2000 BNL.gif"/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7216775" y="6400800"/>
            <a:ext cx="13176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5" r:id="rId5"/>
    <p:sldLayoutId id="2147483836" r:id="rId6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284163" indent="-284163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23838" algn="l" rtl="0" eaLnBrk="0" fontAlgn="base" hangingPunct="0">
        <a:spcBef>
          <a:spcPct val="20000"/>
        </a:spcBef>
        <a:spcAft>
          <a:spcPct val="0"/>
        </a:spcAft>
        <a:defRPr sz="2000">
          <a:solidFill>
            <a:srgbClr val="003399"/>
          </a:solidFill>
          <a:latin typeface="+mn-lt"/>
        </a:defRPr>
      </a:lvl2pPr>
      <a:lvl3pPr marL="965200" indent="-228600" algn="l" rtl="0" eaLnBrk="0" fontAlgn="base" hangingPunct="0">
        <a:spcBef>
          <a:spcPct val="20000"/>
        </a:spcBef>
        <a:spcAft>
          <a:spcPct val="0"/>
        </a:spcAft>
        <a:defRPr>
          <a:solidFill>
            <a:srgbClr val="009900"/>
          </a:solidFill>
          <a:latin typeface="+mn-lt"/>
        </a:defRPr>
      </a:lvl3pPr>
      <a:lvl4pPr marL="1308100" indent="-228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4pPr>
      <a:lvl5pPr marL="16510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5pPr>
      <a:lvl6pPr marL="21082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6pPr>
      <a:lvl7pPr marL="25654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7pPr>
      <a:lvl8pPr marL="30226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8pPr>
      <a:lvl9pPr marL="34798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Relationship Id="rId9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D_Ari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17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1371600" y="1143000"/>
            <a:ext cx="7086600" cy="2057400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br>
              <a:rPr lang="en-US" sz="3200" dirty="0"/>
            </a:br>
            <a:r>
              <a:rPr lang="en-US" sz="3200" dirty="0"/>
              <a:t>Mitigation strategies for RHIC </a:t>
            </a:r>
            <a:br>
              <a:rPr lang="en-US" sz="3200" dirty="0"/>
            </a:br>
            <a:r>
              <a:rPr lang="en-US" sz="3200" dirty="0"/>
              <a:t>and EIC hadron beams</a:t>
            </a:r>
            <a:br>
              <a:rPr lang="en-US" sz="1200" dirty="0"/>
            </a:b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Wolfram Fischer</a:t>
            </a:r>
            <a:r>
              <a:rPr lang="en-US" sz="900" dirty="0">
                <a:solidFill>
                  <a:schemeClr val="tx1"/>
                </a:solidFill>
              </a:rPr>
              <a:t> </a:t>
            </a:r>
            <a:br>
              <a:rPr lang="en-US" sz="900" dirty="0">
                <a:solidFill>
                  <a:schemeClr val="tx1"/>
                </a:solidFill>
              </a:rPr>
            </a:br>
            <a:endParaRPr lang="en-US" sz="4400" b="0" dirty="0"/>
          </a:p>
        </p:txBody>
      </p:sp>
      <p:sp>
        <p:nvSpPr>
          <p:cNvPr id="5" name="Rectangle 4"/>
          <p:cNvSpPr/>
          <p:nvPr/>
        </p:nvSpPr>
        <p:spPr bwMode="auto">
          <a:xfrm>
            <a:off x="3886200" y="1346200"/>
            <a:ext cx="825500" cy="533400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9" name="Picture 6" descr="2000 BNL.gif"/>
          <p:cNvPicPr>
            <a:picLocks noChangeAspect="1"/>
          </p:cNvPicPr>
          <p:nvPr/>
        </p:nvPicPr>
        <p:blipFill>
          <a:blip r:embed="rId4">
            <a:lum contrast="-20000"/>
          </a:blip>
          <a:srcRect/>
          <a:stretch>
            <a:fillRect/>
          </a:stretch>
        </p:blipFill>
        <p:spPr bwMode="auto">
          <a:xfrm>
            <a:off x="125520" y="5994029"/>
            <a:ext cx="2635530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2D4192B-E184-0E41-80C3-F015354534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3541486"/>
            <a:ext cx="2521151" cy="33165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465F11-9DE4-4D47-914E-D2ACD9B0299D}"/>
              </a:ext>
            </a:extLst>
          </p:cNvPr>
          <p:cNvSpPr txBox="1"/>
          <p:nvPr/>
        </p:nvSpPr>
        <p:spPr>
          <a:xfrm>
            <a:off x="125520" y="1581090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</a:rPr>
              <a:t>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451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28600"/>
            <a:ext cx="8991600" cy="414338"/>
          </a:xfrm>
        </p:spPr>
        <p:txBody>
          <a:bodyPr/>
          <a:lstStyle/>
          <a:p>
            <a:r>
              <a:rPr lang="en-US" dirty="0"/>
              <a:t>Head-on beam-beam compensation                          </a:t>
            </a:r>
            <a:r>
              <a:rPr lang="en-US" sz="2800" b="0" dirty="0">
                <a:solidFill>
                  <a:srgbClr val="FF0000"/>
                </a:solidFill>
              </a:rPr>
              <a:t>Principle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</a:t>
            </a:r>
            <a:fld id="{6DDFC27F-93F2-477E-AD06-9129FC5F425E}" type="slidenum">
              <a:rPr lang="en-US" smtClean="0"/>
              <a:pPr>
                <a:defRPr/>
              </a:pPr>
              <a:t>10</a:t>
            </a:fld>
            <a:r>
              <a:rPr lang="en-US"/>
              <a:t> </a:t>
            </a:r>
            <a:endParaRPr lang="en-US" sz="800">
              <a:latin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  <p:pic>
        <p:nvPicPr>
          <p:cNvPr id="5" name="Picture 4" descr="Untitle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71600"/>
            <a:ext cx="5598309" cy="24823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833735"/>
            <a:ext cx="70961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Correction in same turn, need to fulfill 2 conditions: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0" y="3200400"/>
            <a:ext cx="4685956" cy="3581400"/>
            <a:chOff x="0" y="3200400"/>
            <a:chExt cx="4685956" cy="3581400"/>
          </a:xfrm>
        </p:grpSpPr>
        <p:grpSp>
          <p:nvGrpSpPr>
            <p:cNvPr id="24" name="Group 23"/>
            <p:cNvGrpSpPr/>
            <p:nvPr/>
          </p:nvGrpSpPr>
          <p:grpSpPr>
            <a:xfrm>
              <a:off x="0" y="3962400"/>
              <a:ext cx="4685956" cy="2819400"/>
              <a:chOff x="0" y="3962400"/>
              <a:chExt cx="4685956" cy="2819400"/>
            </a:xfrm>
          </p:grpSpPr>
          <p:pic>
            <p:nvPicPr>
              <p:cNvPr id="7" name="Picture 6" descr="Untitled.tif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4991805"/>
                <a:ext cx="4495800" cy="1789995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76200" y="3962400"/>
                <a:ext cx="4609756" cy="1077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(1) </a:t>
                </a:r>
                <a:r>
                  <a:rPr lang="en-US" sz="1600" i="1" dirty="0" err="1"/>
                  <a:t>k</a:t>
                </a:r>
                <a:r>
                  <a:rPr lang="en-US" sz="1600" i="1" dirty="0" err="1">
                    <a:latin typeface="Symbol" charset="2"/>
                    <a:cs typeface="Symbol" charset="2"/>
                  </a:rPr>
                  <a:t>p</a:t>
                </a:r>
                <a:r>
                  <a:rPr lang="en-US" sz="1600" dirty="0"/>
                  <a:t> phase advance minimizes beam-beam</a:t>
                </a:r>
                <a:br>
                  <a:rPr lang="en-US" sz="1600" dirty="0"/>
                </a:br>
                <a:r>
                  <a:rPr lang="en-US" sz="1600" dirty="0"/>
                  <a:t>resonance driving terms – implemented with</a:t>
                </a:r>
                <a:br>
                  <a:rPr lang="en-US" sz="1600" dirty="0"/>
                </a:br>
                <a:r>
                  <a:rPr lang="en-US" sz="1600" dirty="0"/>
                  <a:t>ATS type lattice (Simon White, now ESRF) </a:t>
                </a:r>
                <a:br>
                  <a:rPr lang="en-US" sz="1600" dirty="0"/>
                </a:br>
                <a:r>
                  <a:rPr lang="en-US" sz="1600" dirty="0">
                    <a:solidFill>
                      <a:srgbClr val="FF0000"/>
                    </a:solidFill>
                  </a:rPr>
                  <a:t>new lattice with better DA and larger bb param. </a:t>
                </a:r>
                <a:r>
                  <a:rPr lang="en-US" sz="1600" dirty="0">
                    <a:solidFill>
                      <a:srgbClr val="FF0000"/>
                    </a:solidFill>
                    <a:latin typeface="Symbol" charset="2"/>
                    <a:cs typeface="Symbol" charset="2"/>
                  </a:rPr>
                  <a:t>x</a:t>
                </a:r>
              </a:p>
            </p:txBody>
          </p:sp>
        </p:grpSp>
        <p:cxnSp>
          <p:nvCxnSpPr>
            <p:cNvPr id="10" name="Straight Arrow Connector 9"/>
            <p:cNvCxnSpPr/>
            <p:nvPr/>
          </p:nvCxnSpPr>
          <p:spPr bwMode="auto">
            <a:xfrm flipV="1">
              <a:off x="381000" y="3200400"/>
              <a:ext cx="76200" cy="83820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5" name="Group 24"/>
          <p:cNvGrpSpPr/>
          <p:nvPr/>
        </p:nvGrpSpPr>
        <p:grpSpPr>
          <a:xfrm>
            <a:off x="914400" y="3581400"/>
            <a:ext cx="8153400" cy="3124200"/>
            <a:chOff x="914400" y="3581400"/>
            <a:chExt cx="8153400" cy="3124200"/>
          </a:xfrm>
        </p:grpSpPr>
        <p:sp>
          <p:nvSpPr>
            <p:cNvPr id="11" name="TextBox 10"/>
            <p:cNvSpPr txBox="1"/>
            <p:nvPr/>
          </p:nvSpPr>
          <p:spPr>
            <a:xfrm>
              <a:off x="4807985" y="4038600"/>
              <a:ext cx="3902330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dirty="0"/>
                <a:t>(2) Same amplitude correction kick as bb</a:t>
              </a:r>
              <a:br>
                <a:rPr lang="en-US" sz="1600" dirty="0"/>
              </a:br>
              <a:r>
                <a:rPr lang="en-US" sz="1600" dirty="0"/>
                <a:t>kick reduces beam-beam tune spread – </a:t>
              </a:r>
              <a:br>
                <a:rPr lang="en-US" sz="1600" dirty="0"/>
              </a:br>
              <a:r>
                <a:rPr lang="en-US" sz="1600" dirty="0"/>
                <a:t>implemented with electron lenses (not </a:t>
              </a:r>
              <a:br>
                <a:rPr lang="en-US" sz="1600" dirty="0"/>
              </a:br>
              <a:r>
                <a:rPr lang="en-US" sz="1600" dirty="0"/>
                <a:t>possible with magnets)</a:t>
              </a:r>
            </a:p>
          </p:txBody>
        </p:sp>
        <p:pic>
          <p:nvPicPr>
            <p:cNvPr id="13" name="Picture 12" descr="RHOBBCf2.tif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4400" y="5160148"/>
              <a:ext cx="4343400" cy="1545452"/>
            </a:xfrm>
            <a:prstGeom prst="rect">
              <a:avLst/>
            </a:prstGeom>
          </p:spPr>
        </p:pic>
        <p:cxnSp>
          <p:nvCxnSpPr>
            <p:cNvPr id="16" name="Straight Arrow Connector 15"/>
            <p:cNvCxnSpPr/>
            <p:nvPr/>
          </p:nvCxnSpPr>
          <p:spPr bwMode="auto">
            <a:xfrm flipH="1" flipV="1">
              <a:off x="914400" y="3581400"/>
              <a:ext cx="4245305" cy="479099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4" name="Group 13"/>
          <p:cNvGrpSpPr/>
          <p:nvPr/>
        </p:nvGrpSpPr>
        <p:grpSpPr>
          <a:xfrm>
            <a:off x="5638800" y="1354487"/>
            <a:ext cx="3429000" cy="1922113"/>
            <a:chOff x="3124200" y="4501120"/>
            <a:chExt cx="5194300" cy="2768929"/>
          </a:xfrm>
        </p:grpSpPr>
        <p:sp>
          <p:nvSpPr>
            <p:cNvPr id="15" name="TextBox 14"/>
            <p:cNvSpPr txBox="1"/>
            <p:nvPr/>
          </p:nvSpPr>
          <p:spPr>
            <a:xfrm>
              <a:off x="5747276" y="6250293"/>
              <a:ext cx="2352856" cy="10197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dirty="0"/>
                <a:t>beam-beam </a:t>
              </a:r>
              <a:br>
                <a:rPr lang="en-US" sz="2000" dirty="0"/>
              </a:br>
              <a:r>
                <a:rPr lang="en-US" sz="2000" dirty="0"/>
                <a:t>parameter</a:t>
              </a:r>
            </a:p>
          </p:txBody>
        </p:sp>
        <p:pic>
          <p:nvPicPr>
            <p:cNvPr id="17" name="Picture 16" descr="Untitled.tif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200" y="4501120"/>
              <a:ext cx="5194300" cy="1226580"/>
            </a:xfrm>
            <a:prstGeom prst="rect">
              <a:avLst/>
            </a:prstGeom>
          </p:spPr>
        </p:pic>
        <p:cxnSp>
          <p:nvCxnSpPr>
            <p:cNvPr id="18" name="Straight Arrow Connector 17"/>
            <p:cNvCxnSpPr/>
            <p:nvPr/>
          </p:nvCxnSpPr>
          <p:spPr bwMode="auto">
            <a:xfrm flipV="1">
              <a:off x="7848600" y="5493082"/>
              <a:ext cx="0" cy="838200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885411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RHIC e-lens Parameters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</a:t>
            </a:r>
            <a:fld id="{6DDFC27F-93F2-477E-AD06-9129FC5F425E}" type="slidenum">
              <a:rPr lang="en-US" smtClean="0"/>
              <a:pPr>
                <a:defRPr/>
              </a:pPr>
              <a:t>11</a:t>
            </a:fld>
            <a:r>
              <a:rPr lang="en-US"/>
              <a:t> </a:t>
            </a:r>
            <a:endParaRPr lang="en-US" sz="800">
              <a:latin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019800"/>
            <a:ext cx="7430496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dirty="0"/>
              <a:t>Technology sources: Tevatron e-lenses (V. Shiltsev et al.), </a:t>
            </a:r>
            <a:br>
              <a:rPr lang="en-US" sz="2000" dirty="0"/>
            </a:br>
            <a:r>
              <a:rPr lang="en-US" sz="2000" dirty="0"/>
              <a:t>	RHIC Electron Beam Ion Source (EBIS) (J. Alessi et al.)</a:t>
            </a:r>
          </a:p>
        </p:txBody>
      </p:sp>
      <p:pic>
        <p:nvPicPr>
          <p:cNvPr id="6" name="Picture 5" descr="Untitle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21" y="1371600"/>
            <a:ext cx="6627479" cy="4572000"/>
          </a:xfrm>
          <a:prstGeom prst="rect">
            <a:avLst/>
          </a:prstGeom>
        </p:spPr>
      </p:pic>
      <p:pic>
        <p:nvPicPr>
          <p:cNvPr id="7" name="Picture 6" descr="elensblueinstl_mod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86400" y="10720"/>
            <a:ext cx="3518059" cy="128547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32964" y="3755698"/>
            <a:ext cx="6477436" cy="1730702"/>
            <a:chOff x="532964" y="3755698"/>
            <a:chExt cx="6477436" cy="1730702"/>
          </a:xfrm>
        </p:grpSpPr>
        <p:sp>
          <p:nvSpPr>
            <p:cNvPr id="9" name="Rectangle 8"/>
            <p:cNvSpPr/>
            <p:nvPr/>
          </p:nvSpPr>
          <p:spPr bwMode="auto">
            <a:xfrm>
              <a:off x="533400" y="5181600"/>
              <a:ext cx="6477000" cy="304800"/>
            </a:xfrm>
            <a:prstGeom prst="rect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533400" y="3755698"/>
              <a:ext cx="6477000" cy="304800"/>
            </a:xfrm>
            <a:prstGeom prst="rect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532964" y="4321502"/>
              <a:ext cx="6477000" cy="304800"/>
            </a:xfrm>
            <a:prstGeom prst="rect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807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534400" cy="414338"/>
          </a:xfrm>
        </p:spPr>
        <p:txBody>
          <a:bodyPr/>
          <a:lstStyle/>
          <a:p>
            <a:r>
              <a:rPr lang="en-US" dirty="0"/>
              <a:t>Head-on bb compensation         </a:t>
            </a:r>
            <a:r>
              <a:rPr lang="en-US" sz="2800" b="0" dirty="0">
                <a:solidFill>
                  <a:srgbClr val="FF0000"/>
                </a:solidFill>
              </a:rPr>
              <a:t>Footprint compression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</a:t>
            </a:r>
            <a:fld id="{6DDFC27F-93F2-477E-AD06-9129FC5F425E}" type="slidenum">
              <a:rPr lang="en-US" smtClean="0"/>
              <a:pPr>
                <a:defRPr/>
              </a:pPr>
              <a:t>12</a:t>
            </a:fld>
            <a:r>
              <a:rPr lang="en-US"/>
              <a:t> </a:t>
            </a:r>
            <a:endParaRPr lang="en-US" sz="800">
              <a:latin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72774" y="1422698"/>
            <a:ext cx="759948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tune distribution </a:t>
            </a:r>
            <a:r>
              <a:rPr lang="en-US" sz="1800" u="sng" dirty="0"/>
              <a:t>can be</a:t>
            </a:r>
            <a:r>
              <a:rPr lang="en-US" sz="1800" dirty="0"/>
              <a:t> measured with BTF and p+Al collisions</a:t>
            </a:r>
            <a:br>
              <a:rPr lang="en-US" sz="1800" dirty="0"/>
            </a:br>
            <a:r>
              <a:rPr lang="en-US" sz="1600" dirty="0"/>
              <a:t>   </a:t>
            </a:r>
            <a:r>
              <a:rPr lang="en-US" sz="1200" dirty="0">
                <a:solidFill>
                  <a:srgbClr val="0000FF"/>
                </a:solidFill>
              </a:rPr>
              <a:t>proton beam: (</a:t>
            </a:r>
            <a:r>
              <a:rPr lang="en-US" sz="1200" i="1" dirty="0" err="1">
                <a:solidFill>
                  <a:srgbClr val="0000FF"/>
                </a:solidFill>
              </a:rPr>
              <a:t>Q</a:t>
            </a:r>
            <a:r>
              <a:rPr lang="en-US" sz="1200" i="1" baseline="-25000" dirty="0" err="1">
                <a:solidFill>
                  <a:srgbClr val="0000FF"/>
                </a:solidFill>
              </a:rPr>
              <a:t>x</a:t>
            </a:r>
            <a:r>
              <a:rPr lang="en-US" sz="1200" dirty="0" err="1">
                <a:solidFill>
                  <a:srgbClr val="0000FF"/>
                </a:solidFill>
              </a:rPr>
              <a:t>,</a:t>
            </a:r>
            <a:r>
              <a:rPr lang="en-US" sz="1200" i="1" dirty="0" err="1">
                <a:solidFill>
                  <a:srgbClr val="0000FF"/>
                </a:solidFill>
              </a:rPr>
              <a:t>Q</a:t>
            </a:r>
            <a:r>
              <a:rPr lang="en-US" sz="1200" i="1" baseline="-25000" dirty="0" err="1">
                <a:solidFill>
                  <a:srgbClr val="0000FF"/>
                </a:solidFill>
              </a:rPr>
              <a:t>y</a:t>
            </a:r>
            <a:r>
              <a:rPr lang="en-US" sz="1200" dirty="0">
                <a:solidFill>
                  <a:srgbClr val="0000FF"/>
                </a:solidFill>
              </a:rPr>
              <a:t>) = (.685,.695); Al beam: (</a:t>
            </a:r>
            <a:r>
              <a:rPr lang="en-US" sz="1200" i="1" dirty="0" err="1">
                <a:solidFill>
                  <a:srgbClr val="0000FF"/>
                </a:solidFill>
              </a:rPr>
              <a:t>Q</a:t>
            </a:r>
            <a:r>
              <a:rPr lang="en-US" sz="1200" i="1" baseline="-25000" dirty="0" err="1">
                <a:solidFill>
                  <a:srgbClr val="0000FF"/>
                </a:solidFill>
              </a:rPr>
              <a:t>x</a:t>
            </a:r>
            <a:r>
              <a:rPr lang="en-US" sz="1200" dirty="0" err="1">
                <a:solidFill>
                  <a:srgbClr val="0000FF"/>
                </a:solidFill>
              </a:rPr>
              <a:t>,</a:t>
            </a:r>
            <a:r>
              <a:rPr lang="en-US" sz="1200" i="1" dirty="0" err="1">
                <a:solidFill>
                  <a:srgbClr val="0000FF"/>
                </a:solidFill>
              </a:rPr>
              <a:t>Q</a:t>
            </a:r>
            <a:r>
              <a:rPr lang="en-US" sz="1200" i="1" baseline="-25000" dirty="0" err="1">
                <a:solidFill>
                  <a:srgbClr val="0000FF"/>
                </a:solidFill>
              </a:rPr>
              <a:t>y</a:t>
            </a:r>
            <a:r>
              <a:rPr lang="en-US" sz="1200" dirty="0">
                <a:solidFill>
                  <a:srgbClr val="0000FF"/>
                </a:solidFill>
              </a:rPr>
              <a:t>) = (.685,.695); </a:t>
            </a:r>
            <a:r>
              <a:rPr lang="en-US" sz="12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200" i="1" dirty="0" err="1">
                <a:solidFill>
                  <a:srgbClr val="0000FF"/>
                </a:solidFill>
              </a:rPr>
              <a:t>Q</a:t>
            </a:r>
            <a:r>
              <a:rPr lang="en-US" sz="1200" i="1" baseline="-25000" dirty="0" err="1">
                <a:solidFill>
                  <a:srgbClr val="0000FF"/>
                </a:solidFill>
              </a:rPr>
              <a:t>x</a:t>
            </a:r>
            <a:r>
              <a:rPr lang="en-US" sz="1200" dirty="0">
                <a:solidFill>
                  <a:srgbClr val="0000FF"/>
                </a:solidFill>
              </a:rPr>
              <a:t>, </a:t>
            </a:r>
            <a:r>
              <a:rPr lang="en-US" sz="12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200" i="1" dirty="0" err="1">
                <a:solidFill>
                  <a:srgbClr val="0000FF"/>
                </a:solidFill>
              </a:rPr>
              <a:t>Q</a:t>
            </a:r>
            <a:r>
              <a:rPr lang="en-US" sz="1200" i="1" baseline="-25000" dirty="0" err="1">
                <a:solidFill>
                  <a:srgbClr val="0000FF"/>
                </a:solidFill>
              </a:rPr>
              <a:t>y</a:t>
            </a:r>
            <a:r>
              <a:rPr lang="en-US" sz="1200" dirty="0">
                <a:solidFill>
                  <a:srgbClr val="0000FF"/>
                </a:solidFill>
              </a:rPr>
              <a:t> &gt;&gt; </a:t>
            </a:r>
            <a:r>
              <a:rPr lang="en-US" sz="1200" i="1" dirty="0">
                <a:solidFill>
                  <a:srgbClr val="0000FF"/>
                </a:solidFill>
                <a:latin typeface="Symbol" charset="2"/>
                <a:cs typeface="Symbol" charset="2"/>
              </a:rPr>
              <a:t>x</a:t>
            </a:r>
            <a:r>
              <a:rPr lang="en-US" sz="1200" dirty="0">
                <a:solidFill>
                  <a:srgbClr val="0000FF"/>
                </a:solidFill>
              </a:rPr>
              <a:t> =&gt; no coherent modes</a:t>
            </a:r>
            <a:br>
              <a:rPr lang="en-US" sz="1200" dirty="0">
                <a:solidFill>
                  <a:srgbClr val="0000FF"/>
                </a:solidFill>
              </a:rPr>
            </a:br>
            <a:endParaRPr lang="en-US" sz="1200" dirty="0">
              <a:solidFill>
                <a:srgbClr val="0000FF"/>
              </a:solidFill>
            </a:endParaRPr>
          </a:p>
        </p:txBody>
      </p:sp>
      <p:pic>
        <p:nvPicPr>
          <p:cNvPr id="10" name="Picture 9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617035"/>
            <a:ext cx="7239000" cy="408856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264104" y="5660698"/>
            <a:ext cx="1720829" cy="400110"/>
            <a:chOff x="2264104" y="5660698"/>
            <a:chExt cx="1720829" cy="400110"/>
          </a:xfrm>
        </p:grpSpPr>
        <p:sp>
          <p:nvSpPr>
            <p:cNvPr id="13" name="TextBox 12"/>
            <p:cNvSpPr txBox="1"/>
            <p:nvPr/>
          </p:nvSpPr>
          <p:spPr bwMode="auto">
            <a:xfrm>
              <a:off x="2818100" y="5660698"/>
              <a:ext cx="82649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000" b="0" dirty="0">
                  <a:solidFill>
                    <a:srgbClr val="000000"/>
                  </a:solidFill>
                  <a:latin typeface="Helvetica"/>
                  <a:cs typeface="Helvetica"/>
                </a:rPr>
                <a:t>no bb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 bwMode="auto">
            <a:xfrm>
              <a:off x="2264104" y="5736898"/>
              <a:ext cx="1720829" cy="11177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grpSp>
        <p:nvGrpSpPr>
          <p:cNvPr id="9" name="Group 8"/>
          <p:cNvGrpSpPr/>
          <p:nvPr/>
        </p:nvGrpSpPr>
        <p:grpSpPr>
          <a:xfrm>
            <a:off x="4104399" y="5366414"/>
            <a:ext cx="2234273" cy="400110"/>
            <a:chOff x="4104399" y="5366414"/>
            <a:chExt cx="2234273" cy="400110"/>
          </a:xfrm>
        </p:grpSpPr>
        <p:cxnSp>
          <p:nvCxnSpPr>
            <p:cNvPr id="17" name="Straight Arrow Connector 16"/>
            <p:cNvCxnSpPr/>
            <p:nvPr/>
          </p:nvCxnSpPr>
          <p:spPr bwMode="auto">
            <a:xfrm flipV="1">
              <a:off x="4104399" y="5737126"/>
              <a:ext cx="2234273" cy="1160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9" name="TextBox 18"/>
            <p:cNvSpPr txBox="1"/>
            <p:nvPr/>
          </p:nvSpPr>
          <p:spPr bwMode="auto">
            <a:xfrm>
              <a:off x="4791622" y="5366414"/>
              <a:ext cx="81209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000" b="0" dirty="0">
                  <a:solidFill>
                    <a:srgbClr val="000000"/>
                  </a:solidFill>
                  <a:latin typeface="Helvetica"/>
                  <a:cs typeface="Helvetica"/>
                </a:rPr>
                <a:t>2x bb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038600" y="4441055"/>
            <a:ext cx="1638300" cy="646331"/>
            <a:chOff x="5562600" y="4649832"/>
            <a:chExt cx="1638300" cy="646331"/>
          </a:xfrm>
        </p:grpSpPr>
        <p:cxnSp>
          <p:nvCxnSpPr>
            <p:cNvPr id="21" name="Straight Arrow Connector 20"/>
            <p:cNvCxnSpPr/>
            <p:nvPr/>
          </p:nvCxnSpPr>
          <p:spPr bwMode="auto">
            <a:xfrm flipH="1" flipV="1">
              <a:off x="5596515" y="5256134"/>
              <a:ext cx="1604385" cy="1666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2" name="TextBox 21"/>
            <p:cNvSpPr txBox="1"/>
            <p:nvPr/>
          </p:nvSpPr>
          <p:spPr bwMode="auto">
            <a:xfrm>
              <a:off x="5562600" y="4649832"/>
              <a:ext cx="151916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b="0" dirty="0">
                  <a:solidFill>
                    <a:srgbClr val="FF0000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sz="1800" b="0" dirty="0">
                  <a:solidFill>
                    <a:srgbClr val="FF0000"/>
                  </a:solidFill>
                  <a:latin typeface="Helvetica"/>
                  <a:cs typeface="Helvetica"/>
                </a:rPr>
                <a:t>Q reduction</a:t>
              </a:r>
              <a:br>
                <a:rPr lang="en-US" sz="1800" b="0" dirty="0">
                  <a:solidFill>
                    <a:srgbClr val="FF0000"/>
                  </a:solidFill>
                  <a:latin typeface="Helvetica"/>
                  <a:cs typeface="Helvetica"/>
                </a:rPr>
              </a:br>
              <a:r>
                <a:rPr lang="en-US" sz="1800" b="0" dirty="0">
                  <a:solidFill>
                    <a:srgbClr val="FF0000"/>
                  </a:solidFill>
                  <a:latin typeface="Helvetica"/>
                  <a:cs typeface="Helvetica"/>
                </a:rPr>
                <a:t>from e-lens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248400" y="4191000"/>
            <a:ext cx="2436259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chemeClr val="accent6"/>
                </a:solidFill>
              </a:rPr>
              <a:t>Can only reduced</a:t>
            </a:r>
            <a:br>
              <a:rPr lang="en-US" sz="2000" dirty="0">
                <a:solidFill>
                  <a:schemeClr val="accent6"/>
                </a:solidFill>
              </a:rPr>
            </a:br>
            <a:r>
              <a:rPr lang="en-US" sz="2000" dirty="0">
                <a:solidFill>
                  <a:schemeClr val="accent6"/>
                </a:solidFill>
              </a:rPr>
              <a:t>BB tune spread</a:t>
            </a:r>
            <a:br>
              <a:rPr lang="en-US" sz="2000" dirty="0">
                <a:solidFill>
                  <a:schemeClr val="accent6"/>
                </a:solidFill>
              </a:rPr>
            </a:br>
            <a:r>
              <a:rPr lang="en-US" sz="2000" dirty="0">
                <a:solidFill>
                  <a:schemeClr val="accent6"/>
                </a:solidFill>
              </a:rPr>
              <a:t>(black curve is limit)</a:t>
            </a:r>
          </a:p>
        </p:txBody>
      </p:sp>
    </p:spTree>
    <p:extLst>
      <p:ext uri="{BB962C8B-B14F-4D97-AF65-F5344CB8AC3E}">
        <p14:creationId xmlns:p14="http://schemas.microsoft.com/office/powerpoint/2010/main" val="580783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E8301-D77C-804B-B6AA-F75045056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228600"/>
            <a:ext cx="8686800" cy="414338"/>
          </a:xfrm>
        </p:spPr>
        <p:txBody>
          <a:bodyPr/>
          <a:lstStyle/>
          <a:p>
            <a:pPr algn="l"/>
            <a:r>
              <a:rPr lang="en-US" dirty="0"/>
              <a:t>Beam cooling in RHIC and EIC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E55150-C1F5-CC49-872D-81CF7D07D0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dirty="0"/>
              <a:t>Heavy ions – strong IBS, cooling </a:t>
            </a:r>
            <a:br>
              <a:rPr lang="en-US" dirty="0"/>
            </a:br>
            <a:r>
              <a:rPr lang="en-US" dirty="0"/>
              <a:t>envisioned early, bunch intensity</a:t>
            </a:r>
            <a:br>
              <a:rPr lang="en-US" dirty="0"/>
            </a:br>
            <a:r>
              <a:rPr lang="en-US" dirty="0"/>
              <a:t>~100x reduced from protons 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RHIC stochastic cooling </a:t>
            </a:r>
          </a:p>
          <a:p>
            <a:pPr marL="703897" lvl="1" indent="-457200">
              <a:buFont typeface="Arial" panose="020B0604020202020204" pitchFamily="34" charset="0"/>
              <a:buChar char="•"/>
            </a:pPr>
            <a:r>
              <a:rPr lang="en-US" dirty="0"/>
              <a:t>heavy and medium ions</a:t>
            </a:r>
            <a:br>
              <a:rPr lang="en-US" dirty="0"/>
            </a:br>
            <a:r>
              <a:rPr lang="en-US" dirty="0"/>
              <a:t>at high energy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Electron cooling </a:t>
            </a:r>
          </a:p>
          <a:p>
            <a:pPr marL="703897" lvl="1" indent="-457200">
              <a:buFont typeface="Arial" panose="020B0604020202020204" pitchFamily="34" charset="0"/>
              <a:buChar char="•"/>
            </a:pPr>
            <a:r>
              <a:rPr lang="en-US" dirty="0"/>
              <a:t>Au at low energy (below nominal injection energy)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EIC design options:</a:t>
            </a:r>
          </a:p>
          <a:p>
            <a:pPr marL="681037" lvl="1" indent="-342900">
              <a:buFont typeface="Arial" panose="020B0604020202020204" pitchFamily="34" charset="0"/>
              <a:buChar char="•"/>
            </a:pPr>
            <a:r>
              <a:rPr lang="en-US" dirty="0"/>
              <a:t>Strong cooling in store (=&gt; strong enough for protons)</a:t>
            </a:r>
          </a:p>
          <a:p>
            <a:pPr marL="681037" lvl="1" indent="-342900">
              <a:buFont typeface="Arial" panose="020B0604020202020204" pitchFamily="34" charset="0"/>
              <a:buChar char="•"/>
            </a:pPr>
            <a:r>
              <a:rPr lang="en-US" dirty="0"/>
              <a:t>Frequent (every hour) hadron injection with pre-cooling at 25 GeV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29091A-8A72-F64E-A8DD-44AFDA93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A0CED-017B-BD48-8015-33185D57B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4458C1C5-6436-4E31-8D48-2E701D44914F}" type="slidenum">
              <a:rPr lang="en-US" smtClean="0"/>
              <a:pPr>
                <a:defRPr/>
              </a:pPr>
              <a:t>13</a:t>
            </a:fld>
            <a:r>
              <a:rPr lang="en-US"/>
              <a:t> </a:t>
            </a:r>
            <a:endParaRPr lang="en-US" sz="800">
              <a:latin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267A18A-2976-9748-AF64-16446E960612}"/>
              </a:ext>
            </a:extLst>
          </p:cNvPr>
          <p:cNvGrpSpPr/>
          <p:nvPr/>
        </p:nvGrpSpPr>
        <p:grpSpPr>
          <a:xfrm>
            <a:off x="4628750" y="-32752"/>
            <a:ext cx="4500009" cy="3766552"/>
            <a:chOff x="4628750" y="-32752"/>
            <a:chExt cx="4500009" cy="376655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3F8A97A-7DBD-AD4A-968A-49362759F2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8750" y="-32752"/>
              <a:ext cx="4500009" cy="376655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C585234-4D41-8942-9A0F-02E545368BED}"/>
                </a:ext>
              </a:extLst>
            </p:cNvPr>
            <p:cNvSpPr txBox="1"/>
            <p:nvPr/>
          </p:nvSpPr>
          <p:spPr>
            <a:xfrm>
              <a:off x="4800600" y="3198167"/>
              <a:ext cx="17027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 err="1"/>
                <a:t>t</a:t>
              </a:r>
              <a:r>
                <a:rPr lang="en-US" baseline="-25000" dirty="0" err="1"/>
                <a:t>min</a:t>
              </a:r>
              <a:r>
                <a:rPr lang="en-US" dirty="0"/>
                <a:t> ~ 820 s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1FAA235-64C6-3546-99A3-D9704C91FDE8}"/>
              </a:ext>
            </a:extLst>
          </p:cNvPr>
          <p:cNvGrpSpPr/>
          <p:nvPr/>
        </p:nvGrpSpPr>
        <p:grpSpPr>
          <a:xfrm>
            <a:off x="7162800" y="2129938"/>
            <a:ext cx="1992853" cy="2674020"/>
            <a:chOff x="7162800" y="2129938"/>
            <a:chExt cx="1992853" cy="2674020"/>
          </a:xfrm>
        </p:grpSpPr>
        <p:pic>
          <p:nvPicPr>
            <p:cNvPr id="1026" name="Picture 2" descr="Simon van der Meer - Wikipedia">
              <a:extLst>
                <a:ext uri="{FF2B5EF4-FFF2-40B4-BE49-F238E27FC236}">
                  <a16:creationId xmlns:a16="http://schemas.microsoft.com/office/drawing/2014/main" id="{D5260C04-EB29-8D4E-9F60-BDE7E04A20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2789" y="2129938"/>
              <a:ext cx="1493617" cy="2063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2674063-A8E1-4749-BF5D-631C8A441B15}"/>
                </a:ext>
              </a:extLst>
            </p:cNvPr>
            <p:cNvSpPr txBox="1"/>
            <p:nvPr/>
          </p:nvSpPr>
          <p:spPr>
            <a:xfrm>
              <a:off x="7162800" y="4157627"/>
              <a:ext cx="199285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800" dirty="0"/>
                <a:t>1984 Nobel prize </a:t>
              </a:r>
              <a:br>
                <a:rPr lang="en-US" sz="1800" dirty="0"/>
              </a:br>
              <a:r>
                <a:rPr lang="en-US" sz="1800" dirty="0"/>
                <a:t>with C. Rubbia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19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CCnew7_03_0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154" y="838200"/>
            <a:ext cx="5561646" cy="5181600"/>
          </a:xfrm>
          <a:prstGeom prst="rect">
            <a:avLst/>
          </a:prstGeom>
        </p:spPr>
      </p:pic>
      <p:pic>
        <p:nvPicPr>
          <p:cNvPr id="30" name="Picture 1" descr="pic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13" y="2500300"/>
            <a:ext cx="2897187" cy="1919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28600"/>
            <a:ext cx="8382000" cy="414338"/>
          </a:xfrm>
        </p:spPr>
        <p:txBody>
          <a:bodyPr/>
          <a:lstStyle/>
          <a:p>
            <a:pPr algn="l"/>
            <a:r>
              <a:rPr lang="en-US" dirty="0"/>
              <a:t> </a:t>
            </a:r>
            <a:r>
              <a:rPr lang="en-US" sz="2800" b="0" dirty="0">
                <a:solidFill>
                  <a:srgbClr val="FF0000"/>
                </a:solidFill>
              </a:rPr>
              <a:t>3D stochastic cooling for heavy 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" y="6474023"/>
            <a:ext cx="89154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M. Brennan, M. Blaskiewicz, F. Severino, PRL </a:t>
            </a:r>
            <a:r>
              <a:rPr lang="en-US" sz="1600" b="1" dirty="0"/>
              <a:t>100</a:t>
            </a:r>
            <a:r>
              <a:rPr lang="en-US" sz="1600" dirty="0"/>
              <a:t> 174803 (2008); K. </a:t>
            </a:r>
            <a:r>
              <a:rPr lang="en-US" sz="1600" dirty="0" err="1"/>
              <a:t>Mernick</a:t>
            </a:r>
            <a:r>
              <a:rPr lang="en-US" sz="1600" dirty="0"/>
              <a:t> </a:t>
            </a:r>
            <a:r>
              <a:rPr lang="en-US" sz="1200" dirty="0"/>
              <a:t>PRSTAB, PAC, EPAC</a:t>
            </a:r>
            <a:endParaRPr lang="en-US" sz="1400" dirty="0"/>
          </a:p>
        </p:txBody>
      </p:sp>
      <p:pic>
        <p:nvPicPr>
          <p:cNvPr id="9" name="Picture 8" descr="pi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28800" y="2701212"/>
            <a:ext cx="1295400" cy="171838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867400" y="228600"/>
            <a:ext cx="152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longitudinal</a:t>
            </a:r>
            <a:br>
              <a:rPr lang="en-US" sz="1600" dirty="0"/>
            </a:br>
            <a:r>
              <a:rPr lang="en-US" sz="1600" dirty="0"/>
              <a:t> kicker cavity </a:t>
            </a:r>
            <a:br>
              <a:rPr lang="en-US" sz="1600" dirty="0"/>
            </a:br>
            <a:r>
              <a:rPr lang="en-US" sz="1600" dirty="0"/>
              <a:t>(half side with</a:t>
            </a:r>
            <a:br>
              <a:rPr lang="en-US" sz="1600" dirty="0"/>
            </a:br>
            <a:r>
              <a:rPr lang="en-US" sz="1600" dirty="0"/>
              <a:t>waveguides)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02997" y="2544168"/>
            <a:ext cx="182453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</a:rPr>
              <a:t>horizontal kicker </a:t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(open)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8308" y="4395521"/>
            <a:ext cx="15856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/>
              <a:t>horizontal and</a:t>
            </a:r>
            <a:br>
              <a:rPr lang="en-US" sz="1600" dirty="0"/>
            </a:br>
            <a:r>
              <a:rPr lang="en-US" sz="1600" dirty="0"/>
              <a:t>vertical pickups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609600"/>
            <a:ext cx="18729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/>
              <a:t>longitudinal pickup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68661" y="5948082"/>
            <a:ext cx="3991798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5-9 GHz, cooling times ~1 h</a:t>
            </a:r>
          </a:p>
        </p:txBody>
      </p:sp>
      <p:pic>
        <p:nvPicPr>
          <p:cNvPr id="18" name="Picture 17" descr="2010 RHIC transverse pick-up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683" y="4988256"/>
            <a:ext cx="1953917" cy="130799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975345" y="5148461"/>
            <a:ext cx="9140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/>
              <a:t>vertical</a:t>
            </a:r>
            <a:br>
              <a:rPr lang="en-US" sz="1600" dirty="0"/>
            </a:br>
            <a:r>
              <a:rPr lang="en-US" sz="1600" dirty="0"/>
              <a:t>kicker</a:t>
            </a:r>
            <a:br>
              <a:rPr lang="en-US" sz="1600" dirty="0"/>
            </a:br>
            <a:r>
              <a:rPr lang="en-US" sz="1600" dirty="0"/>
              <a:t>(closed)</a:t>
            </a:r>
          </a:p>
        </p:txBody>
      </p:sp>
      <p:pic>
        <p:nvPicPr>
          <p:cNvPr id="21" name="Picture 20" descr="2010 RHIC stochastic cooling, vertical kicker, closed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36585" y="4482353"/>
            <a:ext cx="2231215" cy="1905000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8" cstate="print"/>
          <a:srcRect b="39415"/>
          <a:stretch/>
        </p:blipFill>
        <p:spPr bwMode="auto">
          <a:xfrm>
            <a:off x="0" y="914400"/>
            <a:ext cx="2057400" cy="1293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0"/>
            <a:ext cx="1714499" cy="257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270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28600"/>
            <a:ext cx="8835130" cy="414338"/>
          </a:xfrm>
        </p:spPr>
        <p:txBody>
          <a:bodyPr/>
          <a:lstStyle/>
          <a:p>
            <a:r>
              <a:rPr lang="en-US" dirty="0"/>
              <a:t>U+U operation at burn-off limit – allows measurement of </a:t>
            </a:r>
            <a:r>
              <a:rPr lang="en-US" i="1" dirty="0" err="1">
                <a:latin typeface="Symbol" charset="2"/>
                <a:cs typeface="Symbol" charset="2"/>
              </a:rPr>
              <a:t>s</a:t>
            </a:r>
            <a:r>
              <a:rPr lang="en-US" i="1" baseline="-25000" dirty="0" err="1"/>
              <a:t>tot</a:t>
            </a:r>
            <a:endParaRPr lang="en-US" i="1" baseline="-25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DEC58EA8-6C47-4982-B136-D0CCA47332B2}" type="slidenum">
              <a:rPr lang="en-US" smtClean="0"/>
              <a:pPr>
                <a:defRPr/>
              </a:pPr>
              <a:t>15</a:t>
            </a:fld>
            <a:endParaRPr lang="en-US" sz="100" dirty="0">
              <a:latin typeface="Times New Roman" pitchFamily="18" charset="0"/>
            </a:endParaRPr>
          </a:p>
        </p:txBody>
      </p:sp>
      <p:pic>
        <p:nvPicPr>
          <p:cNvPr id="4" name="Picture 3" descr="Untitle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395466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846246" y="731161"/>
            <a:ext cx="4810745" cy="945240"/>
            <a:chOff x="2846246" y="731160"/>
            <a:chExt cx="4810745" cy="1049255"/>
          </a:xfrm>
        </p:grpSpPr>
        <p:sp>
          <p:nvSpPr>
            <p:cNvPr id="5" name="TextBox 4"/>
            <p:cNvSpPr txBox="1"/>
            <p:nvPr/>
          </p:nvSpPr>
          <p:spPr>
            <a:xfrm>
              <a:off x="2847060" y="731160"/>
              <a:ext cx="48099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chemeClr val="accent2"/>
                  </a:solidFill>
                </a:rPr>
                <a:t>97% of intensity burned off at </a:t>
              </a:r>
              <a:r>
                <a:rPr lang="en-US" i="1" dirty="0" err="1">
                  <a:solidFill>
                    <a:schemeClr val="accent2"/>
                  </a:solidFill>
                </a:rPr>
                <a:t>L</a:t>
              </a:r>
              <a:r>
                <a:rPr lang="en-US" baseline="-25000" dirty="0" err="1">
                  <a:solidFill>
                    <a:schemeClr val="accent2"/>
                  </a:solidFill>
                </a:rPr>
                <a:t>max</a:t>
              </a:r>
              <a:endParaRPr lang="en-US" baseline="-25000" dirty="0">
                <a:solidFill>
                  <a:schemeClr val="accent2"/>
                </a:solidFill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 bwMode="auto">
            <a:xfrm flipH="1">
              <a:off x="2846246" y="871273"/>
              <a:ext cx="814" cy="909142"/>
            </a:xfrm>
            <a:prstGeom prst="straightConnector1">
              <a:avLst/>
            </a:prstGeom>
            <a:noFill/>
            <a:ln w="317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9" name="Picture 8" descr="Untitled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008" y="5192018"/>
            <a:ext cx="5557993" cy="1371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200" y="5562600"/>
            <a:ext cx="4552248" cy="110799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600" dirty="0"/>
              <a:t>Burn-off dominated operation allows for</a:t>
            </a:r>
            <a:br>
              <a:rPr lang="en-US" sz="1600" dirty="0"/>
            </a:br>
            <a:r>
              <a:rPr lang="en-US" sz="1600" dirty="0"/>
              <a:t>determination of total U+U cross section </a:t>
            </a:r>
            <a:r>
              <a:rPr lang="en-US" sz="1800" i="1" dirty="0" err="1">
                <a:latin typeface="Symbol" charset="2"/>
                <a:cs typeface="Symbol" charset="2"/>
              </a:rPr>
              <a:t>s</a:t>
            </a:r>
            <a:r>
              <a:rPr lang="en-US" sz="1800" i="1" baseline="-25000" dirty="0" err="1">
                <a:latin typeface="Times New Roman"/>
                <a:cs typeface="Times New Roman"/>
              </a:rPr>
              <a:t>tot</a:t>
            </a:r>
            <a:br>
              <a:rPr lang="en-US" sz="1600" dirty="0"/>
            </a:br>
            <a:r>
              <a:rPr lang="en-US" sz="1600" dirty="0"/>
              <a:t>– and comparison with calculation (mostly QED) </a:t>
            </a:r>
            <a:br>
              <a:rPr lang="en-US" sz="1600" dirty="0"/>
            </a:br>
            <a:r>
              <a:rPr lang="en-US" sz="1400" dirty="0">
                <a:solidFill>
                  <a:srgbClr val="0000E7"/>
                </a:solidFill>
              </a:rPr>
              <a:t>published in Phys. Rev. C</a:t>
            </a:r>
            <a:r>
              <a:rPr lang="en-US" sz="1600" dirty="0">
                <a:solidFill>
                  <a:srgbClr val="0000E7"/>
                </a:solidFill>
              </a:rPr>
              <a:t> =&gt; </a:t>
            </a:r>
          </a:p>
        </p:txBody>
      </p:sp>
      <p:pic>
        <p:nvPicPr>
          <p:cNvPr id="15" name="Picture 14" descr="Untitled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800600"/>
            <a:ext cx="4270417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78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228600"/>
            <a:ext cx="8610599" cy="414338"/>
          </a:xfrm>
        </p:spPr>
        <p:txBody>
          <a:bodyPr/>
          <a:lstStyle/>
          <a:p>
            <a:pPr algn="l"/>
            <a:r>
              <a:rPr lang="en-US" dirty="0"/>
              <a:t>RHIC Au+Au operation with stochastic cooling</a:t>
            </a:r>
            <a:endParaRPr lang="en-US" b="0" dirty="0">
              <a:solidFill>
                <a:schemeClr val="tx2"/>
              </a:solidFill>
            </a:endParaRPr>
          </a:p>
        </p:txBody>
      </p:sp>
      <p:pic>
        <p:nvPicPr>
          <p:cNvPr id="4" name="Picture 3" descr="Untitle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943459"/>
            <a:ext cx="6683000" cy="4609741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6096000" y="4611469"/>
            <a:ext cx="3092050" cy="646331"/>
            <a:chOff x="6172200" y="4047871"/>
            <a:chExt cx="3092050" cy="646331"/>
          </a:xfrm>
        </p:grpSpPr>
        <p:cxnSp>
          <p:nvCxnSpPr>
            <p:cNvPr id="6" name="Straight Arrow Connector 5"/>
            <p:cNvCxnSpPr/>
            <p:nvPr/>
          </p:nvCxnSpPr>
          <p:spPr bwMode="auto">
            <a:xfrm flipH="1">
              <a:off x="6172200" y="4254191"/>
              <a:ext cx="990600" cy="13009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" name="TextBox 6"/>
            <p:cNvSpPr txBox="1"/>
            <p:nvPr/>
          </p:nvSpPr>
          <p:spPr>
            <a:xfrm>
              <a:off x="7142305" y="4047871"/>
              <a:ext cx="212194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b="0" dirty="0">
                  <a:solidFill>
                    <a:srgbClr val="FF0000"/>
                  </a:solidFill>
                  <a:latin typeface="Arial"/>
                  <a:cs typeface="Arial"/>
                </a:rPr>
                <a:t>2007, </a:t>
              </a:r>
              <a:r>
                <a:rPr lang="en-US" sz="1800" b="0" u="sng" dirty="0">
                  <a:solidFill>
                    <a:srgbClr val="FF0000"/>
                  </a:solidFill>
                  <a:latin typeface="Arial"/>
                  <a:cs typeface="Arial"/>
                </a:rPr>
                <a:t>Beginning</a:t>
              </a:r>
              <a:br>
                <a:rPr lang="en-US" sz="1800" b="0" dirty="0">
                  <a:solidFill>
                    <a:srgbClr val="FF0000"/>
                  </a:solidFill>
                  <a:latin typeface="Arial"/>
                  <a:cs typeface="Arial"/>
                </a:rPr>
              </a:br>
              <a:r>
                <a:rPr lang="en-US" sz="1800" b="0" dirty="0">
                  <a:solidFill>
                    <a:srgbClr val="FF0000"/>
                  </a:solidFill>
                  <a:latin typeface="Arial"/>
                  <a:cs typeface="Arial"/>
                </a:rPr>
                <a:t>of RHIC-II upgrade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248400" y="2401669"/>
            <a:ext cx="2627302" cy="646331"/>
            <a:chOff x="6324600" y="1868490"/>
            <a:chExt cx="2627302" cy="646331"/>
          </a:xfrm>
        </p:grpSpPr>
        <p:cxnSp>
          <p:nvCxnSpPr>
            <p:cNvPr id="8" name="Straight Arrow Connector 7"/>
            <p:cNvCxnSpPr/>
            <p:nvPr/>
          </p:nvCxnSpPr>
          <p:spPr bwMode="auto">
            <a:xfrm flipH="1" flipV="1">
              <a:off x="6324600" y="2057401"/>
              <a:ext cx="838200" cy="220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" name="TextBox 8"/>
            <p:cNvSpPr txBox="1"/>
            <p:nvPr/>
          </p:nvSpPr>
          <p:spPr>
            <a:xfrm>
              <a:off x="7086600" y="1868490"/>
              <a:ext cx="18653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b="0" dirty="0">
                  <a:latin typeface="Arial"/>
                  <a:cs typeface="Arial"/>
                </a:rPr>
                <a:t>2014, </a:t>
              </a:r>
              <a:r>
                <a:rPr lang="en-US" sz="1800" b="0" u="sng" dirty="0">
                  <a:latin typeface="Arial"/>
                  <a:cs typeface="Arial"/>
                </a:rPr>
                <a:t>End</a:t>
              </a:r>
              <a:r>
                <a:rPr lang="en-US" sz="1800" b="0" dirty="0">
                  <a:latin typeface="Arial"/>
                  <a:cs typeface="Arial"/>
                </a:rPr>
                <a:t> of</a:t>
              </a:r>
              <a:br>
                <a:rPr lang="en-US" sz="1800" b="0" dirty="0">
                  <a:latin typeface="Arial"/>
                  <a:cs typeface="Arial"/>
                </a:rPr>
              </a:br>
              <a:r>
                <a:rPr lang="en-US" sz="1800" b="0" dirty="0">
                  <a:latin typeface="Arial"/>
                  <a:cs typeface="Arial"/>
                </a:rPr>
                <a:t>RHIC-II upgrade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243764" y="1334869"/>
            <a:ext cx="3404436" cy="3313331"/>
            <a:chOff x="1243764" y="801469"/>
            <a:chExt cx="3404436" cy="3313331"/>
          </a:xfrm>
        </p:grpSpPr>
        <p:cxnSp>
          <p:nvCxnSpPr>
            <p:cNvPr id="14" name="Straight Arrow Connector 13"/>
            <p:cNvCxnSpPr/>
            <p:nvPr/>
          </p:nvCxnSpPr>
          <p:spPr bwMode="auto">
            <a:xfrm>
              <a:off x="4648200" y="1752600"/>
              <a:ext cx="0" cy="2362200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oval"/>
              <a:tailEnd type="oval"/>
            </a:ln>
            <a:effectLst/>
          </p:spPr>
        </p:cxnSp>
        <p:sp>
          <p:nvSpPr>
            <p:cNvPr id="15" name="TextBox 14"/>
            <p:cNvSpPr txBox="1"/>
            <p:nvPr/>
          </p:nvSpPr>
          <p:spPr>
            <a:xfrm>
              <a:off x="1243764" y="801469"/>
              <a:ext cx="326404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b="0" dirty="0">
                  <a:solidFill>
                    <a:srgbClr val="0000FF"/>
                  </a:solidFill>
                  <a:latin typeface="Arial"/>
                  <a:cs typeface="Arial"/>
                </a:rPr>
                <a:t>Increase in initial luminosity</a:t>
              </a:r>
              <a:br>
                <a:rPr lang="en-US" sz="1800" b="0" dirty="0">
                  <a:solidFill>
                    <a:srgbClr val="0000FF"/>
                  </a:solidFill>
                  <a:latin typeface="Arial"/>
                  <a:cs typeface="Arial"/>
                </a:rPr>
              </a:br>
              <a:r>
                <a:rPr lang="en-US" sz="1800" b="0" dirty="0">
                  <a:solidFill>
                    <a:srgbClr val="0000FF"/>
                  </a:solidFill>
                  <a:latin typeface="Arial"/>
                  <a:cs typeface="Arial"/>
                </a:rPr>
                <a:t>result of larger bunch intensity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 bwMode="auto">
            <a:xfrm>
              <a:off x="3962400" y="1447800"/>
              <a:ext cx="609600" cy="1066800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5" name="Group 24"/>
          <p:cNvGrpSpPr/>
          <p:nvPr/>
        </p:nvGrpSpPr>
        <p:grpSpPr>
          <a:xfrm>
            <a:off x="4876800" y="685800"/>
            <a:ext cx="4286224" cy="2362200"/>
            <a:chOff x="4901092" y="801469"/>
            <a:chExt cx="4286224" cy="2362200"/>
          </a:xfrm>
        </p:grpSpPr>
        <p:cxnSp>
          <p:nvCxnSpPr>
            <p:cNvPr id="18" name="Straight Arrow Connector 17"/>
            <p:cNvCxnSpPr/>
            <p:nvPr/>
          </p:nvCxnSpPr>
          <p:spPr bwMode="auto">
            <a:xfrm flipH="1">
              <a:off x="5181600" y="2003109"/>
              <a:ext cx="893425" cy="1160560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1" name="TextBox 20"/>
            <p:cNvSpPr txBox="1"/>
            <p:nvPr/>
          </p:nvSpPr>
          <p:spPr>
            <a:xfrm>
              <a:off x="4901092" y="801469"/>
              <a:ext cx="4286224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0" dirty="0">
                  <a:solidFill>
                    <a:srgbClr val="0000FF"/>
                  </a:solidFill>
                  <a:latin typeface="Arial"/>
                  <a:cs typeface="Arial"/>
                </a:rPr>
                <a:t>Increase in luminosity lifetime result of</a:t>
              </a:r>
              <a:br>
                <a:rPr lang="en-US" sz="1800" b="0" dirty="0">
                  <a:solidFill>
                    <a:srgbClr val="0000FF"/>
                  </a:solidFill>
                  <a:latin typeface="Arial"/>
                  <a:cs typeface="Arial"/>
                </a:rPr>
              </a:br>
              <a:r>
                <a:rPr lang="en-US" sz="1800" b="0" dirty="0">
                  <a:solidFill>
                    <a:srgbClr val="0000FF"/>
                  </a:solidFill>
                  <a:latin typeface="Arial"/>
                  <a:cs typeface="Arial"/>
                </a:rPr>
                <a:t>3D stochastic cooling,</a:t>
              </a:r>
              <a:r>
                <a:rPr lang="en-US" sz="1800" b="0" dirty="0">
                  <a:solidFill>
                    <a:srgbClr val="FF0000"/>
                  </a:solidFill>
                  <a:latin typeface="Arial"/>
                  <a:cs typeface="Arial"/>
                </a:rPr>
                <a:t> </a:t>
              </a:r>
              <a:br>
                <a:rPr lang="en-US" sz="1800" b="0" dirty="0">
                  <a:solidFill>
                    <a:srgbClr val="FF0000"/>
                  </a:solidFill>
                  <a:latin typeface="Arial"/>
                  <a:cs typeface="Arial"/>
                </a:rPr>
              </a:br>
              <a:r>
                <a:rPr lang="en-US" sz="1800" dirty="0">
                  <a:solidFill>
                    <a:srgbClr val="FF0000"/>
                  </a:solidFill>
                  <a:latin typeface="Arial"/>
                  <a:cs typeface="Arial"/>
                </a:rPr>
                <a:t>high peak luminosity not useful without</a:t>
              </a:r>
              <a:br>
                <a:rPr lang="en-US" sz="1800" dirty="0">
                  <a:solidFill>
                    <a:srgbClr val="FF0000"/>
                  </a:solidFill>
                  <a:latin typeface="Arial"/>
                  <a:cs typeface="Arial"/>
                </a:rPr>
              </a:br>
              <a:r>
                <a:rPr lang="en-US" sz="1800" dirty="0">
                  <a:solidFill>
                    <a:srgbClr val="FF0000"/>
                  </a:solidFill>
                  <a:latin typeface="Arial"/>
                  <a:cs typeface="Arial"/>
                </a:rPr>
                <a:t>cooling (IBS), losses burn-off dominated</a:t>
              </a:r>
              <a:br>
                <a:rPr lang="en-US" sz="1800" dirty="0">
                  <a:solidFill>
                    <a:srgbClr val="FF0000"/>
                  </a:solidFill>
                  <a:latin typeface="Arial"/>
                  <a:cs typeface="Arial"/>
                </a:rPr>
              </a:br>
              <a:endParaRPr lang="en-US" sz="1800" b="0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561B741-47E2-2E45-8DE9-4388623D2F1D}"/>
              </a:ext>
            </a:extLst>
          </p:cNvPr>
          <p:cNvSpPr txBox="1"/>
          <p:nvPr/>
        </p:nvSpPr>
        <p:spPr>
          <a:xfrm>
            <a:off x="228600" y="762000"/>
            <a:ext cx="21219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~90% burn-off</a:t>
            </a:r>
          </a:p>
        </p:txBody>
      </p:sp>
    </p:spTree>
    <p:extLst>
      <p:ext uri="{BB962C8B-B14F-4D97-AF65-F5344CB8AC3E}">
        <p14:creationId xmlns:p14="http://schemas.microsoft.com/office/powerpoint/2010/main" val="3393711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932CF-CA3D-154C-B22B-43174E6B2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75" y="228600"/>
            <a:ext cx="8629825" cy="414338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baseline="30000" dirty="0"/>
              <a:t>96</a:t>
            </a:r>
            <a:r>
              <a:rPr lang="en-US" sz="2800" dirty="0"/>
              <a:t>Zr+</a:t>
            </a:r>
            <a:r>
              <a:rPr lang="en-US" sz="2800" baseline="30000" dirty="0"/>
              <a:t>96</a:t>
            </a:r>
            <a:r>
              <a:rPr lang="en-US" sz="2800" dirty="0"/>
              <a:t>Zr / </a:t>
            </a:r>
            <a:r>
              <a:rPr lang="en-US" sz="2800" baseline="30000" dirty="0"/>
              <a:t>96</a:t>
            </a:r>
            <a:r>
              <a:rPr lang="en-US" sz="2800" dirty="0"/>
              <a:t>Ru+</a:t>
            </a:r>
            <a:r>
              <a:rPr lang="en-US" sz="2800" baseline="30000" dirty="0"/>
              <a:t>96</a:t>
            </a:r>
            <a:r>
              <a:rPr lang="en-US" sz="2800" dirty="0"/>
              <a:t>Ru at 100 GeV/nucleon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9A41AAE-13C4-7141-820C-F7AAE4DDA032}"/>
              </a:ext>
            </a:extLst>
          </p:cNvPr>
          <p:cNvGrpSpPr/>
          <p:nvPr/>
        </p:nvGrpSpPr>
        <p:grpSpPr>
          <a:xfrm>
            <a:off x="76200" y="1940947"/>
            <a:ext cx="7758430" cy="5145653"/>
            <a:chOff x="76200" y="1636147"/>
            <a:chExt cx="7758430" cy="514565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3C5AFD4-C738-5644-B2F2-C6313A4B7A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1636147"/>
              <a:ext cx="7758430" cy="514565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C222CE1-1CA6-BC4C-A65B-79E2EF65D6A0}"/>
                </a:ext>
              </a:extLst>
            </p:cNvPr>
            <p:cNvSpPr txBox="1"/>
            <p:nvPr/>
          </p:nvSpPr>
          <p:spPr>
            <a:xfrm>
              <a:off x="762000" y="1820813"/>
              <a:ext cx="7553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/>
                <a:t>Zr+Zr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CF616A2-F815-3443-878D-487D1EBA7F2A}"/>
                </a:ext>
              </a:extLst>
            </p:cNvPr>
            <p:cNvSpPr txBox="1"/>
            <p:nvPr/>
          </p:nvSpPr>
          <p:spPr>
            <a:xfrm>
              <a:off x="1605377" y="1981200"/>
              <a:ext cx="9092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/>
                <a:t>Ru+Ru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D7F4C5D-5C9E-774A-AAB2-D735CAA6EF5A}"/>
                </a:ext>
              </a:extLst>
            </p:cNvPr>
            <p:cNvSpPr txBox="1"/>
            <p:nvPr/>
          </p:nvSpPr>
          <p:spPr>
            <a:xfrm>
              <a:off x="2486818" y="1833289"/>
              <a:ext cx="7553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/>
                <a:t>Zr+Zr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7963053-8370-F649-8779-A8C1EF162A2C}"/>
                </a:ext>
              </a:extLst>
            </p:cNvPr>
            <p:cNvSpPr txBox="1"/>
            <p:nvPr/>
          </p:nvSpPr>
          <p:spPr>
            <a:xfrm>
              <a:off x="3591754" y="1981200"/>
              <a:ext cx="9092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/>
                <a:t>Ru+Ru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E9331AF-9246-464B-9D11-2B62EBA1FDEE}"/>
                </a:ext>
              </a:extLst>
            </p:cNvPr>
            <p:cNvSpPr txBox="1"/>
            <p:nvPr/>
          </p:nvSpPr>
          <p:spPr>
            <a:xfrm>
              <a:off x="4478368" y="1981200"/>
              <a:ext cx="9092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/>
                <a:t>Ru+Ru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7177DDA-E019-804E-B9F1-CD919ECE19D1}"/>
                </a:ext>
              </a:extLst>
            </p:cNvPr>
            <p:cNvSpPr txBox="1"/>
            <p:nvPr/>
          </p:nvSpPr>
          <p:spPr>
            <a:xfrm>
              <a:off x="5193442" y="1854030"/>
              <a:ext cx="7553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/>
                <a:t>Zr+Zr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23813F1-D4E3-9A49-A586-D76A45947794}"/>
                </a:ext>
              </a:extLst>
            </p:cNvPr>
            <p:cNvSpPr txBox="1"/>
            <p:nvPr/>
          </p:nvSpPr>
          <p:spPr>
            <a:xfrm>
              <a:off x="5948777" y="1981200"/>
              <a:ext cx="9092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/>
                <a:t>Ru+Ru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0FF2F01-FCF5-FF43-A123-EA07DF577A04}"/>
                </a:ext>
              </a:extLst>
            </p:cNvPr>
            <p:cNvSpPr txBox="1"/>
            <p:nvPr/>
          </p:nvSpPr>
          <p:spPr>
            <a:xfrm>
              <a:off x="6755402" y="1904000"/>
              <a:ext cx="7553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/>
                <a:t>Zr+Zr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5975287-160C-BF4E-84B0-9D922336D5AB}"/>
              </a:ext>
            </a:extLst>
          </p:cNvPr>
          <p:cNvSpPr txBox="1"/>
          <p:nvPr/>
        </p:nvSpPr>
        <p:spPr>
          <a:xfrm>
            <a:off x="2550445" y="2872664"/>
            <a:ext cx="2082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/>
              <a:t>beam experiments</a:t>
            </a:r>
            <a:br>
              <a:rPr lang="en-US" sz="1800" dirty="0"/>
            </a:br>
            <a:r>
              <a:rPr lang="en-US" sz="1800" dirty="0"/>
              <a:t>dedicated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31F6D4-4F94-E749-9605-CB5D5EEF2370}"/>
              </a:ext>
            </a:extLst>
          </p:cNvPr>
          <p:cNvSpPr txBox="1"/>
          <p:nvPr/>
        </p:nvSpPr>
        <p:spPr>
          <a:xfrm>
            <a:off x="3687902" y="3531599"/>
            <a:ext cx="1505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/>
              <a:t>scheduled</a:t>
            </a:r>
            <a:br>
              <a:rPr lang="en-US" sz="1800" dirty="0"/>
            </a:br>
            <a:r>
              <a:rPr lang="en-US" sz="1800" dirty="0"/>
              <a:t>maintenance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3E7FBDC-2D63-8F47-B96D-F47D63550EE3}"/>
              </a:ext>
            </a:extLst>
          </p:cNvPr>
          <p:cNvCxnSpPr>
            <a:cxnSpLocks/>
          </p:cNvCxnSpPr>
          <p:nvPr/>
        </p:nvCxnSpPr>
        <p:spPr bwMode="auto">
          <a:xfrm flipV="1">
            <a:off x="3529124" y="2449810"/>
            <a:ext cx="0" cy="422854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6AC849E-CBD9-D54F-A784-323289A297B4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382982" y="2489476"/>
            <a:ext cx="1128" cy="1017812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BD8C177-916D-5641-BF15-EEF133B1415B}"/>
              </a:ext>
            </a:extLst>
          </p:cNvPr>
          <p:cNvSpPr txBox="1"/>
          <p:nvPr/>
        </p:nvSpPr>
        <p:spPr>
          <a:xfrm>
            <a:off x="133175" y="665677"/>
            <a:ext cx="5729645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432FF"/>
                </a:solidFill>
              </a:rPr>
              <a:t>VERY expensive source material (Ru-96)</a:t>
            </a:r>
            <a:br>
              <a:rPr lang="en-US" sz="2000" dirty="0">
                <a:solidFill>
                  <a:srgbClr val="0432FF"/>
                </a:solidFill>
              </a:rPr>
            </a:br>
            <a:r>
              <a:rPr lang="en-US" sz="1600" dirty="0">
                <a:solidFill>
                  <a:srgbClr val="0432FF"/>
                </a:solidFill>
              </a:rPr>
              <a:t>- special enrichment run at ORNL</a:t>
            </a:r>
            <a:endParaRPr lang="en-US" sz="2000" dirty="0">
              <a:solidFill>
                <a:srgbClr val="0432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432FF"/>
                </a:solidFill>
              </a:rPr>
              <a:t>Need for flat L and same store conditions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432FF"/>
                </a:solidFill>
              </a:rPr>
              <a:t>Would not have been possible without cooling</a:t>
            </a:r>
            <a:endParaRPr lang="en-US" sz="1800" dirty="0">
              <a:solidFill>
                <a:srgbClr val="0432FF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182235F-7615-7D4F-B2DB-55DA589C76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50" y="32688"/>
            <a:ext cx="3275850" cy="160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6647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85C46-ADB6-4F41-8095-D97BB2712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RHIC – study of QGP requires flexibility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BE7110-9EB0-8647-B47B-54598E5B1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421BC0-1F05-4246-9A91-A3698F416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</a:t>
            </a:r>
            <a:fld id="{6DDFC27F-93F2-477E-AD06-9129FC5F425E}" type="slidenum">
              <a:rPr lang="en-US" smtClean="0"/>
              <a:pPr>
                <a:defRPr/>
              </a:pPr>
              <a:t>18</a:t>
            </a:fld>
            <a:r>
              <a:rPr lang="en-US"/>
              <a:t> </a:t>
            </a:r>
            <a:endParaRPr lang="en-US" sz="800">
              <a:latin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  <p:pic>
        <p:nvPicPr>
          <p:cNvPr id="8" name="Picture 7" descr="A pencil and paper&#10;&#10;Description automatically generated">
            <a:extLst>
              <a:ext uri="{FF2B5EF4-FFF2-40B4-BE49-F238E27FC236}">
                <a16:creationId xmlns:a16="http://schemas.microsoft.com/office/drawing/2014/main" id="{CDD546F2-7EDD-514B-9BB5-0766DE4384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521"/>
            <a:ext cx="9144000" cy="66824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4A11F81-73A5-3C43-A2CA-C2A958CE92EA}"/>
              </a:ext>
            </a:extLst>
          </p:cNvPr>
          <p:cNvSpPr txBox="1"/>
          <p:nvPr/>
        </p:nvSpPr>
        <p:spPr>
          <a:xfrm>
            <a:off x="0" y="6429345"/>
            <a:ext cx="295144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rgbClr val="FF0000"/>
                </a:solidFill>
              </a:rPr>
              <a:t>nominal injection energy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AD09463-E717-8148-9C97-994D7A436F73}"/>
              </a:ext>
            </a:extLst>
          </p:cNvPr>
          <p:cNvCxnSpPr>
            <a:cxnSpLocks/>
          </p:cNvCxnSpPr>
          <p:nvPr/>
        </p:nvCxnSpPr>
        <p:spPr bwMode="auto">
          <a:xfrm flipV="1">
            <a:off x="2864821" y="6343048"/>
            <a:ext cx="542522" cy="238226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0D14C034-87DE-B245-93C0-03D27B655141}"/>
              </a:ext>
            </a:extLst>
          </p:cNvPr>
          <p:cNvSpPr/>
          <p:nvPr/>
        </p:nvSpPr>
        <p:spPr bwMode="auto">
          <a:xfrm rot="-960000">
            <a:off x="1690438" y="4062289"/>
            <a:ext cx="1905000" cy="111733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E21CE614-9684-2543-9D18-B1A60C8B7A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92" y="990600"/>
            <a:ext cx="2706757" cy="965200"/>
          </a:xfrm>
          <a:prstGeom prst="rect">
            <a:avLst/>
          </a:prstGeom>
        </p:spPr>
      </p:pic>
      <p:pic>
        <p:nvPicPr>
          <p:cNvPr id="10" name="Picture 9" descr="Untitled.tiff">
            <a:extLst>
              <a:ext uri="{FF2B5EF4-FFF2-40B4-BE49-F238E27FC236}">
                <a16:creationId xmlns:a16="http://schemas.microsoft.com/office/drawing/2014/main" id="{F97B6779-AAAD-AE4B-A6B6-5DE85279BE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1" y="936777"/>
            <a:ext cx="4102098" cy="2480994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70DD4CE-0FC1-DA48-B1FC-5684A645067C}"/>
              </a:ext>
            </a:extLst>
          </p:cNvPr>
          <p:cNvCxnSpPr>
            <a:cxnSpLocks/>
            <a:stCxn id="5" idx="0"/>
          </p:cNvCxnSpPr>
          <p:nvPr/>
        </p:nvCxnSpPr>
        <p:spPr bwMode="auto">
          <a:xfrm flipH="1" flipV="1">
            <a:off x="1573346" y="2177275"/>
            <a:ext cx="915602" cy="1906656"/>
          </a:xfrm>
          <a:prstGeom prst="straightConnector1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64118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/>
          <p:cNvGrpSpPr/>
          <p:nvPr/>
        </p:nvGrpSpPr>
        <p:grpSpPr>
          <a:xfrm>
            <a:off x="0" y="838200"/>
            <a:ext cx="9144000" cy="4353457"/>
            <a:chOff x="0" y="1230882"/>
            <a:chExt cx="9144000" cy="435345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541880"/>
              <a:ext cx="9144000" cy="1774240"/>
            </a:xfrm>
            <a:prstGeom prst="rect">
              <a:avLst/>
            </a:prstGeom>
          </p:spPr>
        </p:pic>
        <p:sp>
          <p:nvSpPr>
            <p:cNvPr id="5" name="Left Brace 4"/>
            <p:cNvSpPr/>
            <p:nvPr/>
          </p:nvSpPr>
          <p:spPr>
            <a:xfrm rot="16200000">
              <a:off x="1807702" y="2816234"/>
              <a:ext cx="138956" cy="2189244"/>
            </a:xfrm>
            <a:prstGeom prst="leftBrace">
              <a:avLst>
                <a:gd name="adj1" fmla="val 0"/>
                <a:gd name="adj2" fmla="val 50000"/>
              </a:avLst>
            </a:prstGeom>
            <a:solidFill>
              <a:srgbClr val="00B0F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142336" y="4006991"/>
              <a:ext cx="1497918" cy="430887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COOLING</a:t>
              </a:r>
            </a:p>
            <a:p>
              <a:pPr algn="ctr"/>
              <a:r>
                <a:rPr lang="en-US" sz="1100" b="1" dirty="0"/>
                <a:t>in Blue RHIC ring</a:t>
              </a:r>
            </a:p>
          </p:txBody>
        </p:sp>
        <p:sp>
          <p:nvSpPr>
            <p:cNvPr id="7" name="Left Brace 6"/>
            <p:cNvSpPr/>
            <p:nvPr/>
          </p:nvSpPr>
          <p:spPr>
            <a:xfrm rot="16200000" flipH="1">
              <a:off x="1804983" y="2253340"/>
              <a:ext cx="153239" cy="2198088"/>
            </a:xfrm>
            <a:prstGeom prst="leftBrace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160090" y="2832556"/>
              <a:ext cx="1480164" cy="430887"/>
            </a:xfrm>
            <a:prstGeom prst="rect">
              <a:avLst/>
            </a:prstGeom>
            <a:solidFill>
              <a:srgbClr val="FFFF00"/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COOLING</a:t>
              </a:r>
            </a:p>
            <a:p>
              <a:pPr algn="ctr"/>
              <a:r>
                <a:rPr lang="en-US" sz="1100" b="1" dirty="0"/>
                <a:t>in Yellow RHIC ring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flipH="1" flipV="1">
              <a:off x="491948" y="1524000"/>
              <a:ext cx="1828" cy="2097024"/>
            </a:xfrm>
            <a:prstGeom prst="line">
              <a:avLst/>
            </a:prstGeom>
            <a:ln w="12700"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 flipV="1">
              <a:off x="491948" y="1661769"/>
              <a:ext cx="8341766" cy="183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3736308" y="1230882"/>
              <a:ext cx="18285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0000"/>
                  </a:solidFill>
                  <a:latin typeface="Arial"/>
                  <a:cs typeface="Arial"/>
                </a:rPr>
                <a:t>64 m to IP2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478867" y="4938007"/>
              <a:ext cx="10547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Beam Dump</a:t>
              </a:r>
            </a:p>
          </p:txBody>
        </p:sp>
        <p:cxnSp>
          <p:nvCxnSpPr>
            <p:cNvPr id="19" name="Straight Arrow Connector 18"/>
            <p:cNvCxnSpPr>
              <a:stCxn id="17" idx="0"/>
            </p:cNvCxnSpPr>
            <p:nvPr/>
          </p:nvCxnSpPr>
          <p:spPr>
            <a:xfrm flipH="1" flipV="1">
              <a:off x="4783668" y="4106017"/>
              <a:ext cx="222572" cy="83199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3276600" y="4938008"/>
              <a:ext cx="10547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20° Bending Magnets</a:t>
              </a:r>
            </a:p>
          </p:txBody>
        </p:sp>
        <p:cxnSp>
          <p:nvCxnSpPr>
            <p:cNvPr id="21" name="Straight Arrow Connector 20"/>
            <p:cNvCxnSpPr>
              <a:stCxn id="20" idx="0"/>
            </p:cNvCxnSpPr>
            <p:nvPr/>
          </p:nvCxnSpPr>
          <p:spPr>
            <a:xfrm flipH="1" flipV="1">
              <a:off x="3262579" y="3767328"/>
              <a:ext cx="541394" cy="117068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20" idx="0"/>
            </p:cNvCxnSpPr>
            <p:nvPr/>
          </p:nvCxnSpPr>
          <p:spPr>
            <a:xfrm flipV="1">
              <a:off x="3803973" y="4147718"/>
              <a:ext cx="402267" cy="79029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8179653" y="2187410"/>
              <a:ext cx="6803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DC </a:t>
              </a:r>
              <a:br>
                <a:rPr lang="en-US" sz="1200" b="1" dirty="0"/>
              </a:br>
              <a:r>
                <a:rPr lang="en-US" sz="1200" b="1" dirty="0"/>
                <a:t>e</a:t>
              </a:r>
              <a:r>
                <a:rPr lang="en-US" sz="1200" b="1" baseline="30000" dirty="0"/>
                <a:t>-</a:t>
              </a:r>
              <a:r>
                <a:rPr lang="en-US" sz="1200" b="1" dirty="0"/>
                <a:t> Gun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562251" y="1845572"/>
              <a:ext cx="7933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704 SRF </a:t>
              </a:r>
            </a:p>
            <a:p>
              <a:pPr algn="ctr"/>
              <a:r>
                <a:rPr lang="en-US" sz="1200" b="1" dirty="0"/>
                <a:t>Booster Cavity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713778" y="2191551"/>
              <a:ext cx="10547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2.1 GHz </a:t>
              </a:r>
              <a:br>
                <a:rPr lang="en-US" sz="1200" b="1" dirty="0"/>
              </a:br>
              <a:r>
                <a:rPr lang="en-US" sz="1200" b="1" dirty="0"/>
                <a:t>Cu Cavity</a:t>
              </a:r>
            </a:p>
          </p:txBody>
        </p:sp>
        <p:cxnSp>
          <p:nvCxnSpPr>
            <p:cNvPr id="30" name="Straight Arrow Connector 29"/>
            <p:cNvCxnSpPr>
              <a:stCxn id="29" idx="2"/>
            </p:cNvCxnSpPr>
            <p:nvPr/>
          </p:nvCxnSpPr>
          <p:spPr>
            <a:xfrm>
              <a:off x="7241151" y="2653216"/>
              <a:ext cx="454439" cy="51426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5145547" y="2191552"/>
              <a:ext cx="10547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9 MHz </a:t>
              </a:r>
              <a:br>
                <a:rPr lang="en-US" sz="1200" b="1" dirty="0"/>
              </a:br>
              <a:r>
                <a:rPr lang="en-US" sz="1200" b="1" dirty="0"/>
                <a:t>Cu Cavity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206240" y="2191552"/>
              <a:ext cx="10547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704 MHz </a:t>
              </a:r>
              <a:br>
                <a:rPr lang="en-US" sz="1200" b="1" dirty="0"/>
              </a:br>
              <a:r>
                <a:rPr lang="en-US" sz="1200" b="1" dirty="0"/>
                <a:t>Cu Cavity</a:t>
              </a:r>
            </a:p>
          </p:txBody>
        </p:sp>
        <p:cxnSp>
          <p:nvCxnSpPr>
            <p:cNvPr id="34" name="Straight Arrow Connector 33"/>
            <p:cNvCxnSpPr>
              <a:stCxn id="33" idx="2"/>
            </p:cNvCxnSpPr>
            <p:nvPr/>
          </p:nvCxnSpPr>
          <p:spPr>
            <a:xfrm>
              <a:off x="4733613" y="2653217"/>
              <a:ext cx="2912" cy="47597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5672919" y="2662074"/>
              <a:ext cx="54341" cy="45980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28" idx="2"/>
            </p:cNvCxnSpPr>
            <p:nvPr/>
          </p:nvCxnSpPr>
          <p:spPr>
            <a:xfrm>
              <a:off x="7958916" y="2491903"/>
              <a:ext cx="0" cy="47608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5762260" y="1777139"/>
              <a:ext cx="15316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Commissioning</a:t>
              </a:r>
            </a:p>
            <a:p>
              <a:pPr algn="ctr"/>
              <a:r>
                <a:rPr lang="en-US" sz="1200" b="1" dirty="0"/>
                <a:t>Diagnostic Line 1</a:t>
              </a:r>
            </a:p>
          </p:txBody>
        </p:sp>
        <p:cxnSp>
          <p:nvCxnSpPr>
            <p:cNvPr id="47" name="Straight Arrow Connector 46"/>
            <p:cNvCxnSpPr>
              <a:stCxn id="46" idx="2"/>
            </p:cNvCxnSpPr>
            <p:nvPr/>
          </p:nvCxnSpPr>
          <p:spPr>
            <a:xfrm>
              <a:off x="6528078" y="2238804"/>
              <a:ext cx="313734" cy="80919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>
              <a:off x="2209801" y="1937906"/>
              <a:ext cx="15416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Commissioning</a:t>
              </a:r>
            </a:p>
            <a:p>
              <a:pPr algn="ctr"/>
              <a:r>
                <a:rPr lang="en-US" sz="1200" b="1" dirty="0"/>
                <a:t>Diagnostic Line 2</a:t>
              </a:r>
            </a:p>
          </p:txBody>
        </p:sp>
        <p:cxnSp>
          <p:nvCxnSpPr>
            <p:cNvPr id="52" name="Straight Arrow Connector 51"/>
            <p:cNvCxnSpPr>
              <a:stCxn id="51" idx="2"/>
            </p:cNvCxnSpPr>
            <p:nvPr/>
          </p:nvCxnSpPr>
          <p:spPr>
            <a:xfrm>
              <a:off x="2980647" y="2399571"/>
              <a:ext cx="492834" cy="80919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3803973" y="3491906"/>
              <a:ext cx="14570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RHIC TRIPLET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389730" y="3504332"/>
              <a:ext cx="9041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RHIC  DX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93514" y="4938007"/>
              <a:ext cx="11780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180° Bending Magnet</a:t>
              </a:r>
            </a:p>
          </p:txBody>
        </p:sp>
        <p:cxnSp>
          <p:nvCxnSpPr>
            <p:cNvPr id="57" name="Straight Arrow Connector 56"/>
            <p:cNvCxnSpPr>
              <a:stCxn id="56" idx="0"/>
            </p:cNvCxnSpPr>
            <p:nvPr/>
          </p:nvCxnSpPr>
          <p:spPr>
            <a:xfrm flipH="1" flipV="1">
              <a:off x="498315" y="3798167"/>
              <a:ext cx="284242" cy="113984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Right Arrow 58"/>
            <p:cNvSpPr/>
            <p:nvPr/>
          </p:nvSpPr>
          <p:spPr>
            <a:xfrm rot="10800000" flipV="1">
              <a:off x="6039285" y="2956752"/>
              <a:ext cx="430695" cy="149437"/>
            </a:xfrm>
            <a:prstGeom prst="rightArrow">
              <a:avLst>
                <a:gd name="adj1" fmla="val 50000"/>
                <a:gd name="adj2" fmla="val 88400"/>
              </a:avLst>
            </a:prstGeom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6123410" y="2619503"/>
              <a:ext cx="346570" cy="369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b="1" cap="none" spc="0" dirty="0">
                  <a:ln w="11430"/>
                  <a:solidFill>
                    <a:srgbClr val="C0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e</a:t>
              </a:r>
              <a:r>
                <a:rPr lang="en-US" b="1" cap="none" spc="0" baseline="30000" dirty="0">
                  <a:ln w="11430"/>
                  <a:solidFill>
                    <a:srgbClr val="C0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-</a:t>
              </a:r>
            </a:p>
          </p:txBody>
        </p:sp>
        <p:sp>
          <p:nvSpPr>
            <p:cNvPr id="61" name="Right Arrow 60"/>
            <p:cNvSpPr/>
            <p:nvPr/>
          </p:nvSpPr>
          <p:spPr>
            <a:xfrm flipV="1">
              <a:off x="699462" y="4147718"/>
              <a:ext cx="430695" cy="149437"/>
            </a:xfrm>
            <a:prstGeom prst="rightArrow">
              <a:avLst>
                <a:gd name="adj1" fmla="val 50000"/>
                <a:gd name="adj2" fmla="val 88400"/>
              </a:avLst>
            </a:prstGeom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718688" y="3804958"/>
              <a:ext cx="346570" cy="369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b="1" cap="none" spc="0" dirty="0">
                  <a:ln w="11430"/>
                  <a:solidFill>
                    <a:srgbClr val="C0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e</a:t>
              </a:r>
              <a:r>
                <a:rPr lang="en-US" b="1" cap="none" spc="0" baseline="30000" dirty="0">
                  <a:ln w="11430"/>
                  <a:solidFill>
                    <a:srgbClr val="C0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-</a:t>
              </a:r>
            </a:p>
          </p:txBody>
        </p:sp>
        <p:sp>
          <p:nvSpPr>
            <p:cNvPr id="64" name="Right Arrow 63"/>
            <p:cNvSpPr/>
            <p:nvPr/>
          </p:nvSpPr>
          <p:spPr>
            <a:xfrm rot="10800000" flipV="1">
              <a:off x="5530374" y="3554770"/>
              <a:ext cx="196886" cy="82831"/>
            </a:xfrm>
            <a:prstGeom prst="rightArrow">
              <a:avLst>
                <a:gd name="adj1" fmla="val 50000"/>
                <a:gd name="adj2" fmla="val 8840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ight Arrow 64"/>
            <p:cNvSpPr/>
            <p:nvPr/>
          </p:nvSpPr>
          <p:spPr>
            <a:xfrm rot="10800000" flipV="1">
              <a:off x="3375038" y="3535343"/>
              <a:ext cx="196886" cy="82831"/>
            </a:xfrm>
            <a:prstGeom prst="rightArrow">
              <a:avLst>
                <a:gd name="adj1" fmla="val 50000"/>
                <a:gd name="adj2" fmla="val 8840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ight Arrow 65"/>
            <p:cNvSpPr/>
            <p:nvPr/>
          </p:nvSpPr>
          <p:spPr>
            <a:xfrm flipV="1">
              <a:off x="3385637" y="3653305"/>
              <a:ext cx="196886" cy="82831"/>
            </a:xfrm>
            <a:prstGeom prst="rightArrow">
              <a:avLst>
                <a:gd name="adj1" fmla="val 50000"/>
                <a:gd name="adj2" fmla="val 88400"/>
              </a:avLst>
            </a:prstGeom>
            <a:solidFill>
              <a:srgbClr val="00B0F0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ight Arrow 66"/>
            <p:cNvSpPr/>
            <p:nvPr/>
          </p:nvSpPr>
          <p:spPr>
            <a:xfrm flipV="1">
              <a:off x="5536992" y="3641851"/>
              <a:ext cx="196886" cy="82831"/>
            </a:xfrm>
            <a:prstGeom prst="rightArrow">
              <a:avLst>
                <a:gd name="adj1" fmla="val 50000"/>
                <a:gd name="adj2" fmla="val 88400"/>
              </a:avLst>
            </a:prstGeom>
            <a:solidFill>
              <a:srgbClr val="00B0F0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670813" y="3657600"/>
            <a:ext cx="2244587" cy="1626267"/>
            <a:chOff x="6568140" y="4774533"/>
            <a:chExt cx="2161038" cy="1626267"/>
          </a:xfrm>
        </p:grpSpPr>
        <p:pic>
          <p:nvPicPr>
            <p:cNvPr id="41" name="Picture 4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5718" y="5625413"/>
              <a:ext cx="311859" cy="341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4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8206" y="5279770"/>
              <a:ext cx="279593" cy="279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2335" y="6019800"/>
              <a:ext cx="295275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TextBox 1"/>
            <p:cNvSpPr txBox="1"/>
            <p:nvPr/>
          </p:nvSpPr>
          <p:spPr>
            <a:xfrm>
              <a:off x="7079076" y="4774533"/>
              <a:ext cx="157673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200000"/>
                </a:lnSpc>
              </a:pPr>
              <a:r>
                <a:rPr lang="en-US" sz="1200" b="1" u="sng" dirty="0"/>
                <a:t>LEReC Solenoids</a:t>
              </a:r>
            </a:p>
            <a:p>
              <a:pPr>
                <a:lnSpc>
                  <a:spcPct val="200000"/>
                </a:lnSpc>
              </a:pPr>
              <a:r>
                <a:rPr lang="en-US" sz="1200" b="1" dirty="0"/>
                <a:t>Compensating (LF)</a:t>
              </a:r>
            </a:p>
            <a:p>
              <a:pPr>
                <a:lnSpc>
                  <a:spcPct val="200000"/>
                </a:lnSpc>
              </a:pPr>
              <a:r>
                <a:rPr lang="en-US" sz="1200" b="1" dirty="0"/>
                <a:t>Matching (HF)</a:t>
              </a:r>
            </a:p>
            <a:p>
              <a:pPr>
                <a:lnSpc>
                  <a:spcPct val="200000"/>
                </a:lnSpc>
              </a:pPr>
              <a:r>
                <a:rPr lang="en-US" sz="1200" b="1" dirty="0"/>
                <a:t>Merger/Transport </a:t>
              </a: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6568140" y="4876800"/>
              <a:ext cx="2161038" cy="1524000"/>
            </a:xfrm>
            <a:prstGeom prst="roundRect">
              <a:avLst/>
            </a:prstGeom>
            <a:no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48" name="Right Arrow 47"/>
          <p:cNvSpPr/>
          <p:nvPr/>
        </p:nvSpPr>
        <p:spPr>
          <a:xfrm rot="10800000" flipV="1">
            <a:off x="699462" y="3121876"/>
            <a:ext cx="430695" cy="149437"/>
          </a:xfrm>
          <a:prstGeom prst="rightArrow">
            <a:avLst>
              <a:gd name="adj1" fmla="val 50000"/>
              <a:gd name="adj2" fmla="val 884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782557" y="2804169"/>
            <a:ext cx="40427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</a:t>
            </a:r>
            <a:r>
              <a:rPr lang="en-US" b="1" baseline="3000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</a:t>
            </a:r>
            <a:endParaRPr lang="en-US" dirty="0"/>
          </a:p>
        </p:txBody>
      </p:sp>
      <p:sp>
        <p:nvSpPr>
          <p:cNvPr id="50" name="Title 2"/>
          <p:cNvSpPr txBox="1">
            <a:spLocks/>
          </p:cNvSpPr>
          <p:nvPr/>
        </p:nvSpPr>
        <p:spPr bwMode="auto">
          <a:xfrm>
            <a:off x="228600" y="96839"/>
            <a:ext cx="8686800" cy="47466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lang="en-US" sz="2400" b="1" dirty="0">
                <a:solidFill>
                  <a:srgbClr val="FF0000"/>
                </a:solidFill>
                <a:latin typeface="Helvetica"/>
                <a:ea typeface="ＭＳ Ｐゴシック" pitchFamily="-65" charset="-128"/>
                <a:cs typeface="Helvetica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0000"/>
                </a:solidFill>
                <a:latin typeface="Helvetica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0000"/>
                </a:solidFill>
                <a:latin typeface="Helvetica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0000"/>
                </a:solidFill>
                <a:latin typeface="Helvetica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0000"/>
                </a:solidFill>
                <a:latin typeface="Helvetica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Felix Titling" pitchFamily="8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Felix Titling" pitchFamily="8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Felix Titling" pitchFamily="8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Felix Titling" pitchFamily="82" charset="0"/>
              </a:defRPr>
            </a:lvl9pPr>
          </a:lstStyle>
          <a:p>
            <a:pPr algn="l"/>
            <a:r>
              <a:rPr lang="en-US" altLang="en-US" dirty="0"/>
              <a:t>Low Energy RHIC electron Cooling (LEReC)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951701" y="838200"/>
            <a:ext cx="1963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(not to scale)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2400" y="5212140"/>
            <a:ext cx="5867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Energies </a:t>
            </a:r>
            <a:r>
              <a:rPr lang="en-US" i="1" dirty="0"/>
              <a:t>E</a:t>
            </a:r>
            <a:r>
              <a:rPr lang="en-US" dirty="0"/>
              <a:t>	     : 1.6, 2.0 MeV</a:t>
            </a:r>
            <a:br>
              <a:rPr lang="en-US" dirty="0"/>
            </a:br>
            <a:r>
              <a:rPr lang="en-US" dirty="0"/>
              <a:t>Avg. current </a:t>
            </a:r>
            <a:r>
              <a:rPr lang="en-US" i="1" dirty="0" err="1"/>
              <a:t>I</a:t>
            </a:r>
            <a:r>
              <a:rPr lang="en-US" baseline="-25000" dirty="0" err="1"/>
              <a:t>avg</a:t>
            </a:r>
            <a:r>
              <a:rPr lang="en-US" baseline="-25000" dirty="0"/>
              <a:t>  </a:t>
            </a:r>
            <a:r>
              <a:rPr lang="en-US" dirty="0"/>
              <a:t>: 27 mA</a:t>
            </a:r>
            <a:br>
              <a:rPr lang="en-US" dirty="0"/>
            </a:br>
            <a:r>
              <a:rPr lang="en-US" dirty="0"/>
              <a:t>Momentum </a:t>
            </a:r>
            <a:r>
              <a:rPr lang="en-US" dirty="0" err="1">
                <a:latin typeface="Symbol" charset="2"/>
                <a:cs typeface="Symbol" charset="2"/>
              </a:rPr>
              <a:t>d</a:t>
            </a:r>
            <a:r>
              <a:rPr lang="en-US" dirty="0" err="1"/>
              <a:t>p</a:t>
            </a:r>
            <a:r>
              <a:rPr lang="en-US" dirty="0"/>
              <a:t>/p : 5×10</a:t>
            </a:r>
            <a:r>
              <a:rPr lang="en-US" baseline="30000" dirty="0"/>
              <a:t>-4</a:t>
            </a:r>
          </a:p>
          <a:p>
            <a:pPr algn="l"/>
            <a:r>
              <a:rPr lang="en-US" dirty="0"/>
              <a:t>Luminosity gain  : 4×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239000" y="381000"/>
            <a:ext cx="1685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A. Fedotov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89188" y="5358500"/>
            <a:ext cx="4426212" cy="144655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</a:rPr>
              <a:t>1</a:t>
            </a:r>
            <a:r>
              <a:rPr lang="en-US" b="1" baseline="30000" dirty="0">
                <a:solidFill>
                  <a:srgbClr val="FF0000"/>
                </a:solidFill>
              </a:rPr>
              <a:t>st</a:t>
            </a:r>
            <a:r>
              <a:rPr lang="en-US" b="1" dirty="0">
                <a:solidFill>
                  <a:srgbClr val="FF0000"/>
                </a:solidFill>
              </a:rPr>
              <a:t> electron cooler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 with RF acceleration</a:t>
            </a:r>
          </a:p>
          <a:p>
            <a:pPr algn="l"/>
            <a:r>
              <a:rPr lang="en-US" sz="2000" dirty="0">
                <a:solidFill>
                  <a:srgbClr val="FF0000"/>
                </a:solidFill>
              </a:rPr>
              <a:t>+ extends energy reach beyond DC</a:t>
            </a:r>
          </a:p>
          <a:p>
            <a:pPr algn="l"/>
            <a:r>
              <a:rPr lang="en-US" sz="2000" dirty="0">
                <a:solidFill>
                  <a:srgbClr val="FF0000"/>
                </a:solidFill>
              </a:rPr>
              <a:t>- dp/p after acceleration 50x too large</a:t>
            </a:r>
            <a:endParaRPr lang="en-US" sz="20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26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9CEEC-D81E-9F46-86DA-EB6175356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Mitigation of beam degradation in RHIC and EIC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48AC0-F0A3-9A4B-8F5D-D6484C0E1A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Many topics presented last week in excellent talks</a:t>
            </a:r>
          </a:p>
          <a:p>
            <a:r>
              <a:rPr lang="en-US" dirty="0"/>
              <a:t>Many of these topics are also relevant in the RHIC/EIC hadron rings,</a:t>
            </a:r>
            <a:br>
              <a:rPr lang="en-US" dirty="0"/>
            </a:br>
            <a:r>
              <a:rPr lang="en-US" dirty="0"/>
              <a:t>and the injectors, where all of the standard mitigations are used</a:t>
            </a:r>
          </a:p>
          <a:p>
            <a:r>
              <a:rPr lang="en-US" dirty="0"/>
              <a:t>Will only highlight some examples that go beyond standard solutions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Will then focus use on </a:t>
            </a:r>
            <a:r>
              <a:rPr lang="en-US" dirty="0">
                <a:solidFill>
                  <a:srgbClr val="FF0000"/>
                </a:solidFill>
              </a:rPr>
              <a:t>beam cooling</a:t>
            </a:r>
            <a:r>
              <a:rPr lang="en-US" dirty="0"/>
              <a:t>, which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changed the way we operate RHIC with ions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allowed for experiments not previously possible </a:t>
            </a:r>
            <a:br>
              <a:rPr lang="en-US" dirty="0"/>
            </a:br>
            <a:r>
              <a:rPr lang="en-US" dirty="0"/>
              <a:t>(Zr-96 / Ru-96, Au+Au below nominal injection energy with 4x 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will also play an important role in the EIC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9FC881-23DC-8A4D-BDCB-D34E64D54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4E63B-AED3-2E42-9F1F-F484C5DC2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4458C1C5-6436-4E31-8D48-2E701D44914F}" type="slidenum">
              <a:rPr lang="en-US" smtClean="0"/>
              <a:pPr>
                <a:defRPr/>
              </a:pPr>
              <a:t>2</a:t>
            </a:fld>
            <a:r>
              <a:rPr lang="en-US"/>
              <a:t> </a:t>
            </a:r>
            <a:endParaRPr lang="en-US" sz="800">
              <a:latin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58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C17BA-C5CB-554F-808C-5A405C8A9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" y="228600"/>
            <a:ext cx="8534400" cy="414338"/>
          </a:xfrm>
        </p:spPr>
        <p:txBody>
          <a:bodyPr/>
          <a:lstStyle/>
          <a:p>
            <a:pPr algn="l"/>
            <a:r>
              <a:rPr lang="en-US" dirty="0"/>
              <a:t>Low Energy RHIC electron Cooler, cooling sections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49619C-C355-8248-8BFF-194902F88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393D65-9AAB-DF47-886A-7347774C7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4458C1C5-6436-4E31-8D48-2E701D44914F}" type="slidenum">
              <a:rPr lang="en-US" smtClean="0"/>
              <a:pPr>
                <a:defRPr/>
              </a:pPr>
              <a:t>20</a:t>
            </a:fld>
            <a:r>
              <a:rPr lang="en-US"/>
              <a:t> </a:t>
            </a:r>
            <a:endParaRPr lang="en-US" sz="800">
              <a:latin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EE2808-29E6-2F4C-A58C-B98C2FC7AD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0693"/>
            <a:ext cx="9144000" cy="610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5445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46DB1E-7918-7442-BE94-5C24E8F5B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AFFA9-2386-F64D-B1D2-83FC6924B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4458C1C5-6436-4E31-8D48-2E701D44914F}" type="slidenum">
              <a:rPr lang="en-US" smtClean="0"/>
              <a:pPr>
                <a:defRPr/>
              </a:pPr>
              <a:t>21</a:t>
            </a:fld>
            <a:r>
              <a:rPr lang="en-US"/>
              <a:t> </a:t>
            </a:r>
            <a:endParaRPr lang="en-US" sz="800">
              <a:latin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  <p:pic>
        <p:nvPicPr>
          <p:cNvPr id="15" name="Picture 14" descr="A close up of a map&#10;&#10;Description automatically generated">
            <a:extLst>
              <a:ext uri="{FF2B5EF4-FFF2-40B4-BE49-F238E27FC236}">
                <a16:creationId xmlns:a16="http://schemas.microsoft.com/office/drawing/2014/main" id="{FD2DBA37-10DA-E348-9658-AF07DFFF85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846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B01D225-4EE1-CA4A-BEC5-A0CFA7092245}"/>
              </a:ext>
            </a:extLst>
          </p:cNvPr>
          <p:cNvSpPr txBox="1"/>
          <p:nvPr/>
        </p:nvSpPr>
        <p:spPr>
          <a:xfrm>
            <a:off x="100406" y="6043136"/>
            <a:ext cx="3938194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[1] A.V. Fedotov et al., PRL, 23, 021003 (2020) </a:t>
            </a:r>
          </a:p>
          <a:p>
            <a:pPr algn="l"/>
            <a:r>
              <a:rPr lang="en-US" sz="1400" dirty="0"/>
              <a:t>[2] D. Kayran et al., PRAB 23, 021003 (2020)</a:t>
            </a:r>
          </a:p>
          <a:p>
            <a:pPr algn="l"/>
            <a:r>
              <a:rPr lang="en-US" sz="1400" dirty="0"/>
              <a:t>[3] X. Gu et al., PRAB 23, 013401 (2020)</a:t>
            </a:r>
          </a:p>
        </p:txBody>
      </p:sp>
    </p:spTree>
    <p:extLst>
      <p:ext uri="{BB962C8B-B14F-4D97-AF65-F5344CB8AC3E}">
        <p14:creationId xmlns:p14="http://schemas.microsoft.com/office/powerpoint/2010/main" val="39311895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9DA6A-D161-9040-AF1F-A062D8D0E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EIC – cooling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2DA90-A288-EA47-BBFC-C5BA1CABF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38200"/>
            <a:ext cx="8534400" cy="55626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Ion cooling like in RHIC with upgraded</a:t>
            </a:r>
            <a:br>
              <a:rPr lang="en-US" dirty="0"/>
            </a:br>
            <a:r>
              <a:rPr lang="en-US" dirty="0"/>
              <a:t>stochastic cooling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For highest luminosity e</a:t>
            </a:r>
            <a:r>
              <a:rPr lang="en-US" dirty="0">
                <a:latin typeface="Wingdings 3" charset="2"/>
                <a:cs typeface="Wingdings 3" charset="2"/>
              </a:rPr>
              <a:t>h</a:t>
            </a:r>
            <a:r>
              <a:rPr lang="en-US" dirty="0"/>
              <a:t>–p</a:t>
            </a:r>
            <a:r>
              <a:rPr lang="en-US" dirty="0">
                <a:latin typeface="Wingdings 3" charset="2"/>
                <a:cs typeface="Wingdings 3" charset="2"/>
              </a:rPr>
              <a:t>h</a:t>
            </a:r>
            <a:r>
              <a:rPr lang="en-US" dirty="0"/>
              <a:t> (1x10</a:t>
            </a:r>
            <a:r>
              <a:rPr lang="en-US" baseline="30000" dirty="0"/>
              <a:t>34</a:t>
            </a:r>
            <a:r>
              <a:rPr lang="en-US" dirty="0"/>
              <a:t> cm</a:t>
            </a:r>
            <a:r>
              <a:rPr lang="en-US" baseline="30000" dirty="0"/>
              <a:t>-2</a:t>
            </a:r>
            <a:r>
              <a:rPr lang="en-US" dirty="0"/>
              <a:t>s</a:t>
            </a:r>
            <a:r>
              <a:rPr lang="en-US" baseline="30000" dirty="0"/>
              <a:t>-1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investigate 2 design options</a:t>
            </a:r>
          </a:p>
          <a:p>
            <a:pPr marL="795337" lvl="1" indent="-457200">
              <a:buFont typeface="+mj-lt"/>
              <a:buAutoNum type="arabicPeriod"/>
            </a:pPr>
            <a:r>
              <a:rPr lang="en-US" dirty="0"/>
              <a:t>Strong cooling = proton cooling at full proton energy</a:t>
            </a:r>
          </a:p>
          <a:p>
            <a:pPr marL="795337" lvl="1" indent="-457200">
              <a:buFont typeface="+mj-lt"/>
              <a:buAutoNum type="arabicPeriod"/>
            </a:pPr>
            <a:r>
              <a:rPr lang="en-US" dirty="0"/>
              <a:t>Frequent (~hourly) full energy proton injection</a:t>
            </a:r>
          </a:p>
          <a:p>
            <a:pPr marL="863917" lvl="2" indent="-457200">
              <a:buFont typeface="Arial" panose="020B0604020202020204" pitchFamily="34" charset="0"/>
              <a:buChar char="•"/>
            </a:pPr>
            <a:r>
              <a:rPr lang="en-US" dirty="0"/>
              <a:t>Use 1 RHIC ring for acceleration, 1 RHIC for storage</a:t>
            </a:r>
          </a:p>
          <a:p>
            <a:pPr marL="863917" lvl="2" indent="-457200">
              <a:buFont typeface="Arial" panose="020B0604020202020204" pitchFamily="34" charset="0"/>
              <a:buChar char="•"/>
            </a:pPr>
            <a:r>
              <a:rPr lang="en-US" dirty="0"/>
              <a:t>Proton pre-cooling injection (25 GeV) =&gt; extend LEReC technology / ERL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Also investigate proton cooling </a:t>
            </a:r>
            <a:br>
              <a:rPr lang="en-US" dirty="0"/>
            </a:br>
            <a:r>
              <a:rPr lang="en-US" dirty="0"/>
              <a:t>at 41 GeV for lowest COM</a:t>
            </a:r>
          </a:p>
          <a:p>
            <a:pPr marL="1138237" lvl="2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1138237" lvl="2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/>
            <a:r>
              <a:rPr lang="en-US" dirty="0"/>
              <a:t>    Recent workshop at Fermilab,</a:t>
            </a:r>
            <a:br>
              <a:rPr lang="en-US" dirty="0"/>
            </a:br>
            <a:r>
              <a:rPr lang="en-US" dirty="0"/>
              <a:t>    organized by Sergei Nagaitsev</a:t>
            </a:r>
            <a:br>
              <a:rPr lang="en-US" dirty="0"/>
            </a:br>
            <a:r>
              <a:rPr lang="en-US" dirty="0"/>
              <a:t>    explored cooling options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73CC8-4FAD-0742-A4F2-641002495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7F12CF-6728-6C4B-A903-8F0440445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4458C1C5-6436-4E31-8D48-2E701D44914F}" type="slidenum">
              <a:rPr lang="en-US" smtClean="0"/>
              <a:pPr>
                <a:defRPr/>
              </a:pPr>
              <a:t>22</a:t>
            </a:fld>
            <a:r>
              <a:rPr lang="en-US"/>
              <a:t> </a:t>
            </a:r>
            <a:endParaRPr lang="en-US" sz="800">
              <a:latin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  <p:pic>
        <p:nvPicPr>
          <p:cNvPr id="2050" name="Picture 2" descr="EIC Hadron Cooling Workshop">
            <a:extLst>
              <a:ext uri="{FF2B5EF4-FFF2-40B4-BE49-F238E27FC236}">
                <a16:creationId xmlns:a16="http://schemas.microsoft.com/office/drawing/2014/main" id="{E2A2465E-ED24-3A4A-8DE2-4C2AC3FBC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983" y="3657600"/>
            <a:ext cx="4244017" cy="318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5BD097CD-A251-8F46-84BB-148871BA0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791200" y="0"/>
            <a:ext cx="3352800" cy="1885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156973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2401C-76A7-CF49-85FF-9BBD216BF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228600"/>
            <a:ext cx="8686800" cy="414338"/>
          </a:xfrm>
        </p:spPr>
        <p:txBody>
          <a:bodyPr/>
          <a:lstStyle/>
          <a:p>
            <a:pPr algn="l"/>
            <a:r>
              <a:rPr lang="en-US" dirty="0"/>
              <a:t>EIC strong hadron cooling in pre-CDR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7F61A6-A960-2C4E-A1DB-9D8DF5459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5943600"/>
            <a:ext cx="8382000" cy="457200"/>
          </a:xfrm>
        </p:spPr>
        <p:txBody>
          <a:bodyPr/>
          <a:lstStyle/>
          <a:p>
            <a:r>
              <a:rPr lang="en-US" dirty="0"/>
              <a:t>A number of variants with different amplifiers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66EDD4-62DF-5247-9C9D-B9E85A6E9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D82634-32C8-1943-92AA-D6B04D3AF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4458C1C5-6436-4E31-8D48-2E701D44914F}" type="slidenum">
              <a:rPr lang="en-US" smtClean="0"/>
              <a:pPr>
                <a:defRPr/>
              </a:pPr>
              <a:t>23</a:t>
            </a:fld>
            <a:r>
              <a:rPr lang="en-US"/>
              <a:t> </a:t>
            </a:r>
            <a:endParaRPr lang="en-US" sz="800">
              <a:latin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59DFFBAC-ABC8-5F44-9D1B-C902F95CB7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90600"/>
            <a:ext cx="8802625" cy="5791200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3FB9496C-E4E8-3041-9131-FCE7F64E19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2038935"/>
            <a:ext cx="4207276" cy="365391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69CEEFD-956D-B54B-A5ED-6B37B40B2CFE}"/>
              </a:ext>
            </a:extLst>
          </p:cNvPr>
          <p:cNvCxnSpPr/>
          <p:nvPr/>
        </p:nvCxnSpPr>
        <p:spPr bwMode="auto">
          <a:xfrm>
            <a:off x="5029200" y="3505200"/>
            <a:ext cx="3124200" cy="0"/>
          </a:xfrm>
          <a:prstGeom prst="lin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45D1BCB-6C9C-6E41-BA04-2DA89A57275D}"/>
              </a:ext>
            </a:extLst>
          </p:cNvPr>
          <p:cNvCxnSpPr/>
          <p:nvPr/>
        </p:nvCxnSpPr>
        <p:spPr bwMode="auto">
          <a:xfrm>
            <a:off x="5029200" y="5410200"/>
            <a:ext cx="3124200" cy="0"/>
          </a:xfrm>
          <a:prstGeom prst="lin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/>
          </a:ln>
          <a:effectLst/>
        </p:spPr>
      </p:cxnSp>
    </p:spTree>
    <p:extLst>
      <p:ext uri="{BB962C8B-B14F-4D97-AF65-F5344CB8AC3E}">
        <p14:creationId xmlns:p14="http://schemas.microsoft.com/office/powerpoint/2010/main" val="218031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980E4-B4C9-1C46-85A8-E299ED609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Coherent electron Cooling (CeC),  V. Litvinenko et al.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7570C1-AC67-4E4C-88E1-59632FAE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59847-F110-3F40-92BA-DCD9A709D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</a:t>
            </a:r>
            <a:fld id="{6DDFC27F-93F2-477E-AD06-9129FC5F425E}" type="slidenum">
              <a:rPr lang="en-US" smtClean="0"/>
              <a:pPr>
                <a:defRPr/>
              </a:pPr>
              <a:t>24</a:t>
            </a:fld>
            <a:r>
              <a:rPr lang="en-US"/>
              <a:t> </a:t>
            </a:r>
            <a:endParaRPr lang="en-US" sz="800">
              <a:latin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6C5D0751-0D57-5B4A-8DD0-DCEF5F9011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9393"/>
            <a:ext cx="9144000" cy="54792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B60485-9986-F248-9CAB-FAD604FCF715}"/>
              </a:ext>
            </a:extLst>
          </p:cNvPr>
          <p:cNvSpPr txBox="1"/>
          <p:nvPr/>
        </p:nvSpPr>
        <p:spPr>
          <a:xfrm>
            <a:off x="0" y="5842337"/>
            <a:ext cx="6744154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experimentally studied in RHIC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unacceptable electron beam noise suppressed in 2019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2 types of amplifiers (undulators, Plasma Cascade) </a:t>
            </a:r>
          </a:p>
        </p:txBody>
      </p:sp>
    </p:spTree>
    <p:extLst>
      <p:ext uri="{BB962C8B-B14F-4D97-AF65-F5344CB8AC3E}">
        <p14:creationId xmlns:p14="http://schemas.microsoft.com/office/powerpoint/2010/main" val="19537708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D5352-3265-49B9-A8FA-31439225FA4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10/09/19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B13BE-DF4A-4805-AAAA-37CFE0B50D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Nagaitsev | EIC Cooling Workshop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A7B6C7-98DB-4D3C-B84D-3CAB1A89BF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D3AFC7A-AA99-4A70-8C5A-DA87DBDD9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577461"/>
            <a:ext cx="8686800" cy="641739"/>
          </a:xfrm>
        </p:spPr>
        <p:txBody>
          <a:bodyPr/>
          <a:lstStyle/>
          <a:p>
            <a:pPr algn="l"/>
            <a:r>
              <a:rPr lang="en-US" dirty="0"/>
              <a:t>Present EIC proton beam cooling concepts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8B95144-9DC5-42BF-97AA-F979AAC2D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425536"/>
            <a:ext cx="8672513" cy="5127664"/>
          </a:xfrm>
        </p:spPr>
        <p:txBody>
          <a:bodyPr/>
          <a:lstStyle/>
          <a:p>
            <a:r>
              <a:rPr lang="en-US" sz="2000" dirty="0"/>
              <a:t>Electron pre-cooling (~10 GeV/u) before injection to EIC</a:t>
            </a:r>
          </a:p>
          <a:p>
            <a:r>
              <a:rPr lang="en-US" sz="2000" dirty="0"/>
              <a:t>Electron cooling (50 – 150 MeV electron beam energy):</a:t>
            </a:r>
          </a:p>
          <a:p>
            <a:pPr lvl="1"/>
            <a:r>
              <a:rPr lang="en-US" sz="2000" dirty="0"/>
              <a:t>The key idea here is to compensate for the unfavorable </a:t>
            </a:r>
            <a:r>
              <a:rPr lang="el-GR" sz="2000" dirty="0">
                <a:latin typeface="HGGothicE" panose="020B0909000000000000" pitchFamily="49" charset="-128"/>
                <a:ea typeface="HGGothicE" panose="020B0909000000000000" pitchFamily="49" charset="-128"/>
              </a:rPr>
              <a:t>γ</a:t>
            </a:r>
            <a:r>
              <a:rPr lang="en-US" sz="2000" baseline="30000" dirty="0">
                <a:latin typeface="+mn-lt"/>
                <a:ea typeface="HGGothicE" panose="020B0909000000000000" pitchFamily="49" charset="-128"/>
              </a:rPr>
              <a:t>2</a:t>
            </a:r>
            <a:r>
              <a:rPr lang="en-US" sz="2000" dirty="0">
                <a:latin typeface="+mn-lt"/>
                <a:ea typeface="HGGothicE" panose="020B0909000000000000" pitchFamily="49" charset="-128"/>
              </a:rPr>
              <a:t> dependence with a higher electron beam current density</a:t>
            </a:r>
            <a:endParaRPr lang="en-US" sz="2000" dirty="0"/>
          </a:p>
          <a:p>
            <a:pPr lvl="1"/>
            <a:r>
              <a:rPr lang="en-US" sz="2000" dirty="0"/>
              <a:t>ERL- based (JLab/ODU): bunched beam ERL and a multi-turn cooling ring</a:t>
            </a:r>
          </a:p>
          <a:p>
            <a:pPr lvl="1"/>
            <a:r>
              <a:rPr lang="en-US" sz="2000" dirty="0"/>
              <a:t>Induction Linac – based (Fermilab): DC beam (100 A) and a storage ring </a:t>
            </a:r>
          </a:p>
          <a:p>
            <a:pPr lvl="1"/>
            <a:r>
              <a:rPr lang="en-US" sz="2000" dirty="0"/>
              <a:t>Ring-based cooler concept (BNL); two-energy ring (JLab/ODU)</a:t>
            </a:r>
          </a:p>
          <a:p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Stochastic cooling</a:t>
            </a:r>
          </a:p>
          <a:p>
            <a:pPr lvl="1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All concepts are based on a transit time method</a:t>
            </a:r>
          </a:p>
          <a:p>
            <a:pPr lvl="1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The key idea here is to increase the bandwidth from ~GHz to ~many THz’s</a:t>
            </a:r>
          </a:p>
          <a:p>
            <a:pPr lvl="1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Coherent Electron Cooling (BNL/SBU, SLAC)</a:t>
            </a:r>
          </a:p>
          <a:p>
            <a:pPr lvl="1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Optical Stochastic Cooling (Fermilab, Cornell)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7E811E-5108-0B4C-8AD3-0E48D914E38E}"/>
              </a:ext>
            </a:extLst>
          </p:cNvPr>
          <p:cNvSpPr txBox="1"/>
          <p:nvPr/>
        </p:nvSpPr>
        <p:spPr>
          <a:xfrm>
            <a:off x="3505200" y="103664"/>
            <a:ext cx="55539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Summary 2019 EIC Cooling Workshop</a:t>
            </a:r>
          </a:p>
          <a:p>
            <a:pPr algn="r"/>
            <a:r>
              <a:rPr lang="en-US" dirty="0"/>
              <a:t>S. Nagaitsev</a:t>
            </a:r>
          </a:p>
        </p:txBody>
      </p:sp>
    </p:spTree>
    <p:extLst>
      <p:ext uri="{BB962C8B-B14F-4D97-AF65-F5344CB8AC3E}">
        <p14:creationId xmlns:p14="http://schemas.microsoft.com/office/powerpoint/2010/main" val="34936249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F2630AE-8BB1-49E1-B2C3-F32D8DE0C6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44" y="4421999"/>
            <a:ext cx="8915400" cy="1768559"/>
          </a:xfrm>
        </p:spPr>
        <p:txBody>
          <a:bodyPr/>
          <a:lstStyle/>
          <a:p>
            <a:r>
              <a:rPr lang="en-US" dirty="0"/>
              <a:t>We are considering a range of electron beam and linac parameters: 100-200 A beam current, 100 – 200 Hz rep. rate</a:t>
            </a:r>
          </a:p>
          <a:p>
            <a:r>
              <a:rPr lang="en-US" dirty="0"/>
              <a:t>Pulse length: 380 ns (to fill the ring)</a:t>
            </a:r>
          </a:p>
          <a:p>
            <a:r>
              <a:rPr lang="en-US" dirty="0"/>
              <a:t>Beam power to dump: 0.8 MW (worst case), 200 kW (best case)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40F87E-FB95-4E25-9B1D-D67D4C6A5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000" dirty="0"/>
              <a:t>One alternative: Induction Linac Concept (S. Nagaitsev, Fermilab)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FC0002-9223-49D8-96FD-290D6A2A77D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10/09/19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7535F-8BE5-49DA-83CA-EF4AC6897F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Nagaitsev | EIC Cooling Workshop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B7386C-1589-4F13-ADEB-5C05E67C36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E0C944-F79E-4711-AF5A-47A0E7C8F468}"/>
              </a:ext>
            </a:extLst>
          </p:cNvPr>
          <p:cNvSpPr/>
          <p:nvPr/>
        </p:nvSpPr>
        <p:spPr>
          <a:xfrm>
            <a:off x="2182368" y="1182624"/>
            <a:ext cx="4876800" cy="19502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927F90D-79A4-473B-A4A3-8AC34A6767D7}"/>
              </a:ext>
            </a:extLst>
          </p:cNvPr>
          <p:cNvSpPr/>
          <p:nvPr/>
        </p:nvSpPr>
        <p:spPr>
          <a:xfrm>
            <a:off x="1914144" y="1280135"/>
            <a:ext cx="5437632" cy="804649"/>
          </a:xfrm>
          <a:prstGeom prst="roundRect">
            <a:avLst>
              <a:gd name="adj" fmla="val 50000"/>
            </a:avLst>
          </a:prstGeom>
          <a:noFill/>
          <a:ln w="158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A1CA813-A140-44CB-B385-6436F2BC28C2}"/>
              </a:ext>
            </a:extLst>
          </p:cNvPr>
          <p:cNvCxnSpPr/>
          <p:nvPr/>
        </p:nvCxnSpPr>
        <p:spPr>
          <a:xfrm>
            <a:off x="736827" y="1292352"/>
            <a:ext cx="7907301" cy="0"/>
          </a:xfrm>
          <a:prstGeom prst="straightConnector1">
            <a:avLst/>
          </a:prstGeom>
          <a:ln>
            <a:solidFill>
              <a:srgbClr val="002060"/>
            </a:solidFill>
            <a:headEnd type="triangle" w="med" len="lg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287716A-C1A8-402D-B7F5-333EC030A8FE}"/>
              </a:ext>
            </a:extLst>
          </p:cNvPr>
          <p:cNvCxnSpPr>
            <a:endCxn id="10" idx="2"/>
          </p:cNvCxnSpPr>
          <p:nvPr/>
        </p:nvCxnSpPr>
        <p:spPr>
          <a:xfrm flipV="1">
            <a:off x="85344" y="2084784"/>
            <a:ext cx="4547616" cy="21946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82DDC509-489C-49C1-90E3-3B6E20F8B44D}"/>
              </a:ext>
            </a:extLst>
          </p:cNvPr>
          <p:cNvSpPr/>
          <p:nvPr/>
        </p:nvSpPr>
        <p:spPr>
          <a:xfrm rot="20065017">
            <a:off x="-100612" y="3218652"/>
            <a:ext cx="4437888" cy="146304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7F57ACE-1167-448A-9F54-0D47A016B75D}"/>
              </a:ext>
            </a:extLst>
          </p:cNvPr>
          <p:cNvCxnSpPr>
            <a:stCxn id="10" idx="2"/>
          </p:cNvCxnSpPr>
          <p:nvPr/>
        </p:nvCxnSpPr>
        <p:spPr>
          <a:xfrm>
            <a:off x="4632960" y="2084784"/>
            <a:ext cx="841248" cy="41457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38F6E6FE-E7BB-4F85-9437-961352AFE688}"/>
              </a:ext>
            </a:extLst>
          </p:cNvPr>
          <p:cNvSpPr/>
          <p:nvPr/>
        </p:nvSpPr>
        <p:spPr>
          <a:xfrm rot="1769358">
            <a:off x="5461808" y="2442631"/>
            <a:ext cx="451104" cy="292561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DA5B88-250A-4777-9DD3-927AC7F88DFD}"/>
              </a:ext>
            </a:extLst>
          </p:cNvPr>
          <p:cNvSpPr txBox="1"/>
          <p:nvPr/>
        </p:nvSpPr>
        <p:spPr>
          <a:xfrm>
            <a:off x="0" y="839238"/>
            <a:ext cx="19974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Protons, 100 GeV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E03DB78-7A7D-4F7E-94CC-5A86A8633C14}"/>
              </a:ext>
            </a:extLst>
          </p:cNvPr>
          <p:cNvCxnSpPr>
            <a:cxnSpLocks/>
          </p:cNvCxnSpPr>
          <p:nvPr/>
        </p:nvCxnSpPr>
        <p:spPr>
          <a:xfrm>
            <a:off x="2267712" y="2084784"/>
            <a:ext cx="4791456" cy="0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1AFA8E5-07A4-4D10-9C47-47A66D5624CF}"/>
              </a:ext>
            </a:extLst>
          </p:cNvPr>
          <p:cNvSpPr txBox="1"/>
          <p:nvPr/>
        </p:nvSpPr>
        <p:spPr>
          <a:xfrm>
            <a:off x="2885335" y="740113"/>
            <a:ext cx="36102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Cooling Section, 40-m, 2 </a:t>
            </a:r>
            <a:r>
              <a:rPr lang="en-US" dirty="0" err="1"/>
              <a:t>kG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37A32FF-5621-4E0D-A9B4-BE97C7D84818}"/>
              </a:ext>
            </a:extLst>
          </p:cNvPr>
          <p:cNvSpPr txBox="1"/>
          <p:nvPr/>
        </p:nvSpPr>
        <p:spPr>
          <a:xfrm>
            <a:off x="5955700" y="2408540"/>
            <a:ext cx="1697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 dump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B0649A8-3CB6-4F71-9E17-762A34C4C2A3}"/>
              </a:ext>
            </a:extLst>
          </p:cNvPr>
          <p:cNvSpPr txBox="1"/>
          <p:nvPr/>
        </p:nvSpPr>
        <p:spPr>
          <a:xfrm rot="20052456">
            <a:off x="271719" y="2755483"/>
            <a:ext cx="3185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Electron Induction Linac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E535A71-1BFC-4B90-9380-C02A2840B580}"/>
              </a:ext>
            </a:extLst>
          </p:cNvPr>
          <p:cNvSpPr txBox="1"/>
          <p:nvPr/>
        </p:nvSpPr>
        <p:spPr>
          <a:xfrm rot="20073577">
            <a:off x="1362566" y="3338901"/>
            <a:ext cx="2082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m, 55 MeV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912B125-FB7D-4D72-AA4C-D25EFD793E7E}"/>
              </a:ext>
            </a:extLst>
          </p:cNvPr>
          <p:cNvSpPr txBox="1"/>
          <p:nvPr/>
        </p:nvSpPr>
        <p:spPr>
          <a:xfrm>
            <a:off x="2291700" y="1561464"/>
            <a:ext cx="4658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Electron ring (115 m circumference)</a:t>
            </a:r>
          </a:p>
        </p:txBody>
      </p:sp>
    </p:spTree>
    <p:extLst>
      <p:ext uri="{BB962C8B-B14F-4D97-AF65-F5344CB8AC3E}">
        <p14:creationId xmlns:p14="http://schemas.microsoft.com/office/powerpoint/2010/main" val="14448125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E5762-3AD0-BB4B-BB3E-74EEA46BA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84" y="117535"/>
            <a:ext cx="8956431" cy="607363"/>
          </a:xfrm>
        </p:spPr>
        <p:txBody>
          <a:bodyPr>
            <a:noAutofit/>
          </a:bodyPr>
          <a:lstStyle/>
          <a:p>
            <a:pPr algn="l"/>
            <a:r>
              <a:rPr lang="en-US" sz="2000" dirty="0"/>
              <a:t>EIC – 25 GeV proton beam pre-cooler schematic layout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9FE196-5C16-0E49-8236-124E1B2A5959}"/>
              </a:ext>
            </a:extLst>
          </p:cNvPr>
          <p:cNvSpPr/>
          <p:nvPr/>
        </p:nvSpPr>
        <p:spPr>
          <a:xfrm>
            <a:off x="280876" y="3669769"/>
            <a:ext cx="363416" cy="4103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D8DDD58-7BA7-4643-A521-A04DB20A1B84}"/>
              </a:ext>
            </a:extLst>
          </p:cNvPr>
          <p:cNvGrpSpPr/>
          <p:nvPr/>
        </p:nvGrpSpPr>
        <p:grpSpPr>
          <a:xfrm>
            <a:off x="2293425" y="3601046"/>
            <a:ext cx="275117" cy="635859"/>
            <a:chOff x="4853354" y="1418492"/>
            <a:chExt cx="433754" cy="914400"/>
          </a:xfrm>
        </p:grpSpPr>
        <p:sp>
          <p:nvSpPr>
            <p:cNvPr id="6" name="Trapezoid 5">
              <a:extLst>
                <a:ext uri="{FF2B5EF4-FFF2-40B4-BE49-F238E27FC236}">
                  <a16:creationId xmlns:a16="http://schemas.microsoft.com/office/drawing/2014/main" id="{C9E11145-AC16-054C-95AF-D3F4A12AEDA6}"/>
                </a:ext>
              </a:extLst>
            </p:cNvPr>
            <p:cNvSpPr/>
            <p:nvPr/>
          </p:nvSpPr>
          <p:spPr>
            <a:xfrm>
              <a:off x="4853354" y="1875692"/>
              <a:ext cx="433754" cy="457200"/>
            </a:xfrm>
            <a:prstGeom prst="trapezoi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rapezoid 6">
              <a:extLst>
                <a:ext uri="{FF2B5EF4-FFF2-40B4-BE49-F238E27FC236}">
                  <a16:creationId xmlns:a16="http://schemas.microsoft.com/office/drawing/2014/main" id="{394459A8-3292-E14C-853D-EFF2D043C456}"/>
                </a:ext>
              </a:extLst>
            </p:cNvPr>
            <p:cNvSpPr/>
            <p:nvPr/>
          </p:nvSpPr>
          <p:spPr>
            <a:xfrm rot="10800000">
              <a:off x="4853354" y="1418492"/>
              <a:ext cx="433754" cy="457200"/>
            </a:xfrm>
            <a:prstGeom prst="trapezoi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AA016D4-D59A-0A40-92FF-01806165E94D}"/>
              </a:ext>
            </a:extLst>
          </p:cNvPr>
          <p:cNvSpPr txBox="1"/>
          <p:nvPr/>
        </p:nvSpPr>
        <p:spPr>
          <a:xfrm>
            <a:off x="205144" y="4227068"/>
            <a:ext cx="937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DC Gun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4DE2260-23B6-6C43-B4A2-8DD7F0FFF1EA}"/>
              </a:ext>
            </a:extLst>
          </p:cNvPr>
          <p:cNvSpPr txBox="1"/>
          <p:nvPr/>
        </p:nvSpPr>
        <p:spPr>
          <a:xfrm>
            <a:off x="2299122" y="4264418"/>
            <a:ext cx="8919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197 MHz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RF structure.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26348FC-F5B8-294A-870D-7C98F6BE6FB0}"/>
              </a:ext>
            </a:extLst>
          </p:cNvPr>
          <p:cNvGrpSpPr/>
          <p:nvPr/>
        </p:nvGrpSpPr>
        <p:grpSpPr>
          <a:xfrm>
            <a:off x="5486396" y="3688968"/>
            <a:ext cx="152386" cy="392725"/>
            <a:chOff x="4853354" y="1418492"/>
            <a:chExt cx="433754" cy="914400"/>
          </a:xfrm>
        </p:grpSpPr>
        <p:sp>
          <p:nvSpPr>
            <p:cNvPr id="29" name="Trapezoid 28">
              <a:extLst>
                <a:ext uri="{FF2B5EF4-FFF2-40B4-BE49-F238E27FC236}">
                  <a16:creationId xmlns:a16="http://schemas.microsoft.com/office/drawing/2014/main" id="{A1A0EB67-6ABE-B14E-B57D-1336FD6F89AF}"/>
                </a:ext>
              </a:extLst>
            </p:cNvPr>
            <p:cNvSpPr/>
            <p:nvPr/>
          </p:nvSpPr>
          <p:spPr>
            <a:xfrm>
              <a:off x="4853354" y="1875692"/>
              <a:ext cx="433754" cy="457200"/>
            </a:xfrm>
            <a:prstGeom prst="trapezoi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Trapezoid 29">
              <a:extLst>
                <a:ext uri="{FF2B5EF4-FFF2-40B4-BE49-F238E27FC236}">
                  <a16:creationId xmlns:a16="http://schemas.microsoft.com/office/drawing/2014/main" id="{6003BFE0-DF29-E542-8B58-D63EED207BE4}"/>
                </a:ext>
              </a:extLst>
            </p:cNvPr>
            <p:cNvSpPr/>
            <p:nvPr/>
          </p:nvSpPr>
          <p:spPr>
            <a:xfrm rot="10800000">
              <a:off x="4853354" y="1418492"/>
              <a:ext cx="433754" cy="457200"/>
            </a:xfrm>
            <a:prstGeom prst="trapezoi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678449E-458A-B64D-8801-074043BBB961}"/>
              </a:ext>
            </a:extLst>
          </p:cNvPr>
          <p:cNvGrpSpPr/>
          <p:nvPr/>
        </p:nvGrpSpPr>
        <p:grpSpPr>
          <a:xfrm>
            <a:off x="5673952" y="3688968"/>
            <a:ext cx="152386" cy="392725"/>
            <a:chOff x="4853354" y="1418492"/>
            <a:chExt cx="433754" cy="914400"/>
          </a:xfrm>
        </p:grpSpPr>
        <p:sp>
          <p:nvSpPr>
            <p:cNvPr id="32" name="Trapezoid 31">
              <a:extLst>
                <a:ext uri="{FF2B5EF4-FFF2-40B4-BE49-F238E27FC236}">
                  <a16:creationId xmlns:a16="http://schemas.microsoft.com/office/drawing/2014/main" id="{9CED1494-75AF-0846-B457-AF549DD4A846}"/>
                </a:ext>
              </a:extLst>
            </p:cNvPr>
            <p:cNvSpPr/>
            <p:nvPr/>
          </p:nvSpPr>
          <p:spPr>
            <a:xfrm>
              <a:off x="4853354" y="1875692"/>
              <a:ext cx="433754" cy="457200"/>
            </a:xfrm>
            <a:prstGeom prst="trapezoi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Trapezoid 32">
              <a:extLst>
                <a:ext uri="{FF2B5EF4-FFF2-40B4-BE49-F238E27FC236}">
                  <a16:creationId xmlns:a16="http://schemas.microsoft.com/office/drawing/2014/main" id="{772C89E6-ADB3-C142-A322-823B47B8E6B3}"/>
                </a:ext>
              </a:extLst>
            </p:cNvPr>
            <p:cNvSpPr/>
            <p:nvPr/>
          </p:nvSpPr>
          <p:spPr>
            <a:xfrm rot="10800000">
              <a:off x="4853354" y="1418492"/>
              <a:ext cx="433754" cy="457200"/>
            </a:xfrm>
            <a:prstGeom prst="trapezoi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4D6E701F-1C77-A645-B2FB-2B57890EB119}"/>
              </a:ext>
            </a:extLst>
          </p:cNvPr>
          <p:cNvSpPr txBox="1"/>
          <p:nvPr/>
        </p:nvSpPr>
        <p:spPr>
          <a:xfrm>
            <a:off x="1969478" y="2979214"/>
            <a:ext cx="11136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~2-2.5 MeV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3E007C3-29EA-A14A-B275-FEF5D5B295AA}"/>
              </a:ext>
            </a:extLst>
          </p:cNvPr>
          <p:cNvSpPr txBox="1"/>
          <p:nvPr/>
        </p:nvSpPr>
        <p:spPr>
          <a:xfrm>
            <a:off x="259475" y="3039367"/>
            <a:ext cx="11136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~400 keV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7721D3B-E20E-B941-9B56-54CEAA3BC795}"/>
              </a:ext>
            </a:extLst>
          </p:cNvPr>
          <p:cNvSpPr/>
          <p:nvPr/>
        </p:nvSpPr>
        <p:spPr>
          <a:xfrm>
            <a:off x="205145" y="2640368"/>
            <a:ext cx="2906608" cy="25644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1DEEF3C-4BED-F844-BAF8-8FCF88146E7A}"/>
              </a:ext>
            </a:extLst>
          </p:cNvPr>
          <p:cNvSpPr txBox="1"/>
          <p:nvPr/>
        </p:nvSpPr>
        <p:spPr>
          <a:xfrm>
            <a:off x="7329488" y="2459429"/>
            <a:ext cx="1675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2-2.5 MeV x 123 mA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300 kW Beam Dump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97B59A9-C04D-D348-863E-66D258BC6418}"/>
              </a:ext>
            </a:extLst>
          </p:cNvPr>
          <p:cNvSpPr txBox="1"/>
          <p:nvPr/>
        </p:nvSpPr>
        <p:spPr>
          <a:xfrm>
            <a:off x="3903498" y="4418737"/>
            <a:ext cx="10088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 the cooling section 13.5 MeV</a:t>
            </a:r>
          </a:p>
        </p:txBody>
      </p:sp>
      <p:sp>
        <p:nvSpPr>
          <p:cNvPr id="42" name="Right Arrow 41">
            <a:extLst>
              <a:ext uri="{FF2B5EF4-FFF2-40B4-BE49-F238E27FC236}">
                <a16:creationId xmlns:a16="http://schemas.microsoft.com/office/drawing/2014/main" id="{1A97A9D3-7164-0144-BD9E-70A13064C8B5}"/>
              </a:ext>
            </a:extLst>
          </p:cNvPr>
          <p:cNvSpPr/>
          <p:nvPr/>
        </p:nvSpPr>
        <p:spPr>
          <a:xfrm>
            <a:off x="644293" y="3833010"/>
            <a:ext cx="7779720" cy="214108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ight Arrow 42">
            <a:extLst>
              <a:ext uri="{FF2B5EF4-FFF2-40B4-BE49-F238E27FC236}">
                <a16:creationId xmlns:a16="http://schemas.microsoft.com/office/drawing/2014/main" id="{213926AE-3F8A-EC48-BD31-03B95AC49641}"/>
              </a:ext>
            </a:extLst>
          </p:cNvPr>
          <p:cNvSpPr/>
          <p:nvPr/>
        </p:nvSpPr>
        <p:spPr>
          <a:xfrm rot="19607748">
            <a:off x="7428433" y="3582165"/>
            <a:ext cx="858935" cy="200427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A78FAF8-ED98-D143-B402-4E21416B08B7}"/>
              </a:ext>
            </a:extLst>
          </p:cNvPr>
          <p:cNvSpPr txBox="1"/>
          <p:nvPr/>
        </p:nvSpPr>
        <p:spPr>
          <a:xfrm>
            <a:off x="3823360" y="2387750"/>
            <a:ext cx="33260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~11 MeV LINAC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197 MHz +591 MHz structure.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~ 6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 (with real estate gradient 2 MeV/m)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166CDE1-2F01-AA42-A025-7116F05A6B97}"/>
              </a:ext>
            </a:extLst>
          </p:cNvPr>
          <p:cNvGrpSpPr/>
          <p:nvPr/>
        </p:nvGrpSpPr>
        <p:grpSpPr>
          <a:xfrm>
            <a:off x="2644560" y="3601046"/>
            <a:ext cx="275117" cy="635859"/>
            <a:chOff x="4853354" y="1418492"/>
            <a:chExt cx="433754" cy="914400"/>
          </a:xfrm>
        </p:grpSpPr>
        <p:sp>
          <p:nvSpPr>
            <p:cNvPr id="52" name="Trapezoid 51">
              <a:extLst>
                <a:ext uri="{FF2B5EF4-FFF2-40B4-BE49-F238E27FC236}">
                  <a16:creationId xmlns:a16="http://schemas.microsoft.com/office/drawing/2014/main" id="{0C20657E-DC66-8D45-B5E3-033E59AF3754}"/>
                </a:ext>
              </a:extLst>
            </p:cNvPr>
            <p:cNvSpPr/>
            <p:nvPr/>
          </p:nvSpPr>
          <p:spPr>
            <a:xfrm>
              <a:off x="4853354" y="1875692"/>
              <a:ext cx="433754" cy="457200"/>
            </a:xfrm>
            <a:prstGeom prst="trapezoi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Trapezoid 52">
              <a:extLst>
                <a:ext uri="{FF2B5EF4-FFF2-40B4-BE49-F238E27FC236}">
                  <a16:creationId xmlns:a16="http://schemas.microsoft.com/office/drawing/2014/main" id="{F9467A7C-58A4-8147-B672-42D2FF08358A}"/>
                </a:ext>
              </a:extLst>
            </p:cNvPr>
            <p:cNvSpPr/>
            <p:nvPr/>
          </p:nvSpPr>
          <p:spPr>
            <a:xfrm rot="10800000">
              <a:off x="4853354" y="1418492"/>
              <a:ext cx="433754" cy="457200"/>
            </a:xfrm>
            <a:prstGeom prst="trapezoi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CBD378F-7D68-114B-9C9D-7767CE85C421}"/>
              </a:ext>
            </a:extLst>
          </p:cNvPr>
          <p:cNvGrpSpPr/>
          <p:nvPr/>
        </p:nvGrpSpPr>
        <p:grpSpPr>
          <a:xfrm>
            <a:off x="4362351" y="3601047"/>
            <a:ext cx="275117" cy="635859"/>
            <a:chOff x="4853354" y="1418492"/>
            <a:chExt cx="433754" cy="914400"/>
          </a:xfrm>
        </p:grpSpPr>
        <p:sp>
          <p:nvSpPr>
            <p:cNvPr id="55" name="Trapezoid 54">
              <a:extLst>
                <a:ext uri="{FF2B5EF4-FFF2-40B4-BE49-F238E27FC236}">
                  <a16:creationId xmlns:a16="http://schemas.microsoft.com/office/drawing/2014/main" id="{6AE1FFE4-3124-5E4E-A119-6828383C6154}"/>
                </a:ext>
              </a:extLst>
            </p:cNvPr>
            <p:cNvSpPr/>
            <p:nvPr/>
          </p:nvSpPr>
          <p:spPr>
            <a:xfrm>
              <a:off x="4853354" y="1875692"/>
              <a:ext cx="433754" cy="457200"/>
            </a:xfrm>
            <a:prstGeom prst="trapezoi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Trapezoid 55">
              <a:extLst>
                <a:ext uri="{FF2B5EF4-FFF2-40B4-BE49-F238E27FC236}">
                  <a16:creationId xmlns:a16="http://schemas.microsoft.com/office/drawing/2014/main" id="{FA1BC12A-30E0-8744-9CB6-C2A65A2946EA}"/>
                </a:ext>
              </a:extLst>
            </p:cNvPr>
            <p:cNvSpPr/>
            <p:nvPr/>
          </p:nvSpPr>
          <p:spPr>
            <a:xfrm rot="10800000">
              <a:off x="4853354" y="1418492"/>
              <a:ext cx="433754" cy="457200"/>
            </a:xfrm>
            <a:prstGeom prst="trapezoi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325C211-C204-184B-8124-1D1D30B587CC}"/>
              </a:ext>
            </a:extLst>
          </p:cNvPr>
          <p:cNvGrpSpPr/>
          <p:nvPr/>
        </p:nvGrpSpPr>
        <p:grpSpPr>
          <a:xfrm>
            <a:off x="4702335" y="3601047"/>
            <a:ext cx="275117" cy="635859"/>
            <a:chOff x="4853354" y="1418492"/>
            <a:chExt cx="433754" cy="914400"/>
          </a:xfrm>
        </p:grpSpPr>
        <p:sp>
          <p:nvSpPr>
            <p:cNvPr id="58" name="Trapezoid 57">
              <a:extLst>
                <a:ext uri="{FF2B5EF4-FFF2-40B4-BE49-F238E27FC236}">
                  <a16:creationId xmlns:a16="http://schemas.microsoft.com/office/drawing/2014/main" id="{F6998BFC-0A81-EE4C-B778-DBCFF54DC25D}"/>
                </a:ext>
              </a:extLst>
            </p:cNvPr>
            <p:cNvSpPr/>
            <p:nvPr/>
          </p:nvSpPr>
          <p:spPr>
            <a:xfrm>
              <a:off x="4853354" y="1875692"/>
              <a:ext cx="433754" cy="457200"/>
            </a:xfrm>
            <a:prstGeom prst="trapezoi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Trapezoid 58">
              <a:extLst>
                <a:ext uri="{FF2B5EF4-FFF2-40B4-BE49-F238E27FC236}">
                  <a16:creationId xmlns:a16="http://schemas.microsoft.com/office/drawing/2014/main" id="{44986B9D-0C24-4A4A-B1A3-178BE0C8FA3B}"/>
                </a:ext>
              </a:extLst>
            </p:cNvPr>
            <p:cNvSpPr/>
            <p:nvPr/>
          </p:nvSpPr>
          <p:spPr>
            <a:xfrm rot="10800000">
              <a:off x="4853354" y="1418492"/>
              <a:ext cx="433754" cy="457200"/>
            </a:xfrm>
            <a:prstGeom prst="trapezoi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D384764-30A1-D344-AC07-673EE6FC5F66}"/>
              </a:ext>
            </a:extLst>
          </p:cNvPr>
          <p:cNvGrpSpPr/>
          <p:nvPr/>
        </p:nvGrpSpPr>
        <p:grpSpPr>
          <a:xfrm>
            <a:off x="5054009" y="3589325"/>
            <a:ext cx="275117" cy="635859"/>
            <a:chOff x="4853354" y="1418492"/>
            <a:chExt cx="433754" cy="914400"/>
          </a:xfrm>
        </p:grpSpPr>
        <p:sp>
          <p:nvSpPr>
            <p:cNvPr id="61" name="Trapezoid 60">
              <a:extLst>
                <a:ext uri="{FF2B5EF4-FFF2-40B4-BE49-F238E27FC236}">
                  <a16:creationId xmlns:a16="http://schemas.microsoft.com/office/drawing/2014/main" id="{BFAD8CBD-F305-0A45-8386-767271E52962}"/>
                </a:ext>
              </a:extLst>
            </p:cNvPr>
            <p:cNvSpPr/>
            <p:nvPr/>
          </p:nvSpPr>
          <p:spPr>
            <a:xfrm>
              <a:off x="4853354" y="1875692"/>
              <a:ext cx="433754" cy="457200"/>
            </a:xfrm>
            <a:prstGeom prst="trapezoi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Trapezoid 61">
              <a:extLst>
                <a:ext uri="{FF2B5EF4-FFF2-40B4-BE49-F238E27FC236}">
                  <a16:creationId xmlns:a16="http://schemas.microsoft.com/office/drawing/2014/main" id="{18FBC97C-9CFC-D94F-8CFB-0E4C68995A0A}"/>
                </a:ext>
              </a:extLst>
            </p:cNvPr>
            <p:cNvSpPr/>
            <p:nvPr/>
          </p:nvSpPr>
          <p:spPr>
            <a:xfrm rot="10800000">
              <a:off x="4853354" y="1418492"/>
              <a:ext cx="433754" cy="457200"/>
            </a:xfrm>
            <a:prstGeom prst="trapezoi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566037E-ABD7-AC42-B98A-64B9E622B730}"/>
              </a:ext>
            </a:extLst>
          </p:cNvPr>
          <p:cNvGrpSpPr/>
          <p:nvPr/>
        </p:nvGrpSpPr>
        <p:grpSpPr>
          <a:xfrm>
            <a:off x="6579723" y="3589325"/>
            <a:ext cx="275117" cy="635859"/>
            <a:chOff x="4853354" y="1418492"/>
            <a:chExt cx="433754" cy="914400"/>
          </a:xfrm>
        </p:grpSpPr>
        <p:sp>
          <p:nvSpPr>
            <p:cNvPr id="64" name="Trapezoid 63">
              <a:extLst>
                <a:ext uri="{FF2B5EF4-FFF2-40B4-BE49-F238E27FC236}">
                  <a16:creationId xmlns:a16="http://schemas.microsoft.com/office/drawing/2014/main" id="{3C8856D5-70D5-2A4B-88EB-45CA72DB323B}"/>
                </a:ext>
              </a:extLst>
            </p:cNvPr>
            <p:cNvSpPr/>
            <p:nvPr/>
          </p:nvSpPr>
          <p:spPr>
            <a:xfrm>
              <a:off x="4853354" y="1875692"/>
              <a:ext cx="433754" cy="457200"/>
            </a:xfrm>
            <a:prstGeom prst="trapezoi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Trapezoid 64">
              <a:extLst>
                <a:ext uri="{FF2B5EF4-FFF2-40B4-BE49-F238E27FC236}">
                  <a16:creationId xmlns:a16="http://schemas.microsoft.com/office/drawing/2014/main" id="{BA049FC9-0257-3F4B-8067-2A4173F8A7A8}"/>
                </a:ext>
              </a:extLst>
            </p:cNvPr>
            <p:cNvSpPr/>
            <p:nvPr/>
          </p:nvSpPr>
          <p:spPr>
            <a:xfrm rot="10800000">
              <a:off x="4853354" y="1418492"/>
              <a:ext cx="433754" cy="457200"/>
            </a:xfrm>
            <a:prstGeom prst="trapezoi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BBDE29B-1BD6-A048-B3AB-D8F7489A181E}"/>
              </a:ext>
            </a:extLst>
          </p:cNvPr>
          <p:cNvGrpSpPr/>
          <p:nvPr/>
        </p:nvGrpSpPr>
        <p:grpSpPr>
          <a:xfrm>
            <a:off x="5921522" y="3589324"/>
            <a:ext cx="275117" cy="635859"/>
            <a:chOff x="4853354" y="1418492"/>
            <a:chExt cx="433754" cy="914400"/>
          </a:xfrm>
        </p:grpSpPr>
        <p:sp>
          <p:nvSpPr>
            <p:cNvPr id="67" name="Trapezoid 66">
              <a:extLst>
                <a:ext uri="{FF2B5EF4-FFF2-40B4-BE49-F238E27FC236}">
                  <a16:creationId xmlns:a16="http://schemas.microsoft.com/office/drawing/2014/main" id="{F038426B-137B-BE45-9A37-BC766B482B73}"/>
                </a:ext>
              </a:extLst>
            </p:cNvPr>
            <p:cNvSpPr/>
            <p:nvPr/>
          </p:nvSpPr>
          <p:spPr>
            <a:xfrm>
              <a:off x="4853354" y="1875692"/>
              <a:ext cx="433754" cy="457200"/>
            </a:xfrm>
            <a:prstGeom prst="trapezoi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Trapezoid 67">
              <a:extLst>
                <a:ext uri="{FF2B5EF4-FFF2-40B4-BE49-F238E27FC236}">
                  <a16:creationId xmlns:a16="http://schemas.microsoft.com/office/drawing/2014/main" id="{BE38F3B8-152F-AE47-8810-35A8B5621192}"/>
                </a:ext>
              </a:extLst>
            </p:cNvPr>
            <p:cNvSpPr/>
            <p:nvPr/>
          </p:nvSpPr>
          <p:spPr>
            <a:xfrm rot="10800000">
              <a:off x="4853354" y="1418492"/>
              <a:ext cx="433754" cy="457200"/>
            </a:xfrm>
            <a:prstGeom prst="trapezoi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778C585-2F54-F04E-8182-0B634CE1E0C1}"/>
              </a:ext>
            </a:extLst>
          </p:cNvPr>
          <p:cNvGrpSpPr/>
          <p:nvPr/>
        </p:nvGrpSpPr>
        <p:grpSpPr>
          <a:xfrm>
            <a:off x="6261506" y="3589324"/>
            <a:ext cx="275117" cy="635859"/>
            <a:chOff x="4853354" y="1418492"/>
            <a:chExt cx="433754" cy="914400"/>
          </a:xfrm>
        </p:grpSpPr>
        <p:sp>
          <p:nvSpPr>
            <p:cNvPr id="70" name="Trapezoid 69">
              <a:extLst>
                <a:ext uri="{FF2B5EF4-FFF2-40B4-BE49-F238E27FC236}">
                  <a16:creationId xmlns:a16="http://schemas.microsoft.com/office/drawing/2014/main" id="{D5E1FB57-6BCC-2147-8F19-5981352CB2DA}"/>
                </a:ext>
              </a:extLst>
            </p:cNvPr>
            <p:cNvSpPr/>
            <p:nvPr/>
          </p:nvSpPr>
          <p:spPr>
            <a:xfrm>
              <a:off x="4853354" y="1875692"/>
              <a:ext cx="433754" cy="457200"/>
            </a:xfrm>
            <a:prstGeom prst="trapezoi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Trapezoid 70">
              <a:extLst>
                <a:ext uri="{FF2B5EF4-FFF2-40B4-BE49-F238E27FC236}">
                  <a16:creationId xmlns:a16="http://schemas.microsoft.com/office/drawing/2014/main" id="{053E9A50-8602-8640-8452-369D713F8FF5}"/>
                </a:ext>
              </a:extLst>
            </p:cNvPr>
            <p:cNvSpPr/>
            <p:nvPr/>
          </p:nvSpPr>
          <p:spPr>
            <a:xfrm rot="10800000">
              <a:off x="4853354" y="1418492"/>
              <a:ext cx="433754" cy="457200"/>
            </a:xfrm>
            <a:prstGeom prst="trapezoi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9E54FC79-7606-424A-A84E-CFFD51F1CC47}"/>
              </a:ext>
            </a:extLst>
          </p:cNvPr>
          <p:cNvSpPr txBox="1"/>
          <p:nvPr/>
        </p:nvSpPr>
        <p:spPr>
          <a:xfrm>
            <a:off x="1291728" y="3363341"/>
            <a:ext cx="1371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3-5m Ballistic compression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4F40614-869F-ED48-B52C-56A96D186930}"/>
              </a:ext>
            </a:extLst>
          </p:cNvPr>
          <p:cNvSpPr txBox="1"/>
          <p:nvPr/>
        </p:nvSpPr>
        <p:spPr>
          <a:xfrm>
            <a:off x="462584" y="4470743"/>
            <a:ext cx="1305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197 MHz 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33A1A972-150D-CC48-A57C-FF66B87510C9}"/>
              </a:ext>
            </a:extLst>
          </p:cNvPr>
          <p:cNvSpPr/>
          <p:nvPr/>
        </p:nvSpPr>
        <p:spPr>
          <a:xfrm>
            <a:off x="1193724" y="3986053"/>
            <a:ext cx="12009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Some Solenoids 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13558E3-C0A2-DC42-B2B8-43FF7342BF6A}"/>
              </a:ext>
            </a:extLst>
          </p:cNvPr>
          <p:cNvGrpSpPr/>
          <p:nvPr/>
        </p:nvGrpSpPr>
        <p:grpSpPr>
          <a:xfrm>
            <a:off x="912673" y="3589324"/>
            <a:ext cx="275117" cy="635859"/>
            <a:chOff x="4853354" y="1418492"/>
            <a:chExt cx="433754" cy="914400"/>
          </a:xfrm>
        </p:grpSpPr>
        <p:sp>
          <p:nvSpPr>
            <p:cNvPr id="76" name="Trapezoid 75">
              <a:extLst>
                <a:ext uri="{FF2B5EF4-FFF2-40B4-BE49-F238E27FC236}">
                  <a16:creationId xmlns:a16="http://schemas.microsoft.com/office/drawing/2014/main" id="{B39DE5D7-05CF-9C42-B3C2-220494B2ADA7}"/>
                </a:ext>
              </a:extLst>
            </p:cNvPr>
            <p:cNvSpPr/>
            <p:nvPr/>
          </p:nvSpPr>
          <p:spPr>
            <a:xfrm>
              <a:off x="4853354" y="1875692"/>
              <a:ext cx="433754" cy="457200"/>
            </a:xfrm>
            <a:prstGeom prst="trapezoi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Trapezoid 78">
              <a:extLst>
                <a:ext uri="{FF2B5EF4-FFF2-40B4-BE49-F238E27FC236}">
                  <a16:creationId xmlns:a16="http://schemas.microsoft.com/office/drawing/2014/main" id="{C948E166-AA72-9942-888D-B371FD3C79CB}"/>
                </a:ext>
              </a:extLst>
            </p:cNvPr>
            <p:cNvSpPr/>
            <p:nvPr/>
          </p:nvSpPr>
          <p:spPr>
            <a:xfrm rot="10800000">
              <a:off x="4853354" y="1418492"/>
              <a:ext cx="433754" cy="457200"/>
            </a:xfrm>
            <a:prstGeom prst="trapezoi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9AA6CD59-DD54-4BC2-8727-9B0CFC6240A7}"/>
              </a:ext>
            </a:extLst>
          </p:cNvPr>
          <p:cNvGrpSpPr/>
          <p:nvPr/>
        </p:nvGrpSpPr>
        <p:grpSpPr>
          <a:xfrm>
            <a:off x="2941386" y="3739135"/>
            <a:ext cx="152386" cy="392725"/>
            <a:chOff x="4853354" y="1418492"/>
            <a:chExt cx="433754" cy="914400"/>
          </a:xfrm>
        </p:grpSpPr>
        <p:sp>
          <p:nvSpPr>
            <p:cNvPr id="86" name="Trapezoid 85">
              <a:extLst>
                <a:ext uri="{FF2B5EF4-FFF2-40B4-BE49-F238E27FC236}">
                  <a16:creationId xmlns:a16="http://schemas.microsoft.com/office/drawing/2014/main" id="{637DEAF6-4FFD-473E-A9B7-E04CEE41D623}"/>
                </a:ext>
              </a:extLst>
            </p:cNvPr>
            <p:cNvSpPr/>
            <p:nvPr/>
          </p:nvSpPr>
          <p:spPr>
            <a:xfrm>
              <a:off x="4853354" y="1875692"/>
              <a:ext cx="433754" cy="457200"/>
            </a:xfrm>
            <a:prstGeom prst="trapezoi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Trapezoid 86">
              <a:extLst>
                <a:ext uri="{FF2B5EF4-FFF2-40B4-BE49-F238E27FC236}">
                  <a16:creationId xmlns:a16="http://schemas.microsoft.com/office/drawing/2014/main" id="{588F8EAE-476F-48B9-9181-3E2949CCBF2E}"/>
                </a:ext>
              </a:extLst>
            </p:cNvPr>
            <p:cNvSpPr/>
            <p:nvPr/>
          </p:nvSpPr>
          <p:spPr>
            <a:xfrm rot="10800000">
              <a:off x="4853354" y="1418492"/>
              <a:ext cx="433754" cy="457200"/>
            </a:xfrm>
            <a:prstGeom prst="trapezoi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0" name="Left Brace 99">
            <a:extLst>
              <a:ext uri="{FF2B5EF4-FFF2-40B4-BE49-F238E27FC236}">
                <a16:creationId xmlns:a16="http://schemas.microsoft.com/office/drawing/2014/main" id="{F921930C-F8E0-4462-AAF6-1F5AC742BABB}"/>
              </a:ext>
            </a:extLst>
          </p:cNvPr>
          <p:cNvSpPr/>
          <p:nvPr/>
        </p:nvSpPr>
        <p:spPr>
          <a:xfrm rot="5400000">
            <a:off x="5424081" y="1978974"/>
            <a:ext cx="258908" cy="2602610"/>
          </a:xfrm>
          <a:prstGeom prst="leftBrace">
            <a:avLst>
              <a:gd name="adj1" fmla="val 24595"/>
              <a:gd name="adj2" fmla="val 5054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ylinder 10">
            <a:extLst>
              <a:ext uri="{FF2B5EF4-FFF2-40B4-BE49-F238E27FC236}">
                <a16:creationId xmlns:a16="http://schemas.microsoft.com/office/drawing/2014/main" id="{BEDEE5F3-D7FA-4ABD-B353-42AE9002C290}"/>
              </a:ext>
            </a:extLst>
          </p:cNvPr>
          <p:cNvSpPr/>
          <p:nvPr/>
        </p:nvSpPr>
        <p:spPr>
          <a:xfrm rot="3077591">
            <a:off x="8225586" y="2945540"/>
            <a:ext cx="421514" cy="622276"/>
          </a:xfrm>
          <a:prstGeom prst="ca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3B0BCDD7-9FDF-44D4-95DE-52C754E9B882}"/>
              </a:ext>
            </a:extLst>
          </p:cNvPr>
          <p:cNvSpPr txBox="1"/>
          <p:nvPr/>
        </p:nvSpPr>
        <p:spPr>
          <a:xfrm>
            <a:off x="7427478" y="4269253"/>
            <a:ext cx="10088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the cooling section 13.5 MeV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A5F59B7-422E-4285-A4D6-25E14FCA4104}"/>
              </a:ext>
            </a:extLst>
          </p:cNvPr>
          <p:cNvSpPr/>
          <p:nvPr/>
        </p:nvSpPr>
        <p:spPr>
          <a:xfrm>
            <a:off x="3191062" y="5345135"/>
            <a:ext cx="5814373" cy="74633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2579E0-A74E-4F0C-9749-E7524E109339}"/>
              </a:ext>
            </a:extLst>
          </p:cNvPr>
          <p:cNvSpPr txBox="1"/>
          <p:nvPr/>
        </p:nvSpPr>
        <p:spPr>
          <a:xfrm>
            <a:off x="3420230" y="5559797"/>
            <a:ext cx="5356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Cooling section: length 130 m, beta* 150-200 m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76579D6-20AF-44C3-8CBE-3C786DCCE2A2}"/>
              </a:ext>
            </a:extLst>
          </p:cNvPr>
          <p:cNvCxnSpPr>
            <a:cxnSpLocks/>
            <a:stCxn id="42" idx="2"/>
          </p:cNvCxnSpPr>
          <p:nvPr/>
        </p:nvCxnSpPr>
        <p:spPr>
          <a:xfrm>
            <a:off x="8316959" y="4047118"/>
            <a:ext cx="374306" cy="132572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3F582A4-0E1C-4E45-942C-6060DD8560C8}"/>
              </a:ext>
            </a:extLst>
          </p:cNvPr>
          <p:cNvCxnSpPr>
            <a:cxnSpLocks/>
          </p:cNvCxnSpPr>
          <p:nvPr/>
        </p:nvCxnSpPr>
        <p:spPr>
          <a:xfrm flipV="1">
            <a:off x="3633470" y="4047118"/>
            <a:ext cx="417830" cy="1298018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EFC504F-545B-B041-A147-0874C88FC2F4}"/>
              </a:ext>
            </a:extLst>
          </p:cNvPr>
          <p:cNvSpPr txBox="1"/>
          <p:nvPr/>
        </p:nvSpPr>
        <p:spPr>
          <a:xfrm>
            <a:off x="5734627" y="705479"/>
            <a:ext cx="3315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/>
              <a:t>D. Kayran, A. Fedotov et al.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F6AB87C-B9B3-9C42-A83D-0E1BECF36296}"/>
              </a:ext>
            </a:extLst>
          </p:cNvPr>
          <p:cNvSpPr txBox="1"/>
          <p:nvPr/>
        </p:nvSpPr>
        <p:spPr>
          <a:xfrm>
            <a:off x="140178" y="1111965"/>
            <a:ext cx="904254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0020" indent="-160020" algn="l">
              <a:buFont typeface="Arial" panose="020B0604020202020204" pitchFamily="34" charset="0"/>
              <a:buChar char="•"/>
            </a:pPr>
            <a:r>
              <a:rPr lang="en-US" sz="2000" dirty="0"/>
              <a:t>cooling of proton beams after injection (25 GeV) before acceleration </a:t>
            </a:r>
            <a:br>
              <a:rPr lang="en-US" sz="2000" dirty="0"/>
            </a:br>
            <a:r>
              <a:rPr lang="en-US" sz="2000" dirty="0"/>
              <a:t>	to full energy (275 GeV)</a:t>
            </a:r>
          </a:p>
          <a:p>
            <a:pPr marL="160020" indent="-160020" algn="l">
              <a:buFont typeface="Arial" panose="020B0604020202020204" pitchFamily="34" charset="0"/>
              <a:buChar char="•"/>
            </a:pPr>
            <a:r>
              <a:rPr lang="en-US" sz="2000" dirty="0"/>
              <a:t>uses LEReC approach (RF acceleration of e-beam, non-magnetized) + ERL</a:t>
            </a:r>
          </a:p>
        </p:txBody>
      </p:sp>
    </p:spTree>
    <p:extLst>
      <p:ext uri="{BB962C8B-B14F-4D97-AF65-F5344CB8AC3E}">
        <p14:creationId xmlns:p14="http://schemas.microsoft.com/office/powerpoint/2010/main" val="9989493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43CA9-1CD6-204C-86EA-EE8D25F7B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Summary –         </a:t>
            </a:r>
            <a:r>
              <a:rPr lang="en-US" sz="1800" dirty="0"/>
              <a:t>Mitigation strategies for RHIC and EIC hadron beams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F89BB2-7EDB-3748-8048-347D9527D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642938"/>
            <a:ext cx="8610600" cy="5757862"/>
          </a:xfrm>
        </p:spPr>
        <p:txBody>
          <a:bodyPr/>
          <a:lstStyle/>
          <a:p>
            <a:pPr marL="0" indent="0"/>
            <a:r>
              <a:rPr lang="en-US" dirty="0"/>
              <a:t>Essentially all standard </a:t>
            </a:r>
            <a:r>
              <a:rPr lang="en-US" u="sng" dirty="0"/>
              <a:t>and some unique</a:t>
            </a:r>
            <a:r>
              <a:rPr lang="en-US" dirty="0"/>
              <a:t> techniques </a:t>
            </a:r>
            <a:br>
              <a:rPr lang="en-US" dirty="0"/>
            </a:br>
            <a:r>
              <a:rPr lang="en-US" dirty="0"/>
              <a:t>used in AGS Booster, AGS, RHIC and EIC:</a:t>
            </a:r>
          </a:p>
          <a:p>
            <a:pPr marL="251460" indent="-25146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2"/>
                </a:solidFill>
              </a:rPr>
              <a:t>bright sources (high-intensity H</a:t>
            </a:r>
            <a:r>
              <a:rPr lang="en-US" sz="1600" baseline="30000" dirty="0">
                <a:solidFill>
                  <a:schemeClr val="accent2"/>
                </a:solidFill>
              </a:rPr>
              <a:t>-</a:t>
            </a:r>
            <a:r>
              <a:rPr lang="en-US" sz="1600" dirty="0">
                <a:solidFill>
                  <a:schemeClr val="accent2"/>
                </a:solidFill>
              </a:rPr>
              <a:t>, polarized H</a:t>
            </a:r>
            <a:r>
              <a:rPr lang="en-US" sz="1600" baseline="30000" dirty="0">
                <a:solidFill>
                  <a:schemeClr val="accent2"/>
                </a:solidFill>
              </a:rPr>
              <a:t>-</a:t>
            </a:r>
            <a:r>
              <a:rPr lang="en-US" sz="1600" dirty="0">
                <a:solidFill>
                  <a:schemeClr val="accent2"/>
                </a:solidFill>
              </a:rPr>
              <a:t>, </a:t>
            </a:r>
            <a:r>
              <a:rPr lang="en-US" sz="1600" dirty="0" err="1">
                <a:solidFill>
                  <a:schemeClr val="accent2"/>
                </a:solidFill>
              </a:rPr>
              <a:t>laser+EBIS</a:t>
            </a:r>
            <a:r>
              <a:rPr lang="en-US" sz="1600" dirty="0">
                <a:solidFill>
                  <a:schemeClr val="accent2"/>
                </a:solidFill>
              </a:rPr>
              <a:t>)</a:t>
            </a:r>
          </a:p>
          <a:p>
            <a:pPr marL="251460" indent="-25146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2"/>
                </a:solidFill>
              </a:rPr>
              <a:t>orbit/tune/coupling/(chromaticity) feedbacks on ramps/in stores</a:t>
            </a:r>
          </a:p>
          <a:p>
            <a:pPr marL="251460" indent="-25146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2"/>
                </a:solidFill>
              </a:rPr>
              <a:t>transitions jumps (AGS, RHIC – slow ramping </a:t>
            </a:r>
            <a:r>
              <a:rPr lang="en-US" sz="1600" dirty="0" err="1">
                <a:solidFill>
                  <a:schemeClr val="accent2"/>
                </a:solidFill>
              </a:rPr>
              <a:t>sc</a:t>
            </a:r>
            <a:r>
              <a:rPr lang="en-US" sz="1600" dirty="0">
                <a:solidFill>
                  <a:schemeClr val="accent2"/>
                </a:solidFill>
              </a:rPr>
              <a:t> machine)</a:t>
            </a:r>
          </a:p>
          <a:p>
            <a:pPr marL="251460" indent="-25146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2"/>
                </a:solidFill>
              </a:rPr>
              <a:t>beam-beam compensation with electron lenses</a:t>
            </a:r>
            <a:endParaRPr lang="en-US" sz="1600" b="1" dirty="0">
              <a:solidFill>
                <a:srgbClr val="FF0000"/>
              </a:solidFill>
            </a:endParaRPr>
          </a:p>
          <a:p>
            <a:pPr marL="0" indent="0"/>
            <a:endParaRPr lang="en-US" sz="1600" b="1" u="sng" dirty="0">
              <a:solidFill>
                <a:srgbClr val="FF0000"/>
              </a:solidFill>
            </a:endParaRPr>
          </a:p>
          <a:p>
            <a:pPr marL="0" indent="0"/>
            <a:r>
              <a:rPr lang="en-US" sz="2400" b="1" u="sng" dirty="0">
                <a:solidFill>
                  <a:srgbClr val="FF0000"/>
                </a:solidFill>
              </a:rPr>
              <a:t>Beam cooling fundamentally </a:t>
            </a:r>
            <a:br>
              <a:rPr lang="en-US" sz="2400" b="1" u="sng" dirty="0">
                <a:solidFill>
                  <a:srgbClr val="FF0000"/>
                </a:solidFill>
              </a:rPr>
            </a:br>
            <a:r>
              <a:rPr lang="en-US" sz="2400" b="1" u="sng" dirty="0">
                <a:solidFill>
                  <a:srgbClr val="FF0000"/>
                </a:solidFill>
              </a:rPr>
              <a:t>changed how RHIC is operated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2"/>
                </a:solidFill>
              </a:rPr>
              <a:t>2 cooling systems operational (stochastic for high-E ions</a:t>
            </a:r>
            <a:br>
              <a:rPr lang="en-US" sz="1600" dirty="0">
                <a:solidFill>
                  <a:schemeClr val="accent2"/>
                </a:solidFill>
              </a:rPr>
            </a:br>
            <a:r>
              <a:rPr lang="en-US" sz="1600" dirty="0">
                <a:solidFill>
                  <a:schemeClr val="accent2"/>
                </a:solidFill>
              </a:rPr>
              <a:t>electron for low-E Au)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2"/>
                </a:solidFill>
              </a:rPr>
              <a:t>much more luminosity and cleaner operating conditions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2"/>
                </a:solidFill>
              </a:rPr>
              <a:t>operating modes not otherwise possible</a:t>
            </a:r>
          </a:p>
          <a:p>
            <a:pPr marL="0" indent="0"/>
            <a:endParaRPr lang="en-US" sz="1000" dirty="0">
              <a:solidFill>
                <a:schemeClr val="accent2"/>
              </a:solidFill>
            </a:endParaRPr>
          </a:p>
          <a:p>
            <a:pPr marL="0" indent="0"/>
            <a:endParaRPr lang="en-US"/>
          </a:p>
          <a:p>
            <a:pPr marL="0" indent="0"/>
            <a:r>
              <a:rPr lang="en-US"/>
              <a:t>Beam </a:t>
            </a:r>
            <a:r>
              <a:rPr lang="en-US" dirty="0"/>
              <a:t>cooling also an important technique to </a:t>
            </a:r>
            <a:br>
              <a:rPr lang="en-US" dirty="0"/>
            </a:br>
            <a:r>
              <a:rPr lang="en-US" dirty="0"/>
              <a:t>fully realize the EIC potential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52A86E-CF7D-3B45-898D-8ACB7DD42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EE91A-9DFC-2F46-80FE-8AE5D395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4458C1C5-6436-4E31-8D48-2E701D44914F}" type="slidenum">
              <a:rPr lang="en-US" smtClean="0"/>
              <a:pPr>
                <a:defRPr/>
              </a:pPr>
              <a:t>28</a:t>
            </a:fld>
            <a:r>
              <a:rPr lang="en-US"/>
              <a:t> </a:t>
            </a:r>
            <a:endParaRPr lang="en-US" sz="800">
              <a:latin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  <p:pic>
        <p:nvPicPr>
          <p:cNvPr id="6" name="Picture 5" descr="Untitled.tiff">
            <a:extLst>
              <a:ext uri="{FF2B5EF4-FFF2-40B4-BE49-F238E27FC236}">
                <a16:creationId xmlns:a16="http://schemas.microsoft.com/office/drawing/2014/main" id="{DCF26259-18D3-DA42-80F4-151C97E941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609600"/>
            <a:ext cx="2667000" cy="18396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0AB0F8-9E37-5C42-BED0-62DD92850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9713" y="2590800"/>
            <a:ext cx="2351697" cy="13961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8E97C4-DD7A-EE4C-B6E1-65EC66EFE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3930" y="4343400"/>
            <a:ext cx="2697480" cy="1600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FEAF0D-24F1-624F-ACF4-839B9FD041B5}"/>
              </a:ext>
            </a:extLst>
          </p:cNvPr>
          <p:cNvSpPr txBox="1"/>
          <p:nvPr/>
        </p:nvSpPr>
        <p:spPr>
          <a:xfrm>
            <a:off x="6057291" y="2438400"/>
            <a:ext cx="1901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/>
              <a:t>Au+Au w/ and w/o </a:t>
            </a:r>
            <a:br>
              <a:rPr lang="en-US" sz="1600" dirty="0"/>
            </a:br>
            <a:r>
              <a:rPr lang="en-US" sz="1600" dirty="0"/>
              <a:t>electron cooling</a:t>
            </a:r>
          </a:p>
        </p:txBody>
      </p:sp>
    </p:spTree>
    <p:extLst>
      <p:ext uri="{BB962C8B-B14F-4D97-AF65-F5344CB8AC3E}">
        <p14:creationId xmlns:p14="http://schemas.microsoft.com/office/powerpoint/2010/main" val="3981966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ED7F1C-4E71-5543-9BCF-B1E827D5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508EAC-F550-EF4F-8E2F-F760D43E3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B558D05A-655E-48D6-BEE5-5A6C8F729379}" type="slidenum">
              <a:rPr lang="en-US" smtClean="0"/>
              <a:pPr>
                <a:defRPr/>
              </a:pPr>
              <a:t>3</a:t>
            </a:fld>
            <a:r>
              <a:rPr lang="en-US"/>
              <a:t> </a:t>
            </a:r>
            <a:endParaRPr lang="en-US" sz="800">
              <a:latin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  <p:pic>
        <p:nvPicPr>
          <p:cNvPr id="4" name="Picture 3" descr="CAD_Arial.jpg">
            <a:extLst>
              <a:ext uri="{FF2B5EF4-FFF2-40B4-BE49-F238E27FC236}">
                <a16:creationId xmlns:a16="http://schemas.microsoft.com/office/drawing/2014/main" id="{49DCE999-580D-A846-BB99-575F3A3CF2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91CFA5-598F-5C42-B68A-EA3CA6B345DD}"/>
              </a:ext>
            </a:extLst>
          </p:cNvPr>
          <p:cNvSpPr txBox="1"/>
          <p:nvPr/>
        </p:nvSpPr>
        <p:spPr>
          <a:xfrm>
            <a:off x="125520" y="1581090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</a:rPr>
              <a:t>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0D34CC-B5FF-D847-B19D-260F41948C9D}"/>
              </a:ext>
            </a:extLst>
          </p:cNvPr>
          <p:cNvSpPr txBox="1"/>
          <p:nvPr/>
        </p:nvSpPr>
        <p:spPr>
          <a:xfrm>
            <a:off x="4572000" y="3200400"/>
            <a:ext cx="457200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Start of operation 	: 2000 </a:t>
            </a:r>
          </a:p>
          <a:p>
            <a:pPr algn="l"/>
            <a:r>
              <a:rPr lang="en-US" sz="1800" dirty="0"/>
              <a:t>Circumference   	: 3.8 km</a:t>
            </a:r>
          </a:p>
          <a:p>
            <a:r>
              <a:rPr lang="en-US" sz="1800" dirty="0"/>
              <a:t>Max dipole field	: 3.5 T</a:t>
            </a:r>
            <a:br>
              <a:rPr lang="en-US" sz="1800" dirty="0"/>
            </a:br>
            <a:r>
              <a:rPr lang="en-US" sz="1800" dirty="0"/>
              <a:t>Species          	: p</a:t>
            </a:r>
            <a:r>
              <a:rPr lang="en-US" sz="1800" dirty="0">
                <a:latin typeface="Wingdings 3" charset="2"/>
                <a:cs typeface="Wingdings 3" charset="2"/>
              </a:rPr>
              <a:t>h</a:t>
            </a:r>
            <a:r>
              <a:rPr lang="en-US" sz="1800" dirty="0"/>
              <a:t> to U </a:t>
            </a:r>
            <a:r>
              <a:rPr lang="en-US" sz="1600" dirty="0"/>
              <a:t>(incl. asymmetric)</a:t>
            </a:r>
            <a:br>
              <a:rPr lang="en-US" sz="1600" dirty="0"/>
            </a:br>
            <a:r>
              <a:rPr lang="en-US" sz="1800" dirty="0"/>
              <a:t>Energy               	: Au  100 GeV/nucleon</a:t>
            </a:r>
            <a:br>
              <a:rPr lang="en-US" sz="1800" dirty="0"/>
            </a:br>
            <a:r>
              <a:rPr lang="en-US" sz="1800" dirty="0"/>
              <a:t>	   	: p</a:t>
            </a:r>
            <a:r>
              <a:rPr lang="en-US" sz="1800" dirty="0">
                <a:latin typeface="Wingdings 3" charset="2"/>
                <a:cs typeface="Wingdings 3" charset="2"/>
              </a:rPr>
              <a:t>h</a:t>
            </a:r>
            <a:r>
              <a:rPr lang="en-US" sz="1800" dirty="0"/>
              <a:t>  255 GeV</a:t>
            </a:r>
          </a:p>
          <a:p>
            <a:r>
              <a:rPr lang="en-US" sz="1800" dirty="0"/>
              <a:t>Max p</a:t>
            </a:r>
            <a:r>
              <a:rPr lang="en-US" sz="1800" dirty="0">
                <a:latin typeface="Wingdings 3" charset="2"/>
                <a:cs typeface="Wingdings 3" charset="2"/>
              </a:rPr>
              <a:t>h</a:t>
            </a:r>
            <a:r>
              <a:rPr lang="en-US" sz="1800" dirty="0"/>
              <a:t>–p</a:t>
            </a:r>
            <a:r>
              <a:rPr lang="en-US" sz="1800" dirty="0">
                <a:latin typeface="Wingdings 3" charset="2"/>
                <a:cs typeface="Wingdings 3" charset="2"/>
              </a:rPr>
              <a:t>h</a:t>
            </a:r>
            <a:r>
              <a:rPr lang="en-US" sz="1800" dirty="0"/>
              <a:t>  L	: 2.67x10</a:t>
            </a:r>
            <a:r>
              <a:rPr lang="en-US" sz="1800" baseline="30000" dirty="0"/>
              <a:t>32</a:t>
            </a:r>
            <a:r>
              <a:rPr lang="en-US" sz="1800" dirty="0"/>
              <a:t> cm</a:t>
            </a:r>
            <a:r>
              <a:rPr lang="en-US" sz="1800" baseline="30000" dirty="0"/>
              <a:t>-2</a:t>
            </a:r>
            <a:r>
              <a:rPr lang="en-US" sz="1800" dirty="0"/>
              <a:t>s</a:t>
            </a:r>
            <a:r>
              <a:rPr lang="en-US" sz="1800" baseline="30000" dirty="0"/>
              <a:t>-1</a:t>
            </a:r>
          </a:p>
          <a:p>
            <a:r>
              <a:rPr lang="en-US" sz="1800" dirty="0"/>
              <a:t>Experiments	: STAR, sPHENIX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C86BE0-65A5-6C4D-A39E-8FD12CC2093A}"/>
              </a:ext>
            </a:extLst>
          </p:cNvPr>
          <p:cNvSpPr txBox="1"/>
          <p:nvPr/>
        </p:nvSpPr>
        <p:spPr>
          <a:xfrm>
            <a:off x="150060" y="2362200"/>
            <a:ext cx="1317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</a:rPr>
              <a:t>high intensity H</a:t>
            </a:r>
            <a:r>
              <a:rPr lang="en-US" sz="1200" baseline="30000" dirty="0">
                <a:solidFill>
                  <a:srgbClr val="FFFF00"/>
                </a:solidFill>
              </a:rPr>
              <a:t>–</a:t>
            </a:r>
            <a:br>
              <a:rPr lang="en-US" sz="1200" dirty="0">
                <a:solidFill>
                  <a:srgbClr val="FFFF00"/>
                </a:solidFill>
              </a:rPr>
            </a:br>
            <a:r>
              <a:rPr lang="en-US" sz="1200" dirty="0">
                <a:solidFill>
                  <a:srgbClr val="FFFF00"/>
                </a:solidFill>
              </a:rPr>
              <a:t>polarized H</a:t>
            </a:r>
            <a:r>
              <a:rPr lang="en-US" sz="1200" baseline="30000" dirty="0">
                <a:solidFill>
                  <a:srgbClr val="FFFF00"/>
                </a:solidFill>
              </a:rPr>
              <a:t> – 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86E621-A03A-904E-A03E-A474D6CF5A1E}"/>
              </a:ext>
            </a:extLst>
          </p:cNvPr>
          <p:cNvSpPr txBox="1"/>
          <p:nvPr/>
        </p:nvSpPr>
        <p:spPr>
          <a:xfrm>
            <a:off x="1312732" y="2923401"/>
            <a:ext cx="7344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</a:rPr>
              <a:t>He to U</a:t>
            </a:r>
            <a:r>
              <a:rPr lang="en-US" sz="1200" baseline="30000" dirty="0">
                <a:solidFill>
                  <a:srgbClr val="FFFF00"/>
                </a:solidFill>
              </a:rPr>
              <a:t> 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07AB36-67BC-4A4D-B48A-293DFEBD0FA6}"/>
              </a:ext>
            </a:extLst>
          </p:cNvPr>
          <p:cNvSpPr txBox="1"/>
          <p:nvPr/>
        </p:nvSpPr>
        <p:spPr>
          <a:xfrm>
            <a:off x="7811230" y="5723483"/>
            <a:ext cx="13319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</a:rPr>
              <a:t>p to Au (backup)</a:t>
            </a:r>
            <a:r>
              <a:rPr lang="en-US" sz="1200" baseline="30000" dirty="0">
                <a:solidFill>
                  <a:srgbClr val="FFFF00"/>
                </a:solidFill>
              </a:rPr>
              <a:t> </a:t>
            </a:r>
            <a:endParaRPr lang="en-US" sz="1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069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85C46-ADB6-4F41-8095-D97BB2712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RHIC – study of QGP requires flexibility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BE7110-9EB0-8647-B47B-54598E5B1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421BC0-1F05-4246-9A91-A3698F416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</a:t>
            </a:r>
            <a:fld id="{6DDFC27F-93F2-477E-AD06-9129FC5F425E}" type="slidenum">
              <a:rPr lang="en-US" smtClean="0"/>
              <a:pPr>
                <a:defRPr/>
              </a:pPr>
              <a:t>4</a:t>
            </a:fld>
            <a:r>
              <a:rPr lang="en-US"/>
              <a:t> </a:t>
            </a:r>
            <a:endParaRPr lang="en-US" sz="800">
              <a:latin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  <p:pic>
        <p:nvPicPr>
          <p:cNvPr id="8" name="Picture 7" descr="A pencil and paper&#10;&#10;Description automatically generated">
            <a:extLst>
              <a:ext uri="{FF2B5EF4-FFF2-40B4-BE49-F238E27FC236}">
                <a16:creationId xmlns:a16="http://schemas.microsoft.com/office/drawing/2014/main" id="{CDD546F2-7EDD-514B-9BB5-0766DE4384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521"/>
            <a:ext cx="9144000" cy="668247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1182942-BE22-374C-B454-31DD5F5F2DF5}"/>
              </a:ext>
            </a:extLst>
          </p:cNvPr>
          <p:cNvGrpSpPr/>
          <p:nvPr/>
        </p:nvGrpSpPr>
        <p:grpSpPr>
          <a:xfrm>
            <a:off x="0" y="6343048"/>
            <a:ext cx="3407343" cy="486407"/>
            <a:chOff x="0" y="6343048"/>
            <a:chExt cx="3407343" cy="48640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4A11F81-73A5-3C43-A2CA-C2A958CE92EA}"/>
                </a:ext>
              </a:extLst>
            </p:cNvPr>
            <p:cNvSpPr txBox="1"/>
            <p:nvPr/>
          </p:nvSpPr>
          <p:spPr>
            <a:xfrm>
              <a:off x="0" y="6429345"/>
              <a:ext cx="295144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dirty="0">
                  <a:solidFill>
                    <a:srgbClr val="FF0000"/>
                  </a:solidFill>
                </a:rPr>
                <a:t>nominal injection energy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AD09463-E717-8148-9C97-994D7A436F73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864821" y="6343048"/>
              <a:ext cx="542522" cy="238226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pic>
        <p:nvPicPr>
          <p:cNvPr id="19" name="Picture 18" descr="A screenshot of a cell phone&#10;&#10;Description automatically generated">
            <a:extLst>
              <a:ext uri="{FF2B5EF4-FFF2-40B4-BE49-F238E27FC236}">
                <a16:creationId xmlns:a16="http://schemas.microsoft.com/office/drawing/2014/main" id="{7893D84D-D3A6-5241-A314-5BF7EF81F3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92" y="990600"/>
            <a:ext cx="2706757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54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51966"/>
            <a:ext cx="8686800" cy="414338"/>
          </a:xfrm>
        </p:spPr>
        <p:txBody>
          <a:bodyPr/>
          <a:lstStyle/>
          <a:p>
            <a:pPr algn="l"/>
            <a:r>
              <a:rPr lang="en-US" dirty="0"/>
              <a:t>EIC – Electron Ion Collider         </a:t>
            </a:r>
            <a:r>
              <a:rPr lang="en-US" sz="2000" b="0" dirty="0"/>
              <a:t>(now a project, CD-0 Dec 2019)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43300" y="636200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4709" y="5458361"/>
            <a:ext cx="474841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Addition of electron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Linac (400 MeV)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Rapid Cycling Synchrotron (18 GeV)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Storage Ring (18 GeV)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95E3524-06B1-485B-9E73-A74DF8A3DA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3541" y="1027907"/>
            <a:ext cx="7736918" cy="4351338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EAA9C378-09B3-4CE5-8216-CE6807B2A0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030" y="3279656"/>
            <a:ext cx="3529617" cy="21377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D20502-C5A5-2E4D-AD49-C2C0DEB26EE7}"/>
              </a:ext>
            </a:extLst>
          </p:cNvPr>
          <p:cNvSpPr txBox="1"/>
          <p:nvPr/>
        </p:nvSpPr>
        <p:spPr>
          <a:xfrm>
            <a:off x="4572000" y="3276600"/>
            <a:ext cx="4572000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Start of operation 	: ~2030 </a:t>
            </a:r>
          </a:p>
          <a:p>
            <a:pPr algn="l"/>
            <a:r>
              <a:rPr lang="en-US" sz="1800" dirty="0"/>
              <a:t>Circumference   	: 3.8 km</a:t>
            </a:r>
          </a:p>
          <a:p>
            <a:r>
              <a:rPr lang="en-US" sz="1800" dirty="0"/>
              <a:t>Max dipole field	: 3.5 T</a:t>
            </a:r>
            <a:br>
              <a:rPr lang="en-US" sz="1800" dirty="0"/>
            </a:br>
            <a:r>
              <a:rPr lang="en-US" sz="1800" dirty="0"/>
              <a:t>Species          	: e</a:t>
            </a:r>
            <a:r>
              <a:rPr lang="en-US" sz="1800" dirty="0">
                <a:latin typeface="Wingdings 3" charset="2"/>
                <a:cs typeface="Wingdings 3" charset="2"/>
              </a:rPr>
              <a:t>h</a:t>
            </a:r>
            <a:r>
              <a:rPr lang="en-US" sz="1800" dirty="0"/>
              <a:t>–p</a:t>
            </a:r>
            <a:r>
              <a:rPr lang="en-US" sz="1800" dirty="0">
                <a:latin typeface="Wingdings 3" charset="2"/>
                <a:cs typeface="Wingdings 3" charset="2"/>
              </a:rPr>
              <a:t>h</a:t>
            </a:r>
            <a:r>
              <a:rPr lang="en-US" sz="1800" dirty="0"/>
              <a:t> to e</a:t>
            </a:r>
            <a:r>
              <a:rPr lang="en-US" sz="1800" dirty="0">
                <a:latin typeface="Wingdings 3" charset="2"/>
                <a:cs typeface="Wingdings 3" charset="2"/>
              </a:rPr>
              <a:t>h</a:t>
            </a:r>
            <a:r>
              <a:rPr lang="en-US" sz="1800" dirty="0"/>
              <a:t>–U</a:t>
            </a:r>
            <a:br>
              <a:rPr lang="en-US" sz="1600" dirty="0"/>
            </a:br>
            <a:r>
              <a:rPr lang="en-US" sz="1800" dirty="0"/>
              <a:t>Energy               	: e</a:t>
            </a:r>
            <a:r>
              <a:rPr lang="en-US" sz="1800" dirty="0">
                <a:latin typeface="Wingdings 3" charset="2"/>
                <a:cs typeface="Wingdings 3" charset="2"/>
              </a:rPr>
              <a:t>h</a:t>
            </a:r>
            <a:r>
              <a:rPr lang="en-US" sz="1800" dirty="0"/>
              <a:t>  18   GeV</a:t>
            </a:r>
          </a:p>
          <a:p>
            <a:r>
              <a:rPr lang="en-US" sz="1800" dirty="0"/>
              <a:t>		: Au  110 GeV/nucleon</a:t>
            </a:r>
            <a:br>
              <a:rPr lang="en-US" sz="1800" dirty="0"/>
            </a:br>
            <a:r>
              <a:rPr lang="en-US" sz="1800" dirty="0"/>
              <a:t>	   	: p</a:t>
            </a:r>
            <a:r>
              <a:rPr lang="en-US" sz="1800" dirty="0">
                <a:latin typeface="Wingdings 3" charset="2"/>
                <a:cs typeface="Wingdings 3" charset="2"/>
              </a:rPr>
              <a:t>h</a:t>
            </a:r>
            <a:r>
              <a:rPr lang="en-US" sz="1800" dirty="0"/>
              <a:t>  275 GeV</a:t>
            </a:r>
          </a:p>
          <a:p>
            <a:r>
              <a:rPr lang="en-US" sz="1800" dirty="0"/>
              <a:t>Max e</a:t>
            </a:r>
            <a:r>
              <a:rPr lang="en-US" sz="1800" dirty="0">
                <a:latin typeface="Wingdings 3" charset="2"/>
                <a:cs typeface="Wingdings 3" charset="2"/>
              </a:rPr>
              <a:t>h</a:t>
            </a:r>
            <a:r>
              <a:rPr lang="en-US" sz="1800" dirty="0"/>
              <a:t>–p</a:t>
            </a:r>
            <a:r>
              <a:rPr lang="en-US" sz="1800" dirty="0">
                <a:latin typeface="Wingdings 3" charset="2"/>
                <a:cs typeface="Wingdings 3" charset="2"/>
              </a:rPr>
              <a:t>h</a:t>
            </a:r>
            <a:r>
              <a:rPr lang="en-US" sz="1800" dirty="0"/>
              <a:t>  L	: 1x10</a:t>
            </a:r>
            <a:r>
              <a:rPr lang="en-US" sz="1800" baseline="30000" dirty="0"/>
              <a:t>34</a:t>
            </a:r>
            <a:r>
              <a:rPr lang="en-US" sz="1800" dirty="0"/>
              <a:t> cm</a:t>
            </a:r>
            <a:r>
              <a:rPr lang="en-US" sz="1800" baseline="30000" dirty="0"/>
              <a:t>-2</a:t>
            </a:r>
            <a:r>
              <a:rPr lang="en-US" sz="1800" dirty="0"/>
              <a:t>s</a:t>
            </a:r>
            <a:r>
              <a:rPr lang="en-US" sz="1800" baseline="30000" dirty="0"/>
              <a:t>-1</a:t>
            </a:r>
          </a:p>
          <a:p>
            <a:r>
              <a:rPr lang="en-US" sz="1800" dirty="0"/>
              <a:t>Experiments	: 1 or 2</a:t>
            </a:r>
          </a:p>
        </p:txBody>
      </p:sp>
    </p:spTree>
    <p:extLst>
      <p:ext uri="{BB962C8B-B14F-4D97-AF65-F5344CB8AC3E}">
        <p14:creationId xmlns:p14="http://schemas.microsoft.com/office/powerpoint/2010/main" val="3750753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936E77-F512-0E44-AB38-F0F58A0BD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13218F-9950-0C40-8E58-B50BE80BD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B558D05A-655E-48D6-BEE5-5A6C8F729379}" type="slidenum">
              <a:rPr lang="en-US" smtClean="0"/>
              <a:pPr>
                <a:defRPr/>
              </a:pPr>
              <a:t>6</a:t>
            </a:fld>
            <a:r>
              <a:rPr lang="en-US"/>
              <a:t> </a:t>
            </a:r>
            <a:endParaRPr lang="en-US" sz="800">
              <a:latin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  <p:pic>
        <p:nvPicPr>
          <p:cNvPr id="5" name="Picture 4" descr="A screenshot of text&#10;&#10;Description automatically generated">
            <a:extLst>
              <a:ext uri="{FF2B5EF4-FFF2-40B4-BE49-F238E27FC236}">
                <a16:creationId xmlns:a16="http://schemas.microsoft.com/office/drawing/2014/main" id="{5B18DE73-4B15-7A44-BD3A-ABB334680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63" y="0"/>
            <a:ext cx="739607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546B4A-0D76-A848-88ED-E5A553081A22}"/>
              </a:ext>
            </a:extLst>
          </p:cNvPr>
          <p:cNvSpPr txBox="1"/>
          <p:nvPr/>
        </p:nvSpPr>
        <p:spPr>
          <a:xfrm>
            <a:off x="1066800" y="457200"/>
            <a:ext cx="2199128" cy="307777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400" dirty="0"/>
              <a:t>Booster, AGS, RHIC, EIC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FE186A-5433-9D4D-A12B-EB7BA2F1D86A}"/>
              </a:ext>
            </a:extLst>
          </p:cNvPr>
          <p:cNvSpPr txBox="1"/>
          <p:nvPr/>
        </p:nvSpPr>
        <p:spPr>
          <a:xfrm>
            <a:off x="1031846" y="2164179"/>
            <a:ext cx="1877437" cy="307777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400" dirty="0"/>
              <a:t>RHIC electron lenses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24C6EF-AB91-D740-B2AE-8309B43D0EDE}"/>
              </a:ext>
            </a:extLst>
          </p:cNvPr>
          <p:cNvSpPr txBox="1"/>
          <p:nvPr/>
        </p:nvSpPr>
        <p:spPr>
          <a:xfrm>
            <a:off x="1063526" y="2621379"/>
            <a:ext cx="2199128" cy="307777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400" dirty="0"/>
              <a:t>Booster, AGS, RHIC, EIC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4822C5-A9AC-BA45-9EFF-7AF998DC43E2}"/>
              </a:ext>
            </a:extLst>
          </p:cNvPr>
          <p:cNvSpPr txBox="1"/>
          <p:nvPr/>
        </p:nvSpPr>
        <p:spPr>
          <a:xfrm>
            <a:off x="3472436" y="2164178"/>
            <a:ext cx="1452642" cy="307777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400" dirty="0"/>
              <a:t>AGS, RHIC, EC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42815E-616E-1444-9695-1FAB0BD375EE}"/>
              </a:ext>
            </a:extLst>
          </p:cNvPr>
          <p:cNvSpPr txBox="1"/>
          <p:nvPr/>
        </p:nvSpPr>
        <p:spPr>
          <a:xfrm>
            <a:off x="3505200" y="2590800"/>
            <a:ext cx="801823" cy="307777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400" dirty="0"/>
              <a:t>Booster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3F0BC6-4CC2-AE40-A55E-D11490D001CF}"/>
              </a:ext>
            </a:extLst>
          </p:cNvPr>
          <p:cNvSpPr txBox="1"/>
          <p:nvPr/>
        </p:nvSpPr>
        <p:spPr>
          <a:xfrm>
            <a:off x="6051556" y="465589"/>
            <a:ext cx="1729704" cy="307777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400" dirty="0"/>
              <a:t>Booster, RHIC, EIC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A32258-DD8D-004C-8A7C-35F0A38AD640}"/>
              </a:ext>
            </a:extLst>
          </p:cNvPr>
          <p:cNvSpPr txBox="1"/>
          <p:nvPr/>
        </p:nvSpPr>
        <p:spPr>
          <a:xfrm>
            <a:off x="6051556" y="990600"/>
            <a:ext cx="1729704" cy="307777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400" dirty="0"/>
              <a:t>Booster, RHIC, EIC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F2105D-7786-3549-AD63-E9823510393B}"/>
              </a:ext>
            </a:extLst>
          </p:cNvPr>
          <p:cNvSpPr txBox="1"/>
          <p:nvPr/>
        </p:nvSpPr>
        <p:spPr>
          <a:xfrm>
            <a:off x="5957058" y="2164177"/>
            <a:ext cx="1023037" cy="307777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400" dirty="0"/>
              <a:t>RHIC, EIC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692F48-310D-7A4D-B004-92000A3BDAC7}"/>
              </a:ext>
            </a:extLst>
          </p:cNvPr>
          <p:cNvSpPr txBox="1"/>
          <p:nvPr/>
        </p:nvSpPr>
        <p:spPr>
          <a:xfrm>
            <a:off x="5943600" y="2621378"/>
            <a:ext cx="2199128" cy="307777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400" dirty="0"/>
              <a:t>Booster, AGS, RHIC, EIC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5FE98F-4844-B949-943C-C0975B3D4DC0}"/>
              </a:ext>
            </a:extLst>
          </p:cNvPr>
          <p:cNvSpPr txBox="1"/>
          <p:nvPr/>
        </p:nvSpPr>
        <p:spPr>
          <a:xfrm>
            <a:off x="1114097" y="1462017"/>
            <a:ext cx="1939698" cy="307777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Linac, AtR, RHIC, EIC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882B22-E4FF-054D-BD06-11C7DB00AD29}"/>
              </a:ext>
            </a:extLst>
          </p:cNvPr>
          <p:cNvSpPr txBox="1"/>
          <p:nvPr/>
        </p:nvSpPr>
        <p:spPr>
          <a:xfrm>
            <a:off x="3472436" y="1470835"/>
            <a:ext cx="973343" cy="307777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400" dirty="0"/>
              <a:t>RHIC, EC</a:t>
            </a:r>
          </a:p>
        </p:txBody>
      </p:sp>
    </p:spTree>
    <p:extLst>
      <p:ext uri="{BB962C8B-B14F-4D97-AF65-F5344CB8AC3E}">
        <p14:creationId xmlns:p14="http://schemas.microsoft.com/office/powerpoint/2010/main" val="88619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2F0CE-2367-C245-8852-703348286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2" y="228600"/>
            <a:ext cx="8610598" cy="414338"/>
          </a:xfrm>
        </p:spPr>
        <p:txBody>
          <a:bodyPr/>
          <a:lstStyle/>
          <a:p>
            <a:pPr algn="l"/>
            <a:r>
              <a:rPr lang="en-US" dirty="0"/>
              <a:t>High intensity high brightness ion sources + pre-injectors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7B4A3-5082-0140-919E-5870202D7A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1C36F5-1A16-ED4B-B665-1078974BC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80F0B5-CD65-7F4F-968E-148141723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4458C1C5-6436-4E31-8D48-2E701D44914F}" type="slidenum">
              <a:rPr lang="en-US" smtClean="0"/>
              <a:pPr>
                <a:defRPr/>
              </a:pPr>
              <a:t>7</a:t>
            </a:fld>
            <a:r>
              <a:rPr lang="en-US"/>
              <a:t> </a:t>
            </a:r>
            <a:endParaRPr lang="en-US" sz="800">
              <a:latin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2017D30-4F04-9A4C-A544-45475D0C7F81}"/>
              </a:ext>
            </a:extLst>
          </p:cNvPr>
          <p:cNvGrpSpPr/>
          <p:nvPr/>
        </p:nvGrpSpPr>
        <p:grpSpPr>
          <a:xfrm>
            <a:off x="4495800" y="3573462"/>
            <a:ext cx="4495799" cy="2674938"/>
            <a:chOff x="3543300" y="800100"/>
            <a:chExt cx="5448300" cy="286067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64415D7-D3A3-5946-8E11-503F72460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1000" y="800100"/>
              <a:ext cx="4800600" cy="286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Arrow Connector 10">
              <a:extLst>
                <a:ext uri="{FF2B5EF4-FFF2-40B4-BE49-F238E27FC236}">
                  <a16:creationId xmlns:a16="http://schemas.microsoft.com/office/drawing/2014/main" id="{C12F39DB-75D1-9847-B50B-9A6DE549964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724400" y="3505200"/>
              <a:ext cx="4038600" cy="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128C20F6-8037-584D-8B3E-0AE5C544180B}"/>
                </a:ext>
              </a:extLst>
            </p:cNvPr>
            <p:cNvSpPr/>
            <p:nvPr/>
          </p:nvSpPr>
          <p:spPr bwMode="auto">
            <a:xfrm flipV="1">
              <a:off x="5029200" y="1828800"/>
              <a:ext cx="914400" cy="609600"/>
            </a:xfrm>
            <a:prstGeom prst="arc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arrow" w="med" len="med"/>
              <a:tailEnd type="none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TextBox 12">
              <a:extLst>
                <a:ext uri="{FF2B5EF4-FFF2-40B4-BE49-F238E27FC236}">
                  <a16:creationId xmlns:a16="http://schemas.microsoft.com/office/drawing/2014/main" id="{40011238-34BE-AB49-8DD2-59A80C0DB2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43300" y="2206335"/>
              <a:ext cx="1937416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600" b="0" dirty="0">
                  <a:solidFill>
                    <a:srgbClr val="FF0000"/>
                  </a:solidFill>
                  <a:latin typeface="Arial"/>
                  <a:cs typeface="Arial"/>
                </a:rPr>
                <a:t>Au</a:t>
              </a:r>
              <a:r>
                <a:rPr lang="en-US" sz="1600" b="0" baseline="30000" dirty="0">
                  <a:solidFill>
                    <a:srgbClr val="FF0000"/>
                  </a:solidFill>
                  <a:latin typeface="Arial"/>
                  <a:cs typeface="Arial"/>
                </a:rPr>
                <a:t>1+</a:t>
              </a:r>
              <a:r>
                <a:rPr lang="en-US" sz="1600" b="0" dirty="0">
                  <a:solidFill>
                    <a:srgbClr val="FF0000"/>
                  </a:solidFill>
                  <a:latin typeface="Arial"/>
                  <a:cs typeface="Arial"/>
                </a:rPr>
                <a:t> ions into EBIS</a:t>
              </a:r>
            </a:p>
          </p:txBody>
        </p:sp>
        <p:sp>
          <p:nvSpPr>
            <p:cNvPr id="11" name="TextBox 14">
              <a:extLst>
                <a:ext uri="{FF2B5EF4-FFF2-40B4-BE49-F238E27FC236}">
                  <a16:creationId xmlns:a16="http://schemas.microsoft.com/office/drawing/2014/main" id="{04D100DC-CBE7-0C44-B98E-163F164CB6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67495" y="3090863"/>
              <a:ext cx="231205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600" b="0" dirty="0">
                  <a:solidFill>
                    <a:srgbClr val="FF0000"/>
                  </a:solidFill>
                  <a:latin typeface="Arial"/>
                  <a:cs typeface="Arial"/>
                </a:rPr>
                <a:t>Au32+ ions out of EBIS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C657299-F0BD-024A-A724-44D542C04E9E}"/>
              </a:ext>
            </a:extLst>
          </p:cNvPr>
          <p:cNvSpPr txBox="1"/>
          <p:nvPr/>
        </p:nvSpPr>
        <p:spPr>
          <a:xfrm>
            <a:off x="4390284" y="3461130"/>
            <a:ext cx="436529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/>
              <a:t>Most flexible laser ion source + EBIS</a:t>
            </a:r>
            <a:br>
              <a:rPr lang="en-US" sz="2000" dirty="0"/>
            </a:br>
            <a:r>
              <a:rPr lang="en-US" sz="2000" dirty="0"/>
              <a:t>for Booster</a:t>
            </a:r>
            <a:endParaRPr lang="en-US" sz="1200" dirty="0">
              <a:solidFill>
                <a:schemeClr val="accent2"/>
              </a:solidFill>
            </a:endParaRPr>
          </a:p>
          <a:p>
            <a:pPr algn="l"/>
            <a:r>
              <a:rPr lang="en-US" sz="1200" dirty="0">
                <a:solidFill>
                  <a:schemeClr val="accent2"/>
                </a:solidFill>
              </a:rPr>
              <a:t>NASAL Galactic Cosmic Ray Simulator:</a:t>
            </a:r>
            <a:br>
              <a:rPr lang="en-US" sz="1200" dirty="0">
                <a:solidFill>
                  <a:schemeClr val="accent2"/>
                </a:solidFill>
              </a:rPr>
            </a:br>
            <a:r>
              <a:rPr lang="en-US" sz="1200" dirty="0">
                <a:solidFill>
                  <a:schemeClr val="accent2"/>
                </a:solidFill>
              </a:rPr>
              <a:t>33 beams (species, E) in 80 min</a:t>
            </a:r>
          </a:p>
        </p:txBody>
      </p:sp>
      <p:pic>
        <p:nvPicPr>
          <p:cNvPr id="13" name="Picture 3" descr="IMG_6535">
            <a:extLst>
              <a:ext uri="{FF2B5EF4-FFF2-40B4-BE49-F238E27FC236}">
                <a16:creationId xmlns:a16="http://schemas.microsoft.com/office/drawing/2014/main" id="{C83D63BB-BB16-8549-B115-DA973A751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84080" y="830263"/>
            <a:ext cx="3540720" cy="24785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4" name="Rectangle 4">
            <a:extLst>
              <a:ext uri="{FF2B5EF4-FFF2-40B4-BE49-F238E27FC236}">
                <a16:creationId xmlns:a16="http://schemas.microsoft.com/office/drawing/2014/main" id="{CB8BECFD-7785-FA4A-9B98-6B2CD4369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795338"/>
            <a:ext cx="2057400" cy="2538789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284163" indent="-284163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300" indent="-223838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+mn-lt"/>
              </a:defRPr>
            </a:lvl2pPr>
            <a:lvl3pPr marL="965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09900"/>
                </a:solidFill>
                <a:latin typeface="+mn-lt"/>
              </a:defRPr>
            </a:lvl3pPr>
            <a:lvl4pPr marL="1308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4pPr>
            <a:lvl5pPr marL="1651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5pPr>
            <a:lvl6pPr marL="2108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6pPr>
            <a:lvl7pPr marL="2565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7pPr>
            <a:lvl8pPr marL="3022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8pPr>
            <a:lvl9pPr marL="3479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200" kern="0" dirty="0">
                <a:solidFill>
                  <a:schemeClr val="accent2"/>
                </a:solidFill>
              </a:rPr>
              <a:t>reliably 0.5-1.0 mA</a:t>
            </a:r>
          </a:p>
          <a:p>
            <a:r>
              <a:rPr lang="en-US" sz="1200" kern="0" dirty="0">
                <a:solidFill>
                  <a:schemeClr val="accent2"/>
                </a:solidFill>
              </a:rPr>
              <a:t>polarized H</a:t>
            </a:r>
            <a:r>
              <a:rPr lang="en-US" sz="1200" kern="0" baseline="30000" dirty="0">
                <a:solidFill>
                  <a:schemeClr val="accent2"/>
                </a:solidFill>
              </a:rPr>
              <a:t>-</a:t>
            </a:r>
            <a:r>
              <a:rPr lang="en-US" sz="1200" kern="0" dirty="0">
                <a:solidFill>
                  <a:schemeClr val="accent2"/>
                </a:solidFill>
              </a:rPr>
              <a:t> ion current.</a:t>
            </a:r>
          </a:p>
          <a:p>
            <a:r>
              <a:rPr lang="en-US" sz="1200" kern="0" dirty="0">
                <a:solidFill>
                  <a:srgbClr val="FF0000"/>
                </a:solidFill>
              </a:rPr>
              <a:t>Polarization at 200 MeV: </a:t>
            </a:r>
          </a:p>
          <a:p>
            <a:r>
              <a:rPr lang="en-US" sz="1200" kern="0" dirty="0">
                <a:solidFill>
                  <a:srgbClr val="FF0000"/>
                </a:solidFill>
              </a:rPr>
              <a:t>P = 80-85%.</a:t>
            </a:r>
          </a:p>
          <a:p>
            <a:r>
              <a:rPr lang="en-US" sz="1200" kern="0" dirty="0">
                <a:solidFill>
                  <a:schemeClr val="accent2"/>
                </a:solidFill>
              </a:rPr>
              <a:t>Beam intensity (ion/pulse)</a:t>
            </a:r>
          </a:p>
          <a:p>
            <a:r>
              <a:rPr lang="en-US" sz="1200" kern="0" dirty="0">
                <a:solidFill>
                  <a:schemeClr val="accent2"/>
                </a:solidFill>
              </a:rPr>
              <a:t>routine operation:</a:t>
            </a:r>
          </a:p>
          <a:p>
            <a:r>
              <a:rPr lang="en-US" sz="1200" kern="0" dirty="0">
                <a:solidFill>
                  <a:srgbClr val="FF0000"/>
                </a:solidFill>
              </a:rPr>
              <a:t>Source    - 10</a:t>
            </a:r>
            <a:r>
              <a:rPr lang="en-US" sz="1200" kern="0" baseline="30000" dirty="0">
                <a:solidFill>
                  <a:srgbClr val="FF0000"/>
                </a:solidFill>
              </a:rPr>
              <a:t>12 </a:t>
            </a:r>
            <a:r>
              <a:rPr lang="en-US" sz="1200" kern="0" dirty="0">
                <a:solidFill>
                  <a:srgbClr val="FF0000"/>
                </a:solidFill>
              </a:rPr>
              <a:t>H</a:t>
            </a:r>
            <a:r>
              <a:rPr lang="en-US" sz="1200" kern="0" baseline="30000" dirty="0">
                <a:solidFill>
                  <a:srgbClr val="FF0000"/>
                </a:solidFill>
              </a:rPr>
              <a:t>-</a:t>
            </a:r>
            <a:r>
              <a:rPr lang="en-US" sz="1200" kern="0" dirty="0">
                <a:solidFill>
                  <a:srgbClr val="FF0000"/>
                </a:solidFill>
              </a:rPr>
              <a:t>/pulse</a:t>
            </a:r>
          </a:p>
          <a:p>
            <a:r>
              <a:rPr lang="en-US" sz="1200" kern="0" dirty="0">
                <a:solidFill>
                  <a:srgbClr val="FF0000"/>
                </a:solidFill>
              </a:rPr>
              <a:t>Linac       - 5x10</a:t>
            </a:r>
            <a:r>
              <a:rPr lang="en-US" sz="1200" kern="0" baseline="30000" dirty="0">
                <a:solidFill>
                  <a:srgbClr val="FF0000"/>
                </a:solidFill>
              </a:rPr>
              <a:t>11</a:t>
            </a:r>
          </a:p>
          <a:p>
            <a:r>
              <a:rPr lang="en-US" sz="1200" kern="0" dirty="0">
                <a:solidFill>
                  <a:srgbClr val="FF0000"/>
                </a:solidFill>
              </a:rPr>
              <a:t>AGS        - 1.5-2.0x10</a:t>
            </a:r>
            <a:r>
              <a:rPr lang="en-US" sz="1200" kern="0" baseline="30000" dirty="0">
                <a:solidFill>
                  <a:srgbClr val="FF0000"/>
                </a:solidFill>
              </a:rPr>
              <a:t>11</a:t>
            </a:r>
          </a:p>
          <a:p>
            <a:r>
              <a:rPr lang="en-US" sz="1200" kern="0" dirty="0">
                <a:solidFill>
                  <a:srgbClr val="FF0000"/>
                </a:solidFill>
              </a:rPr>
              <a:t>RHIC       - 1.5x10</a:t>
            </a:r>
            <a:r>
              <a:rPr lang="en-US" sz="1200" kern="0" baseline="30000" dirty="0">
                <a:solidFill>
                  <a:srgbClr val="FF0000"/>
                </a:solidFill>
              </a:rPr>
              <a:t>11</a:t>
            </a:r>
            <a:r>
              <a:rPr lang="en-US" sz="1200" kern="0" dirty="0">
                <a:solidFill>
                  <a:srgbClr val="FF0000"/>
                </a:solidFill>
              </a:rPr>
              <a:t>/bunch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5E5090-DAF0-E346-92D8-C1ADB82D0ED5}"/>
              </a:ext>
            </a:extLst>
          </p:cNvPr>
          <p:cNvSpPr txBox="1"/>
          <p:nvPr/>
        </p:nvSpPr>
        <p:spPr>
          <a:xfrm>
            <a:off x="4348465" y="838200"/>
            <a:ext cx="27334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</a:rPr>
              <a:t>Unique polarized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H</a:t>
            </a:r>
            <a:r>
              <a:rPr lang="en-US" sz="2000" baseline="30000" dirty="0">
                <a:solidFill>
                  <a:schemeClr val="bg1"/>
                </a:solidFill>
              </a:rPr>
              <a:t>-</a:t>
            </a:r>
            <a:r>
              <a:rPr lang="en-US" sz="2000" dirty="0">
                <a:solidFill>
                  <a:schemeClr val="bg1"/>
                </a:solidFill>
              </a:rPr>
              <a:t> source for 200 MeV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Linac</a:t>
            </a:r>
            <a:br>
              <a:rPr lang="en-US" sz="2000" dirty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2F4D3E1-D157-8D43-A690-36BD8FA7E21E}"/>
              </a:ext>
            </a:extLst>
          </p:cNvPr>
          <p:cNvCxnSpPr/>
          <p:nvPr/>
        </p:nvCxnSpPr>
        <p:spPr bwMode="auto">
          <a:xfrm>
            <a:off x="76200" y="3429000"/>
            <a:ext cx="8839200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77D001F-0953-0C48-B60A-1AB6D7E2A3AB}"/>
              </a:ext>
            </a:extLst>
          </p:cNvPr>
          <p:cNvCxnSpPr>
            <a:cxnSpLocks/>
          </p:cNvCxnSpPr>
          <p:nvPr/>
        </p:nvCxnSpPr>
        <p:spPr bwMode="auto">
          <a:xfrm>
            <a:off x="4338335" y="719138"/>
            <a:ext cx="5065" cy="5738752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pic>
        <p:nvPicPr>
          <p:cNvPr id="20" name="Picture 19" descr="2014-0409 Tandem.jpg">
            <a:extLst>
              <a:ext uri="{FF2B5EF4-FFF2-40B4-BE49-F238E27FC236}">
                <a16:creationId xmlns:a16="http://schemas.microsoft.com/office/drawing/2014/main" id="{1E49F7E2-EF27-754B-A5CC-014E9BA714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71" y="1228176"/>
            <a:ext cx="4079279" cy="21246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DC040D1-7838-2440-844F-5B3FB38C88F0}"/>
              </a:ext>
            </a:extLst>
          </p:cNvPr>
          <p:cNvSpPr txBox="1"/>
          <p:nvPr/>
        </p:nvSpPr>
        <p:spPr>
          <a:xfrm>
            <a:off x="228600" y="788075"/>
            <a:ext cx="3329758" cy="187743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dirty="0"/>
              <a:t>Tandem Van de Graaff</a:t>
            </a:r>
          </a:p>
          <a:p>
            <a:pPr algn="l"/>
            <a:r>
              <a:rPr lang="en-US" sz="2000" dirty="0"/>
              <a:t>Low emittance beams from </a:t>
            </a:r>
            <a:br>
              <a:rPr lang="en-US" sz="2000" dirty="0"/>
            </a:br>
            <a:r>
              <a:rPr lang="en-US" sz="2000" dirty="0"/>
              <a:t>electrostatic accelerators</a:t>
            </a:r>
          </a:p>
          <a:p>
            <a:pPr algn="l"/>
            <a:endParaRPr lang="en-US" sz="1400" dirty="0">
              <a:solidFill>
                <a:schemeClr val="accent2"/>
              </a:solidFill>
            </a:endParaRPr>
          </a:p>
          <a:p>
            <a:pPr algn="l"/>
            <a:r>
              <a:rPr lang="en-US" sz="1400" dirty="0">
                <a:solidFill>
                  <a:schemeClr val="accent2"/>
                </a:solidFill>
              </a:rPr>
              <a:t>2 electrostatic accelerators</a:t>
            </a:r>
          </a:p>
          <a:p>
            <a:pPr algn="l"/>
            <a:r>
              <a:rPr lang="en-US" sz="1400" dirty="0">
                <a:solidFill>
                  <a:schemeClr val="accent2"/>
                </a:solidFill>
              </a:rPr>
              <a:t>32 MV (=2x16 MV) voltage</a:t>
            </a:r>
          </a:p>
          <a:p>
            <a:pPr algn="l"/>
            <a:r>
              <a:rPr lang="en-US" sz="1400" dirty="0">
                <a:solidFill>
                  <a:schemeClr val="accent2"/>
                </a:solidFill>
              </a:rPr>
              <a:t>&gt;40 ion species p to Au</a:t>
            </a:r>
          </a:p>
        </p:txBody>
      </p:sp>
      <p:pic>
        <p:nvPicPr>
          <p:cNvPr id="25" name="Picture 2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0A5AE37E-C24E-2043-83F3-F642D7D889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00" y="4189108"/>
            <a:ext cx="3212417" cy="266889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F7360FF2-D527-5F4C-A6A9-1006190A9F26}"/>
              </a:ext>
            </a:extLst>
          </p:cNvPr>
          <p:cNvSpPr/>
          <p:nvPr/>
        </p:nvSpPr>
        <p:spPr bwMode="auto">
          <a:xfrm>
            <a:off x="208771" y="4531650"/>
            <a:ext cx="2458229" cy="345150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7B87796-988A-754F-BBEF-5FEDE60D770E}"/>
              </a:ext>
            </a:extLst>
          </p:cNvPr>
          <p:cNvSpPr txBox="1"/>
          <p:nvPr/>
        </p:nvSpPr>
        <p:spPr>
          <a:xfrm>
            <a:off x="167559" y="3453192"/>
            <a:ext cx="36599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Highest current H</a:t>
            </a:r>
            <a:r>
              <a:rPr lang="en-US" baseline="30000" dirty="0"/>
              <a:t>-</a:t>
            </a:r>
            <a:r>
              <a:rPr lang="en-US" dirty="0"/>
              <a:t> source</a:t>
            </a:r>
            <a:br>
              <a:rPr lang="en-US" dirty="0"/>
            </a:br>
            <a:r>
              <a:rPr lang="en-US" dirty="0"/>
              <a:t>for 200 MeV Linac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F30D8E3-A214-174A-9938-670C5F764F51}"/>
              </a:ext>
            </a:extLst>
          </p:cNvPr>
          <p:cNvSpPr txBox="1"/>
          <p:nvPr/>
        </p:nvSpPr>
        <p:spPr>
          <a:xfrm>
            <a:off x="999460" y="6262300"/>
            <a:ext cx="321825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200" dirty="0"/>
              <a:t>M. Stockli, ICFA BD Newsletter No. 73, 2018</a:t>
            </a:r>
          </a:p>
        </p:txBody>
      </p:sp>
    </p:spTree>
    <p:extLst>
      <p:ext uri="{BB962C8B-B14F-4D97-AF65-F5344CB8AC3E}">
        <p14:creationId xmlns:p14="http://schemas.microsoft.com/office/powerpoint/2010/main" val="589111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477767A-8441-E043-9842-3D4C54CC82A1}"/>
              </a:ext>
            </a:extLst>
          </p:cNvPr>
          <p:cNvGrpSpPr/>
          <p:nvPr/>
        </p:nvGrpSpPr>
        <p:grpSpPr>
          <a:xfrm>
            <a:off x="3682890" y="1554166"/>
            <a:ext cx="5446177" cy="4084634"/>
            <a:chOff x="3682890" y="638645"/>
            <a:chExt cx="5446177" cy="408463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37221AF-91B4-4157-9318-2E31F4DC2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2890" y="638645"/>
              <a:ext cx="5446177" cy="4084634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F12919E-AA54-44B7-9736-076B35ADE50D}"/>
                </a:ext>
              </a:extLst>
            </p:cNvPr>
            <p:cNvSpPr/>
            <p:nvPr/>
          </p:nvSpPr>
          <p:spPr>
            <a:xfrm>
              <a:off x="6732494" y="3733886"/>
              <a:ext cx="1667435" cy="50386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>
                  <a:solidFill>
                    <a:srgbClr val="0070C0"/>
                  </a:solidFill>
                </a:rPr>
                <a:t>Blue beam</a:t>
              </a:r>
            </a:p>
            <a:p>
              <a:r>
                <a:rPr lang="en-US" sz="2000" dirty="0">
                  <a:solidFill>
                    <a:srgbClr val="FF0000"/>
                  </a:solidFill>
                </a:rPr>
                <a:t>Yellow beam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AFC38DF-B04A-4507-8AF0-4E4EF31C0CBD}"/>
                </a:ext>
              </a:extLst>
            </p:cNvPr>
            <p:cNvSpPr/>
            <p:nvPr/>
          </p:nvSpPr>
          <p:spPr>
            <a:xfrm>
              <a:off x="4419146" y="928051"/>
              <a:ext cx="1694783" cy="19722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dirty="0">
                  <a:solidFill>
                    <a:schemeClr val="tx1"/>
                  </a:solidFill>
                </a:rPr>
                <a:t>Main dipole current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B573416-2E58-463B-A2FD-4C06CEED9973}"/>
                </a:ext>
              </a:extLst>
            </p:cNvPr>
            <p:cNvSpPr/>
            <p:nvPr/>
          </p:nvSpPr>
          <p:spPr>
            <a:xfrm>
              <a:off x="4419146" y="2669095"/>
              <a:ext cx="1694783" cy="19722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dirty="0">
                  <a:solidFill>
                    <a:schemeClr val="tx1"/>
                  </a:solidFill>
                </a:rPr>
                <a:t>Beam intensity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AD94E23-5250-4020-9520-97C818833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38" y="105150"/>
            <a:ext cx="8328991" cy="620992"/>
          </a:xfrm>
        </p:spPr>
        <p:txBody>
          <a:bodyPr>
            <a:normAutofit/>
          </a:bodyPr>
          <a:lstStyle/>
          <a:p>
            <a:pPr algn="l"/>
            <a:r>
              <a:rPr lang="en-US" u="sng" dirty="0"/>
              <a:t>Orbit/tune/coupling/chromaticity </a:t>
            </a:r>
            <a:r>
              <a:rPr lang="en-US" u="sng" dirty="0" err="1"/>
              <a:t>feedcbak</a:t>
            </a:r>
            <a:endParaRPr lang="en-US" u="sng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92B416-B7D7-4C36-9C56-026081740960}"/>
              </a:ext>
            </a:extLst>
          </p:cNvPr>
          <p:cNvSpPr/>
          <p:nvPr/>
        </p:nvSpPr>
        <p:spPr>
          <a:xfrm>
            <a:off x="5769014" y="2724428"/>
            <a:ext cx="859917" cy="197223"/>
          </a:xfrm>
          <a:prstGeom prst="rect">
            <a:avLst/>
          </a:prstGeom>
          <a:noFill/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100 GeV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501329-5E3A-456C-B9AA-1EDA7A9EED58}"/>
              </a:ext>
            </a:extLst>
          </p:cNvPr>
          <p:cNvSpPr/>
          <p:nvPr/>
        </p:nvSpPr>
        <p:spPr>
          <a:xfrm>
            <a:off x="7948567" y="2728332"/>
            <a:ext cx="859917" cy="197223"/>
          </a:xfrm>
          <a:prstGeom prst="rect">
            <a:avLst/>
          </a:prstGeom>
          <a:noFill/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100 GeV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9EBA54A-B21A-4C9D-9639-16EB8175A19F}"/>
              </a:ext>
            </a:extLst>
          </p:cNvPr>
          <p:cNvCxnSpPr>
            <a:cxnSpLocks/>
          </p:cNvCxnSpPr>
          <p:nvPr/>
        </p:nvCxnSpPr>
        <p:spPr>
          <a:xfrm flipV="1">
            <a:off x="6422283" y="2122521"/>
            <a:ext cx="259977" cy="57374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0F91939-093F-427C-8504-00A23214816C}"/>
              </a:ext>
            </a:extLst>
          </p:cNvPr>
          <p:cNvCxnSpPr>
            <a:cxnSpLocks/>
          </p:cNvCxnSpPr>
          <p:nvPr/>
        </p:nvCxnSpPr>
        <p:spPr>
          <a:xfrm>
            <a:off x="7787555" y="2120373"/>
            <a:ext cx="215848" cy="50386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0D1F5F2C-1C0A-4BBA-8B04-34685A4D2034}"/>
              </a:ext>
            </a:extLst>
          </p:cNvPr>
          <p:cNvSpPr/>
          <p:nvPr/>
        </p:nvSpPr>
        <p:spPr>
          <a:xfrm rot="16200000">
            <a:off x="5105001" y="2357399"/>
            <a:ext cx="1146385" cy="181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>
                <a:solidFill>
                  <a:schemeClr val="tx1"/>
                </a:solidFill>
              </a:rPr>
              <a:t>Ramp start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463A83-43C9-42C8-95AD-E182B26207ED}"/>
              </a:ext>
            </a:extLst>
          </p:cNvPr>
          <p:cNvSpPr txBox="1"/>
          <p:nvPr/>
        </p:nvSpPr>
        <p:spPr>
          <a:xfrm>
            <a:off x="107761" y="1776948"/>
            <a:ext cx="37433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Polarimeter analyzing power is energy dependent</a:t>
            </a:r>
          </a:p>
          <a:p>
            <a:endParaRPr lang="en-US" sz="1600" dirty="0"/>
          </a:p>
          <a:p>
            <a:r>
              <a:rPr lang="en-US" sz="1600" dirty="0"/>
              <a:t>Useful calibration is to accelerate-decelerate to an energy plateau and compare polarization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Model uncertainty on down ramp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Chromaticity feedback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RF </a:t>
            </a:r>
            <a:r>
              <a:rPr lang="en-US" sz="1600" dirty="0" err="1"/>
              <a:t>freq</a:t>
            </a:r>
            <a:r>
              <a:rPr lang="en-US" sz="1600" dirty="0"/>
              <a:t> modulated at 0.5 Hz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Tune feedback effort deviations over each modulation cycle used to calculate a </a:t>
            </a:r>
            <a:r>
              <a:rPr lang="en-US" sz="1600" dirty="0" err="1"/>
              <a:t>chrom</a:t>
            </a: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Update sent to the </a:t>
            </a:r>
            <a:r>
              <a:rPr lang="en-US" sz="1600" dirty="0" err="1"/>
              <a:t>sextupoles</a:t>
            </a:r>
            <a:endParaRPr lang="en-US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CC413E-D78F-47AC-84FD-09D362DB1BC5}"/>
              </a:ext>
            </a:extLst>
          </p:cNvPr>
          <p:cNvSpPr txBox="1"/>
          <p:nvPr/>
        </p:nvSpPr>
        <p:spPr>
          <a:xfrm>
            <a:off x="522298" y="5638800"/>
            <a:ext cx="7426269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err="1"/>
              <a:t>Chrom</a:t>
            </a:r>
            <a:r>
              <a:rPr lang="en-US" sz="1800" dirty="0"/>
              <a:t> feedback effort during the down ramp was up to </a:t>
            </a:r>
            <a:r>
              <a:rPr lang="en-US" sz="1800" dirty="0">
                <a:solidFill>
                  <a:srgbClr val="FF0000"/>
                </a:solidFill>
              </a:rPr>
              <a:t>40 units</a:t>
            </a:r>
            <a:r>
              <a:rPr lang="en-US" sz="1800" dirty="0"/>
              <a:t>! </a:t>
            </a:r>
          </a:p>
          <a:p>
            <a:r>
              <a:rPr lang="en-US" sz="1800" dirty="0"/>
              <a:t>Successful measurement completed in one shift with feedback </a:t>
            </a:r>
          </a:p>
          <a:p>
            <a:r>
              <a:rPr lang="en-US" sz="1800" dirty="0"/>
              <a:t>Would have taken days without it =&gt; Would never have been done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9712DD-3D8C-4756-A90E-1643504AE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3300" y="63371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753F49-A31E-491A-BC93-736BACC1B1B4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8916EE-056E-6B4B-A76B-C2F870112296}"/>
              </a:ext>
            </a:extLst>
          </p:cNvPr>
          <p:cNvSpPr txBox="1"/>
          <p:nvPr/>
        </p:nvSpPr>
        <p:spPr>
          <a:xfrm>
            <a:off x="0" y="726142"/>
            <a:ext cx="89933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chemeClr val="accent2"/>
                </a:solidFill>
              </a:rPr>
              <a:t>Use orbit (1 Hz, 10 Hz), tune, coupling feedback on every ramp (not shown). </a:t>
            </a:r>
          </a:p>
          <a:p>
            <a:pPr algn="l"/>
            <a:r>
              <a:rPr lang="en-US" sz="2000" dirty="0">
                <a:solidFill>
                  <a:schemeClr val="accent2"/>
                </a:solidFill>
              </a:rPr>
              <a:t>Example is for </a:t>
            </a:r>
            <a:r>
              <a:rPr lang="en-US" sz="2000" dirty="0">
                <a:solidFill>
                  <a:srgbClr val="FF0000"/>
                </a:solidFill>
              </a:rPr>
              <a:t>chromaticity feedback for deceleration (2011)</a:t>
            </a:r>
            <a:r>
              <a:rPr lang="en-US" sz="2000" dirty="0">
                <a:solidFill>
                  <a:schemeClr val="accent2"/>
                </a:solidFill>
              </a:rPr>
              <a:t>, not used since.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605B64-C224-5346-B44C-24BF79524BB4}"/>
              </a:ext>
            </a:extLst>
          </p:cNvPr>
          <p:cNvSpPr txBox="1"/>
          <p:nvPr/>
        </p:nvSpPr>
        <p:spPr>
          <a:xfrm>
            <a:off x="5625690" y="-76200"/>
            <a:ext cx="3594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V. Schoefer, ARIES 2018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024A1C-975C-4BD4-A090-5970D8EAD3ED}"/>
              </a:ext>
            </a:extLst>
          </p:cNvPr>
          <p:cNvSpPr/>
          <p:nvPr/>
        </p:nvSpPr>
        <p:spPr>
          <a:xfrm>
            <a:off x="6770198" y="1923150"/>
            <a:ext cx="859917" cy="197223"/>
          </a:xfrm>
          <a:prstGeom prst="rect">
            <a:avLst/>
          </a:prstGeom>
          <a:noFill/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250 GeV</a:t>
            </a:r>
          </a:p>
        </p:txBody>
      </p:sp>
    </p:spTree>
    <p:extLst>
      <p:ext uri="{BB962C8B-B14F-4D97-AF65-F5344CB8AC3E}">
        <p14:creationId xmlns:p14="http://schemas.microsoft.com/office/powerpoint/2010/main" val="312594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0" dirty="0">
                <a:solidFill>
                  <a:schemeClr val="tx2"/>
                </a:solidFill>
              </a:rPr>
              <a:t>Transition crossing in RHIC</a:t>
            </a:r>
          </a:p>
        </p:txBody>
      </p:sp>
      <p:pic>
        <p:nvPicPr>
          <p:cNvPr id="3" name="Picture 1028" descr="C:\Documents and Settings\wfischer\My Documents\CADXXX_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5233" y="1943100"/>
            <a:ext cx="6249967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 bwMode="auto">
          <a:xfrm>
            <a:off x="114300" y="685800"/>
            <a:ext cx="8747908" cy="5555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285750" indent="-28575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>
                <a:latin typeface="Helvetica"/>
                <a:cs typeface="Helvetica"/>
              </a:rPr>
              <a:t>RHIC is only </a:t>
            </a:r>
            <a:r>
              <a:rPr lang="en-US" sz="2000" b="0" dirty="0" err="1">
                <a:latin typeface="Helvetica"/>
                <a:cs typeface="Helvetica"/>
              </a:rPr>
              <a:t>supercond</a:t>
            </a:r>
            <a:r>
              <a:rPr lang="en-US" sz="2000" b="0" dirty="0">
                <a:latin typeface="Helvetica"/>
                <a:cs typeface="Helvetica"/>
              </a:rPr>
              <a:t>. accelerator crossing transition</a:t>
            </a:r>
            <a:r>
              <a:rPr lang="en-US" sz="1800" b="0" dirty="0">
                <a:latin typeface="Helvetica"/>
                <a:cs typeface="Helvetica"/>
              </a:rPr>
              <a:t> (all ions except p)</a:t>
            </a:r>
          </a:p>
          <a:p>
            <a:pPr marL="285750" indent="-28575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>
                <a:latin typeface="Helvetica"/>
                <a:cs typeface="Helvetica"/>
              </a:rPr>
              <a:t>Instabilities at transition occurred in past due to impedance and e-clouds,</a:t>
            </a:r>
            <a:br>
              <a:rPr lang="en-US" sz="2000" b="0" dirty="0">
                <a:latin typeface="Helvetica"/>
                <a:cs typeface="Helvetica"/>
              </a:rPr>
            </a:br>
            <a:r>
              <a:rPr lang="en-US" sz="2000" b="0" dirty="0">
                <a:latin typeface="Helvetica"/>
                <a:cs typeface="Helvetica"/>
              </a:rPr>
              <a:t>leading to emittance growth and beam loss (tail of bunch trains)</a:t>
            </a:r>
            <a:br>
              <a:rPr lang="en-US" sz="2000" b="0" dirty="0">
                <a:latin typeface="Helvetica"/>
                <a:cs typeface="Helvetica"/>
              </a:rPr>
            </a:br>
            <a:r>
              <a:rPr lang="en-US" sz="2000" b="0" dirty="0">
                <a:solidFill>
                  <a:srgbClr val="FF0000"/>
                </a:solidFill>
                <a:latin typeface="Helvetica"/>
                <a:cs typeface="Helvetica"/>
              </a:rPr>
              <a:t>=&gt; was intensity limit in previous runs</a:t>
            </a:r>
          </a:p>
          <a:p>
            <a:pPr marL="285750" indent="-285750" algn="l">
              <a:spcBef>
                <a:spcPts val="600"/>
              </a:spcBef>
              <a:buFont typeface="Arial"/>
              <a:buChar char="•"/>
            </a:pPr>
            <a:endParaRPr lang="en-US" sz="2000" b="0" dirty="0">
              <a:latin typeface="Helvetica"/>
              <a:cs typeface="Helvetica"/>
            </a:endParaRPr>
          </a:p>
          <a:p>
            <a:pPr marL="285750" indent="-285750" algn="l">
              <a:spcBef>
                <a:spcPts val="600"/>
              </a:spcBef>
              <a:buFont typeface="Arial"/>
              <a:buChar char="•"/>
            </a:pPr>
            <a:endParaRPr lang="en-US" sz="2000" b="0" dirty="0">
              <a:latin typeface="Helvetica"/>
              <a:cs typeface="Helvetica"/>
            </a:endParaRPr>
          </a:p>
          <a:p>
            <a:pPr marL="285750" indent="-285750" algn="l">
              <a:spcBef>
                <a:spcPts val="600"/>
              </a:spcBef>
              <a:buFont typeface="Arial"/>
              <a:buChar char="•"/>
            </a:pPr>
            <a:endParaRPr lang="en-US" sz="2000" b="0" dirty="0">
              <a:latin typeface="Helvetica"/>
              <a:cs typeface="Helvetica"/>
            </a:endParaRPr>
          </a:p>
          <a:p>
            <a:pPr marL="285750" indent="-285750" algn="l">
              <a:spcBef>
                <a:spcPts val="600"/>
              </a:spcBef>
              <a:buFont typeface="Arial"/>
              <a:buChar char="•"/>
            </a:pPr>
            <a:endParaRPr lang="en-US" sz="2000" b="0" dirty="0">
              <a:latin typeface="Helvetica"/>
              <a:cs typeface="Helvetica"/>
            </a:endParaRPr>
          </a:p>
          <a:p>
            <a:pPr marL="285750" indent="-285750" algn="l">
              <a:spcBef>
                <a:spcPts val="600"/>
              </a:spcBef>
              <a:buFont typeface="Arial"/>
              <a:buChar char="•"/>
            </a:pPr>
            <a:endParaRPr lang="en-US" sz="2000" b="0" dirty="0">
              <a:latin typeface="Helvetica"/>
              <a:cs typeface="Helvetica"/>
            </a:endParaRPr>
          </a:p>
          <a:p>
            <a:pPr marL="285750" indent="-285750" algn="l">
              <a:spcBef>
                <a:spcPts val="600"/>
              </a:spcBef>
              <a:buFont typeface="Arial"/>
              <a:buChar char="•"/>
            </a:pPr>
            <a:endParaRPr lang="en-US" sz="2000" b="0" dirty="0">
              <a:latin typeface="Helvetica"/>
              <a:cs typeface="Helvetica"/>
            </a:endParaRPr>
          </a:p>
          <a:p>
            <a:pPr algn="l">
              <a:spcBef>
                <a:spcPts val="600"/>
              </a:spcBef>
            </a:pPr>
            <a:endParaRPr lang="en-US" sz="2000" b="0" dirty="0">
              <a:latin typeface="Helvetica"/>
              <a:cs typeface="Helvetica"/>
            </a:endParaRPr>
          </a:p>
          <a:p>
            <a:pPr marL="285750" indent="-285750" algn="l">
              <a:spcBef>
                <a:spcPts val="600"/>
              </a:spcBef>
              <a:buFont typeface="Arial"/>
              <a:buChar char="•"/>
            </a:pPr>
            <a:endParaRPr lang="en-US" sz="2000" b="0" dirty="0">
              <a:latin typeface="Helvetica"/>
              <a:cs typeface="Helvetica"/>
            </a:endParaRPr>
          </a:p>
          <a:p>
            <a:pPr marL="285750" indent="-285750" algn="l">
              <a:spcBef>
                <a:spcPts val="600"/>
              </a:spcBef>
              <a:buFont typeface="Arial"/>
              <a:buChar char="•"/>
            </a:pPr>
            <a:endParaRPr lang="en-US" sz="2000" b="0" dirty="0">
              <a:latin typeface="Helvetica"/>
              <a:cs typeface="Helvetica"/>
            </a:endParaRPr>
          </a:p>
          <a:p>
            <a:pPr marL="285750" indent="-28575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>
                <a:latin typeface="Helvetica"/>
                <a:cs typeface="Helvetica"/>
              </a:rPr>
              <a:t>With stochastic cooling can tolerate emittance growth (not beam loss) </a:t>
            </a:r>
            <a:br>
              <a:rPr lang="en-US" sz="2000" b="0" dirty="0">
                <a:latin typeface="Helvetica"/>
                <a:cs typeface="Helvetica"/>
              </a:rPr>
            </a:br>
            <a:r>
              <a:rPr lang="en-US" sz="2000" b="0" dirty="0">
                <a:solidFill>
                  <a:srgbClr val="FF0000"/>
                </a:solidFill>
                <a:latin typeface="Helvetica"/>
                <a:cs typeface="Helvetica"/>
              </a:rPr>
              <a:t>=&gt; allows for more intensity to be accelerated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44A5499-743F-3C4C-94F1-5EB6E6480805}"/>
              </a:ext>
            </a:extLst>
          </p:cNvPr>
          <p:cNvGrpSpPr/>
          <p:nvPr/>
        </p:nvGrpSpPr>
        <p:grpSpPr>
          <a:xfrm>
            <a:off x="5943600" y="762000"/>
            <a:ext cx="3048000" cy="3581400"/>
            <a:chOff x="5943600" y="762000"/>
            <a:chExt cx="3048000" cy="3581400"/>
          </a:xfrm>
        </p:grpSpPr>
        <p:pic>
          <p:nvPicPr>
            <p:cNvPr id="5" name="Picture 4" descr="A close up of a map&#10;&#10;Description automatically generated">
              <a:extLst>
                <a:ext uri="{FF2B5EF4-FFF2-40B4-BE49-F238E27FC236}">
                  <a16:creationId xmlns:a16="http://schemas.microsoft.com/office/drawing/2014/main" id="{9F895337-0F4A-8349-8434-3FBD697A3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8106" y="762000"/>
              <a:ext cx="2983494" cy="35814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9551BA3-D22B-0A42-A03D-D6A2628C674D}"/>
                </a:ext>
              </a:extLst>
            </p:cNvPr>
            <p:cNvSpPr txBox="1"/>
            <p:nvPr/>
          </p:nvSpPr>
          <p:spPr>
            <a:xfrm>
              <a:off x="5943600" y="4081790"/>
              <a:ext cx="83388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00" dirty="0"/>
                <a:t>C. Montag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27760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Uslhc">
  <a:themeElements>
    <a:clrScheme name="Uslhc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CC66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E2B8"/>
      </a:accent5>
      <a:accent6>
        <a:srgbClr val="0000E7"/>
      </a:accent6>
      <a:hlink>
        <a:srgbClr val="CC00CC"/>
      </a:hlink>
      <a:folHlink>
        <a:srgbClr val="C0C0C0"/>
      </a:folHlink>
    </a:clrScheme>
    <a:fontScheme name="Uslh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 algn="l">
          <a:defRPr dirty="0" smtClean="0"/>
        </a:defPPr>
      </a:lstStyle>
    </a:txDef>
  </a:objectDefaults>
  <a:extraClrSchemeLst>
    <a:extraClrScheme>
      <a:clrScheme name="Uslh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lh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slhc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lhc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lh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lh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lh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46454497</TotalTime>
  <Words>2258</Words>
  <Application>Microsoft Macintosh PowerPoint</Application>
  <PresentationFormat>Letter Paper (8.5x11 in)</PresentationFormat>
  <Paragraphs>340</Paragraphs>
  <Slides>28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HGGothicE</vt:lpstr>
      <vt:lpstr>Arial</vt:lpstr>
      <vt:lpstr>Calibri</vt:lpstr>
      <vt:lpstr>Helvetica</vt:lpstr>
      <vt:lpstr>Symbol</vt:lpstr>
      <vt:lpstr>Times New Roman</vt:lpstr>
      <vt:lpstr>Wingdings 3</vt:lpstr>
      <vt:lpstr>Uslhc</vt:lpstr>
      <vt:lpstr> Mitigation strategies for RHIC  and EIC hadron beams  Wolfram Fischer  </vt:lpstr>
      <vt:lpstr>Mitigation of beam degradation in RHIC and EIC</vt:lpstr>
      <vt:lpstr>PowerPoint Presentation</vt:lpstr>
      <vt:lpstr>RHIC – study of QGP requires flexibility</vt:lpstr>
      <vt:lpstr>EIC – Electron Ion Collider         (now a project, CD-0 Dec 2019)</vt:lpstr>
      <vt:lpstr>PowerPoint Presentation</vt:lpstr>
      <vt:lpstr>High intensity high brightness ion sources + pre-injectors</vt:lpstr>
      <vt:lpstr>Orbit/tune/coupling/chromaticity feedcbak</vt:lpstr>
      <vt:lpstr>Transition crossing in RHIC</vt:lpstr>
      <vt:lpstr>Head-on beam-beam compensation                          Principle</vt:lpstr>
      <vt:lpstr>RHIC e-lens Parameters</vt:lpstr>
      <vt:lpstr>Head-on bb compensation         Footprint compression</vt:lpstr>
      <vt:lpstr>Beam cooling in RHIC and EIC </vt:lpstr>
      <vt:lpstr> 3D stochastic cooling for heavy ions</vt:lpstr>
      <vt:lpstr>U+U operation at burn-off limit – allows measurement of stot</vt:lpstr>
      <vt:lpstr>RHIC Au+Au operation with stochastic cooling</vt:lpstr>
      <vt:lpstr>96Zr+96Zr / 96Ru+96Ru at 100 GeV/nucleon</vt:lpstr>
      <vt:lpstr>RHIC – study of QGP requires flexibility</vt:lpstr>
      <vt:lpstr>PowerPoint Presentation</vt:lpstr>
      <vt:lpstr>Low Energy RHIC electron Cooler, cooling sections </vt:lpstr>
      <vt:lpstr>PowerPoint Presentation</vt:lpstr>
      <vt:lpstr>EIC – cooling overview</vt:lpstr>
      <vt:lpstr>EIC strong hadron cooling in pre-CDR</vt:lpstr>
      <vt:lpstr>Coherent electron Cooling (CeC),  V. Litvinenko et al.</vt:lpstr>
      <vt:lpstr>Present EIC proton beam cooling concepts </vt:lpstr>
      <vt:lpstr>One alternative: Induction Linac Concept (S. Nagaitsev, Fermilab)</vt:lpstr>
      <vt:lpstr>EIC – 25 GeV proton beam pre-cooler schematic layout</vt:lpstr>
      <vt:lpstr>Summary –         Mitigation strategies for RHIC and EIC hadron beams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</dc:title>
  <dc:creator>Jim Strait</dc:creator>
  <cp:lastModifiedBy>Fischer, Wolfram</cp:lastModifiedBy>
  <cp:revision>4381</cp:revision>
  <cp:lastPrinted>1998-09-11T14:49:03Z</cp:lastPrinted>
  <dcterms:created xsi:type="dcterms:W3CDTF">2010-11-14T17:34:40Z</dcterms:created>
  <dcterms:modified xsi:type="dcterms:W3CDTF">2020-06-29T11:55:50Z</dcterms:modified>
</cp:coreProperties>
</file>