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8" r:id="rId2"/>
  </p:sldMasterIdLst>
  <p:notesMasterIdLst>
    <p:notesMasterId r:id="rId24"/>
  </p:notesMasterIdLst>
  <p:sldIdLst>
    <p:sldId id="257" r:id="rId3"/>
    <p:sldId id="280" r:id="rId4"/>
    <p:sldId id="278" r:id="rId5"/>
    <p:sldId id="279" r:id="rId6"/>
    <p:sldId id="281" r:id="rId7"/>
    <p:sldId id="277" r:id="rId8"/>
    <p:sldId id="282" r:id="rId9"/>
    <p:sldId id="283" r:id="rId10"/>
    <p:sldId id="285" r:id="rId11"/>
    <p:sldId id="286" r:id="rId12"/>
    <p:sldId id="287" r:id="rId13"/>
    <p:sldId id="288" r:id="rId14"/>
    <p:sldId id="332" r:id="rId15"/>
    <p:sldId id="289" r:id="rId16"/>
    <p:sldId id="290" r:id="rId17"/>
    <p:sldId id="291" r:id="rId18"/>
    <p:sldId id="333" r:id="rId19"/>
    <p:sldId id="292" r:id="rId20"/>
    <p:sldId id="293" r:id="rId21"/>
    <p:sldId id="294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2BBB"/>
    <a:srgbClr val="F08900"/>
    <a:srgbClr val="003088"/>
    <a:srgbClr val="0432FF"/>
    <a:srgbClr val="1E5DF8"/>
    <a:srgbClr val="626262"/>
    <a:srgbClr val="C13D33"/>
    <a:srgbClr val="FFFFFF"/>
    <a:srgbClr val="00BED5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5C9CFB-E529-E14D-BEC5-95DFCFD4A40D}" v="32" dt="2020-06-26T15:05:13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1"/>
    <p:restoredTop sz="80181"/>
  </p:normalViewPr>
  <p:slideViewPr>
    <p:cSldViewPr snapToGrid="0" snapToObjects="1">
      <p:cViewPr varScale="1">
        <p:scale>
          <a:sx n="123" d="100"/>
          <a:sy n="123" d="100"/>
        </p:scale>
        <p:origin x="640" y="19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95" d="100"/>
        <a:sy n="95" d="100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30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on, Rob (STFC,RAL,ISIS)" userId="9a0e7512-9499-4d73-82f1-b81d2d3233dc" providerId="ADAL" clId="{FC5C9CFB-E529-E14D-BEC5-95DFCFD4A40D}"/>
    <pc:docChg chg="modSld">
      <pc:chgData name="Williamson, Rob (STFC,RAL,ISIS)" userId="9a0e7512-9499-4d73-82f1-b81d2d3233dc" providerId="ADAL" clId="{FC5C9CFB-E529-E14D-BEC5-95DFCFD4A40D}" dt="2020-06-26T15:05:13.572" v="57" actId="1035"/>
      <pc:docMkLst>
        <pc:docMk/>
      </pc:docMkLst>
      <pc:sldChg chg="modSp">
        <pc:chgData name="Williamson, Rob (STFC,RAL,ISIS)" userId="9a0e7512-9499-4d73-82f1-b81d2d3233dc" providerId="ADAL" clId="{FC5C9CFB-E529-E14D-BEC5-95DFCFD4A40D}" dt="2020-06-26T13:58:26.519" v="26" actId="207"/>
        <pc:sldMkLst>
          <pc:docMk/>
          <pc:sldMk cId="1767730458" sldId="292"/>
        </pc:sldMkLst>
        <pc:spChg chg="mod">
          <ac:chgData name="Williamson, Rob (STFC,RAL,ISIS)" userId="9a0e7512-9499-4d73-82f1-b81d2d3233dc" providerId="ADAL" clId="{FC5C9CFB-E529-E14D-BEC5-95DFCFD4A40D}" dt="2020-06-26T13:58:26.519" v="26" actId="207"/>
          <ac:spMkLst>
            <pc:docMk/>
            <pc:sldMk cId="1767730458" sldId="292"/>
            <ac:spMk id="5" creationId="{CAA1A83C-1C6B-C444-849C-D76E5871B821}"/>
          </ac:spMkLst>
        </pc:spChg>
      </pc:sldChg>
      <pc:sldChg chg="addSp modSp">
        <pc:chgData name="Williamson, Rob (STFC,RAL,ISIS)" userId="9a0e7512-9499-4d73-82f1-b81d2d3233dc" providerId="ADAL" clId="{FC5C9CFB-E529-E14D-BEC5-95DFCFD4A40D}" dt="2020-06-26T15:05:13.572" v="57" actId="1035"/>
        <pc:sldMkLst>
          <pc:docMk/>
          <pc:sldMk cId="128285814" sldId="294"/>
        </pc:sldMkLst>
        <pc:spChg chg="mod">
          <ac:chgData name="Williamson, Rob (STFC,RAL,ISIS)" userId="9a0e7512-9499-4d73-82f1-b81d2d3233dc" providerId="ADAL" clId="{FC5C9CFB-E529-E14D-BEC5-95DFCFD4A40D}" dt="2020-06-26T15:05:09.850" v="50" actId="166"/>
          <ac:spMkLst>
            <pc:docMk/>
            <pc:sldMk cId="128285814" sldId="294"/>
            <ac:spMk id="2" creationId="{6F2D36D3-3B80-2540-ABA3-407702012281}"/>
          </ac:spMkLst>
        </pc:spChg>
        <pc:spChg chg="mod">
          <ac:chgData name="Williamson, Rob (STFC,RAL,ISIS)" userId="9a0e7512-9499-4d73-82f1-b81d2d3233dc" providerId="ADAL" clId="{FC5C9CFB-E529-E14D-BEC5-95DFCFD4A40D}" dt="2020-06-26T15:04:58.097" v="28" actId="1076"/>
          <ac:spMkLst>
            <pc:docMk/>
            <pc:sldMk cId="128285814" sldId="294"/>
            <ac:spMk id="4" creationId="{4B584689-1E21-C045-86CA-F06584FF30E7}"/>
          </ac:spMkLst>
        </pc:spChg>
        <pc:picChg chg="add mod">
          <ac:chgData name="Williamson, Rob (STFC,RAL,ISIS)" userId="9a0e7512-9499-4d73-82f1-b81d2d3233dc" providerId="ADAL" clId="{FC5C9CFB-E529-E14D-BEC5-95DFCFD4A40D}" dt="2020-06-26T15:04:47.060" v="27"/>
          <ac:picMkLst>
            <pc:docMk/>
            <pc:sldMk cId="128285814" sldId="294"/>
            <ac:picMk id="10" creationId="{781F6A8F-CD8E-D84A-9C22-36ACBDBD85F8}"/>
          </ac:picMkLst>
        </pc:picChg>
        <pc:picChg chg="mod">
          <ac:chgData name="Williamson, Rob (STFC,RAL,ISIS)" userId="9a0e7512-9499-4d73-82f1-b81d2d3233dc" providerId="ADAL" clId="{FC5C9CFB-E529-E14D-BEC5-95DFCFD4A40D}" dt="2020-06-26T15:05:13.572" v="57" actId="1035"/>
          <ac:picMkLst>
            <pc:docMk/>
            <pc:sldMk cId="128285814" sldId="294"/>
            <ac:picMk id="1026" creationId="{9A0F9C2F-5E06-B74F-B177-13B5038A3A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6/26/20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07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12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94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98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26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41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99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59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7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63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29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30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95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8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31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6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1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5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5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183D82-000D-EF48-B048-4096B68FB4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322AC-4BF2-B74A-A0ED-6D4D91D844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82448" y="1453825"/>
            <a:ext cx="1017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811788"/>
            <a:ext cx="10515600" cy="3839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4A066C-D235-2441-B1CC-969A071E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1E943-5613-BF4F-AB38-F20277EF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234" y="6492875"/>
            <a:ext cx="593766" cy="365125"/>
          </a:xfrm>
        </p:spPr>
        <p:txBody>
          <a:bodyPr/>
          <a:lstStyle/>
          <a:p>
            <a:fld id="{DF5BFB93-038B-2F47-96CA-4FA40A19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33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6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042135-D94A-F04E-9C0A-598D8AFCC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830FEB-2CCB-694B-A01C-B6B50FB81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FB93-038B-2F47-96CA-4FA40A19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80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9AE80-510D-9D48-9064-99CF237A1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E245-4552-214D-B084-FBDDB892A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1"/>
          <a:stretch/>
        </p:blipFill>
        <p:spPr>
          <a:xfrm>
            <a:off x="9530686" y="1587898"/>
            <a:ext cx="2917150" cy="54494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8000"/>
              </a:srgbClr>
            </a:outerShdw>
            <a:softEdge rad="254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49840" y="2353526"/>
            <a:ext cx="6232672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Loss Mitigation for High Intensity Operation at ISIS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49839" y="4992682"/>
            <a:ext cx="6614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 Williamson</a:t>
            </a:r>
            <a:r>
              <a:rPr lang="en-GB" sz="3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3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Group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838201" y="1295594"/>
            <a:ext cx="6535993" cy="4338290"/>
          </a:xfrm>
        </p:spPr>
        <p:txBody>
          <a:bodyPr/>
          <a:lstStyle/>
          <a:p>
            <a:r>
              <a:rPr lang="en-GB" dirty="0"/>
              <a:t>Vertical head-tail motion 1 - 2.5 </a:t>
            </a:r>
            <a:r>
              <a:rPr lang="en-GB" dirty="0" err="1"/>
              <a:t>ms</a:t>
            </a:r>
            <a:r>
              <a:rPr lang="en-GB" dirty="0"/>
              <a:t>  through acceleration cycle</a:t>
            </a:r>
          </a:p>
          <a:p>
            <a:r>
              <a:rPr lang="en-GB" dirty="0"/>
              <a:t>Suppressed by</a:t>
            </a:r>
          </a:p>
          <a:p>
            <a:pPr lvl="1"/>
            <a:r>
              <a:rPr lang="en-GB" dirty="0"/>
              <a:t>Ramping vertical tune </a:t>
            </a:r>
          </a:p>
          <a:p>
            <a:pPr lvl="1"/>
            <a:r>
              <a:rPr lang="en-GB" dirty="0"/>
              <a:t>Asymmetric longitudinal distribution</a:t>
            </a:r>
          </a:p>
          <a:p>
            <a:pPr lvl="1"/>
            <a:r>
              <a:rPr lang="en-GB" dirty="0"/>
              <a:t>Control of longitudinal and vertical painting</a:t>
            </a:r>
          </a:p>
          <a:p>
            <a:r>
              <a:rPr lang="en-GB" dirty="0"/>
              <a:t>Head-tail effectively damped and beam losses reduced</a:t>
            </a:r>
          </a:p>
          <a:p>
            <a:r>
              <a:rPr lang="en-GB" dirty="0"/>
              <a:t>Further commissioning required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622" y="3614647"/>
            <a:ext cx="5834378" cy="3243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41" y="0"/>
            <a:ext cx="4320787" cy="3067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2B8852-C874-EF47-B1E6-39FCAC72283B}"/>
              </a:ext>
            </a:extLst>
          </p:cNvPr>
          <p:cNvSpPr txBox="1"/>
          <p:nvPr/>
        </p:nvSpPr>
        <p:spPr>
          <a:xfrm>
            <a:off x="2821135" y="5788252"/>
            <a:ext cx="3013244" cy="707886"/>
          </a:xfrm>
          <a:prstGeom prst="rect">
            <a:avLst/>
          </a:prstGeom>
          <a:noFill/>
          <a:ln>
            <a:solidFill>
              <a:srgbClr val="C13D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Williamson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MCBI Workshop (2019)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8E3FA-DF0A-1944-9005-79E4C1433E61}"/>
              </a:ext>
            </a:extLst>
          </p:cNvPr>
          <p:cNvSpPr txBox="1"/>
          <p:nvPr/>
        </p:nvSpPr>
        <p:spPr>
          <a:xfrm>
            <a:off x="7195063" y="347762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Undamped - 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0E2EE-ECA4-F543-8C4E-8130DF67F7EC}"/>
              </a:ext>
            </a:extLst>
          </p:cNvPr>
          <p:cNvSpPr txBox="1"/>
          <p:nvPr/>
        </p:nvSpPr>
        <p:spPr>
          <a:xfrm>
            <a:off x="9274811" y="347870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Damped - green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D6849C-429E-4C42-A8B3-5FC45BF5D588}"/>
              </a:ext>
            </a:extLst>
          </p:cNvPr>
          <p:cNvCxnSpPr>
            <a:cxnSpLocks/>
          </p:cNvCxnSpPr>
          <p:nvPr/>
        </p:nvCxnSpPr>
        <p:spPr>
          <a:xfrm flipH="1">
            <a:off x="8003579" y="3846952"/>
            <a:ext cx="365476" cy="798166"/>
          </a:xfrm>
          <a:prstGeom prst="straightConnector1">
            <a:avLst/>
          </a:prstGeom>
          <a:ln w="3175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F0543E-0690-CD42-A19C-F1745CE5C1DA}"/>
              </a:ext>
            </a:extLst>
          </p:cNvPr>
          <p:cNvCxnSpPr>
            <a:cxnSpLocks/>
          </p:cNvCxnSpPr>
          <p:nvPr/>
        </p:nvCxnSpPr>
        <p:spPr>
          <a:xfrm flipH="1">
            <a:off x="7937941" y="3846952"/>
            <a:ext cx="1840888" cy="1144072"/>
          </a:xfrm>
          <a:prstGeom prst="straightConnector1">
            <a:avLst/>
          </a:prstGeom>
          <a:ln w="31750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DCDD51C-AED6-1449-8C32-8EF795A5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7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0D253C-FB99-8147-8D60-4007148031AA}"/>
              </a:ext>
            </a:extLst>
          </p:cNvPr>
          <p:cNvSpPr/>
          <p:nvPr/>
        </p:nvSpPr>
        <p:spPr>
          <a:xfrm>
            <a:off x="838199" y="1811788"/>
            <a:ext cx="3368041" cy="4376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404E66-1085-D64A-9916-04F67B96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Progress in Loss Mitigation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C6C6A-7C81-284C-8B97-F7E8797D7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142" y="3446243"/>
            <a:ext cx="6711858" cy="3385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32EAA9-52BB-6F42-A851-346D39679345}"/>
              </a:ext>
            </a:extLst>
          </p:cNvPr>
          <p:cNvSpPr/>
          <p:nvPr/>
        </p:nvSpPr>
        <p:spPr>
          <a:xfrm>
            <a:off x="5631364" y="4011895"/>
            <a:ext cx="301220" cy="219534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C47C61-B1A4-E84A-96AE-219946445517}"/>
              </a:ext>
            </a:extLst>
          </p:cNvPr>
          <p:cNvSpPr/>
          <p:nvPr/>
        </p:nvSpPr>
        <p:spPr>
          <a:xfrm>
            <a:off x="836432" y="2354425"/>
            <a:ext cx="3624073" cy="43763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E06BD1-E5C0-4E48-906B-5DE39DE43D5B}"/>
              </a:ext>
            </a:extLst>
          </p:cNvPr>
          <p:cNvSpPr/>
          <p:nvPr/>
        </p:nvSpPr>
        <p:spPr>
          <a:xfrm>
            <a:off x="5925311" y="4011895"/>
            <a:ext cx="6108193" cy="219534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FEE114-B319-2D46-95CA-5D50DA2F7782}"/>
              </a:ext>
            </a:extLst>
          </p:cNvPr>
          <p:cNvSpPr/>
          <p:nvPr/>
        </p:nvSpPr>
        <p:spPr>
          <a:xfrm>
            <a:off x="838199" y="2852611"/>
            <a:ext cx="5482016" cy="437636"/>
          </a:xfrm>
          <a:prstGeom prst="rect">
            <a:avLst/>
          </a:prstGeom>
          <a:solidFill>
            <a:srgbClr val="BE2B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EE239E-F460-B84B-8B8F-4C89C56232FC}"/>
              </a:ext>
            </a:extLst>
          </p:cNvPr>
          <p:cNvSpPr/>
          <p:nvPr/>
        </p:nvSpPr>
        <p:spPr>
          <a:xfrm>
            <a:off x="8924543" y="4011895"/>
            <a:ext cx="639615" cy="2195340"/>
          </a:xfrm>
          <a:prstGeom prst="rect">
            <a:avLst/>
          </a:prstGeom>
          <a:solidFill>
            <a:srgbClr val="BE2B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7D48F5-C1AA-7140-8321-364BD07C1C32}"/>
              </a:ext>
            </a:extLst>
          </p:cNvPr>
          <p:cNvSpPr/>
          <p:nvPr/>
        </p:nvSpPr>
        <p:spPr>
          <a:xfrm>
            <a:off x="838199" y="3395248"/>
            <a:ext cx="4465321" cy="437636"/>
          </a:xfrm>
          <a:prstGeom prst="rect">
            <a:avLst/>
          </a:prstGeom>
          <a:noFill/>
          <a:ln w="38100">
            <a:solidFill>
              <a:srgbClr val="1E5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001B23-7A8C-0343-8E4A-62096A474A47}"/>
              </a:ext>
            </a:extLst>
          </p:cNvPr>
          <p:cNvSpPr/>
          <p:nvPr/>
        </p:nvSpPr>
        <p:spPr>
          <a:xfrm>
            <a:off x="5447007" y="3948131"/>
            <a:ext cx="6711858" cy="2544743"/>
          </a:xfrm>
          <a:prstGeom prst="rect">
            <a:avLst/>
          </a:prstGeom>
          <a:noFill/>
          <a:ln w="38100">
            <a:solidFill>
              <a:srgbClr val="1E5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0A2846-2F3E-DB45-9743-B681895CDAE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Foil Developments</a:t>
            </a:r>
          </a:p>
          <a:p>
            <a:r>
              <a:rPr lang="en-US" dirty="0"/>
              <a:t>Digital Low Level RF</a:t>
            </a:r>
          </a:p>
          <a:p>
            <a:r>
              <a:rPr lang="en-US" dirty="0"/>
              <a:t>Trim Quad Power Supply Filters</a:t>
            </a:r>
          </a:p>
          <a:p>
            <a:r>
              <a:rPr lang="en-US" dirty="0"/>
              <a:t>Diagnostic Developments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773E52-7CAF-BE45-A55C-9CFA09B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0D2B8FFB-A7EE-7C4C-BCC7-52364CBA9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064" y="1386515"/>
            <a:ext cx="2304000" cy="303545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B48C98-5BB3-744A-B41A-2777A5E55C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87065" y="1313174"/>
            <a:ext cx="8866735" cy="4338326"/>
          </a:xfrm>
        </p:spPr>
        <p:txBody>
          <a:bodyPr/>
          <a:lstStyle/>
          <a:p>
            <a:r>
              <a:rPr lang="en-US" dirty="0"/>
              <a:t>Injecting H- and strip electrons with a thin foil</a:t>
            </a:r>
          </a:p>
          <a:p>
            <a:r>
              <a:rPr lang="en-US" dirty="0"/>
              <a:t>Proposed ISIS upgrades required new foil material</a:t>
            </a:r>
          </a:p>
          <a:p>
            <a:r>
              <a:rPr lang="en-US" dirty="0"/>
              <a:t>Trials of carbon based foils</a:t>
            </a:r>
          </a:p>
          <a:p>
            <a:r>
              <a:rPr lang="en-US" dirty="0"/>
              <a:t>Improvements in foil change time</a:t>
            </a:r>
          </a:p>
          <a:p>
            <a:r>
              <a:rPr lang="en-US" dirty="0"/>
              <a:t>Beam loss reduction due to foil size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541C08-5A46-8448-B205-8E1461EF4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191"/>
          </a:xfrm>
        </p:spPr>
        <p:txBody>
          <a:bodyPr/>
          <a:lstStyle/>
          <a:p>
            <a:r>
              <a:rPr lang="en-US" dirty="0"/>
              <a:t>Foil Developments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9D3AD-1BE5-E442-90B2-4D838D6AED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710" y="3616575"/>
            <a:ext cx="6079290" cy="3113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AE6E11-27DC-8449-AC40-014F82FDEB4E}"/>
              </a:ext>
            </a:extLst>
          </p:cNvPr>
          <p:cNvSpPr txBox="1"/>
          <p:nvPr/>
        </p:nvSpPr>
        <p:spPr>
          <a:xfrm>
            <a:off x="8045989" y="6150114"/>
            <a:ext cx="2953721" cy="70788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H</a:t>
            </a:r>
            <a:r>
              <a:rPr lang="en-GB" sz="4000" b="1" baseline="45000" dirty="0">
                <a:solidFill>
                  <a:srgbClr val="FF0000"/>
                </a:solidFill>
              </a:rPr>
              <a:t>-</a:t>
            </a:r>
            <a:r>
              <a:rPr lang="en-GB" sz="4000" b="1" dirty="0">
                <a:solidFill>
                  <a:srgbClr val="FF0000"/>
                </a:solidFill>
              </a:rPr>
              <a:t> </a:t>
            </a:r>
            <a:r>
              <a:rPr lang="en-GB" sz="4000" dirty="0">
                <a:sym typeface="Wingdings" panose="05000000000000000000" pitchFamily="2" charset="2"/>
              </a:rPr>
              <a:t> </a:t>
            </a:r>
            <a:r>
              <a:rPr lang="en-GB" sz="4000" b="1" dirty="0">
                <a:solidFill>
                  <a:srgbClr val="0070C0"/>
                </a:solidFill>
                <a:sym typeface="Wingdings" panose="05000000000000000000" pitchFamily="2" charset="2"/>
              </a:rPr>
              <a:t>H</a:t>
            </a:r>
            <a:r>
              <a:rPr lang="en-GB" sz="4000" b="1" baseline="45000" dirty="0">
                <a:solidFill>
                  <a:srgbClr val="0070C0"/>
                </a:solidFill>
                <a:sym typeface="Wingdings" panose="05000000000000000000" pitchFamily="2" charset="2"/>
              </a:rPr>
              <a:t>+</a:t>
            </a:r>
            <a:r>
              <a:rPr lang="en-GB" sz="4000" dirty="0">
                <a:sym typeface="Wingdings" panose="05000000000000000000" pitchFamily="2" charset="2"/>
              </a:rPr>
              <a:t> + </a:t>
            </a:r>
            <a:r>
              <a:rPr lang="en-GB" sz="4000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2e</a:t>
            </a:r>
            <a:r>
              <a:rPr lang="en-GB" sz="4000" b="1" baseline="45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</a:t>
            </a:r>
            <a:endParaRPr lang="en-GB" sz="4000" b="1" baseline="45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7650FA-0834-3D47-BFB3-6F1487EFF288}"/>
              </a:ext>
            </a:extLst>
          </p:cNvPr>
          <p:cNvCxnSpPr>
            <a:cxnSpLocks/>
          </p:cNvCxnSpPr>
          <p:nvPr/>
        </p:nvCxnSpPr>
        <p:spPr>
          <a:xfrm>
            <a:off x="960735" y="2765933"/>
            <a:ext cx="7724" cy="924433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382F881-809B-6A43-BF9E-3DA2BB662B7C}"/>
              </a:ext>
            </a:extLst>
          </p:cNvPr>
          <p:cNvSpPr/>
          <p:nvPr/>
        </p:nvSpPr>
        <p:spPr>
          <a:xfrm>
            <a:off x="-40002" y="2983332"/>
            <a:ext cx="1068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35 mm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CAB75B-7D94-2F40-BE46-60175E48E2AF}"/>
              </a:ext>
            </a:extLst>
          </p:cNvPr>
          <p:cNvCxnSpPr>
            <a:cxnSpLocks/>
          </p:cNvCxnSpPr>
          <p:nvPr/>
        </p:nvCxnSpPr>
        <p:spPr>
          <a:xfrm flipH="1">
            <a:off x="968460" y="3723024"/>
            <a:ext cx="827674" cy="1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30657C8-9C6D-E341-A9F1-B628AB4FDCDE}"/>
              </a:ext>
            </a:extLst>
          </p:cNvPr>
          <p:cNvSpPr/>
          <p:nvPr/>
        </p:nvSpPr>
        <p:spPr>
          <a:xfrm>
            <a:off x="877246" y="3825335"/>
            <a:ext cx="1068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30 mm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71588-5169-7047-AF8B-A1DA3FAF76EB}"/>
              </a:ext>
            </a:extLst>
          </p:cNvPr>
          <p:cNvSpPr/>
          <p:nvPr/>
        </p:nvSpPr>
        <p:spPr>
          <a:xfrm rot="21424076">
            <a:off x="675437" y="2291279"/>
            <a:ext cx="1368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Remaining substrate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9D3851-9E27-D540-A84A-B346EF958EC8}"/>
              </a:ext>
            </a:extLst>
          </p:cNvPr>
          <p:cNvSpPr/>
          <p:nvPr/>
        </p:nvSpPr>
        <p:spPr>
          <a:xfrm rot="21417099">
            <a:off x="928467" y="2338834"/>
            <a:ext cx="891090" cy="371010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8C21C3-2A0F-074E-9A3E-CCAFD827DC41}"/>
              </a:ext>
            </a:extLst>
          </p:cNvPr>
          <p:cNvSpPr/>
          <p:nvPr/>
        </p:nvSpPr>
        <p:spPr>
          <a:xfrm>
            <a:off x="2487066" y="3924190"/>
            <a:ext cx="36256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operating with large size </a:t>
            </a:r>
            <a:r>
              <a:rPr lang="en-US" sz="28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-crystalline corrugated diamond foil from SNS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4D9F5-65A9-0F4D-9F8E-609C371FBCC1}"/>
              </a:ext>
            </a:extLst>
          </p:cNvPr>
          <p:cNvSpPr txBox="1"/>
          <p:nvPr/>
        </p:nvSpPr>
        <p:spPr>
          <a:xfrm>
            <a:off x="7169005" y="136806"/>
            <a:ext cx="4853992" cy="707886"/>
          </a:xfrm>
          <a:prstGeom prst="rect">
            <a:avLst/>
          </a:prstGeom>
          <a:noFill/>
          <a:ln>
            <a:solidFill>
              <a:srgbClr val="C13D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Jones &amp; HV Cavanagh, IPAC18 10.18429/JACoW-IPAC2018-TUPAL055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CEDB2A6-E1CB-5A4A-AEF8-9A777E23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2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as35\Pictures\Work\DSC_0468.JPG">
            <a:extLst>
              <a:ext uri="{FF2B5EF4-FFF2-40B4-BE49-F238E27FC236}">
                <a16:creationId xmlns:a16="http://schemas.microsoft.com/office/drawing/2014/main" id="{9AF141E9-8ADB-F742-BB00-22736DAC0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5798" y="0"/>
            <a:ext cx="2124242" cy="2714625"/>
          </a:xfrm>
          <a:prstGeom prst="rect">
            <a:avLst/>
          </a:prstGeom>
          <a:noFill/>
          <a:ln w="28575"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0" descr="IMG_070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159024" y="1078798"/>
            <a:ext cx="2484568" cy="476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124122" y="97336"/>
            <a:ext cx="3067878" cy="169511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20016" tIns="10008" rIns="20016" bIns="10008"/>
          <a:lstStyle/>
          <a:p>
            <a:pPr defTabSz="200025"/>
            <a:r>
              <a:rPr lang="en-US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(c. 1982)</a:t>
            </a:r>
          </a:p>
          <a:p>
            <a:pPr defTabSz="200025"/>
            <a:r>
              <a:rPr lang="en-US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Law Generator / Master Oscillator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ACEE5709-45F5-7047-B4DC-2988CBBBAE6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Low Level RF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2D45C2C7-C1B6-E44D-89B9-71DA5FD05115}"/>
              </a:ext>
            </a:extLst>
          </p:cNvPr>
          <p:cNvSpPr txBox="1">
            <a:spLocks/>
          </p:cNvSpPr>
          <p:nvPr/>
        </p:nvSpPr>
        <p:spPr>
          <a:xfrm>
            <a:off x="2722165" y="1315903"/>
            <a:ext cx="4327339" cy="55420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1RF Analogue LPRF controls (c.1982)</a:t>
            </a: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Loops to control cavity voltage amplitude and phase + tuning</a:t>
            </a: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2RF Analogue LPRF controls (c. late 90s)</a:t>
            </a:r>
          </a:p>
          <a:p>
            <a:pPr marL="285750" indent="-285750"/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Ageing components more likely to fail </a:t>
            </a:r>
          </a:p>
          <a:p>
            <a:pPr marL="285750" indent="-285750"/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Replacements harder to source</a:t>
            </a:r>
          </a:p>
        </p:txBody>
      </p:sp>
      <p:pic>
        <p:nvPicPr>
          <p:cNvPr id="26" name="Picture 25" descr="A close up of a metal rack&#10;&#10;Description automatically generated">
            <a:extLst>
              <a:ext uri="{FF2B5EF4-FFF2-40B4-BE49-F238E27FC236}">
                <a16:creationId xmlns:a16="http://schemas.microsoft.com/office/drawing/2014/main" id="{207E4C6A-7457-8440-9595-8557F6EC33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418" y="3067749"/>
            <a:ext cx="4566834" cy="34251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F421C5-AB80-3149-A054-CBBDFB44DD6C}"/>
              </a:ext>
            </a:extLst>
          </p:cNvPr>
          <p:cNvSpPr/>
          <p:nvPr/>
        </p:nvSpPr>
        <p:spPr>
          <a:xfrm>
            <a:off x="298174" y="1088086"/>
            <a:ext cx="991099" cy="26092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F00D13-AC6C-8F4D-9BD9-738B5BB2E7C4}"/>
              </a:ext>
            </a:extLst>
          </p:cNvPr>
          <p:cNvSpPr/>
          <p:nvPr/>
        </p:nvSpPr>
        <p:spPr>
          <a:xfrm>
            <a:off x="2643592" y="1299431"/>
            <a:ext cx="4154773" cy="2129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D493DF-A234-8D40-8FE2-B0205A258AAA}"/>
              </a:ext>
            </a:extLst>
          </p:cNvPr>
          <p:cNvSpPr/>
          <p:nvPr/>
        </p:nvSpPr>
        <p:spPr>
          <a:xfrm>
            <a:off x="8684500" y="4866290"/>
            <a:ext cx="271898" cy="10615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F9DB1F-C440-8048-B4FD-7E79E2D707BC}"/>
              </a:ext>
            </a:extLst>
          </p:cNvPr>
          <p:cNvSpPr/>
          <p:nvPr/>
        </p:nvSpPr>
        <p:spPr>
          <a:xfrm>
            <a:off x="9333886" y="4866290"/>
            <a:ext cx="271898" cy="106154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C4CEE7-1AF2-A843-ABAE-FC4CB6AA8844}"/>
              </a:ext>
            </a:extLst>
          </p:cNvPr>
          <p:cNvSpPr/>
          <p:nvPr/>
        </p:nvSpPr>
        <p:spPr>
          <a:xfrm>
            <a:off x="6887103" y="0"/>
            <a:ext cx="2122937" cy="271462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FF5325-B68A-6348-9565-4685A9DFA1BD}"/>
              </a:ext>
            </a:extLst>
          </p:cNvPr>
          <p:cNvCxnSpPr>
            <a:stCxn id="6" idx="3"/>
            <a:endCxn id="27" idx="1"/>
          </p:cNvCxnSpPr>
          <p:nvPr/>
        </p:nvCxnSpPr>
        <p:spPr>
          <a:xfrm flipV="1">
            <a:off x="1289273" y="2364216"/>
            <a:ext cx="1354319" cy="28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977AE5D-0581-174F-8E01-7088EFB37E94}"/>
              </a:ext>
            </a:extLst>
          </p:cNvPr>
          <p:cNvCxnSpPr>
            <a:cxnSpLocks/>
          </p:cNvCxnSpPr>
          <p:nvPr/>
        </p:nvCxnSpPr>
        <p:spPr>
          <a:xfrm>
            <a:off x="6798365" y="3429000"/>
            <a:ext cx="1914711" cy="14372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670890-BA45-C345-9CE1-F43868FB9BEB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9010040" y="2714625"/>
            <a:ext cx="459795" cy="215166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02E71AA-779C-D94C-9DAD-23B9B1B40596}"/>
              </a:ext>
            </a:extLst>
          </p:cNvPr>
          <p:cNvSpPr/>
          <p:nvPr/>
        </p:nvSpPr>
        <p:spPr>
          <a:xfrm>
            <a:off x="2649528" y="3519933"/>
            <a:ext cx="4154773" cy="843374"/>
          </a:xfrm>
          <a:prstGeom prst="rect">
            <a:avLst/>
          </a:prstGeom>
          <a:noFill/>
          <a:ln w="38100">
            <a:solidFill>
              <a:srgbClr val="BE2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60559F-043B-2140-8BD8-9C2B32BAEC91}"/>
              </a:ext>
            </a:extLst>
          </p:cNvPr>
          <p:cNvSpPr/>
          <p:nvPr/>
        </p:nvSpPr>
        <p:spPr>
          <a:xfrm>
            <a:off x="1401309" y="3107252"/>
            <a:ext cx="951256" cy="1730532"/>
          </a:xfrm>
          <a:prstGeom prst="rect">
            <a:avLst/>
          </a:prstGeom>
          <a:noFill/>
          <a:ln w="38100">
            <a:solidFill>
              <a:srgbClr val="BE2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88478B-882D-6445-BB5D-24219FB606DC}"/>
              </a:ext>
            </a:extLst>
          </p:cNvPr>
          <p:cNvCxnSpPr>
            <a:cxnSpLocks/>
            <a:stCxn id="36" idx="3"/>
            <a:endCxn id="35" idx="1"/>
          </p:cNvCxnSpPr>
          <p:nvPr/>
        </p:nvCxnSpPr>
        <p:spPr>
          <a:xfrm flipV="1">
            <a:off x="2352565" y="3941620"/>
            <a:ext cx="296963" cy="30898"/>
          </a:xfrm>
          <a:prstGeom prst="line">
            <a:avLst/>
          </a:prstGeom>
          <a:ln w="38100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0EAB383-582A-684B-B52E-2CAFAA385B84}"/>
              </a:ext>
            </a:extLst>
          </p:cNvPr>
          <p:cNvSpPr/>
          <p:nvPr/>
        </p:nvSpPr>
        <p:spPr>
          <a:xfrm>
            <a:off x="10401714" y="4909153"/>
            <a:ext cx="271898" cy="1061544"/>
          </a:xfrm>
          <a:prstGeom prst="rect">
            <a:avLst/>
          </a:prstGeom>
          <a:noFill/>
          <a:ln w="38100">
            <a:solidFill>
              <a:srgbClr val="BE2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ADC9179-6637-B34A-909B-5A60585D22BB}"/>
              </a:ext>
            </a:extLst>
          </p:cNvPr>
          <p:cNvCxnSpPr>
            <a:cxnSpLocks/>
          </p:cNvCxnSpPr>
          <p:nvPr/>
        </p:nvCxnSpPr>
        <p:spPr>
          <a:xfrm>
            <a:off x="6810237" y="3941620"/>
            <a:ext cx="3591477" cy="967533"/>
          </a:xfrm>
          <a:prstGeom prst="line">
            <a:avLst/>
          </a:prstGeom>
          <a:ln w="38100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A8CCDD-4460-F641-80D3-BE109791C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65674" y="6492875"/>
            <a:ext cx="613812" cy="365125"/>
          </a:xfrm>
        </p:spPr>
        <p:txBody>
          <a:bodyPr/>
          <a:lstStyle/>
          <a:p>
            <a:fld id="{DF5BFB93-038B-2F47-96CA-4FA40A190D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0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4B1E25E-243F-BD4B-AB45-088C876263E4}"/>
              </a:ext>
            </a:extLst>
          </p:cNvPr>
          <p:cNvGrpSpPr>
            <a:grpSpLocks noChangeAspect="1"/>
          </p:cNvGrpSpPr>
          <p:nvPr/>
        </p:nvGrpSpPr>
        <p:grpSpPr>
          <a:xfrm>
            <a:off x="8672328" y="4179057"/>
            <a:ext cx="780931" cy="465703"/>
            <a:chOff x="5302116" y="5219049"/>
            <a:chExt cx="585539" cy="407609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2D09CF0A-6885-8F45-814F-063B5D282837}"/>
                </a:ext>
              </a:extLst>
            </p:cNvPr>
            <p:cNvSpPr txBox="1"/>
            <p:nvPr/>
          </p:nvSpPr>
          <p:spPr>
            <a:xfrm>
              <a:off x="5302116" y="5219049"/>
              <a:ext cx="224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I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85729BF-7EAB-1D47-8DFC-66CC8FE2DB90}"/>
                </a:ext>
              </a:extLst>
            </p:cNvPr>
            <p:cNvSpPr txBox="1"/>
            <p:nvPr/>
          </p:nvSpPr>
          <p:spPr>
            <a:xfrm>
              <a:off x="5359946" y="5380437"/>
              <a:ext cx="5277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rgbClr val="00B050"/>
                  </a:solidFill>
                </a:rPr>
                <a:t>beam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D113576-B53A-C44F-843F-5248DEEBB2D4}"/>
              </a:ext>
            </a:extLst>
          </p:cNvPr>
          <p:cNvGrpSpPr>
            <a:grpSpLocks noChangeAspect="1"/>
          </p:cNvGrpSpPr>
          <p:nvPr/>
        </p:nvGrpSpPr>
        <p:grpSpPr>
          <a:xfrm>
            <a:off x="8672328" y="5094528"/>
            <a:ext cx="651368" cy="367564"/>
            <a:chOff x="6340699" y="5523814"/>
            <a:chExt cx="759914" cy="428816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0592A07-999E-F243-898B-B6807A9EB140}"/>
                </a:ext>
              </a:extLst>
            </p:cNvPr>
            <p:cNvSpPr txBox="1"/>
            <p:nvPr/>
          </p:nvSpPr>
          <p:spPr>
            <a:xfrm>
              <a:off x="6340699" y="5523814"/>
              <a:ext cx="224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Q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CC2B0DF2-98CD-E74C-B3CB-47F3E483A725}"/>
                </a:ext>
              </a:extLst>
            </p:cNvPr>
            <p:cNvSpPr txBox="1"/>
            <p:nvPr/>
          </p:nvSpPr>
          <p:spPr>
            <a:xfrm>
              <a:off x="6572904" y="5706409"/>
              <a:ext cx="5277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rgbClr val="FF0000"/>
                  </a:solidFill>
                </a:rPr>
                <a:t>beam</a:t>
              </a:r>
            </a:p>
          </p:txBody>
        </p:sp>
      </p:grpSp>
      <p:cxnSp>
        <p:nvCxnSpPr>
          <p:cNvPr id="158" name="AutoShape 56">
            <a:extLst>
              <a:ext uri="{FF2B5EF4-FFF2-40B4-BE49-F238E27FC236}">
                <a16:creationId xmlns:a16="http://schemas.microsoft.com/office/drawing/2014/main" id="{88446C78-73D1-A942-B4D9-612D4AD2C246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flipV="1">
            <a:off x="9124296" y="4687550"/>
            <a:ext cx="196578" cy="1"/>
          </a:xfrm>
          <a:prstGeom prst="straightConnector1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9" name="AutoShape 56">
            <a:extLst>
              <a:ext uri="{FF2B5EF4-FFF2-40B4-BE49-F238E27FC236}">
                <a16:creationId xmlns:a16="http://schemas.microsoft.com/office/drawing/2014/main" id="{14854F84-F374-DD44-B704-7DEA93BDDFA1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flipV="1">
            <a:off x="8749736" y="5008072"/>
            <a:ext cx="184795" cy="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F43608-814C-DC4D-BE41-90084F83F9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1202" y="1165562"/>
            <a:ext cx="6810154" cy="2524026"/>
          </a:xfrm>
        </p:spPr>
        <p:txBody>
          <a:bodyPr/>
          <a:lstStyle/>
          <a:p>
            <a:r>
              <a:rPr lang="en-GB" dirty="0"/>
              <a:t>NI </a:t>
            </a:r>
            <a:r>
              <a:rPr lang="en-GB" dirty="0" err="1"/>
              <a:t>FlexRIO</a:t>
            </a:r>
            <a:r>
              <a:rPr lang="en-GB" dirty="0"/>
              <a:t> based system previously used to provide the frequency </a:t>
            </a:r>
          </a:p>
          <a:p>
            <a:r>
              <a:rPr lang="en-GB" dirty="0"/>
              <a:t>Upgraded to include an IQ PID loop around each system </a:t>
            </a:r>
          </a:p>
          <a:p>
            <a:r>
              <a:rPr lang="en-GB" dirty="0"/>
              <a:t>Controls amplitude and phase of the cavity voltage </a:t>
            </a:r>
          </a:p>
          <a:p>
            <a:r>
              <a:rPr lang="en-GB" dirty="0"/>
              <a:t>Digital feed-forward beam compensation now throughout cycle</a:t>
            </a:r>
          </a:p>
          <a:p>
            <a:r>
              <a:rPr lang="en-GB" dirty="0"/>
              <a:t>Digital reference for tuning loop</a:t>
            </a:r>
          </a:p>
          <a:p>
            <a:r>
              <a:rPr lang="en-GB" dirty="0"/>
              <a:t>UPS driven filament power supplies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F196FA-5E82-D54A-A2E7-B3A03DE4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3705"/>
          </a:xfrm>
        </p:spPr>
        <p:txBody>
          <a:bodyPr/>
          <a:lstStyle/>
          <a:p>
            <a:r>
              <a:rPr lang="en-US" dirty="0"/>
              <a:t>Digital Low Level RF</a:t>
            </a:r>
          </a:p>
        </p:txBody>
      </p:sp>
      <p:sp>
        <p:nvSpPr>
          <p:cNvPr id="111" name="Text Box 87">
            <a:extLst>
              <a:ext uri="{FF2B5EF4-FFF2-40B4-BE49-F238E27FC236}">
                <a16:creationId xmlns:a16="http://schemas.microsoft.com/office/drawing/2014/main" id="{563FE4AA-1F10-3A48-986E-5EE04964FD3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754885" y="4176542"/>
            <a:ext cx="144718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IQ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Demod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of Beam Intensity signal used to generate FF correction signal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70CC40C-657C-C141-8B5A-67A2D2348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322" y="3517524"/>
            <a:ext cx="124020" cy="3582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14" name="AutoShape 34">
            <a:extLst>
              <a:ext uri="{FF2B5EF4-FFF2-40B4-BE49-F238E27FC236}">
                <a16:creationId xmlns:a16="http://schemas.microsoft.com/office/drawing/2014/main" id="{A62C4468-FDC4-A241-BAAC-731696EC646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173236" y="3433954"/>
            <a:ext cx="410279" cy="521159"/>
          </a:xfrm>
          <a:prstGeom prst="flowChartExtra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15" name="AutoShape 35">
            <a:extLst>
              <a:ext uri="{FF2B5EF4-FFF2-40B4-BE49-F238E27FC236}">
                <a16:creationId xmlns:a16="http://schemas.microsoft.com/office/drawing/2014/main" id="{CDFDC925-E519-8E44-AE3E-A1CFF39DF3A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392170" y="3424251"/>
            <a:ext cx="410279" cy="521159"/>
          </a:xfrm>
          <a:prstGeom prst="flowChartExtra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16" name="Text Box 36">
            <a:extLst>
              <a:ext uri="{FF2B5EF4-FFF2-40B4-BE49-F238E27FC236}">
                <a16:creationId xmlns:a16="http://schemas.microsoft.com/office/drawing/2014/main" id="{0FD5980D-6F9B-E646-A8C2-F1D325E57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695" y="3039074"/>
            <a:ext cx="9364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Tetrode</a:t>
            </a: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Amplifiers</a:t>
            </a:r>
          </a:p>
        </p:txBody>
      </p:sp>
      <p:sp>
        <p:nvSpPr>
          <p:cNvPr id="117" name="Text Box 37">
            <a:extLst>
              <a:ext uri="{FF2B5EF4-FFF2-40B4-BE49-F238E27FC236}">
                <a16:creationId xmlns:a16="http://schemas.microsoft.com/office/drawing/2014/main" id="{34167105-1E1B-874F-BE31-19B8BBC7A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968" y="3053684"/>
            <a:ext cx="109837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Intermediate</a:t>
            </a: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</a:p>
        </p:txBody>
      </p:sp>
      <p:sp>
        <p:nvSpPr>
          <p:cNvPr id="118" name="Text Box 38">
            <a:extLst>
              <a:ext uri="{FF2B5EF4-FFF2-40B4-BE49-F238E27FC236}">
                <a16:creationId xmlns:a16="http://schemas.microsoft.com/office/drawing/2014/main" id="{FD64F47E-0109-A442-8C2B-4B8F6EBF6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8693" y="3236897"/>
            <a:ext cx="95250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Subtracter</a:t>
            </a:r>
          </a:p>
        </p:txBody>
      </p:sp>
      <p:cxnSp>
        <p:nvCxnSpPr>
          <p:cNvPr id="119" name="AutoShape 40">
            <a:extLst>
              <a:ext uri="{FF2B5EF4-FFF2-40B4-BE49-F238E27FC236}">
                <a16:creationId xmlns:a16="http://schemas.microsoft.com/office/drawing/2014/main" id="{5507B67E-B780-9040-90BE-4BE6B7EC4666}"/>
              </a:ext>
            </a:extLst>
          </p:cNvPr>
          <p:cNvCxnSpPr>
            <a:cxnSpLocks noChangeShapeType="1"/>
            <a:stCxn id="114" idx="0"/>
            <a:endCxn id="153" idx="3"/>
          </p:cNvCxnSpPr>
          <p:nvPr/>
        </p:nvCxnSpPr>
        <p:spPr bwMode="auto">
          <a:xfrm flipH="1">
            <a:off x="6731342" y="3694533"/>
            <a:ext cx="386454" cy="211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AutoShape 41">
            <a:extLst>
              <a:ext uri="{FF2B5EF4-FFF2-40B4-BE49-F238E27FC236}">
                <a16:creationId xmlns:a16="http://schemas.microsoft.com/office/drawing/2014/main" id="{06B2CDD5-4C79-664A-AC25-2B93CF02FB20}"/>
              </a:ext>
            </a:extLst>
          </p:cNvPr>
          <p:cNvCxnSpPr>
            <a:cxnSpLocks noChangeShapeType="1"/>
            <a:stCxn id="114" idx="2"/>
            <a:endCxn id="115" idx="0"/>
          </p:cNvCxnSpPr>
          <p:nvPr/>
        </p:nvCxnSpPr>
        <p:spPr bwMode="auto">
          <a:xfrm flipV="1">
            <a:off x="7638955" y="3684830"/>
            <a:ext cx="697775" cy="97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AutoShape 42">
            <a:extLst>
              <a:ext uri="{FF2B5EF4-FFF2-40B4-BE49-F238E27FC236}">
                <a16:creationId xmlns:a16="http://schemas.microsoft.com/office/drawing/2014/main" id="{620A7831-6EE9-A84E-948A-AA4A4EDECDF3}"/>
              </a:ext>
            </a:extLst>
          </p:cNvPr>
          <p:cNvCxnSpPr>
            <a:cxnSpLocks noChangeShapeType="1"/>
            <a:stCxn id="115" idx="2"/>
            <a:endCxn id="124" idx="0"/>
          </p:cNvCxnSpPr>
          <p:nvPr/>
        </p:nvCxnSpPr>
        <p:spPr bwMode="auto">
          <a:xfrm>
            <a:off x="8857889" y="3684830"/>
            <a:ext cx="838199" cy="138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AutoShape 43">
            <a:extLst>
              <a:ext uri="{FF2B5EF4-FFF2-40B4-BE49-F238E27FC236}">
                <a16:creationId xmlns:a16="http://schemas.microsoft.com/office/drawing/2014/main" id="{4159B05F-4066-ED45-A738-D3C9FD8CA79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0243902" y="2950636"/>
            <a:ext cx="1197538" cy="62114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AutoShape 44">
            <a:extLst>
              <a:ext uri="{FF2B5EF4-FFF2-40B4-BE49-F238E27FC236}">
                <a16:creationId xmlns:a16="http://schemas.microsoft.com/office/drawing/2014/main" id="{8DD8A243-9FD3-D443-B5C2-E16218034CBC}"/>
              </a:ext>
            </a:extLst>
          </p:cNvPr>
          <p:cNvCxnSpPr>
            <a:cxnSpLocks noChangeShapeType="1"/>
            <a:stCxn id="126" idx="0"/>
          </p:cNvCxnSpPr>
          <p:nvPr/>
        </p:nvCxnSpPr>
        <p:spPr bwMode="auto">
          <a:xfrm flipH="1" flipV="1">
            <a:off x="10246228" y="3773043"/>
            <a:ext cx="288422" cy="1101201"/>
          </a:xfrm>
          <a:prstGeom prst="bentConnector4">
            <a:avLst>
              <a:gd name="adj1" fmla="val -35875"/>
              <a:gd name="adj2" fmla="val 100291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AutoShape 39">
            <a:extLst>
              <a:ext uri="{FF2B5EF4-FFF2-40B4-BE49-F238E27FC236}">
                <a16:creationId xmlns:a16="http://schemas.microsoft.com/office/drawing/2014/main" id="{3C9948B2-9081-4D4D-9B6F-AFA11930628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751528" y="3425637"/>
            <a:ext cx="410279" cy="521159"/>
          </a:xfrm>
          <a:prstGeom prst="flowChartExtra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 b="1"/>
          </a:p>
        </p:txBody>
      </p:sp>
      <p:sp>
        <p:nvSpPr>
          <p:cNvPr id="125" name="Text Box 46">
            <a:extLst>
              <a:ext uri="{FF2B5EF4-FFF2-40B4-BE49-F238E27FC236}">
                <a16:creationId xmlns:a16="http://schemas.microsoft.com/office/drawing/2014/main" id="{227EE646-341D-2D4E-97E2-62B91217C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295" y="3498867"/>
            <a:ext cx="238566" cy="3224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/>
              <a:t>-</a:t>
            </a:r>
          </a:p>
        </p:txBody>
      </p:sp>
      <p:sp>
        <p:nvSpPr>
          <p:cNvPr id="126" name="AutoShape 48">
            <a:extLst>
              <a:ext uri="{FF2B5EF4-FFF2-40B4-BE49-F238E27FC236}">
                <a16:creationId xmlns:a16="http://schemas.microsoft.com/office/drawing/2014/main" id="{DA94E938-02AE-2444-B6F8-576C91D14C10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0068930" y="4613664"/>
            <a:ext cx="410280" cy="521159"/>
          </a:xfrm>
          <a:prstGeom prst="flowChartExtra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27" name="Text Box 51">
            <a:extLst>
              <a:ext uri="{FF2B5EF4-FFF2-40B4-BE49-F238E27FC236}">
                <a16:creationId xmlns:a16="http://schemas.microsoft.com/office/drawing/2014/main" id="{D9F2AF1F-5B9E-A647-8AC6-84077ED03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7199" y="4234287"/>
            <a:ext cx="67999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</a:p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</a:p>
        </p:txBody>
      </p:sp>
      <p:sp>
        <p:nvSpPr>
          <p:cNvPr id="128" name="Text Box 52">
            <a:extLst>
              <a:ext uri="{FF2B5EF4-FFF2-40B4-BE49-F238E27FC236}">
                <a16:creationId xmlns:a16="http://schemas.microsoft.com/office/drawing/2014/main" id="{A49B467A-3769-2741-B8FF-C4BC5671F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431" y="5566481"/>
            <a:ext cx="67999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</a:p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</a:p>
        </p:txBody>
      </p:sp>
      <p:sp>
        <p:nvSpPr>
          <p:cNvPr id="129" name="Line 53">
            <a:extLst>
              <a:ext uri="{FF2B5EF4-FFF2-40B4-BE49-F238E27FC236}">
                <a16:creationId xmlns:a16="http://schemas.microsoft.com/office/drawing/2014/main" id="{F32D3432-0547-A147-8AAC-8927DF3EB8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90690" y="4566660"/>
            <a:ext cx="421270" cy="6375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b="1"/>
          </a:p>
        </p:txBody>
      </p:sp>
      <p:cxnSp>
        <p:nvCxnSpPr>
          <p:cNvPr id="130" name="AutoShape 56">
            <a:extLst>
              <a:ext uri="{FF2B5EF4-FFF2-40B4-BE49-F238E27FC236}">
                <a16:creationId xmlns:a16="http://schemas.microsoft.com/office/drawing/2014/main" id="{6C8063DF-D125-0C40-B519-399963B9D6BD}"/>
              </a:ext>
            </a:extLst>
          </p:cNvPr>
          <p:cNvCxnSpPr>
            <a:cxnSpLocks noChangeShapeType="1"/>
            <a:stCxn id="146" idx="3"/>
            <a:endCxn id="126" idx="2"/>
          </p:cNvCxnSpPr>
          <p:nvPr/>
        </p:nvCxnSpPr>
        <p:spPr bwMode="auto">
          <a:xfrm flipV="1">
            <a:off x="9731582" y="4874244"/>
            <a:ext cx="281909" cy="241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AutoShape 58">
            <a:extLst>
              <a:ext uri="{FF2B5EF4-FFF2-40B4-BE49-F238E27FC236}">
                <a16:creationId xmlns:a16="http://schemas.microsoft.com/office/drawing/2014/main" id="{F21095AE-FF30-2A48-BDB7-7B5CB3CE8CBA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6859526" y="3989973"/>
            <a:ext cx="169102" cy="182406"/>
          </a:xfrm>
          <a:prstGeom prst="flowChartExtra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32" name="Line 59">
            <a:extLst>
              <a:ext uri="{FF2B5EF4-FFF2-40B4-BE49-F238E27FC236}">
                <a16:creationId xmlns:a16="http://schemas.microsoft.com/office/drawing/2014/main" id="{B800C2A8-11E2-8E43-BC1E-E1A52FDAA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7852" y="3889971"/>
            <a:ext cx="0" cy="201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b="1"/>
          </a:p>
        </p:txBody>
      </p:sp>
      <p:cxnSp>
        <p:nvCxnSpPr>
          <p:cNvPr id="133" name="AutoShape 60">
            <a:extLst>
              <a:ext uri="{FF2B5EF4-FFF2-40B4-BE49-F238E27FC236}">
                <a16:creationId xmlns:a16="http://schemas.microsoft.com/office/drawing/2014/main" id="{452326E7-65E4-0B40-B806-57D6169CB2F8}"/>
              </a:ext>
            </a:extLst>
          </p:cNvPr>
          <p:cNvCxnSpPr>
            <a:cxnSpLocks noChangeShapeType="1"/>
            <a:stCxn id="131" idx="2"/>
            <a:endCxn id="132" idx="1"/>
          </p:cNvCxnSpPr>
          <p:nvPr/>
        </p:nvCxnSpPr>
        <p:spPr bwMode="auto">
          <a:xfrm flipH="1">
            <a:off x="6657853" y="4081176"/>
            <a:ext cx="195021" cy="1010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AutoShape 61">
            <a:extLst>
              <a:ext uri="{FF2B5EF4-FFF2-40B4-BE49-F238E27FC236}">
                <a16:creationId xmlns:a16="http://schemas.microsoft.com/office/drawing/2014/main" id="{5D36FB4D-8D2D-7C4B-B76E-EB9813DDF1BB}"/>
              </a:ext>
            </a:extLst>
          </p:cNvPr>
          <p:cNvCxnSpPr>
            <a:cxnSpLocks noChangeShapeType="1"/>
            <a:stCxn id="131" idx="0"/>
            <a:endCxn id="145" idx="1"/>
          </p:cNvCxnSpPr>
          <p:nvPr/>
        </p:nvCxnSpPr>
        <p:spPr bwMode="auto">
          <a:xfrm>
            <a:off x="7035280" y="4081176"/>
            <a:ext cx="981895" cy="79168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5" name="Text Box 79">
            <a:extLst>
              <a:ext uri="{FF2B5EF4-FFF2-40B4-BE49-F238E27FC236}">
                <a16:creationId xmlns:a16="http://schemas.microsoft.com/office/drawing/2014/main" id="{CE88D961-57D1-9042-9C81-19A2816C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2152" y="2553869"/>
            <a:ext cx="1086279" cy="396769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</a:p>
        </p:txBody>
      </p:sp>
      <p:sp>
        <p:nvSpPr>
          <p:cNvPr id="136" name="Rectangle 81">
            <a:extLst>
              <a:ext uri="{FF2B5EF4-FFF2-40B4-BE49-F238E27FC236}">
                <a16:creationId xmlns:a16="http://schemas.microsoft.com/office/drawing/2014/main" id="{E0E771B8-A99C-0F41-B8D8-FB71023FD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93" y="5645792"/>
            <a:ext cx="1655699" cy="25240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Digital Gain Function</a:t>
            </a:r>
          </a:p>
        </p:txBody>
      </p:sp>
      <p:cxnSp>
        <p:nvCxnSpPr>
          <p:cNvPr id="137" name="AutoShape 85">
            <a:extLst>
              <a:ext uri="{FF2B5EF4-FFF2-40B4-BE49-F238E27FC236}">
                <a16:creationId xmlns:a16="http://schemas.microsoft.com/office/drawing/2014/main" id="{99359AF7-698F-2A4F-A6CD-44F763A391E0}"/>
              </a:ext>
            </a:extLst>
          </p:cNvPr>
          <p:cNvCxnSpPr>
            <a:cxnSpLocks noChangeShapeType="1"/>
            <a:stCxn id="136" idx="0"/>
            <a:endCxn id="126" idx="1"/>
          </p:cNvCxnSpPr>
          <p:nvPr/>
        </p:nvCxnSpPr>
        <p:spPr bwMode="auto">
          <a:xfrm flipV="1">
            <a:off x="10273543" y="4976814"/>
            <a:ext cx="527" cy="66897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Rectangle 81">
            <a:extLst>
              <a:ext uri="{FF2B5EF4-FFF2-40B4-BE49-F238E27FC236}">
                <a16:creationId xmlns:a16="http://schemas.microsoft.com/office/drawing/2014/main" id="{3C7A45CD-8427-3F49-AE09-17472A9D1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908" y="6223542"/>
            <a:ext cx="1071901" cy="56641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</a:p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</a:p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(sum electrode)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1F17C6D-D795-4440-B895-ACE638A89ECC}"/>
              </a:ext>
            </a:extLst>
          </p:cNvPr>
          <p:cNvSpPr/>
          <p:nvPr/>
        </p:nvSpPr>
        <p:spPr>
          <a:xfrm>
            <a:off x="7762008" y="4195820"/>
            <a:ext cx="2982809" cy="1250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41" name="Rectangle 81">
            <a:extLst>
              <a:ext uri="{FF2B5EF4-FFF2-40B4-BE49-F238E27FC236}">
                <a16:creationId xmlns:a16="http://schemas.microsoft.com/office/drawing/2014/main" id="{722D6765-A47C-D246-AB70-30F15822C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771" y="4710509"/>
            <a:ext cx="770886" cy="47681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</a:p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</a:p>
        </p:txBody>
      </p:sp>
      <p:sp>
        <p:nvSpPr>
          <p:cNvPr id="142" name="Line 88">
            <a:extLst>
              <a:ext uri="{FF2B5EF4-FFF2-40B4-BE49-F238E27FC236}">
                <a16:creationId xmlns:a16="http://schemas.microsoft.com/office/drawing/2014/main" id="{DE0EE915-576E-5241-A0FC-E8DA5CFDBA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54354" y="4091282"/>
            <a:ext cx="105867" cy="619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b="1"/>
          </a:p>
        </p:txBody>
      </p:sp>
      <p:cxnSp>
        <p:nvCxnSpPr>
          <p:cNvPr id="143" name="Elbow Connector 142">
            <a:extLst>
              <a:ext uri="{FF2B5EF4-FFF2-40B4-BE49-F238E27FC236}">
                <a16:creationId xmlns:a16="http://schemas.microsoft.com/office/drawing/2014/main" id="{D0979DAB-F29A-E742-9C35-585B97DC4D9F}"/>
              </a:ext>
            </a:extLst>
          </p:cNvPr>
          <p:cNvCxnSpPr>
            <a:cxnSpLocks/>
          </p:cNvCxnSpPr>
          <p:nvPr/>
        </p:nvCxnSpPr>
        <p:spPr>
          <a:xfrm flipV="1">
            <a:off x="6786872" y="2790756"/>
            <a:ext cx="3945280" cy="894074"/>
          </a:xfrm>
          <a:prstGeom prst="bentConnector3">
            <a:avLst>
              <a:gd name="adj1" fmla="val 3890"/>
            </a:avLst>
          </a:prstGeom>
          <a:ln w="28575">
            <a:solidFill>
              <a:srgbClr val="FF33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3B84BA45-9C2C-B54A-B6AD-9E8B7609BCCF}"/>
              </a:ext>
            </a:extLst>
          </p:cNvPr>
          <p:cNvSpPr txBox="1"/>
          <p:nvPr/>
        </p:nvSpPr>
        <p:spPr>
          <a:xfrm>
            <a:off x="7052750" y="2485069"/>
            <a:ext cx="3329758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Level Control Servo / Cavity phase loop</a:t>
            </a:r>
          </a:p>
        </p:txBody>
      </p:sp>
      <p:sp>
        <p:nvSpPr>
          <p:cNvPr id="146" name="Rectangle 81">
            <a:extLst>
              <a:ext uri="{FF2B5EF4-FFF2-40B4-BE49-F238E27FC236}">
                <a16:creationId xmlns:a16="http://schemas.microsoft.com/office/drawing/2014/main" id="{A3F92FD7-D4E5-C54A-B1F6-7D9C92091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696" y="4566660"/>
            <a:ext cx="770886" cy="619995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IQ</a:t>
            </a:r>
          </a:p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mod</a:t>
            </a:r>
          </a:p>
        </p:txBody>
      </p:sp>
      <p:sp>
        <p:nvSpPr>
          <p:cNvPr id="145" name="Rectangle 81">
            <a:extLst>
              <a:ext uri="{FF2B5EF4-FFF2-40B4-BE49-F238E27FC236}">
                <a16:creationId xmlns:a16="http://schemas.microsoft.com/office/drawing/2014/main" id="{709A2691-9A08-514F-B6BB-29085DF45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175" y="4585939"/>
            <a:ext cx="733874" cy="5738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IQ</a:t>
            </a:r>
          </a:p>
          <a:p>
            <a:pPr algn="ctr"/>
            <a:r>
              <a:rPr lang="en-GB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Demod</a:t>
            </a:r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Elbow Connector 156">
            <a:extLst>
              <a:ext uri="{FF2B5EF4-FFF2-40B4-BE49-F238E27FC236}">
                <a16:creationId xmlns:a16="http://schemas.microsoft.com/office/drawing/2014/main" id="{714493B5-591C-9A48-9FFB-C203D20C0D3D}"/>
              </a:ext>
            </a:extLst>
          </p:cNvPr>
          <p:cNvCxnSpPr>
            <a:cxnSpLocks noChangeAspect="1"/>
            <a:stCxn id="135" idx="2"/>
            <a:endCxn id="146" idx="0"/>
          </p:cNvCxnSpPr>
          <p:nvPr/>
        </p:nvCxnSpPr>
        <p:spPr>
          <a:xfrm rot="5400000">
            <a:off x="9502705" y="2794073"/>
            <a:ext cx="1616022" cy="1929153"/>
          </a:xfrm>
          <a:prstGeom prst="bentConnector3">
            <a:avLst>
              <a:gd name="adj1" fmla="val 69060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AutoShape 47">
            <a:extLst>
              <a:ext uri="{FF2B5EF4-FFF2-40B4-BE49-F238E27FC236}">
                <a16:creationId xmlns:a16="http://schemas.microsoft.com/office/drawing/2014/main" id="{8923958E-5D03-1347-A7E2-5332A0E4C2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06794" y="5511372"/>
            <a:ext cx="354637" cy="449227"/>
          </a:xfrm>
          <a:prstGeom prst="flowChartExtra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67" name="Line 54">
            <a:extLst>
              <a:ext uri="{FF2B5EF4-FFF2-40B4-BE49-F238E27FC236}">
                <a16:creationId xmlns:a16="http://schemas.microsoft.com/office/drawing/2014/main" id="{39F88AB3-71E2-864C-BF8E-DEF55470575B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8206794" y="5575437"/>
            <a:ext cx="364138" cy="551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b="1"/>
          </a:p>
        </p:txBody>
      </p:sp>
      <p:cxnSp>
        <p:nvCxnSpPr>
          <p:cNvPr id="168" name="Elbow Connector 167">
            <a:extLst>
              <a:ext uri="{FF2B5EF4-FFF2-40B4-BE49-F238E27FC236}">
                <a16:creationId xmlns:a16="http://schemas.microsoft.com/office/drawing/2014/main" id="{C66FCD74-6002-064F-86A2-2DDA84F6262C}"/>
              </a:ext>
            </a:extLst>
          </p:cNvPr>
          <p:cNvCxnSpPr>
            <a:cxnSpLocks noChangeAspect="1"/>
            <a:stCxn id="138" idx="0"/>
            <a:endCxn id="166" idx="2"/>
          </p:cNvCxnSpPr>
          <p:nvPr/>
        </p:nvCxnSpPr>
        <p:spPr>
          <a:xfrm rot="16200000" flipV="1">
            <a:off x="8255515" y="6089198"/>
            <a:ext cx="262943" cy="5746"/>
          </a:xfrm>
          <a:prstGeom prst="bent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Elbow Connector 168">
            <a:extLst>
              <a:ext uri="{FF2B5EF4-FFF2-40B4-BE49-F238E27FC236}">
                <a16:creationId xmlns:a16="http://schemas.microsoft.com/office/drawing/2014/main" id="{F6E47C2C-D511-314F-B94C-99AA765B9D5C}"/>
              </a:ext>
            </a:extLst>
          </p:cNvPr>
          <p:cNvCxnSpPr>
            <a:cxnSpLocks noChangeAspect="1"/>
            <a:stCxn id="166" idx="0"/>
            <a:endCxn id="145" idx="2"/>
          </p:cNvCxnSpPr>
          <p:nvPr/>
        </p:nvCxnSpPr>
        <p:spPr>
          <a:xfrm rot="16200000" flipV="1">
            <a:off x="8208316" y="5335574"/>
            <a:ext cx="351595" cy="1"/>
          </a:xfrm>
          <a:prstGeom prst="bent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9C40794-A3BE-B343-B0BE-F9CD53763A06}"/>
              </a:ext>
            </a:extLst>
          </p:cNvPr>
          <p:cNvSpPr>
            <a:spLocks noChangeAspect="1"/>
          </p:cNvSpPr>
          <p:nvPr/>
        </p:nvSpPr>
        <p:spPr>
          <a:xfrm>
            <a:off x="8925828" y="6247793"/>
            <a:ext cx="3034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Can be used throughout whole Frequency sweep. </a:t>
            </a:r>
          </a:p>
        </p:txBody>
      </p:sp>
      <p:cxnSp>
        <p:nvCxnSpPr>
          <p:cNvPr id="176" name="AutoShape 56">
            <a:extLst>
              <a:ext uri="{FF2B5EF4-FFF2-40B4-BE49-F238E27FC236}">
                <a16:creationId xmlns:a16="http://schemas.microsoft.com/office/drawing/2014/main" id="{4F2A1DCF-EB81-534F-A860-1869E0377259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flipV="1">
            <a:off x="8745608" y="4744046"/>
            <a:ext cx="184795" cy="1"/>
          </a:xfrm>
          <a:prstGeom prst="straightConnector1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9" name="Picture 178">
            <a:extLst>
              <a:ext uri="{FF2B5EF4-FFF2-40B4-BE49-F238E27FC236}">
                <a16:creationId xmlns:a16="http://schemas.microsoft.com/office/drawing/2014/main" id="{8F9FC5C0-6A66-DF45-804B-4CC8870865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909" y="0"/>
            <a:ext cx="3767567" cy="2404176"/>
          </a:xfrm>
          <a:prstGeom prst="rect">
            <a:avLst/>
          </a:prstGeom>
        </p:spPr>
      </p:pic>
      <p:cxnSp>
        <p:nvCxnSpPr>
          <p:cNvPr id="184" name="AutoShape 56">
            <a:extLst>
              <a:ext uri="{FF2B5EF4-FFF2-40B4-BE49-F238E27FC236}">
                <a16:creationId xmlns:a16="http://schemas.microsoft.com/office/drawing/2014/main" id="{4D06BCB7-84EE-C544-B94F-56E9139FE0CE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flipV="1">
            <a:off x="10748316" y="4885457"/>
            <a:ext cx="184795" cy="1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2" name="Line 59">
            <a:extLst>
              <a:ext uri="{FF2B5EF4-FFF2-40B4-BE49-F238E27FC236}">
                <a16:creationId xmlns:a16="http://schemas.microsoft.com/office/drawing/2014/main" id="{21DDF7C1-E230-8C44-A4E4-F895FAE3E8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3042" y="3278379"/>
            <a:ext cx="0" cy="201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b="1"/>
          </a:p>
        </p:txBody>
      </p:sp>
      <p:sp>
        <p:nvSpPr>
          <p:cNvPr id="203" name="Line 59">
            <a:extLst>
              <a:ext uri="{FF2B5EF4-FFF2-40B4-BE49-F238E27FC236}">
                <a16:creationId xmlns:a16="http://schemas.microsoft.com/office/drawing/2014/main" id="{A0F04CEA-2539-C04D-B122-553515343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1075" y="2920131"/>
            <a:ext cx="0" cy="35824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b="1"/>
          </a:p>
        </p:txBody>
      </p:sp>
      <p:sp>
        <p:nvSpPr>
          <p:cNvPr id="204" name="Line 59">
            <a:extLst>
              <a:ext uri="{FF2B5EF4-FFF2-40B4-BE49-F238E27FC236}">
                <a16:creationId xmlns:a16="http://schemas.microsoft.com/office/drawing/2014/main" id="{E8C40B8A-2E30-4F4D-AEE1-CCECFDC83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7852" y="4149765"/>
            <a:ext cx="0" cy="35824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b="1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B96510AE-2F64-A041-B8D6-234E704DCD69}"/>
              </a:ext>
            </a:extLst>
          </p:cNvPr>
          <p:cNvSpPr txBox="1"/>
          <p:nvPr/>
        </p:nvSpPr>
        <p:spPr>
          <a:xfrm>
            <a:off x="3576682" y="5893850"/>
            <a:ext cx="3283069" cy="707886"/>
          </a:xfrm>
          <a:prstGeom prst="rect">
            <a:avLst/>
          </a:prstGeom>
          <a:noFill/>
          <a:ln>
            <a:solidFill>
              <a:srgbClr val="C13D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Seville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LLRF2019, arXiv:1910.07302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6EBBC-02A5-B24B-BDD9-2B1CE27F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7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B59A2-A289-0440-B604-1E0C157346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1426464"/>
            <a:ext cx="6248209" cy="4225036"/>
          </a:xfrm>
        </p:spPr>
        <p:txBody>
          <a:bodyPr/>
          <a:lstStyle/>
          <a:p>
            <a:r>
              <a:rPr lang="en-GB" altLang="en-US" dirty="0"/>
              <a:t>New correction magnet PS installed</a:t>
            </a:r>
          </a:p>
          <a:p>
            <a:r>
              <a:rPr lang="en-GB" altLang="en-US" dirty="0"/>
              <a:t>Small induced instability and loss</a:t>
            </a:r>
          </a:p>
          <a:p>
            <a:r>
              <a:rPr lang="en-GB" altLang="en-US" dirty="0"/>
              <a:t>Old PS – 20 kHz, New PS – 120 kHz</a:t>
            </a:r>
          </a:p>
          <a:p>
            <a:r>
              <a:rPr lang="en-GB" altLang="en-US" dirty="0"/>
              <a:t>Parallel low pass and notch filter installed</a:t>
            </a:r>
          </a:p>
          <a:p>
            <a:endParaRPr lang="en-GB" alt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85C74B-009F-A845-8FA3-E756807C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Trim Quad Power Supply Filters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CEB6E0-C4D3-D94C-AB87-F5E363627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043" y="3804221"/>
            <a:ext cx="4329373" cy="28712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B731912-5979-A048-8D43-E74C9D8A1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8087" y="1815656"/>
            <a:ext cx="4744650" cy="161334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10283-735C-124C-A565-08A831D11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745" y="4192211"/>
            <a:ext cx="4744650" cy="2661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71AF26-72A4-B840-8781-72DA24D6D675}"/>
              </a:ext>
            </a:extLst>
          </p:cNvPr>
          <p:cNvSpPr txBox="1"/>
          <p:nvPr/>
        </p:nvSpPr>
        <p:spPr>
          <a:xfrm>
            <a:off x="7722451" y="1452122"/>
            <a:ext cx="3793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Loss Scintillator in Dipole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E874E-D3BA-AF4F-B4ED-8428ACF31B7A}"/>
              </a:ext>
            </a:extLst>
          </p:cNvPr>
          <p:cNvSpPr txBox="1"/>
          <p:nvPr/>
        </p:nvSpPr>
        <p:spPr>
          <a:xfrm>
            <a:off x="2741991" y="3958042"/>
            <a:ext cx="469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 Transform of Trim Quad Current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A0BD98-FAB5-AE49-86FC-CB0A58E6E906}"/>
              </a:ext>
            </a:extLst>
          </p:cNvPr>
          <p:cNvSpPr txBox="1"/>
          <p:nvPr/>
        </p:nvSpPr>
        <p:spPr>
          <a:xfrm>
            <a:off x="165584" y="4542841"/>
            <a:ext cx="2871216" cy="1015663"/>
          </a:xfrm>
          <a:prstGeom prst="rect">
            <a:avLst/>
          </a:prstGeom>
          <a:noFill/>
          <a:ln>
            <a:solidFill>
              <a:srgbClr val="C13D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Jones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IPAC19, 10.18429/JACoW-IPAC2019-WEPGW091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9753A3-61A0-344B-BE5A-7C6F79D6E0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09" y="1845164"/>
            <a:ext cx="5098758" cy="170880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9B5ECF6-09FE-504D-A174-FC9605869C42}"/>
              </a:ext>
            </a:extLst>
          </p:cNvPr>
          <p:cNvSpPr/>
          <p:nvPr/>
        </p:nvSpPr>
        <p:spPr>
          <a:xfrm>
            <a:off x="9787468" y="2777685"/>
            <a:ext cx="643466" cy="651315"/>
          </a:xfrm>
          <a:prstGeom prst="ellipse">
            <a:avLst/>
          </a:prstGeom>
          <a:noFill/>
          <a:ln w="38100">
            <a:solidFill>
              <a:srgbClr val="003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149F8-C39A-824B-9F2B-491C24193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BB0C44-53E2-B94A-A64F-5DB4825564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151" y="1147429"/>
            <a:ext cx="9576100" cy="3372616"/>
          </a:xfrm>
        </p:spPr>
        <p:txBody>
          <a:bodyPr/>
          <a:lstStyle/>
          <a:p>
            <a:r>
              <a:rPr lang="en-US" dirty="0"/>
              <a:t>New beam loss monitors installed in all main dipoles</a:t>
            </a:r>
          </a:p>
          <a:p>
            <a:r>
              <a:rPr lang="en-US" dirty="0"/>
              <a:t>Investigate/cure cause of RF screen damage</a:t>
            </a:r>
          </a:p>
          <a:p>
            <a:r>
              <a:rPr lang="en-US" dirty="0"/>
              <a:t>Previously unseen losses inside dipoles now measured</a:t>
            </a:r>
          </a:p>
          <a:p>
            <a:r>
              <a:rPr lang="en-US" dirty="0"/>
              <a:t>Beam parameters further </a:t>
            </a:r>
            <a:r>
              <a:rPr lang="en-US" dirty="0" err="1"/>
              <a:t>optimised</a:t>
            </a:r>
            <a:r>
              <a:rPr lang="en-US" dirty="0"/>
              <a:t> to reduce loss/activation and protect dipoles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78C25F-C489-EE4C-BBF8-BBBEBD936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564"/>
          </a:xfrm>
        </p:spPr>
        <p:txBody>
          <a:bodyPr/>
          <a:lstStyle/>
          <a:p>
            <a:r>
              <a:rPr lang="en-US" dirty="0"/>
              <a:t>Diagnostic Developments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14EF594D-C0B3-E548-B116-85CBE6E0C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6203" y="2802534"/>
            <a:ext cx="25882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i="1" dirty="0">
                <a:solidFill>
                  <a:srgbClr val="000000"/>
                </a:solidFill>
                <a:latin typeface="Lucida Grande" charset="0"/>
              </a:rPr>
              <a:t>Scintillators installed along   vacuum chamber inside dipole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F9A03F-25B9-C042-B5F0-571B90839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20251" y="161358"/>
            <a:ext cx="1800200" cy="26908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14FF7A-C728-E544-930F-DF88F60FCE4C}"/>
              </a:ext>
            </a:extLst>
          </p:cNvPr>
          <p:cNvGrpSpPr>
            <a:grpSpLocks noChangeAspect="1"/>
          </p:cNvGrpSpPr>
          <p:nvPr/>
        </p:nvGrpSpPr>
        <p:grpSpPr>
          <a:xfrm>
            <a:off x="6537013" y="3646893"/>
            <a:ext cx="5677487" cy="3049749"/>
            <a:chOff x="4473659" y="4254687"/>
            <a:chExt cx="4692139" cy="2520456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BB701D98-98F0-FF44-8B21-A1C2C3A88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194" y="4254687"/>
              <a:ext cx="4188084" cy="224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085C8FF2-63D6-4047-BE60-FD5BD1AE2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3659" y="6546218"/>
              <a:ext cx="4692139" cy="22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i="1" dirty="0">
                  <a:solidFill>
                    <a:srgbClr val="000000"/>
                  </a:solidFill>
                  <a:latin typeface="Lucida Grande" charset="0"/>
                </a:rPr>
                <a:t>DAQ system and LabVIEW software enables monitoring across ISIS network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AFC565-D989-E84D-A659-450E072EE3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6" y="4720911"/>
            <a:ext cx="4601367" cy="20987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F5F1F3-F11E-7349-AC7F-0D7395FD6A9B}"/>
              </a:ext>
            </a:extLst>
          </p:cNvPr>
          <p:cNvSpPr/>
          <p:nvPr/>
        </p:nvSpPr>
        <p:spPr>
          <a:xfrm>
            <a:off x="441012" y="3584547"/>
            <a:ext cx="609600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reduction in residual activation measured from cycle 2018-1 to 2019-2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C1BF0-2973-6D4F-94B4-0209998D92C9}"/>
              </a:ext>
            </a:extLst>
          </p:cNvPr>
          <p:cNvSpPr txBox="1"/>
          <p:nvPr/>
        </p:nvSpPr>
        <p:spPr>
          <a:xfrm>
            <a:off x="4746892" y="4420163"/>
            <a:ext cx="2006862" cy="1938992"/>
          </a:xfrm>
          <a:prstGeom prst="rect">
            <a:avLst/>
          </a:prstGeom>
          <a:noFill/>
          <a:ln>
            <a:solidFill>
              <a:srgbClr val="C13D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Jones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IPAC19, 10.18429/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JACoW-IPAC2019-WEPGW091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1F92B-7C66-FF4F-9EA8-052F7968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08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8F6B42-A192-7540-AC04-7B76CA0EB0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07428" y="1670529"/>
            <a:ext cx="6992110" cy="4225036"/>
          </a:xfrm>
        </p:spPr>
        <p:txBody>
          <a:bodyPr/>
          <a:lstStyle/>
          <a:p>
            <a:r>
              <a:rPr lang="en-US" dirty="0"/>
              <a:t>Beam loss levels have been reduced systematically</a:t>
            </a:r>
          </a:p>
          <a:p>
            <a:r>
              <a:rPr lang="en-US" dirty="0"/>
              <a:t>RF stability and re-optimized collimation</a:t>
            </a:r>
          </a:p>
          <a:p>
            <a:r>
              <a:rPr lang="en-US" dirty="0"/>
              <a:t>Trapping and head-tail associated losses mitigated to half their usual value</a:t>
            </a:r>
          </a:p>
          <a:p>
            <a:r>
              <a:rPr lang="en-US" dirty="0"/>
              <a:t>Trim quad PS instability removed</a:t>
            </a:r>
          </a:p>
          <a:p>
            <a:r>
              <a:rPr lang="en-US" dirty="0"/>
              <a:t>Progress ongoing with increased beam intensities…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B3AC61-C28A-6147-8A78-B4AA646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8" y="320687"/>
            <a:ext cx="6749143" cy="1325563"/>
          </a:xfrm>
        </p:spPr>
        <p:txBody>
          <a:bodyPr/>
          <a:lstStyle/>
          <a:p>
            <a:r>
              <a:rPr lang="en-US" dirty="0"/>
              <a:t>Improved Operations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599B9D-F8C8-2B49-B323-F5A23907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3245"/>
            <a:ext cx="5007429" cy="32047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CB13820-E800-A946-9773-5C963E0B0B69}"/>
              </a:ext>
            </a:extLst>
          </p:cNvPr>
          <p:cNvSpPr/>
          <p:nvPr/>
        </p:nvSpPr>
        <p:spPr>
          <a:xfrm>
            <a:off x="983165" y="4241074"/>
            <a:ext cx="3556180" cy="1928198"/>
          </a:xfrm>
          <a:prstGeom prst="rect">
            <a:avLst/>
          </a:prstGeom>
          <a:solidFill>
            <a:srgbClr val="BE2B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20B155-0C74-5140-BDE5-4F180C3FFCB4}"/>
              </a:ext>
            </a:extLst>
          </p:cNvPr>
          <p:cNvSpPr/>
          <p:nvPr/>
        </p:nvSpPr>
        <p:spPr>
          <a:xfrm>
            <a:off x="983165" y="4241074"/>
            <a:ext cx="1074236" cy="192819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25CE00-F7BB-D941-9CCA-2819916AA33E}"/>
              </a:ext>
            </a:extLst>
          </p:cNvPr>
          <p:cNvSpPr/>
          <p:nvPr/>
        </p:nvSpPr>
        <p:spPr>
          <a:xfrm>
            <a:off x="2754087" y="4241074"/>
            <a:ext cx="370114" cy="1928198"/>
          </a:xfrm>
          <a:prstGeom prst="rect">
            <a:avLst/>
          </a:prstGeom>
          <a:solidFill>
            <a:srgbClr val="F089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181FC-8842-1C42-8A01-300CD05E79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14" y="345930"/>
            <a:ext cx="3960000" cy="26491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9BEC526-DFC6-5740-AF58-556BCF1F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5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D2C308-C7A8-7946-B9E8-0D4144B6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5B843-7CA4-D14E-B71F-E847402A57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140" y="-10183"/>
            <a:ext cx="2593057" cy="38895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A1A83C-1C6B-C444-849C-D76E5871B821}"/>
              </a:ext>
            </a:extLst>
          </p:cNvPr>
          <p:cNvSpPr txBox="1">
            <a:spLocks/>
          </p:cNvSpPr>
          <p:nvPr/>
        </p:nvSpPr>
        <p:spPr bwMode="auto">
          <a:xfrm>
            <a:off x="272933" y="1347475"/>
            <a:ext cx="9351272" cy="298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spcAft>
                <a:spcPts val="2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During Cycle 2019/4 (11</a:t>
            </a:r>
            <a:r>
              <a:rPr lang="en-GB" baseline="30000" dirty="0">
                <a:solidFill>
                  <a:srgbClr val="626262"/>
                </a:solidFill>
                <a:latin typeface="Arial" panose="020B0604020202020204" pitchFamily="34" charset="0"/>
              </a:rPr>
              <a:t>th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 Feb – 27</a:t>
            </a:r>
            <a:r>
              <a:rPr lang="en-GB" baseline="30000" dirty="0">
                <a:solidFill>
                  <a:srgbClr val="626262"/>
                </a:solidFill>
                <a:latin typeface="Arial" panose="020B0604020202020204" pitchFamily="34" charset="0"/>
              </a:rPr>
              <a:t>th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 Mar 2020)</a:t>
            </a:r>
          </a:p>
          <a:p>
            <a:pPr lvl="0">
              <a:spcAft>
                <a:spcPts val="2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Beam delivery record exceeded 7 times</a:t>
            </a:r>
          </a:p>
          <a:p>
            <a:pPr lvl="1">
              <a:spcAft>
                <a:spcPts val="2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Best day was 25</a:t>
            </a:r>
            <a:r>
              <a:rPr lang="en-GB" baseline="30000" dirty="0">
                <a:solidFill>
                  <a:srgbClr val="626262"/>
                </a:solidFill>
                <a:latin typeface="Arial" panose="020B0604020202020204" pitchFamily="34" charset="0"/>
              </a:rPr>
              <a:t>th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 February with 243.5µA and 99.6% availability</a:t>
            </a:r>
          </a:p>
          <a:p>
            <a:pPr lvl="1">
              <a:spcAft>
                <a:spcPts val="2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A total of 5.84 </a:t>
            </a:r>
            <a:r>
              <a:rPr lang="en-GB" dirty="0" err="1">
                <a:solidFill>
                  <a:srgbClr val="626262"/>
                </a:solidFill>
                <a:latin typeface="Arial" panose="020B0604020202020204" pitchFamily="34" charset="0"/>
              </a:rPr>
              <a:t>mAh</a:t>
            </a: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 delivered to the targets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Overall availability was 95%, the second highest on record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</a:rPr>
              <a:t>Synchrotron beam current is now the maximum required by the target stations,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</a:rPr>
              <a:t>no longer loss limited!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  <a:defRPr/>
            </a:pPr>
            <a:endParaRPr lang="en-GB" sz="2000" kern="0" dirty="0">
              <a:solidFill>
                <a:srgbClr val="62626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9CAD1-D76E-4D46-9B06-31778D4E97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48" y="4335982"/>
            <a:ext cx="6128063" cy="237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CA5B382-1DE6-E440-96F0-EB30047B4326}"/>
              </a:ext>
            </a:extLst>
          </p:cNvPr>
          <p:cNvGrpSpPr/>
          <p:nvPr/>
        </p:nvGrpSpPr>
        <p:grpSpPr>
          <a:xfrm>
            <a:off x="6722051" y="3961383"/>
            <a:ext cx="5173066" cy="2896617"/>
            <a:chOff x="6675131" y="3881884"/>
            <a:chExt cx="5173066" cy="28966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B91A42-57E7-4441-AE7F-0417C9C7F7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77597" y="3881884"/>
              <a:ext cx="5170600" cy="2896617"/>
              <a:chOff x="0" y="13963"/>
              <a:chExt cx="12192000" cy="683007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346DA98-E984-C24A-B24D-FA122B3A5CBD}"/>
                  </a:ext>
                </a:extLst>
              </p:cNvPr>
              <p:cNvGrpSpPr/>
              <p:nvPr/>
            </p:nvGrpSpPr>
            <p:grpSpPr>
              <a:xfrm>
                <a:off x="0" y="13963"/>
                <a:ext cx="12192000" cy="6830073"/>
                <a:chOff x="0" y="13963"/>
                <a:chExt cx="12192000" cy="6830073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11E87728-82A4-C345-901E-870C8E7DE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3963"/>
                  <a:ext cx="12192000" cy="6830073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ACBF7291-79A5-4C42-AE76-87C8BA6AD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896946" y="13963"/>
                  <a:ext cx="1483567" cy="1852159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93D66E0-DA53-3848-AD94-9C4BF58A4A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60432" y="13963"/>
                <a:ext cx="1950099" cy="1898813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5E1D43-E7B0-EA48-8150-0AE4C0668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131" y="5645149"/>
              <a:ext cx="5173066" cy="113335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C3AE422-4FE8-9544-A8DE-4092DDD7C617}"/>
              </a:ext>
            </a:extLst>
          </p:cNvPr>
          <p:cNvSpPr/>
          <p:nvPr/>
        </p:nvSpPr>
        <p:spPr>
          <a:xfrm>
            <a:off x="7010564" y="6714899"/>
            <a:ext cx="1364555" cy="1455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1D0B50-C94A-024D-9552-318CFB003B7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48" y="4178806"/>
            <a:ext cx="6147500" cy="26088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A8A597-026E-754D-8F49-88C0EC87A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5690D-2F51-BD40-B409-C6402C4366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1334114"/>
            <a:ext cx="7514229" cy="3839712"/>
          </a:xfrm>
        </p:spPr>
        <p:txBody>
          <a:bodyPr/>
          <a:lstStyle/>
          <a:p>
            <a:r>
              <a:rPr lang="en-US" dirty="0"/>
              <a:t>Need for control of beam loss</a:t>
            </a:r>
          </a:p>
          <a:p>
            <a:r>
              <a:rPr lang="en-US" dirty="0"/>
              <a:t>Head-tail instability: mechanism &amp; mitigation</a:t>
            </a:r>
          </a:p>
          <a:p>
            <a:r>
              <a:rPr lang="en-US" dirty="0"/>
              <a:t>Foil developments</a:t>
            </a:r>
          </a:p>
          <a:p>
            <a:r>
              <a:rPr lang="en-US" dirty="0"/>
              <a:t>RF stability</a:t>
            </a:r>
          </a:p>
          <a:p>
            <a:r>
              <a:rPr lang="en-US" dirty="0"/>
              <a:t>Magnet power supply frequencies</a:t>
            </a:r>
          </a:p>
          <a:p>
            <a:r>
              <a:rPr lang="en-US" dirty="0"/>
              <a:t>Diagnostic improvements</a:t>
            </a:r>
          </a:p>
          <a:p>
            <a:r>
              <a:rPr lang="en-US" dirty="0"/>
              <a:t>Lower beam losses enabling higher intensities with lower activation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70F399-216A-E940-A677-A05AFBB2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DBD10-2C57-4F4C-870D-626B510C90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2304" y="25400"/>
            <a:ext cx="3989696" cy="27552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B86DF-B29C-C343-95C0-BCCC2F9791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103" y="2647557"/>
            <a:ext cx="3989696" cy="2645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1AD222-98D2-7A47-A488-C70A9E1ACEBE}"/>
              </a:ext>
            </a:extLst>
          </p:cNvPr>
          <p:cNvSpPr txBox="1"/>
          <p:nvPr/>
        </p:nvSpPr>
        <p:spPr>
          <a:xfrm>
            <a:off x="4786673" y="5214900"/>
            <a:ext cx="7108444" cy="1631216"/>
          </a:xfrm>
          <a:prstGeom prst="rect">
            <a:avLst/>
          </a:prstGeom>
          <a:noFill/>
          <a:ln>
            <a:solidFill>
              <a:srgbClr val="C13D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 Adams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“Operational Experience and Future Plans at ISIS”, HB16, 10.18429/JACoW-HB2016-TUPM3Y01</a:t>
            </a:r>
          </a:p>
          <a:p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JWG Thomason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“The ISIS Spallation Neutron and Muon Source – The First 33 Years”, NIMA, 917 (2019) 61-67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3D400-2790-C84F-BBE5-A2E7CF1E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97258D-FDD4-6447-9AE6-1EB4CF28C62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1513212"/>
            <a:ext cx="10515600" cy="3839712"/>
          </a:xfrm>
        </p:spPr>
        <p:txBody>
          <a:bodyPr/>
          <a:lstStyle/>
          <a:p>
            <a:r>
              <a:rPr lang="en-US" dirty="0"/>
              <a:t>ISIS Overview</a:t>
            </a:r>
          </a:p>
          <a:p>
            <a:r>
              <a:rPr lang="en-US" dirty="0"/>
              <a:t>Beam Loss Control</a:t>
            </a:r>
          </a:p>
          <a:p>
            <a:r>
              <a:rPr lang="en-US" dirty="0"/>
              <a:t>Head-Tail Instability</a:t>
            </a:r>
          </a:p>
          <a:p>
            <a:pPr lvl="1"/>
            <a:r>
              <a:rPr lang="en-US" dirty="0"/>
              <a:t>Mitigation </a:t>
            </a:r>
          </a:p>
          <a:p>
            <a:pPr lvl="1"/>
            <a:r>
              <a:rPr lang="en-US" dirty="0"/>
              <a:t>Damping System</a:t>
            </a:r>
          </a:p>
          <a:p>
            <a:r>
              <a:rPr lang="en-US" dirty="0"/>
              <a:t>Loss Mitigation Developments</a:t>
            </a:r>
          </a:p>
          <a:p>
            <a:r>
              <a:rPr lang="en-US" dirty="0"/>
              <a:t>Current Status</a:t>
            </a:r>
          </a:p>
          <a:p>
            <a:r>
              <a:rPr lang="en-US" dirty="0"/>
              <a:t>Future Work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5608D9-8DAD-794E-A96C-CA2AA54E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C9F59-C632-7443-A76E-36544BDC4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42" y="1299938"/>
            <a:ext cx="6022258" cy="3998906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6A795-01A4-664C-8C48-D15ADE99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54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1DCC1-57A5-0744-B0CA-95706D5D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B89439-8D5D-7B44-A972-64710A5AD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339" y="297200"/>
            <a:ext cx="3409661" cy="1698171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A9598A-80B7-4145-BE74-56094B7C7B9F}"/>
              </a:ext>
            </a:extLst>
          </p:cNvPr>
          <p:cNvSpPr txBox="1"/>
          <p:nvPr/>
        </p:nvSpPr>
        <p:spPr>
          <a:xfrm>
            <a:off x="8781143" y="-15826"/>
            <a:ext cx="3410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0F9C2F-5E06-B74F-B177-13B5038A3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2753" y="2714418"/>
            <a:ext cx="3889248" cy="372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9D09805-0A82-174B-8435-E7E4B4903C51}"/>
              </a:ext>
            </a:extLst>
          </p:cNvPr>
          <p:cNvSpPr txBox="1">
            <a:spLocks/>
          </p:cNvSpPr>
          <p:nvPr/>
        </p:nvSpPr>
        <p:spPr>
          <a:xfrm>
            <a:off x="2827431" y="6035681"/>
            <a:ext cx="5684245" cy="23835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B584689-1E21-C045-86CA-F06584FF30E7}"/>
              </a:ext>
            </a:extLst>
          </p:cNvPr>
          <p:cNvSpPr txBox="1">
            <a:spLocks/>
          </p:cNvSpPr>
          <p:nvPr/>
        </p:nvSpPr>
        <p:spPr>
          <a:xfrm>
            <a:off x="3437923" y="4206317"/>
            <a:ext cx="5815826" cy="23835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ISIS-II MW upgrade</a:t>
            </a:r>
          </a:p>
          <a:p>
            <a:pPr lvl="1"/>
            <a:r>
              <a:rPr lang="en-US" dirty="0"/>
              <a:t>FFA &amp; conventional rings </a:t>
            </a:r>
          </a:p>
          <a:p>
            <a:pPr lvl="1"/>
            <a:r>
              <a:rPr lang="en-US" dirty="0"/>
              <a:t>Detailed user consultation</a:t>
            </a:r>
          </a:p>
          <a:p>
            <a:r>
              <a:rPr lang="en-US" dirty="0"/>
              <a:t>R&amp;D on ISIS and FETS</a:t>
            </a:r>
          </a:p>
          <a:p>
            <a:r>
              <a:rPr lang="en-US" dirty="0"/>
              <a:t>Discussions with the international community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34EFED-27BA-EF4E-B7EA-8AC15EF5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F6A8F-CD8E-D84A-9C22-36ACBDBD8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9558"/>
            <a:ext cx="3437923" cy="257844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2D36D3-3B80-2540-ABA3-4077020122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04818"/>
            <a:ext cx="10515600" cy="2578442"/>
          </a:xfrm>
        </p:spPr>
        <p:txBody>
          <a:bodyPr/>
          <a:lstStyle/>
          <a:p>
            <a:r>
              <a:rPr lang="en-US" dirty="0"/>
              <a:t>Work is never complete!</a:t>
            </a:r>
          </a:p>
          <a:p>
            <a:r>
              <a:rPr lang="en-US" dirty="0"/>
              <a:t>High intensity beam studies</a:t>
            </a:r>
          </a:p>
          <a:p>
            <a:r>
              <a:rPr lang="en-US" dirty="0"/>
              <a:t>Further commissioning and development of damper system</a:t>
            </a:r>
          </a:p>
          <a:p>
            <a:r>
              <a:rPr lang="en-US" dirty="0"/>
              <a:t>More digital development alongside new HPDs</a:t>
            </a:r>
          </a:p>
          <a:p>
            <a:r>
              <a:rPr lang="en-US" dirty="0"/>
              <a:t>Diagnostic upgrades</a:t>
            </a:r>
          </a:p>
          <a:p>
            <a:r>
              <a:rPr lang="en-US" dirty="0"/>
              <a:t>MEBT upgrade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C9F990-AF18-F146-AD25-1521BFB56E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4042" y="4224528"/>
            <a:ext cx="3640224" cy="2633472"/>
          </a:xfrm>
        </p:spPr>
        <p:txBody>
          <a:bodyPr/>
          <a:lstStyle/>
          <a:p>
            <a:r>
              <a:rPr lang="en-US" dirty="0"/>
              <a:t>ISIS Electrical Engineering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ISIS Operations Crew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789B3F-4D9D-DE43-AD7A-3C91814F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444" y="3096734"/>
            <a:ext cx="8135112" cy="1325563"/>
          </a:xfrm>
        </p:spPr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2D388-23EF-704A-940E-F4E1EAEAA5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98873" cy="29325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89193-81B7-9D4C-8689-2B52B0FB59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264" y="0"/>
            <a:ext cx="4127735" cy="2934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6EE02-956F-814C-80DC-F65B675FC5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5418"/>
            <a:ext cx="4424042" cy="2934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0FC3C5-1AAB-BF4F-858D-0F46513C2E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401" y="3926127"/>
            <a:ext cx="4383599" cy="29325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E92D9B-7F8B-CA45-97B7-112EC1C26960}"/>
              </a:ext>
            </a:extLst>
          </p:cNvPr>
          <p:cNvSpPr/>
          <p:nvPr/>
        </p:nvSpPr>
        <p:spPr>
          <a:xfrm>
            <a:off x="4424042" y="0"/>
            <a:ext cx="3640222" cy="2932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Accelerator Physics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Diagnostics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0562A-4D53-5748-A1D2-1E76E3C0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5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Overview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24945" y="1064809"/>
            <a:ext cx="6737536" cy="315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80000"/>
            </a:pPr>
            <a:r>
              <a:rPr lang="en-GB" sz="2800" kern="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MeV H- DTL</a:t>
            </a:r>
          </a:p>
          <a:p>
            <a:pPr>
              <a:buSzPct val="80000"/>
            </a:pPr>
            <a:r>
              <a:rPr lang="en-GB" sz="2800" kern="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Charge-exchange injection</a:t>
            </a:r>
          </a:p>
          <a:p>
            <a:pPr>
              <a:buSzPct val="80000"/>
            </a:pPr>
            <a:r>
              <a:rPr lang="en-GB" sz="2800" kern="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Hz, sinusoidal main magnet</a:t>
            </a:r>
          </a:p>
          <a:p>
            <a:pPr>
              <a:buSzPct val="80000"/>
            </a:pPr>
            <a:r>
              <a:rPr lang="en-GB" sz="2800" kern="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MeV RCS, 10 super periods</a:t>
            </a:r>
          </a:p>
          <a:p>
            <a:pPr>
              <a:buSzPct val="80000"/>
            </a:pPr>
            <a:r>
              <a:rPr lang="en-GB" sz="2800" kern="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3x10</a:t>
            </a:r>
            <a:r>
              <a:rPr lang="en-GB" sz="2800" kern="0" baseline="30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GB" sz="2800" kern="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protons, 0.2 MW</a:t>
            </a:r>
          </a:p>
          <a:p>
            <a:pPr>
              <a:buSzPct val="80000"/>
            </a:pPr>
            <a:r>
              <a:rPr lang="en-GB" sz="2800" kern="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RF: 6 h=2 cavities, 4 h=4 cavities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6E615-806D-EB44-ADEA-688FDB2E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20"/>
          <a:stretch/>
        </p:blipFill>
        <p:spPr>
          <a:xfrm>
            <a:off x="6501014" y="0"/>
            <a:ext cx="5548173" cy="6424551"/>
          </a:xfrm>
          <a:prstGeom prst="rect">
            <a:avLst/>
          </a:prstGeom>
        </p:spPr>
      </p:pic>
      <p:pic>
        <p:nvPicPr>
          <p:cNvPr id="7" name="Picture 7" descr="C:\Documents and Settings\tzt52651.CLRC\My Documents\HB2012\ISIS aerial view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899" y="4294269"/>
            <a:ext cx="5638800" cy="244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772A1C-0815-8648-90C3-35269FCF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1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524000" y="0"/>
            <a:ext cx="9144000" cy="6885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ISIS Synchrotron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664669"/>
              </p:ext>
            </p:extLst>
          </p:nvPr>
        </p:nvGraphicFramePr>
        <p:xfrm>
          <a:off x="512086" y="1404630"/>
          <a:ext cx="7224464" cy="387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7960">
                  <a:extLst>
                    <a:ext uri="{9D8B030D-6E8A-4147-A177-3AD203B41FA5}">
                      <a16:colId xmlns:a16="http://schemas.microsoft.com/office/drawing/2014/main" val="2681973714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21285324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83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– 800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92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00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~3x10</a:t>
                      </a:r>
                      <a:r>
                        <a:rPr lang="en-GB" sz="2000" baseline="30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GB" sz="2000" baseline="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  <a:endParaRPr lang="en-GB" sz="2000" dirty="0">
                        <a:solidFill>
                          <a:srgbClr val="6262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85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58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 (2 bunches)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h=2,</a:t>
                      </a:r>
                      <a:r>
                        <a:rPr lang="en-GB" sz="2000" baseline="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1.3 – 3.1 MHz, </a:t>
                      </a:r>
                      <a:r>
                        <a:rPr lang="en-GB" sz="2000" baseline="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GB" sz="2000" baseline="-2500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GB" sz="2000" baseline="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~160 kV/turn</a:t>
                      </a:r>
                    </a:p>
                    <a:p>
                      <a:r>
                        <a:rPr lang="en-GB" sz="2000" baseline="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h=4, 2.6 – 6.2 MHz, </a:t>
                      </a:r>
                      <a:r>
                        <a:rPr lang="en-GB" sz="2000" baseline="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GB" sz="2000" baseline="-2500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GB" sz="2000" baseline="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~80 kV/turn</a:t>
                      </a:r>
                      <a:endParaRPr lang="en-GB" sz="2000" dirty="0">
                        <a:solidFill>
                          <a:srgbClr val="6262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255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GB" sz="2000" baseline="-2500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GB" sz="2000" baseline="-2500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4.31, 3.83 (programmable)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521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turn, vertical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065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</a:t>
                      </a:r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2%, Trap: &lt;3%, </a:t>
                      </a:r>
                      <a:r>
                        <a:rPr lang="en-GB" sz="2000" dirty="0" err="1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GB" sz="2000" dirty="0">
                          <a:solidFill>
                            <a:srgbClr val="6262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/Ext &lt; 0.5%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063745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7841653" y="4562"/>
            <a:ext cx="4350347" cy="2793428"/>
            <a:chOff x="45" y="908721"/>
            <a:chExt cx="3838260" cy="23042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" y="908721"/>
              <a:ext cx="3838260" cy="2304256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2546248" y="1253277"/>
              <a:ext cx="0" cy="360040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stealth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12203" y="1561506"/>
              <a:ext cx="1068088" cy="304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Extraction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8085" y="2664440"/>
              <a:ext cx="921000" cy="304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BE2B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Injection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7096" y="1681715"/>
              <a:ext cx="958677" cy="304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Trapping</a:t>
              </a:r>
            </a:p>
          </p:txBody>
        </p:sp>
      </p:grpSp>
      <p:pic>
        <p:nvPicPr>
          <p:cNvPr id="23" name="Picture 5" descr="C:\Users\tzt52651\Pictures\Synch.jpg">
            <a:extLst>
              <a:ext uri="{FF2B5EF4-FFF2-40B4-BE49-F238E27FC236}">
                <a16:creationId xmlns:a16="http://schemas.microsoft.com/office/drawing/2014/main" id="{156D5FA9-7476-0646-AC08-DF50A0CEE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9270" y="3261683"/>
            <a:ext cx="3779912" cy="36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CF0F868-B369-7743-8491-D697A3A2CA73}"/>
              </a:ext>
            </a:extLst>
          </p:cNvPr>
          <p:cNvSpPr txBox="1">
            <a:spLocks/>
          </p:cNvSpPr>
          <p:nvPr/>
        </p:nvSpPr>
        <p:spPr>
          <a:xfrm>
            <a:off x="10135494" y="2881038"/>
            <a:ext cx="1738536" cy="395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F76827A-D10A-9746-A8F6-0EFAA6D7AE8E}"/>
              </a:ext>
            </a:extLst>
          </p:cNvPr>
          <p:cNvSpPr txBox="1">
            <a:spLocks/>
          </p:cNvSpPr>
          <p:nvPr/>
        </p:nvSpPr>
        <p:spPr bwMode="auto">
          <a:xfrm>
            <a:off x="9175973" y="4410627"/>
            <a:ext cx="1225713" cy="44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200" kern="0" dirty="0">
                <a:solidFill>
                  <a:srgbClr val="62626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Injection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774DC9D-1017-014A-B1BD-E99BCB0F46B2}"/>
              </a:ext>
            </a:extLst>
          </p:cNvPr>
          <p:cNvCxnSpPr>
            <a:cxnSpLocks/>
          </p:cNvCxnSpPr>
          <p:nvPr/>
        </p:nvCxnSpPr>
        <p:spPr>
          <a:xfrm flipV="1">
            <a:off x="8942830" y="3929058"/>
            <a:ext cx="184259" cy="795342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0000">
                  <a:schemeClr val="tx1">
                    <a:lumMod val="50000"/>
                    <a:lumOff val="50000"/>
                  </a:schemeClr>
                </a:gs>
                <a:gs pos="64999">
                  <a:schemeClr val="accent6">
                    <a:lumMod val="60000"/>
                    <a:lumOff val="40000"/>
                  </a:schemeClr>
                </a:gs>
                <a:gs pos="89999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DDFDC4-5A58-DF47-B41B-FFD49B303EA6}"/>
              </a:ext>
            </a:extLst>
          </p:cNvPr>
          <p:cNvCxnSpPr/>
          <p:nvPr/>
        </p:nvCxnSpPr>
        <p:spPr>
          <a:xfrm>
            <a:off x="10401686" y="3266100"/>
            <a:ext cx="534505" cy="0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0000">
                  <a:schemeClr val="tx1">
                    <a:lumMod val="50000"/>
                    <a:lumOff val="50000"/>
                  </a:schemeClr>
                </a:gs>
                <a:gs pos="64999">
                  <a:schemeClr val="accent6">
                    <a:lumMod val="60000"/>
                    <a:lumOff val="40000"/>
                  </a:schemeClr>
                </a:gs>
                <a:gs pos="89999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2C6AA1A-3087-6E4F-B737-D886469333E1}"/>
              </a:ext>
            </a:extLst>
          </p:cNvPr>
          <p:cNvCxnSpPr>
            <a:cxnSpLocks/>
          </p:cNvCxnSpPr>
          <p:nvPr/>
        </p:nvCxnSpPr>
        <p:spPr>
          <a:xfrm>
            <a:off x="11565668" y="3851404"/>
            <a:ext cx="626332" cy="274282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0000">
                  <a:schemeClr val="tx1">
                    <a:lumMod val="50000"/>
                    <a:lumOff val="50000"/>
                  </a:schemeClr>
                </a:gs>
                <a:gs pos="64999">
                  <a:schemeClr val="accent6">
                    <a:lumMod val="60000"/>
                    <a:lumOff val="40000"/>
                  </a:schemeClr>
                </a:gs>
                <a:gs pos="89999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348817C-5C2C-D346-9A3B-9AF8CF9EA17F}"/>
              </a:ext>
            </a:extLst>
          </p:cNvPr>
          <p:cNvCxnSpPr>
            <a:cxnSpLocks/>
          </p:cNvCxnSpPr>
          <p:nvPr/>
        </p:nvCxnSpPr>
        <p:spPr>
          <a:xfrm>
            <a:off x="11707273" y="5717752"/>
            <a:ext cx="0" cy="1140248"/>
          </a:xfrm>
          <a:prstGeom prst="straightConnector1">
            <a:avLst/>
          </a:prstGeom>
          <a:ln w="41275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0000">
                  <a:schemeClr val="tx1">
                    <a:lumMod val="50000"/>
                    <a:lumOff val="50000"/>
                  </a:schemeClr>
                </a:gs>
                <a:gs pos="64999">
                  <a:schemeClr val="accent6">
                    <a:lumMod val="60000"/>
                    <a:lumOff val="40000"/>
                  </a:schemeClr>
                </a:gs>
                <a:gs pos="89999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6AEA70E-BF1A-D144-8542-1DA7B6EACAF0}"/>
              </a:ext>
            </a:extLst>
          </p:cNvPr>
          <p:cNvSpPr/>
          <p:nvPr/>
        </p:nvSpPr>
        <p:spPr>
          <a:xfrm>
            <a:off x="8420242" y="108857"/>
            <a:ext cx="100293" cy="2342704"/>
          </a:xfrm>
          <a:prstGeom prst="rect">
            <a:avLst/>
          </a:prstGeom>
          <a:solidFill>
            <a:srgbClr val="BE2B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0395C2-1237-9B41-82AE-F13A498151CC}"/>
              </a:ext>
            </a:extLst>
          </p:cNvPr>
          <p:cNvSpPr/>
          <p:nvPr/>
        </p:nvSpPr>
        <p:spPr>
          <a:xfrm>
            <a:off x="8519123" y="108857"/>
            <a:ext cx="423707" cy="2342704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AE52D-1672-BD4B-BEF4-89487539C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6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8BE2DA7-6420-6B46-903C-556C8206CA12}"/>
              </a:ext>
            </a:extLst>
          </p:cNvPr>
          <p:cNvSpPr txBox="1">
            <a:spLocks/>
          </p:cNvSpPr>
          <p:nvPr/>
        </p:nvSpPr>
        <p:spPr>
          <a:xfrm>
            <a:off x="353784" y="1407913"/>
            <a:ext cx="8171543" cy="31738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ISIS is loss-limited</a:t>
            </a:r>
          </a:p>
          <a:p>
            <a:r>
              <a:rPr lang="en-US" sz="2400" dirty="0"/>
              <a:t>Beam loss → component damage, activation</a:t>
            </a:r>
          </a:p>
          <a:p>
            <a:r>
              <a:rPr lang="en-US" sz="2400" dirty="0"/>
              <a:t>High intensity, space charge and repetition rate</a:t>
            </a:r>
          </a:p>
          <a:p>
            <a:r>
              <a:rPr lang="en-US" sz="2400" dirty="0"/>
              <a:t>Collimation</a:t>
            </a:r>
          </a:p>
          <a:p>
            <a:r>
              <a:rPr lang="en-US" sz="2400" dirty="0"/>
              <a:t>Minimize uncontrolled loss</a:t>
            </a:r>
          </a:p>
          <a:p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71FC22-2044-5A42-A43C-616353A6D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599" y="4756254"/>
            <a:ext cx="5834743" cy="2147315"/>
          </a:xfrm>
        </p:spPr>
        <p:txBody>
          <a:bodyPr/>
          <a:lstStyle/>
          <a:p>
            <a:r>
              <a:rPr lang="en-US" sz="2400" dirty="0"/>
              <a:t>Injection: scattering, stripping efficiency </a:t>
            </a:r>
          </a:p>
          <a:p>
            <a:r>
              <a:rPr lang="en-US" sz="2400" dirty="0"/>
              <a:t>Trapping: un-chopped, non-adiabatic, transverse space charge </a:t>
            </a:r>
          </a:p>
          <a:p>
            <a:r>
              <a:rPr lang="en-US" sz="2400" dirty="0"/>
              <a:t>Head-tail instability</a:t>
            </a:r>
          </a:p>
          <a:p>
            <a:r>
              <a:rPr lang="en-US" sz="2400" dirty="0"/>
              <a:t>Extraction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91AE6D-7E58-084D-8213-5CFE0AA3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1E6D0-7B92-354B-AA1E-3061F170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198" y="2690028"/>
            <a:ext cx="4256637" cy="2147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EB73F-10E5-6F45-BDCF-8D2E2B46EC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364" y="-87144"/>
            <a:ext cx="4256636" cy="2822978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A78786-2AA7-3F46-864F-CE5350E499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343" y="2822575"/>
            <a:ext cx="2699657" cy="403542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CF125-1213-9A41-8935-FE7F090D71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2300"/>
            <a:ext cx="3657600" cy="24257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CF0FA11-1974-6244-A526-A542410C4E2D}"/>
              </a:ext>
            </a:extLst>
          </p:cNvPr>
          <p:cNvSpPr txBox="1">
            <a:spLocks/>
          </p:cNvSpPr>
          <p:nvPr/>
        </p:nvSpPr>
        <p:spPr>
          <a:xfrm>
            <a:off x="3678726" y="2706700"/>
            <a:ext cx="8171543" cy="21473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8AAF14-EB9B-FE41-B79A-691637F334EB}"/>
              </a:ext>
            </a:extLst>
          </p:cNvPr>
          <p:cNvSpPr/>
          <p:nvPr/>
        </p:nvSpPr>
        <p:spPr>
          <a:xfrm>
            <a:off x="4840225" y="3050854"/>
            <a:ext cx="187946" cy="1669161"/>
          </a:xfrm>
          <a:prstGeom prst="rect">
            <a:avLst/>
          </a:prstGeom>
          <a:solidFill>
            <a:srgbClr val="BE2BB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0F22B-FFD3-9B46-885C-DCB15DAEB2DB}"/>
              </a:ext>
            </a:extLst>
          </p:cNvPr>
          <p:cNvSpPr/>
          <p:nvPr/>
        </p:nvSpPr>
        <p:spPr>
          <a:xfrm>
            <a:off x="5018112" y="3044705"/>
            <a:ext cx="780288" cy="166807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AFBAAE-69A6-094E-8B11-AB391B3B6FFF}"/>
              </a:ext>
            </a:extLst>
          </p:cNvPr>
          <p:cNvSpPr/>
          <p:nvPr/>
        </p:nvSpPr>
        <p:spPr>
          <a:xfrm>
            <a:off x="5819526" y="3044704"/>
            <a:ext cx="574076" cy="1668077"/>
          </a:xfrm>
          <a:prstGeom prst="rect">
            <a:avLst/>
          </a:prstGeom>
          <a:solidFill>
            <a:srgbClr val="F089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74594B-ABB8-6E49-937D-FCC87DEF100E}"/>
              </a:ext>
            </a:extLst>
          </p:cNvPr>
          <p:cNvSpPr/>
          <p:nvPr/>
        </p:nvSpPr>
        <p:spPr>
          <a:xfrm>
            <a:off x="8703214" y="3051395"/>
            <a:ext cx="305622" cy="166807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CA23-9B51-1D41-B774-617D59ED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3706" y="6492638"/>
            <a:ext cx="593766" cy="365125"/>
          </a:xfrm>
        </p:spPr>
        <p:txBody>
          <a:bodyPr/>
          <a:lstStyle/>
          <a:p>
            <a:fld id="{DF5BFB93-038B-2F47-96CA-4FA40A190D9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71D9AAF-8720-C440-A053-F6FDE86A0D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750" y="260539"/>
            <a:ext cx="3600000" cy="224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838201" y="1310680"/>
                <a:ext cx="5494204" cy="4427968"/>
              </a:xfrm>
              <a:ln w="15875">
                <a:noFill/>
              </a:ln>
            </p:spPr>
            <p:txBody>
              <a:bodyPr>
                <a:noAutofit/>
              </a:bodyPr>
              <a:lstStyle/>
              <a:p>
                <a:r>
                  <a:rPr lang="en-GB" dirty="0"/>
                  <a:t>High Intensity</a:t>
                </a:r>
              </a:p>
              <a:p>
                <a:pPr lvl="1"/>
                <a:r>
                  <a:rPr lang="en-GB" dirty="0"/>
                  <a:t>Space charge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~0.5</m:t>
                    </m:r>
                  </m:oMath>
                </a14:m>
                <a:endParaRPr lang="en-GB" dirty="0"/>
              </a:p>
              <a:p>
                <a:r>
                  <a:rPr lang="en-GB" dirty="0"/>
                  <a:t>Dual harmonic operation</a:t>
                </a:r>
              </a:p>
              <a:p>
                <a:pPr lvl="1"/>
                <a:r>
                  <a:rPr lang="en-GB" dirty="0"/>
                  <a:t>Symmetric bunches unstable</a:t>
                </a:r>
              </a:p>
              <a:p>
                <a:pPr lvl="1"/>
                <a:r>
                  <a:rPr lang="en-GB" dirty="0"/>
                  <a:t>No longer able to cure with tune ramp</a:t>
                </a:r>
              </a:p>
              <a:p>
                <a:r>
                  <a:rPr lang="en-GB" dirty="0"/>
                  <a:t>Driven by impedances</a:t>
                </a:r>
              </a:p>
              <a:p>
                <a:pPr lvl="1"/>
                <a:r>
                  <a:rPr lang="en-GB" dirty="0"/>
                  <a:t>Low frequency narrowband </a:t>
                </a:r>
              </a:p>
              <a:p>
                <a:pPr lvl="1"/>
                <a:r>
                  <a:rPr lang="en-GB" dirty="0"/>
                  <a:t>Resistive wall (?)</a:t>
                </a:r>
                <a:endParaRPr lang="en-GB" sz="32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838201" y="1310680"/>
                <a:ext cx="5494204" cy="4427968"/>
              </a:xfrm>
              <a:blipFill>
                <a:blip r:embed="rId4"/>
                <a:stretch>
                  <a:fillRect l="-1843" t="-2000"/>
                </a:stretch>
              </a:blipFill>
              <a:ln w="158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9836"/>
          </a:xfrm>
        </p:spPr>
        <p:txBody>
          <a:bodyPr/>
          <a:lstStyle/>
          <a:p>
            <a:r>
              <a:rPr lang="en-GB" dirty="0"/>
              <a:t>Head-Tail Instability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1062323"/>
            <a:ext cx="249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Normal beam + flat bunch</a:t>
            </a:r>
          </a:p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Large loss!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3919605"/>
            <a:ext cx="2655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Normal beam + asymmetric bunch</a:t>
            </a:r>
          </a:p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Low loss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80355" y="43458"/>
            <a:ext cx="3147318" cy="323165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ISIS Beam Bunches at ~ 2 </a:t>
            </a:r>
            <a:r>
              <a:rPr lang="en-GB" sz="150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</a:t>
            </a:r>
            <a:endParaRPr lang="en-GB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42EEB5-5736-2845-A7DF-C23A54F28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749" y="2489456"/>
            <a:ext cx="3600000" cy="11249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11214" y="2931827"/>
            <a:ext cx="811930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CA3608-46B0-144A-8BB1-84AD180C17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997" y="3576306"/>
            <a:ext cx="3600001" cy="2249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17D0E2-15EC-4C49-BE9C-CDFCD12E3D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6996" y="5750004"/>
            <a:ext cx="3600004" cy="11079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32164-8196-374C-BDA4-2A1E6E0AC060}"/>
              </a:ext>
            </a:extLst>
          </p:cNvPr>
          <p:cNvSpPr/>
          <p:nvPr/>
        </p:nvSpPr>
        <p:spPr>
          <a:xfrm flipV="1">
            <a:off x="6096000" y="3614406"/>
            <a:ext cx="609599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E0C3C-7C73-C949-BC36-31C11ABE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4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06893-0699-1544-B9E4-37EAC48B38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Fast ramp in vertical tune during instability </a:t>
            </a:r>
          </a:p>
          <a:p>
            <a:r>
              <a:rPr lang="en-US" dirty="0"/>
              <a:t>Longitudinal bunch asymmetry</a:t>
            </a:r>
          </a:p>
          <a:p>
            <a:r>
              <a:rPr lang="en-US" dirty="0"/>
              <a:t>Injection painting: vertical and longitudinal</a:t>
            </a:r>
          </a:p>
          <a:p>
            <a:endParaRPr lang="en-US" dirty="0"/>
          </a:p>
          <a:p>
            <a:r>
              <a:rPr lang="en-US" dirty="0"/>
              <a:t>Develop Impedance model</a:t>
            </a:r>
          </a:p>
          <a:p>
            <a:pPr lvl="1"/>
            <a:r>
              <a:rPr lang="en-US" dirty="0"/>
              <a:t>Beam based measurements</a:t>
            </a:r>
          </a:p>
          <a:p>
            <a:pPr lvl="1"/>
            <a:r>
              <a:rPr lang="en-US" dirty="0"/>
              <a:t>Bench measurements</a:t>
            </a:r>
          </a:p>
          <a:p>
            <a:pPr lvl="1"/>
            <a:r>
              <a:rPr lang="en-US" dirty="0"/>
              <a:t>Simulations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857978-DA66-814D-8A69-22E5A91D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Head-Tail Mitigation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857E4-BC6C-9840-A41B-9D1F7A5497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416" y="52387"/>
            <a:ext cx="4291584" cy="2938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53C450-D2A7-134F-A24F-F7647C8E0004}"/>
              </a:ext>
            </a:extLst>
          </p:cNvPr>
          <p:cNvSpPr/>
          <p:nvPr/>
        </p:nvSpPr>
        <p:spPr>
          <a:xfrm>
            <a:off x="9089135" y="167317"/>
            <a:ext cx="457201" cy="2342704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23DFCEE3-638D-1947-BCBC-1911593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215" y="4020658"/>
            <a:ext cx="4291584" cy="257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C0F7BF-91B9-7845-A9DA-47338BF32B42}"/>
              </a:ext>
            </a:extLst>
          </p:cNvPr>
          <p:cNvSpPr/>
          <p:nvPr/>
        </p:nvSpPr>
        <p:spPr>
          <a:xfrm>
            <a:off x="7331857" y="3651326"/>
            <a:ext cx="3752300" cy="3693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Effective Impedance Vs Frequency</a:t>
            </a:r>
            <a:endParaRPr lang="en-GB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A2174-0294-A34A-810E-03781BE5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5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2F7031-EB0D-384F-8755-DB81E723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Head-Tail R&amp;D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66352B8-AB95-E540-B159-A218AC6EC50A}"/>
              </a:ext>
            </a:extLst>
          </p:cNvPr>
          <p:cNvSpPr txBox="1">
            <a:spLocks/>
          </p:cNvSpPr>
          <p:nvPr/>
        </p:nvSpPr>
        <p:spPr>
          <a:xfrm>
            <a:off x="838200" y="1482408"/>
            <a:ext cx="7804354" cy="3839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Experiments</a:t>
            </a:r>
          </a:p>
          <a:p>
            <a:pPr lvl="1"/>
            <a:r>
              <a:rPr lang="en-GB" dirty="0"/>
              <a:t>Simplify to single harmonic RF operation</a:t>
            </a:r>
          </a:p>
          <a:p>
            <a:pPr lvl="1"/>
            <a:r>
              <a:rPr lang="en-GB" dirty="0"/>
              <a:t>Lower intensity =&gt; minimal space charge</a:t>
            </a:r>
          </a:p>
          <a:p>
            <a:r>
              <a:rPr lang="en-GB" dirty="0"/>
              <a:t>Theory and simulations with resistive wall predict mode number m=2 (two nodes)</a:t>
            </a:r>
          </a:p>
          <a:p>
            <a:r>
              <a:rPr lang="en-GB" dirty="0"/>
              <a:t>Observations show m=1 (one node)</a:t>
            </a:r>
          </a:p>
          <a:p>
            <a:r>
              <a:rPr lang="en-GB" dirty="0"/>
              <a:t>Less than the full bunch appears to be oscillating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D596C-8670-3743-9F39-319A25BFDE3F}"/>
              </a:ext>
            </a:extLst>
          </p:cNvPr>
          <p:cNvSpPr/>
          <p:nvPr/>
        </p:nvSpPr>
        <p:spPr>
          <a:xfrm>
            <a:off x="8937277" y="6581001"/>
            <a:ext cx="2032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Modified CERN code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9B29F9-8B50-284A-A03F-8049545084BD}"/>
              </a:ext>
            </a:extLst>
          </p:cNvPr>
          <p:cNvSpPr/>
          <p:nvPr/>
        </p:nvSpPr>
        <p:spPr>
          <a:xfrm>
            <a:off x="7715250" y="6027003"/>
            <a:ext cx="4476750" cy="553998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 Vs HEADTAIL* Simulation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algn="ctr"/>
            <a:r>
              <a:rPr lang="en-GB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 Signal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A6FF90-3D5C-894B-B02A-CBF5DBEA5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638" y="3968859"/>
            <a:ext cx="4805362" cy="2059881"/>
          </a:xfrm>
          <a:prstGeom prst="rect">
            <a:avLst/>
          </a:prstGeom>
        </p:spPr>
      </p:pic>
      <p:pic>
        <p:nvPicPr>
          <p:cNvPr id="13" name="Picture 12" descr="C:\Users\tzt52651\Documents\HB2014\HT_Diff_exp_mod.jpg">
            <a:extLst>
              <a:ext uri="{FF2B5EF4-FFF2-40B4-BE49-F238E27FC236}">
                <a16:creationId xmlns:a16="http://schemas.microsoft.com/office/drawing/2014/main" id="{E2C065B1-FE50-9247-81AB-D63B5EDD72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4476750" cy="3497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98CB04-C332-C44E-9C22-CE044314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9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838201" y="3838314"/>
            <a:ext cx="10515600" cy="2415002"/>
          </a:xfrm>
        </p:spPr>
        <p:txBody>
          <a:bodyPr/>
          <a:lstStyle/>
          <a:p>
            <a:r>
              <a:rPr lang="en-GB" dirty="0"/>
              <a:t>Use existing components: BPM, ferrite loaded kicker</a:t>
            </a:r>
          </a:p>
          <a:p>
            <a:r>
              <a:rPr lang="en-GB" dirty="0"/>
              <a:t>LLRF electronics for processing signals</a:t>
            </a:r>
          </a:p>
          <a:p>
            <a:r>
              <a:rPr lang="en-GB" dirty="0"/>
              <a:t>FPGA for ADC/DAC, digital filter, delays and gain</a:t>
            </a:r>
          </a:p>
          <a:p>
            <a:r>
              <a:rPr lang="en-GB" dirty="0"/>
              <a:t>Dynamically updated 3-tap FIR filter allows for correct phase for 		kick through acceleration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Head-Tail Damping System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66078" y="1551254"/>
            <a:ext cx="6183307" cy="2405669"/>
            <a:chOff x="1223357" y="1556792"/>
            <a:chExt cx="9444644" cy="3207558"/>
          </a:xfrm>
        </p:grpSpPr>
        <p:sp>
          <p:nvSpPr>
            <p:cNvPr id="5" name="Oval 4"/>
            <p:cNvSpPr/>
            <p:nvPr/>
          </p:nvSpPr>
          <p:spPr>
            <a:xfrm>
              <a:off x="1223357" y="1556792"/>
              <a:ext cx="9444644" cy="1546168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754285" y="3468017"/>
              <a:ext cx="282633" cy="2660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Isosceles Triangle 6"/>
            <p:cNvSpPr/>
            <p:nvPr/>
          </p:nvSpPr>
          <p:spPr>
            <a:xfrm rot="5400000">
              <a:off x="8281553" y="3329828"/>
              <a:ext cx="565266" cy="4862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36918" y="3468017"/>
              <a:ext cx="282633" cy="2660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19551" y="3468017"/>
              <a:ext cx="282633" cy="2660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20344" y="3451391"/>
              <a:ext cx="615143" cy="282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637414" y="3172925"/>
              <a:ext cx="426720" cy="8001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845772" y="2865244"/>
              <a:ext cx="510540" cy="13092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44832" y="2590924"/>
              <a:ext cx="510540" cy="13092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 rot="9079062">
              <a:off x="9559635" y="2548672"/>
              <a:ext cx="609600" cy="405246"/>
              <a:chOff x="2506980" y="4038600"/>
              <a:chExt cx="609600" cy="40524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2506980" y="4312920"/>
                <a:ext cx="510540" cy="13092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606040" y="4038600"/>
                <a:ext cx="510540" cy="13092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2001983" y="1892829"/>
              <a:ext cx="2118361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Vertical pickup</a:t>
              </a:r>
            </a:p>
            <a:p>
              <a:r>
                <a:rPr lang="fi-FI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(R4VM1)</a:t>
              </a:r>
              <a:endParaRPr lang="en-GB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05723" y="1938456"/>
              <a:ext cx="1400377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Vertical </a:t>
              </a:r>
              <a:br>
                <a:rPr lang="fi-FI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fi-FI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Q-kicker</a:t>
              </a:r>
              <a:endParaRPr lang="en-GB" sz="16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7" name="Elbow Connector 16"/>
            <p:cNvCxnSpPr>
              <a:endCxn id="6" idx="1"/>
            </p:cNvCxnSpPr>
            <p:nvPr/>
          </p:nvCxnSpPr>
          <p:spPr>
            <a:xfrm rot="16200000" flipH="1">
              <a:off x="2095800" y="2942534"/>
              <a:ext cx="670079" cy="646892"/>
            </a:xfrm>
            <a:prstGeom prst="bentConnector2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9" idx="3"/>
              <a:endCxn id="10" idx="1"/>
            </p:cNvCxnSpPr>
            <p:nvPr/>
          </p:nvCxnSpPr>
          <p:spPr>
            <a:xfrm flipV="1">
              <a:off x="3602183" y="3592708"/>
              <a:ext cx="1918160" cy="8313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3"/>
              <a:endCxn id="7" idx="3"/>
            </p:cNvCxnSpPr>
            <p:nvPr/>
          </p:nvCxnSpPr>
          <p:spPr>
            <a:xfrm flipV="1">
              <a:off x="6135487" y="3572975"/>
              <a:ext cx="2185553" cy="197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7" idx="0"/>
            </p:cNvCxnSpPr>
            <p:nvPr/>
          </p:nvCxnSpPr>
          <p:spPr>
            <a:xfrm flipV="1">
              <a:off x="8807335" y="2895397"/>
              <a:ext cx="1079479" cy="677578"/>
            </a:xfrm>
            <a:prstGeom prst="bentConnector3">
              <a:avLst>
                <a:gd name="adj1" fmla="val 100825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806980" y="3973086"/>
              <a:ext cx="2742507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Phase Advance Correction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51530" y="3984650"/>
              <a:ext cx="255258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Programmable </a:t>
              </a:r>
            </a:p>
            <a:p>
              <a:pPr algn="ctr"/>
              <a:r>
                <a:rPr lang="en-GB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Fine Delay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90652" y="3984650"/>
              <a:ext cx="2140793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Power </a:t>
              </a:r>
            </a:p>
            <a:p>
              <a:pPr algn="ctr"/>
              <a:r>
                <a:rPr lang="en-GB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Amplifier Gain</a:t>
              </a:r>
            </a:p>
          </p:txBody>
        </p:sp>
      </p:grpSp>
      <p:pic>
        <p:nvPicPr>
          <p:cNvPr id="26" name="Picture 25" descr="M:\Alex\Projects\Q Kicker\Photos\2013_04_15 Vertical Kicker\DSCN1360 crop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2804" y="1349573"/>
            <a:ext cx="1757641" cy="1483572"/>
          </a:xfrm>
          <a:prstGeom prst="rect">
            <a:avLst/>
          </a:prstGeom>
          <a:noFill/>
          <a:ln w="19050"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280" y="1278377"/>
            <a:ext cx="1114149" cy="25189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0ADA2190-B2C1-4D45-9E63-A466767E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BFB93-038B-2F47-96CA-4FA40A19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12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24471</TotalTime>
  <Words>1155</Words>
  <Application>Microsoft Macintosh PowerPoint</Application>
  <PresentationFormat>Widescreen</PresentationFormat>
  <Paragraphs>281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Lucida Grande</vt:lpstr>
      <vt:lpstr>Verdana</vt:lpstr>
      <vt:lpstr>Office Theme</vt:lpstr>
      <vt:lpstr>MASTER 2 WHITE</vt:lpstr>
      <vt:lpstr>PowerPoint Presentation</vt:lpstr>
      <vt:lpstr>Contents</vt:lpstr>
      <vt:lpstr>ISIS Overview</vt:lpstr>
      <vt:lpstr>ISIS Synchrotron</vt:lpstr>
      <vt:lpstr>Beam Loss Control</vt:lpstr>
      <vt:lpstr>Head-Tail Instability</vt:lpstr>
      <vt:lpstr>Head-Tail Mitigation</vt:lpstr>
      <vt:lpstr>Head-Tail R&amp;D</vt:lpstr>
      <vt:lpstr>Head-Tail Damping System</vt:lpstr>
      <vt:lpstr>Experimental Results</vt:lpstr>
      <vt:lpstr>Further Progress in Loss Mitigation</vt:lpstr>
      <vt:lpstr>Foil Developments</vt:lpstr>
      <vt:lpstr>PowerPoint Presentation</vt:lpstr>
      <vt:lpstr>Digital Low Level RF</vt:lpstr>
      <vt:lpstr>Trim Quad Power Supply Filters</vt:lpstr>
      <vt:lpstr>Diagnostic Developments</vt:lpstr>
      <vt:lpstr>Improved Operations</vt:lpstr>
      <vt:lpstr>Improved Operations</vt:lpstr>
      <vt:lpstr>Summary</vt:lpstr>
      <vt:lpstr>Future Work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Williamson, Rob (STFC,RAL,ISIS)</cp:lastModifiedBy>
  <cp:revision>277</cp:revision>
  <cp:lastPrinted>2019-10-02T08:27:37Z</cp:lastPrinted>
  <dcterms:created xsi:type="dcterms:W3CDTF">2019-09-17T08:04:08Z</dcterms:created>
  <dcterms:modified xsi:type="dcterms:W3CDTF">2020-06-26T15:05:17Z</dcterms:modified>
</cp:coreProperties>
</file>