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415" r:id="rId3"/>
    <p:sldId id="491" r:id="rId4"/>
    <p:sldId id="495" r:id="rId5"/>
    <p:sldId id="458" r:id="rId6"/>
    <p:sldId id="987" r:id="rId7"/>
    <p:sldId id="463" r:id="rId8"/>
    <p:sldId id="991" r:id="rId9"/>
    <p:sldId id="992" r:id="rId10"/>
    <p:sldId id="474" r:id="rId11"/>
    <p:sldId id="990" r:id="rId12"/>
    <p:sldId id="475" r:id="rId13"/>
    <p:sldId id="993" r:id="rId14"/>
    <p:sldId id="995" r:id="rId15"/>
    <p:sldId id="1000" r:id="rId16"/>
    <p:sldId id="996" r:id="rId17"/>
    <p:sldId id="666" r:id="rId18"/>
    <p:sldId id="645" r:id="rId19"/>
    <p:sldId id="660" r:id="rId20"/>
    <p:sldId id="663" r:id="rId21"/>
    <p:sldId id="662" r:id="rId22"/>
    <p:sldId id="997" r:id="rId23"/>
    <p:sldId id="665" r:id="rId24"/>
    <p:sldId id="664" r:id="rId25"/>
    <p:sldId id="998" r:id="rId26"/>
    <p:sldId id="999" r:id="rId27"/>
    <p:sldId id="661" r:id="rId28"/>
    <p:sldId id="994" r:id="rId29"/>
    <p:sldId id="1001" r:id="rId30"/>
    <p:sldId id="988" r:id="rId31"/>
    <p:sldId id="487" r:id="rId32"/>
    <p:sldId id="488" r:id="rId33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3F8"/>
    <a:srgbClr val="FFFFFF"/>
    <a:srgbClr val="0000FF"/>
    <a:srgbClr val="FFFF00"/>
    <a:srgbClr val="0066FF"/>
    <a:srgbClr val="E927DB"/>
    <a:srgbClr val="3333FF"/>
    <a:srgbClr val="FB15D5"/>
    <a:srgbClr val="FFFF99"/>
    <a:srgbClr val="F57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93" autoAdjust="0"/>
    <p:restoredTop sz="81131" autoAdjust="0"/>
  </p:normalViewPr>
  <p:slideViewPr>
    <p:cSldViewPr>
      <p:cViewPr varScale="1">
        <p:scale>
          <a:sx n="82" d="100"/>
          <a:sy n="82" d="100"/>
        </p:scale>
        <p:origin x="51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7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634D4-6826-4280-8DB9-19D143CADB2E}" type="datetimeFigureOut">
              <a:rPr lang="zh-CN" altLang="en-US" smtClean="0"/>
              <a:pPr/>
              <a:t>2020/6/29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1C9F4-D0A3-417B-B817-AAD999A50B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081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2D2B385D-30C0-42A3-A406-FDA826925B69}" type="datetimeFigureOut">
              <a:rPr lang="zh-CN" altLang="en-US"/>
              <a:pPr>
                <a:defRPr/>
              </a:pPr>
              <a:t>2020/6/29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C994A22-7990-4147-B722-23103CA33D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0245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8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518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658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665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413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451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472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013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545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191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baseline="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203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347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36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幻灯片图像占位符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3906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 dirty="0">
              <a:ea typeface="宋体" charset="0"/>
            </a:endParaRPr>
          </a:p>
        </p:txBody>
      </p:sp>
      <p:sp>
        <p:nvSpPr>
          <p:cNvPr id="123907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defTabSz="960438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 defTabSz="960438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 defTabSz="960438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 defTabSz="960438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defTabSz="960438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defTabSz="960438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defTabSz="960438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defTabSz="960438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fld id="{E6ED0952-DFC2-654C-BAFC-F68F657A9ECD}" type="slidenum">
              <a:rPr lang="zh-CN" altLang="en-US" sz="1300" b="0">
                <a:solidFill>
                  <a:schemeClr val="tx1"/>
                </a:solidFill>
                <a:latin typeface="Arial" charset="0"/>
              </a:rPr>
              <a:pPr/>
              <a:t>6</a:t>
            </a:fld>
            <a:endParaRPr lang="zh-CN" altLang="en-US" sz="1300" b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33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766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569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76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E9945-95FD-4340-AC95-868156AD12A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C598D-9B25-41F2-B008-9EA8DB91FF4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0E28F-C52D-4A97-95D4-C0569AAA1E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B922880-1B45-764F-A667-9A3F3119C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950" y="160422"/>
            <a:ext cx="961371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32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5DDF-294A-47C7-9938-98EB7AF5D8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CCFD9-E225-4027-8A39-47BB1E8B305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E8E55-4005-43B9-AF5B-63A4A6F5E9C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E7009-F018-417B-A00B-621B4BA5E7A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42EE-A927-47F0-8C6F-13CEA9EFBA9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89ED-2AB0-4A45-9A5F-8F7C8E84949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2F39D-253D-47DE-8C96-79F70A04D70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90104-07A5-48B5-BEDE-05F658D4D21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4C4A90C-E326-4071-A758-2EBBA93615F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99"/>
            <a:ext cx="9144000" cy="244441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073194"/>
            <a:ext cx="9154741" cy="3151989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D265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2061" y="2147064"/>
            <a:ext cx="8518984" cy="286611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79357" y="3933056"/>
            <a:ext cx="8412582" cy="97026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400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Sheng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Wang </a:t>
            </a:r>
          </a:p>
          <a:p>
            <a:pPr algn="ctr">
              <a:lnSpc>
                <a:spcPct val="125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CSNS, IHEP   </a:t>
            </a:r>
            <a:r>
              <a:rPr lang="en-US" altLang="zh-CN" sz="2400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Jun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29, 2020</a:t>
            </a:r>
          </a:p>
        </p:txBody>
      </p:sp>
      <p:sp>
        <p:nvSpPr>
          <p:cNvPr id="12" name="椭圆 14"/>
          <p:cNvSpPr/>
          <p:nvPr/>
        </p:nvSpPr>
        <p:spPr>
          <a:xfrm rot="16200000">
            <a:off x="4455613" y="5971049"/>
            <a:ext cx="219126" cy="285744"/>
          </a:xfrm>
          <a:custGeom>
            <a:avLst/>
            <a:gdLst>
              <a:gd name="T0" fmla="*/ 5482 w 5667"/>
              <a:gd name="T1" fmla="*/ 363 h 7402"/>
              <a:gd name="T2" fmla="*/ 4635 w 5667"/>
              <a:gd name="T3" fmla="*/ 185 h 7402"/>
              <a:gd name="T4" fmla="*/ 570 w 5667"/>
              <a:gd name="T5" fmla="*/ 2838 h 7402"/>
              <a:gd name="T6" fmla="*/ 0 w 5667"/>
              <a:gd name="T7" fmla="*/ 3744 h 7402"/>
              <a:gd name="T8" fmla="*/ 570 w 5667"/>
              <a:gd name="T9" fmla="*/ 4649 h 7402"/>
              <a:gd name="T10" fmla="*/ 4635 w 5667"/>
              <a:gd name="T11" fmla="*/ 7303 h 7402"/>
              <a:gd name="T12" fmla="*/ 4969 w 5667"/>
              <a:gd name="T13" fmla="*/ 7402 h 7402"/>
              <a:gd name="T14" fmla="*/ 5482 w 5667"/>
              <a:gd name="T15" fmla="*/ 7125 h 7402"/>
              <a:gd name="T16" fmla="*/ 5304 w 5667"/>
              <a:gd name="T17" fmla="*/ 6278 h 7402"/>
              <a:gd name="T18" fmla="*/ 1421 w 5667"/>
              <a:gd name="T19" fmla="*/ 3744 h 7402"/>
              <a:gd name="T20" fmla="*/ 5304 w 5667"/>
              <a:gd name="T21" fmla="*/ 1210 h 7402"/>
              <a:gd name="T22" fmla="*/ 5482 w 5667"/>
              <a:gd name="T23" fmla="*/ 363 h 7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667" h="7402">
                <a:moveTo>
                  <a:pt x="5482" y="363"/>
                </a:moveTo>
                <a:cubicBezTo>
                  <a:pt x="5297" y="80"/>
                  <a:pt x="4918" y="0"/>
                  <a:pt x="4635" y="185"/>
                </a:cubicBezTo>
                <a:lnTo>
                  <a:pt x="570" y="2838"/>
                </a:lnTo>
                <a:cubicBezTo>
                  <a:pt x="207" y="3051"/>
                  <a:pt x="0" y="3381"/>
                  <a:pt x="0" y="3744"/>
                </a:cubicBezTo>
                <a:cubicBezTo>
                  <a:pt x="0" y="4107"/>
                  <a:pt x="207" y="4436"/>
                  <a:pt x="570" y="4649"/>
                </a:cubicBezTo>
                <a:lnTo>
                  <a:pt x="4635" y="7303"/>
                </a:lnTo>
                <a:cubicBezTo>
                  <a:pt x="4738" y="7370"/>
                  <a:pt x="4854" y="7402"/>
                  <a:pt x="4969" y="7402"/>
                </a:cubicBezTo>
                <a:cubicBezTo>
                  <a:pt x="5169" y="7402"/>
                  <a:pt x="5365" y="7305"/>
                  <a:pt x="5482" y="7125"/>
                </a:cubicBezTo>
                <a:cubicBezTo>
                  <a:pt x="5667" y="6842"/>
                  <a:pt x="5587" y="6463"/>
                  <a:pt x="5304" y="6278"/>
                </a:cubicBezTo>
                <a:lnTo>
                  <a:pt x="1421" y="3744"/>
                </a:lnTo>
                <a:lnTo>
                  <a:pt x="5304" y="1210"/>
                </a:lnTo>
                <a:cubicBezTo>
                  <a:pt x="5587" y="1025"/>
                  <a:pt x="5667" y="646"/>
                  <a:pt x="5482" y="363"/>
                </a:cubicBezTo>
                <a:close/>
              </a:path>
            </a:pathLst>
          </a:cu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899593" y="2517767"/>
            <a:ext cx="7416824" cy="1203282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zh-CN" altLang="zh-CN" dirty="0">
                <a:latin typeface="Arial Black" panose="020B0A0402010202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  <a:t>Performance  and Limits at CSNS</a:t>
            </a:r>
            <a:endParaRPr lang="zh-CN" alt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5250686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cap="all" dirty="0">
                <a:solidFill>
                  <a:srgbClr val="C0C5CE"/>
                </a:solidFill>
                <a:latin typeface="Arial Black" panose="020B0A04020102020204" pitchFamily="34" charset="0"/>
              </a:rPr>
              <a:t>Mitigation approaches for Hadron storage rings and synchrotron</a:t>
            </a:r>
            <a:endParaRPr lang="zh-CN" altLang="en-US" sz="1600" cap="all" dirty="0">
              <a:solidFill>
                <a:srgbClr val="C0C5C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6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First CSNS Neutron Beam</a:t>
            </a:r>
            <a:endParaRPr kumimoji="1" lang="zh-CN" altLang="en-US" dirty="0"/>
          </a:p>
        </p:txBody>
      </p:sp>
      <p:grpSp>
        <p:nvGrpSpPr>
          <p:cNvPr id="3" name="组 2"/>
          <p:cNvGrpSpPr/>
          <p:nvPr/>
        </p:nvGrpSpPr>
        <p:grpSpPr>
          <a:xfrm>
            <a:off x="395536" y="908720"/>
            <a:ext cx="8280920" cy="5792846"/>
            <a:chOff x="395536" y="908720"/>
            <a:chExt cx="8280920" cy="579284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6" y="908720"/>
              <a:ext cx="8280920" cy="579284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575131" y="1753652"/>
              <a:ext cx="2420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>
                  <a:solidFill>
                    <a:srgbClr val="0000FF"/>
                  </a:solidFill>
                </a:rPr>
                <a:t>Aug. 28, 2017</a:t>
              </a:r>
              <a:endParaRPr kumimoji="1" lang="zh-CN" altLang="en-US" sz="2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" name="组 5"/>
          <p:cNvGrpSpPr/>
          <p:nvPr/>
        </p:nvGrpSpPr>
        <p:grpSpPr>
          <a:xfrm>
            <a:off x="323528" y="2420888"/>
            <a:ext cx="8820472" cy="2493963"/>
            <a:chOff x="323528" y="2420888"/>
            <a:chExt cx="8820472" cy="2493963"/>
          </a:xfrm>
        </p:grpSpPr>
        <p:pic>
          <p:nvPicPr>
            <p:cNvPr id="7" name="图片 3" descr="BL20-96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420888"/>
              <a:ext cx="4432300" cy="249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4" descr="BL_06_96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1388" y="2420888"/>
              <a:ext cx="4392612" cy="247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8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E70332CB-BE0B-5945-BB11-69DA5D23B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4656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buFont typeface="Arial" charset="0"/>
              <a:buNone/>
            </a:pPr>
            <a:r>
              <a:rPr kumimoji="1" lang="en-GB" altLang="zh-CN" sz="320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rPr>
              <a:t>Commissioning plan 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97D6377-4DA4-B648-9499-461FA3E30C6E}"/>
              </a:ext>
            </a:extLst>
          </p:cNvPr>
          <p:cNvGraphicFramePr>
            <a:graphicFrameLocks noGrp="1"/>
          </p:cNvGraphicFramePr>
          <p:nvPr/>
        </p:nvGraphicFramePr>
        <p:xfrm>
          <a:off x="215900" y="1340768"/>
          <a:ext cx="5903913" cy="5468961"/>
        </p:xfrm>
        <a:graphic>
          <a:graphicData uri="http://schemas.openxmlformats.org/drawingml/2006/table">
            <a:tbl>
              <a:tblPr/>
              <a:tblGrid>
                <a:gridCol w="268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4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2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IS+LEBT 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2015.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4.14 </a:t>
                      </a:r>
                      <a:r>
                        <a:rPr kumimoji="0" lang="en-GB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- 2015.4.14</a:t>
                      </a:r>
                      <a:endParaRPr kumimoji="0" 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2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RFQ+MEBT</a:t>
                      </a: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2015.4.15 - 2015.7.15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2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DTL1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2015.12.28 - 2016.2.26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2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DTL2-4+LRBT</a:t>
                      </a:r>
                      <a:endParaRPr kumimoji="0" 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2016.11.20 - 2016.12.20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2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RCS</a:t>
                      </a: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+RTBT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201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6</a:t>
                      </a:r>
                      <a:r>
                        <a:rPr kumimoji="0" lang="en-GB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.12.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25</a:t>
                      </a:r>
                      <a:r>
                        <a:rPr kumimoji="0" lang="en-GB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 - 2017.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6</a:t>
                      </a:r>
                      <a:r>
                        <a:rPr kumimoji="0" lang="en-GB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.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16</a:t>
                      </a:r>
                      <a:endParaRPr kumimoji="0" 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2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RTBT </a:t>
                      </a: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（</a:t>
                      </a: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on target)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2017.6.17  -  2017.9.30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92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First neutron beam 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2017.9.30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92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10kW</a:t>
                      </a:r>
                      <a:endParaRPr kumimoji="0" 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2017.9.30 - 2017.12.31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93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" charset="0"/>
                          <a:ea typeface="宋体" charset="0"/>
                          <a:cs typeface="Times New Roman" charset="0"/>
                        </a:rPr>
                        <a:t>To acceptance goal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" charset="0"/>
                          <a:ea typeface="宋体" charset="0"/>
                          <a:cs typeface="Times New Roman" charset="0"/>
                        </a:rPr>
                        <a:t>2017.12.31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92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" charset="0"/>
                          <a:ea typeface="宋体" charset="0"/>
                          <a:cs typeface="Times New Roman" charset="0"/>
                        </a:rPr>
                        <a:t>Official acceptance</a:t>
                      </a:r>
                      <a:endParaRPr kumimoji="0" 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" charset="0"/>
                          <a:ea typeface="宋体" charset="0"/>
                          <a:cs typeface="Times New Roman" charset="0"/>
                        </a:rPr>
                        <a:t>2018.3</a:t>
                      </a:r>
                      <a:endParaRPr kumimoji="0" 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92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</a:t>
                      </a:r>
                      <a:r>
                        <a:rPr kumimoji="0" lang="en-GB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00kW</a:t>
                      </a:r>
                      <a:endParaRPr kumimoji="0" 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2018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.</a:t>
                      </a:r>
                      <a:r>
                        <a:rPr kumimoji="0" lang="en-GB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3.1-2021.3.1</a:t>
                      </a:r>
                      <a:endParaRPr kumimoji="0" 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82" marR="6858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3EC92332-FA54-534B-AC0B-043552BC6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830918"/>
              </p:ext>
            </p:extLst>
          </p:nvPr>
        </p:nvGraphicFramePr>
        <p:xfrm>
          <a:off x="6084888" y="1361877"/>
          <a:ext cx="3059112" cy="5451499"/>
        </p:xfrm>
        <a:graphic>
          <a:graphicData uri="http://schemas.openxmlformats.org/drawingml/2006/table">
            <a:tbl>
              <a:tblPr/>
              <a:tblGrid>
                <a:gridCol w="3059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76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78" marR="6857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宋体" charset="0"/>
                        <a:cs typeface="宋体" charset="0"/>
                      </a:endParaRPr>
                    </a:p>
                  </a:txBody>
                  <a:tcPr marL="68578" marR="6857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2016.1.9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宋体" charset="0"/>
                        <a:cs typeface="宋体" charset="0"/>
                      </a:endParaRPr>
                    </a:p>
                  </a:txBody>
                  <a:tcPr marL="68578" marR="6857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201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7</a:t>
                      </a:r>
                      <a:r>
                        <a:rPr kumimoji="0" lang="en-GB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.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4</a:t>
                      </a:r>
                      <a:r>
                        <a:rPr kumimoji="0" lang="en-GB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.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14</a:t>
                      </a:r>
                      <a:r>
                        <a:rPr kumimoji="0" lang="mr-I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–</a:t>
                      </a:r>
                      <a:r>
                        <a:rPr kumimoji="0" lang="en-GB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201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7</a:t>
                      </a:r>
                      <a:r>
                        <a:rPr kumimoji="0" lang="en-GB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.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4</a:t>
                      </a:r>
                      <a:r>
                        <a:rPr kumimoji="0" lang="en-GB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.2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4</a:t>
                      </a:r>
                      <a:endParaRPr kumimoji="0" 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78" marR="6857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201</a:t>
                      </a:r>
                      <a:r>
                        <a:rPr kumimoji="0" 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7</a:t>
                      </a:r>
                      <a:r>
                        <a:rPr kumimoji="0" lang="en-GB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.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5</a:t>
                      </a:r>
                      <a:r>
                        <a:rPr kumimoji="0" lang="en-GB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.</a:t>
                      </a:r>
                      <a:r>
                        <a:rPr kumimoji="0" 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7</a:t>
                      </a:r>
                      <a:r>
                        <a:rPr kumimoji="0" lang="mr-IN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–</a:t>
                      </a:r>
                      <a:r>
                        <a:rPr kumimoji="0" lang="en-GB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2017.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8.27</a:t>
                      </a:r>
                      <a:endParaRPr kumimoji="0" 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78" marR="6857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2017.8.28</a:t>
                      </a:r>
                      <a:endParaRPr kumimoji="0" 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78" marR="6857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6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2017.8.28</a:t>
                      </a:r>
                      <a:endParaRPr kumimoji="0" 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78" marR="6857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6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2017.10.25- 2017.11.9</a:t>
                      </a:r>
                      <a:endParaRPr kumimoji="0" 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78" marR="6857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508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宋体" charset="0"/>
                          <a:cs typeface="Times New Roman" charset="0"/>
                        </a:rPr>
                        <a:t>2017.11.9</a:t>
                      </a:r>
                      <a:endParaRPr kumimoji="0" 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78" marR="6857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76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宋体" charset="0"/>
                          <a:cs typeface="Times New Roman" charset="0"/>
                        </a:rPr>
                        <a:t>2018.3</a:t>
                      </a:r>
                      <a:endParaRPr kumimoji="0" 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78" marR="6857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76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2020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.</a:t>
                      </a:r>
                      <a:r>
                        <a:rPr kumimoji="0" lang="en-GB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6   100kW</a:t>
                      </a:r>
                      <a:endParaRPr kumimoji="0" 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" charset="0"/>
                        <a:ea typeface="宋体" charset="0"/>
                        <a:cs typeface="宋体" charset="0"/>
                      </a:endParaRPr>
                    </a:p>
                  </a:txBody>
                  <a:tcPr marL="68578" marR="68578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11DB04DB-CEDF-4F4C-BF15-C2DC29D32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36" y="852801"/>
            <a:ext cx="305911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en-GB" altLang="zh-CN" sz="2400" dirty="0"/>
              <a:t>Plan</a:t>
            </a:r>
            <a:endParaRPr lang="en-GB" altLang="zh-CN" sz="2400" dirty="0">
              <a:solidFill>
                <a:srgbClr val="FF0000"/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B88D2F0-09AA-9F49-B87F-DCA37A303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6521" y="917873"/>
            <a:ext cx="305911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en-GB" altLang="zh-CN" sz="2400" dirty="0"/>
              <a:t> </a:t>
            </a:r>
            <a:r>
              <a:rPr lang="en-GB" altLang="zh-CN" sz="2400" dirty="0">
                <a:solidFill>
                  <a:srgbClr val="FF0000"/>
                </a:solidFill>
              </a:rPr>
              <a:t>Achieved</a:t>
            </a:r>
          </a:p>
        </p:txBody>
      </p:sp>
    </p:spTree>
    <p:extLst>
      <p:ext uri="{BB962C8B-B14F-4D97-AF65-F5344CB8AC3E}">
        <p14:creationId xmlns:p14="http://schemas.microsoft.com/office/powerpoint/2010/main" val="351844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Historical Curve of Beam Power</a:t>
            </a:r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354D377-A630-4A47-93C1-9995B30CB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82" y="3343779"/>
            <a:ext cx="8835713" cy="290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buFont typeface="Wingdings" charset="2"/>
              <a:buChar char="²"/>
            </a:pPr>
            <a:r>
              <a:rPr kumimoji="1" lang="en-US" altLang="zh-CN" sz="2400" dirty="0">
                <a:solidFill>
                  <a:srgbClr val="000090"/>
                </a:solidFill>
                <a:latin typeface="Times New Roman"/>
                <a:cs typeface="Times New Roman"/>
              </a:rPr>
              <a:t>Nov., 2017, First 10kW beam strike on target for a short while;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²"/>
            </a:pPr>
            <a:r>
              <a:rPr kumimoji="1" lang="en-US" altLang="zh-CN" sz="2400" dirty="0">
                <a:solidFill>
                  <a:srgbClr val="000090"/>
                </a:solidFill>
                <a:latin typeface="Times New Roman"/>
                <a:cs typeface="Times New Roman"/>
              </a:rPr>
              <a:t>Mar. 2018, beam power over 20 kW in the test operation;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²"/>
            </a:pPr>
            <a:r>
              <a:rPr kumimoji="1" lang="en-US" altLang="zh-CN" sz="2400" dirty="0">
                <a:solidFill>
                  <a:srgbClr val="000090"/>
                </a:solidFill>
                <a:latin typeface="Times New Roman"/>
                <a:cs typeface="Times New Roman"/>
              </a:rPr>
              <a:t>Jan. 2019, after 4 weeks beam commissioning , beam power was gradually increased to 50kW+ with well controlled beam loss. 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²"/>
            </a:pPr>
            <a:r>
              <a:rPr kumimoji="1" lang="en-US" altLang="zh-CN" sz="2400" dirty="0">
                <a:solidFill>
                  <a:srgbClr val="000090"/>
                </a:solidFill>
                <a:latin typeface="Times New Roman"/>
                <a:cs typeface="Times New Roman"/>
              </a:rPr>
              <a:t>Sep. 2019, based on the 6 weeks beam commissioning,  the beam power in user operation was increased to 80 kW step by step.</a:t>
            </a:r>
          </a:p>
          <a:p>
            <a:pPr marL="342900" indent="-342900">
              <a:lnSpc>
                <a:spcPct val="110000"/>
              </a:lnSpc>
              <a:buFont typeface="Wingdings" charset="2"/>
              <a:buChar char="²"/>
            </a:pPr>
            <a:r>
              <a:rPr kumimoji="1" lang="en-US" altLang="zh-CN" sz="2400" dirty="0">
                <a:solidFill>
                  <a:srgbClr val="000090"/>
                </a:solidFill>
                <a:latin typeface="Times New Roman"/>
                <a:cs typeface="Times New Roman"/>
              </a:rPr>
              <a:t>The beam power was increased to 100kW in the end of Feb. 2020.</a:t>
            </a:r>
            <a:endParaRPr kumimoji="1" lang="zh-CN" altLang="en-US" sz="24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E813DDC-F223-BD4F-BD93-98F354C20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2502"/>
            <a:ext cx="9144000" cy="268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16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6312B5-BFBC-2F43-9D47-3EBBAB054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微软雅黑" pitchFamily="34" charset="-122"/>
                <a:cs typeface="Times New Roman"/>
              </a:rPr>
              <a:t>24 hours beam operation (Mar.1,2020) </a:t>
            </a:r>
            <a:endParaRPr kumimoji="1" lang="zh-CN" altLang="en-US" dirty="0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DAC84887-FE89-914B-A4CF-B8FD0FDF9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03" y="980728"/>
            <a:ext cx="756084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endParaRPr kumimoji="1" lang="zh-CN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微软雅黑" pitchFamily="34" charset="-122"/>
              <a:cs typeface="Times New Roman"/>
            </a:endParaRPr>
          </a:p>
        </p:txBody>
      </p:sp>
      <p:pic>
        <p:nvPicPr>
          <p:cNvPr id="5" name="图片 4" descr="C:\Users\zhangyl\Desktop\8f7553f697451c664ac8a0d24f4ed83.jpg">
            <a:extLst>
              <a:ext uri="{FF2B5EF4-FFF2-40B4-BE49-F238E27FC236}">
                <a16:creationId xmlns:a16="http://schemas.microsoft.com/office/drawing/2014/main" id="{290ED26B-AF69-604D-B3F2-45EE62C0DE8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24594" r="-1" b="27935"/>
          <a:stretch/>
        </p:blipFill>
        <p:spPr bwMode="auto">
          <a:xfrm>
            <a:off x="827584" y="836712"/>
            <a:ext cx="7859456" cy="53351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9869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3C69A6-7C7D-FE4F-9954-6344BF6A1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Machine hours Statistics (2019)</a:t>
            </a:r>
            <a:endParaRPr kumimoji="1" lang="zh-CN" altLang="en-US" dirty="0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4144561E-F4CA-4348-963E-9A7D6CB4511D}"/>
              </a:ext>
            </a:extLst>
          </p:cNvPr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14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0A418D9E-EDC7-6B46-9CC8-D1129D45A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9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9E3723B-F5D0-6541-BB6F-238432DEC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9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11ACBC83-E49D-2547-87CA-9B6230A6E07F}"/>
              </a:ext>
            </a:extLst>
          </p:cNvPr>
          <p:cNvSpPr txBox="1"/>
          <p:nvPr/>
        </p:nvSpPr>
        <p:spPr>
          <a:xfrm>
            <a:off x="392980" y="908720"/>
            <a:ext cx="83938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~4500 hours was provided to users in operation of 2020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availability is over 92% during the user operation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284E977-F503-8642-BCE9-992286CCA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7" y="2135564"/>
            <a:ext cx="6735557" cy="45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55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B310B6-D2A8-8948-9B04-BD24CBF0C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72" y="116632"/>
            <a:ext cx="7859456" cy="582619"/>
          </a:xfr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5ABC743-3B92-3E4D-93C6-D09B298D81A8}"/>
              </a:ext>
            </a:extLst>
          </p:cNvPr>
          <p:cNvSpPr txBox="1"/>
          <p:nvPr/>
        </p:nvSpPr>
        <p:spPr>
          <a:xfrm>
            <a:off x="1187624" y="2998113"/>
            <a:ext cx="7118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2433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Commissioning and Limits</a:t>
            </a:r>
            <a:endParaRPr lang="zh-CN" altLang="en-US" sz="3600" b="1" dirty="0">
              <a:solidFill>
                <a:srgbClr val="2433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040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965282-87D1-234C-BBA0-298062C6D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Linac</a:t>
            </a:r>
            <a:r>
              <a:rPr kumimoji="1" lang="en-US" altLang="zh-CN" dirty="0"/>
              <a:t> Commissioning </a:t>
            </a:r>
            <a:endParaRPr kumimoji="1"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41DA549-B80B-2C4C-BE9D-9E32254AC8B5}"/>
              </a:ext>
            </a:extLst>
          </p:cNvPr>
          <p:cNvGrpSpPr/>
          <p:nvPr/>
        </p:nvGrpSpPr>
        <p:grpSpPr>
          <a:xfrm>
            <a:off x="2699792" y="1196752"/>
            <a:ext cx="6192688" cy="5047115"/>
            <a:chOff x="4427984" y="2869346"/>
            <a:chExt cx="4716016" cy="3988653"/>
          </a:xfrm>
        </p:grpSpPr>
        <p:pic>
          <p:nvPicPr>
            <p:cNvPr id="4" name="图片 3" descr="LRBTWS00-2018.12.12_6.22.04.bmp">
              <a:extLst>
                <a:ext uri="{FF2B5EF4-FFF2-40B4-BE49-F238E27FC236}">
                  <a16:creationId xmlns:a16="http://schemas.microsoft.com/office/drawing/2014/main" id="{467C6D95-7906-4D4D-ADA8-2D4F969E0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7984" y="2978227"/>
              <a:ext cx="2304256" cy="1846198"/>
            </a:xfrm>
            <a:prstGeom prst="rect">
              <a:avLst/>
            </a:prstGeom>
          </p:spPr>
        </p:pic>
        <p:pic>
          <p:nvPicPr>
            <p:cNvPr id="5" name="图片 4" descr="LRBTWS01-2018.12.12_6.06.18.bmp">
              <a:extLst>
                <a:ext uri="{FF2B5EF4-FFF2-40B4-BE49-F238E27FC236}">
                  <a16:creationId xmlns:a16="http://schemas.microsoft.com/office/drawing/2014/main" id="{75524E10-E017-9B40-8C80-0C22B4AEA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2240" y="2869346"/>
              <a:ext cx="2411760" cy="1955078"/>
            </a:xfrm>
            <a:prstGeom prst="rect">
              <a:avLst/>
            </a:prstGeom>
          </p:spPr>
        </p:pic>
        <p:pic>
          <p:nvPicPr>
            <p:cNvPr id="6" name="图片 5" descr="LRBTWS02-2018.12.12_5.15.23.bmp">
              <a:extLst>
                <a:ext uri="{FF2B5EF4-FFF2-40B4-BE49-F238E27FC236}">
                  <a16:creationId xmlns:a16="http://schemas.microsoft.com/office/drawing/2014/main" id="{AB61DC33-35A3-9448-A90C-6441E1657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27984" y="5082958"/>
              <a:ext cx="2232248" cy="1775041"/>
            </a:xfrm>
            <a:prstGeom prst="rect">
              <a:avLst/>
            </a:prstGeom>
          </p:spPr>
        </p:pic>
        <p:pic>
          <p:nvPicPr>
            <p:cNvPr id="7" name="图片 6" descr="LRBTWS03-2018.12.12_5.30.13.bmp">
              <a:extLst>
                <a:ext uri="{FF2B5EF4-FFF2-40B4-BE49-F238E27FC236}">
                  <a16:creationId xmlns:a16="http://schemas.microsoft.com/office/drawing/2014/main" id="{745F6170-B2D9-DF40-9FFB-1AE7CD5C2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13624" y="4869160"/>
              <a:ext cx="2286359" cy="1915598"/>
            </a:xfrm>
            <a:prstGeom prst="rect">
              <a:avLst/>
            </a:prstGeom>
          </p:spPr>
        </p:pic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E7EEB9A7-E509-0D4D-934B-0145A857680C}"/>
                </a:ext>
              </a:extLst>
            </p:cNvPr>
            <p:cNvSpPr txBox="1"/>
            <p:nvPr/>
          </p:nvSpPr>
          <p:spPr>
            <a:xfrm>
              <a:off x="4572000" y="2985047"/>
              <a:ext cx="12241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LRWS00</a:t>
              </a:r>
              <a:endPara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2570BB6C-8B77-9E4E-A735-97A2EE7E1CE6}"/>
                </a:ext>
              </a:extLst>
            </p:cNvPr>
            <p:cNvSpPr txBox="1"/>
            <p:nvPr/>
          </p:nvSpPr>
          <p:spPr>
            <a:xfrm>
              <a:off x="6876256" y="2949726"/>
              <a:ext cx="12241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LRWS01</a:t>
              </a:r>
              <a:endPara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63877BF6-60FF-084D-A713-D3FEAC18C944}"/>
                </a:ext>
              </a:extLst>
            </p:cNvPr>
            <p:cNvSpPr txBox="1"/>
            <p:nvPr/>
          </p:nvSpPr>
          <p:spPr>
            <a:xfrm>
              <a:off x="4572000" y="4879649"/>
              <a:ext cx="12241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LRWS02</a:t>
              </a:r>
              <a:endPara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C1B97B8C-3121-8641-B15B-E19FB756AC49}"/>
                </a:ext>
              </a:extLst>
            </p:cNvPr>
            <p:cNvSpPr txBox="1"/>
            <p:nvPr/>
          </p:nvSpPr>
          <p:spPr>
            <a:xfrm>
              <a:off x="6876256" y="4824424"/>
              <a:ext cx="12241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LRWS03</a:t>
              </a:r>
              <a:endPara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B2D55476-E4F3-5C45-B5DF-C613D8688C90}"/>
              </a:ext>
            </a:extLst>
          </p:cNvPr>
          <p:cNvSpPr txBox="1">
            <a:spLocks/>
          </p:cNvSpPr>
          <p:nvPr/>
        </p:nvSpPr>
        <p:spPr>
          <a:xfrm>
            <a:off x="107504" y="980728"/>
            <a:ext cx="2592288" cy="51704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/>
              <a:t>MEBT  matching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minimizing RMS beam sizes at the exit of the DTL</a:t>
            </a:r>
          </a:p>
          <a:p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stability of Ion source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7654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0" y="125730"/>
            <a:ext cx="7763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Tune Optimization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8" y="1233147"/>
            <a:ext cx="2790970" cy="24717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976" y="1648276"/>
            <a:ext cx="3204486" cy="28379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491880" y="4908937"/>
            <a:ext cx="544328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tune variation during the beam acceleration process was well controlled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design tunes (4.86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4.78) were adopted at low-intensity beam commissioning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7" y="3784558"/>
            <a:ext cx="2751082" cy="24364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2251" y="722599"/>
            <a:ext cx="87262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Harmonic compensation on magnets was used for the tune optimization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532" y="6300644"/>
            <a:ext cx="3448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harmonic compensation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右箭头 13"/>
          <p:cNvSpPr/>
          <p:nvPr/>
        </p:nvSpPr>
        <p:spPr>
          <a:xfrm>
            <a:off x="3872462" y="2828827"/>
            <a:ext cx="1206279" cy="34597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294991" y="2459495"/>
            <a:ext cx="263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Harmonic compensation</a:t>
            </a:r>
          </a:p>
        </p:txBody>
      </p:sp>
    </p:spTree>
    <p:extLst>
      <p:ext uri="{BB962C8B-B14F-4D97-AF65-F5344CB8AC3E}">
        <p14:creationId xmlns:p14="http://schemas.microsoft.com/office/powerpoint/2010/main" val="3169189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5796136" y="1798652"/>
            <a:ext cx="2915817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n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tunes at injection were set at (4.81, 4.87) to reduce space charge induced beam loss</a:t>
            </a:r>
          </a:p>
          <a:p>
            <a:pPr marL="457200" indent="-457200">
              <a:spcAft>
                <a:spcPts val="600"/>
              </a:spcAft>
              <a:buFont typeface="Wingdings" pitchFamily="2" charset="2"/>
              <a:buChar char="n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tunes were moved downward to suppress the beam instability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323528" y="125730"/>
            <a:ext cx="7440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Tune Optimization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1534105"/>
            <a:ext cx="5076056" cy="470320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13574" y="800167"/>
            <a:ext cx="71181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Tune optimization at high-intensity beam commissioning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544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0" y="125730"/>
            <a:ext cx="7763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Anti-correlated painting scheme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D9BF549-D008-4E46-8255-B787E3B864F4}"/>
              </a:ext>
            </a:extLst>
          </p:cNvPr>
          <p:cNvSpPr txBox="1"/>
          <p:nvPr/>
        </p:nvSpPr>
        <p:spPr>
          <a:xfrm>
            <a:off x="117446" y="793150"/>
            <a:ext cx="8774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The anti-correlated painting is design scheme</a:t>
            </a:r>
            <a:endParaRPr lang="zh-CN" altLang="en-US" sz="20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BF430E90-5BA8-5647-91A7-7422BC1A2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90" y="6107184"/>
            <a:ext cx="88084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679BA"/>
              </a:buClr>
              <a:buFont typeface="Wingdings" pitchFamily="2" charset="2"/>
              <a:buChar char="Ø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buNone/>
            </a:pPr>
            <a:r>
              <a:rPr lang="en-US" altLang="zh-CN" sz="2000" b="0" dirty="0"/>
              <a:t>By using the anti-correlated painting, the beam power reached 50kW.</a:t>
            </a:r>
            <a:endParaRPr lang="zh-CN" altLang="en-US" sz="2000" b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504" y="1176863"/>
            <a:ext cx="4412130" cy="270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336" y="3966769"/>
            <a:ext cx="4132559" cy="201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0663" y="4043493"/>
            <a:ext cx="4773337" cy="203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5036" y="1149292"/>
            <a:ext cx="3585900" cy="287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24084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3" name="流程图: 离页连接符 32"/>
          <p:cNvSpPr/>
          <p:nvPr/>
        </p:nvSpPr>
        <p:spPr>
          <a:xfrm>
            <a:off x="817488" y="1302268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4" name="流程图: 离页连接符 33"/>
          <p:cNvSpPr/>
          <p:nvPr/>
        </p:nvSpPr>
        <p:spPr>
          <a:xfrm>
            <a:off x="810808" y="2338899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1781890" y="1861695"/>
            <a:ext cx="6114495" cy="2273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41" name="文本框 5"/>
          <p:cNvSpPr txBox="1"/>
          <p:nvPr/>
        </p:nvSpPr>
        <p:spPr>
          <a:xfrm>
            <a:off x="1679632" y="1299243"/>
            <a:ext cx="4454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 Black" panose="020B0A04020102020204" pitchFamily="34" charset="0"/>
                <a:ea typeface="微软雅黑" panose="020B0503020204020204" charset="-122"/>
              </a:rPr>
              <a:t>Introduction to CSNS </a:t>
            </a:r>
          </a:p>
        </p:txBody>
      </p:sp>
      <p:sp>
        <p:nvSpPr>
          <p:cNvPr id="42" name="文本框 43"/>
          <p:cNvSpPr txBox="1"/>
          <p:nvPr/>
        </p:nvSpPr>
        <p:spPr>
          <a:xfrm>
            <a:off x="1726071" y="2310706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Black" panose="020B0A04020102020204" pitchFamily="34" charset="0"/>
                <a:ea typeface="微软雅黑" panose="020B0503020204020204" charset="-122"/>
              </a:rPr>
              <a:t>Performance of CSNS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1795505" y="2880590"/>
            <a:ext cx="6068376" cy="992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0" name="流程图: 离页连接符 9"/>
          <p:cNvSpPr/>
          <p:nvPr/>
        </p:nvSpPr>
        <p:spPr>
          <a:xfrm>
            <a:off x="806132" y="3363379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文本框 43"/>
          <p:cNvSpPr txBox="1"/>
          <p:nvPr/>
        </p:nvSpPr>
        <p:spPr>
          <a:xfrm>
            <a:off x="1786518" y="3376604"/>
            <a:ext cx="6551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Black" panose="020B0A04020102020204" pitchFamily="34" charset="0"/>
                <a:ea typeface="微软雅黑" panose="020B0503020204020204" charset="-122"/>
              </a:rPr>
              <a:t>Beam commissioning and limits </a:t>
            </a: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1839672" y="3923509"/>
            <a:ext cx="6040490" cy="14121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3" name="流程图: 离页连接符 9"/>
          <p:cNvSpPr/>
          <p:nvPr/>
        </p:nvSpPr>
        <p:spPr>
          <a:xfrm>
            <a:off x="822950" y="4371749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文本框 43"/>
          <p:cNvSpPr txBox="1"/>
          <p:nvPr/>
        </p:nvSpPr>
        <p:spPr>
          <a:xfrm>
            <a:off x="1787064" y="5354052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Black" panose="020B0A04020102020204" pitchFamily="34" charset="0"/>
                <a:ea typeface="微软雅黑" panose="020B0503020204020204" charset="-122"/>
              </a:rPr>
              <a:t>Summary</a:t>
            </a:r>
          </a:p>
        </p:txBody>
      </p:sp>
      <p:cxnSp>
        <p:nvCxnSpPr>
          <p:cNvPr id="15" name="直接连接符 11"/>
          <p:cNvCxnSpPr/>
          <p:nvPr/>
        </p:nvCxnSpPr>
        <p:spPr>
          <a:xfrm flipV="1">
            <a:off x="1856498" y="4949156"/>
            <a:ext cx="6023664" cy="1560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6" name="流程图: 离页连接符 9"/>
          <p:cNvSpPr/>
          <p:nvPr/>
        </p:nvSpPr>
        <p:spPr>
          <a:xfrm>
            <a:off x="828821" y="5338149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17" name="直接连接符 11"/>
          <p:cNvCxnSpPr/>
          <p:nvPr/>
        </p:nvCxnSpPr>
        <p:spPr>
          <a:xfrm flipV="1">
            <a:off x="1846085" y="5866721"/>
            <a:ext cx="6023664" cy="1560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8" name="文本框 43">
            <a:extLst>
              <a:ext uri="{FF2B5EF4-FFF2-40B4-BE49-F238E27FC236}">
                <a16:creationId xmlns:a16="http://schemas.microsoft.com/office/drawing/2014/main" id="{F7C188DC-1D2E-F346-804E-C6DB3CC175A7}"/>
              </a:ext>
            </a:extLst>
          </p:cNvPr>
          <p:cNvSpPr txBox="1"/>
          <p:nvPr/>
        </p:nvSpPr>
        <p:spPr>
          <a:xfrm>
            <a:off x="1835696" y="4489956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Black" panose="020B0A04020102020204" pitchFamily="34" charset="0"/>
                <a:ea typeface="微软雅黑" panose="020B0503020204020204" charset="-122"/>
              </a:rPr>
              <a:t>Upgrade plan  </a:t>
            </a:r>
          </a:p>
        </p:txBody>
      </p:sp>
    </p:spTree>
    <p:extLst>
      <p:ext uri="{BB962C8B-B14F-4D97-AF65-F5344CB8AC3E}">
        <p14:creationId xmlns:p14="http://schemas.microsoft.com/office/powerpoint/2010/main" val="3947659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0" y="125730"/>
            <a:ext cx="7763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Correlated painting scheme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D9BF549-D008-4E46-8255-B787E3B864F4}"/>
              </a:ext>
            </a:extLst>
          </p:cNvPr>
          <p:cNvSpPr txBox="1"/>
          <p:nvPr/>
        </p:nvSpPr>
        <p:spPr>
          <a:xfrm>
            <a:off x="117446" y="793150"/>
            <a:ext cx="4454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Emittance growth,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beam loss during injection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Uncontrolled beam loss in acceleration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Distortion of extracted beam distribution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BF430E90-5BA8-5647-91A7-7422BC1A2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46" y="3829054"/>
            <a:ext cx="396233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679BA"/>
              </a:buClr>
              <a:buFont typeface="Wingdings" pitchFamily="2" charset="2"/>
              <a:buChar char="Ø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2800" b="0" dirty="0">
                <a:solidFill>
                  <a:srgbClr val="C00000"/>
                </a:solidFill>
              </a:rPr>
              <a:t>A new methods was proposed to perform the correlated painting under the anti-correlated</a:t>
            </a:r>
            <a:endParaRPr lang="zh-CN" altLang="en-US" sz="2800" b="0" dirty="0">
              <a:solidFill>
                <a:srgbClr val="C00000"/>
              </a:solidFill>
            </a:endParaRPr>
          </a:p>
        </p:txBody>
      </p:sp>
      <p:pic>
        <p:nvPicPr>
          <p:cNvPr id="11" name="图片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483323"/>
            <a:ext cx="4023586" cy="416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653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0" y="2096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Comparison between the correlated and anti-correlated paintings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BF430E90-5BA8-5647-91A7-7422BC1A2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226" y="3800213"/>
            <a:ext cx="4110605" cy="22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679BA"/>
              </a:buClr>
              <a:buFont typeface="Wingdings" pitchFamily="2" charset="2"/>
              <a:buChar char="Ø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dirty="0"/>
              <a:t>By correlated painting: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ClrTx/>
              <a:buFont typeface="Wingdings" pitchFamily="2" charset="2"/>
              <a:buChar char="ü"/>
            </a:pPr>
            <a:r>
              <a:rPr lang="en-US" altLang="zh-CN" dirty="0">
                <a:solidFill>
                  <a:srgbClr val="C00000"/>
                </a:solidFill>
              </a:rPr>
              <a:t>Beam loss is well controlled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ClrTx/>
              <a:buFont typeface="Wingdings" pitchFamily="2" charset="2"/>
              <a:buChar char="ü"/>
            </a:pPr>
            <a:r>
              <a:rPr lang="en-US" altLang="zh-CN" dirty="0">
                <a:solidFill>
                  <a:srgbClr val="C00000"/>
                </a:solidFill>
              </a:rPr>
              <a:t>Beam distribution is much better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2365"/>
            <a:ext cx="9144000" cy="240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405930"/>
            <a:ext cx="4756558" cy="337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1809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0" y="125730"/>
            <a:ext cx="7763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Coherent oscillation study - measurement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D9BF549-D008-4E46-8255-B787E3B864F4}"/>
              </a:ext>
            </a:extLst>
          </p:cNvPr>
          <p:cNvSpPr txBox="1"/>
          <p:nvPr/>
        </p:nvSpPr>
        <p:spPr>
          <a:xfrm>
            <a:off x="0" y="776372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 coherent oscillation appears at 2 </a:t>
            </a:r>
            <a:r>
              <a:rPr lang="en-US" altLang="zh-CN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ms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for design mode of 86/78 when the beam power is bigger than 50 kW (7.8E12 </a:t>
            </a:r>
            <a:r>
              <a:rPr lang="en-US" altLang="zh-CN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ppp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It depends on circulated beam power,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horizontal tune and chromaticity.</a:t>
            </a:r>
            <a:endParaRPr lang="en-US" altLang="zh-CN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coherent oscillation mainly occurs in horizontal plane, but it also appears in vertical plane with special vertical tune and chromaticity.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head-tail mode is also detected through BPM waveform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beam spectrum is consistent of resistive wall impedance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BECD1B-98B1-4B3C-A1DD-42CABCC8B9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17" y="2906750"/>
            <a:ext cx="2718412" cy="19389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6CEBC13-4374-4BB3-AC67-6821473F6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06229" y="2912109"/>
            <a:ext cx="3122164" cy="19168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17FE2F6-61BA-4560-8ABA-8DBD44DB3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" y="4888794"/>
            <a:ext cx="3129095" cy="19389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35E6D04-68A7-4204-9EF8-CDBFF4C005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" y="2957084"/>
            <a:ext cx="3147331" cy="18577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DC0FEFE-EF51-46FA-B1A9-6A63EEB32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0888" y="4885163"/>
            <a:ext cx="3010187" cy="1863885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1AFCD6DA-13B1-4640-8D10-FDC7CC482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/>
          <a:stretch/>
        </p:blipFill>
        <p:spPr bwMode="auto">
          <a:xfrm>
            <a:off x="6216242" y="4828964"/>
            <a:ext cx="2718412" cy="181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965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264610" y="125730"/>
            <a:ext cx="7763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Coherent oscillation study - calculation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D9BF549-D008-4E46-8255-B787E3B864F4}"/>
              </a:ext>
            </a:extLst>
          </p:cNvPr>
          <p:cNvSpPr txBox="1"/>
          <p:nvPr/>
        </p:nvSpPr>
        <p:spPr>
          <a:xfrm>
            <a:off x="0" y="8015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high order </a:t>
            </a:r>
            <a:r>
              <a:rPr lang="en-US" altLang="zh-CN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headtail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instability in RCS is calculated according to the </a:t>
            </a:r>
            <a:r>
              <a:rPr lang="en-US" altLang="zh-CN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Sacherer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formula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growth time is the function of tune and chromaticity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CFED9D8-E797-412F-AC00-387AF4B79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1"/>
          <a:stretch/>
        </p:blipFill>
        <p:spPr>
          <a:xfrm>
            <a:off x="179265" y="1630322"/>
            <a:ext cx="3620948" cy="12792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5794C04-D60C-44EB-B9B9-260AE586B1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2"/>
          <a:stretch/>
        </p:blipFill>
        <p:spPr>
          <a:xfrm>
            <a:off x="4050206" y="1909249"/>
            <a:ext cx="4489787" cy="8271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232612E-F7CF-423C-BB3B-C7B5EE2B23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5" t="6456"/>
          <a:stretch/>
        </p:blipFill>
        <p:spPr>
          <a:xfrm>
            <a:off x="107380" y="3554636"/>
            <a:ext cx="3456385" cy="2063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585CD9-D9BE-4C9B-BC31-51C466E8AB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0" t="6773"/>
          <a:stretch/>
        </p:blipFill>
        <p:spPr>
          <a:xfrm>
            <a:off x="3476076" y="3512817"/>
            <a:ext cx="3127034" cy="210528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D495060-DC49-4610-A807-C56BBB93A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535" y="3473769"/>
            <a:ext cx="2521199" cy="210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933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0" y="125730"/>
            <a:ext cx="7763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Coherent oscillation study - simulation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D9BF549-D008-4E46-8255-B787E3B864F4}"/>
              </a:ext>
            </a:extLst>
          </p:cNvPr>
          <p:cNvSpPr txBox="1"/>
          <p:nvPr/>
        </p:nvSpPr>
        <p:spPr>
          <a:xfrm>
            <a:off x="0" y="77637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head-tail instability simulation code is developed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coherent oscillation and head-tail mode are consistent with the measurement.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FC6202A-F656-497C-936D-BC679D3C0E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2"/>
          <a:stretch/>
        </p:blipFill>
        <p:spPr>
          <a:xfrm>
            <a:off x="880844" y="4258405"/>
            <a:ext cx="4235318" cy="24912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98E4A5F-49B8-4C7E-B228-9FEB14F920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30" y="4418715"/>
            <a:ext cx="3964311" cy="233093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D974AE3-68E8-4BFC-A2FD-CD4AAC95C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22" y="1767160"/>
            <a:ext cx="4146405" cy="249124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365B3FD-9B3D-40B4-A997-11AE84F003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76" r="51429"/>
          <a:stretch/>
        </p:blipFill>
        <p:spPr>
          <a:xfrm>
            <a:off x="5083730" y="1885820"/>
            <a:ext cx="3537230" cy="2253919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7F854FF3-3C17-4DF1-A8D5-507B8C76D56A}"/>
              </a:ext>
            </a:extLst>
          </p:cNvPr>
          <p:cNvSpPr txBox="1"/>
          <p:nvPr/>
        </p:nvSpPr>
        <p:spPr>
          <a:xfrm rot="10800000">
            <a:off x="232938" y="2250009"/>
            <a:ext cx="461665" cy="12080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BD55CF1-C4B0-40FB-AD39-C9B7C70E2AC9}"/>
              </a:ext>
            </a:extLst>
          </p:cNvPr>
          <p:cNvSpPr txBox="1"/>
          <p:nvPr/>
        </p:nvSpPr>
        <p:spPr>
          <a:xfrm rot="10800000">
            <a:off x="141219" y="4647500"/>
            <a:ext cx="461665" cy="14341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Measurement</a:t>
            </a:r>
          </a:p>
        </p:txBody>
      </p:sp>
    </p:spTree>
    <p:extLst>
      <p:ext uri="{BB962C8B-B14F-4D97-AF65-F5344CB8AC3E}">
        <p14:creationId xmlns:p14="http://schemas.microsoft.com/office/powerpoint/2010/main" val="4203395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0" y="125730"/>
            <a:ext cx="7763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Coherent oscillation study - taming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D9BF549-D008-4E46-8255-B787E3B864F4}"/>
              </a:ext>
            </a:extLst>
          </p:cNvPr>
          <p:cNvSpPr txBox="1"/>
          <p:nvPr/>
        </p:nvSpPr>
        <p:spPr>
          <a:xfrm>
            <a:off x="0" y="776372"/>
            <a:ext cx="9144000" cy="244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itchFamily="2" charset="2"/>
              <a:buChar char="p"/>
            </a:pPr>
            <a:r>
              <a:rPr lang="en-US" altLang="zh-CN" sz="2400" dirty="0">
                <a:solidFill>
                  <a:srgbClr val="2433F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Depress the oscillation by optimizing the tunes and chromaticity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changing tune pattern is adopt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operation chromaticity is about -8/ -6.5 (with DC </a:t>
            </a:r>
            <a:r>
              <a:rPr lang="en-US" altLang="zh-CN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sextupoles</a:t>
            </a:r>
            <a:r>
              <a:rPr lang="en-US" altLang="zh-CN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30000"/>
              </a:lnSpc>
              <a:buFont typeface="Wingdings" pitchFamily="2" charset="2"/>
              <a:buChar char="p"/>
            </a:pPr>
            <a:r>
              <a:rPr lang="en-US" altLang="zh-CN" sz="2400" dirty="0">
                <a:solidFill>
                  <a:srgbClr val="2433F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oscillation in RCS operation is depressed, but may appears again with much higher beam intensity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A3E4B9-17A0-45C3-A734-5AE54793B0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591732"/>
            <a:ext cx="4775998" cy="32216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81FE15B-AA87-4D8F-B9CB-47CADB6EA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34"/>
          <a:stretch/>
        </p:blipFill>
        <p:spPr>
          <a:xfrm>
            <a:off x="4572000" y="3735749"/>
            <a:ext cx="4420998" cy="307762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A1E86AC-1CB3-4C62-8D87-5BDF569930E8}"/>
              </a:ext>
            </a:extLst>
          </p:cNvPr>
          <p:cNvSpPr txBox="1"/>
          <p:nvPr/>
        </p:nvSpPr>
        <p:spPr>
          <a:xfrm>
            <a:off x="6212048" y="4022521"/>
            <a:ext cx="2390862" cy="377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TBT orbit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5443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Arial Black" panose="020B0A04020102020204" pitchFamily="34" charset="0"/>
                <a:sym typeface="+mn-ea"/>
              </a:rPr>
              <a:t>COD Correction (AC)</a:t>
            </a:r>
            <a:endParaRPr lang="zh-CN" altLang="en-US" dirty="0">
              <a:cs typeface="Arial Black" panose="020B0A04020102020204" pitchFamily="34" charset="0"/>
            </a:endParaRPr>
          </a:p>
        </p:txBody>
      </p:sp>
      <p:pic>
        <p:nvPicPr>
          <p:cNvPr id="1026" name="Picture 2" descr="校正后水平轨道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315" y="1208728"/>
            <a:ext cx="4366810" cy="23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校正前水平轨道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8728"/>
            <a:ext cx="4366811" cy="23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校正前垂直轨道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45033"/>
            <a:ext cx="4366811" cy="236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校正后垂直轨道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314" y="3977161"/>
            <a:ext cx="4366810" cy="233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55521" y="844294"/>
            <a:ext cx="111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x-before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37121" y="852287"/>
            <a:ext cx="111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x-after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55521" y="3635732"/>
            <a:ext cx="111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y-before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80312" y="3645024"/>
            <a:ext cx="111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y-after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49210" y="2843644"/>
            <a:ext cx="126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sym typeface="+mn-ea"/>
              </a:rPr>
              <a:t>±15mm</a:t>
            </a:r>
            <a:endParaRPr lang="zh-CN" altLang="en-US" b="1" dirty="0">
              <a:solidFill>
                <a:srgbClr val="7030A0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70263" y="5517232"/>
            <a:ext cx="126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sym typeface="+mn-ea"/>
              </a:rPr>
              <a:t>±2mm</a:t>
            </a:r>
            <a:endParaRPr lang="zh-CN" altLang="en-US" b="1" dirty="0">
              <a:solidFill>
                <a:srgbClr val="7030A0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49012" y="5579948"/>
            <a:ext cx="126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sym typeface="+mn-ea"/>
              </a:rPr>
              <a:t>±10mm</a:t>
            </a:r>
            <a:endParaRPr lang="zh-CN" altLang="en-US" b="1" dirty="0">
              <a:solidFill>
                <a:srgbClr val="7030A0"/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0263" y="2915652"/>
            <a:ext cx="1269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sym typeface="+mn-ea"/>
              </a:rPr>
              <a:t>±5mm</a:t>
            </a:r>
            <a:endParaRPr lang="zh-CN" altLang="en-US" b="1" dirty="0">
              <a:solidFill>
                <a:srgbClr val="7030A0"/>
              </a:solidFill>
              <a:latin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43522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441434" y="125730"/>
            <a:ext cx="7322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Localizing beam loss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" y="1035024"/>
            <a:ext cx="4800599" cy="23977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27" y="1316163"/>
            <a:ext cx="3921674" cy="36336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0" y="4107049"/>
            <a:ext cx="4855778" cy="231891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1434" y="2520955"/>
            <a:ext cx="4437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beam transmission was about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99.5%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collimators.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0782" y="5296621"/>
            <a:ext cx="4437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beam transmission was about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98.5%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collimators.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64059" y="995884"/>
            <a:ext cx="3093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BLM signals along the RCS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879427" y="4957475"/>
            <a:ext cx="422392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of remaining beam loss is well localized at the collimator section;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collimation efficiency was evaluated to be 95%~98%;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784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C0704E-41E1-7F4C-9761-BDCAD6D37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Beam loss</a:t>
            </a:r>
            <a:r>
              <a:rPr kumimoji="1" lang="zh-CN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1"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and control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E0759C0-F276-C94A-B27E-20EE9E32DE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90" b="4264"/>
          <a:stretch/>
        </p:blipFill>
        <p:spPr>
          <a:xfrm>
            <a:off x="392980" y="747827"/>
            <a:ext cx="3982340" cy="245575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9429336-639B-F24E-AF19-E735D627A6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68" b="496"/>
          <a:stretch/>
        </p:blipFill>
        <p:spPr>
          <a:xfrm>
            <a:off x="4247137" y="756158"/>
            <a:ext cx="4271516" cy="25149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E6834BE-E454-3143-B969-D5ED77D64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3" y="3203578"/>
            <a:ext cx="7152830" cy="354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12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441434" y="125730"/>
            <a:ext cx="7322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Pushing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the limits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1434" y="908720"/>
            <a:ext cx="830703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u"/>
            </a:pPr>
            <a:r>
              <a:rPr lang="en-US" altLang="zh-CN" sz="2800" b="1" dirty="0">
                <a:solidFill>
                  <a:srgbClr val="2433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 the Trim-Qs to shape the tune curves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u"/>
            </a:pPr>
            <a:r>
              <a:rPr lang="en-US" altLang="zh-CN" sz="2800" b="1" dirty="0">
                <a:solidFill>
                  <a:srgbClr val="2433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 the AC </a:t>
            </a:r>
            <a:r>
              <a:rPr lang="en-US" altLang="zh-CN" sz="2800" b="1" dirty="0" err="1">
                <a:solidFill>
                  <a:srgbClr val="2433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sextupoles</a:t>
            </a:r>
            <a:r>
              <a:rPr lang="en-US" altLang="zh-CN" sz="2800" b="1" dirty="0">
                <a:solidFill>
                  <a:srgbClr val="2433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control the coherent oscillations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u"/>
            </a:pPr>
            <a:r>
              <a:rPr lang="en-US" altLang="zh-CN" sz="2800" b="1" dirty="0">
                <a:solidFill>
                  <a:srgbClr val="2433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Re-install the injection components to realize the real correlated painting scheme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u"/>
            </a:pPr>
            <a:r>
              <a:rPr lang="en-US" altLang="zh-CN" sz="2800" b="1" dirty="0">
                <a:solidFill>
                  <a:srgbClr val="2433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Re-sorting the dipoles according to the  magnetic field measurement at AC mode</a:t>
            </a:r>
          </a:p>
          <a:p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467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6811"/>
            <a:ext cx="6154341" cy="568415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Site of CSNS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695866" y="213270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FF0000"/>
                </a:solidFill>
              </a:rPr>
              <a:t>★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551934" y="786811"/>
            <a:ext cx="3491582" cy="56841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indent="-363538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charset="0"/>
              <a:buChar char="l"/>
            </a:pPr>
            <a:endParaRPr lang="en-US" altLang="zh-CN" sz="2400" b="1" dirty="0">
              <a:solidFill>
                <a:srgbClr val="071F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3538" indent="-363538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charset="0"/>
              <a:buChar char="l"/>
            </a:pPr>
            <a:r>
              <a:rPr lang="en-US" altLang="zh-CN" sz="2400" b="1" dirty="0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Dongguan branch Established on Feb. 19</a:t>
            </a:r>
            <a:r>
              <a:rPr lang="en-US" altLang="zh-CN" sz="2400" b="1" baseline="30000" dirty="0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2400" b="1" dirty="0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2013, to construct and manage the CSNS</a:t>
            </a:r>
          </a:p>
          <a:p>
            <a:pPr marL="363538" indent="-363538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charset="0"/>
              <a:buChar char="l"/>
            </a:pPr>
            <a:r>
              <a:rPr lang="en-US" altLang="zh-CN" sz="2400" b="1" dirty="0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Located in Dongguan, Guangdong Province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695861" y="4102589"/>
            <a:ext cx="348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58578" y="4167710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</a:rPr>
              <a:t>CSNS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09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3">
            <a:extLst>
              <a:ext uri="{FF2B5EF4-FFF2-40B4-BE49-F238E27FC236}">
                <a16:creationId xmlns:a16="http://schemas.microsoft.com/office/drawing/2014/main" id="{85CE60CA-302F-1349-9782-97825974A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CSNS Overview</a:t>
            </a:r>
            <a:endParaRPr kumimoji="1" lang="zh-CN" altLang="en-US" dirty="0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1A4807E9-9D69-C946-A7E2-A652F6BCB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9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582EBD6A-638C-3249-AA6B-EEBEA85C8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9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15" name="文本框 8">
            <a:extLst>
              <a:ext uri="{FF2B5EF4-FFF2-40B4-BE49-F238E27FC236}">
                <a16:creationId xmlns:a16="http://schemas.microsoft.com/office/drawing/2014/main" id="{5ABEBCB9-389E-C34B-A9C2-3A7839762B8E}"/>
              </a:ext>
            </a:extLst>
          </p:cNvPr>
          <p:cNvSpPr txBox="1"/>
          <p:nvPr/>
        </p:nvSpPr>
        <p:spPr>
          <a:xfrm>
            <a:off x="7020272" y="2780928"/>
            <a:ext cx="162366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1.6GeV,25Hz</a:t>
            </a:r>
          </a:p>
        </p:txBody>
      </p:sp>
      <p:sp>
        <p:nvSpPr>
          <p:cNvPr id="16" name="文本框 7">
            <a:extLst>
              <a:ext uri="{FF2B5EF4-FFF2-40B4-BE49-F238E27FC236}">
                <a16:creationId xmlns:a16="http://schemas.microsoft.com/office/drawing/2014/main" id="{E7120AEE-7F54-8346-BB33-7E8D64737763}"/>
              </a:ext>
            </a:extLst>
          </p:cNvPr>
          <p:cNvSpPr txBox="1"/>
          <p:nvPr/>
        </p:nvSpPr>
        <p:spPr>
          <a:xfrm>
            <a:off x="35496" y="1455167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071F65"/>
                </a:solidFill>
              </a:rPr>
              <a:t>80MeV H</a:t>
            </a:r>
            <a:r>
              <a:rPr kumimoji="1" lang="en-US" altLang="zh-CN" sz="2400" baseline="30000" dirty="0">
                <a:solidFill>
                  <a:srgbClr val="071F65"/>
                </a:solidFill>
              </a:rPr>
              <a:t>-</a:t>
            </a:r>
            <a:r>
              <a:rPr kumimoji="1" lang="en-US" altLang="zh-CN" sz="2400" dirty="0">
                <a:solidFill>
                  <a:srgbClr val="071F65"/>
                </a:solidFill>
              </a:rPr>
              <a:t> </a:t>
            </a:r>
            <a:r>
              <a:rPr kumimoji="1" lang="en-US" altLang="zh-CN" sz="2400" dirty="0" err="1">
                <a:solidFill>
                  <a:srgbClr val="071F65"/>
                </a:solidFill>
              </a:rPr>
              <a:t>linac</a:t>
            </a:r>
            <a:endParaRPr kumimoji="1" lang="zh-CN" altLang="en-US" sz="2400" dirty="0">
              <a:solidFill>
                <a:srgbClr val="071F65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4551EA3-4012-0548-AE6F-64853D3DB89C}"/>
              </a:ext>
            </a:extLst>
          </p:cNvPr>
          <p:cNvSpPr/>
          <p:nvPr/>
        </p:nvSpPr>
        <p:spPr>
          <a:xfrm>
            <a:off x="2123728" y="1107071"/>
            <a:ext cx="2880320" cy="37251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7">
            <a:extLst>
              <a:ext uri="{FF2B5EF4-FFF2-40B4-BE49-F238E27FC236}">
                <a16:creationId xmlns:a16="http://schemas.microsoft.com/office/drawing/2014/main" id="{1077B1B8-EA6E-D242-9D99-33E1616A5392}"/>
              </a:ext>
            </a:extLst>
          </p:cNvPr>
          <p:cNvSpPr txBox="1"/>
          <p:nvPr/>
        </p:nvSpPr>
        <p:spPr>
          <a:xfrm>
            <a:off x="1663136" y="2175247"/>
            <a:ext cx="4876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071F65"/>
                </a:solidFill>
              </a:rPr>
              <a:t>Reserved space for </a:t>
            </a:r>
            <a:r>
              <a:rPr kumimoji="1" lang="en-US" altLang="zh-CN" sz="2400" dirty="0" err="1">
                <a:solidFill>
                  <a:srgbClr val="071F65"/>
                </a:solidFill>
              </a:rPr>
              <a:t>linac</a:t>
            </a:r>
            <a:r>
              <a:rPr kumimoji="1" lang="en-US" altLang="zh-CN" sz="2400" dirty="0">
                <a:solidFill>
                  <a:srgbClr val="071F65"/>
                </a:solidFill>
              </a:rPr>
              <a:t> upgrade </a:t>
            </a:r>
            <a:endParaRPr kumimoji="1" lang="zh-CN" altLang="en-US" sz="2400" dirty="0">
              <a:solidFill>
                <a:srgbClr val="071F65"/>
              </a:solidFill>
            </a:endParaRPr>
          </a:p>
        </p:txBody>
      </p:sp>
      <p:cxnSp>
        <p:nvCxnSpPr>
          <p:cNvPr id="19" name="直线箭头连接符 6">
            <a:extLst>
              <a:ext uri="{FF2B5EF4-FFF2-40B4-BE49-F238E27FC236}">
                <a16:creationId xmlns:a16="http://schemas.microsoft.com/office/drawing/2014/main" id="{65BABFD4-1B8D-4043-9D8D-65298742BB2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563889" y="1564839"/>
            <a:ext cx="392093" cy="627342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Rectangle 2">
            <a:extLst>
              <a:ext uri="{FF2B5EF4-FFF2-40B4-BE49-F238E27FC236}">
                <a16:creationId xmlns:a16="http://schemas.microsoft.com/office/drawing/2014/main" id="{205774F3-6B96-874B-869D-30C380602727}"/>
              </a:ext>
            </a:extLst>
          </p:cNvPr>
          <p:cNvSpPr txBox="1">
            <a:spLocks noChangeArrowheads="1"/>
          </p:cNvSpPr>
          <p:nvPr/>
        </p:nvSpPr>
        <p:spPr>
          <a:xfrm>
            <a:off x="2104757" y="1022383"/>
            <a:ext cx="2880320" cy="457200"/>
          </a:xfrm>
          <a:prstGeom prst="rect">
            <a:avLst/>
          </a:prstGeom>
        </p:spPr>
        <p:txBody>
          <a:bodyPr tIns="0" bIns="0"/>
          <a:lstStyle/>
          <a:p>
            <a:pPr algn="ctr">
              <a:defRPr/>
            </a:pPr>
            <a:r>
              <a:rPr lang="zh-CN" alt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000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SC</a:t>
            </a:r>
            <a:r>
              <a:rPr lang="zh-CN" altLang="en-US" sz="2000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Linac</a:t>
            </a:r>
            <a:r>
              <a:rPr lang="zh-CN" altLang="en-US" sz="2000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000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300-350MeV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C0AF2A1-D01A-B14C-9524-4AA9D38572A4}"/>
              </a:ext>
            </a:extLst>
          </p:cNvPr>
          <p:cNvSpPr txBox="1"/>
          <p:nvPr/>
        </p:nvSpPr>
        <p:spPr bwMode="auto">
          <a:xfrm>
            <a:off x="7248452" y="3183359"/>
            <a:ext cx="11673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342900" indent="-342900" algn="ctr">
              <a:spcBef>
                <a:spcPts val="600"/>
              </a:spcBef>
              <a:buClr>
                <a:schemeClr val="tx1"/>
              </a:buClr>
            </a:pPr>
            <a:r>
              <a:rPr kumimoji="1"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500kW</a:t>
            </a:r>
            <a:endParaRPr kumimoji="1" lang="zh-CN" altLang="en-US" sz="2400" b="1" dirty="0">
              <a:ln>
                <a:solidFill>
                  <a:srgbClr val="FFFF00"/>
                </a:solidFill>
              </a:ln>
              <a:solidFill>
                <a:srgbClr val="2433F8"/>
              </a:solidFill>
              <a:latin typeface="Times New Roman" pitchFamily="18" charset="0"/>
              <a:ea typeface="微软雅黑" pitchFamily="34" charset="-122"/>
            </a:endParaRPr>
          </a:p>
        </p:txBody>
      </p:sp>
      <p:pic>
        <p:nvPicPr>
          <p:cNvPr id="22" name="图片 1">
            <a:extLst>
              <a:ext uri="{FF2B5EF4-FFF2-40B4-BE49-F238E27FC236}">
                <a16:creationId xmlns:a16="http://schemas.microsoft.com/office/drawing/2014/main" id="{859C2CA4-AE50-5B4F-91A7-756B271DF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996"/>
            <a:ext cx="5364163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9779CE3-869B-344A-AB35-A6AAEEB23212}"/>
              </a:ext>
            </a:extLst>
          </p:cNvPr>
          <p:cNvSpPr txBox="1"/>
          <p:nvPr/>
        </p:nvSpPr>
        <p:spPr>
          <a:xfrm>
            <a:off x="6024361" y="4949310"/>
            <a:ext cx="2687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3366FF"/>
                </a:solidFill>
              </a:rPr>
              <a:t>Dual harmonic RF cavity</a:t>
            </a:r>
            <a:endParaRPr kumimoji="1" lang="zh-CN" altLang="en-US" sz="2000" dirty="0">
              <a:solidFill>
                <a:srgbClr val="3366FF"/>
              </a:solidFill>
            </a:endParaRPr>
          </a:p>
        </p:txBody>
      </p:sp>
      <p:cxnSp>
        <p:nvCxnSpPr>
          <p:cNvPr id="23" name="Straight Arrow Connector 19">
            <a:extLst>
              <a:ext uri="{FF2B5EF4-FFF2-40B4-BE49-F238E27FC236}">
                <a16:creationId xmlns:a16="http://schemas.microsoft.com/office/drawing/2014/main" id="{C6368E82-1D85-2046-ACD0-4F3C7CED63EB}"/>
              </a:ext>
            </a:extLst>
          </p:cNvPr>
          <p:cNvCxnSpPr/>
          <p:nvPr/>
        </p:nvCxnSpPr>
        <p:spPr>
          <a:xfrm flipV="1">
            <a:off x="7984766" y="4020964"/>
            <a:ext cx="659172" cy="964499"/>
          </a:xfrm>
          <a:prstGeom prst="straightConnector1">
            <a:avLst/>
          </a:prstGeom>
          <a:ln>
            <a:solidFill>
              <a:srgbClr val="3366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5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1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FDE1925E-0FB4-3F4F-B073-DA3088F15428}"/>
              </a:ext>
            </a:extLst>
          </p:cNvPr>
          <p:cNvSpPr txBox="1"/>
          <p:nvPr/>
        </p:nvSpPr>
        <p:spPr>
          <a:xfrm>
            <a:off x="148912" y="765499"/>
            <a:ext cx="8887584" cy="5831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CN" sz="2800" b="1" dirty="0">
                <a:solidFill>
                  <a:srgbClr val="2433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CSNS has been constructed on schedule.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CN" sz="2800" b="1" dirty="0">
                <a:solidFill>
                  <a:srgbClr val="2433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beam commissioning have been successfully done, reached design goal of 100kW beam power after two and half years beam commissioning.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CN" sz="2800" b="1" dirty="0">
                <a:solidFill>
                  <a:srgbClr val="2433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Quickly open to users, and the availability is over 92%. Many excellent research results have been achieved.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CN" sz="2800" b="1" dirty="0">
                <a:solidFill>
                  <a:srgbClr val="2433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Steps will be taken to push the limits.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en-US" altLang="zh-CN" sz="2800" b="1" dirty="0">
                <a:solidFill>
                  <a:srgbClr val="2433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Upgrading for high beam power will start in near future.</a:t>
            </a:r>
            <a:endParaRPr kumimoji="1" lang="zh-CN" altLang="en-US" sz="2800" b="1" dirty="0">
              <a:solidFill>
                <a:srgbClr val="2433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5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" y="2564904"/>
            <a:ext cx="914121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435456" y="860519"/>
            <a:ext cx="6220573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7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宋体" charset="-122"/>
              </a:rPr>
              <a:t>Thank you </a:t>
            </a:r>
            <a:r>
              <a:rPr lang="en-US" altLang="zh-CN" sz="7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宋体" charset="-122"/>
              </a:rPr>
              <a:t>!</a:t>
            </a:r>
            <a:endParaRPr lang="zh-CN" altLang="en-US" sz="7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5905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Key milestone of CSNS</a:t>
            </a:r>
            <a:endParaRPr kumimoji="1" lang="zh-CN" altLang="en-US" dirty="0"/>
          </a:p>
        </p:txBody>
      </p:sp>
      <p:sp>
        <p:nvSpPr>
          <p:cNvPr id="165" name="灯片编号占位符 3">
            <a:extLst>
              <a:ext uri="{FF2B5EF4-FFF2-40B4-BE49-F238E27FC236}">
                <a16:creationId xmlns:a16="http://schemas.microsoft.com/office/drawing/2014/main" id="{DB8BCD08-32A4-8848-8D30-C2291391F2AB}"/>
              </a:ext>
            </a:extLst>
          </p:cNvPr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4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66" name="Rectangle 9">
            <a:extLst>
              <a:ext uri="{FF2B5EF4-FFF2-40B4-BE49-F238E27FC236}">
                <a16:creationId xmlns:a16="http://schemas.microsoft.com/office/drawing/2014/main" id="{CB70701A-C8F2-924F-A0DD-768C8ECAB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9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167" name="Rectangle 11">
            <a:extLst>
              <a:ext uri="{FF2B5EF4-FFF2-40B4-BE49-F238E27FC236}">
                <a16:creationId xmlns:a16="http://schemas.microsoft.com/office/drawing/2014/main" id="{BA0BF565-7CA2-5644-8A38-C84850C09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9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168" name="Rectangle 4">
            <a:extLst>
              <a:ext uri="{FF2B5EF4-FFF2-40B4-BE49-F238E27FC236}">
                <a16:creationId xmlns:a16="http://schemas.microsoft.com/office/drawing/2014/main" id="{DE0FE50B-F56F-A944-A18C-7AC96364F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50" y="1387475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200">
                <a:solidFill>
                  <a:schemeClr val="hlink"/>
                </a:solidFill>
                <a:ea typeface="黑体" charset="0"/>
                <a:cs typeface="黑体" charset="0"/>
              </a:rPr>
              <a:t> </a:t>
            </a:r>
          </a:p>
        </p:txBody>
      </p:sp>
      <p:grpSp>
        <p:nvGrpSpPr>
          <p:cNvPr id="169" name="组合 168">
            <a:extLst>
              <a:ext uri="{FF2B5EF4-FFF2-40B4-BE49-F238E27FC236}">
                <a16:creationId xmlns:a16="http://schemas.microsoft.com/office/drawing/2014/main" id="{8BB410B2-80E6-A142-BFEB-01E89A9B06B5}"/>
              </a:ext>
            </a:extLst>
          </p:cNvPr>
          <p:cNvGrpSpPr/>
          <p:nvPr/>
        </p:nvGrpSpPr>
        <p:grpSpPr>
          <a:xfrm>
            <a:off x="622949" y="1792006"/>
            <a:ext cx="734021" cy="862610"/>
            <a:chOff x="1571625" y="2825350"/>
            <a:chExt cx="978695" cy="1150147"/>
          </a:xfrm>
          <a:solidFill>
            <a:schemeClr val="accent1"/>
          </a:solidFill>
        </p:grpSpPr>
        <p:sp>
          <p:nvSpPr>
            <p:cNvPr id="170" name="同心圆 169">
              <a:extLst>
                <a:ext uri="{FF2B5EF4-FFF2-40B4-BE49-F238E27FC236}">
                  <a16:creationId xmlns:a16="http://schemas.microsoft.com/office/drawing/2014/main" id="{C6BD7B1C-C96B-9547-B21A-DAC2430DC6E4}"/>
                </a:ext>
              </a:extLst>
            </p:cNvPr>
            <p:cNvSpPr/>
            <p:nvPr/>
          </p:nvSpPr>
          <p:spPr>
            <a:xfrm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Feb. 2001</a:t>
              </a:r>
              <a:endParaRPr lang="zh-CN" altLang="en-US" sz="135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1" name="等腰三角形 8">
              <a:extLst>
                <a:ext uri="{FF2B5EF4-FFF2-40B4-BE49-F238E27FC236}">
                  <a16:creationId xmlns:a16="http://schemas.microsoft.com/office/drawing/2014/main" id="{A732FCF6-1BD1-3A4D-80E8-D6E9E2DDD173}"/>
                </a:ext>
              </a:extLst>
            </p:cNvPr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2" name="组合 8">
            <a:extLst>
              <a:ext uri="{FF2B5EF4-FFF2-40B4-BE49-F238E27FC236}">
                <a16:creationId xmlns:a16="http://schemas.microsoft.com/office/drawing/2014/main" id="{FF5B0997-CEA0-054E-BA4D-F2396AF953B9}"/>
              </a:ext>
            </a:extLst>
          </p:cNvPr>
          <p:cNvGrpSpPr/>
          <p:nvPr/>
        </p:nvGrpSpPr>
        <p:grpSpPr>
          <a:xfrm flipV="1">
            <a:off x="1990408" y="1920595"/>
            <a:ext cx="734021" cy="862610"/>
            <a:chOff x="1571625" y="2825350"/>
            <a:chExt cx="978695" cy="1150147"/>
          </a:xfrm>
          <a:solidFill>
            <a:schemeClr val="accent2"/>
          </a:solidFill>
        </p:grpSpPr>
        <p:sp>
          <p:nvSpPr>
            <p:cNvPr id="173" name="同心圆 172">
              <a:extLst>
                <a:ext uri="{FF2B5EF4-FFF2-40B4-BE49-F238E27FC236}">
                  <a16:creationId xmlns:a16="http://schemas.microsoft.com/office/drawing/2014/main" id="{8B123B01-CC61-EB4A-A095-0E387E9DB54E}"/>
                </a:ext>
              </a:extLst>
            </p:cNvPr>
            <p:cNvSpPr/>
            <p:nvPr/>
          </p:nvSpPr>
          <p:spPr>
            <a:xfrm rot="10800000"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Jan. 2006 </a:t>
              </a:r>
            </a:p>
          </p:txBody>
        </p:sp>
        <p:sp>
          <p:nvSpPr>
            <p:cNvPr id="174" name="等腰三角形 11">
              <a:extLst>
                <a:ext uri="{FF2B5EF4-FFF2-40B4-BE49-F238E27FC236}">
                  <a16:creationId xmlns:a16="http://schemas.microsoft.com/office/drawing/2014/main" id="{F7537291-6576-ED42-B6F1-9FFB5771E36F}"/>
                </a:ext>
              </a:extLst>
            </p:cNvPr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5" name="组合 11">
            <a:extLst>
              <a:ext uri="{FF2B5EF4-FFF2-40B4-BE49-F238E27FC236}">
                <a16:creationId xmlns:a16="http://schemas.microsoft.com/office/drawing/2014/main" id="{4F055D67-378A-7449-B06F-53261E901D46}"/>
              </a:ext>
            </a:extLst>
          </p:cNvPr>
          <p:cNvGrpSpPr/>
          <p:nvPr/>
        </p:nvGrpSpPr>
        <p:grpSpPr>
          <a:xfrm>
            <a:off x="3442090" y="1792006"/>
            <a:ext cx="734021" cy="862610"/>
            <a:chOff x="1571625" y="2825350"/>
            <a:chExt cx="978695" cy="1150147"/>
          </a:xfrm>
          <a:solidFill>
            <a:schemeClr val="accent3"/>
          </a:solidFill>
        </p:grpSpPr>
        <p:sp>
          <p:nvSpPr>
            <p:cNvPr id="176" name="同心圆 175">
              <a:extLst>
                <a:ext uri="{FF2B5EF4-FFF2-40B4-BE49-F238E27FC236}">
                  <a16:creationId xmlns:a16="http://schemas.microsoft.com/office/drawing/2014/main" id="{3DB30036-3E68-2341-99A0-BABA779D9EFE}"/>
                </a:ext>
              </a:extLst>
            </p:cNvPr>
            <p:cNvSpPr/>
            <p:nvPr/>
          </p:nvSpPr>
          <p:spPr>
            <a:xfrm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Sep. 2008 </a:t>
              </a:r>
            </a:p>
          </p:txBody>
        </p:sp>
        <p:sp>
          <p:nvSpPr>
            <p:cNvPr id="177" name="等腰三角形 14">
              <a:extLst>
                <a:ext uri="{FF2B5EF4-FFF2-40B4-BE49-F238E27FC236}">
                  <a16:creationId xmlns:a16="http://schemas.microsoft.com/office/drawing/2014/main" id="{595882B3-7144-D64A-8CBE-A5EA1D4D3711}"/>
                </a:ext>
              </a:extLst>
            </p:cNvPr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8" name="组合 14">
            <a:extLst>
              <a:ext uri="{FF2B5EF4-FFF2-40B4-BE49-F238E27FC236}">
                <a16:creationId xmlns:a16="http://schemas.microsoft.com/office/drawing/2014/main" id="{F8664716-D9FC-284B-8B71-1D0C8BD1036D}"/>
              </a:ext>
            </a:extLst>
          </p:cNvPr>
          <p:cNvGrpSpPr/>
          <p:nvPr/>
        </p:nvGrpSpPr>
        <p:grpSpPr>
          <a:xfrm flipV="1">
            <a:off x="4953932" y="1920595"/>
            <a:ext cx="734021" cy="862610"/>
            <a:chOff x="1571625" y="2825350"/>
            <a:chExt cx="978695" cy="1150147"/>
          </a:xfrm>
          <a:solidFill>
            <a:srgbClr val="5B9BD5">
              <a:lumMod val="75000"/>
            </a:srgbClr>
          </a:solidFill>
        </p:grpSpPr>
        <p:sp>
          <p:nvSpPr>
            <p:cNvPr id="179" name="同心圆 178">
              <a:extLst>
                <a:ext uri="{FF2B5EF4-FFF2-40B4-BE49-F238E27FC236}">
                  <a16:creationId xmlns:a16="http://schemas.microsoft.com/office/drawing/2014/main" id="{04A9EE46-3F5B-3D46-B346-6AF07FE328C8}"/>
                </a:ext>
              </a:extLst>
            </p:cNvPr>
            <p:cNvSpPr/>
            <p:nvPr/>
          </p:nvSpPr>
          <p:spPr>
            <a:xfrm rot="10800000"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Sep. 2011 </a:t>
              </a:r>
            </a:p>
          </p:txBody>
        </p:sp>
        <p:sp>
          <p:nvSpPr>
            <p:cNvPr id="180" name="等腰三角形 17">
              <a:extLst>
                <a:ext uri="{FF2B5EF4-FFF2-40B4-BE49-F238E27FC236}">
                  <a16:creationId xmlns:a16="http://schemas.microsoft.com/office/drawing/2014/main" id="{E6899A69-9733-7746-ABE8-DBB0FC83EEA2}"/>
                </a:ext>
              </a:extLst>
            </p:cNvPr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81" name="直接连接符 17">
            <a:extLst>
              <a:ext uri="{FF2B5EF4-FFF2-40B4-BE49-F238E27FC236}">
                <a16:creationId xmlns:a16="http://schemas.microsoft.com/office/drawing/2014/main" id="{F9B79509-4353-4141-8E87-C6BC07E12C7D}"/>
              </a:ext>
            </a:extLst>
          </p:cNvPr>
          <p:cNvCxnSpPr>
            <a:stCxn id="170" idx="6"/>
            <a:endCxn id="173" idx="6"/>
          </p:cNvCxnSpPr>
          <p:nvPr/>
        </p:nvCxnSpPr>
        <p:spPr>
          <a:xfrm>
            <a:off x="1356970" y="2287606"/>
            <a:ext cx="633438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cxnSp>
        <p:nvCxnSpPr>
          <p:cNvPr id="182" name="直接连接符 18">
            <a:extLst>
              <a:ext uri="{FF2B5EF4-FFF2-40B4-BE49-F238E27FC236}">
                <a16:creationId xmlns:a16="http://schemas.microsoft.com/office/drawing/2014/main" id="{27C9228A-3B03-C546-93EE-D94BF2350D8E}"/>
              </a:ext>
            </a:extLst>
          </p:cNvPr>
          <p:cNvCxnSpPr>
            <a:stCxn id="173" idx="2"/>
            <a:endCxn id="176" idx="2"/>
          </p:cNvCxnSpPr>
          <p:nvPr/>
        </p:nvCxnSpPr>
        <p:spPr>
          <a:xfrm>
            <a:off x="2724429" y="2287606"/>
            <a:ext cx="717661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cxnSp>
        <p:nvCxnSpPr>
          <p:cNvPr id="183" name="直接连接符 19">
            <a:extLst>
              <a:ext uri="{FF2B5EF4-FFF2-40B4-BE49-F238E27FC236}">
                <a16:creationId xmlns:a16="http://schemas.microsoft.com/office/drawing/2014/main" id="{592009C2-5905-0B49-A8E8-76B29D7562DE}"/>
              </a:ext>
            </a:extLst>
          </p:cNvPr>
          <p:cNvCxnSpPr>
            <a:stCxn id="176" idx="6"/>
            <a:endCxn id="179" idx="6"/>
          </p:cNvCxnSpPr>
          <p:nvPr/>
        </p:nvCxnSpPr>
        <p:spPr>
          <a:xfrm>
            <a:off x="4176111" y="2287606"/>
            <a:ext cx="777821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cxnSp>
        <p:nvCxnSpPr>
          <p:cNvPr id="184" name="直接连接符 20">
            <a:extLst>
              <a:ext uri="{FF2B5EF4-FFF2-40B4-BE49-F238E27FC236}">
                <a16:creationId xmlns:a16="http://schemas.microsoft.com/office/drawing/2014/main" id="{E9C8BCFA-7FF7-C640-A2C9-FA446CA3A493}"/>
              </a:ext>
            </a:extLst>
          </p:cNvPr>
          <p:cNvCxnSpPr>
            <a:stCxn id="179" idx="2"/>
          </p:cNvCxnSpPr>
          <p:nvPr/>
        </p:nvCxnSpPr>
        <p:spPr>
          <a:xfrm>
            <a:off x="5687953" y="2287605"/>
            <a:ext cx="787598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sp>
        <p:nvSpPr>
          <p:cNvPr id="185" name="文本框 23">
            <a:extLst>
              <a:ext uri="{FF2B5EF4-FFF2-40B4-BE49-F238E27FC236}">
                <a16:creationId xmlns:a16="http://schemas.microsoft.com/office/drawing/2014/main" id="{8C87C841-2B20-D549-9AEB-0DCD464D263B}"/>
              </a:ext>
            </a:extLst>
          </p:cNvPr>
          <p:cNvSpPr txBox="1"/>
          <p:nvPr/>
        </p:nvSpPr>
        <p:spPr>
          <a:xfrm>
            <a:off x="264689" y="1123064"/>
            <a:ext cx="207765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Proposal for the CSNS Project</a:t>
            </a:r>
          </a:p>
        </p:txBody>
      </p:sp>
      <p:sp>
        <p:nvSpPr>
          <p:cNvPr id="186" name="文本框 25">
            <a:extLst>
              <a:ext uri="{FF2B5EF4-FFF2-40B4-BE49-F238E27FC236}">
                <a16:creationId xmlns:a16="http://schemas.microsoft.com/office/drawing/2014/main" id="{A26B0914-3F71-2F4D-9124-CD673B659930}"/>
              </a:ext>
            </a:extLst>
          </p:cNvPr>
          <p:cNvSpPr txBox="1"/>
          <p:nvPr/>
        </p:nvSpPr>
        <p:spPr>
          <a:xfrm>
            <a:off x="1556588" y="2711013"/>
            <a:ext cx="192830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Prototyping R&amp;D  started </a:t>
            </a:r>
          </a:p>
        </p:txBody>
      </p:sp>
      <p:grpSp>
        <p:nvGrpSpPr>
          <p:cNvPr id="187" name="组合 25">
            <a:extLst>
              <a:ext uri="{FF2B5EF4-FFF2-40B4-BE49-F238E27FC236}">
                <a16:creationId xmlns:a16="http://schemas.microsoft.com/office/drawing/2014/main" id="{3998E04A-DBAB-1640-94B1-3A50E7880AAA}"/>
              </a:ext>
            </a:extLst>
          </p:cNvPr>
          <p:cNvGrpSpPr/>
          <p:nvPr/>
        </p:nvGrpSpPr>
        <p:grpSpPr>
          <a:xfrm>
            <a:off x="6439455" y="1792006"/>
            <a:ext cx="734021" cy="862610"/>
            <a:chOff x="1571625" y="2825350"/>
            <a:chExt cx="978695" cy="1150147"/>
          </a:xfrm>
          <a:solidFill>
            <a:schemeClr val="accent5"/>
          </a:solidFill>
        </p:grpSpPr>
        <p:sp>
          <p:nvSpPr>
            <p:cNvPr id="188" name="同心圆 187">
              <a:extLst>
                <a:ext uri="{FF2B5EF4-FFF2-40B4-BE49-F238E27FC236}">
                  <a16:creationId xmlns:a16="http://schemas.microsoft.com/office/drawing/2014/main" id="{A8044DE1-549E-9447-9C0F-5675E3B6861B}"/>
                </a:ext>
              </a:extLst>
            </p:cNvPr>
            <p:cNvSpPr/>
            <p:nvPr/>
          </p:nvSpPr>
          <p:spPr>
            <a:xfrm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May 2012 </a:t>
              </a:r>
            </a:p>
          </p:txBody>
        </p:sp>
        <p:sp>
          <p:nvSpPr>
            <p:cNvPr id="189" name="等腰三角形 26">
              <a:extLst>
                <a:ext uri="{FF2B5EF4-FFF2-40B4-BE49-F238E27FC236}">
                  <a16:creationId xmlns:a16="http://schemas.microsoft.com/office/drawing/2014/main" id="{88C3B3CB-9451-D946-BE79-C90782573376}"/>
                </a:ext>
              </a:extLst>
            </p:cNvPr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0" name="组合 64">
            <a:extLst>
              <a:ext uri="{FF2B5EF4-FFF2-40B4-BE49-F238E27FC236}">
                <a16:creationId xmlns:a16="http://schemas.microsoft.com/office/drawing/2014/main" id="{4BE35E81-1E38-7742-A6BB-70503172424D}"/>
              </a:ext>
            </a:extLst>
          </p:cNvPr>
          <p:cNvGrpSpPr/>
          <p:nvPr/>
        </p:nvGrpSpPr>
        <p:grpSpPr>
          <a:xfrm flipV="1">
            <a:off x="7814111" y="1908245"/>
            <a:ext cx="734021" cy="862610"/>
            <a:chOff x="1571625" y="2825350"/>
            <a:chExt cx="978695" cy="1150147"/>
          </a:xfrm>
          <a:solidFill>
            <a:schemeClr val="accent2"/>
          </a:solidFill>
        </p:grpSpPr>
        <p:sp>
          <p:nvSpPr>
            <p:cNvPr id="191" name="同心圆 190">
              <a:extLst>
                <a:ext uri="{FF2B5EF4-FFF2-40B4-BE49-F238E27FC236}">
                  <a16:creationId xmlns:a16="http://schemas.microsoft.com/office/drawing/2014/main" id="{29720E61-86EE-9748-99C5-BA8888944A0A}"/>
                </a:ext>
              </a:extLst>
            </p:cNvPr>
            <p:cNvSpPr/>
            <p:nvPr/>
          </p:nvSpPr>
          <p:spPr>
            <a:xfrm rot="10800000"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Oct. 2014</a:t>
              </a:r>
            </a:p>
          </p:txBody>
        </p:sp>
        <p:sp>
          <p:nvSpPr>
            <p:cNvPr id="192" name="等腰三角形 29">
              <a:extLst>
                <a:ext uri="{FF2B5EF4-FFF2-40B4-BE49-F238E27FC236}">
                  <a16:creationId xmlns:a16="http://schemas.microsoft.com/office/drawing/2014/main" id="{6023FCD6-DA4F-6242-A2AD-D8EFCD652B65}"/>
                </a:ext>
              </a:extLst>
            </p:cNvPr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3" name="文本框 25">
            <a:extLst>
              <a:ext uri="{FF2B5EF4-FFF2-40B4-BE49-F238E27FC236}">
                <a16:creationId xmlns:a16="http://schemas.microsoft.com/office/drawing/2014/main" id="{89597D10-4232-FA49-A40E-57B8D881C508}"/>
              </a:ext>
            </a:extLst>
          </p:cNvPr>
          <p:cNvSpPr txBox="1"/>
          <p:nvPr/>
        </p:nvSpPr>
        <p:spPr>
          <a:xfrm>
            <a:off x="3263185" y="1135096"/>
            <a:ext cx="192830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Proposal approved</a:t>
            </a:r>
          </a:p>
        </p:txBody>
      </p:sp>
      <p:grpSp>
        <p:nvGrpSpPr>
          <p:cNvPr id="194" name="组合 95">
            <a:extLst>
              <a:ext uri="{FF2B5EF4-FFF2-40B4-BE49-F238E27FC236}">
                <a16:creationId xmlns:a16="http://schemas.microsoft.com/office/drawing/2014/main" id="{BAE620AF-0A2F-904C-AA41-E4E98E8A13F9}"/>
              </a:ext>
            </a:extLst>
          </p:cNvPr>
          <p:cNvGrpSpPr/>
          <p:nvPr/>
        </p:nvGrpSpPr>
        <p:grpSpPr>
          <a:xfrm>
            <a:off x="557241" y="4783863"/>
            <a:ext cx="734021" cy="862610"/>
            <a:chOff x="1571625" y="2825350"/>
            <a:chExt cx="978695" cy="1150147"/>
          </a:xfrm>
          <a:solidFill>
            <a:schemeClr val="accent1"/>
          </a:solidFill>
        </p:grpSpPr>
        <p:sp>
          <p:nvSpPr>
            <p:cNvPr id="195" name="同心圆 194">
              <a:extLst>
                <a:ext uri="{FF2B5EF4-FFF2-40B4-BE49-F238E27FC236}">
                  <a16:creationId xmlns:a16="http://schemas.microsoft.com/office/drawing/2014/main" id="{93880328-7635-704C-9904-C55E09B21BD2}"/>
                </a:ext>
              </a:extLst>
            </p:cNvPr>
            <p:cNvSpPr/>
            <p:nvPr/>
          </p:nvSpPr>
          <p:spPr>
            <a:xfrm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Jan. 2016</a:t>
              </a:r>
              <a:endParaRPr lang="zh-CN" altLang="en-US" sz="135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6" name="等腰三角形 33">
              <a:extLst>
                <a:ext uri="{FF2B5EF4-FFF2-40B4-BE49-F238E27FC236}">
                  <a16:creationId xmlns:a16="http://schemas.microsoft.com/office/drawing/2014/main" id="{908D3047-DC87-9D4B-955C-C2BE9E43A539}"/>
                </a:ext>
              </a:extLst>
            </p:cNvPr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7" name="组合 98">
            <a:extLst>
              <a:ext uri="{FF2B5EF4-FFF2-40B4-BE49-F238E27FC236}">
                <a16:creationId xmlns:a16="http://schemas.microsoft.com/office/drawing/2014/main" id="{4BF0560C-2D4F-C842-A8CC-DA68CA474690}"/>
              </a:ext>
            </a:extLst>
          </p:cNvPr>
          <p:cNvGrpSpPr/>
          <p:nvPr/>
        </p:nvGrpSpPr>
        <p:grpSpPr>
          <a:xfrm flipV="1">
            <a:off x="1924700" y="4912452"/>
            <a:ext cx="734021" cy="862610"/>
            <a:chOff x="1571625" y="2825350"/>
            <a:chExt cx="978695" cy="1150147"/>
          </a:xfrm>
          <a:solidFill>
            <a:schemeClr val="accent2"/>
          </a:solidFill>
        </p:grpSpPr>
        <p:sp>
          <p:nvSpPr>
            <p:cNvPr id="198" name="同心圆 197">
              <a:extLst>
                <a:ext uri="{FF2B5EF4-FFF2-40B4-BE49-F238E27FC236}">
                  <a16:creationId xmlns:a16="http://schemas.microsoft.com/office/drawing/2014/main" id="{C3BA4643-07C3-2D4F-ABD3-039F1C4241B5}"/>
                </a:ext>
              </a:extLst>
            </p:cNvPr>
            <p:cNvSpPr/>
            <p:nvPr/>
          </p:nvSpPr>
          <p:spPr>
            <a:xfrm rot="10800000"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Apr. 2017</a:t>
              </a:r>
            </a:p>
          </p:txBody>
        </p:sp>
        <p:sp>
          <p:nvSpPr>
            <p:cNvPr id="199" name="等腰三角形 36">
              <a:extLst>
                <a:ext uri="{FF2B5EF4-FFF2-40B4-BE49-F238E27FC236}">
                  <a16:creationId xmlns:a16="http://schemas.microsoft.com/office/drawing/2014/main" id="{810AD714-CEDE-3641-B23F-2EEA871C119D}"/>
                </a:ext>
              </a:extLst>
            </p:cNvPr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0" name="组合 101">
            <a:extLst>
              <a:ext uri="{FF2B5EF4-FFF2-40B4-BE49-F238E27FC236}">
                <a16:creationId xmlns:a16="http://schemas.microsoft.com/office/drawing/2014/main" id="{88D15CE7-5098-BE4D-B944-4F3B9B5F0046}"/>
              </a:ext>
            </a:extLst>
          </p:cNvPr>
          <p:cNvGrpSpPr/>
          <p:nvPr/>
        </p:nvGrpSpPr>
        <p:grpSpPr>
          <a:xfrm>
            <a:off x="3376382" y="4783863"/>
            <a:ext cx="734021" cy="862610"/>
            <a:chOff x="1571625" y="2825350"/>
            <a:chExt cx="978695" cy="1150147"/>
          </a:xfrm>
          <a:solidFill>
            <a:schemeClr val="accent3"/>
          </a:solidFill>
        </p:grpSpPr>
        <p:sp>
          <p:nvSpPr>
            <p:cNvPr id="201" name="同心圆 200">
              <a:extLst>
                <a:ext uri="{FF2B5EF4-FFF2-40B4-BE49-F238E27FC236}">
                  <a16:creationId xmlns:a16="http://schemas.microsoft.com/office/drawing/2014/main" id="{FECAA307-A7BC-B042-8EE3-A82D3111673D}"/>
                </a:ext>
              </a:extLst>
            </p:cNvPr>
            <p:cNvSpPr/>
            <p:nvPr/>
          </p:nvSpPr>
          <p:spPr>
            <a:xfrm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May. 2017 </a:t>
              </a:r>
            </a:p>
          </p:txBody>
        </p:sp>
        <p:sp>
          <p:nvSpPr>
            <p:cNvPr id="202" name="等腰三角形 39">
              <a:extLst>
                <a:ext uri="{FF2B5EF4-FFF2-40B4-BE49-F238E27FC236}">
                  <a16:creationId xmlns:a16="http://schemas.microsoft.com/office/drawing/2014/main" id="{0140D87B-1527-B74C-B38D-ED74F135E9FE}"/>
                </a:ext>
              </a:extLst>
            </p:cNvPr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3" name="组合 104">
            <a:extLst>
              <a:ext uri="{FF2B5EF4-FFF2-40B4-BE49-F238E27FC236}">
                <a16:creationId xmlns:a16="http://schemas.microsoft.com/office/drawing/2014/main" id="{F637FC37-B88A-4647-B231-A6B9DA027A5F}"/>
              </a:ext>
            </a:extLst>
          </p:cNvPr>
          <p:cNvGrpSpPr/>
          <p:nvPr/>
        </p:nvGrpSpPr>
        <p:grpSpPr>
          <a:xfrm flipV="1">
            <a:off x="4888224" y="4912452"/>
            <a:ext cx="734021" cy="862610"/>
            <a:chOff x="1571625" y="2825350"/>
            <a:chExt cx="978695" cy="1150147"/>
          </a:xfrm>
          <a:solidFill>
            <a:srgbClr val="5B9BD5">
              <a:lumMod val="75000"/>
            </a:srgbClr>
          </a:solidFill>
        </p:grpSpPr>
        <p:sp>
          <p:nvSpPr>
            <p:cNvPr id="204" name="同心圆 203">
              <a:extLst>
                <a:ext uri="{FF2B5EF4-FFF2-40B4-BE49-F238E27FC236}">
                  <a16:creationId xmlns:a16="http://schemas.microsoft.com/office/drawing/2014/main" id="{B4731338-1378-DD45-95C0-9365F3973845}"/>
                </a:ext>
              </a:extLst>
            </p:cNvPr>
            <p:cNvSpPr/>
            <p:nvPr/>
          </p:nvSpPr>
          <p:spPr>
            <a:xfrm rot="10800000"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Aug. 2017</a:t>
              </a:r>
            </a:p>
          </p:txBody>
        </p:sp>
        <p:sp>
          <p:nvSpPr>
            <p:cNvPr id="205" name="等腰三角形 42">
              <a:extLst>
                <a:ext uri="{FF2B5EF4-FFF2-40B4-BE49-F238E27FC236}">
                  <a16:creationId xmlns:a16="http://schemas.microsoft.com/office/drawing/2014/main" id="{67EC4B49-3652-1C45-B135-12EBF4CCDB7D}"/>
                </a:ext>
              </a:extLst>
            </p:cNvPr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06" name="直接连接符 107">
            <a:extLst>
              <a:ext uri="{FF2B5EF4-FFF2-40B4-BE49-F238E27FC236}">
                <a16:creationId xmlns:a16="http://schemas.microsoft.com/office/drawing/2014/main" id="{812D2018-A9A2-254B-84F4-676AA8C60DCD}"/>
              </a:ext>
            </a:extLst>
          </p:cNvPr>
          <p:cNvCxnSpPr>
            <a:stCxn id="195" idx="6"/>
            <a:endCxn id="198" idx="6"/>
          </p:cNvCxnSpPr>
          <p:nvPr/>
        </p:nvCxnSpPr>
        <p:spPr>
          <a:xfrm>
            <a:off x="1291262" y="5279463"/>
            <a:ext cx="633438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cxnSp>
        <p:nvCxnSpPr>
          <p:cNvPr id="207" name="直接连接符 108">
            <a:extLst>
              <a:ext uri="{FF2B5EF4-FFF2-40B4-BE49-F238E27FC236}">
                <a16:creationId xmlns:a16="http://schemas.microsoft.com/office/drawing/2014/main" id="{E5B47BEC-6DEB-6A44-820B-50FA42D97BB0}"/>
              </a:ext>
            </a:extLst>
          </p:cNvPr>
          <p:cNvCxnSpPr>
            <a:stCxn id="198" idx="2"/>
            <a:endCxn id="201" idx="2"/>
          </p:cNvCxnSpPr>
          <p:nvPr/>
        </p:nvCxnSpPr>
        <p:spPr>
          <a:xfrm>
            <a:off x="2658721" y="5279463"/>
            <a:ext cx="717661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cxnSp>
        <p:nvCxnSpPr>
          <p:cNvPr id="208" name="直接连接符 109">
            <a:extLst>
              <a:ext uri="{FF2B5EF4-FFF2-40B4-BE49-F238E27FC236}">
                <a16:creationId xmlns:a16="http://schemas.microsoft.com/office/drawing/2014/main" id="{E0E2ED43-0DCA-BB4D-B43A-E48C6152335C}"/>
              </a:ext>
            </a:extLst>
          </p:cNvPr>
          <p:cNvCxnSpPr>
            <a:stCxn id="201" idx="6"/>
            <a:endCxn id="204" idx="6"/>
          </p:cNvCxnSpPr>
          <p:nvPr/>
        </p:nvCxnSpPr>
        <p:spPr>
          <a:xfrm>
            <a:off x="4110403" y="5279463"/>
            <a:ext cx="777821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cxnSp>
        <p:nvCxnSpPr>
          <p:cNvPr id="209" name="直接连接符 110">
            <a:extLst>
              <a:ext uri="{FF2B5EF4-FFF2-40B4-BE49-F238E27FC236}">
                <a16:creationId xmlns:a16="http://schemas.microsoft.com/office/drawing/2014/main" id="{3B5A5B32-63E6-CD46-99F9-74162B3FF557}"/>
              </a:ext>
            </a:extLst>
          </p:cNvPr>
          <p:cNvCxnSpPr>
            <a:stCxn id="204" idx="2"/>
          </p:cNvCxnSpPr>
          <p:nvPr/>
        </p:nvCxnSpPr>
        <p:spPr>
          <a:xfrm>
            <a:off x="5622245" y="5279462"/>
            <a:ext cx="787598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sp>
        <p:nvSpPr>
          <p:cNvPr id="210" name="文本框 23">
            <a:extLst>
              <a:ext uri="{FF2B5EF4-FFF2-40B4-BE49-F238E27FC236}">
                <a16:creationId xmlns:a16="http://schemas.microsoft.com/office/drawing/2014/main" id="{A225C49B-4AE4-E54E-83AD-46F7BDFA1FAA}"/>
              </a:ext>
            </a:extLst>
          </p:cNvPr>
          <p:cNvSpPr txBox="1"/>
          <p:nvPr/>
        </p:nvSpPr>
        <p:spPr>
          <a:xfrm>
            <a:off x="211013" y="4100599"/>
            <a:ext cx="207765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DTL-1 Beam commissioning </a:t>
            </a:r>
          </a:p>
        </p:txBody>
      </p:sp>
      <p:sp>
        <p:nvSpPr>
          <p:cNvPr id="211" name="文本框 25">
            <a:extLst>
              <a:ext uri="{FF2B5EF4-FFF2-40B4-BE49-F238E27FC236}">
                <a16:creationId xmlns:a16="http://schemas.microsoft.com/office/drawing/2014/main" id="{006F8B04-7130-5346-A315-6B0F59244257}"/>
              </a:ext>
            </a:extLst>
          </p:cNvPr>
          <p:cNvSpPr txBox="1"/>
          <p:nvPr/>
        </p:nvSpPr>
        <p:spPr>
          <a:xfrm>
            <a:off x="1403648" y="5750585"/>
            <a:ext cx="2144413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dirty="0" err="1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Linac</a:t>
            </a:r>
            <a:r>
              <a:rPr lang="en-US" altLang="zh-CN" sz="2000" dirty="0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 beam commissioning</a:t>
            </a:r>
          </a:p>
        </p:txBody>
      </p:sp>
      <p:grpSp>
        <p:nvGrpSpPr>
          <p:cNvPr id="212" name="组合 113">
            <a:extLst>
              <a:ext uri="{FF2B5EF4-FFF2-40B4-BE49-F238E27FC236}">
                <a16:creationId xmlns:a16="http://schemas.microsoft.com/office/drawing/2014/main" id="{8C05BC3B-9320-2F48-B581-BC86973B2894}"/>
              </a:ext>
            </a:extLst>
          </p:cNvPr>
          <p:cNvGrpSpPr/>
          <p:nvPr/>
        </p:nvGrpSpPr>
        <p:grpSpPr>
          <a:xfrm>
            <a:off x="6373747" y="4783863"/>
            <a:ext cx="734021" cy="862610"/>
            <a:chOff x="1571625" y="2825350"/>
            <a:chExt cx="978695" cy="1150147"/>
          </a:xfrm>
          <a:solidFill>
            <a:schemeClr val="accent5"/>
          </a:solidFill>
        </p:grpSpPr>
        <p:sp>
          <p:nvSpPr>
            <p:cNvPr id="213" name="同心圆 212">
              <a:extLst>
                <a:ext uri="{FF2B5EF4-FFF2-40B4-BE49-F238E27FC236}">
                  <a16:creationId xmlns:a16="http://schemas.microsoft.com/office/drawing/2014/main" id="{3BF5FC0D-C948-5546-9C77-E689A7DB5768}"/>
                </a:ext>
              </a:extLst>
            </p:cNvPr>
            <p:cNvSpPr/>
            <p:nvPr/>
          </p:nvSpPr>
          <p:spPr>
            <a:xfrm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Mar. 2018 </a:t>
              </a:r>
            </a:p>
          </p:txBody>
        </p:sp>
        <p:sp>
          <p:nvSpPr>
            <p:cNvPr id="214" name="等腰三角形 51">
              <a:extLst>
                <a:ext uri="{FF2B5EF4-FFF2-40B4-BE49-F238E27FC236}">
                  <a16:creationId xmlns:a16="http://schemas.microsoft.com/office/drawing/2014/main" id="{A054E83A-02F4-DF4C-ADFA-9B4B6C01879F}"/>
                </a:ext>
              </a:extLst>
            </p:cNvPr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5" name="组合 117">
            <a:extLst>
              <a:ext uri="{FF2B5EF4-FFF2-40B4-BE49-F238E27FC236}">
                <a16:creationId xmlns:a16="http://schemas.microsoft.com/office/drawing/2014/main" id="{2C7BA112-21EA-C942-B443-38E85E49E8C5}"/>
              </a:ext>
            </a:extLst>
          </p:cNvPr>
          <p:cNvGrpSpPr/>
          <p:nvPr/>
        </p:nvGrpSpPr>
        <p:grpSpPr>
          <a:xfrm flipV="1">
            <a:off x="7748403" y="4900102"/>
            <a:ext cx="734021" cy="862610"/>
            <a:chOff x="1571625" y="2825350"/>
            <a:chExt cx="978695" cy="1150147"/>
          </a:xfrm>
          <a:solidFill>
            <a:schemeClr val="accent2"/>
          </a:solidFill>
        </p:grpSpPr>
        <p:sp>
          <p:nvSpPr>
            <p:cNvPr id="216" name="同心圆 215">
              <a:extLst>
                <a:ext uri="{FF2B5EF4-FFF2-40B4-BE49-F238E27FC236}">
                  <a16:creationId xmlns:a16="http://schemas.microsoft.com/office/drawing/2014/main" id="{A7F1D19F-C39C-0441-B16A-76B17489AA3D}"/>
                </a:ext>
              </a:extLst>
            </p:cNvPr>
            <p:cNvSpPr/>
            <p:nvPr/>
          </p:nvSpPr>
          <p:spPr>
            <a:xfrm rot="10800000"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Mar. 2020</a:t>
              </a:r>
            </a:p>
          </p:txBody>
        </p:sp>
        <p:sp>
          <p:nvSpPr>
            <p:cNvPr id="217" name="等腰三角形 54">
              <a:extLst>
                <a:ext uri="{FF2B5EF4-FFF2-40B4-BE49-F238E27FC236}">
                  <a16:creationId xmlns:a16="http://schemas.microsoft.com/office/drawing/2014/main" id="{FE561E8C-F834-434E-85AB-1FD5F7BE56BC}"/>
                </a:ext>
              </a:extLst>
            </p:cNvPr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8" name="文本框 25">
            <a:extLst>
              <a:ext uri="{FF2B5EF4-FFF2-40B4-BE49-F238E27FC236}">
                <a16:creationId xmlns:a16="http://schemas.microsoft.com/office/drawing/2014/main" id="{6FC198E6-06BB-894C-A34A-40C453F7F2EA}"/>
              </a:ext>
            </a:extLst>
          </p:cNvPr>
          <p:cNvSpPr txBox="1"/>
          <p:nvPr/>
        </p:nvSpPr>
        <p:spPr>
          <a:xfrm>
            <a:off x="3081243" y="4197039"/>
            <a:ext cx="206212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RCS commissioning start</a:t>
            </a:r>
          </a:p>
        </p:txBody>
      </p:sp>
      <p:sp>
        <p:nvSpPr>
          <p:cNvPr id="219" name="文本框 25">
            <a:extLst>
              <a:ext uri="{FF2B5EF4-FFF2-40B4-BE49-F238E27FC236}">
                <a16:creationId xmlns:a16="http://schemas.microsoft.com/office/drawing/2014/main" id="{88B946EC-3C2B-5345-93D9-1A02578B24CA}"/>
              </a:ext>
            </a:extLst>
          </p:cNvPr>
          <p:cNvSpPr txBox="1"/>
          <p:nvPr/>
        </p:nvSpPr>
        <p:spPr>
          <a:xfrm>
            <a:off x="4511430" y="2698663"/>
            <a:ext cx="2333545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Construction started</a:t>
            </a:r>
          </a:p>
        </p:txBody>
      </p:sp>
      <p:sp>
        <p:nvSpPr>
          <p:cNvPr id="220" name="文本框 25">
            <a:extLst>
              <a:ext uri="{FF2B5EF4-FFF2-40B4-BE49-F238E27FC236}">
                <a16:creationId xmlns:a16="http://schemas.microsoft.com/office/drawing/2014/main" id="{A607A3E2-665E-8D42-A92E-0E709CB07D99}"/>
              </a:ext>
            </a:extLst>
          </p:cNvPr>
          <p:cNvSpPr txBox="1"/>
          <p:nvPr/>
        </p:nvSpPr>
        <p:spPr>
          <a:xfrm>
            <a:off x="6081752" y="1125176"/>
            <a:ext cx="1928306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Civil construction started</a:t>
            </a:r>
          </a:p>
        </p:txBody>
      </p:sp>
      <p:sp>
        <p:nvSpPr>
          <p:cNvPr id="221" name="矩形 220">
            <a:extLst>
              <a:ext uri="{FF2B5EF4-FFF2-40B4-BE49-F238E27FC236}">
                <a16:creationId xmlns:a16="http://schemas.microsoft.com/office/drawing/2014/main" id="{6699A43A-3D41-3B4D-9775-C584AF966965}"/>
              </a:ext>
            </a:extLst>
          </p:cNvPr>
          <p:cNvSpPr/>
          <p:nvPr/>
        </p:nvSpPr>
        <p:spPr>
          <a:xfrm>
            <a:off x="7452320" y="5853734"/>
            <a:ext cx="1351464" cy="1028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</a:rPr>
              <a:t>100kW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endParaRPr lang="zh-CN" altLang="en-US" sz="2400" dirty="0">
              <a:solidFill>
                <a:srgbClr val="FF0000"/>
              </a:solidFill>
              <a:latin typeface="Kozuka Gothic Pro B" pitchFamily="34" charset="-128"/>
              <a:ea typeface="Kozuka Gothic Pro B" pitchFamily="34" charset="-128"/>
              <a:cs typeface="Verdana" panose="020B0604030504040204" pitchFamily="34" charset="0"/>
            </a:endParaRPr>
          </a:p>
        </p:txBody>
      </p:sp>
      <p:sp>
        <p:nvSpPr>
          <p:cNvPr id="222" name="文本框 25">
            <a:extLst>
              <a:ext uri="{FF2B5EF4-FFF2-40B4-BE49-F238E27FC236}">
                <a16:creationId xmlns:a16="http://schemas.microsoft.com/office/drawing/2014/main" id="{2CA42817-865C-7C45-97D6-B8E6D11EDF2A}"/>
              </a:ext>
            </a:extLst>
          </p:cNvPr>
          <p:cNvSpPr txBox="1"/>
          <p:nvPr/>
        </p:nvSpPr>
        <p:spPr>
          <a:xfrm>
            <a:off x="5139620" y="3792871"/>
            <a:ext cx="375286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Construction complete 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(6.5 years from start)</a:t>
            </a:r>
          </a:p>
        </p:txBody>
      </p:sp>
      <p:cxnSp>
        <p:nvCxnSpPr>
          <p:cNvPr id="223" name="直接连接符 69">
            <a:extLst>
              <a:ext uri="{FF2B5EF4-FFF2-40B4-BE49-F238E27FC236}">
                <a16:creationId xmlns:a16="http://schemas.microsoft.com/office/drawing/2014/main" id="{B4793A71-6D3E-974B-9565-DEA8416B327B}"/>
              </a:ext>
            </a:extLst>
          </p:cNvPr>
          <p:cNvCxnSpPr/>
          <p:nvPr/>
        </p:nvCxnSpPr>
        <p:spPr>
          <a:xfrm>
            <a:off x="7168641" y="2287606"/>
            <a:ext cx="633438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cxnSp>
        <p:nvCxnSpPr>
          <p:cNvPr id="224" name="直接连接符 70">
            <a:extLst>
              <a:ext uri="{FF2B5EF4-FFF2-40B4-BE49-F238E27FC236}">
                <a16:creationId xmlns:a16="http://schemas.microsoft.com/office/drawing/2014/main" id="{D7E5764E-9C8D-614B-93F6-8F0883C5A528}"/>
              </a:ext>
            </a:extLst>
          </p:cNvPr>
          <p:cNvCxnSpPr/>
          <p:nvPr/>
        </p:nvCxnSpPr>
        <p:spPr>
          <a:xfrm>
            <a:off x="7114965" y="5267113"/>
            <a:ext cx="633438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sp>
        <p:nvSpPr>
          <p:cNvPr id="225" name="矩形 224">
            <a:extLst>
              <a:ext uri="{FF2B5EF4-FFF2-40B4-BE49-F238E27FC236}">
                <a16:creationId xmlns:a16="http://schemas.microsoft.com/office/drawing/2014/main" id="{82023592-A471-3146-B04B-F9F5073FA14C}"/>
              </a:ext>
            </a:extLst>
          </p:cNvPr>
          <p:cNvSpPr/>
          <p:nvPr/>
        </p:nvSpPr>
        <p:spPr>
          <a:xfrm>
            <a:off x="4212687" y="5902985"/>
            <a:ext cx="3392033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</a:rPr>
              <a:t>First beam on target, first neutron beam</a:t>
            </a:r>
            <a:endParaRPr lang="zh-CN" altLang="en-US" sz="2400" dirty="0">
              <a:solidFill>
                <a:srgbClr val="FF0000"/>
              </a:solidFill>
              <a:latin typeface="Kozuka Gothic Pro B" pitchFamily="34" charset="-128"/>
              <a:ea typeface="Kozuka Gothic Pro B" pitchFamily="34" charset="-128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216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CSNS</a:t>
            </a:r>
            <a:r>
              <a:rPr kumimoji="1" lang="zh-CN" altLang="en-US" dirty="0"/>
              <a:t> </a:t>
            </a:r>
            <a:r>
              <a:rPr kumimoji="1" lang="en-US" altLang="zh-CN" dirty="0"/>
              <a:t>Civil Engineering</a:t>
            </a:r>
            <a:endParaRPr kumimoji="1" lang="zh-CN" altLang="en-US" dirty="0"/>
          </a:p>
        </p:txBody>
      </p:sp>
      <p:pic>
        <p:nvPicPr>
          <p:cNvPr id="3" name="Picture 3" descr="C:\Users\Administrator-pc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167" y="747055"/>
            <a:ext cx="7386934" cy="5911513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1071538" y="101111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2" indent="-360000" algn="l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service building</a:t>
            </a:r>
          </a:p>
        </p:txBody>
      </p:sp>
      <p:sp>
        <p:nvSpPr>
          <p:cNvPr id="5" name="矩形 4"/>
          <p:cNvSpPr/>
          <p:nvPr/>
        </p:nvSpPr>
        <p:spPr>
          <a:xfrm>
            <a:off x="4429124" y="965095"/>
            <a:ext cx="27146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360000" algn="l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RCS service building</a:t>
            </a:r>
          </a:p>
        </p:txBody>
      </p:sp>
      <p:sp>
        <p:nvSpPr>
          <p:cNvPr id="6" name="矩形 5"/>
          <p:cNvSpPr/>
          <p:nvPr/>
        </p:nvSpPr>
        <p:spPr>
          <a:xfrm>
            <a:off x="2571768" y="458897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2" indent="-360000" algn="l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and experiment hall</a:t>
            </a:r>
          </a:p>
        </p:txBody>
      </p:sp>
      <p:sp>
        <p:nvSpPr>
          <p:cNvPr id="7" name="矩形 6"/>
          <p:cNvSpPr/>
          <p:nvPr/>
        </p:nvSpPr>
        <p:spPr>
          <a:xfrm>
            <a:off x="4429031" y="6170166"/>
            <a:ext cx="3337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360000" algn="l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chemeClr val="accent2"/>
                </a:solidFill>
              </a:rPr>
              <a:t> 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  experiment hall</a:t>
            </a:r>
          </a:p>
        </p:txBody>
      </p:sp>
      <p:sp>
        <p:nvSpPr>
          <p:cNvPr id="8" name="矩形 7"/>
          <p:cNvSpPr/>
          <p:nvPr/>
        </p:nvSpPr>
        <p:spPr>
          <a:xfrm>
            <a:off x="1179526" y="617279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2" indent="-360000" algn="l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chemeClr val="accent2"/>
                </a:solidFill>
              </a:rPr>
              <a:t> 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 experiment hall</a:t>
            </a:r>
          </a:p>
        </p:txBody>
      </p:sp>
    </p:spTree>
    <p:extLst>
      <p:ext uri="{BB962C8B-B14F-4D97-AF65-F5344CB8AC3E}">
        <p14:creationId xmlns:p14="http://schemas.microsoft.com/office/powerpoint/2010/main" val="2731507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6" descr="D:\文件\PPT\2017-7在建项目的进展汇报（院里组织，国家发改委监管）\照片\环隧道2_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4100"/>
            <a:ext cx="91440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3" descr="D:\文件\PPT\2017-7在建项目的进展汇报（院里组织，国家发改委监管）\照片\直线隧道_副本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Box 20"/>
          <p:cNvSpPr txBox="1">
            <a:spLocks noChangeArrowheads="1"/>
          </p:cNvSpPr>
          <p:nvPr/>
        </p:nvSpPr>
        <p:spPr bwMode="auto">
          <a:xfrm>
            <a:off x="5214938" y="3233738"/>
            <a:ext cx="4357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en-US" altLang="zh-CN" sz="1600">
                <a:solidFill>
                  <a:srgbClr val="FF0000"/>
                </a:solidFill>
                <a:cs typeface="Times New Roman" charset="0"/>
              </a:rPr>
              <a:t>Linac tunnel</a:t>
            </a:r>
            <a:endParaRPr lang="zh-CN" altLang="en-US" sz="1600">
              <a:solidFill>
                <a:srgbClr val="FF0000"/>
              </a:solidFill>
              <a:ea typeface="华文琥珀" charset="0"/>
              <a:cs typeface="华文琥珀" charset="0"/>
            </a:endParaRPr>
          </a:p>
        </p:txBody>
      </p:sp>
      <p:sp>
        <p:nvSpPr>
          <p:cNvPr id="122884" name="TextBox 20"/>
          <p:cNvSpPr txBox="1">
            <a:spLocks noChangeArrowheads="1"/>
          </p:cNvSpPr>
          <p:nvPr/>
        </p:nvSpPr>
        <p:spPr bwMode="auto">
          <a:xfrm>
            <a:off x="6084888" y="6519863"/>
            <a:ext cx="2735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en-US" altLang="zh-CN" sz="1600">
                <a:solidFill>
                  <a:srgbClr val="FF0000"/>
                </a:solidFill>
                <a:cs typeface="Times New Roman" charset="0"/>
              </a:rPr>
              <a:t>RCS tunnel</a:t>
            </a:r>
            <a:endParaRPr lang="zh-CN" altLang="en-US" sz="1600">
              <a:solidFill>
                <a:srgbClr val="FF0000"/>
              </a:solidFill>
              <a:ea typeface="华文琥珀" charset="0"/>
              <a:cs typeface="华文琥珀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3571875"/>
            <a:ext cx="9144000" cy="71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55947"/>
      </p:ext>
    </p:extLst>
  </p:cSld>
  <p:clrMapOvr>
    <a:masterClrMapping/>
  </p:clrMapOvr>
  <p:transition advTm="528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3">
            <a:extLst>
              <a:ext uri="{FF2B5EF4-FFF2-40B4-BE49-F238E27FC236}">
                <a16:creationId xmlns:a16="http://schemas.microsoft.com/office/drawing/2014/main" id="{85CE60CA-302F-1349-9782-97825974A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CSNS Overview</a:t>
            </a:r>
            <a:endParaRPr kumimoji="1" lang="zh-CN" altLang="en-US" dirty="0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1A4807E9-9D69-C946-A7E2-A652F6BCB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9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582EBD6A-638C-3249-AA6B-EEBEA85C8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9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15" name="文本框 8">
            <a:extLst>
              <a:ext uri="{FF2B5EF4-FFF2-40B4-BE49-F238E27FC236}">
                <a16:creationId xmlns:a16="http://schemas.microsoft.com/office/drawing/2014/main" id="{5ABEBCB9-389E-C34B-A9C2-3A7839762B8E}"/>
              </a:ext>
            </a:extLst>
          </p:cNvPr>
          <p:cNvSpPr txBox="1"/>
          <p:nvPr/>
        </p:nvSpPr>
        <p:spPr>
          <a:xfrm>
            <a:off x="7020272" y="2780928"/>
            <a:ext cx="172819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1.6GeV, 25Hz</a:t>
            </a:r>
          </a:p>
          <a:p>
            <a:r>
              <a:rPr kumimoji="1" lang="en-US" altLang="zh-CN" sz="2000" dirty="0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100kW</a:t>
            </a:r>
          </a:p>
        </p:txBody>
      </p:sp>
      <p:sp>
        <p:nvSpPr>
          <p:cNvPr id="16" name="文本框 7">
            <a:extLst>
              <a:ext uri="{FF2B5EF4-FFF2-40B4-BE49-F238E27FC236}">
                <a16:creationId xmlns:a16="http://schemas.microsoft.com/office/drawing/2014/main" id="{E7120AEE-7F54-8346-BB33-7E8D64737763}"/>
              </a:ext>
            </a:extLst>
          </p:cNvPr>
          <p:cNvSpPr txBox="1"/>
          <p:nvPr/>
        </p:nvSpPr>
        <p:spPr>
          <a:xfrm>
            <a:off x="730475" y="1455167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071F65"/>
                </a:solidFill>
              </a:rPr>
              <a:t>80MeV H</a:t>
            </a:r>
            <a:r>
              <a:rPr kumimoji="1" lang="en-US" altLang="zh-CN" sz="2400" baseline="30000" dirty="0">
                <a:solidFill>
                  <a:srgbClr val="071F65"/>
                </a:solidFill>
              </a:rPr>
              <a:t>-</a:t>
            </a:r>
            <a:r>
              <a:rPr kumimoji="1" lang="en-US" altLang="zh-CN" sz="2400" dirty="0">
                <a:solidFill>
                  <a:srgbClr val="071F65"/>
                </a:solidFill>
              </a:rPr>
              <a:t> </a:t>
            </a:r>
            <a:r>
              <a:rPr kumimoji="1" lang="en-US" altLang="zh-CN" sz="2400" dirty="0" err="1">
                <a:solidFill>
                  <a:srgbClr val="071F65"/>
                </a:solidFill>
              </a:rPr>
              <a:t>linac</a:t>
            </a:r>
            <a:endParaRPr kumimoji="1" lang="zh-CN" altLang="en-US" sz="2400" dirty="0">
              <a:solidFill>
                <a:srgbClr val="071F65"/>
              </a:solidFill>
            </a:endParaRPr>
          </a:p>
        </p:txBody>
      </p:sp>
      <p:pic>
        <p:nvPicPr>
          <p:cNvPr id="22" name="图片 1">
            <a:extLst>
              <a:ext uri="{FF2B5EF4-FFF2-40B4-BE49-F238E27FC236}">
                <a16:creationId xmlns:a16="http://schemas.microsoft.com/office/drawing/2014/main" id="{859C2CA4-AE50-5B4F-91A7-756B271DF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996"/>
            <a:ext cx="5364163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23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4">
            <a:extLst>
              <a:ext uri="{FF2B5EF4-FFF2-40B4-BE49-F238E27FC236}">
                <a16:creationId xmlns:a16="http://schemas.microsoft.com/office/drawing/2014/main" id="{10ECEE24-C81D-C243-BE0E-C08CC38DD7AB}"/>
              </a:ext>
            </a:extLst>
          </p:cNvPr>
          <p:cNvGraphicFramePr>
            <a:graphicFrameLocks/>
          </p:cNvGraphicFramePr>
          <p:nvPr/>
        </p:nvGraphicFramePr>
        <p:xfrm>
          <a:off x="928662" y="4500570"/>
          <a:ext cx="6643734" cy="2248854"/>
        </p:xfrm>
        <a:graphic>
          <a:graphicData uri="http://schemas.openxmlformats.org/drawingml/2006/table">
            <a:tbl>
              <a:tblPr/>
              <a:tblGrid>
                <a:gridCol w="2737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2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9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24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marL="67500" marR="6750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Ion Source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RFQ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DTL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Input Energy</a:t>
                      </a:r>
                      <a:r>
                        <a:rPr kumimoji="0" lang="zh-CN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（</a:t>
                      </a:r>
                      <a:r>
                        <a:rPr kumimoji="0" lang="en-US" altLang="zh-CN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MeV</a:t>
                      </a: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)</a:t>
                      </a:r>
                    </a:p>
                  </a:txBody>
                  <a:tcPr marL="67500" marR="6750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0.05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3.0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98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Output Energy(MeV)</a:t>
                      </a:r>
                    </a:p>
                  </a:txBody>
                  <a:tcPr marL="67500" marR="6750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0.05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3.0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80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Pulse Current (mA)</a:t>
                      </a:r>
                    </a:p>
                  </a:txBody>
                  <a:tcPr marL="67500" marR="6750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20/40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15/30</a:t>
                      </a:r>
                      <a:endParaRPr kumimoji="0" lang="en-US" altLang="zh-CN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15/30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98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RF frequency (MHz)</a:t>
                      </a:r>
                    </a:p>
                  </a:txBody>
                  <a:tcPr marL="67500" marR="6750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zh-CN" sz="1500" b="1" i="0" u="none" strike="noStrike" cap="none" normalizeH="0" baseline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324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324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Chop rate (%)</a:t>
                      </a:r>
                    </a:p>
                  </a:txBody>
                  <a:tcPr marL="67500" marR="6750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zh-CN" sz="1500" b="1" i="0" u="none" strike="noStrike" cap="none" normalizeH="0" baseline="0">
                        <a:ln>
                          <a:noFill/>
                        </a:ln>
                        <a:solidFill>
                          <a:srgbClr val="1679BA"/>
                        </a:solidFill>
                        <a:effectLst/>
                        <a:latin typeface="Times New Roman" pitchFamily="18" charset="0"/>
                        <a:ea typeface="宋体" charset="-122"/>
                      </a:endParaRP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50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50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98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Duty factor (%)</a:t>
                      </a:r>
                    </a:p>
                  </a:txBody>
                  <a:tcPr marL="67500" marR="6750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1.3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1.05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1.05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Repetition rate (Hz)</a:t>
                      </a:r>
                    </a:p>
                  </a:txBody>
                  <a:tcPr marL="67500" marR="6750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25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25</a:t>
                      </a:r>
                    </a:p>
                  </a:txBody>
                  <a:tcPr marL="67500" marR="6750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79BA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25</a:t>
                      </a:r>
                    </a:p>
                  </a:txBody>
                  <a:tcPr marL="67500" marR="675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6AB532F9-075C-844E-9989-0149F27AD1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720" y="1214422"/>
          <a:ext cx="8858280" cy="2357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Visio" r:id="rId4" imgW="7466025" imgH="3286981" progId="">
                  <p:embed/>
                </p:oleObj>
              </mc:Choice>
              <mc:Fallback>
                <p:oleObj name="Visio" r:id="rId4" imgW="7466025" imgH="3286981" progId="">
                  <p:embed/>
                  <p:pic>
                    <p:nvPicPr>
                      <p:cNvPr id="205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1214422"/>
                        <a:ext cx="8858280" cy="23574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5">
            <a:extLst>
              <a:ext uri="{FF2B5EF4-FFF2-40B4-BE49-F238E27FC236}">
                <a16:creationId xmlns:a16="http://schemas.microsoft.com/office/drawing/2014/main" id="{BC5C0610-4DEB-B44C-82DC-724BC4CD3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072"/>
          <a:stretch>
            <a:fillRect/>
          </a:stretch>
        </p:blipFill>
        <p:spPr bwMode="auto">
          <a:xfrm>
            <a:off x="357158" y="3214686"/>
            <a:ext cx="3857652" cy="122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7">
            <a:extLst>
              <a:ext uri="{FF2B5EF4-FFF2-40B4-BE49-F238E27FC236}">
                <a16:creationId xmlns:a16="http://schemas.microsoft.com/office/drawing/2014/main" id="{C3C23019-BF84-9F4D-9693-A453A076A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2" y="3214686"/>
            <a:ext cx="4786346" cy="630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0066FF"/>
                </a:solidFill>
              </a:rPr>
              <a:t>EMQ option in FFDD lattice for DTL</a:t>
            </a:r>
          </a:p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0066FF"/>
                </a:solidFill>
              </a:rPr>
              <a:t>Electrostatic chopper in LEBT </a:t>
            </a:r>
          </a:p>
        </p:txBody>
      </p:sp>
      <p:cxnSp>
        <p:nvCxnSpPr>
          <p:cNvPr id="8" name="直接箭头连接符 11">
            <a:extLst>
              <a:ext uri="{FF2B5EF4-FFF2-40B4-BE49-F238E27FC236}">
                <a16:creationId xmlns:a16="http://schemas.microsoft.com/office/drawing/2014/main" id="{87B44759-1E00-9049-8ED0-4AC4E39BD298}"/>
              </a:ext>
            </a:extLst>
          </p:cNvPr>
          <p:cNvCxnSpPr/>
          <p:nvPr/>
        </p:nvCxnSpPr>
        <p:spPr bwMode="auto">
          <a:xfrm rot="5400000" flipH="1" flipV="1">
            <a:off x="500828" y="2571744"/>
            <a:ext cx="1285090" cy="794"/>
          </a:xfrm>
          <a:prstGeom prst="straightConnector1">
            <a:avLst/>
          </a:prstGeom>
          <a:solidFill>
            <a:srgbClr val="FFFF00"/>
          </a:solidFill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标题 1">
            <a:extLst>
              <a:ext uri="{FF2B5EF4-FFF2-40B4-BE49-F238E27FC236}">
                <a16:creationId xmlns:a16="http://schemas.microsoft.com/office/drawing/2014/main" id="{D181E44D-F400-294A-B3B3-0459179F8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/>
          <a:lstStyle/>
          <a:p>
            <a:r>
              <a:rPr kumimoji="1" lang="en-US" altLang="zh-CN" dirty="0"/>
              <a:t>Front End and H- </a:t>
            </a:r>
            <a:r>
              <a:rPr kumimoji="1" lang="en-US" altLang="zh-CN" dirty="0" err="1"/>
              <a:t>Linac</a:t>
            </a:r>
            <a:r>
              <a:rPr kumimoji="1" lang="en-US" altLang="zh-CN" dirty="0"/>
              <a:t>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8844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51E87-FC66-FC49-86F9-4F0D23992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Rapid Cycling Synchrotron</a:t>
            </a:r>
            <a:endParaRPr kumimoji="1"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3BCFB-1586-064C-984C-26CAE9F3D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40931" y="1340768"/>
            <a:ext cx="4360225" cy="4471998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B1F3AF5A-70BC-754F-BAC4-AA43CAC1E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44" y="1052736"/>
            <a:ext cx="464347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l" eaLnBrk="0" hangingPunct="0"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rgbClr val="005CE7"/>
                </a:solidFill>
              </a:rPr>
              <a:t>Lattice of 4-fold symmetry, triplet.</a:t>
            </a:r>
          </a:p>
          <a:p>
            <a:pPr marL="355600" indent="-355600" algn="l" eaLnBrk="0" hangingPunct="0"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rgbClr val="005CE7"/>
                </a:solidFill>
              </a:rPr>
              <a:t>227.92m circumference.</a:t>
            </a:r>
          </a:p>
          <a:p>
            <a:pPr marL="355600" indent="-355600" algn="l" eaLnBrk="0" hangingPunct="0"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rgbClr val="005CE7"/>
                </a:solidFill>
              </a:rPr>
              <a:t>Four </a:t>
            </a:r>
            <a:r>
              <a:rPr lang="en-US" altLang="zh-CN" sz="2000" b="1" dirty="0">
                <a:solidFill>
                  <a:srgbClr val="005CE7"/>
                </a:solidFill>
                <a:cs typeface="Times New Roman" pitchFamily="18" charset="0"/>
              </a:rPr>
              <a:t>long straight sections</a:t>
            </a:r>
            <a:r>
              <a:rPr lang="en-US" altLang="zh-CN" sz="2000" b="1" dirty="0">
                <a:solidFill>
                  <a:srgbClr val="005CE7"/>
                </a:solidFill>
              </a:rPr>
              <a:t> for injection, acceleration, collimation and extraction.</a:t>
            </a:r>
          </a:p>
          <a:p>
            <a:pPr marL="355600" indent="-355600" algn="l" eaLnBrk="0" hangingPunct="0"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rgbClr val="005CE7"/>
                </a:solidFill>
              </a:rPr>
              <a:t>24 main dipoles with one power supply.</a:t>
            </a:r>
          </a:p>
          <a:p>
            <a:pPr marL="355600" indent="-355600" algn="l" eaLnBrk="0" hangingPunct="0"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rgbClr val="005CE7"/>
                </a:solidFill>
              </a:rPr>
              <a:t>48 main </a:t>
            </a:r>
            <a:r>
              <a:rPr lang="en-US" altLang="zh-CN" sz="2000" b="1" dirty="0" err="1">
                <a:solidFill>
                  <a:srgbClr val="005CE7"/>
                </a:solidFill>
              </a:rPr>
              <a:t>quadrupoles</a:t>
            </a:r>
            <a:r>
              <a:rPr lang="en-US" altLang="zh-CN" sz="2000" b="1" dirty="0">
                <a:solidFill>
                  <a:srgbClr val="005CE7"/>
                </a:solidFill>
              </a:rPr>
              <a:t> with 5 power supplies.</a:t>
            </a:r>
          </a:p>
          <a:p>
            <a:pPr marL="355600" indent="-355600" algn="l" eaLnBrk="0" hangingPunct="0"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rgbClr val="005CE7"/>
                </a:solidFill>
              </a:rPr>
              <a:t>Ceramic vacuum chambers for the </a:t>
            </a:r>
            <a:r>
              <a:rPr lang="en-US" altLang="zh-CN" sz="2000" b="1" dirty="0" err="1">
                <a:solidFill>
                  <a:srgbClr val="005CE7"/>
                </a:solidFill>
              </a:rPr>
              <a:t>AC&amp;pulsed</a:t>
            </a:r>
            <a:r>
              <a:rPr lang="en-US" altLang="zh-CN" sz="2000" b="1" dirty="0">
                <a:solidFill>
                  <a:srgbClr val="005CE7"/>
                </a:solidFill>
              </a:rPr>
              <a:t>  magnets.</a:t>
            </a:r>
          </a:p>
          <a:p>
            <a:pPr marL="355600" indent="-355600" algn="l" eaLnBrk="0" hangingPunct="0"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rgbClr val="005CE7"/>
                </a:solidFill>
              </a:rPr>
              <a:t>8 RF ferrite loaded cavities to provide 165 kV.</a:t>
            </a:r>
          </a:p>
          <a:p>
            <a:pPr marL="355600" indent="-355600" algn="l" eaLnBrk="0" hangingPunct="0"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l"/>
            </a:pPr>
            <a:endParaRPr lang="en-US" altLang="zh-CN" sz="2000" b="1" dirty="0">
              <a:solidFill>
                <a:srgbClr val="005CE7"/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EFF4F31-1CE7-6A44-AD63-1C35AD77F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3491" y="1412776"/>
            <a:ext cx="47044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CAC455-FEFC-784C-BE98-6329473B9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0241" y="2000473"/>
            <a:ext cx="5148263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29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3"/>
          </a:solidFill>
          <a:prstDash val="dash"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 w="9525">
          <a:noFill/>
          <a:miter lim="800000"/>
          <a:headEnd/>
          <a:tailEnd/>
        </a:ln>
      </a:spPr>
      <a:bodyPr/>
      <a:lstStyle>
        <a:defPPr marL="342900" indent="-342900" algn="ctr" eaLnBrk="0" hangingPunct="0">
          <a:spcBef>
            <a:spcPts val="600"/>
          </a:spcBef>
          <a:buClr>
            <a:schemeClr val="tx1"/>
          </a:buClr>
          <a:defRPr sz="2800" b="1" dirty="0" smtClean="0">
            <a:ln>
              <a:solidFill>
                <a:srgbClr val="FFFF00"/>
              </a:solidFill>
            </a:ln>
            <a:solidFill>
              <a:srgbClr val="2433F8"/>
            </a:solidFill>
            <a:latin typeface="Times New Roman" pitchFamily="18" charset="0"/>
            <a:ea typeface="微软雅黑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65597</TotalTime>
  <Words>1158</Words>
  <Application>Microsoft Macintosh PowerPoint</Application>
  <PresentationFormat>全屏显示(4:3)</PresentationFormat>
  <Paragraphs>251</Paragraphs>
  <Slides>32</Slides>
  <Notes>17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微软雅黑</vt:lpstr>
      <vt:lpstr>Kozuka Gothic Pro B</vt:lpstr>
      <vt:lpstr>Arial</vt:lpstr>
      <vt:lpstr>Arial Black</vt:lpstr>
      <vt:lpstr>Calibri</vt:lpstr>
      <vt:lpstr>Impact</vt:lpstr>
      <vt:lpstr>Times</vt:lpstr>
      <vt:lpstr>Times New Roman</vt:lpstr>
      <vt:lpstr>Wingdings</vt:lpstr>
      <vt:lpstr>Office 主题</vt:lpstr>
      <vt:lpstr>Visio</vt:lpstr>
      <vt:lpstr> Performance  and Limits at CSNS</vt:lpstr>
      <vt:lpstr>Contents</vt:lpstr>
      <vt:lpstr>Site of CSNS</vt:lpstr>
      <vt:lpstr>Key milestone of CSNS</vt:lpstr>
      <vt:lpstr>CSNS Civil Engineering</vt:lpstr>
      <vt:lpstr>PowerPoint 演示文稿</vt:lpstr>
      <vt:lpstr>CSNS Overview</vt:lpstr>
      <vt:lpstr>Front End and H- Linac </vt:lpstr>
      <vt:lpstr>Rapid Cycling Synchrotron</vt:lpstr>
      <vt:lpstr>First CSNS Neutron Beam</vt:lpstr>
      <vt:lpstr>PowerPoint 演示文稿</vt:lpstr>
      <vt:lpstr>Historical Curve of Beam Power</vt:lpstr>
      <vt:lpstr>24 hours beam operation (Mar.1,2020) </vt:lpstr>
      <vt:lpstr>Machine hours Statistics (2019)</vt:lpstr>
      <vt:lpstr>PowerPoint 演示文稿</vt:lpstr>
      <vt:lpstr>Linac Commissioning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COD Correction (AC)</vt:lpstr>
      <vt:lpstr>PowerPoint 演示文稿</vt:lpstr>
      <vt:lpstr>Beam loss and control</vt:lpstr>
      <vt:lpstr>PowerPoint 演示文稿</vt:lpstr>
      <vt:lpstr>CSNS Overview</vt:lpstr>
      <vt:lpstr>Summary</vt:lpstr>
      <vt:lpstr>PowerPoint 演示文稿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Microsoft Office User</cp:lastModifiedBy>
  <cp:revision>2872</cp:revision>
  <dcterms:created xsi:type="dcterms:W3CDTF">2011-02-21T08:42:51Z</dcterms:created>
  <dcterms:modified xsi:type="dcterms:W3CDTF">2020-06-29T10:59:11Z</dcterms:modified>
</cp:coreProperties>
</file>