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99" r:id="rId2"/>
    <p:sldId id="337" r:id="rId3"/>
    <p:sldId id="377" r:id="rId4"/>
    <p:sldId id="346" r:id="rId5"/>
    <p:sldId id="338" r:id="rId6"/>
    <p:sldId id="345" r:id="rId7"/>
    <p:sldId id="339" r:id="rId8"/>
    <p:sldId id="341" r:id="rId9"/>
    <p:sldId id="349" r:id="rId10"/>
    <p:sldId id="376" r:id="rId11"/>
    <p:sldId id="340" r:id="rId12"/>
    <p:sldId id="378" r:id="rId13"/>
    <p:sldId id="335" r:id="rId14"/>
    <p:sldId id="336" r:id="rId15"/>
    <p:sldId id="373" r:id="rId16"/>
    <p:sldId id="287" r:id="rId17"/>
    <p:sldId id="379" r:id="rId18"/>
    <p:sldId id="381" r:id="rId19"/>
    <p:sldId id="365" r:id="rId20"/>
    <p:sldId id="366" r:id="rId21"/>
    <p:sldId id="368" r:id="rId22"/>
    <p:sldId id="369" r:id="rId23"/>
    <p:sldId id="370" r:id="rId24"/>
    <p:sldId id="375" r:id="rId25"/>
    <p:sldId id="357" r:id="rId26"/>
    <p:sldId id="342" r:id="rId27"/>
    <p:sldId id="343" r:id="rId28"/>
    <p:sldId id="359" r:id="rId29"/>
    <p:sldId id="361" r:id="rId30"/>
    <p:sldId id="362" r:id="rId31"/>
    <p:sldId id="363" r:id="rId32"/>
    <p:sldId id="383" r:id="rId33"/>
    <p:sldId id="384" r:id="rId34"/>
    <p:sldId id="385" r:id="rId35"/>
    <p:sldId id="386" r:id="rId36"/>
    <p:sldId id="387" r:id="rId37"/>
    <p:sldId id="388" r:id="rId38"/>
    <p:sldId id="380" r:id="rId39"/>
    <p:sldId id="374" r:id="rId40"/>
    <p:sldId id="332" r:id="rId41"/>
    <p:sldId id="360" r:id="rId42"/>
    <p:sldId id="294" r:id="rId43"/>
    <p:sldId id="297" r:id="rId44"/>
    <p:sldId id="31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4"/>
    <a:srgbClr val="E452D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94" autoAdjust="0"/>
  </p:normalViewPr>
  <p:slideViewPr>
    <p:cSldViewPr snapToGrid="0" snapToObjects="1">
      <p:cViewPr varScale="1">
        <p:scale>
          <a:sx n="106" d="100"/>
          <a:sy n="106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B7548-903A-2347-82A7-EAFED7445656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2E01-F2DA-024E-8A80-AF5E3DBF5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2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57B3C-F7DC-9042-99C0-4CAD10B94595}" type="datetimeFigureOut">
              <a:rPr lang="en-US" smtClean="0"/>
              <a:t>23/06/20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AF6A3-D046-3742-B4A0-BEB594F05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1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AF6A3-D046-3742-B4A0-BEB594F055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AF6A3-D046-3742-B4A0-BEB594F055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7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72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18000" y="6356350"/>
            <a:ext cx="3760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1"/>
          </p:nvPr>
        </p:nvSpPr>
        <p:spPr>
          <a:xfrm>
            <a:off x="2497630" y="6362377"/>
            <a:ext cx="1678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19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528507"/>
          </a:xfrm>
        </p:spPr>
        <p:txBody>
          <a:bodyPr>
            <a:normAutofit/>
          </a:bodyPr>
          <a:lstStyle>
            <a:lvl1pPr algn="ctr">
              <a:defRPr sz="2400" b="1" u="sng"/>
            </a:lvl1pPr>
          </a:lstStyle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226854" cy="5078628"/>
          </a:xfrm>
        </p:spPr>
        <p:txBody>
          <a:bodyPr/>
          <a:lstStyle>
            <a:lvl1pPr marL="241200" indent="-241200">
              <a:spcBef>
                <a:spcPts val="1900"/>
              </a:spcBef>
              <a:buFont typeface="Courier New"/>
              <a:buChar char="o"/>
              <a:defRPr sz="1700" b="1"/>
            </a:lvl1pPr>
            <a:lvl2pPr marL="525600" indent="-241200">
              <a:spcBef>
                <a:spcPts val="400"/>
              </a:spcBef>
              <a:spcAft>
                <a:spcPts val="400"/>
              </a:spcAft>
              <a:defRPr sz="1600"/>
            </a:lvl2pPr>
            <a:lvl3pPr marL="914400" indent="-252000">
              <a:spcBef>
                <a:spcPts val="0"/>
              </a:spcBef>
              <a:spcAft>
                <a:spcPts val="300"/>
              </a:spcAft>
              <a:buFont typeface="Lucida Grande"/>
              <a:buChar char="−"/>
              <a:defRPr sz="1600"/>
            </a:lvl3pPr>
          </a:lstStyle>
          <a:p>
            <a:pPr lvl="0" eaLnBrk="1" latinLnBrk="0" hangingPunct="1"/>
            <a:r>
              <a:rPr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lang="fr-CH" dirty="0" smtClean="0"/>
              <a:t>Deuxième niveau</a:t>
            </a:r>
          </a:p>
          <a:p>
            <a:pPr lvl="2" eaLnBrk="1" latinLnBrk="0" hangingPunct="1"/>
            <a:r>
              <a:rPr lang="fr-CH" dirty="0" smtClean="0"/>
              <a:t>Troisième niveau</a:t>
            </a:r>
          </a:p>
          <a:p>
            <a:pPr lvl="3" eaLnBrk="1" latinLnBrk="0" hangingPunct="1"/>
            <a:r>
              <a:rPr lang="fr-CH" dirty="0" smtClean="0"/>
              <a:t>Quatrième niveau</a:t>
            </a:r>
          </a:p>
          <a:p>
            <a:pPr lvl="4" eaLnBrk="1" latinLnBrk="0" hangingPunct="1"/>
            <a:r>
              <a:rPr lang="fr-CH" dirty="0" smtClean="0"/>
              <a:t>Cinquième niveau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18000" y="6356350"/>
            <a:ext cx="3760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497630" y="6362377"/>
            <a:ext cx="1678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 txBox="1">
            <a:spLocks/>
          </p:cNvSpPr>
          <p:nvPr userDrawn="1"/>
        </p:nvSpPr>
        <p:spPr>
          <a:xfrm>
            <a:off x="948346" y="6355269"/>
            <a:ext cx="1431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H. Bartosik (CERN) 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1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05224" y="6356350"/>
            <a:ext cx="3273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1678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99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73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9200" indent="-529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cs-web.sns.ornl.gov/hb08/WGA22/WGA22_talk.pdf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hyperlink" Target="https://journals.aps.org/prab/pdf/10.1103/PhysRevAccelBeams.20.081006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Relationship Id="rId3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4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hyperlink" Target="https://indico.cern.ch/event/688897/contributions/2851147/attachments/1616228/2568808/2018.03.13_SPS_SC-experiments_ripple.pptx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hyperlink" Target="https://indico.cern.ch/event/688897/contributions/2851147/attachments/1616228/2568808/2018.03.13_SPS_SC-experiments_ripple.pptx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hyperlink" Target="https://indico.cern.ch/event/688897/contributions/2851147/attachments/1616228/2568808/2018.03.13_SPS_SC-experiments_ripple.pptx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Relationship Id="rId3" Type="http://schemas.openxmlformats.org/officeDocument/2006/relationships/hyperlink" Target="https://indico.cern.ch/event/828559/contributions/3545493/attachments/1940339/3217041/J-PARC_RCS_hotchi_sc2019_v2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Taming the high intensity - space charge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57200" y="3385257"/>
            <a:ext cx="8226854" cy="230056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F. Antoniou, F. </a:t>
            </a:r>
            <a:r>
              <a:rPr lang="en-US" sz="1600" dirty="0" err="1" smtClean="0"/>
              <a:t>Asvesta</a:t>
            </a:r>
            <a:r>
              <a:rPr lang="en-US" sz="1600" dirty="0"/>
              <a:t>, </a:t>
            </a:r>
            <a:r>
              <a:rPr lang="en-US" sz="1600" b="1" u="sng" dirty="0"/>
              <a:t>H. Bartosik</a:t>
            </a:r>
            <a:r>
              <a:rPr lang="en-US" sz="1600" dirty="0"/>
              <a:t>, </a:t>
            </a:r>
            <a:r>
              <a:rPr lang="en-US" sz="1600" dirty="0" smtClean="0"/>
              <a:t>A. Huschauer, Y. </a:t>
            </a:r>
            <a:r>
              <a:rPr lang="en-US" sz="1600" dirty="0" err="1" smtClean="0"/>
              <a:t>Papaphilippou</a:t>
            </a:r>
            <a:r>
              <a:rPr lang="en-US" sz="1600" dirty="0" smtClean="0"/>
              <a:t>, </a:t>
            </a:r>
            <a:r>
              <a:rPr lang="en-US" sz="1600" dirty="0"/>
              <a:t>A. </a:t>
            </a:r>
            <a:r>
              <a:rPr lang="en-US" sz="1600" dirty="0" err="1"/>
              <a:t>Saa</a:t>
            </a:r>
            <a:r>
              <a:rPr lang="en-US" sz="1600" dirty="0"/>
              <a:t> </a:t>
            </a:r>
            <a:r>
              <a:rPr lang="en-US" sz="1600" dirty="0" smtClean="0"/>
              <a:t>Hernandez, T. </a:t>
            </a:r>
            <a:r>
              <a:rPr lang="en-US" sz="1600" dirty="0" err="1" smtClean="0"/>
              <a:t>Prebibaj</a:t>
            </a:r>
            <a:r>
              <a:rPr lang="en-US" sz="1600" dirty="0" smtClean="0"/>
              <a:t>, A. </a:t>
            </a:r>
            <a:r>
              <a:rPr lang="en-US" sz="1600" dirty="0" err="1" smtClean="0"/>
              <a:t>Santamaria</a:t>
            </a:r>
            <a:r>
              <a:rPr lang="en-US" sz="1600" dirty="0" smtClean="0"/>
              <a:t> Garcia, F. Schmidt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Acknowledgements:</a:t>
            </a:r>
          </a:p>
          <a:p>
            <a:r>
              <a:rPr lang="en-US" sz="1600" dirty="0" smtClean="0"/>
              <a:t>G</a:t>
            </a:r>
            <a:r>
              <a:rPr lang="en-US" sz="1600" dirty="0" smtClean="0"/>
              <a:t>. Franchetti, </a:t>
            </a:r>
            <a:r>
              <a:rPr lang="en-US" sz="1600" dirty="0" smtClean="0"/>
              <a:t>H. </a:t>
            </a:r>
            <a:r>
              <a:rPr lang="en-US" sz="1600" dirty="0" err="1" smtClean="0"/>
              <a:t>Hotchi</a:t>
            </a:r>
            <a:r>
              <a:rPr lang="en-US" sz="1600" dirty="0" smtClean="0"/>
              <a:t>, S</a:t>
            </a:r>
            <a:r>
              <a:rPr lang="en-US" sz="1600" dirty="0" smtClean="0"/>
              <a:t>. Machida</a:t>
            </a:r>
            <a:r>
              <a:rPr lang="en-US" sz="1600" dirty="0" smtClean="0"/>
              <a:t>, R</a:t>
            </a:r>
            <a:r>
              <a:rPr lang="en-US" sz="1600" dirty="0" smtClean="0"/>
              <a:t>. </a:t>
            </a:r>
            <a:r>
              <a:rPr lang="en-US" sz="1600" dirty="0" err="1" smtClean="0"/>
              <a:t>Wasef</a:t>
            </a:r>
            <a:r>
              <a:rPr lang="en-US" sz="1600" dirty="0" smtClean="0"/>
              <a:t>, and</a:t>
            </a:r>
            <a:endParaRPr lang="en-US" sz="1600" dirty="0"/>
          </a:p>
          <a:p>
            <a:r>
              <a:rPr lang="en-US" sz="1600" dirty="0" smtClean="0"/>
              <a:t>colleagues from CERN space charge collaboration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914400"/>
            <a:r>
              <a:rPr lang="en-US" sz="1100" dirty="0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sz="1100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37" y="282651"/>
            <a:ext cx="1739900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2125" y="683266"/>
            <a:ext cx="558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ARIES-APEC workshop: Mitigation Approaches for Hadron Storage Rings and </a:t>
            </a:r>
            <a:r>
              <a:rPr lang="en-US" sz="2000" dirty="0" smtClean="0"/>
              <a:t>Synchrotrons</a:t>
            </a:r>
            <a:endParaRPr lang="en-US" sz="20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9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Restricted working point </a:t>
            </a:r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working points with fractional </a:t>
            </a:r>
            <a:r>
              <a:rPr lang="en-US" dirty="0" smtClean="0"/>
              <a:t>higher </a:t>
            </a:r>
            <a:r>
              <a:rPr lang="en-US" dirty="0"/>
              <a:t>tunes? </a:t>
            </a:r>
          </a:p>
          <a:p>
            <a:r>
              <a:rPr lang="en-US" dirty="0"/>
              <a:t>H</a:t>
            </a:r>
            <a:r>
              <a:rPr lang="en-US" baseline="30000" dirty="0"/>
              <a:t>-</a:t>
            </a:r>
            <a:r>
              <a:rPr lang="en-US" dirty="0"/>
              <a:t> injection </a:t>
            </a:r>
            <a:r>
              <a:rPr lang="en-US" dirty="0" smtClean="0"/>
              <a:t>requires </a:t>
            </a:r>
            <a:r>
              <a:rPr lang="en-US" dirty="0"/>
              <a:t>short chicane magnets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Edge effects </a:t>
            </a:r>
            <a:r>
              <a:rPr lang="en-US" b="1" dirty="0" smtClean="0">
                <a:solidFill>
                  <a:srgbClr val="FF0000"/>
                </a:solidFill>
              </a:rPr>
              <a:t>create optics distortion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1" name="Picture 10" descr="tune_diagram_1499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/>
          <a:stretch/>
        </p:blipFill>
        <p:spPr>
          <a:xfrm>
            <a:off x="168127" y="2778715"/>
            <a:ext cx="3372289" cy="314330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748529" y="2778715"/>
            <a:ext cx="0" cy="2684036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8585" y="4677181"/>
            <a:ext cx="2664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2784664" y="3386038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/>
          <a:stretch/>
        </p:blipFill>
        <p:spPr>
          <a:xfrm>
            <a:off x="5605124" y="2778715"/>
            <a:ext cx="3372289" cy="314330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185526" y="2778715"/>
            <a:ext cx="0" cy="2684036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25582" y="4677181"/>
            <a:ext cx="2664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8221661" y="3118065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88585" y="3327783"/>
            <a:ext cx="2664000" cy="0"/>
          </a:xfrm>
          <a:prstGeom prst="line">
            <a:avLst/>
          </a:prstGeom>
          <a:ln w="38100">
            <a:solidFill>
              <a:srgbClr val="FF99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25582" y="3327783"/>
            <a:ext cx="2664000" cy="0"/>
          </a:xfrm>
          <a:prstGeom prst="line">
            <a:avLst/>
          </a:prstGeom>
          <a:ln w="38100">
            <a:solidFill>
              <a:srgbClr val="FF99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73808" y="4446880"/>
            <a:ext cx="168923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blow-up</a:t>
            </a:r>
            <a:endParaRPr lang="en-US" b="1" dirty="0">
              <a:solidFill>
                <a:srgbClr val="2626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4021" y="3118065"/>
            <a:ext cx="1001608" cy="369332"/>
          </a:xfrm>
          <a:prstGeom prst="rect">
            <a:avLst/>
          </a:prstGeom>
          <a:noFill/>
          <a:ln w="38100">
            <a:solidFill>
              <a:srgbClr val="FF993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losses </a:t>
            </a:r>
            <a:endParaRPr lang="en-US" b="1" dirty="0">
              <a:solidFill>
                <a:srgbClr val="262626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1331" y="2633099"/>
            <a:ext cx="3366190" cy="33599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58778" y="2633099"/>
            <a:ext cx="3318636" cy="33599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Restricted working point </a:t>
            </a:r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working points with fractional </a:t>
            </a:r>
            <a:r>
              <a:rPr lang="en-US" dirty="0" smtClean="0"/>
              <a:t>higher </a:t>
            </a:r>
            <a:r>
              <a:rPr lang="en-US" dirty="0"/>
              <a:t>tunes? </a:t>
            </a:r>
          </a:p>
          <a:p>
            <a:r>
              <a:rPr lang="en-US" dirty="0"/>
              <a:t>H</a:t>
            </a:r>
            <a:r>
              <a:rPr lang="en-US" baseline="30000" dirty="0"/>
              <a:t>-</a:t>
            </a:r>
            <a:r>
              <a:rPr lang="en-US" dirty="0"/>
              <a:t> injection </a:t>
            </a:r>
            <a:r>
              <a:rPr lang="en-US" dirty="0" smtClean="0"/>
              <a:t>requires </a:t>
            </a:r>
            <a:r>
              <a:rPr lang="en-US" dirty="0"/>
              <a:t>short chicane magnets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Edge effects </a:t>
            </a:r>
            <a:r>
              <a:rPr lang="en-US" b="1" dirty="0" smtClean="0">
                <a:solidFill>
                  <a:srgbClr val="FF0000"/>
                </a:solidFill>
              </a:rPr>
              <a:t>create optics </a:t>
            </a:r>
            <a:r>
              <a:rPr lang="en-US" b="1" dirty="0">
                <a:solidFill>
                  <a:srgbClr val="FF0000"/>
                </a:solidFill>
              </a:rPr>
              <a:t>distortion</a:t>
            </a:r>
          </a:p>
          <a:p>
            <a:r>
              <a:rPr lang="en-US" dirty="0">
                <a:solidFill>
                  <a:srgbClr val="FF0000"/>
                </a:solidFill>
              </a:rPr>
              <a:t>Tunes below half-</a:t>
            </a:r>
            <a:r>
              <a:rPr lang="en-US" dirty="0" smtClean="0">
                <a:solidFill>
                  <a:srgbClr val="FF0000"/>
                </a:solidFill>
              </a:rPr>
              <a:t>integer avoid losses due to residual </a:t>
            </a:r>
            <a:r>
              <a:rPr lang="en-US" dirty="0" smtClean="0">
                <a:solidFill>
                  <a:srgbClr val="FF0000"/>
                </a:solidFill>
              </a:rPr>
              <a:t>optics errors </a:t>
            </a:r>
          </a:p>
          <a:p>
            <a:pPr lvl="1"/>
            <a:r>
              <a:rPr lang="en-US" dirty="0" smtClean="0"/>
              <a:t>Majority of machines operating below half-integer and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0000"/>
                </a:solidFill>
              </a:rPr>
              <a:t>Q</a:t>
            </a:r>
            <a:r>
              <a:rPr lang="en-US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dirty="0" smtClean="0">
                <a:solidFill>
                  <a:srgbClr val="FF0000"/>
                </a:solidFill>
              </a:rPr>
              <a:t> = -0.5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rule of </a:t>
            </a:r>
            <a:r>
              <a:rPr lang="en-US" dirty="0" smtClean="0"/>
              <a:t>thumb)</a:t>
            </a:r>
          </a:p>
          <a:p>
            <a:pPr lvl="1"/>
            <a:r>
              <a:rPr lang="en-US" dirty="0" smtClean="0"/>
              <a:t>Nevertheless optics perturbations from injection chicane need to be corrected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dirty="0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3" y="3413551"/>
            <a:ext cx="3553650" cy="266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54" y="3413551"/>
            <a:ext cx="3553650" cy="266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8849" y="5399942"/>
            <a:ext cx="191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Simulations for PSB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6342" y="5389489"/>
            <a:ext cx="191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Simulations for PSB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1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Space charge induced brightness and intensity limitations</a:t>
            </a:r>
          </a:p>
          <a:p>
            <a:pPr>
              <a:buClrTx/>
            </a:pPr>
            <a:r>
              <a:rPr lang="en-US" dirty="0" smtClean="0"/>
              <a:t>Beam degradation through periodic resonance crossing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Mitigation measures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Summary and conclusions</a:t>
            </a:r>
            <a:endParaRPr lang="en-US" dirty="0">
              <a:solidFill>
                <a:srgbClr val="BFBFB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1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degradation from periodic resonance crossing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wga22_tal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18558" r="8812" b="49781"/>
          <a:stretch/>
        </p:blipFill>
        <p:spPr>
          <a:xfrm>
            <a:off x="456079" y="989467"/>
            <a:ext cx="3625805" cy="1088625"/>
          </a:xfrm>
          <a:prstGeom prst="rect">
            <a:avLst/>
          </a:prstGeom>
        </p:spPr>
      </p:pic>
      <p:pic>
        <p:nvPicPr>
          <p:cNvPr id="12" name="Picture 11" descr="wga22_talk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4" t="50219" r="20052" b="6174"/>
          <a:stretch/>
        </p:blipFill>
        <p:spPr>
          <a:xfrm>
            <a:off x="2571818" y="4022336"/>
            <a:ext cx="1890524" cy="1414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5978" y="5649637"/>
            <a:ext cx="2230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G. Franchetti et. al (2005)</a:t>
            </a:r>
            <a:endParaRPr lang="en-US" sz="1400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81564" y="3651682"/>
            <a:ext cx="2273966" cy="2337896"/>
            <a:chOff x="2262688" y="3395360"/>
            <a:chExt cx="2273966" cy="2337896"/>
          </a:xfrm>
        </p:grpSpPr>
        <p:pic>
          <p:nvPicPr>
            <p:cNvPr id="11" name="Picture 10" descr="franchetti_coulomb05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3" t="343" r="16568" b="74625"/>
            <a:stretch/>
          </p:blipFill>
          <p:spPr>
            <a:xfrm>
              <a:off x="2262688" y="3395360"/>
              <a:ext cx="2273966" cy="23378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06321" y="5001815"/>
              <a:ext cx="211679" cy="2227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4353" y="2070860"/>
            <a:ext cx="43912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space charge detuning varies along bunch </a:t>
            </a:r>
            <a:endParaRPr lang="en-US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synchrotron motion results in periodic tune modulation of individual particles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chromaticity enhances tune excursion in one half synchrotron period and reduces it in other half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86302" y="945843"/>
            <a:ext cx="4657701" cy="2670253"/>
            <a:chOff x="4426402" y="945843"/>
            <a:chExt cx="4657701" cy="2670253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6542447" y="1454047"/>
              <a:ext cx="2541656" cy="2058631"/>
              <a:chOff x="8062825" y="3829655"/>
              <a:chExt cx="2720747" cy="2203687"/>
            </a:xfrm>
          </p:grpSpPr>
          <p:pic>
            <p:nvPicPr>
              <p:cNvPr id="18" name="Picture 17" descr="franchetti_coulomb05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15" t="24347" r="15147" b="54247"/>
              <a:stretch/>
            </p:blipFill>
            <p:spPr>
              <a:xfrm>
                <a:off x="8290668" y="3829655"/>
                <a:ext cx="2492904" cy="2203687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8062825" y="4052507"/>
                <a:ext cx="211679" cy="2227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4426402" y="1466029"/>
              <a:ext cx="2468949" cy="2150067"/>
              <a:chOff x="4354522" y="4024359"/>
              <a:chExt cx="2468949" cy="2150067"/>
            </a:xfrm>
          </p:grpSpPr>
          <p:pic>
            <p:nvPicPr>
              <p:cNvPr id="23" name="Picture 22" descr="franchetti_coulomb05.pd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86" t="24460" r="15882" b="53177"/>
              <a:stretch/>
            </p:blipFill>
            <p:spPr>
              <a:xfrm>
                <a:off x="4354522" y="4024359"/>
                <a:ext cx="2468949" cy="2150067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6240474" y="4172632"/>
                <a:ext cx="337912" cy="31457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181646" y="945843"/>
              <a:ext cx="365859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2">
                      <a:lumMod val="10000"/>
                    </a:schemeClr>
                  </a:solidFill>
                </a:rPr>
                <a:t>adiabatic limit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 of resonance crossing</a:t>
              </a:r>
              <a:r>
                <a:rPr lang="en-US" sz="1600" dirty="0" smtClean="0">
                  <a:solidFill>
                    <a:schemeClr val="bg2">
                      <a:lumMod val="10000"/>
                    </a:schemeClr>
                  </a:solidFill>
                </a:rPr>
                <a:t>: </a:t>
              </a:r>
              <a:r>
                <a:rPr lang="en-US" sz="1600" u="sng" dirty="0" smtClean="0">
                  <a:solidFill>
                    <a:schemeClr val="bg2">
                      <a:lumMod val="10000"/>
                    </a:schemeClr>
                  </a:solidFill>
                </a:rPr>
                <a:t>particle trapping</a:t>
              </a:r>
              <a:r>
                <a:rPr lang="en-US" sz="1600" dirty="0" smtClean="0">
                  <a:solidFill>
                    <a:schemeClr val="bg2">
                      <a:lumMod val="10000"/>
                    </a:schemeClr>
                  </a:solidFill>
                </a:rPr>
                <a:t> in resonance islands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7689" y="1590726"/>
              <a:ext cx="116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1/Qs=20000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84017" y="3581102"/>
            <a:ext cx="4367970" cy="2547095"/>
            <a:chOff x="4684017" y="3581102"/>
            <a:chExt cx="4367970" cy="2547095"/>
          </a:xfrm>
        </p:grpSpPr>
        <p:grpSp>
          <p:nvGrpSpPr>
            <p:cNvPr id="39" name="Group 38"/>
            <p:cNvGrpSpPr/>
            <p:nvPr/>
          </p:nvGrpSpPr>
          <p:grpSpPr>
            <a:xfrm>
              <a:off x="6853383" y="4067215"/>
              <a:ext cx="2198604" cy="2060982"/>
              <a:chOff x="6793483" y="4067215"/>
              <a:chExt cx="2198604" cy="206098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7771147" y="4198520"/>
                <a:ext cx="10680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1/Qs=1000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6793483" y="4067215"/>
                <a:ext cx="2198604" cy="2060982"/>
                <a:chOff x="6744896" y="2050052"/>
                <a:chExt cx="2198604" cy="2060982"/>
              </a:xfrm>
            </p:grpSpPr>
            <p:grpSp>
              <p:nvGrpSpPr>
                <p:cNvPr id="33" name="Group 32"/>
                <p:cNvGrpSpPr>
                  <a:grpSpLocks noChangeAspect="1"/>
                </p:cNvGrpSpPr>
                <p:nvPr/>
              </p:nvGrpSpPr>
              <p:grpSpPr>
                <a:xfrm>
                  <a:off x="6744896" y="2050052"/>
                  <a:ext cx="2198604" cy="2060982"/>
                  <a:chOff x="8367801" y="1707558"/>
                  <a:chExt cx="2377762" cy="2228924"/>
                </a:xfrm>
              </p:grpSpPr>
              <p:pic>
                <p:nvPicPr>
                  <p:cNvPr id="35" name="Picture 34" descr="franchetti_coulomb05.pdf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99" t="6332" r="55670" b="71872"/>
                  <a:stretch/>
                </p:blipFill>
                <p:spPr>
                  <a:xfrm>
                    <a:off x="8367801" y="1707558"/>
                    <a:ext cx="2345986" cy="2225641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8637032" y="3610736"/>
                    <a:ext cx="2108531" cy="3257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" name="Picture 33" descr="franchetti_coulomb05.pdf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32" t="42801" r="16779" b="54247"/>
                <a:stretch/>
              </p:blipFill>
              <p:spPr>
                <a:xfrm>
                  <a:off x="7101671" y="3810272"/>
                  <a:ext cx="1812448" cy="283922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</p:grpSp>
        <p:pic>
          <p:nvPicPr>
            <p:cNvPr id="41" name="Picture 1031" descr="x-px-dqx-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6" r="9528" b="3409"/>
            <a:stretch/>
          </p:blipFill>
          <p:spPr bwMode="auto">
            <a:xfrm>
              <a:off x="4684017" y="4079915"/>
              <a:ext cx="2162647" cy="2026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60204" y="3581102"/>
              <a:ext cx="33099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u="sng" dirty="0" smtClean="0">
                  <a:solidFill>
                    <a:schemeClr val="bg2">
                      <a:lumMod val="10000"/>
                    </a:schemeClr>
                  </a:solidFill>
                </a:rPr>
                <a:t>non-adiabatic</a:t>
              </a:r>
              <a:r>
                <a:rPr lang="en-US" sz="1600" dirty="0" smtClean="0">
                  <a:solidFill>
                    <a:schemeClr val="bg2">
                      <a:lumMod val="10000"/>
                    </a:schemeClr>
                  </a:solidFill>
                </a:rPr>
                <a:t> resonance crossing: </a:t>
              </a:r>
              <a:br>
                <a:rPr lang="en-US" sz="1600" dirty="0" smtClean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600" u="sng" dirty="0" smtClean="0">
                  <a:solidFill>
                    <a:schemeClr val="bg2">
                      <a:lumMod val="10000"/>
                    </a:schemeClr>
                  </a:solidFill>
                </a:rPr>
                <a:t>scattering</a:t>
              </a:r>
              <a:r>
                <a:rPr lang="en-US" sz="1600" dirty="0" smtClean="0">
                  <a:solidFill>
                    <a:schemeClr val="bg2">
                      <a:lumMod val="10000"/>
                    </a:schemeClr>
                  </a:solidFill>
                </a:rPr>
                <a:t> of particle trajectory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94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Consequences of periodic resonance crossing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839139"/>
            <a:ext cx="2459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hlinkClick r:id="rId3"/>
              </a:rPr>
              <a:t>G. </a:t>
            </a:r>
            <a:r>
              <a:rPr lang="de-DE" sz="1400" dirty="0" smtClean="0">
                <a:hlinkClick r:id="rId3"/>
              </a:rPr>
              <a:t>Franchetti et </a:t>
            </a:r>
            <a:r>
              <a:rPr lang="de-DE" sz="1400" dirty="0">
                <a:hlinkClick r:id="rId3"/>
              </a:rPr>
              <a:t>al.</a:t>
            </a:r>
            <a:r>
              <a:rPr lang="de-DE" sz="1400" dirty="0" smtClean="0">
                <a:hlinkClick r:id="rId3"/>
              </a:rPr>
              <a:t>, HB 2008</a:t>
            </a:r>
            <a:endParaRPr lang="de-DE" sz="1400" dirty="0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2895600" y="1130300"/>
            <a:ext cx="1447800" cy="3962400"/>
          </a:xfrm>
          <a:prstGeom prst="rect">
            <a:avLst/>
          </a:prstGeom>
          <a:gradFill rotWithShape="0">
            <a:gsLst>
              <a:gs pos="0">
                <a:srgbClr val="800000">
                  <a:gamma/>
                  <a:tint val="0"/>
                  <a:invGamma/>
                </a:srgbClr>
              </a:gs>
              <a:gs pos="50000">
                <a:srgbClr val="800000">
                  <a:alpha val="49001"/>
                </a:srgbClr>
              </a:gs>
              <a:gs pos="100000">
                <a:srgbClr val="8000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Rectangle 5"/>
          <p:cNvSpPr>
            <a:spLocks noChangeArrowheads="1"/>
          </p:cNvSpPr>
          <p:nvPr/>
        </p:nvSpPr>
        <p:spPr bwMode="auto">
          <a:xfrm>
            <a:off x="2568575" y="1130300"/>
            <a:ext cx="533400" cy="3962400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Line 6"/>
          <p:cNvSpPr>
            <a:spLocks noChangeShapeType="1"/>
          </p:cNvSpPr>
          <p:nvPr/>
        </p:nvSpPr>
        <p:spPr bwMode="auto">
          <a:xfrm>
            <a:off x="1273175" y="5092700"/>
            <a:ext cx="58674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273175" y="977900"/>
            <a:ext cx="0" cy="411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990600" y="27305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78" name="Line 9"/>
          <p:cNvSpPr>
            <a:spLocks noChangeShapeType="1"/>
          </p:cNvSpPr>
          <p:nvPr/>
        </p:nvSpPr>
        <p:spPr bwMode="auto">
          <a:xfrm>
            <a:off x="1273175" y="2882900"/>
            <a:ext cx="5715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Freeform 10"/>
          <p:cNvSpPr>
            <a:spLocks/>
          </p:cNvSpPr>
          <p:nvPr/>
        </p:nvSpPr>
        <p:spPr bwMode="auto">
          <a:xfrm>
            <a:off x="2187575" y="1282700"/>
            <a:ext cx="3886200" cy="2895600"/>
          </a:xfrm>
          <a:custGeom>
            <a:avLst/>
            <a:gdLst>
              <a:gd name="T0" fmla="*/ 2448 w 2448"/>
              <a:gd name="T1" fmla="*/ 811 h 1438"/>
              <a:gd name="T2" fmla="*/ 2064 w 2448"/>
              <a:gd name="T3" fmla="*/ 811 h 1438"/>
              <a:gd name="T4" fmla="*/ 1776 w 2448"/>
              <a:gd name="T5" fmla="*/ 763 h 1438"/>
              <a:gd name="T6" fmla="*/ 1613 w 2448"/>
              <a:gd name="T7" fmla="*/ 700 h 1438"/>
              <a:gd name="T8" fmla="*/ 1501 w 2448"/>
              <a:gd name="T9" fmla="*/ 621 h 1438"/>
              <a:gd name="T10" fmla="*/ 1444 w 2448"/>
              <a:gd name="T11" fmla="*/ 562 h 1438"/>
              <a:gd name="T12" fmla="*/ 1343 w 2448"/>
              <a:gd name="T13" fmla="*/ 353 h 1438"/>
              <a:gd name="T14" fmla="*/ 1289 w 2448"/>
              <a:gd name="T15" fmla="*/ 199 h 1438"/>
              <a:gd name="T16" fmla="*/ 1267 w 2448"/>
              <a:gd name="T17" fmla="*/ 96 h 1438"/>
              <a:gd name="T18" fmla="*/ 1216 w 2448"/>
              <a:gd name="T19" fmla="*/ 92 h 1438"/>
              <a:gd name="T20" fmla="*/ 1069 w 2448"/>
              <a:gd name="T21" fmla="*/ 650 h 1438"/>
              <a:gd name="T22" fmla="*/ 962 w 2448"/>
              <a:gd name="T23" fmla="*/ 1074 h 1438"/>
              <a:gd name="T24" fmla="*/ 915 w 2448"/>
              <a:gd name="T25" fmla="*/ 1201 h 1438"/>
              <a:gd name="T26" fmla="*/ 830 w 2448"/>
              <a:gd name="T27" fmla="*/ 1370 h 1438"/>
              <a:gd name="T28" fmla="*/ 720 w 2448"/>
              <a:gd name="T29" fmla="*/ 1435 h 1438"/>
              <a:gd name="T30" fmla="*/ 576 w 2448"/>
              <a:gd name="T31" fmla="*/ 1351 h 1438"/>
              <a:gd name="T32" fmla="*/ 459 w 2448"/>
              <a:gd name="T33" fmla="*/ 1103 h 1438"/>
              <a:gd name="T34" fmla="*/ 384 w 2448"/>
              <a:gd name="T35" fmla="*/ 907 h 1438"/>
              <a:gd name="T36" fmla="*/ 288 w 2448"/>
              <a:gd name="T37" fmla="*/ 811 h 1438"/>
              <a:gd name="T38" fmla="*/ 144 w 2448"/>
              <a:gd name="T39" fmla="*/ 811 h 1438"/>
              <a:gd name="T40" fmla="*/ 0 w 2448"/>
              <a:gd name="T41" fmla="*/ 811 h 1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48" h="1438">
                <a:moveTo>
                  <a:pt x="2448" y="811"/>
                </a:moveTo>
                <a:cubicBezTo>
                  <a:pt x="2312" y="815"/>
                  <a:pt x="2176" y="819"/>
                  <a:pt x="2064" y="811"/>
                </a:cubicBezTo>
                <a:cubicBezTo>
                  <a:pt x="1952" y="803"/>
                  <a:pt x="1851" y="781"/>
                  <a:pt x="1776" y="763"/>
                </a:cubicBezTo>
                <a:cubicBezTo>
                  <a:pt x="1701" y="745"/>
                  <a:pt x="1659" y="724"/>
                  <a:pt x="1613" y="700"/>
                </a:cubicBezTo>
                <a:cubicBezTo>
                  <a:pt x="1567" y="676"/>
                  <a:pt x="1529" y="644"/>
                  <a:pt x="1501" y="621"/>
                </a:cubicBezTo>
                <a:cubicBezTo>
                  <a:pt x="1473" y="598"/>
                  <a:pt x="1470" y="607"/>
                  <a:pt x="1444" y="562"/>
                </a:cubicBezTo>
                <a:cubicBezTo>
                  <a:pt x="1418" y="517"/>
                  <a:pt x="1369" y="413"/>
                  <a:pt x="1343" y="353"/>
                </a:cubicBezTo>
                <a:cubicBezTo>
                  <a:pt x="1317" y="293"/>
                  <a:pt x="1302" y="242"/>
                  <a:pt x="1289" y="199"/>
                </a:cubicBezTo>
                <a:cubicBezTo>
                  <a:pt x="1276" y="156"/>
                  <a:pt x="1279" y="114"/>
                  <a:pt x="1267" y="96"/>
                </a:cubicBezTo>
                <a:cubicBezTo>
                  <a:pt x="1255" y="78"/>
                  <a:pt x="1249" y="0"/>
                  <a:pt x="1216" y="92"/>
                </a:cubicBezTo>
                <a:cubicBezTo>
                  <a:pt x="1183" y="184"/>
                  <a:pt x="1111" y="486"/>
                  <a:pt x="1069" y="650"/>
                </a:cubicBezTo>
                <a:cubicBezTo>
                  <a:pt x="1027" y="814"/>
                  <a:pt x="988" y="982"/>
                  <a:pt x="962" y="1074"/>
                </a:cubicBezTo>
                <a:cubicBezTo>
                  <a:pt x="936" y="1166"/>
                  <a:pt x="937" y="1152"/>
                  <a:pt x="915" y="1201"/>
                </a:cubicBezTo>
                <a:cubicBezTo>
                  <a:pt x="893" y="1250"/>
                  <a:pt x="862" y="1331"/>
                  <a:pt x="830" y="1370"/>
                </a:cubicBezTo>
                <a:cubicBezTo>
                  <a:pt x="798" y="1409"/>
                  <a:pt x="762" y="1438"/>
                  <a:pt x="720" y="1435"/>
                </a:cubicBezTo>
                <a:cubicBezTo>
                  <a:pt x="678" y="1432"/>
                  <a:pt x="620" y="1406"/>
                  <a:pt x="576" y="1351"/>
                </a:cubicBezTo>
                <a:cubicBezTo>
                  <a:pt x="532" y="1296"/>
                  <a:pt x="491" y="1177"/>
                  <a:pt x="459" y="1103"/>
                </a:cubicBezTo>
                <a:cubicBezTo>
                  <a:pt x="427" y="1029"/>
                  <a:pt x="412" y="956"/>
                  <a:pt x="384" y="907"/>
                </a:cubicBezTo>
                <a:cubicBezTo>
                  <a:pt x="356" y="858"/>
                  <a:pt x="328" y="827"/>
                  <a:pt x="288" y="811"/>
                </a:cubicBezTo>
                <a:cubicBezTo>
                  <a:pt x="248" y="795"/>
                  <a:pt x="192" y="811"/>
                  <a:pt x="144" y="811"/>
                </a:cubicBezTo>
                <a:cubicBezTo>
                  <a:pt x="96" y="811"/>
                  <a:pt x="48" y="811"/>
                  <a:pt x="0" y="811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Rectangle 11"/>
          <p:cNvSpPr>
            <a:spLocks noChangeArrowheads="1"/>
          </p:cNvSpPr>
          <p:nvPr/>
        </p:nvSpPr>
        <p:spPr bwMode="auto">
          <a:xfrm rot="16200000">
            <a:off x="1552575" y="3844925"/>
            <a:ext cx="192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A30F00"/>
                </a:solidFill>
                <a:effectLst/>
                <a:uLnTx/>
                <a:uFillTx/>
              </a:rPr>
              <a:t>Resonance stop-band</a:t>
            </a:r>
          </a:p>
        </p:txBody>
      </p:sp>
      <p:sp>
        <p:nvSpPr>
          <p:cNvPr id="81" name="Rectangle 12"/>
          <p:cNvSpPr>
            <a:spLocks noChangeArrowheads="1"/>
          </p:cNvSpPr>
          <p:nvPr/>
        </p:nvSpPr>
        <p:spPr bwMode="auto">
          <a:xfrm>
            <a:off x="7258050" y="49403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</a:t>
            </a:r>
            <a:r>
              <a:rPr kumimoji="0" lang="en-US" sz="1800" b="0" i="0" u="none" strike="noStrike" kern="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Rectangle 13"/>
          <p:cNvSpPr>
            <a:spLocks noChangeArrowheads="1"/>
          </p:cNvSpPr>
          <p:nvPr/>
        </p:nvSpPr>
        <p:spPr bwMode="auto">
          <a:xfrm>
            <a:off x="3048000" y="1282700"/>
            <a:ext cx="1082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31300"/>
                </a:solidFill>
                <a:effectLst/>
                <a:uLnTx/>
                <a:uFillTx/>
              </a:rPr>
              <a:t>Beam loss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31300"/>
                </a:solidFill>
                <a:effectLst/>
                <a:uLnTx/>
                <a:uFillTx/>
              </a:rPr>
              <a:t>regime</a:t>
            </a:r>
          </a:p>
        </p:txBody>
      </p:sp>
      <p:sp>
        <p:nvSpPr>
          <p:cNvPr id="83" name="Line 14"/>
          <p:cNvSpPr>
            <a:spLocks noChangeShapeType="1"/>
          </p:cNvSpPr>
          <p:nvPr/>
        </p:nvSpPr>
        <p:spPr bwMode="auto">
          <a:xfrm flipH="1">
            <a:off x="4473575" y="2197100"/>
            <a:ext cx="327025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Freeform 15"/>
          <p:cNvSpPr>
            <a:spLocks/>
          </p:cNvSpPr>
          <p:nvPr/>
        </p:nvSpPr>
        <p:spPr bwMode="auto">
          <a:xfrm>
            <a:off x="2449513" y="2847975"/>
            <a:ext cx="3560762" cy="796925"/>
          </a:xfrm>
          <a:custGeom>
            <a:avLst/>
            <a:gdLst>
              <a:gd name="T0" fmla="*/ 0 w 2243"/>
              <a:gd name="T1" fmla="*/ 3 h 386"/>
              <a:gd name="T2" fmla="*/ 67 w 2243"/>
              <a:gd name="T3" fmla="*/ 3 h 386"/>
              <a:gd name="T4" fmla="*/ 171 w 2243"/>
              <a:gd name="T5" fmla="*/ 22 h 386"/>
              <a:gd name="T6" fmla="*/ 267 w 2243"/>
              <a:gd name="T7" fmla="*/ 118 h 386"/>
              <a:gd name="T8" fmla="*/ 361 w 2243"/>
              <a:gd name="T9" fmla="*/ 277 h 386"/>
              <a:gd name="T10" fmla="*/ 435 w 2243"/>
              <a:gd name="T11" fmla="*/ 358 h 386"/>
              <a:gd name="T12" fmla="*/ 539 w 2243"/>
              <a:gd name="T13" fmla="*/ 381 h 386"/>
              <a:gd name="T14" fmla="*/ 657 w 2243"/>
              <a:gd name="T15" fmla="*/ 329 h 386"/>
              <a:gd name="T16" fmla="*/ 747 w 2243"/>
              <a:gd name="T17" fmla="*/ 214 h 386"/>
              <a:gd name="T18" fmla="*/ 793 w 2243"/>
              <a:gd name="T19" fmla="*/ 144 h 386"/>
              <a:gd name="T20" fmla="*/ 891 w 2243"/>
              <a:gd name="T21" fmla="*/ 70 h 386"/>
              <a:gd name="T22" fmla="*/ 1131 w 2243"/>
              <a:gd name="T23" fmla="*/ 22 h 386"/>
              <a:gd name="T24" fmla="*/ 1324 w 2243"/>
              <a:gd name="T25" fmla="*/ 18 h 386"/>
              <a:gd name="T26" fmla="*/ 1563 w 2243"/>
              <a:gd name="T27" fmla="*/ 22 h 386"/>
              <a:gd name="T28" fmla="*/ 1803 w 2243"/>
              <a:gd name="T29" fmla="*/ 22 h 386"/>
              <a:gd name="T30" fmla="*/ 2187 w 2243"/>
              <a:gd name="T31" fmla="*/ 22 h 386"/>
              <a:gd name="T32" fmla="*/ 2139 w 2243"/>
              <a:gd name="T33" fmla="*/ 22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43" h="386">
                <a:moveTo>
                  <a:pt x="0" y="3"/>
                </a:moveTo>
                <a:cubicBezTo>
                  <a:pt x="11" y="3"/>
                  <a:pt x="39" y="0"/>
                  <a:pt x="67" y="3"/>
                </a:cubicBezTo>
                <a:cubicBezTo>
                  <a:pt x="95" y="6"/>
                  <a:pt x="138" y="3"/>
                  <a:pt x="171" y="22"/>
                </a:cubicBezTo>
                <a:cubicBezTo>
                  <a:pt x="204" y="41"/>
                  <a:pt x="235" y="76"/>
                  <a:pt x="267" y="118"/>
                </a:cubicBezTo>
                <a:cubicBezTo>
                  <a:pt x="299" y="160"/>
                  <a:pt x="333" y="237"/>
                  <a:pt x="361" y="277"/>
                </a:cubicBezTo>
                <a:cubicBezTo>
                  <a:pt x="389" y="317"/>
                  <a:pt x="405" y="341"/>
                  <a:pt x="435" y="358"/>
                </a:cubicBezTo>
                <a:cubicBezTo>
                  <a:pt x="465" y="375"/>
                  <a:pt x="502" y="386"/>
                  <a:pt x="539" y="381"/>
                </a:cubicBezTo>
                <a:cubicBezTo>
                  <a:pt x="576" y="376"/>
                  <a:pt x="623" y="357"/>
                  <a:pt x="657" y="329"/>
                </a:cubicBezTo>
                <a:cubicBezTo>
                  <a:pt x="691" y="301"/>
                  <a:pt x="724" y="245"/>
                  <a:pt x="747" y="214"/>
                </a:cubicBezTo>
                <a:cubicBezTo>
                  <a:pt x="770" y="183"/>
                  <a:pt x="769" y="168"/>
                  <a:pt x="793" y="144"/>
                </a:cubicBezTo>
                <a:cubicBezTo>
                  <a:pt x="817" y="120"/>
                  <a:pt x="835" y="90"/>
                  <a:pt x="891" y="70"/>
                </a:cubicBezTo>
                <a:cubicBezTo>
                  <a:pt x="947" y="50"/>
                  <a:pt x="1059" y="31"/>
                  <a:pt x="1131" y="22"/>
                </a:cubicBezTo>
                <a:cubicBezTo>
                  <a:pt x="1203" y="13"/>
                  <a:pt x="1252" y="18"/>
                  <a:pt x="1324" y="18"/>
                </a:cubicBezTo>
                <a:cubicBezTo>
                  <a:pt x="1396" y="18"/>
                  <a:pt x="1483" y="21"/>
                  <a:pt x="1563" y="22"/>
                </a:cubicBezTo>
                <a:cubicBezTo>
                  <a:pt x="1643" y="23"/>
                  <a:pt x="1699" y="22"/>
                  <a:pt x="1803" y="22"/>
                </a:cubicBezTo>
                <a:cubicBezTo>
                  <a:pt x="1907" y="22"/>
                  <a:pt x="2131" y="22"/>
                  <a:pt x="2187" y="22"/>
                </a:cubicBezTo>
                <a:cubicBezTo>
                  <a:pt x="2243" y="22"/>
                  <a:pt x="2191" y="22"/>
                  <a:pt x="2139" y="2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5" name="Picture 16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44688"/>
            <a:ext cx="1701800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17"/>
          <p:cNvGrpSpPr>
            <a:grpSpLocks/>
          </p:cNvGrpSpPr>
          <p:nvPr/>
        </p:nvGrpSpPr>
        <p:grpSpPr bwMode="auto">
          <a:xfrm>
            <a:off x="4191000" y="4102100"/>
            <a:ext cx="3254375" cy="838200"/>
            <a:chOff x="2736" y="2880"/>
            <a:chExt cx="2050" cy="528"/>
          </a:xfrm>
        </p:grpSpPr>
        <p:grpSp>
          <p:nvGrpSpPr>
            <p:cNvPr id="87" name="Group 18"/>
            <p:cNvGrpSpPr>
              <a:grpSpLocks/>
            </p:cNvGrpSpPr>
            <p:nvPr/>
          </p:nvGrpSpPr>
          <p:grpSpPr bwMode="auto">
            <a:xfrm>
              <a:off x="2737" y="2880"/>
              <a:ext cx="2049" cy="326"/>
              <a:chOff x="2737" y="3117"/>
              <a:chExt cx="2049" cy="326"/>
            </a:xfrm>
          </p:grpSpPr>
          <p:pic>
            <p:nvPicPr>
              <p:cNvPr id="89" name="Picture 19" descr="latex-image-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" y="3145"/>
                <a:ext cx="1104" cy="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" name="Rectangle 20"/>
              <p:cNvSpPr>
                <a:spLocks noChangeArrowheads="1"/>
              </p:cNvSpPr>
              <p:nvPr/>
            </p:nvSpPr>
            <p:spPr bwMode="auto">
              <a:xfrm>
                <a:off x="2737" y="3117"/>
                <a:ext cx="88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D31300"/>
                    </a:solidFill>
                    <a:effectLst/>
                    <a:uLnTx/>
                    <a:uFillTx/>
                  </a:rPr>
                  <a:t>asymptotic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D31300"/>
                    </a:solidFill>
                    <a:effectLst/>
                    <a:uLnTx/>
                    <a:uFillTx/>
                  </a:rPr>
                  <a:t>limit larger than</a:t>
                </a:r>
              </a:p>
            </p:txBody>
          </p:sp>
        </p:grpSp>
        <p:sp>
          <p:nvSpPr>
            <p:cNvPr id="88" name="Rectangle 21"/>
            <p:cNvSpPr>
              <a:spLocks noChangeArrowheads="1"/>
            </p:cNvSpPr>
            <p:nvPr/>
          </p:nvSpPr>
          <p:spPr bwMode="auto">
            <a:xfrm>
              <a:off x="2736" y="3216"/>
              <a:ext cx="18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beam loss rate function of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K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D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Q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D31300"/>
                  </a:solidFill>
                  <a:effectLst/>
                  <a:uLnTx/>
                  <a:uFillTx/>
                </a:rPr>
                <a:t>x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D313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1" name="Group 22"/>
          <p:cNvGrpSpPr>
            <a:grpSpLocks/>
          </p:cNvGrpSpPr>
          <p:nvPr/>
        </p:nvGrpSpPr>
        <p:grpSpPr bwMode="auto">
          <a:xfrm>
            <a:off x="4038600" y="3111500"/>
            <a:ext cx="3470162" cy="685800"/>
            <a:chOff x="2530" y="2256"/>
            <a:chExt cx="2055" cy="432"/>
          </a:xfrm>
        </p:grpSpPr>
        <p:sp>
          <p:nvSpPr>
            <p:cNvPr id="92" name="Freeform 23"/>
            <p:cNvSpPr>
              <a:spLocks/>
            </p:cNvSpPr>
            <p:nvPr/>
          </p:nvSpPr>
          <p:spPr bwMode="auto">
            <a:xfrm>
              <a:off x="2530" y="2256"/>
              <a:ext cx="968" cy="175"/>
            </a:xfrm>
            <a:custGeom>
              <a:avLst/>
              <a:gdLst>
                <a:gd name="T0" fmla="*/ 0 w 968"/>
                <a:gd name="T1" fmla="*/ 0 h 271"/>
                <a:gd name="T2" fmla="*/ 96 w 968"/>
                <a:gd name="T3" fmla="*/ 144 h 271"/>
                <a:gd name="T4" fmla="*/ 382 w 968"/>
                <a:gd name="T5" fmla="*/ 159 h 271"/>
                <a:gd name="T6" fmla="*/ 453 w 968"/>
                <a:gd name="T7" fmla="*/ 270 h 271"/>
                <a:gd name="T8" fmla="*/ 540 w 968"/>
                <a:gd name="T9" fmla="*/ 152 h 271"/>
                <a:gd name="T10" fmla="*/ 873 w 968"/>
                <a:gd name="T11" fmla="*/ 136 h 271"/>
                <a:gd name="T12" fmla="*/ 968 w 968"/>
                <a:gd name="T13" fmla="*/ 1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271">
                  <a:moveTo>
                    <a:pt x="0" y="0"/>
                  </a:moveTo>
                  <a:cubicBezTo>
                    <a:pt x="16" y="60"/>
                    <a:pt x="32" y="118"/>
                    <a:pt x="96" y="144"/>
                  </a:cubicBezTo>
                  <a:cubicBezTo>
                    <a:pt x="160" y="170"/>
                    <a:pt x="323" y="138"/>
                    <a:pt x="382" y="159"/>
                  </a:cubicBezTo>
                  <a:cubicBezTo>
                    <a:pt x="441" y="180"/>
                    <a:pt x="427" y="271"/>
                    <a:pt x="453" y="270"/>
                  </a:cubicBezTo>
                  <a:cubicBezTo>
                    <a:pt x="479" y="269"/>
                    <a:pt x="470" y="174"/>
                    <a:pt x="540" y="152"/>
                  </a:cubicBezTo>
                  <a:cubicBezTo>
                    <a:pt x="610" y="130"/>
                    <a:pt x="802" y="158"/>
                    <a:pt x="873" y="136"/>
                  </a:cubicBezTo>
                  <a:cubicBezTo>
                    <a:pt x="944" y="114"/>
                    <a:pt x="948" y="42"/>
                    <a:pt x="968" y="17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24"/>
            <p:cNvSpPr>
              <a:spLocks noChangeArrowheads="1"/>
            </p:cNvSpPr>
            <p:nvPr/>
          </p:nvSpPr>
          <p:spPr bwMode="auto">
            <a:xfrm>
              <a:off x="2544" y="24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emittance growth regime: large as ~</a:t>
              </a:r>
            </a:p>
          </p:txBody>
        </p:sp>
        <p:pic>
          <p:nvPicPr>
            <p:cNvPr id="94" name="Picture 25" descr="latex-image-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2536"/>
              <a:ext cx="281" cy="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Group 26"/>
          <p:cNvGrpSpPr>
            <a:grpSpLocks/>
          </p:cNvGrpSpPr>
          <p:nvPr/>
        </p:nvGrpSpPr>
        <p:grpSpPr bwMode="auto">
          <a:xfrm>
            <a:off x="2819400" y="5092703"/>
            <a:ext cx="4267200" cy="966788"/>
            <a:chOff x="1872" y="3504"/>
            <a:chExt cx="2688" cy="609"/>
          </a:xfrm>
        </p:grpSpPr>
        <p:grpSp>
          <p:nvGrpSpPr>
            <p:cNvPr id="96" name="Group 27"/>
            <p:cNvGrpSpPr>
              <a:grpSpLocks/>
            </p:cNvGrpSpPr>
            <p:nvPr/>
          </p:nvGrpSpPr>
          <p:grpSpPr bwMode="auto">
            <a:xfrm>
              <a:off x="2496" y="3648"/>
              <a:ext cx="2064" cy="465"/>
              <a:chOff x="2434" y="960"/>
              <a:chExt cx="2064" cy="465"/>
            </a:xfrm>
          </p:grpSpPr>
          <p:sp>
            <p:nvSpPr>
              <p:cNvPr id="99" name="Rectangle 28"/>
              <p:cNvSpPr>
                <a:spLocks noChangeArrowheads="1"/>
              </p:cNvSpPr>
              <p:nvPr/>
            </p:nvSpPr>
            <p:spPr bwMode="auto">
              <a:xfrm>
                <a:off x="2434" y="960"/>
                <a:ext cx="2064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D31300"/>
                    </a:solidFill>
                    <a:effectLst/>
                    <a:uLnTx/>
                    <a:uFillTx/>
                  </a:rPr>
                  <a:t>chromaticity induced stop-band large as                or as  function of pipe or DA intercepted </a:t>
                </a:r>
              </a:p>
            </p:txBody>
          </p:sp>
          <p:pic>
            <p:nvPicPr>
              <p:cNvPr id="100" name="Picture 29" descr="latex-image-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131"/>
                <a:ext cx="432" cy="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7" name="Freeform 30"/>
            <p:cNvSpPr>
              <a:spLocks/>
            </p:cNvSpPr>
            <p:nvPr/>
          </p:nvSpPr>
          <p:spPr bwMode="auto">
            <a:xfrm>
              <a:off x="1872" y="3504"/>
              <a:ext cx="816" cy="144"/>
            </a:xfrm>
            <a:custGeom>
              <a:avLst/>
              <a:gdLst>
                <a:gd name="T0" fmla="*/ 0 w 968"/>
                <a:gd name="T1" fmla="*/ 0 h 271"/>
                <a:gd name="T2" fmla="*/ 96 w 968"/>
                <a:gd name="T3" fmla="*/ 144 h 271"/>
                <a:gd name="T4" fmla="*/ 382 w 968"/>
                <a:gd name="T5" fmla="*/ 159 h 271"/>
                <a:gd name="T6" fmla="*/ 453 w 968"/>
                <a:gd name="T7" fmla="*/ 270 h 271"/>
                <a:gd name="T8" fmla="*/ 540 w 968"/>
                <a:gd name="T9" fmla="*/ 152 h 271"/>
                <a:gd name="T10" fmla="*/ 873 w 968"/>
                <a:gd name="T11" fmla="*/ 136 h 271"/>
                <a:gd name="T12" fmla="*/ 968 w 968"/>
                <a:gd name="T13" fmla="*/ 1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271">
                  <a:moveTo>
                    <a:pt x="0" y="0"/>
                  </a:moveTo>
                  <a:cubicBezTo>
                    <a:pt x="16" y="60"/>
                    <a:pt x="32" y="118"/>
                    <a:pt x="96" y="144"/>
                  </a:cubicBezTo>
                  <a:cubicBezTo>
                    <a:pt x="160" y="170"/>
                    <a:pt x="323" y="138"/>
                    <a:pt x="382" y="159"/>
                  </a:cubicBezTo>
                  <a:cubicBezTo>
                    <a:pt x="441" y="180"/>
                    <a:pt x="427" y="271"/>
                    <a:pt x="453" y="270"/>
                  </a:cubicBezTo>
                  <a:cubicBezTo>
                    <a:pt x="479" y="269"/>
                    <a:pt x="470" y="174"/>
                    <a:pt x="540" y="152"/>
                  </a:cubicBezTo>
                  <a:cubicBezTo>
                    <a:pt x="610" y="130"/>
                    <a:pt x="802" y="158"/>
                    <a:pt x="873" y="136"/>
                  </a:cubicBezTo>
                  <a:cubicBezTo>
                    <a:pt x="944" y="114"/>
                    <a:pt x="948" y="42"/>
                    <a:pt x="968" y="17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31"/>
            <p:cNvSpPr>
              <a:spLocks/>
            </p:cNvSpPr>
            <p:nvPr/>
          </p:nvSpPr>
          <p:spPr bwMode="auto">
            <a:xfrm>
              <a:off x="2256" y="3648"/>
              <a:ext cx="240" cy="144"/>
            </a:xfrm>
            <a:custGeom>
              <a:avLst/>
              <a:gdLst>
                <a:gd name="T0" fmla="*/ 0 w 240"/>
                <a:gd name="T1" fmla="*/ 0 h 96"/>
                <a:gd name="T2" fmla="*/ 0 w 240"/>
                <a:gd name="T3" fmla="*/ 96 h 96"/>
                <a:gd name="T4" fmla="*/ 240 w 240"/>
                <a:gd name="T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96">
                  <a:moveTo>
                    <a:pt x="0" y="0"/>
                  </a:moveTo>
                  <a:lnTo>
                    <a:pt x="0" y="96"/>
                  </a:lnTo>
                  <a:lnTo>
                    <a:pt x="240" y="9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Rectangle 32"/>
          <p:cNvSpPr>
            <a:spLocks noChangeArrowheads="1"/>
          </p:cNvSpPr>
          <p:nvPr/>
        </p:nvSpPr>
        <p:spPr bwMode="auto">
          <a:xfrm>
            <a:off x="4572000" y="12827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Emittance growth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regime</a:t>
            </a:r>
          </a:p>
        </p:txBody>
      </p:sp>
      <p:pic>
        <p:nvPicPr>
          <p:cNvPr id="102" name="Picture 33" descr="latex-image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59100"/>
            <a:ext cx="268288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4" descr="latex-image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663700"/>
            <a:ext cx="239712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9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  <p:bldP spid="82" grpId="0"/>
      <p:bldP spid="83" grpId="0" animBg="1"/>
      <p:bldP spid="84" grpId="0" animBg="1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close to resonance in CERN 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with deliberately excited 3 </a:t>
            </a:r>
            <a:r>
              <a:rPr lang="en-US" dirty="0" err="1"/>
              <a:t>Qx</a:t>
            </a:r>
            <a:r>
              <a:rPr lang="en-US" dirty="0"/>
              <a:t> resonance in </a:t>
            </a:r>
            <a:r>
              <a:rPr lang="en-US" dirty="0" smtClean="0"/>
              <a:t>SPS </a:t>
            </a:r>
            <a:endParaRPr lang="en-US" dirty="0"/>
          </a:p>
          <a:p>
            <a:pPr lvl="1"/>
            <a:r>
              <a:rPr lang="en-US" dirty="0" smtClean="0"/>
              <a:t>Clear observation of halo formation in the emittance growth regime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HB_f5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>
          <a:xfrm>
            <a:off x="1025386" y="1725962"/>
            <a:ext cx="7183294" cy="4326226"/>
          </a:xfrm>
          <a:prstGeom prst="rect">
            <a:avLst/>
          </a:prstGeom>
        </p:spPr>
      </p:pic>
      <p:pic>
        <p:nvPicPr>
          <p:cNvPr id="8" name="Picture 7" descr="inde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8" r="51417"/>
          <a:stretch/>
        </p:blipFill>
        <p:spPr>
          <a:xfrm>
            <a:off x="5455300" y="1735933"/>
            <a:ext cx="2848783" cy="2622202"/>
          </a:xfrm>
          <a:prstGeom prst="rect">
            <a:avLst/>
          </a:prstGeom>
          <a:ln>
            <a:solidFill>
              <a:srgbClr val="0055A0"/>
            </a:solidFill>
          </a:ln>
        </p:spPr>
      </p:pic>
      <p:pic>
        <p:nvPicPr>
          <p:cNvPr id="9" name="Picture 8" descr="index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5" r="51417" b="1"/>
          <a:stretch/>
        </p:blipFill>
        <p:spPr>
          <a:xfrm>
            <a:off x="818416" y="1735933"/>
            <a:ext cx="2851522" cy="26222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3926764" y="4683655"/>
            <a:ext cx="344628" cy="815562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1770" y="3402996"/>
            <a:ext cx="344628" cy="815562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2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 on coupled resonance at CERN 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3rd order coupled </a:t>
            </a:r>
            <a:r>
              <a:rPr lang="en-US" dirty="0" smtClean="0"/>
              <a:t>sum resonance </a:t>
            </a:r>
            <a:r>
              <a:rPr lang="en-US" dirty="0" err="1" smtClean="0"/>
              <a:t>Qx</a:t>
            </a:r>
            <a:r>
              <a:rPr lang="en-US" dirty="0" smtClean="0"/>
              <a:t> + 2 </a:t>
            </a:r>
            <a:r>
              <a:rPr lang="en-US" dirty="0" err="1" smtClean="0"/>
              <a:t>Qy</a:t>
            </a:r>
            <a:endParaRPr lang="en-US" dirty="0" smtClean="0"/>
          </a:p>
          <a:p>
            <a:pPr lvl="1"/>
            <a:r>
              <a:rPr lang="en-US" dirty="0" smtClean="0"/>
              <a:t>Beam loss and emittance growth regimes (as in case of 1D resonance)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Asymmetric </a:t>
            </a:r>
            <a:r>
              <a:rPr lang="en-US" b="1" dirty="0" smtClean="0">
                <a:solidFill>
                  <a:srgbClr val="FF0000"/>
                </a:solidFill>
              </a:rPr>
              <a:t>development of tails / halo </a:t>
            </a:r>
            <a:r>
              <a:rPr lang="en-US" dirty="0" smtClean="0"/>
              <a:t>– </a:t>
            </a:r>
            <a:r>
              <a:rPr lang="en-US" dirty="0" smtClean="0"/>
              <a:t>confirmed in </a:t>
            </a:r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ZA1014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t="30701" r="10899" b="51594"/>
          <a:stretch/>
        </p:blipFill>
        <p:spPr>
          <a:xfrm>
            <a:off x="861689" y="2014641"/>
            <a:ext cx="2671808" cy="1782189"/>
          </a:xfrm>
          <a:prstGeom prst="rect">
            <a:avLst/>
          </a:prstGeom>
        </p:spPr>
      </p:pic>
      <p:pic>
        <p:nvPicPr>
          <p:cNvPr id="8" name="Picture 7" descr="ZA1014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240" r="51033" b="23067"/>
          <a:stretch/>
        </p:blipFill>
        <p:spPr>
          <a:xfrm>
            <a:off x="861689" y="3712668"/>
            <a:ext cx="2816641" cy="2391760"/>
          </a:xfrm>
          <a:prstGeom prst="rect">
            <a:avLst/>
          </a:prstGeom>
        </p:spPr>
      </p:pic>
      <p:pic>
        <p:nvPicPr>
          <p:cNvPr id="9" name="Picture 8" descr="ZA1014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32932" r="51493" b="39462"/>
          <a:stretch/>
        </p:blipFill>
        <p:spPr>
          <a:xfrm>
            <a:off x="6066279" y="2564905"/>
            <a:ext cx="2730279" cy="2431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2338" y="5475615"/>
            <a:ext cx="107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1 s storage</a:t>
            </a:r>
          </a:p>
        </p:txBody>
      </p:sp>
      <p:pic>
        <p:nvPicPr>
          <p:cNvPr id="11" name="Picture 10" descr="ZA1014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5197" r="51493" b="67197"/>
          <a:stretch/>
        </p:blipFill>
        <p:spPr>
          <a:xfrm>
            <a:off x="3572759" y="2564904"/>
            <a:ext cx="2730279" cy="2431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1938" y="5338005"/>
            <a:ext cx="440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5"/>
              </a:rPr>
              <a:t>G. Franchetti, S. </a:t>
            </a:r>
            <a:r>
              <a:rPr lang="en-US" sz="1400" dirty="0" err="1" smtClean="0">
                <a:hlinkClick r:id="rId5"/>
              </a:rPr>
              <a:t>Gilardoni,A</a:t>
            </a:r>
            <a:r>
              <a:rPr lang="en-US" sz="1400" dirty="0" smtClean="0">
                <a:hlinkClick r:id="rId5"/>
              </a:rPr>
              <a:t>. </a:t>
            </a:r>
            <a:r>
              <a:rPr lang="en-US" sz="1400" dirty="0">
                <a:hlinkClick r:id="rId5"/>
              </a:rPr>
              <a:t>Huschauer</a:t>
            </a:r>
            <a:r>
              <a:rPr lang="en-US" sz="1400" dirty="0" smtClean="0">
                <a:hlinkClick r:id="rId5"/>
              </a:rPr>
              <a:t>, F. </a:t>
            </a:r>
            <a:r>
              <a:rPr lang="en-US" sz="1400" dirty="0">
                <a:hlinkClick r:id="rId5"/>
              </a:rPr>
              <a:t>Schmidt</a:t>
            </a:r>
            <a:r>
              <a:rPr lang="en-US" sz="1400" dirty="0" smtClean="0">
                <a:hlinkClick r:id="rId5"/>
              </a:rPr>
              <a:t>, R. Wasef, PRAB </a:t>
            </a:r>
            <a:r>
              <a:rPr lang="en-US" sz="1400" dirty="0">
                <a:hlinkClick r:id="rId5"/>
              </a:rPr>
              <a:t>20, 081006 (2017</a:t>
            </a:r>
            <a:r>
              <a:rPr lang="en-US" sz="1400" dirty="0" smtClean="0">
                <a:hlinkClick r:id="rId5"/>
              </a:rPr>
              <a:t>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9985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Space charge induced brightness and intensity limitations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Beam degradation through periodic resonance crossing</a:t>
            </a:r>
          </a:p>
          <a:p>
            <a:pPr>
              <a:buClrTx/>
            </a:pPr>
            <a:r>
              <a:rPr lang="en-US" dirty="0" smtClean="0"/>
              <a:t>Mitigation measures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Summary and conclusions</a:t>
            </a:r>
            <a:endParaRPr lang="en-US" dirty="0">
              <a:solidFill>
                <a:srgbClr val="BFBFB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1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Optimize working point to avoid resonances</a:t>
            </a:r>
          </a:p>
          <a:p>
            <a:pPr lvl="1"/>
            <a:r>
              <a:rPr lang="en-US" dirty="0" smtClean="0"/>
              <a:t>Avoid systematic resonances</a:t>
            </a:r>
          </a:p>
          <a:p>
            <a:pPr lvl="1"/>
            <a:r>
              <a:rPr lang="en-US" dirty="0" smtClean="0"/>
              <a:t>Avoid space charge driven resonances</a:t>
            </a:r>
          </a:p>
          <a:p>
            <a:r>
              <a:rPr lang="en-US" dirty="0"/>
              <a:t>Reduce tune spread </a:t>
            </a:r>
          </a:p>
          <a:p>
            <a:pPr lvl="1"/>
            <a:r>
              <a:rPr lang="en-US" dirty="0"/>
              <a:t>Flattening of the longitudinal bunch profile </a:t>
            </a:r>
          </a:p>
          <a:p>
            <a:pPr lvl="1"/>
            <a:r>
              <a:rPr lang="en-US" dirty="0"/>
              <a:t>Optimize beam parameters (e.g. </a:t>
            </a:r>
            <a:r>
              <a:rPr lang="en-US" dirty="0" smtClean="0"/>
              <a:t>large momentum </a:t>
            </a:r>
            <a:r>
              <a:rPr lang="en-US" dirty="0"/>
              <a:t>spread to increase horizontal beam size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Increase injection energy</a:t>
            </a:r>
            <a:endParaRPr lang="en-US" dirty="0"/>
          </a:p>
          <a:p>
            <a:r>
              <a:rPr lang="en-US" dirty="0" smtClean="0"/>
              <a:t>Resonance compensation</a:t>
            </a:r>
          </a:p>
          <a:p>
            <a:pPr lvl="1"/>
            <a:r>
              <a:rPr lang="en-US" dirty="0" smtClean="0"/>
              <a:t>Works for resonances excited by external fields (requires corresponding correctors)</a:t>
            </a:r>
          </a:p>
          <a:p>
            <a:pPr lvl="1"/>
            <a:r>
              <a:rPr lang="en-US" dirty="0" smtClean="0"/>
              <a:t>Simultaneous compensation of multiple resonances is challenging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52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PSB: Compensation of magnetic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Identify resonances through dynamic tune scan</a:t>
            </a:r>
          </a:p>
          <a:p>
            <a:pPr lvl="1"/>
            <a:r>
              <a:rPr lang="en-US" dirty="0" smtClean="0"/>
              <a:t>Using low intensity large emittance beam (for high sensitivity to resonance losses)</a:t>
            </a:r>
          </a:p>
          <a:p>
            <a:pPr lvl="1"/>
            <a:r>
              <a:rPr lang="en-US" dirty="0" smtClean="0"/>
              <a:t>Measurements at constant energy plateau</a:t>
            </a:r>
          </a:p>
          <a:p>
            <a:pPr lvl="1"/>
            <a:r>
              <a:rPr lang="en-US" dirty="0" smtClean="0"/>
              <a:t>The instantaneous </a:t>
            </a:r>
            <a:r>
              <a:rPr lang="en-US" dirty="0" err="1" smtClean="0"/>
              <a:t>lossrate</a:t>
            </a:r>
            <a:r>
              <a:rPr lang="en-US" dirty="0" smtClean="0"/>
              <a:t>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is used as indicator for resonances strength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1" b="10109"/>
          <a:stretch/>
        </p:blipFill>
        <p:spPr>
          <a:xfrm>
            <a:off x="2468754" y="2685618"/>
            <a:ext cx="4401733" cy="33862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227519" y="3977107"/>
            <a:ext cx="2512713" cy="792"/>
          </a:xfrm>
          <a:prstGeom prst="line">
            <a:avLst/>
          </a:prstGeom>
          <a:ln w="317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9642" y="394294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9934"/>
                </a:solidFill>
              </a:rPr>
              <a:t>3 </a:t>
            </a:r>
            <a:r>
              <a:rPr lang="en-US" sz="1400" dirty="0" err="1" smtClean="0">
                <a:solidFill>
                  <a:srgbClr val="FF9934"/>
                </a:solidFill>
              </a:rPr>
              <a:t>Qy</a:t>
            </a:r>
            <a:endParaRPr lang="en-US" sz="1400" dirty="0" smtClean="0">
              <a:solidFill>
                <a:srgbClr val="FF99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556091">
            <a:off x="3583347" y="3593420"/>
            <a:ext cx="1018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9934"/>
                </a:solidFill>
              </a:rPr>
              <a:t>Qx</a:t>
            </a:r>
            <a:r>
              <a:rPr lang="en-US" sz="1400" dirty="0" smtClean="0">
                <a:solidFill>
                  <a:srgbClr val="FF9934"/>
                </a:solidFill>
              </a:rPr>
              <a:t> + 2 </a:t>
            </a:r>
            <a:r>
              <a:rPr lang="en-US" sz="1400" dirty="0" err="1" smtClean="0">
                <a:solidFill>
                  <a:srgbClr val="FF9934"/>
                </a:solidFill>
              </a:rPr>
              <a:t>Qy</a:t>
            </a:r>
            <a:endParaRPr lang="en-US" sz="1400" dirty="0" smtClean="0">
              <a:solidFill>
                <a:srgbClr val="FF9934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27519" y="3221530"/>
            <a:ext cx="2512713" cy="1264059"/>
          </a:xfrm>
          <a:prstGeom prst="line">
            <a:avLst/>
          </a:prstGeom>
          <a:ln w="317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66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ClrTx/>
            </a:pPr>
            <a:r>
              <a:rPr lang="en-US" dirty="0" smtClean="0"/>
              <a:t>Space charge induced brightness and intensity limitations</a:t>
            </a:r>
          </a:p>
          <a:p>
            <a:pPr>
              <a:buClrTx/>
            </a:pPr>
            <a:r>
              <a:rPr lang="en-US" dirty="0" smtClean="0"/>
              <a:t>Beam degradation through periodic resonance crossing</a:t>
            </a:r>
          </a:p>
          <a:p>
            <a:pPr>
              <a:buClrTx/>
            </a:pPr>
            <a:r>
              <a:rPr lang="en-US" dirty="0" smtClean="0"/>
              <a:t>Mitigation measures</a:t>
            </a:r>
          </a:p>
          <a:p>
            <a:pPr>
              <a:buClrTx/>
            </a:pPr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3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PSB: Compensation of magnetic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 smtClean="0">
                <a:latin typeface="Helvetica Neue"/>
              </a:rPr>
              <a:t>Choose most </a:t>
            </a:r>
            <a:r>
              <a:rPr lang="en-US" dirty="0">
                <a:latin typeface="Helvetica Neue"/>
              </a:rPr>
              <a:t>effective </a:t>
            </a:r>
            <a:r>
              <a:rPr lang="en-US" dirty="0" smtClean="0">
                <a:latin typeface="Helvetica Neue"/>
              </a:rPr>
              <a:t>correctors for </a:t>
            </a:r>
            <a:r>
              <a:rPr lang="en-US" dirty="0">
                <a:latin typeface="Helvetica Neue"/>
              </a:rPr>
              <a:t>given resonance</a:t>
            </a:r>
          </a:p>
          <a:p>
            <a:pPr lvl="1"/>
            <a:r>
              <a:rPr lang="en-US" dirty="0">
                <a:latin typeface="Helvetica Neue"/>
              </a:rPr>
              <a:t>Calculation and plotting of resonance driving terms</a:t>
            </a:r>
          </a:p>
          <a:p>
            <a:pPr lvl="1"/>
            <a:r>
              <a:rPr lang="en-US" dirty="0" smtClean="0">
                <a:latin typeface="Helvetica Neue"/>
              </a:rPr>
              <a:t>Ideal corrector pairs are </a:t>
            </a:r>
            <a:r>
              <a:rPr lang="en-US" dirty="0">
                <a:latin typeface="Helvetica Neue"/>
              </a:rPr>
              <a:t>orthogonal in </a:t>
            </a:r>
            <a:r>
              <a:rPr lang="en-US" dirty="0" smtClean="0">
                <a:latin typeface="Helvetica Neue"/>
              </a:rPr>
              <a:t>complex resonance </a:t>
            </a:r>
            <a:r>
              <a:rPr lang="en-US" dirty="0">
                <a:latin typeface="Helvetica Neue"/>
              </a:rPr>
              <a:t>driving </a:t>
            </a:r>
            <a:r>
              <a:rPr lang="en-US" dirty="0" smtClean="0">
                <a:latin typeface="Helvetica Neue"/>
              </a:rPr>
              <a:t>term space</a:t>
            </a:r>
          </a:p>
          <a:p>
            <a:pPr marL="627300" lvl="1" indent="-342900">
              <a:buFont typeface="+mj-lt"/>
              <a:buAutoNum type="arabicPeriod"/>
            </a:pPr>
            <a:endParaRPr lang="en-US" dirty="0">
              <a:latin typeface="Helvetica Neue"/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4316" r="28202" b="11579"/>
          <a:stretch/>
        </p:blipFill>
        <p:spPr>
          <a:xfrm>
            <a:off x="4940503" y="2683506"/>
            <a:ext cx="3795678" cy="3206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14082" r="28132" b="10876"/>
          <a:stretch/>
        </p:blipFill>
        <p:spPr>
          <a:xfrm>
            <a:off x="527112" y="2683506"/>
            <a:ext cx="3800425" cy="320658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06997" y="4821545"/>
            <a:ext cx="1188470" cy="420205"/>
          </a:xfrm>
          <a:prstGeom prst="ellipse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91602" y="3399857"/>
            <a:ext cx="1017872" cy="199519"/>
          </a:xfrm>
          <a:prstGeom prst="ellipse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91601" y="3765353"/>
            <a:ext cx="1017872" cy="199519"/>
          </a:xfrm>
          <a:prstGeom prst="ellipse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355" y="2322517"/>
            <a:ext cx="1428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3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(h</a:t>
            </a:r>
            <a:r>
              <a:rPr lang="en-US" sz="1600" b="1" baseline="-25000" dirty="0" smtClean="0">
                <a:solidFill>
                  <a:schemeClr val="bg2">
                    <a:lumMod val="10000"/>
                  </a:schemeClr>
                </a:solidFill>
              </a:rPr>
              <a:t>3000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515" y="2322517"/>
            <a:ext cx="2301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Qx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+ 2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(h</a:t>
            </a:r>
            <a:r>
              <a:rPr lang="en-US" sz="1600" b="1" baseline="-25000" dirty="0" smtClean="0">
                <a:solidFill>
                  <a:schemeClr val="bg2">
                    <a:lumMod val="10000"/>
                  </a:schemeClr>
                </a:solidFill>
              </a:rPr>
              <a:t>1020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7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7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PSB: Compensation of magnetic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/>
              <a:t>Dynamically cross the resonance</a:t>
            </a:r>
          </a:p>
          <a:p>
            <a:pPr lvl="1"/>
            <a:r>
              <a:rPr lang="en-US" dirty="0" smtClean="0"/>
              <a:t>Program tune sweep through resonance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low intensity large emittance beam (for high sensitivity to resonance losses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 startAt="3"/>
            </a:pPr>
            <a:endParaRPr lang="en-US" dirty="0">
              <a:latin typeface="Helvetica Neue"/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/>
          <a:stretch/>
        </p:blipFill>
        <p:spPr>
          <a:xfrm>
            <a:off x="328517" y="2971450"/>
            <a:ext cx="4003168" cy="2778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/>
        </p:blipFill>
        <p:spPr>
          <a:xfrm>
            <a:off x="4683632" y="2971450"/>
            <a:ext cx="4003168" cy="27734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2355" y="232251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3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4515" y="2322517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Qx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+ 2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2509281" y="3471959"/>
            <a:ext cx="963049" cy="525229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6938007" y="3471959"/>
            <a:ext cx="1140348" cy="675755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PSB: Compensation of magnetic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 smtClean="0">
                <a:latin typeface="Helvetica Neue"/>
              </a:rPr>
              <a:t>Scan </a:t>
            </a:r>
            <a:r>
              <a:rPr lang="en-US" dirty="0">
                <a:latin typeface="Helvetica Neue"/>
              </a:rPr>
              <a:t>the currents of the correctors to minimize losses</a:t>
            </a:r>
          </a:p>
          <a:p>
            <a:pPr lvl="1"/>
            <a:r>
              <a:rPr lang="en-US" dirty="0" smtClean="0"/>
              <a:t>Using losses during resonance crossing as observable to find optimum settings</a:t>
            </a:r>
          </a:p>
          <a:p>
            <a:pPr lvl="1"/>
            <a:r>
              <a:rPr lang="en-US" dirty="0" smtClean="0"/>
              <a:t>One measurement (resonance crossing) for each corrector setting</a:t>
            </a:r>
            <a:endParaRPr lang="en-US" dirty="0">
              <a:latin typeface="Helvetica Neue"/>
            </a:endParaRPr>
          </a:p>
          <a:p>
            <a:pPr lvl="1"/>
            <a:r>
              <a:rPr lang="en-US" dirty="0" smtClean="0"/>
              <a:t>Automated </a:t>
            </a:r>
            <a:r>
              <a:rPr lang="en-US" dirty="0" smtClean="0"/>
              <a:t>scan of settings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2" y="2563190"/>
            <a:ext cx="4322375" cy="32417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2" y="2563190"/>
            <a:ext cx="4322375" cy="3241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355" y="232251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3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4515" y="2322517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Qx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+ 2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4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PSB: Compensation of magnetic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 smtClean="0"/>
              <a:t>Verify correction with best settings</a:t>
            </a:r>
          </a:p>
          <a:p>
            <a:pPr lvl="1"/>
            <a:r>
              <a:rPr lang="en-US" dirty="0" smtClean="0"/>
              <a:t>Negligible losses after successful resonance compensation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355" y="232251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3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4515" y="2322517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Qx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+ 2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Qy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/>
          <a:stretch/>
        </p:blipFill>
        <p:spPr>
          <a:xfrm>
            <a:off x="328516" y="2971451"/>
            <a:ext cx="3989483" cy="276873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flipH="1">
            <a:off x="2509281" y="3471959"/>
            <a:ext cx="963049" cy="525229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"/>
          <a:stretch/>
        </p:blipFill>
        <p:spPr>
          <a:xfrm>
            <a:off x="4683633" y="2971451"/>
            <a:ext cx="4000422" cy="277693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flipH="1">
            <a:off x="6938007" y="3471959"/>
            <a:ext cx="1140348" cy="675755"/>
          </a:xfrm>
          <a:prstGeom prst="ellipse">
            <a:avLst/>
          </a:prstGeom>
          <a:noFill/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PSB: Compensation of magnetic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 smtClean="0"/>
              <a:t>Verify correction with best settings</a:t>
            </a:r>
          </a:p>
          <a:p>
            <a:pPr lvl="1"/>
            <a:r>
              <a:rPr lang="en-US" dirty="0" smtClean="0"/>
              <a:t>Negligible losses after successful resonance compensation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With </a:t>
            </a:r>
            <a:r>
              <a:rPr lang="en-US" b="1" dirty="0" smtClean="0">
                <a:solidFill>
                  <a:srgbClr val="008000"/>
                </a:solidFill>
              </a:rPr>
              <a:t>the available </a:t>
            </a:r>
            <a:r>
              <a:rPr lang="en-US" b="1" dirty="0" smtClean="0">
                <a:solidFill>
                  <a:srgbClr val="008000"/>
                </a:solidFill>
              </a:rPr>
              <a:t>correctors of </a:t>
            </a:r>
            <a:r>
              <a:rPr lang="en-US" b="1" dirty="0" smtClean="0">
                <a:solidFill>
                  <a:srgbClr val="008000"/>
                </a:solidFill>
              </a:rPr>
              <a:t>the PSB</a:t>
            </a:r>
            <a:r>
              <a:rPr lang="en-US" b="1" dirty="0" smtClean="0">
                <a:solidFill>
                  <a:srgbClr val="008000"/>
                </a:solidFill>
              </a:rPr>
              <a:t>, one </a:t>
            </a:r>
            <a:r>
              <a:rPr lang="en-US" b="1" dirty="0" smtClean="0">
                <a:solidFill>
                  <a:srgbClr val="008000"/>
                </a:solidFill>
              </a:rPr>
              <a:t>of the normal sextupole + </a:t>
            </a:r>
            <a:r>
              <a:rPr lang="en-US" b="1" dirty="0" smtClean="0">
                <a:solidFill>
                  <a:srgbClr val="008000"/>
                </a:solidFill>
              </a:rPr>
              <a:t>one </a:t>
            </a:r>
            <a:r>
              <a:rPr lang="en-US" b="1" dirty="0" smtClean="0">
                <a:solidFill>
                  <a:srgbClr val="008000"/>
                </a:solidFill>
              </a:rPr>
              <a:t>of the skew </a:t>
            </a:r>
            <a:r>
              <a:rPr lang="en-US" b="1" dirty="0" smtClean="0">
                <a:solidFill>
                  <a:srgbClr val="008000"/>
                </a:solidFill>
              </a:rPr>
              <a:t>sextupole resonances can be corrected simultaneously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 b="11735"/>
          <a:stretch/>
        </p:blipFill>
        <p:spPr>
          <a:xfrm>
            <a:off x="4829336" y="2895336"/>
            <a:ext cx="4218082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1" b="10109"/>
          <a:stretch/>
        </p:blipFill>
        <p:spPr>
          <a:xfrm>
            <a:off x="433240" y="2895336"/>
            <a:ext cx="3982257" cy="3063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2383" y="2556782"/>
            <a:ext cx="2006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Without correction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349" y="2574610"/>
            <a:ext cx="168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With correction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04065" y="3450715"/>
            <a:ext cx="1259088" cy="1845174"/>
            <a:chOff x="5696245" y="3450715"/>
            <a:chExt cx="1259088" cy="1845174"/>
          </a:xfrm>
        </p:grpSpPr>
        <p:sp>
          <p:nvSpPr>
            <p:cNvPr id="8" name="Freeform 7"/>
            <p:cNvSpPr/>
            <p:nvPr/>
          </p:nvSpPr>
          <p:spPr>
            <a:xfrm>
              <a:off x="5696245" y="3450715"/>
              <a:ext cx="1259088" cy="1845174"/>
            </a:xfrm>
            <a:custGeom>
              <a:avLst/>
              <a:gdLst>
                <a:gd name="connsiteX0" fmla="*/ 11980 w 1353779"/>
                <a:gd name="connsiteY0" fmla="*/ 1988955 h 1988955"/>
                <a:gd name="connsiteX1" fmla="*/ 1353779 w 1353779"/>
                <a:gd name="connsiteY1" fmla="*/ 658992 h 1988955"/>
                <a:gd name="connsiteX2" fmla="*/ 1006349 w 1353779"/>
                <a:gd name="connsiteY2" fmla="*/ 11982 h 1988955"/>
                <a:gd name="connsiteX3" fmla="*/ 0 w 1353779"/>
                <a:gd name="connsiteY3" fmla="*/ 0 h 1988955"/>
                <a:gd name="connsiteX4" fmla="*/ 11980 w 1353779"/>
                <a:gd name="connsiteY4" fmla="*/ 1988955 h 1988955"/>
                <a:gd name="connsiteX0" fmla="*/ 11980 w 1353779"/>
                <a:gd name="connsiteY0" fmla="*/ 1941028 h 1941028"/>
                <a:gd name="connsiteX1" fmla="*/ 1353779 w 1353779"/>
                <a:gd name="connsiteY1" fmla="*/ 658992 h 1941028"/>
                <a:gd name="connsiteX2" fmla="*/ 1006349 w 1353779"/>
                <a:gd name="connsiteY2" fmla="*/ 11982 h 1941028"/>
                <a:gd name="connsiteX3" fmla="*/ 0 w 1353779"/>
                <a:gd name="connsiteY3" fmla="*/ 0 h 1941028"/>
                <a:gd name="connsiteX4" fmla="*/ 11980 w 1353779"/>
                <a:gd name="connsiteY4" fmla="*/ 1941028 h 1941028"/>
                <a:gd name="connsiteX0" fmla="*/ 11980 w 1317837"/>
                <a:gd name="connsiteY0" fmla="*/ 1941028 h 1941028"/>
                <a:gd name="connsiteX1" fmla="*/ 1317837 w 1317837"/>
                <a:gd name="connsiteY1" fmla="*/ 623047 h 1941028"/>
                <a:gd name="connsiteX2" fmla="*/ 1006349 w 1317837"/>
                <a:gd name="connsiteY2" fmla="*/ 11982 h 1941028"/>
                <a:gd name="connsiteX3" fmla="*/ 0 w 1317837"/>
                <a:gd name="connsiteY3" fmla="*/ 0 h 1941028"/>
                <a:gd name="connsiteX4" fmla="*/ 11980 w 1317837"/>
                <a:gd name="connsiteY4" fmla="*/ 1941028 h 1941028"/>
                <a:gd name="connsiteX0" fmla="*/ 11980 w 1317837"/>
                <a:gd name="connsiteY0" fmla="*/ 1988954 h 1988954"/>
                <a:gd name="connsiteX1" fmla="*/ 1317837 w 1317837"/>
                <a:gd name="connsiteY1" fmla="*/ 623047 h 1988954"/>
                <a:gd name="connsiteX2" fmla="*/ 1006349 w 1317837"/>
                <a:gd name="connsiteY2" fmla="*/ 11982 h 1988954"/>
                <a:gd name="connsiteX3" fmla="*/ 0 w 1317837"/>
                <a:gd name="connsiteY3" fmla="*/ 0 h 1988954"/>
                <a:gd name="connsiteX4" fmla="*/ 11980 w 1317837"/>
                <a:gd name="connsiteY4" fmla="*/ 1988954 h 1988954"/>
                <a:gd name="connsiteX0" fmla="*/ 11980 w 1317837"/>
                <a:gd name="connsiteY0" fmla="*/ 1964991 h 1964991"/>
                <a:gd name="connsiteX1" fmla="*/ 1317837 w 1317837"/>
                <a:gd name="connsiteY1" fmla="*/ 623047 h 1964991"/>
                <a:gd name="connsiteX2" fmla="*/ 1006349 w 1317837"/>
                <a:gd name="connsiteY2" fmla="*/ 11982 h 1964991"/>
                <a:gd name="connsiteX3" fmla="*/ 0 w 1317837"/>
                <a:gd name="connsiteY3" fmla="*/ 0 h 1964991"/>
                <a:gd name="connsiteX4" fmla="*/ 11980 w 1317837"/>
                <a:gd name="connsiteY4" fmla="*/ 1964991 h 1964991"/>
                <a:gd name="connsiteX0" fmla="*/ 11980 w 1317837"/>
                <a:gd name="connsiteY0" fmla="*/ 1953009 h 1953009"/>
                <a:gd name="connsiteX1" fmla="*/ 1317837 w 1317837"/>
                <a:gd name="connsiteY1" fmla="*/ 611065 h 1953009"/>
                <a:gd name="connsiteX2" fmla="*/ 1006349 w 1317837"/>
                <a:gd name="connsiteY2" fmla="*/ 0 h 1953009"/>
                <a:gd name="connsiteX3" fmla="*/ 0 w 1317837"/>
                <a:gd name="connsiteY3" fmla="*/ 47926 h 1953009"/>
                <a:gd name="connsiteX4" fmla="*/ 11980 w 1317837"/>
                <a:gd name="connsiteY4" fmla="*/ 1953009 h 1953009"/>
                <a:gd name="connsiteX0" fmla="*/ 11980 w 1317837"/>
                <a:gd name="connsiteY0" fmla="*/ 1905083 h 1905083"/>
                <a:gd name="connsiteX1" fmla="*/ 1317837 w 1317837"/>
                <a:gd name="connsiteY1" fmla="*/ 563139 h 1905083"/>
                <a:gd name="connsiteX2" fmla="*/ 1018330 w 1317837"/>
                <a:gd name="connsiteY2" fmla="*/ 1 h 1905083"/>
                <a:gd name="connsiteX3" fmla="*/ 0 w 1317837"/>
                <a:gd name="connsiteY3" fmla="*/ 0 h 1905083"/>
                <a:gd name="connsiteX4" fmla="*/ 11980 w 1317837"/>
                <a:gd name="connsiteY4" fmla="*/ 1905083 h 1905083"/>
                <a:gd name="connsiteX0" fmla="*/ 11980 w 1317837"/>
                <a:gd name="connsiteY0" fmla="*/ 1905082 h 1905082"/>
                <a:gd name="connsiteX1" fmla="*/ 1317837 w 1317837"/>
                <a:gd name="connsiteY1" fmla="*/ 563138 h 1905082"/>
                <a:gd name="connsiteX2" fmla="*/ 1018330 w 1317837"/>
                <a:gd name="connsiteY2" fmla="*/ 0 h 1905082"/>
                <a:gd name="connsiteX3" fmla="*/ 0 w 1317837"/>
                <a:gd name="connsiteY3" fmla="*/ 11980 h 1905082"/>
                <a:gd name="connsiteX4" fmla="*/ 11980 w 1317837"/>
                <a:gd name="connsiteY4" fmla="*/ 1905082 h 1905082"/>
                <a:gd name="connsiteX0" fmla="*/ 23960 w 1329817"/>
                <a:gd name="connsiteY0" fmla="*/ 1905083 h 1905083"/>
                <a:gd name="connsiteX1" fmla="*/ 1329817 w 1329817"/>
                <a:gd name="connsiteY1" fmla="*/ 563139 h 1905083"/>
                <a:gd name="connsiteX2" fmla="*/ 1030310 w 1329817"/>
                <a:gd name="connsiteY2" fmla="*/ 1 h 1905083"/>
                <a:gd name="connsiteX3" fmla="*/ 0 w 1329817"/>
                <a:gd name="connsiteY3" fmla="*/ 0 h 1905083"/>
                <a:gd name="connsiteX4" fmla="*/ 23960 w 1329817"/>
                <a:gd name="connsiteY4" fmla="*/ 1905083 h 1905083"/>
                <a:gd name="connsiteX0" fmla="*/ 11980 w 1317837"/>
                <a:gd name="connsiteY0" fmla="*/ 1905083 h 1905083"/>
                <a:gd name="connsiteX1" fmla="*/ 1317837 w 1317837"/>
                <a:gd name="connsiteY1" fmla="*/ 563139 h 1905083"/>
                <a:gd name="connsiteX2" fmla="*/ 1018330 w 1317837"/>
                <a:gd name="connsiteY2" fmla="*/ 1 h 1905083"/>
                <a:gd name="connsiteX3" fmla="*/ 0 w 1317837"/>
                <a:gd name="connsiteY3" fmla="*/ 0 h 1905083"/>
                <a:gd name="connsiteX4" fmla="*/ 11980 w 1317837"/>
                <a:gd name="connsiteY4" fmla="*/ 1905083 h 1905083"/>
                <a:gd name="connsiteX0" fmla="*/ 1153 w 1307010"/>
                <a:gd name="connsiteY0" fmla="*/ 1905083 h 1905083"/>
                <a:gd name="connsiteX1" fmla="*/ 1307010 w 1307010"/>
                <a:gd name="connsiteY1" fmla="*/ 563139 h 1905083"/>
                <a:gd name="connsiteX2" fmla="*/ 1007503 w 1307010"/>
                <a:gd name="connsiteY2" fmla="*/ 1 h 1905083"/>
                <a:gd name="connsiteX3" fmla="*/ 1153 w 1307010"/>
                <a:gd name="connsiteY3" fmla="*/ 0 h 1905083"/>
                <a:gd name="connsiteX4" fmla="*/ 1153 w 1307010"/>
                <a:gd name="connsiteY4" fmla="*/ 1905083 h 1905083"/>
                <a:gd name="connsiteX0" fmla="*/ 205 w 1306062"/>
                <a:gd name="connsiteY0" fmla="*/ 1905082 h 1905082"/>
                <a:gd name="connsiteX1" fmla="*/ 1306062 w 1306062"/>
                <a:gd name="connsiteY1" fmla="*/ 563138 h 1905082"/>
                <a:gd name="connsiteX2" fmla="*/ 1006555 w 1306062"/>
                <a:gd name="connsiteY2" fmla="*/ 0 h 1905082"/>
                <a:gd name="connsiteX3" fmla="*/ 48126 w 1306062"/>
                <a:gd name="connsiteY3" fmla="*/ 11981 h 1905082"/>
                <a:gd name="connsiteX4" fmla="*/ 205 w 1306062"/>
                <a:gd name="connsiteY4" fmla="*/ 1905082 h 1905082"/>
                <a:gd name="connsiteX0" fmla="*/ 205 w 1306062"/>
                <a:gd name="connsiteY0" fmla="*/ 1905083 h 1905083"/>
                <a:gd name="connsiteX1" fmla="*/ 1306062 w 1306062"/>
                <a:gd name="connsiteY1" fmla="*/ 563139 h 1905083"/>
                <a:gd name="connsiteX2" fmla="*/ 1006555 w 1306062"/>
                <a:gd name="connsiteY2" fmla="*/ 1 h 1905083"/>
                <a:gd name="connsiteX3" fmla="*/ 48126 w 1306062"/>
                <a:gd name="connsiteY3" fmla="*/ 0 h 1905083"/>
                <a:gd name="connsiteX4" fmla="*/ 205 w 1306062"/>
                <a:gd name="connsiteY4" fmla="*/ 1905083 h 1905083"/>
                <a:gd name="connsiteX0" fmla="*/ 532 w 1270448"/>
                <a:gd name="connsiteY0" fmla="*/ 1845174 h 1845174"/>
                <a:gd name="connsiteX1" fmla="*/ 1270448 w 1270448"/>
                <a:gd name="connsiteY1" fmla="*/ 563139 h 1845174"/>
                <a:gd name="connsiteX2" fmla="*/ 970941 w 1270448"/>
                <a:gd name="connsiteY2" fmla="*/ 1 h 1845174"/>
                <a:gd name="connsiteX3" fmla="*/ 12512 w 1270448"/>
                <a:gd name="connsiteY3" fmla="*/ 0 h 1845174"/>
                <a:gd name="connsiteX4" fmla="*/ 532 w 1270448"/>
                <a:gd name="connsiteY4" fmla="*/ 1845174 h 1845174"/>
                <a:gd name="connsiteX0" fmla="*/ 11980 w 1257936"/>
                <a:gd name="connsiteY0" fmla="*/ 1809229 h 1809229"/>
                <a:gd name="connsiteX1" fmla="*/ 1257936 w 1257936"/>
                <a:gd name="connsiteY1" fmla="*/ 563139 h 1809229"/>
                <a:gd name="connsiteX2" fmla="*/ 958429 w 1257936"/>
                <a:gd name="connsiteY2" fmla="*/ 1 h 1809229"/>
                <a:gd name="connsiteX3" fmla="*/ 0 w 1257936"/>
                <a:gd name="connsiteY3" fmla="*/ 0 h 1809229"/>
                <a:gd name="connsiteX4" fmla="*/ 11980 w 1257936"/>
                <a:gd name="connsiteY4" fmla="*/ 1809229 h 1809229"/>
                <a:gd name="connsiteX0" fmla="*/ 1152 w 1259088"/>
                <a:gd name="connsiteY0" fmla="*/ 1845174 h 1845174"/>
                <a:gd name="connsiteX1" fmla="*/ 1259088 w 1259088"/>
                <a:gd name="connsiteY1" fmla="*/ 563139 h 1845174"/>
                <a:gd name="connsiteX2" fmla="*/ 959581 w 1259088"/>
                <a:gd name="connsiteY2" fmla="*/ 1 h 1845174"/>
                <a:gd name="connsiteX3" fmla="*/ 1152 w 1259088"/>
                <a:gd name="connsiteY3" fmla="*/ 0 h 1845174"/>
                <a:gd name="connsiteX4" fmla="*/ 1152 w 1259088"/>
                <a:gd name="connsiteY4" fmla="*/ 1845174 h 18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088" h="1845174">
                  <a:moveTo>
                    <a:pt x="1152" y="1845174"/>
                  </a:moveTo>
                  <a:lnTo>
                    <a:pt x="1259088" y="563139"/>
                  </a:lnTo>
                  <a:lnTo>
                    <a:pt x="959581" y="1"/>
                  </a:lnTo>
                  <a:lnTo>
                    <a:pt x="1152" y="0"/>
                  </a:lnTo>
                  <a:cubicBezTo>
                    <a:pt x="5145" y="662985"/>
                    <a:pt x="-2841" y="1182189"/>
                    <a:pt x="1152" y="1845174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64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18834789">
              <a:off x="5411936" y="4176995"/>
              <a:ext cx="1694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“resonance free”</a:t>
              </a:r>
              <a:endParaRPr lang="en-US" sz="16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4318000" y="4361323"/>
            <a:ext cx="900120" cy="335486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LEIR</a:t>
            </a:r>
            <a:r>
              <a:rPr lang="en-US" dirty="0"/>
              <a:t>: Compensation of magnetic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resonances in LEIR due to low lattice symmetry</a:t>
            </a:r>
          </a:p>
          <a:p>
            <a:pPr lvl="1"/>
            <a:r>
              <a:rPr lang="en-US" dirty="0" smtClean="0"/>
              <a:t>Skew sextupole resonance 3 </a:t>
            </a:r>
            <a:r>
              <a:rPr lang="en-US" dirty="0" err="1" smtClean="0"/>
              <a:t>Qy</a:t>
            </a:r>
            <a:r>
              <a:rPr lang="en-US" dirty="0" smtClean="0"/>
              <a:t> close to operational working point quite strong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Successful compensation with pair of skew </a:t>
            </a:r>
            <a:r>
              <a:rPr lang="en-US" b="1" dirty="0" err="1" smtClean="0">
                <a:solidFill>
                  <a:srgbClr val="008000"/>
                </a:solidFill>
              </a:rPr>
              <a:t>sextupoles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(even if not orthogonal)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ARIES-APEC workshop: Mitigation </a:t>
            </a:r>
            <a:r>
              <a:rPr lang="en-US" smtClean="0"/>
              <a:t>Approaches for </a:t>
            </a:r>
            <a:r>
              <a:rPr lang="en-US" dirty="0" smtClean="0"/>
              <a:t>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dirty="0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 descr="compens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39" y="2939165"/>
            <a:ext cx="3585939" cy="28184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2968" y="2124208"/>
            <a:ext cx="4549324" cy="2075521"/>
            <a:chOff x="222968" y="1704777"/>
            <a:chExt cx="4549324" cy="2075521"/>
          </a:xfrm>
        </p:grpSpPr>
        <p:pic>
          <p:nvPicPr>
            <p:cNvPr id="10" name="Picture 9" descr="tune_scan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17" b="1"/>
            <a:stretch/>
          </p:blipFill>
          <p:spPr>
            <a:xfrm>
              <a:off x="222968" y="1957347"/>
              <a:ext cx="4549324" cy="1822951"/>
            </a:xfrm>
            <a:prstGeom prst="rect">
              <a:avLst/>
            </a:prstGeom>
          </p:spPr>
        </p:pic>
        <p:pic>
          <p:nvPicPr>
            <p:cNvPr id="7" name="Picture 6" descr="tune_scan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46"/>
            <a:stretch/>
          </p:blipFill>
          <p:spPr>
            <a:xfrm>
              <a:off x="222968" y="1704777"/>
              <a:ext cx="4549324" cy="1720582"/>
            </a:xfrm>
            <a:prstGeom prst="rect">
              <a:avLst/>
            </a:prstGeom>
          </p:spPr>
        </p:pic>
      </p:grpSp>
      <p:pic>
        <p:nvPicPr>
          <p:cNvPr id="11" name="Picture 10" descr="tune_sca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9"/>
          <a:stretch/>
        </p:blipFill>
        <p:spPr>
          <a:xfrm>
            <a:off x="222968" y="4205969"/>
            <a:ext cx="4549324" cy="1915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5850" y="2444845"/>
            <a:ext cx="11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without correction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6761" y="4622145"/>
            <a:ext cx="11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ith correction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7178" y="2617530"/>
            <a:ext cx="3343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Scan of skew sextupole settings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5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smtClean="0"/>
              <a:t>LEIR: maximizing bunching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performance of LEIR requires </a:t>
            </a:r>
            <a:r>
              <a:rPr lang="en-US" dirty="0" smtClean="0">
                <a:solidFill>
                  <a:srgbClr val="008000"/>
                </a:solidFill>
              </a:rPr>
              <a:t>bunch flattening to reduce space charge and IBS effects</a:t>
            </a:r>
            <a:r>
              <a:rPr lang="en-US" dirty="0" smtClean="0"/>
              <a:t> after RF capture</a:t>
            </a:r>
          </a:p>
          <a:p>
            <a:pPr lvl="1"/>
            <a:r>
              <a:rPr lang="en-US" dirty="0" smtClean="0"/>
              <a:t>Clear impact of bunching factor on transmission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7" y="2046239"/>
            <a:ext cx="5907603" cy="3692252"/>
          </a:xfrm>
          <a:prstGeom prst="rect">
            <a:avLst/>
          </a:prstGeom>
        </p:spPr>
      </p:pic>
      <p:pic>
        <p:nvPicPr>
          <p:cNvPr id="8" name="Picture 7" descr="Untitled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5053710" y="2559265"/>
            <a:ext cx="3242993" cy="324268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5334000" y="2161117"/>
            <a:ext cx="3242993" cy="3242682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10" name="Picture 9" descr="Untitled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5624287" y="1774069"/>
            <a:ext cx="3242993" cy="324268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3834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smtClean="0"/>
              <a:t>LEIR</a:t>
            </a:r>
            <a:r>
              <a:rPr lang="en-US" dirty="0"/>
              <a:t>: </a:t>
            </a:r>
            <a:r>
              <a:rPr lang="en-US" dirty="0"/>
              <a:t>maximizing bunching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performance of LEIR requires </a:t>
            </a:r>
            <a:r>
              <a:rPr lang="en-US" dirty="0">
                <a:solidFill>
                  <a:srgbClr val="008000"/>
                </a:solidFill>
              </a:rPr>
              <a:t>bunch flattening to </a:t>
            </a:r>
            <a:r>
              <a:rPr lang="en-US" dirty="0" smtClean="0">
                <a:solidFill>
                  <a:srgbClr val="008000"/>
                </a:solidFill>
              </a:rPr>
              <a:t>reduce space </a:t>
            </a:r>
            <a:r>
              <a:rPr lang="en-US" dirty="0">
                <a:solidFill>
                  <a:srgbClr val="008000"/>
                </a:solidFill>
              </a:rPr>
              <a:t>charge and IBS effects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after RF capture</a:t>
            </a:r>
          </a:p>
          <a:p>
            <a:pPr lvl="1"/>
            <a:r>
              <a:rPr lang="en-US" dirty="0"/>
              <a:t>Clear impact of bunching factor on </a:t>
            </a:r>
            <a:r>
              <a:rPr lang="en-US" dirty="0" smtClean="0"/>
              <a:t>transmission</a:t>
            </a:r>
          </a:p>
          <a:p>
            <a:pPr lvl="1"/>
            <a:r>
              <a:rPr lang="en-US" dirty="0" smtClean="0"/>
              <a:t>Maximum bunching factor and completely flat bunch profile achieved with special RF capture (off-frequency) after cooling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79" t="4850" r="1555" b="1701"/>
          <a:stretch/>
        </p:blipFill>
        <p:spPr>
          <a:xfrm>
            <a:off x="5218120" y="2660691"/>
            <a:ext cx="3377589" cy="3340060"/>
          </a:xfrm>
          <a:prstGeom prst="rect">
            <a:avLst/>
          </a:prstGeom>
        </p:spPr>
      </p:pic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693814" y="2634684"/>
            <a:ext cx="3392505" cy="3392180"/>
          </a:xfrm>
          <a:prstGeom prst="rect">
            <a:avLst/>
          </a:prstGeom>
          <a:ln w="254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4318000" y="4529066"/>
            <a:ext cx="900120" cy="335486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smtClean="0"/>
              <a:t>LEIR: Combining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ingredients for performance </a:t>
            </a:r>
            <a:r>
              <a:rPr lang="en-US" dirty="0" smtClean="0"/>
              <a:t>improvement from 2015 to 2018</a:t>
            </a:r>
            <a:endParaRPr lang="en-US" dirty="0" smtClean="0"/>
          </a:p>
          <a:p>
            <a:pPr lvl="1"/>
            <a:r>
              <a:rPr lang="en-US" dirty="0" smtClean="0"/>
              <a:t>Higher </a:t>
            </a:r>
            <a:r>
              <a:rPr lang="en-US" dirty="0"/>
              <a:t>current from Linac3 </a:t>
            </a:r>
            <a:r>
              <a:rPr lang="en-US" dirty="0" smtClean="0"/>
              <a:t>source + </a:t>
            </a:r>
            <a:r>
              <a:rPr lang="en-US" dirty="0" err="1" smtClean="0"/>
              <a:t>optimised</a:t>
            </a:r>
            <a:r>
              <a:rPr lang="en-US" dirty="0" smtClean="0"/>
              <a:t> </a:t>
            </a:r>
            <a:r>
              <a:rPr lang="en-US" dirty="0"/>
              <a:t>injection into LEIR thanks to the new BPMs in injection </a:t>
            </a:r>
            <a:r>
              <a:rPr lang="en-US" dirty="0" smtClean="0"/>
              <a:t>line</a:t>
            </a:r>
            <a:endParaRPr lang="en-US" dirty="0"/>
          </a:p>
          <a:p>
            <a:pPr lvl="1"/>
            <a:r>
              <a:rPr lang="en-US" dirty="0"/>
              <a:t>Mitigation of space charge and intra beam scattering at RF capture through working point optimization, </a:t>
            </a:r>
            <a:r>
              <a:rPr lang="en-US" b="1" dirty="0">
                <a:solidFill>
                  <a:srgbClr val="008000"/>
                </a:solidFill>
              </a:rPr>
              <a:t>bunch flattening </a:t>
            </a:r>
            <a:r>
              <a:rPr lang="en-US" b="1" dirty="0" smtClean="0">
                <a:solidFill>
                  <a:srgbClr val="008000"/>
                </a:solidFill>
              </a:rPr>
              <a:t>with double harmonic RF </a:t>
            </a:r>
            <a:r>
              <a:rPr lang="en-US" dirty="0"/>
              <a:t>and </a:t>
            </a:r>
            <a:r>
              <a:rPr lang="en-US" b="1" dirty="0" smtClean="0">
                <a:solidFill>
                  <a:srgbClr val="008000"/>
                </a:solidFill>
              </a:rPr>
              <a:t>compensation </a:t>
            </a:r>
            <a:r>
              <a:rPr lang="en-US" b="1" dirty="0" smtClean="0">
                <a:solidFill>
                  <a:srgbClr val="008000"/>
                </a:solidFill>
              </a:rPr>
              <a:t>of sextupole resonances</a:t>
            </a:r>
            <a:endParaRPr lang="en-US" b="1" dirty="0">
              <a:solidFill>
                <a:srgbClr val="008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8322F9-F9A5-4E40-ACC9-FDD786D7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41" y="2731814"/>
            <a:ext cx="5093876" cy="33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PS: Space charge driven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 needs to store LHC beam for 1.2 s while waiting for 2</a:t>
            </a:r>
            <a:r>
              <a:rPr lang="en-US" baseline="30000" dirty="0" smtClean="0"/>
              <a:t>nd</a:t>
            </a:r>
            <a:r>
              <a:rPr lang="en-US" dirty="0" smtClean="0"/>
              <a:t> injection</a:t>
            </a:r>
          </a:p>
          <a:p>
            <a:r>
              <a:rPr lang="en-US" dirty="0"/>
              <a:t>Losses are observed for working points above </a:t>
            </a:r>
            <a:r>
              <a:rPr lang="en-US" dirty="0" err="1"/>
              <a:t>Qy</a:t>
            </a:r>
            <a:r>
              <a:rPr lang="en-US" dirty="0"/>
              <a:t>=6.25</a:t>
            </a:r>
          </a:p>
          <a:p>
            <a:pPr lvl="1"/>
            <a:r>
              <a:rPr lang="en-US" dirty="0"/>
              <a:t>Lattice has strong harmonic 50 </a:t>
            </a:r>
            <a:r>
              <a:rPr lang="en-US" dirty="0">
                <a:sym typeface="Wingdings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space charge potential drives 8</a:t>
            </a:r>
            <a:r>
              <a:rPr lang="en-US" b="1" baseline="30000" dirty="0">
                <a:solidFill>
                  <a:srgbClr val="FF0000"/>
                </a:solidFill>
                <a:sym typeface="Wingdings"/>
              </a:rPr>
              <a:t>th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order resonances (8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= 50 and 2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Qx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+ 6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= 50) – cannot be compensated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figur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2706581"/>
            <a:ext cx="4882238" cy="3051399"/>
          </a:xfrm>
          <a:prstGeom prst="rect">
            <a:avLst/>
          </a:prstGeom>
        </p:spPr>
      </p:pic>
      <p:pic>
        <p:nvPicPr>
          <p:cNvPr id="8" name="Picture 7" descr="figur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1"/>
          <a:stretch/>
        </p:blipFill>
        <p:spPr>
          <a:xfrm>
            <a:off x="5662930" y="2621448"/>
            <a:ext cx="3021124" cy="34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8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22" end="2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ClrTx/>
            </a:pPr>
            <a:r>
              <a:rPr lang="en-US" dirty="0" smtClean="0"/>
              <a:t>Space charge induced brightness and intensity limitations</a:t>
            </a:r>
          </a:p>
          <a:p>
            <a:pPr>
              <a:buClrTx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Beam degradation through periodic resonance crossing</a:t>
            </a:r>
          </a:p>
          <a:p>
            <a:pPr>
              <a:buClrTx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Mitigation measures</a:t>
            </a:r>
          </a:p>
          <a:p>
            <a:pPr>
              <a:buClrTx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Summary and conclusions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69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smtClean="0"/>
              <a:t>PS: Space charge driven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 needs to store LHC beam for 1.2 s while waiting for 2</a:t>
            </a:r>
            <a:r>
              <a:rPr lang="en-US" baseline="30000" dirty="0"/>
              <a:t>nd</a:t>
            </a:r>
            <a:r>
              <a:rPr lang="en-US" dirty="0"/>
              <a:t> injection</a:t>
            </a:r>
          </a:p>
          <a:p>
            <a:r>
              <a:rPr lang="en-US" dirty="0"/>
              <a:t>Losses are observed for working points above </a:t>
            </a:r>
            <a:r>
              <a:rPr lang="en-US" dirty="0" err="1"/>
              <a:t>Qy</a:t>
            </a:r>
            <a:r>
              <a:rPr lang="en-US" dirty="0"/>
              <a:t>=6.25</a:t>
            </a:r>
          </a:p>
          <a:p>
            <a:pPr lvl="1"/>
            <a:r>
              <a:rPr lang="en-US" dirty="0"/>
              <a:t>Lattice has strong harmonic 50 </a:t>
            </a:r>
            <a:r>
              <a:rPr lang="en-US" dirty="0">
                <a:sym typeface="Wingdings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space charge potential drives 8</a:t>
            </a:r>
            <a:r>
              <a:rPr lang="en-US" b="1" baseline="30000" dirty="0">
                <a:solidFill>
                  <a:srgbClr val="FF0000"/>
                </a:solidFill>
                <a:sym typeface="Wingdings"/>
              </a:rPr>
              <a:t>th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order resonances (8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= 50 and 2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Qx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+ 6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= 50) – cannot be compensated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 descr="figure15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0" y="2994973"/>
            <a:ext cx="4176373" cy="3132280"/>
          </a:xfrm>
          <a:prstGeom prst="rect">
            <a:avLst/>
          </a:prstGeom>
        </p:spPr>
      </p:pic>
      <p:pic>
        <p:nvPicPr>
          <p:cNvPr id="10" name="Picture 9" descr="figure15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60" y="2994973"/>
            <a:ext cx="4176373" cy="3132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3115" y="2638182"/>
            <a:ext cx="247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Measurements </a:t>
            </a:r>
            <a:b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(medium brightness beam)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4440" y="2638182"/>
            <a:ext cx="2518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Simulations </a:t>
            </a:r>
            <a:b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(no machine nonlinearities)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4004" y="4816625"/>
            <a:ext cx="5017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4004" y="3758878"/>
            <a:ext cx="525756" cy="2003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19769" y="4816625"/>
            <a:ext cx="5017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19769" y="3758878"/>
            <a:ext cx="525756" cy="2003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3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PS: Space charge driven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 needs to store LHC beam for 1.2 s while waiting for 2</a:t>
            </a:r>
            <a:r>
              <a:rPr lang="en-US" baseline="30000" dirty="0"/>
              <a:t>nd</a:t>
            </a:r>
            <a:r>
              <a:rPr lang="en-US" dirty="0"/>
              <a:t> injection</a:t>
            </a:r>
          </a:p>
          <a:p>
            <a:r>
              <a:rPr lang="en-US" dirty="0"/>
              <a:t>Losses are observed for working points above </a:t>
            </a:r>
            <a:r>
              <a:rPr lang="en-US" dirty="0" err="1"/>
              <a:t>Qy</a:t>
            </a:r>
            <a:r>
              <a:rPr lang="en-US" dirty="0"/>
              <a:t>=6.25</a:t>
            </a:r>
          </a:p>
          <a:p>
            <a:pPr lvl="1"/>
            <a:r>
              <a:rPr lang="en-US" dirty="0"/>
              <a:t>Lattice has strong harmonic 50 </a:t>
            </a:r>
            <a:r>
              <a:rPr lang="en-US" dirty="0">
                <a:sym typeface="Wingdings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space charge potential drives 8</a:t>
            </a:r>
            <a:r>
              <a:rPr lang="en-US" b="1" baseline="30000" dirty="0">
                <a:solidFill>
                  <a:srgbClr val="FF0000"/>
                </a:solidFill>
                <a:sym typeface="Wingdings"/>
              </a:rPr>
              <a:t>th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order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resonances (8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= 50 and 2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Qx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+ 6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Qy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= 50) – cannot be compensated</a:t>
            </a:r>
          </a:p>
          <a:p>
            <a:r>
              <a:rPr lang="en-US" dirty="0" smtClean="0">
                <a:solidFill>
                  <a:srgbClr val="008000"/>
                </a:solidFill>
                <a:sym typeface="Wingdings"/>
              </a:rPr>
              <a:t>Measured losses disappear for another integer tune </a:t>
            </a:r>
            <a:r>
              <a:rPr lang="en-US" dirty="0" smtClean="0">
                <a:sym typeface="Wingdings"/>
              </a:rPr>
              <a:t>(avoiding harmonic 50)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Unfortunately incompatible with acceleration and thus not usable for operation 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figure5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" y="3450714"/>
            <a:ext cx="3503718" cy="2627789"/>
          </a:xfrm>
          <a:prstGeom prst="rect">
            <a:avLst/>
          </a:prstGeom>
        </p:spPr>
      </p:pic>
      <p:pic>
        <p:nvPicPr>
          <p:cNvPr id="8" name="Picture 7" descr="figure5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81" y="3450714"/>
            <a:ext cx="3503718" cy="262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Established performance limitation diagram for entire complex</a:t>
            </a:r>
          </a:p>
          <a:p>
            <a:pPr lvl="1"/>
            <a:r>
              <a:rPr lang="en-US" dirty="0" smtClean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4DEA76-808C-724C-8FBA-7767169B8B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3197" y="3306228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performance limitation diagram for entire complex</a:t>
            </a:r>
          </a:p>
          <a:p>
            <a:pPr lvl="1"/>
            <a:r>
              <a:rPr lang="en-US" dirty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587629-7F99-CA49-9D20-E4BEBF82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2163" y="3307686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0DF01F8-2E75-A740-A8BC-28D56A1B1D06}"/>
              </a:ext>
            </a:extLst>
          </p:cNvPr>
          <p:cNvSpPr txBox="1">
            <a:spLocks/>
          </p:cNvSpPr>
          <p:nvPr/>
        </p:nvSpPr>
        <p:spPr>
          <a:xfrm>
            <a:off x="4612434" y="2222392"/>
            <a:ext cx="4241043" cy="29244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13200" indent="-241200" algn="l" rtl="0" eaLnBrk="1" latinLnBrk="0" hangingPunct="1">
              <a:spcBef>
                <a:spcPts val="1272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600" indent="-241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400" indent="-198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Connection of PSB to Linac4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/>
              <a:t>Charge </a:t>
            </a:r>
            <a:r>
              <a:rPr lang="en-US" sz="1600" dirty="0"/>
              <a:t>exchange H</a:t>
            </a:r>
            <a:r>
              <a:rPr lang="en-US" sz="1600" baseline="30000" dirty="0"/>
              <a:t>-</a:t>
            </a:r>
            <a:r>
              <a:rPr lang="en-US" sz="1600" dirty="0"/>
              <a:t> injection at 160 MeV into PSB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1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performance limitation diagram for entire complex</a:t>
            </a:r>
          </a:p>
          <a:p>
            <a:pPr lvl="1"/>
            <a:r>
              <a:rPr lang="en-US" dirty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50D4B0-A17B-0F47-9B93-1139F31D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2163" y="3307686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0DF01F8-2E75-A740-A8BC-28D56A1B1D06}"/>
              </a:ext>
            </a:extLst>
          </p:cNvPr>
          <p:cNvSpPr txBox="1">
            <a:spLocks/>
          </p:cNvSpPr>
          <p:nvPr/>
        </p:nvSpPr>
        <p:spPr>
          <a:xfrm>
            <a:off x="4612434" y="2222392"/>
            <a:ext cx="4241043" cy="29244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13200" indent="-241200" algn="l" rtl="0" eaLnBrk="1" latinLnBrk="0" hangingPunct="1">
              <a:spcBef>
                <a:spcPts val="1272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600" indent="-241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400" indent="-198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Connection of PSB to Linac4</a:t>
            </a:r>
          </a:p>
          <a:p>
            <a:r>
              <a:rPr lang="en-US" sz="1800" b="1" dirty="0"/>
              <a:t>PSB acceleration to 2 GeV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/>
              <a:t>Increased energy and large momentum spread enable twice brightness for same space charge </a:t>
            </a:r>
            <a:r>
              <a:rPr lang="en-US" sz="1600" dirty="0"/>
              <a:t>tune spread at PS injection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5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performance limitation diagram for entire complex</a:t>
            </a:r>
          </a:p>
          <a:p>
            <a:pPr lvl="1"/>
            <a:r>
              <a:rPr lang="en-US" dirty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0B6F91-BC14-8244-842C-1AD761901E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2163" y="3307686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10DF01F8-2E75-A740-A8BC-28D56A1B1D06}"/>
              </a:ext>
            </a:extLst>
          </p:cNvPr>
          <p:cNvSpPr txBox="1">
            <a:spLocks/>
          </p:cNvSpPr>
          <p:nvPr/>
        </p:nvSpPr>
        <p:spPr>
          <a:xfrm>
            <a:off x="4613092" y="2222392"/>
            <a:ext cx="4240385" cy="29244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13200" indent="-241200" algn="l" rtl="0" eaLnBrk="1" latinLnBrk="0" hangingPunct="1">
              <a:spcBef>
                <a:spcPts val="1272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600" indent="-241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400" indent="-198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Connection of PSB to Linac4</a:t>
            </a:r>
          </a:p>
          <a:p>
            <a:r>
              <a:rPr lang="en-US" sz="1800" dirty="0"/>
              <a:t>PSB acceleration to 2 GeV</a:t>
            </a:r>
          </a:p>
          <a:p>
            <a:r>
              <a:rPr lang="en-US" sz="1800" b="1" dirty="0"/>
              <a:t>PS RF </a:t>
            </a:r>
            <a:r>
              <a:rPr lang="en-US" sz="1800" b="1" dirty="0" smtClean="0"/>
              <a:t>upgrades</a:t>
            </a:r>
            <a:endParaRPr lang="en-US" sz="1800" b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New broadband cavity for longitudinal feedback system against instabilities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Impedance reduction of RF </a:t>
            </a:r>
            <a:r>
              <a:rPr lang="en-US" sz="1600" dirty="0" smtClean="0"/>
              <a:t>systems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s-IS" sz="1600" dirty="0" smtClean="0"/>
              <a:t>…</a:t>
            </a:r>
            <a:endParaRPr lang="en-US" sz="1600" dirty="0"/>
          </a:p>
          <a:p>
            <a:pPr lvl="1"/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3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performance limitation diagram for entire complex</a:t>
            </a:r>
          </a:p>
          <a:p>
            <a:pPr lvl="1"/>
            <a:r>
              <a:rPr lang="en-US" dirty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2F0DC3-BC9A-E14E-ACCA-C44FBEEA9B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2163" y="3307686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10DF01F8-2E75-A740-A8BC-28D56A1B1D06}"/>
              </a:ext>
            </a:extLst>
          </p:cNvPr>
          <p:cNvSpPr txBox="1">
            <a:spLocks/>
          </p:cNvSpPr>
          <p:nvPr/>
        </p:nvSpPr>
        <p:spPr>
          <a:xfrm>
            <a:off x="4610878" y="2222392"/>
            <a:ext cx="4350422" cy="39893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13200" indent="-241200" algn="l" rtl="0" eaLnBrk="1" latinLnBrk="0" hangingPunct="1">
              <a:spcBef>
                <a:spcPts val="1272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600" indent="-241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400" indent="-198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Connection of PSB to Linac4</a:t>
            </a:r>
          </a:p>
          <a:p>
            <a:r>
              <a:rPr lang="en-US" sz="1800" dirty="0"/>
              <a:t>PSB acceleration to 2 GeV</a:t>
            </a:r>
          </a:p>
          <a:p>
            <a:r>
              <a:rPr lang="en-US" sz="1800" dirty="0"/>
              <a:t>PS RF upgrades</a:t>
            </a:r>
          </a:p>
          <a:p>
            <a:r>
              <a:rPr lang="en-US" sz="1800" b="1" dirty="0"/>
              <a:t>SPS upgrade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Power and LLRF upgrade of 200 MHz RF system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Longitudinal impedance reduction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a-C coating of focusing quadrupole chambers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Deployment of low </a:t>
            </a:r>
            <a:r>
              <a:rPr lang="en-US" sz="1600" dirty="0" err="1">
                <a:latin typeface="Symbol" pitchFamily="2" charset="2"/>
              </a:rPr>
              <a:t>g</a:t>
            </a:r>
            <a:r>
              <a:rPr lang="en-US" sz="1600" baseline="-25000" dirty="0" err="1"/>
              <a:t>t</a:t>
            </a:r>
            <a:r>
              <a:rPr lang="en-US" sz="1600" dirty="0"/>
              <a:t> optics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Upgrade of beam dump and protection devices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8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 Upgrade (LIU)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performance limitation diagram for entire complex</a:t>
            </a:r>
          </a:p>
          <a:p>
            <a:pPr lvl="1"/>
            <a:r>
              <a:rPr lang="en-US" dirty="0"/>
              <a:t>Identified bottlenecks and corresponding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2F0DC3-BC9A-E14E-ACCA-C44FBEEA9B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705" y="1673028"/>
            <a:ext cx="4680000" cy="432000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86E12663-230A-054C-9C9D-654C169DD0A5}"/>
              </a:ext>
            </a:extLst>
          </p:cNvPr>
          <p:cNvSpPr>
            <a:spLocks noChangeAspect="1"/>
          </p:cNvSpPr>
          <p:nvPr/>
        </p:nvSpPr>
        <p:spPr>
          <a:xfrm>
            <a:off x="3122163" y="3307686"/>
            <a:ext cx="324000" cy="324000"/>
          </a:xfrm>
          <a:prstGeom prst="star5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0DF01F8-2E75-A740-A8BC-28D56A1B1D06}"/>
              </a:ext>
            </a:extLst>
          </p:cNvPr>
          <p:cNvSpPr txBox="1">
            <a:spLocks/>
          </p:cNvSpPr>
          <p:nvPr/>
        </p:nvSpPr>
        <p:spPr>
          <a:xfrm>
            <a:off x="4613092" y="2222391"/>
            <a:ext cx="4252365" cy="39893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13200" indent="-241200" algn="l" rtl="0" eaLnBrk="1" latinLnBrk="0" hangingPunct="1">
              <a:spcBef>
                <a:spcPts val="1272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600" indent="-241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400" indent="-198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/>
              <a:t>Connection of PSB to Linac4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/>
              <a:t>PSB acceleration to 2 GeV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/>
              <a:t>PS RF upgrades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/>
              <a:t>SPS upgrade</a:t>
            </a:r>
          </a:p>
          <a:p>
            <a:endParaRPr lang="en-US" sz="1800" dirty="0"/>
          </a:p>
          <a:p>
            <a:pPr>
              <a:buFont typeface=".Hiragino Kaku Gothic Interface W3"/>
              <a:buChar char="⇒"/>
            </a:pPr>
            <a:r>
              <a:rPr lang="en-US" sz="1800" b="1" dirty="0"/>
              <a:t>LIU parameter reach for proton beams matches the HL-LHC target within baseline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533570" y="2971452"/>
            <a:ext cx="148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</a:rPr>
              <a:t>HL-LHC request</a:t>
            </a:r>
            <a:endParaRPr lang="en-US" sz="1400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7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Space charge induced brightness and intensity limitations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Beam degradation through periodic resonance crossing</a:t>
            </a:r>
          </a:p>
          <a:p>
            <a:pPr>
              <a:buClrTx/>
            </a:pPr>
            <a:r>
              <a:rPr lang="en-US" dirty="0" smtClean="0">
                <a:solidFill>
                  <a:srgbClr val="BFBFBF"/>
                </a:solidFill>
              </a:rPr>
              <a:t>Mitigation measures</a:t>
            </a:r>
          </a:p>
          <a:p>
            <a:pPr>
              <a:buClrTx/>
            </a:pPr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1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charge induced tune spread limits machine performance</a:t>
            </a:r>
          </a:p>
          <a:p>
            <a:pPr lvl="1"/>
            <a:r>
              <a:rPr lang="en-US" dirty="0" smtClean="0"/>
              <a:t>Tune spread in combination with resonances </a:t>
            </a:r>
            <a:r>
              <a:rPr lang="en-US" dirty="0" smtClean="0">
                <a:solidFill>
                  <a:srgbClr val="FF0000"/>
                </a:solidFill>
              </a:rPr>
              <a:t>limits achievable brightness N/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</a:p>
          <a:p>
            <a:pPr lvl="1"/>
            <a:r>
              <a:rPr lang="en-US" dirty="0" smtClean="0"/>
              <a:t>Losses due to increasing beam size ultimately </a:t>
            </a:r>
            <a:r>
              <a:rPr lang="en-US" dirty="0" smtClean="0">
                <a:solidFill>
                  <a:srgbClr val="FF0000"/>
                </a:solidFill>
              </a:rPr>
              <a:t>limit achievable intensity</a:t>
            </a:r>
          </a:p>
          <a:p>
            <a:r>
              <a:rPr lang="en-US" dirty="0" smtClean="0"/>
              <a:t>Mitigation measures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Flattening of longitudinal bunch profile </a:t>
            </a:r>
            <a:r>
              <a:rPr lang="en-US" dirty="0" smtClean="0"/>
              <a:t>using multiple RF systems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Optimization of working point </a:t>
            </a:r>
            <a:r>
              <a:rPr lang="en-US" dirty="0" smtClean="0"/>
              <a:t>to avoid structure and space charge resonances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Resonance compensation </a:t>
            </a:r>
            <a:r>
              <a:rPr lang="en-US" dirty="0"/>
              <a:t>using corrector </a:t>
            </a:r>
            <a:r>
              <a:rPr lang="en-US" dirty="0" smtClean="0"/>
              <a:t>magnets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Energy upgrade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/>
              <a:t>Optimizing machine performance requires </a:t>
            </a:r>
          </a:p>
          <a:p>
            <a:pPr lvl="1"/>
            <a:r>
              <a:rPr lang="en-US" dirty="0" smtClean="0"/>
              <a:t>Good characterization of performance limitations </a:t>
            </a:r>
            <a:r>
              <a:rPr lang="en-US" dirty="0"/>
              <a:t>(possibly </a:t>
            </a:r>
            <a:r>
              <a:rPr lang="en-US" dirty="0" smtClean="0"/>
              <a:t>combination </a:t>
            </a:r>
            <a:r>
              <a:rPr lang="en-US" dirty="0"/>
              <a:t>of effects</a:t>
            </a:r>
            <a:r>
              <a:rPr lang="en-US" dirty="0" smtClean="0"/>
              <a:t>) through experiments and simulation models </a:t>
            </a:r>
          </a:p>
          <a:p>
            <a:pPr lvl="1"/>
            <a:r>
              <a:rPr lang="en-US" dirty="0" smtClean="0"/>
              <a:t>Good control of the machine and reproducible implementation of mitigation measures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21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limitation </a:t>
            </a:r>
            <a:r>
              <a:rPr lang="en-US" dirty="0" smtClean="0"/>
              <a:t>from direct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space charge induces tune spread, with maximum tune shift: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5" name="Picture 14" descr="tune_diagram_000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/>
        </p:blipFill>
        <p:spPr>
          <a:xfrm>
            <a:off x="669008" y="2898535"/>
            <a:ext cx="3373119" cy="3143302"/>
          </a:xfrm>
          <a:prstGeom prst="rect">
            <a:avLst/>
          </a:prstGeom>
          <a:effectLst/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E970EDD-FA81-5E43-A5F4-876AE3A18CFF}"/>
              </a:ext>
            </a:extLst>
          </p:cNvPr>
          <p:cNvSpPr txBox="1"/>
          <p:nvPr/>
        </p:nvSpPr>
        <p:spPr>
          <a:xfrm>
            <a:off x="5072465" y="5009464"/>
            <a:ext cx="2567713" cy="58477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particles in tails </a:t>
            </a:r>
            <a:br>
              <a:rPr lang="en-US" sz="1600" dirty="0" smtClean="0"/>
            </a:br>
            <a:r>
              <a:rPr lang="en-US" sz="1600" dirty="0" smtClean="0"/>
              <a:t>of distribution</a:t>
            </a:r>
            <a:endParaRPr lang="en-US" sz="16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5AB1F083-8A7E-3D40-AA5C-11100E90DA46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5902684" y="4154128"/>
            <a:ext cx="453638" cy="85533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DD8102FC-3CF7-4B47-9089-9ACE88BB934D}"/>
              </a:ext>
            </a:extLst>
          </p:cNvPr>
          <p:cNvCxnSpPr>
            <a:stCxn id="57" idx="1"/>
          </p:cNvCxnSpPr>
          <p:nvPr/>
        </p:nvCxnSpPr>
        <p:spPr>
          <a:xfrm flipH="1" flipV="1">
            <a:off x="3169376" y="4663664"/>
            <a:ext cx="1903089" cy="6381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A287D146-73BB-9E4E-85F4-95E400A0A1D4}"/>
              </a:ext>
            </a:extLst>
          </p:cNvPr>
          <p:cNvSpPr/>
          <p:nvPr/>
        </p:nvSpPr>
        <p:spPr>
          <a:xfrm rot="2210393">
            <a:off x="2147116" y="3702099"/>
            <a:ext cx="1016957" cy="1489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5AB1F083-8A7E-3D40-AA5C-11100E90DA46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6356322" y="4222725"/>
            <a:ext cx="465071" cy="7867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08D0FC7-DA87-8545-B719-3C9CFFBEE4D7}"/>
              </a:ext>
            </a:extLst>
          </p:cNvPr>
          <p:cNvSpPr/>
          <p:nvPr/>
        </p:nvSpPr>
        <p:spPr>
          <a:xfrm>
            <a:off x="5798705" y="3498792"/>
            <a:ext cx="250366" cy="677099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00896" y="2812500"/>
            <a:ext cx="2784480" cy="1656000"/>
            <a:chOff x="5400896" y="2692680"/>
            <a:chExt cx="2784480" cy="1656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AA9D881-8AF4-D843-A471-F6271868D91B}"/>
                </a:ext>
              </a:extLst>
            </p:cNvPr>
            <p:cNvSpPr/>
            <p:nvPr/>
          </p:nvSpPr>
          <p:spPr>
            <a:xfrm>
              <a:off x="5400896" y="3332368"/>
              <a:ext cx="1907898" cy="7705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20A598C2-1FBB-6C44-A983-70D62E82B3D0}"/>
                </a:ext>
              </a:extLst>
            </p:cNvPr>
            <p:cNvCxnSpPr/>
            <p:nvPr/>
          </p:nvCxnSpPr>
          <p:spPr>
            <a:xfrm>
              <a:off x="6311530" y="3726376"/>
              <a:ext cx="182126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6ED15471-2D74-6A4E-8C97-C7D59554F75F}"/>
                </a:ext>
              </a:extLst>
            </p:cNvPr>
            <p:cNvCxnSpPr/>
            <p:nvPr/>
          </p:nvCxnSpPr>
          <p:spPr>
            <a:xfrm flipH="1">
              <a:off x="5667574" y="3726376"/>
              <a:ext cx="673211" cy="55223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BEED942-BBAD-F943-BF3D-D7178FD0CDAF}"/>
                </a:ext>
              </a:extLst>
            </p:cNvPr>
            <p:cNvCxnSpPr/>
            <p:nvPr/>
          </p:nvCxnSpPr>
          <p:spPr>
            <a:xfrm flipV="1">
              <a:off x="6351750" y="2692680"/>
              <a:ext cx="0" cy="103369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E36A50C8-A684-2F4D-85A4-C1E4414EF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2059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C52DB74-6ABA-DA4A-88E7-FCCE53A7D333}"/>
                </a:ext>
              </a:extLst>
            </p:cNvPr>
            <p:cNvSpPr txBox="1"/>
            <p:nvPr/>
          </p:nvSpPr>
          <p:spPr>
            <a:xfrm>
              <a:off x="7835132" y="3644616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C433F09-3F32-7B4E-8783-7D6E4A488E04}"/>
                </a:ext>
              </a:extLst>
            </p:cNvPr>
            <p:cNvSpPr txBox="1"/>
            <p:nvPr/>
          </p:nvSpPr>
          <p:spPr>
            <a:xfrm>
              <a:off x="6324675" y="2701956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ECBDA21-0780-584F-8131-2BB726FB1169}"/>
                </a:ext>
              </a:extLst>
            </p:cNvPr>
            <p:cNvSpPr txBox="1"/>
            <p:nvPr/>
          </p:nvSpPr>
          <p:spPr>
            <a:xfrm>
              <a:off x="5786164" y="4034308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x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577194FB-F6F3-2345-B94A-65160D3E1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7944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E69012B-BB34-FB49-890E-B44162CB8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8566" y="351532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91925E0-19D7-2242-ACD3-D1CD72FBF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70" y="388312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8A322EDF-F3C6-FD4F-82DA-366F0459F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4469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6436D53-1D3D-514E-8DD1-068953E2D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2723" y="3611326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66A1C4D-D396-1C41-AC82-D2FDCA2B2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6408" y="390539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C9B1B228-0EB1-3B49-96B7-D06DED411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1277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A9674AE9-8C70-A64E-AA40-388AA8B82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7568" y="370156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3EF57DF2-0A7A-6E46-9348-CED477AD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576" y="361981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FF705744-FAEC-FD4A-B083-0A0445219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2286" y="371582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FA0143F1-2CC7-BC49-AB11-16A5790B2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2329" y="383736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F30AC81C-9ACB-B349-A584-44BB97D61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515" y="383736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7D7650A5-D626-D446-BDDE-4BE33892C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1750" y="390539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5E08D044-5CB0-F140-BA91-4995840BAC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1393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1FE8B862-C443-604A-ABD1-910FD2761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8069" y="3726376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6C5BD040-510F-E04A-AF7C-71877AEE3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8643" y="337386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607A3E2-D1EE-1342-8D48-3E3EFF62F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3216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1B169A3A-A4FC-D047-8423-0BE492A8D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52" y="342610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36165260-E69E-5C48-A31A-73442CAFE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3689" y="3778625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C38E3272-7F58-5144-8FA3-71AAE93C9B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0505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F415B49B-8077-0240-BD97-D8AAC26C2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3591" y="354011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ADE2F789-43E7-F54F-88D3-3925BFD6E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0606" y="3663575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AEEEF1D6-2834-0B43-BAA2-4B0FDDC6B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130" y="390497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408D0FC7-DA87-8545-B719-3C9CFFBEE4D7}"/>
              </a:ext>
            </a:extLst>
          </p:cNvPr>
          <p:cNvSpPr/>
          <p:nvPr/>
        </p:nvSpPr>
        <p:spPr>
          <a:xfrm>
            <a:off x="6696210" y="3498792"/>
            <a:ext cx="250366" cy="677099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3291821" y="3506795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Delta_Q_y_&amp;=_-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76" y="1412338"/>
            <a:ext cx="6927440" cy="5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8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28" grpId="0" animBg="1"/>
      <p:bldP spid="62" grpId="0" animBg="1"/>
      <p:bldP spid="6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63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PSB tune change along cycle (old integer tunes)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Untitled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23" y="762000"/>
            <a:ext cx="4176400" cy="53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6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tune ripple at </a:t>
            </a:r>
            <a:r>
              <a:rPr lang="en-US" dirty="0" smtClean="0"/>
              <a:t>the CERN </a:t>
            </a:r>
            <a:r>
              <a:rPr lang="en-US" dirty="0"/>
              <a:t>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 experiment at CERN </a:t>
            </a:r>
            <a:r>
              <a:rPr lang="en-US" dirty="0"/>
              <a:t>SPS (started in </a:t>
            </a:r>
            <a:r>
              <a:rPr lang="en-US" dirty="0" smtClean="0"/>
              <a:t>2016)</a:t>
            </a:r>
          </a:p>
          <a:p>
            <a:pPr lvl="1"/>
            <a:r>
              <a:rPr lang="en-US" dirty="0" smtClean="0"/>
              <a:t>Horizontal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order resonance </a:t>
            </a:r>
            <a:r>
              <a:rPr lang="en-US" dirty="0" smtClean="0"/>
              <a:t>at </a:t>
            </a:r>
            <a:r>
              <a:rPr lang="en-US" dirty="0" err="1" smtClean="0"/>
              <a:t>Qx</a:t>
            </a:r>
            <a:r>
              <a:rPr lang="en-US" dirty="0" smtClean="0"/>
              <a:t> = 20.33 deliberately excited</a:t>
            </a:r>
          </a:p>
          <a:p>
            <a:pPr lvl="1"/>
            <a:r>
              <a:rPr lang="en-US" dirty="0" smtClean="0"/>
              <a:t>Additional resonance observed at </a:t>
            </a:r>
            <a:r>
              <a:rPr lang="en-US" dirty="0" err="1" smtClean="0"/>
              <a:t>Qx</a:t>
            </a:r>
            <a:r>
              <a:rPr lang="en-US" dirty="0" smtClean="0"/>
              <a:t> = 20.40 (most likely space charge driven)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47921" y="2909690"/>
            <a:ext cx="4530291" cy="3055905"/>
          </a:xfrm>
          <a:prstGeom prst="rect">
            <a:avLst/>
          </a:prstGeom>
        </p:spPr>
      </p:pic>
      <p:pic>
        <p:nvPicPr>
          <p:cNvPr id="8" name="Picture 7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4" y="3076778"/>
            <a:ext cx="4121040" cy="29634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33446" y="4407885"/>
            <a:ext cx="9464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6637" y="3233935"/>
            <a:ext cx="1137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161616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161616"/>
                </a:solidFill>
              </a:rPr>
              <a:t>Qx</a:t>
            </a:r>
            <a:r>
              <a:rPr lang="en-US" sz="1400" dirty="0">
                <a:solidFill>
                  <a:srgbClr val="161616"/>
                </a:solidFill>
              </a:rPr>
              <a:t> ~ -</a:t>
            </a:r>
            <a:r>
              <a:rPr lang="en-US" sz="1400" dirty="0" smtClean="0">
                <a:solidFill>
                  <a:srgbClr val="161616"/>
                </a:solidFill>
              </a:rPr>
              <a:t>0.06</a:t>
            </a:r>
          </a:p>
          <a:p>
            <a:r>
              <a:rPr lang="en-US" sz="1400" dirty="0" smtClean="0">
                <a:solidFill>
                  <a:srgbClr val="161616"/>
                </a:solidFill>
              </a:rPr>
              <a:t>3 s storage</a:t>
            </a:r>
            <a:endParaRPr lang="en-US" sz="1400" dirty="0">
              <a:solidFill>
                <a:srgbClr val="16161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8448" y="2882610"/>
            <a:ext cx="153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measurements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5585" y="5870945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H. Bartosik and F. Schmidt</a:t>
            </a:r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0730" y="2916872"/>
            <a:ext cx="379825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91919"/>
                </a:solidFill>
              </a:rPr>
              <a:t>frozen SC simulations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2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of tune ripple at the CERN 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Benchmark experiment at CERN </a:t>
            </a:r>
            <a:r>
              <a:rPr lang="en-US" dirty="0" smtClean="0"/>
              <a:t>SPS</a:t>
            </a:r>
            <a:r>
              <a:rPr lang="en-US" dirty="0"/>
              <a:t> </a:t>
            </a:r>
            <a:r>
              <a:rPr lang="en-US" dirty="0" smtClean="0"/>
              <a:t>(started in 2016)</a:t>
            </a:r>
            <a:endParaRPr lang="en-US" dirty="0"/>
          </a:p>
          <a:p>
            <a:pPr lvl="1"/>
            <a:r>
              <a:rPr lang="en-US" dirty="0"/>
              <a:t>Horizontal 3</a:t>
            </a:r>
            <a:r>
              <a:rPr lang="en-US" baseline="30000" dirty="0"/>
              <a:t>rd</a:t>
            </a:r>
            <a:r>
              <a:rPr lang="en-US" dirty="0"/>
              <a:t> order resonance at </a:t>
            </a:r>
            <a:r>
              <a:rPr lang="en-US" dirty="0" err="1"/>
              <a:t>Qx</a:t>
            </a:r>
            <a:r>
              <a:rPr lang="en-US" dirty="0"/>
              <a:t> = 20.33 deliberately excited</a:t>
            </a:r>
          </a:p>
          <a:p>
            <a:pPr lvl="1"/>
            <a:r>
              <a:rPr lang="en-US" dirty="0"/>
              <a:t>Additional resonance observed at </a:t>
            </a:r>
            <a:r>
              <a:rPr lang="en-US" dirty="0" err="1" smtClean="0"/>
              <a:t>Qx</a:t>
            </a:r>
            <a:r>
              <a:rPr lang="en-US" dirty="0" smtClean="0"/>
              <a:t> = 20.40 </a:t>
            </a:r>
            <a:r>
              <a:rPr lang="en-US" dirty="0"/>
              <a:t>(most likely space charge driven)</a:t>
            </a:r>
          </a:p>
          <a:p>
            <a:pPr lvl="1"/>
            <a:r>
              <a:rPr lang="en-US" dirty="0" smtClean="0"/>
              <a:t>Simulations with frozen potential far from experiment unless </a:t>
            </a:r>
            <a:r>
              <a:rPr lang="en-US" dirty="0"/>
              <a:t>(measured) SPS </a:t>
            </a:r>
            <a:r>
              <a:rPr lang="en-US" b="1" dirty="0">
                <a:solidFill>
                  <a:srgbClr val="FF0000"/>
                </a:solidFill>
              </a:rPr>
              <a:t>tune </a:t>
            </a:r>
            <a:r>
              <a:rPr lang="en-US" b="1" dirty="0" smtClean="0">
                <a:solidFill>
                  <a:srgbClr val="FF0000"/>
                </a:solidFill>
              </a:rPr>
              <a:t>ripple</a:t>
            </a:r>
            <a:r>
              <a:rPr lang="en-US" dirty="0" smtClean="0"/>
              <a:t> from power converters is taken into account – </a:t>
            </a:r>
            <a:r>
              <a:rPr lang="en-US" i="1" dirty="0" smtClean="0"/>
              <a:t>detailed </a:t>
            </a:r>
            <a:r>
              <a:rPr lang="en-US" i="1" dirty="0"/>
              <a:t>studies ongoing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47922" y="2909688"/>
            <a:ext cx="4530293" cy="3055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8448" y="2882610"/>
            <a:ext cx="153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measurements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3" y="3076776"/>
            <a:ext cx="4121042" cy="2963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0730" y="2916872"/>
            <a:ext cx="379825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91919"/>
                </a:solidFill>
              </a:rPr>
              <a:t>frozen SC simulations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with tune ripple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6637" y="3233935"/>
            <a:ext cx="1137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161616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161616"/>
                </a:solidFill>
              </a:rPr>
              <a:t>Qx</a:t>
            </a:r>
            <a:r>
              <a:rPr lang="en-US" sz="1400" dirty="0">
                <a:solidFill>
                  <a:srgbClr val="161616"/>
                </a:solidFill>
              </a:rPr>
              <a:t> ~ -</a:t>
            </a:r>
            <a:r>
              <a:rPr lang="en-US" sz="1400" dirty="0" smtClean="0">
                <a:solidFill>
                  <a:srgbClr val="161616"/>
                </a:solidFill>
              </a:rPr>
              <a:t>0.06</a:t>
            </a:r>
          </a:p>
          <a:p>
            <a:r>
              <a:rPr lang="en-US" sz="1400" dirty="0" smtClean="0">
                <a:solidFill>
                  <a:srgbClr val="161616"/>
                </a:solidFill>
              </a:rPr>
              <a:t>3 s storage</a:t>
            </a:r>
            <a:endParaRPr lang="en-US" sz="1400" dirty="0">
              <a:solidFill>
                <a:srgbClr val="16161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5585" y="5870945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H. Bartosik and F. Schmidt</a:t>
            </a:r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9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tune ripple at </a:t>
            </a:r>
            <a:r>
              <a:rPr lang="en-US" dirty="0" smtClean="0"/>
              <a:t>the CERN </a:t>
            </a:r>
            <a:r>
              <a:rPr lang="en-US" dirty="0"/>
              <a:t>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Benchmark experiment at CERN SPS (started in 2016)</a:t>
            </a:r>
          </a:p>
          <a:p>
            <a:pPr lvl="1"/>
            <a:r>
              <a:rPr lang="en-US" dirty="0"/>
              <a:t>Horizontal 3</a:t>
            </a:r>
            <a:r>
              <a:rPr lang="en-US" baseline="30000" dirty="0"/>
              <a:t>rd</a:t>
            </a:r>
            <a:r>
              <a:rPr lang="en-US" dirty="0"/>
              <a:t> order resonance at </a:t>
            </a:r>
            <a:r>
              <a:rPr lang="en-US" dirty="0" err="1"/>
              <a:t>Qx</a:t>
            </a:r>
            <a:r>
              <a:rPr lang="en-US" dirty="0"/>
              <a:t> = 20.33 deliberately excited</a:t>
            </a:r>
          </a:p>
          <a:p>
            <a:pPr lvl="1"/>
            <a:r>
              <a:rPr lang="en-US" dirty="0"/>
              <a:t>Additional resonance observed at </a:t>
            </a:r>
            <a:r>
              <a:rPr lang="en-US" dirty="0" err="1" smtClean="0"/>
              <a:t>Qx</a:t>
            </a:r>
            <a:r>
              <a:rPr lang="en-US" dirty="0" smtClean="0"/>
              <a:t> = 20.40 </a:t>
            </a:r>
            <a:r>
              <a:rPr lang="en-US" dirty="0"/>
              <a:t>(most likely space charge driven)</a:t>
            </a:r>
          </a:p>
          <a:p>
            <a:pPr lvl="1"/>
            <a:r>
              <a:rPr lang="en-US" dirty="0"/>
              <a:t>Simulations with frozen potential far from experiment unless (measured) SPS </a:t>
            </a:r>
            <a:r>
              <a:rPr lang="en-US" b="1" dirty="0">
                <a:solidFill>
                  <a:srgbClr val="FF0000"/>
                </a:solidFill>
              </a:rPr>
              <a:t>tune ripple</a:t>
            </a:r>
            <a:r>
              <a:rPr lang="en-US" dirty="0"/>
              <a:t> from power converters is taken into </a:t>
            </a:r>
            <a:r>
              <a:rPr lang="en-US" dirty="0" smtClean="0"/>
              <a:t>account – </a:t>
            </a:r>
            <a:r>
              <a:rPr lang="en-US" i="1" dirty="0" smtClean="0"/>
              <a:t>detailed studies ongoing</a:t>
            </a:r>
            <a:endParaRPr lang="en-US" i="1" dirty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Confirmed in direct experiment </a:t>
            </a:r>
            <a:r>
              <a:rPr lang="en-US" dirty="0" smtClean="0"/>
              <a:t>with enhanced tune ripple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4" y="3065495"/>
            <a:ext cx="4276823" cy="2851216"/>
          </a:xfrm>
          <a:prstGeom prst="rect">
            <a:avLst/>
          </a:prstGeom>
        </p:spPr>
      </p:pic>
      <p:pic>
        <p:nvPicPr>
          <p:cNvPr id="15" name="Picture 14" descr="tunescan_natu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5" y="3065496"/>
            <a:ext cx="4271757" cy="2847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9451" y="3018409"/>
            <a:ext cx="3551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measurement: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Qx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ripple: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±6e-3 @ 90 Hz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3090" y="3016920"/>
            <a:ext cx="2599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measurement: natural ripple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5585" y="5870945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H. Bartosik and F. Schmidt</a:t>
            </a:r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8799" y="4052329"/>
            <a:ext cx="160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blow-up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losses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enhanced!</a:t>
            </a:r>
          </a:p>
        </p:txBody>
      </p:sp>
    </p:spTree>
    <p:extLst>
      <p:ext uri="{BB962C8B-B14F-4D97-AF65-F5344CB8AC3E}">
        <p14:creationId xmlns:p14="http://schemas.microsoft.com/office/powerpoint/2010/main" val="388553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limitation from direct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space charge induces tune spread, with maximum tune shift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5" name="Picture 14" descr="tune_diagram_000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/>
        </p:blipFill>
        <p:spPr>
          <a:xfrm>
            <a:off x="669008" y="2898535"/>
            <a:ext cx="3373119" cy="3143302"/>
          </a:xfrm>
          <a:prstGeom prst="rect">
            <a:avLst/>
          </a:prstGeom>
          <a:effectLst/>
        </p:spPr>
      </p:pic>
      <p:grpSp>
        <p:nvGrpSpPr>
          <p:cNvPr id="71" name="Group 70"/>
          <p:cNvGrpSpPr/>
          <p:nvPr/>
        </p:nvGrpSpPr>
        <p:grpSpPr>
          <a:xfrm>
            <a:off x="5400896" y="2812500"/>
            <a:ext cx="2784480" cy="1656000"/>
            <a:chOff x="5400896" y="2692680"/>
            <a:chExt cx="2784480" cy="1656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AA9D881-8AF4-D843-A471-F6271868D91B}"/>
                </a:ext>
              </a:extLst>
            </p:cNvPr>
            <p:cNvSpPr/>
            <p:nvPr/>
          </p:nvSpPr>
          <p:spPr>
            <a:xfrm>
              <a:off x="5400896" y="3332368"/>
              <a:ext cx="1907898" cy="7705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20A598C2-1FBB-6C44-A983-70D62E82B3D0}"/>
                </a:ext>
              </a:extLst>
            </p:cNvPr>
            <p:cNvCxnSpPr/>
            <p:nvPr/>
          </p:nvCxnSpPr>
          <p:spPr>
            <a:xfrm>
              <a:off x="6311530" y="3726376"/>
              <a:ext cx="182126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6ED15471-2D74-6A4E-8C97-C7D59554F75F}"/>
                </a:ext>
              </a:extLst>
            </p:cNvPr>
            <p:cNvCxnSpPr/>
            <p:nvPr/>
          </p:nvCxnSpPr>
          <p:spPr>
            <a:xfrm flipH="1">
              <a:off x="5667574" y="3726376"/>
              <a:ext cx="673211" cy="55223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BEED942-BBAD-F943-BF3D-D7178FD0CDAF}"/>
                </a:ext>
              </a:extLst>
            </p:cNvPr>
            <p:cNvCxnSpPr/>
            <p:nvPr/>
          </p:nvCxnSpPr>
          <p:spPr>
            <a:xfrm flipV="1">
              <a:off x="6351750" y="2692680"/>
              <a:ext cx="0" cy="103369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08D0FC7-DA87-8545-B719-3C9CFFBEE4D7}"/>
                </a:ext>
              </a:extLst>
            </p:cNvPr>
            <p:cNvSpPr/>
            <p:nvPr/>
          </p:nvSpPr>
          <p:spPr>
            <a:xfrm>
              <a:off x="6241481" y="3332368"/>
              <a:ext cx="250366" cy="770537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E36A50C8-A684-2F4D-85A4-C1E4414EF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2059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C52DB74-6ABA-DA4A-88E7-FCCE53A7D333}"/>
                </a:ext>
              </a:extLst>
            </p:cNvPr>
            <p:cNvSpPr txBox="1"/>
            <p:nvPr/>
          </p:nvSpPr>
          <p:spPr>
            <a:xfrm>
              <a:off x="7835132" y="3644616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C433F09-3F32-7B4E-8783-7D6E4A488E04}"/>
                </a:ext>
              </a:extLst>
            </p:cNvPr>
            <p:cNvSpPr txBox="1"/>
            <p:nvPr/>
          </p:nvSpPr>
          <p:spPr>
            <a:xfrm>
              <a:off x="6324675" y="2701956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ECBDA21-0780-584F-8131-2BB726FB1169}"/>
                </a:ext>
              </a:extLst>
            </p:cNvPr>
            <p:cNvSpPr txBox="1"/>
            <p:nvPr/>
          </p:nvSpPr>
          <p:spPr>
            <a:xfrm>
              <a:off x="5786164" y="4034308"/>
              <a:ext cx="350244" cy="3143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x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577194FB-F6F3-2345-B94A-65160D3E1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7944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E69012B-BB34-FB49-890E-B44162CB8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8566" y="351532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91925E0-19D7-2242-ACD3-D1CD72FBF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70" y="388312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8A322EDF-F3C6-FD4F-82DA-366F0459F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4469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6436D53-1D3D-514E-8DD1-068953E2D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2723" y="3611326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66A1C4D-D396-1C41-AC82-D2FDCA2B2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6408" y="390539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C9B1B228-0EB1-3B49-96B7-D06DED411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1277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A9674AE9-8C70-A64E-AA40-388AA8B82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7568" y="370156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3EF57DF2-0A7A-6E46-9348-CED477AD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576" y="361981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FF705744-FAEC-FD4A-B083-0A0445219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2286" y="371582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FA0143F1-2CC7-BC49-AB11-16A5790B2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2329" y="383736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F30AC81C-9ACB-B349-A584-44BB97D61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515" y="3837361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7D7650A5-D626-D446-BDDE-4BE33892C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1750" y="3905392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5E08D044-5CB0-F140-BA91-4995840BAC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1393" y="3463073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1FE8B862-C443-604A-ABD1-910FD2761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8069" y="3726376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6C5BD040-510F-E04A-AF7C-71877AEE3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8643" y="337386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607A3E2-D1EE-1342-8D48-3E3EFF62F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3216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1B169A3A-A4FC-D047-8423-0BE492A8D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52" y="342610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36165260-E69E-5C48-A31A-73442CAFE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3689" y="3778625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C38E3272-7F58-5144-8FA3-71AAE93C9B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0505" y="368279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F415B49B-8077-0240-BD97-D8AAC26C2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3591" y="3540119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ADE2F789-43E7-F54F-88D3-3925BFD6E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0606" y="3663575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AEEEF1D6-2834-0B43-BAA2-4B0FDDC6B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130" y="3904970"/>
              <a:ext cx="83878" cy="1044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E970EDD-FA81-5E43-A5F4-876AE3A18CFF}"/>
              </a:ext>
            </a:extLst>
          </p:cNvPr>
          <p:cNvSpPr txBox="1"/>
          <p:nvPr/>
        </p:nvSpPr>
        <p:spPr>
          <a:xfrm>
            <a:off x="5072465" y="5009464"/>
            <a:ext cx="2567713" cy="58477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particles in the core / close </a:t>
            </a:r>
            <a:r>
              <a:rPr lang="en-US" sz="1600" dirty="0"/>
              <a:t>to </a:t>
            </a:r>
            <a:r>
              <a:rPr lang="en-US" sz="1600" dirty="0" smtClean="0"/>
              <a:t>peak </a:t>
            </a:r>
            <a:r>
              <a:rPr lang="en-US" sz="1600" dirty="0"/>
              <a:t>density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5AB1F083-8A7E-3D40-AA5C-11100E90DA46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6356322" y="4330564"/>
            <a:ext cx="0" cy="67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DD8102FC-3CF7-4B47-9089-9ACE88BB934D}"/>
              </a:ext>
            </a:extLst>
          </p:cNvPr>
          <p:cNvCxnSpPr>
            <a:stCxn id="57" idx="1"/>
          </p:cNvCxnSpPr>
          <p:nvPr/>
        </p:nvCxnSpPr>
        <p:spPr>
          <a:xfrm flipH="1">
            <a:off x="2500609" y="5301852"/>
            <a:ext cx="257185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A287D146-73BB-9E4E-85F4-95E400A0A1D4}"/>
              </a:ext>
            </a:extLst>
          </p:cNvPr>
          <p:cNvSpPr/>
          <p:nvPr/>
        </p:nvSpPr>
        <p:spPr>
          <a:xfrm rot="2210393">
            <a:off x="1293672" y="4552460"/>
            <a:ext cx="1016957" cy="1489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3291821" y="3506795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Delta_Q_y_&amp;=_-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76" y="1412338"/>
            <a:ext cx="6927440" cy="5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limitation from direct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space charge induces tune spread, with maximum tune shift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achievable brightness N/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usually </a:t>
            </a:r>
            <a:r>
              <a:rPr lang="en-US" dirty="0" smtClean="0">
                <a:solidFill>
                  <a:srgbClr val="FF0000"/>
                </a:solidFill>
              </a:rPr>
              <a:t>limited by strong resonances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7" descr="tune_diagram_1499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/>
          <a:stretch/>
        </p:blipFill>
        <p:spPr>
          <a:xfrm>
            <a:off x="4869080" y="2898535"/>
            <a:ext cx="3372289" cy="314330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449482" y="2898535"/>
            <a:ext cx="0" cy="2684036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9538" y="4797001"/>
            <a:ext cx="2664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une_diagram_000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/>
        </p:blipFill>
        <p:spPr>
          <a:xfrm>
            <a:off x="669008" y="2898535"/>
            <a:ext cx="3373119" cy="314330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242165" y="2904868"/>
            <a:ext cx="0" cy="2684036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96654" y="4788904"/>
            <a:ext cx="2664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7485617" y="3505858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291821" y="3506795"/>
            <a:ext cx="107998" cy="10801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Delta_Q_y_&amp;=_-_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76" y="1412338"/>
            <a:ext cx="6927440" cy="546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3646" y="4428617"/>
            <a:ext cx="96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emittance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blow-up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044620" y="4169611"/>
            <a:ext cx="900120" cy="33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2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Brightness limitation of the CERN PSB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CERN PSB is operated at constant brightness N/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</a:p>
          <a:p>
            <a:pPr lvl="1"/>
            <a:r>
              <a:rPr lang="en-US" dirty="0" smtClean="0"/>
              <a:t>Measured </a:t>
            </a:r>
            <a:r>
              <a:rPr lang="en-US" dirty="0" smtClean="0"/>
              <a:t>transverse emittance scales linearly with intensity due to space charge induced transverse emittance blow-up</a:t>
            </a:r>
            <a:endParaRPr lang="en-US" dirty="0" smtClean="0"/>
          </a:p>
          <a:p>
            <a:pPr lvl="1"/>
            <a:r>
              <a:rPr lang="en-US" dirty="0" smtClean="0"/>
              <a:t>Reproduced in space charge simulations (even neglecting multi-turn injection)</a:t>
            </a:r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brightness_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62" y="2291886"/>
            <a:ext cx="4776201" cy="3820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783" y="3383475"/>
            <a:ext cx="2842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Energy upgrade required to reach higher brightness –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presently ongoing as part of LHC injector upgrade project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Ultimately space charge limits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Ultimately the </a:t>
            </a:r>
            <a:r>
              <a:rPr lang="en-US" dirty="0" smtClean="0">
                <a:solidFill>
                  <a:srgbClr val="FF0000"/>
                </a:solidFill>
              </a:rPr>
              <a:t>brightness limitation </a:t>
            </a:r>
            <a:r>
              <a:rPr lang="en-US" dirty="0" smtClean="0">
                <a:solidFill>
                  <a:srgbClr val="FF0000"/>
                </a:solidFill>
              </a:rPr>
              <a:t>also becomes </a:t>
            </a:r>
            <a:r>
              <a:rPr lang="en-US" dirty="0">
                <a:solidFill>
                  <a:srgbClr val="FF0000"/>
                </a:solidFill>
              </a:rPr>
              <a:t>the intensity </a:t>
            </a:r>
            <a:r>
              <a:rPr lang="en-US" dirty="0" smtClean="0">
                <a:solidFill>
                  <a:srgbClr val="FF0000"/>
                </a:solidFill>
              </a:rPr>
              <a:t>limitation </a:t>
            </a:r>
            <a:r>
              <a:rPr lang="en-US" dirty="0" smtClean="0"/>
              <a:t>when </a:t>
            </a:r>
            <a:r>
              <a:rPr lang="en-US" dirty="0"/>
              <a:t>losses resulting from increasing beam size reach collimator </a:t>
            </a:r>
            <a:r>
              <a:rPr lang="en-US" dirty="0" smtClean="0"/>
              <a:t>capacity</a:t>
            </a:r>
          </a:p>
          <a:p>
            <a:pPr lvl="1"/>
            <a:r>
              <a:rPr lang="en-US" dirty="0" smtClean="0"/>
              <a:t>Especially relevant for high power machines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Untitled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54" y="2399273"/>
            <a:ext cx="5721122" cy="3737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503" y="1896046"/>
            <a:ext cx="39535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Simulation study for the J-PARC RCS </a:t>
            </a:r>
          </a:p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H.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Hotchi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, space charge workshop 2019</a:t>
            </a:r>
            <a:endParaRPr lang="en-US" sz="16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9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Restricted working point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</a:t>
            </a:r>
            <a:r>
              <a:rPr lang="en-US" dirty="0" smtClean="0"/>
              <a:t>working points with fractional higher tunes? 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-</a:t>
            </a:r>
            <a:r>
              <a:rPr lang="en-US" dirty="0" smtClean="0"/>
              <a:t> injection requires </a:t>
            </a:r>
            <a:r>
              <a:rPr lang="en-US" dirty="0"/>
              <a:t>s</a:t>
            </a:r>
            <a:r>
              <a:rPr lang="en-US" dirty="0" smtClean="0"/>
              <a:t>hort chicane magnets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Edge effects create optics distortion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ARIES-APEC workshop: Mitigation Approaches for Hadron Storage Rings and Synchrotrons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24/06/2020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1CEE5ED9-0E06-4F85-930C-3580E1E96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7034"/>
            <a:ext cx="3979325" cy="2218857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004943" y="2825620"/>
            <a:ext cx="4876923" cy="3251282"/>
            <a:chOff x="2626950" y="1020122"/>
            <a:chExt cx="5380234" cy="35868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A23BD9-28AA-45BD-AC7C-FD5A5B1FB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950" y="1020122"/>
              <a:ext cx="5380234" cy="358682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8B4EBDF-AF3E-451A-BC48-A91A51294DFB}"/>
                </a:ext>
              </a:extLst>
            </p:cNvPr>
            <p:cNvSpPr txBox="1"/>
            <p:nvPr/>
          </p:nvSpPr>
          <p:spPr>
            <a:xfrm rot="16200000">
              <a:off x="3684123" y="3613470"/>
              <a:ext cx="829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QDE3</a:t>
              </a:r>
              <a:endParaRPr lang="el-GR" sz="1600" b="1" dirty="0">
                <a:solidFill>
                  <a:schemeClr val="accent6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8B4EBDF-AF3E-451A-BC48-A91A51294DFB}"/>
                </a:ext>
              </a:extLst>
            </p:cNvPr>
            <p:cNvSpPr txBox="1"/>
            <p:nvPr/>
          </p:nvSpPr>
          <p:spPr>
            <a:xfrm rot="16200000">
              <a:off x="6618253" y="3580874"/>
              <a:ext cx="91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QDE14</a:t>
              </a:r>
              <a:endParaRPr lang="el-GR" sz="1600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spect="1"/>
          </p:cNvSpPr>
          <p:nvPr/>
        </p:nvSpPr>
        <p:spPr>
          <a:xfrm>
            <a:off x="1047662" y="2866685"/>
            <a:ext cx="217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Chicane for H</a:t>
            </a:r>
            <a:r>
              <a:rPr lang="en-US" sz="1400" b="1" baseline="30000" dirty="0" smtClean="0">
                <a:solidFill>
                  <a:schemeClr val="bg2">
                    <a:lumMod val="10000"/>
                  </a:schemeClr>
                </a:solidFill>
              </a:rPr>
              <a:t>-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 injection 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587" y="2656343"/>
            <a:ext cx="3735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Optics correction in PSB with H</a:t>
            </a:r>
            <a:r>
              <a:rPr lang="en-US" sz="1400" b="1" baseline="30000" dirty="0" smtClean="0">
                <a:solidFill>
                  <a:schemeClr val="bg2">
                    <a:lumMod val="10000"/>
                  </a:schemeClr>
                </a:solidFill>
              </a:rPr>
              <a:t>-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 injection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0157" y="2994897"/>
            <a:ext cx="108000" cy="260053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19910" y="2994897"/>
            <a:ext cx="108000" cy="260053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154873" y="4072060"/>
            <a:ext cx="1322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i</a:t>
            </a:r>
            <a:r>
              <a:rPr lang="en-US" sz="1200" dirty="0" smtClean="0">
                <a:solidFill>
                  <a:srgbClr val="FF0000"/>
                </a:solidFill>
              </a:rPr>
              <a:t>njection chicane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7896991" y="4072059"/>
            <a:ext cx="1322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i</a:t>
            </a:r>
            <a:r>
              <a:rPr lang="en-US" sz="1200" dirty="0" smtClean="0">
                <a:solidFill>
                  <a:srgbClr val="FF0000"/>
                </a:solidFill>
              </a:rPr>
              <a:t>njection chicane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3237" y="5160922"/>
            <a:ext cx="269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Individually powered quads</a:t>
            </a:r>
          </a:p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for optics correction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478887" y="5451653"/>
            <a:ext cx="307621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H="1">
            <a:off x="7554340" y="5451653"/>
            <a:ext cx="307621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63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32" grpId="0" animBg="1"/>
      <p:bldP spid="10" grpId="0"/>
      <p:bldP spid="33" grpId="0"/>
      <p:bldP spid="17" grpId="0"/>
    </p:bldLst>
  </p:timing>
</p:sld>
</file>

<file path=ppt/theme/theme1.xml><?xml version="1.0" encoding="utf-8"?>
<a:theme xmlns:a="http://schemas.openxmlformats.org/drawingml/2006/main" name="1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solidFill>
          <a:srgbClr val="008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600" dirty="0" smtClean="0">
            <a:solidFill>
              <a:schemeClr val="bg2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28990</TotalTime>
  <Words>2802</Words>
  <Application>Microsoft Macintosh PowerPoint</Application>
  <PresentationFormat>On-screen Show (4:3)</PresentationFormat>
  <Paragraphs>436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1_CERNCorporate4-3</vt:lpstr>
      <vt:lpstr>Taming the high intensity - space charge</vt:lpstr>
      <vt:lpstr>Outline</vt:lpstr>
      <vt:lpstr>Outline</vt:lpstr>
      <vt:lpstr>Brightness limitation from direct space charge</vt:lpstr>
      <vt:lpstr>Brightness limitation from direct space charge</vt:lpstr>
      <vt:lpstr>Brightness limitation from direct space charge</vt:lpstr>
      <vt:lpstr>Brightness limitation of the CERN PSB</vt:lpstr>
      <vt:lpstr>Ultimately space charge limits intensity</vt:lpstr>
      <vt:lpstr>Restricted working point choice</vt:lpstr>
      <vt:lpstr>Restricted working point choice</vt:lpstr>
      <vt:lpstr>Restricted working point choice</vt:lpstr>
      <vt:lpstr>Outline</vt:lpstr>
      <vt:lpstr>Beam degradation from periodic resonance crossing</vt:lpstr>
      <vt:lpstr>Consequences of periodic resonance crossing</vt:lpstr>
      <vt:lpstr>Experiment close to resonance in CERN SPS</vt:lpstr>
      <vt:lpstr>Experiment on coupled resonance at CERN PS</vt:lpstr>
      <vt:lpstr>Outline</vt:lpstr>
      <vt:lpstr>Mitigation measures</vt:lpstr>
      <vt:lpstr>CERN PSB: Compensation of magnetic resonances</vt:lpstr>
      <vt:lpstr>CERN PSB: Compensation of magnetic resonances</vt:lpstr>
      <vt:lpstr>CERN PSB: Compensation of magnetic resonances</vt:lpstr>
      <vt:lpstr>CERN PSB: Compensation of magnetic resonances</vt:lpstr>
      <vt:lpstr>CERN PSB: Compensation of magnetic resonances</vt:lpstr>
      <vt:lpstr>CERN PSB: Compensation of magnetic resonances</vt:lpstr>
      <vt:lpstr>CERN LEIR: Compensation of magnetic resonances</vt:lpstr>
      <vt:lpstr>CERN LEIR: maximizing bunching factor</vt:lpstr>
      <vt:lpstr>CERN LEIR: maximizing bunching factor</vt:lpstr>
      <vt:lpstr>CERN LEIR: Combining mitigation measures</vt:lpstr>
      <vt:lpstr>CERN PS: Space charge driven resonances</vt:lpstr>
      <vt:lpstr>CERN PS: Space charge driven resonances</vt:lpstr>
      <vt:lpstr>CERN PS: Space charge driven resonances</vt:lpstr>
      <vt:lpstr>LHC Injector Upgrade (LIU) project</vt:lpstr>
      <vt:lpstr>LHC Injector Upgrade (LIU) project</vt:lpstr>
      <vt:lpstr>LHC Injector Upgrade (LIU) project</vt:lpstr>
      <vt:lpstr>LHC Injector Upgrade (LIU) project</vt:lpstr>
      <vt:lpstr>LHC Injector Upgrade (LIU) project</vt:lpstr>
      <vt:lpstr>LHC Injector Upgrade (LIU) project</vt:lpstr>
      <vt:lpstr>Outline</vt:lpstr>
      <vt:lpstr>Summary and conclusions</vt:lpstr>
      <vt:lpstr>PowerPoint Presentation</vt:lpstr>
      <vt:lpstr>PSB tune change along cycle (old integer tunes)</vt:lpstr>
      <vt:lpstr>Impact of tune ripple at the CERN SPS</vt:lpstr>
      <vt:lpstr>Impact of tune ripple at the CERN SPS</vt:lpstr>
      <vt:lpstr>Impact of tune ripple at the CERN SPS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planning of MDs</dc:title>
  <dc:creator>Giovanni Rumolo</dc:creator>
  <cp:lastModifiedBy>Hannes Bartosik</cp:lastModifiedBy>
  <cp:revision>845</cp:revision>
  <dcterms:created xsi:type="dcterms:W3CDTF">2016-10-06T19:22:29Z</dcterms:created>
  <dcterms:modified xsi:type="dcterms:W3CDTF">2020-06-24T14:09:53Z</dcterms:modified>
</cp:coreProperties>
</file>