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319" r:id="rId5"/>
    <p:sldId id="320" r:id="rId6"/>
    <p:sldId id="1946" r:id="rId7"/>
    <p:sldId id="1947" r:id="rId8"/>
    <p:sldId id="322" r:id="rId9"/>
    <p:sldId id="324" r:id="rId10"/>
    <p:sldId id="333" r:id="rId11"/>
    <p:sldId id="332" r:id="rId12"/>
    <p:sldId id="1944" r:id="rId13"/>
    <p:sldId id="1929" r:id="rId14"/>
    <p:sldId id="1937" r:id="rId15"/>
    <p:sldId id="1933" r:id="rId16"/>
    <p:sldId id="1935" r:id="rId17"/>
    <p:sldId id="1934" r:id="rId18"/>
    <p:sldId id="1936" r:id="rId19"/>
    <p:sldId id="1941" r:id="rId20"/>
    <p:sldId id="328" r:id="rId21"/>
    <p:sldId id="1938" r:id="rId22"/>
    <p:sldId id="331" r:id="rId23"/>
    <p:sldId id="327" r:id="rId24"/>
    <p:sldId id="325" r:id="rId25"/>
    <p:sldId id="1943" r:id="rId26"/>
    <p:sldId id="1945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3ED"/>
    <a:srgbClr val="B805FD"/>
    <a:srgbClr val="0432FF"/>
    <a:srgbClr val="9437FF"/>
    <a:srgbClr val="14ED0E"/>
    <a:srgbClr val="FF6F00"/>
    <a:srgbClr val="941100"/>
    <a:srgbClr val="009051"/>
    <a:srgbClr val="506EEA"/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6" autoAdjust="0"/>
    <p:restoredTop sz="86395" autoAdjust="0"/>
  </p:normalViewPr>
  <p:slideViewPr>
    <p:cSldViewPr showGuides="1">
      <p:cViewPr varScale="1">
        <p:scale>
          <a:sx n="85" d="100"/>
          <a:sy n="85" d="100"/>
        </p:scale>
        <p:origin x="200" y="10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>
        <p:scale>
          <a:sx n="173" d="100"/>
          <a:sy n="173" d="100"/>
        </p:scale>
        <p:origin x="1960" y="-21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D9CA2-EC47-D54E-AD7C-389234D02DB8}" type="doc">
      <dgm:prSet loTypeId="urn:microsoft.com/office/officeart/2005/8/layout/chart3" loCatId="" qsTypeId="urn:microsoft.com/office/officeart/2005/8/quickstyle/3d2" qsCatId="3D" csTypeId="urn:microsoft.com/office/officeart/2005/8/colors/colorful2" csCatId="colorful" phldr="1"/>
      <dgm:spPr/>
    </dgm:pt>
    <dgm:pt modelId="{EEEA26BA-5D09-3647-862E-67B7FBC2B28A}">
      <dgm:prSet phldrT="[Text]"/>
      <dgm:spPr/>
      <dgm:t>
        <a:bodyPr/>
        <a:lstStyle/>
        <a:p>
          <a:r>
            <a:rPr lang="en-US" dirty="0"/>
            <a:t>Painting</a:t>
          </a:r>
        </a:p>
      </dgm:t>
    </dgm:pt>
    <dgm:pt modelId="{475E5E01-31EF-4548-8E75-FADC43103B32}" type="parTrans" cxnId="{60F8C24E-5DB2-AE47-BDBB-441F25EF9BD9}">
      <dgm:prSet/>
      <dgm:spPr/>
      <dgm:t>
        <a:bodyPr/>
        <a:lstStyle/>
        <a:p>
          <a:endParaRPr lang="en-US"/>
        </a:p>
      </dgm:t>
    </dgm:pt>
    <dgm:pt modelId="{E1F5EBE3-8362-1B48-B435-8FDB21AB9953}" type="sibTrans" cxnId="{60F8C24E-5DB2-AE47-BDBB-441F25EF9BD9}">
      <dgm:prSet/>
      <dgm:spPr/>
      <dgm:t>
        <a:bodyPr/>
        <a:lstStyle/>
        <a:p>
          <a:endParaRPr lang="en-US"/>
        </a:p>
      </dgm:t>
    </dgm:pt>
    <dgm:pt modelId="{B4758F8D-3937-434C-85FE-05E2B605C010}">
      <dgm:prSet phldrT="[Text]"/>
      <dgm:spPr/>
      <dgm:t>
        <a:bodyPr/>
        <a:lstStyle/>
        <a:p>
          <a:r>
            <a:rPr lang="en-US" dirty="0"/>
            <a:t>Laser Assisted Charge Exchange</a:t>
          </a:r>
        </a:p>
      </dgm:t>
    </dgm:pt>
    <dgm:pt modelId="{17A9904D-EF8A-9E43-A818-7D7CAC9A55C5}" type="parTrans" cxnId="{714BF5E1-EE54-0346-A779-473C16A86931}">
      <dgm:prSet/>
      <dgm:spPr/>
      <dgm:t>
        <a:bodyPr/>
        <a:lstStyle/>
        <a:p>
          <a:endParaRPr lang="en-US"/>
        </a:p>
      </dgm:t>
    </dgm:pt>
    <dgm:pt modelId="{55F7DF96-799B-E442-9F44-3F4B9A7E883D}" type="sibTrans" cxnId="{714BF5E1-EE54-0346-A779-473C16A86931}">
      <dgm:prSet/>
      <dgm:spPr/>
      <dgm:t>
        <a:bodyPr/>
        <a:lstStyle/>
        <a:p>
          <a:endParaRPr lang="en-US"/>
        </a:p>
      </dgm:t>
    </dgm:pt>
    <dgm:pt modelId="{3FAD6E12-5CDA-9642-B303-55934D650B8A}">
      <dgm:prSet phldrT="[Text]"/>
      <dgm:spPr/>
      <dgm:t>
        <a:bodyPr/>
        <a:lstStyle/>
        <a:p>
          <a:r>
            <a:rPr lang="en-US" dirty="0"/>
            <a:t>Injection Foils</a:t>
          </a:r>
        </a:p>
      </dgm:t>
    </dgm:pt>
    <dgm:pt modelId="{6570E483-1F68-4945-9BE3-749993162875}" type="parTrans" cxnId="{C0CBE879-8AE2-F741-BCB0-59A52A094A28}">
      <dgm:prSet/>
      <dgm:spPr/>
      <dgm:t>
        <a:bodyPr/>
        <a:lstStyle/>
        <a:p>
          <a:endParaRPr lang="en-US"/>
        </a:p>
      </dgm:t>
    </dgm:pt>
    <dgm:pt modelId="{2A116765-8777-DE4F-9A97-88EDB9A64559}" type="sibTrans" cxnId="{C0CBE879-8AE2-F741-BCB0-59A52A094A28}">
      <dgm:prSet/>
      <dgm:spPr/>
      <dgm:t>
        <a:bodyPr/>
        <a:lstStyle/>
        <a:p>
          <a:endParaRPr lang="en-US"/>
        </a:p>
      </dgm:t>
    </dgm:pt>
    <dgm:pt modelId="{B5750C22-3688-1249-9161-08703412C65F}" type="pres">
      <dgm:prSet presAssocID="{B97D9CA2-EC47-D54E-AD7C-389234D02DB8}" presName="compositeShape" presStyleCnt="0">
        <dgm:presLayoutVars>
          <dgm:chMax val="7"/>
          <dgm:dir/>
          <dgm:resizeHandles val="exact"/>
        </dgm:presLayoutVars>
      </dgm:prSet>
      <dgm:spPr/>
    </dgm:pt>
    <dgm:pt modelId="{2AA2FF14-0D89-C247-9F36-427C326321B2}" type="pres">
      <dgm:prSet presAssocID="{B97D9CA2-EC47-D54E-AD7C-389234D02DB8}" presName="wedge1" presStyleLbl="node1" presStyleIdx="0" presStyleCnt="3"/>
      <dgm:spPr/>
    </dgm:pt>
    <dgm:pt modelId="{86F41114-3A8E-9A4B-B169-DFF474747C85}" type="pres">
      <dgm:prSet presAssocID="{B97D9CA2-EC47-D54E-AD7C-389234D02DB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8B9AA24-BCD2-CA42-8271-AD651E3AFC9B}" type="pres">
      <dgm:prSet presAssocID="{B97D9CA2-EC47-D54E-AD7C-389234D02DB8}" presName="wedge2" presStyleLbl="node1" presStyleIdx="1" presStyleCnt="3"/>
      <dgm:spPr/>
    </dgm:pt>
    <dgm:pt modelId="{F5D656B1-CD8A-C54E-896E-157C96F363AD}" type="pres">
      <dgm:prSet presAssocID="{B97D9CA2-EC47-D54E-AD7C-389234D02DB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C691B5E-4ED1-0D40-8870-6E6AA58D8127}" type="pres">
      <dgm:prSet presAssocID="{B97D9CA2-EC47-D54E-AD7C-389234D02DB8}" presName="wedge3" presStyleLbl="node1" presStyleIdx="2" presStyleCnt="3"/>
      <dgm:spPr/>
    </dgm:pt>
    <dgm:pt modelId="{B5ABE930-DFC1-5F45-A2BF-36008CB09472}" type="pres">
      <dgm:prSet presAssocID="{B97D9CA2-EC47-D54E-AD7C-389234D02DB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0F8C24E-5DB2-AE47-BDBB-441F25EF9BD9}" srcId="{B97D9CA2-EC47-D54E-AD7C-389234D02DB8}" destId="{EEEA26BA-5D09-3647-862E-67B7FBC2B28A}" srcOrd="0" destOrd="0" parTransId="{475E5E01-31EF-4548-8E75-FADC43103B32}" sibTransId="{E1F5EBE3-8362-1B48-B435-8FDB21AB9953}"/>
    <dgm:cxn modelId="{C0CBE879-8AE2-F741-BCB0-59A52A094A28}" srcId="{B97D9CA2-EC47-D54E-AD7C-389234D02DB8}" destId="{3FAD6E12-5CDA-9642-B303-55934D650B8A}" srcOrd="2" destOrd="0" parTransId="{6570E483-1F68-4945-9BE3-749993162875}" sibTransId="{2A116765-8777-DE4F-9A97-88EDB9A64559}"/>
    <dgm:cxn modelId="{904E098A-38E9-5547-B5DC-4BDA55685C45}" type="presOf" srcId="{3FAD6E12-5CDA-9642-B303-55934D650B8A}" destId="{B5ABE930-DFC1-5F45-A2BF-36008CB09472}" srcOrd="1" destOrd="0" presId="urn:microsoft.com/office/officeart/2005/8/layout/chart3"/>
    <dgm:cxn modelId="{44052993-9B0C-D440-90A1-F484AA538841}" type="presOf" srcId="{B4758F8D-3937-434C-85FE-05E2B605C010}" destId="{F5D656B1-CD8A-C54E-896E-157C96F363AD}" srcOrd="1" destOrd="0" presId="urn:microsoft.com/office/officeart/2005/8/layout/chart3"/>
    <dgm:cxn modelId="{2808FAB0-331A-6043-BAE5-B9086CEA215C}" type="presOf" srcId="{EEEA26BA-5D09-3647-862E-67B7FBC2B28A}" destId="{86F41114-3A8E-9A4B-B169-DFF474747C85}" srcOrd="1" destOrd="0" presId="urn:microsoft.com/office/officeart/2005/8/layout/chart3"/>
    <dgm:cxn modelId="{6D5973B1-E3CF-8E4A-8AD3-5E3A46486147}" type="presOf" srcId="{EEEA26BA-5D09-3647-862E-67B7FBC2B28A}" destId="{2AA2FF14-0D89-C247-9F36-427C326321B2}" srcOrd="0" destOrd="0" presId="urn:microsoft.com/office/officeart/2005/8/layout/chart3"/>
    <dgm:cxn modelId="{71E5EDBA-D7C0-304B-B430-267FF3ABDAEA}" type="presOf" srcId="{B97D9CA2-EC47-D54E-AD7C-389234D02DB8}" destId="{B5750C22-3688-1249-9161-08703412C65F}" srcOrd="0" destOrd="0" presId="urn:microsoft.com/office/officeart/2005/8/layout/chart3"/>
    <dgm:cxn modelId="{240C1FCB-4FCF-CA43-B4D6-2449E00874D4}" type="presOf" srcId="{3FAD6E12-5CDA-9642-B303-55934D650B8A}" destId="{AC691B5E-4ED1-0D40-8870-6E6AA58D8127}" srcOrd="0" destOrd="0" presId="urn:microsoft.com/office/officeart/2005/8/layout/chart3"/>
    <dgm:cxn modelId="{714BF5E1-EE54-0346-A779-473C16A86931}" srcId="{B97D9CA2-EC47-D54E-AD7C-389234D02DB8}" destId="{B4758F8D-3937-434C-85FE-05E2B605C010}" srcOrd="1" destOrd="0" parTransId="{17A9904D-EF8A-9E43-A818-7D7CAC9A55C5}" sibTransId="{55F7DF96-799B-E442-9F44-3F4B9A7E883D}"/>
    <dgm:cxn modelId="{5B596FE8-3BF4-754A-9A88-7C95C91DA5A8}" type="presOf" srcId="{B4758F8D-3937-434C-85FE-05E2B605C010}" destId="{88B9AA24-BCD2-CA42-8271-AD651E3AFC9B}" srcOrd="0" destOrd="0" presId="urn:microsoft.com/office/officeart/2005/8/layout/chart3"/>
    <dgm:cxn modelId="{C36C8ED0-9999-8B4B-A4FF-21117B03541F}" type="presParOf" srcId="{B5750C22-3688-1249-9161-08703412C65F}" destId="{2AA2FF14-0D89-C247-9F36-427C326321B2}" srcOrd="0" destOrd="0" presId="urn:microsoft.com/office/officeart/2005/8/layout/chart3"/>
    <dgm:cxn modelId="{76B2366A-4597-8C4D-A407-BB1AA6341D74}" type="presParOf" srcId="{B5750C22-3688-1249-9161-08703412C65F}" destId="{86F41114-3A8E-9A4B-B169-DFF474747C85}" srcOrd="1" destOrd="0" presId="urn:microsoft.com/office/officeart/2005/8/layout/chart3"/>
    <dgm:cxn modelId="{B7DD5247-89D0-374F-9A6A-763C231587EB}" type="presParOf" srcId="{B5750C22-3688-1249-9161-08703412C65F}" destId="{88B9AA24-BCD2-CA42-8271-AD651E3AFC9B}" srcOrd="2" destOrd="0" presId="urn:microsoft.com/office/officeart/2005/8/layout/chart3"/>
    <dgm:cxn modelId="{8DB081C7-FD59-CD42-99AA-C3E303A5D54C}" type="presParOf" srcId="{B5750C22-3688-1249-9161-08703412C65F}" destId="{F5D656B1-CD8A-C54E-896E-157C96F363AD}" srcOrd="3" destOrd="0" presId="urn:microsoft.com/office/officeart/2005/8/layout/chart3"/>
    <dgm:cxn modelId="{7F784455-4D8E-6C4D-8D7F-5CAB767D6D08}" type="presParOf" srcId="{B5750C22-3688-1249-9161-08703412C65F}" destId="{AC691B5E-4ED1-0D40-8870-6E6AA58D8127}" srcOrd="4" destOrd="0" presId="urn:microsoft.com/office/officeart/2005/8/layout/chart3"/>
    <dgm:cxn modelId="{1B445EFE-5231-7349-B35E-10EEBBCE7985}" type="presParOf" srcId="{B5750C22-3688-1249-9161-08703412C65F}" destId="{B5ABE930-DFC1-5F45-A2BF-36008CB0947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12D4B-5B38-3A48-8178-E13F4D16FAA1}" type="doc">
      <dgm:prSet loTypeId="urn:microsoft.com/office/officeart/2005/8/layout/chevron2" loCatId="" qsTypeId="urn:microsoft.com/office/officeart/2005/8/quickstyle/simple1" qsCatId="simple" csTypeId="urn:microsoft.com/office/officeart/2005/8/colors/colorful2" csCatId="colorful" phldr="1"/>
      <dgm:spPr/>
    </dgm:pt>
    <dgm:pt modelId="{CB9E0647-03D8-8B4F-9776-E9ED322A7017}">
      <dgm:prSet phldrT="[Text]"/>
      <dgm:spPr/>
      <dgm:t>
        <a:bodyPr/>
        <a:lstStyle/>
        <a:p>
          <a:r>
            <a:rPr lang="en-US" b="1" dirty="0"/>
            <a:t>2019-2020</a:t>
          </a:r>
        </a:p>
      </dgm:t>
    </dgm:pt>
    <dgm:pt modelId="{A336C5AD-00B6-E14C-979B-0B6FEEA8836B}" type="parTrans" cxnId="{FCA92EEC-2463-4144-A156-362F4429E7E1}">
      <dgm:prSet/>
      <dgm:spPr/>
      <dgm:t>
        <a:bodyPr/>
        <a:lstStyle/>
        <a:p>
          <a:endParaRPr lang="en-US"/>
        </a:p>
      </dgm:t>
    </dgm:pt>
    <dgm:pt modelId="{1A8913CA-7ED9-8F4E-95A1-F3B34FEF4C07}" type="sibTrans" cxnId="{FCA92EEC-2463-4144-A156-362F4429E7E1}">
      <dgm:prSet/>
      <dgm:spPr/>
      <dgm:t>
        <a:bodyPr/>
        <a:lstStyle/>
        <a:p>
          <a:endParaRPr lang="en-US"/>
        </a:p>
      </dgm:t>
    </dgm:pt>
    <dgm:pt modelId="{323F124C-BDE7-A840-99F8-0284B36599F5}">
      <dgm:prSet phldrT="[Text]"/>
      <dgm:spPr/>
      <dgm:t>
        <a:bodyPr/>
        <a:lstStyle/>
        <a:p>
          <a:r>
            <a:rPr lang="en-US" b="1" dirty="0"/>
            <a:t>2021-2022</a:t>
          </a:r>
        </a:p>
      </dgm:t>
    </dgm:pt>
    <dgm:pt modelId="{FC0A6FA7-5E22-3640-801D-9CF1EB77335E}" type="parTrans" cxnId="{EA0A476E-3569-024F-80E4-47DAF3686BD7}">
      <dgm:prSet/>
      <dgm:spPr/>
      <dgm:t>
        <a:bodyPr/>
        <a:lstStyle/>
        <a:p>
          <a:endParaRPr lang="en-US"/>
        </a:p>
      </dgm:t>
    </dgm:pt>
    <dgm:pt modelId="{DFB97AFC-7381-F84B-8FF6-A1853CF124F3}" type="sibTrans" cxnId="{EA0A476E-3569-024F-80E4-47DAF3686BD7}">
      <dgm:prSet/>
      <dgm:spPr/>
      <dgm:t>
        <a:bodyPr/>
        <a:lstStyle/>
        <a:p>
          <a:endParaRPr lang="en-US"/>
        </a:p>
      </dgm:t>
    </dgm:pt>
    <dgm:pt modelId="{D10E15D1-9353-0A4A-9497-D552A6341F40}">
      <dgm:prSet phldrT="[Text]"/>
      <dgm:spPr/>
      <dgm:t>
        <a:bodyPr/>
        <a:lstStyle/>
        <a:p>
          <a:r>
            <a:rPr lang="en-US" b="1" dirty="0"/>
            <a:t>2023-2024</a:t>
          </a:r>
        </a:p>
      </dgm:t>
    </dgm:pt>
    <dgm:pt modelId="{B063E12B-8573-544B-8CE0-3AFF67636D1C}" type="parTrans" cxnId="{949D1AC9-7A82-F943-9B1D-AFFF72F81591}">
      <dgm:prSet/>
      <dgm:spPr/>
      <dgm:t>
        <a:bodyPr/>
        <a:lstStyle/>
        <a:p>
          <a:endParaRPr lang="en-US"/>
        </a:p>
      </dgm:t>
    </dgm:pt>
    <dgm:pt modelId="{3E526421-F515-DB4C-AE92-8756633A7BAB}" type="sibTrans" cxnId="{949D1AC9-7A82-F943-9B1D-AFFF72F81591}">
      <dgm:prSet/>
      <dgm:spPr/>
      <dgm:t>
        <a:bodyPr/>
        <a:lstStyle/>
        <a:p>
          <a:endParaRPr lang="en-US"/>
        </a:p>
      </dgm:t>
    </dgm:pt>
    <dgm:pt modelId="{E637BED1-041D-8941-AE8B-4908FFA68B31}">
      <dgm:prSet phldrT="[Text]"/>
      <dgm:spPr/>
      <dgm:t>
        <a:bodyPr/>
        <a:lstStyle/>
        <a:p>
          <a:r>
            <a:rPr lang="en-US" b="1" dirty="0"/>
            <a:t>2025-2026</a:t>
          </a:r>
        </a:p>
      </dgm:t>
    </dgm:pt>
    <dgm:pt modelId="{F3ADFEFC-984E-0F41-9850-141BFA29704C}" type="parTrans" cxnId="{0109F6C0-1B37-714F-A239-D03C83E7D478}">
      <dgm:prSet/>
      <dgm:spPr/>
      <dgm:t>
        <a:bodyPr/>
        <a:lstStyle/>
        <a:p>
          <a:endParaRPr lang="en-US"/>
        </a:p>
      </dgm:t>
    </dgm:pt>
    <dgm:pt modelId="{ECDC3B18-3E89-8148-9B03-997B4B17FF63}" type="sibTrans" cxnId="{0109F6C0-1B37-714F-A239-D03C83E7D478}">
      <dgm:prSet/>
      <dgm:spPr/>
      <dgm:t>
        <a:bodyPr/>
        <a:lstStyle/>
        <a:p>
          <a:endParaRPr lang="en-US"/>
        </a:p>
      </dgm:t>
    </dgm:pt>
    <dgm:pt modelId="{A242F0E0-2B9F-254E-BF31-EB13E4C9EDA1}">
      <dgm:prSet phldrT="[Text]"/>
      <dgm:spPr/>
      <dgm:t>
        <a:bodyPr/>
        <a:lstStyle/>
        <a:p>
          <a:r>
            <a:rPr lang="en-US" dirty="0"/>
            <a:t>Demonstration of 1</a:t>
          </a:r>
          <a:r>
            <a:rPr lang="en-US" baseline="30000" dirty="0"/>
            <a:t>st</a:t>
          </a:r>
          <a:r>
            <a:rPr lang="en-US" dirty="0"/>
            <a:t> step sequential resonance – </a:t>
          </a:r>
          <a:r>
            <a:rPr lang="en-US" dirty="0">
              <a:solidFill>
                <a:srgbClr val="FF0000"/>
              </a:solidFill>
            </a:rPr>
            <a:t>Done!</a:t>
          </a:r>
          <a:r>
            <a:rPr lang="en-US" dirty="0">
              <a:solidFill>
                <a:srgbClr val="C00000"/>
              </a:solidFill>
            </a:rPr>
            <a:t> </a:t>
          </a:r>
        </a:p>
      </dgm:t>
    </dgm:pt>
    <dgm:pt modelId="{29681311-A342-D34B-A0E0-9EA18A1E7628}" type="parTrans" cxnId="{A5EAF4B1-29AD-2D42-A0E0-9E66900602FA}">
      <dgm:prSet/>
      <dgm:spPr/>
      <dgm:t>
        <a:bodyPr/>
        <a:lstStyle/>
        <a:p>
          <a:endParaRPr lang="en-US"/>
        </a:p>
      </dgm:t>
    </dgm:pt>
    <dgm:pt modelId="{3E915A16-B438-744F-995E-D8235D2CB2EA}" type="sibTrans" cxnId="{A5EAF4B1-29AD-2D42-A0E0-9E66900602FA}">
      <dgm:prSet/>
      <dgm:spPr/>
      <dgm:t>
        <a:bodyPr/>
        <a:lstStyle/>
        <a:p>
          <a:endParaRPr lang="en-US"/>
        </a:p>
      </dgm:t>
    </dgm:pt>
    <dgm:pt modelId="{CA8FDCD9-0E67-814E-A7B0-934C785C25AC}">
      <dgm:prSet phldrT="[Text]"/>
      <dgm:spPr/>
      <dgm:t>
        <a:bodyPr/>
        <a:lstStyle/>
        <a:p>
          <a:r>
            <a:rPr lang="en-US" dirty="0"/>
            <a:t>Demonstration 2</a:t>
          </a:r>
          <a:r>
            <a:rPr lang="en-US" baseline="30000" dirty="0"/>
            <a:t>nd</a:t>
          </a:r>
          <a:r>
            <a:rPr lang="en-US" dirty="0"/>
            <a:t> step sequential resonance laser-assisted stripping – </a:t>
          </a:r>
          <a:r>
            <a:rPr lang="en-US" dirty="0">
              <a:solidFill>
                <a:srgbClr val="FF0000"/>
              </a:solidFill>
            </a:rPr>
            <a:t>Design complete, equipment ordered (install July 2020 or Feb 2021)</a:t>
          </a:r>
        </a:p>
      </dgm:t>
    </dgm:pt>
    <dgm:pt modelId="{57D3297D-F164-AA4A-B16B-04C25ED073DC}" type="parTrans" cxnId="{B426B224-6AF2-4E4D-BEEB-8B630947E65F}">
      <dgm:prSet/>
      <dgm:spPr/>
      <dgm:t>
        <a:bodyPr/>
        <a:lstStyle/>
        <a:p>
          <a:endParaRPr lang="en-US"/>
        </a:p>
      </dgm:t>
    </dgm:pt>
    <dgm:pt modelId="{042EAA9F-55D4-B24A-9297-E68E985CC389}" type="sibTrans" cxnId="{B426B224-6AF2-4E4D-BEEB-8B630947E65F}">
      <dgm:prSet/>
      <dgm:spPr/>
      <dgm:t>
        <a:bodyPr/>
        <a:lstStyle/>
        <a:p>
          <a:endParaRPr lang="en-US"/>
        </a:p>
      </dgm:t>
    </dgm:pt>
    <dgm:pt modelId="{7A2031D5-C66D-8240-868A-52285E0FFEF0}">
      <dgm:prSet phldrT="[Text]"/>
      <dgm:spPr/>
      <dgm:t>
        <a:bodyPr/>
        <a:lstStyle/>
        <a:p>
          <a:r>
            <a:rPr lang="en-US" dirty="0"/>
            <a:t>PPU upgrade to 1.3 GeV @ 2.8 MW at SNS</a:t>
          </a:r>
        </a:p>
      </dgm:t>
    </dgm:pt>
    <dgm:pt modelId="{39AB6D63-5E29-2347-8E36-6C5AB2A29DF7}" type="parTrans" cxnId="{5F7539C4-611F-0E44-A038-A8378A41CA34}">
      <dgm:prSet/>
      <dgm:spPr/>
      <dgm:t>
        <a:bodyPr/>
        <a:lstStyle/>
        <a:p>
          <a:endParaRPr lang="en-US"/>
        </a:p>
      </dgm:t>
    </dgm:pt>
    <dgm:pt modelId="{935E9F39-56F2-2747-9C45-0403134FEBA1}" type="sibTrans" cxnId="{5F7539C4-611F-0E44-A038-A8378A41CA34}">
      <dgm:prSet/>
      <dgm:spPr/>
      <dgm:t>
        <a:bodyPr/>
        <a:lstStyle/>
        <a:p>
          <a:endParaRPr lang="en-US"/>
        </a:p>
      </dgm:t>
    </dgm:pt>
    <dgm:pt modelId="{507722BA-0D6B-534A-8250-EA445A094D73}">
      <dgm:prSet phldrT="[Text]"/>
      <dgm:spPr/>
      <dgm:t>
        <a:bodyPr/>
        <a:lstStyle/>
        <a:p>
          <a:r>
            <a:rPr lang="en-US" dirty="0"/>
            <a:t>Install test concept in SNS injection region</a:t>
          </a:r>
        </a:p>
      </dgm:t>
    </dgm:pt>
    <dgm:pt modelId="{203EBABA-83CE-5546-A715-8B87C4ED7453}" type="parTrans" cxnId="{365AA97A-F5B1-3946-BAB3-FD811861AFE3}">
      <dgm:prSet/>
      <dgm:spPr/>
      <dgm:t>
        <a:bodyPr/>
        <a:lstStyle/>
        <a:p>
          <a:endParaRPr lang="en-US"/>
        </a:p>
      </dgm:t>
    </dgm:pt>
    <dgm:pt modelId="{48052FF0-A79A-D649-B432-0CA3DB94BEBF}" type="sibTrans" cxnId="{365AA97A-F5B1-3946-BAB3-FD811861AFE3}">
      <dgm:prSet/>
      <dgm:spPr/>
      <dgm:t>
        <a:bodyPr/>
        <a:lstStyle/>
        <a:p>
          <a:endParaRPr lang="en-US"/>
        </a:p>
      </dgm:t>
    </dgm:pt>
    <dgm:pt modelId="{9DB44691-8540-554E-AE99-0DCEC042DB9F}">
      <dgm:prSet phldrT="[Text]"/>
      <dgm:spPr/>
      <dgm:t>
        <a:bodyPr/>
        <a:lstStyle/>
        <a:p>
          <a:r>
            <a:rPr lang="en-US" dirty="0"/>
            <a:t>Switch to green laser technology and repeat stripping demonstration</a:t>
          </a:r>
        </a:p>
      </dgm:t>
    </dgm:pt>
    <dgm:pt modelId="{EFAE1EC6-C14C-DE42-995B-A3285D06C37D}" type="parTrans" cxnId="{BCA11D41-BA39-C04D-9F75-49BDB0740728}">
      <dgm:prSet/>
      <dgm:spPr/>
      <dgm:t>
        <a:bodyPr/>
        <a:lstStyle/>
        <a:p>
          <a:endParaRPr lang="en-US"/>
        </a:p>
      </dgm:t>
    </dgm:pt>
    <dgm:pt modelId="{8594CB56-47CA-B747-A4BF-79D14DFF3318}" type="sibTrans" cxnId="{BCA11D41-BA39-C04D-9F75-49BDB0740728}">
      <dgm:prSet/>
      <dgm:spPr/>
      <dgm:t>
        <a:bodyPr/>
        <a:lstStyle/>
        <a:p>
          <a:endParaRPr lang="en-US"/>
        </a:p>
      </dgm:t>
    </dgm:pt>
    <dgm:pt modelId="{07A1C8CC-1326-F54C-97D8-95D43798EBCB}">
      <dgm:prSet phldrT="[Text]"/>
      <dgm:spPr/>
      <dgm:t>
        <a:bodyPr/>
        <a:lstStyle/>
        <a:p>
          <a:r>
            <a:rPr lang="en-US" dirty="0"/>
            <a:t>Begin design of real injection concept – </a:t>
          </a:r>
          <a:r>
            <a:rPr lang="en-US" dirty="0">
              <a:solidFill>
                <a:srgbClr val="FF0000"/>
              </a:solidFill>
            </a:rPr>
            <a:t>Postdoc hired in June 2020</a:t>
          </a:r>
        </a:p>
      </dgm:t>
    </dgm:pt>
    <dgm:pt modelId="{814BF078-78A0-674F-8E23-F3676C575E86}" type="parTrans" cxnId="{EE80745A-1D0E-F548-97BC-DBF14DA6B612}">
      <dgm:prSet/>
      <dgm:spPr/>
      <dgm:t>
        <a:bodyPr/>
        <a:lstStyle/>
        <a:p>
          <a:endParaRPr lang="en-US"/>
        </a:p>
      </dgm:t>
    </dgm:pt>
    <dgm:pt modelId="{5036D9F3-1EAA-4849-A04A-D08C850B96C2}" type="sibTrans" cxnId="{EE80745A-1D0E-F548-97BC-DBF14DA6B612}">
      <dgm:prSet/>
      <dgm:spPr/>
      <dgm:t>
        <a:bodyPr/>
        <a:lstStyle/>
        <a:p>
          <a:endParaRPr lang="en-US"/>
        </a:p>
      </dgm:t>
    </dgm:pt>
    <dgm:pt modelId="{5797E606-9CEE-AD4F-84A1-8CD242E2654D}">
      <dgm:prSet phldrT="[Text]"/>
      <dgm:spPr/>
      <dgm:t>
        <a:bodyPr/>
        <a:lstStyle/>
        <a:p>
          <a:r>
            <a:rPr lang="en-US" dirty="0"/>
            <a:t>Complete design of real injection concept</a:t>
          </a:r>
        </a:p>
      </dgm:t>
    </dgm:pt>
    <dgm:pt modelId="{F694EFF6-5E9E-FB4C-B877-65CB7E322C12}" type="parTrans" cxnId="{68AFE73D-F199-E84F-8EBD-C1300F0ED3BC}">
      <dgm:prSet/>
      <dgm:spPr/>
      <dgm:t>
        <a:bodyPr/>
        <a:lstStyle/>
        <a:p>
          <a:endParaRPr lang="en-US"/>
        </a:p>
      </dgm:t>
    </dgm:pt>
    <dgm:pt modelId="{E8025E49-BED3-9842-AC43-49208F37AB27}" type="sibTrans" cxnId="{68AFE73D-F199-E84F-8EBD-C1300F0ED3BC}">
      <dgm:prSet/>
      <dgm:spPr/>
      <dgm:t>
        <a:bodyPr/>
        <a:lstStyle/>
        <a:p>
          <a:endParaRPr lang="en-US"/>
        </a:p>
      </dgm:t>
    </dgm:pt>
    <dgm:pt modelId="{F4394F03-6331-F24B-9902-CE6D9CC9396E}">
      <dgm:prSet phldrT="[Text]"/>
      <dgm:spPr/>
      <dgm:t>
        <a:bodyPr/>
        <a:lstStyle/>
        <a:p>
          <a:r>
            <a:rPr lang="en-US" dirty="0"/>
            <a:t>Test </a:t>
          </a:r>
          <a:r>
            <a:rPr lang="en-US" b="1" dirty="0"/>
            <a:t>laser stripping </a:t>
          </a:r>
          <a:r>
            <a:rPr lang="en-US" b="1" dirty="0">
              <a:solidFill>
                <a:schemeClr val="tx1"/>
              </a:solidFill>
            </a:rPr>
            <a:t>for real injection </a:t>
          </a:r>
          <a:r>
            <a:rPr lang="en-US" dirty="0"/>
            <a:t>into ring</a:t>
          </a:r>
        </a:p>
      </dgm:t>
    </dgm:pt>
    <dgm:pt modelId="{BA0BC81F-EA54-5647-93FA-5C2D3B4DFC2C}" type="parTrans" cxnId="{DC458A73-E058-8C42-841E-A694894068ED}">
      <dgm:prSet/>
      <dgm:spPr/>
      <dgm:t>
        <a:bodyPr/>
        <a:lstStyle/>
        <a:p>
          <a:endParaRPr lang="en-US"/>
        </a:p>
      </dgm:t>
    </dgm:pt>
    <dgm:pt modelId="{7F7E0151-C306-FA4D-A1E1-9FA9FB30BFCC}" type="sibTrans" cxnId="{DC458A73-E058-8C42-841E-A694894068ED}">
      <dgm:prSet/>
      <dgm:spPr/>
      <dgm:t>
        <a:bodyPr/>
        <a:lstStyle/>
        <a:p>
          <a:endParaRPr lang="en-US"/>
        </a:p>
      </dgm:t>
    </dgm:pt>
    <dgm:pt modelId="{8514C0C5-DEC2-8049-A569-D46056E88B1B}" type="pres">
      <dgm:prSet presAssocID="{0B512D4B-5B38-3A48-8178-E13F4D16FAA1}" presName="linearFlow" presStyleCnt="0">
        <dgm:presLayoutVars>
          <dgm:dir/>
          <dgm:animLvl val="lvl"/>
          <dgm:resizeHandles val="exact"/>
        </dgm:presLayoutVars>
      </dgm:prSet>
      <dgm:spPr/>
    </dgm:pt>
    <dgm:pt modelId="{259531BC-B945-BF41-B5F6-11CAD1476606}" type="pres">
      <dgm:prSet presAssocID="{CB9E0647-03D8-8B4F-9776-E9ED322A7017}" presName="composite" presStyleCnt="0"/>
      <dgm:spPr/>
    </dgm:pt>
    <dgm:pt modelId="{7CE56415-3723-AE46-845D-1EE016772E06}" type="pres">
      <dgm:prSet presAssocID="{CB9E0647-03D8-8B4F-9776-E9ED322A701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92B9EF8-B77C-A649-8BBA-46C723C440FD}" type="pres">
      <dgm:prSet presAssocID="{CB9E0647-03D8-8B4F-9776-E9ED322A7017}" presName="descendantText" presStyleLbl="alignAcc1" presStyleIdx="0" presStyleCnt="4">
        <dgm:presLayoutVars>
          <dgm:bulletEnabled val="1"/>
        </dgm:presLayoutVars>
      </dgm:prSet>
      <dgm:spPr/>
    </dgm:pt>
    <dgm:pt modelId="{F274D316-6AE6-984E-884C-FDE06262DA34}" type="pres">
      <dgm:prSet presAssocID="{1A8913CA-7ED9-8F4E-95A1-F3B34FEF4C07}" presName="sp" presStyleCnt="0"/>
      <dgm:spPr/>
    </dgm:pt>
    <dgm:pt modelId="{CA06EC63-D29C-7145-A990-6673DEC95BCB}" type="pres">
      <dgm:prSet presAssocID="{323F124C-BDE7-A840-99F8-0284B36599F5}" presName="composite" presStyleCnt="0"/>
      <dgm:spPr/>
    </dgm:pt>
    <dgm:pt modelId="{010B72E6-9EE6-5E41-88DD-990E0D365F43}" type="pres">
      <dgm:prSet presAssocID="{323F124C-BDE7-A840-99F8-0284B36599F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E326ED6-9766-4845-8AEC-573371DE0683}" type="pres">
      <dgm:prSet presAssocID="{323F124C-BDE7-A840-99F8-0284B36599F5}" presName="descendantText" presStyleLbl="alignAcc1" presStyleIdx="1" presStyleCnt="4">
        <dgm:presLayoutVars>
          <dgm:bulletEnabled val="1"/>
        </dgm:presLayoutVars>
      </dgm:prSet>
      <dgm:spPr/>
    </dgm:pt>
    <dgm:pt modelId="{5D2FC812-BC38-DF47-96CB-CCFF70DC9587}" type="pres">
      <dgm:prSet presAssocID="{DFB97AFC-7381-F84B-8FF6-A1853CF124F3}" presName="sp" presStyleCnt="0"/>
      <dgm:spPr/>
    </dgm:pt>
    <dgm:pt modelId="{E08CD9A3-619B-1249-92BF-2223EA984978}" type="pres">
      <dgm:prSet presAssocID="{D10E15D1-9353-0A4A-9497-D552A6341F40}" presName="composite" presStyleCnt="0"/>
      <dgm:spPr/>
    </dgm:pt>
    <dgm:pt modelId="{E8302C5A-1468-B847-BC54-A6D76FD7C0CF}" type="pres">
      <dgm:prSet presAssocID="{D10E15D1-9353-0A4A-9497-D552A6341F4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7E53140-3D6B-7342-B86F-B12E629AE669}" type="pres">
      <dgm:prSet presAssocID="{D10E15D1-9353-0A4A-9497-D552A6341F40}" presName="descendantText" presStyleLbl="alignAcc1" presStyleIdx="2" presStyleCnt="4">
        <dgm:presLayoutVars>
          <dgm:bulletEnabled val="1"/>
        </dgm:presLayoutVars>
      </dgm:prSet>
      <dgm:spPr/>
    </dgm:pt>
    <dgm:pt modelId="{F1662E01-48F5-F248-88D7-3EA7A1503A04}" type="pres">
      <dgm:prSet presAssocID="{3E526421-F515-DB4C-AE92-8756633A7BAB}" presName="sp" presStyleCnt="0"/>
      <dgm:spPr/>
    </dgm:pt>
    <dgm:pt modelId="{2B518BE4-8ADE-0547-B568-884B0D99D73E}" type="pres">
      <dgm:prSet presAssocID="{E637BED1-041D-8941-AE8B-4908FFA68B31}" presName="composite" presStyleCnt="0"/>
      <dgm:spPr/>
    </dgm:pt>
    <dgm:pt modelId="{5B825D0A-025E-7847-AEF4-299BE76F8B89}" type="pres">
      <dgm:prSet presAssocID="{E637BED1-041D-8941-AE8B-4908FFA68B3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7E2EBB3-B227-D04D-AFB8-98377B08B164}" type="pres">
      <dgm:prSet presAssocID="{E637BED1-041D-8941-AE8B-4908FFA68B3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DBEEF03-15F2-B940-872A-E224C62BAFD3}" type="presOf" srcId="{E637BED1-041D-8941-AE8B-4908FFA68B31}" destId="{5B825D0A-025E-7847-AEF4-299BE76F8B89}" srcOrd="0" destOrd="0" presId="urn:microsoft.com/office/officeart/2005/8/layout/chevron2"/>
    <dgm:cxn modelId="{B5B7D919-217D-BF48-AF00-13D040BF210D}" type="presOf" srcId="{507722BA-0D6B-534A-8250-EA445A094D73}" destId="{17E2EBB3-B227-D04D-AFB8-98377B08B164}" srcOrd="0" destOrd="0" presId="urn:microsoft.com/office/officeart/2005/8/layout/chevron2"/>
    <dgm:cxn modelId="{B426B224-6AF2-4E4D-BEEB-8B630947E65F}" srcId="{323F124C-BDE7-A840-99F8-0284B36599F5}" destId="{CA8FDCD9-0E67-814E-A7B0-934C785C25AC}" srcOrd="0" destOrd="0" parTransId="{57D3297D-F164-AA4A-B16B-04C25ED073DC}" sibTransId="{042EAA9F-55D4-B24A-9297-E68E985CC389}"/>
    <dgm:cxn modelId="{68AFE73D-F199-E84F-8EBD-C1300F0ED3BC}" srcId="{D10E15D1-9353-0A4A-9497-D552A6341F40}" destId="{5797E606-9CEE-AD4F-84A1-8CD242E2654D}" srcOrd="2" destOrd="0" parTransId="{F694EFF6-5E9E-FB4C-B877-65CB7E322C12}" sibTransId="{E8025E49-BED3-9842-AC43-49208F37AB27}"/>
    <dgm:cxn modelId="{BCA11D41-BA39-C04D-9F75-49BDB0740728}" srcId="{D10E15D1-9353-0A4A-9497-D552A6341F40}" destId="{9DB44691-8540-554E-AE99-0DCEC042DB9F}" srcOrd="1" destOrd="0" parTransId="{EFAE1EC6-C14C-DE42-995B-A3285D06C37D}" sibTransId="{8594CB56-47CA-B747-A4BF-79D14DFF3318}"/>
    <dgm:cxn modelId="{E24D9C44-E705-8E40-90EB-87EF5F45D21E}" type="presOf" srcId="{323F124C-BDE7-A840-99F8-0284B36599F5}" destId="{010B72E6-9EE6-5E41-88DD-990E0D365F43}" srcOrd="0" destOrd="0" presId="urn:microsoft.com/office/officeart/2005/8/layout/chevron2"/>
    <dgm:cxn modelId="{3C322950-5331-BA46-9E43-D67ED98080D3}" type="presOf" srcId="{CA8FDCD9-0E67-814E-A7B0-934C785C25AC}" destId="{4E326ED6-9766-4845-8AEC-573371DE0683}" srcOrd="0" destOrd="0" presId="urn:microsoft.com/office/officeart/2005/8/layout/chevron2"/>
    <dgm:cxn modelId="{EE80745A-1D0E-F548-97BC-DBF14DA6B612}" srcId="{323F124C-BDE7-A840-99F8-0284B36599F5}" destId="{07A1C8CC-1326-F54C-97D8-95D43798EBCB}" srcOrd="1" destOrd="0" parTransId="{814BF078-78A0-674F-8E23-F3676C575E86}" sibTransId="{5036D9F3-1EAA-4849-A04A-D08C850B96C2}"/>
    <dgm:cxn modelId="{EA0A476E-3569-024F-80E4-47DAF3686BD7}" srcId="{0B512D4B-5B38-3A48-8178-E13F4D16FAA1}" destId="{323F124C-BDE7-A840-99F8-0284B36599F5}" srcOrd="1" destOrd="0" parTransId="{FC0A6FA7-5E22-3640-801D-9CF1EB77335E}" sibTransId="{DFB97AFC-7381-F84B-8FF6-A1853CF124F3}"/>
    <dgm:cxn modelId="{DC458A73-E058-8C42-841E-A694894068ED}" srcId="{E637BED1-041D-8941-AE8B-4908FFA68B31}" destId="{F4394F03-6331-F24B-9902-CE6D9CC9396E}" srcOrd="1" destOrd="0" parTransId="{BA0BC81F-EA54-5647-93FA-5C2D3B4DFC2C}" sibTransId="{7F7E0151-C306-FA4D-A1E1-9FA9FB30BFCC}"/>
    <dgm:cxn modelId="{8619B474-834E-B14E-A2D8-499CF097867B}" type="presOf" srcId="{F4394F03-6331-F24B-9902-CE6D9CC9396E}" destId="{17E2EBB3-B227-D04D-AFB8-98377B08B164}" srcOrd="0" destOrd="1" presId="urn:microsoft.com/office/officeart/2005/8/layout/chevron2"/>
    <dgm:cxn modelId="{365AA97A-F5B1-3946-BAB3-FD811861AFE3}" srcId="{E637BED1-041D-8941-AE8B-4908FFA68B31}" destId="{507722BA-0D6B-534A-8250-EA445A094D73}" srcOrd="0" destOrd="0" parTransId="{203EBABA-83CE-5546-A715-8B87C4ED7453}" sibTransId="{48052FF0-A79A-D649-B432-0CA3DB94BEBF}"/>
    <dgm:cxn modelId="{B184D78B-442F-4745-9972-1445B68AF74D}" type="presOf" srcId="{5797E606-9CEE-AD4F-84A1-8CD242E2654D}" destId="{87E53140-3D6B-7342-B86F-B12E629AE669}" srcOrd="0" destOrd="2" presId="urn:microsoft.com/office/officeart/2005/8/layout/chevron2"/>
    <dgm:cxn modelId="{1AF50EA3-E061-B440-A0EC-309DCC11DB61}" type="presOf" srcId="{0B512D4B-5B38-3A48-8178-E13F4D16FAA1}" destId="{8514C0C5-DEC2-8049-A569-D46056E88B1B}" srcOrd="0" destOrd="0" presId="urn:microsoft.com/office/officeart/2005/8/layout/chevron2"/>
    <dgm:cxn modelId="{D2D04CAB-AEDF-F040-A94F-A3952EC7F47C}" type="presOf" srcId="{CB9E0647-03D8-8B4F-9776-E9ED322A7017}" destId="{7CE56415-3723-AE46-845D-1EE016772E06}" srcOrd="0" destOrd="0" presId="urn:microsoft.com/office/officeart/2005/8/layout/chevron2"/>
    <dgm:cxn modelId="{A3D4D2AE-AF0A-BC4E-BA85-FEB38038C4B5}" type="presOf" srcId="{7A2031D5-C66D-8240-868A-52285E0FFEF0}" destId="{87E53140-3D6B-7342-B86F-B12E629AE669}" srcOrd="0" destOrd="0" presId="urn:microsoft.com/office/officeart/2005/8/layout/chevron2"/>
    <dgm:cxn modelId="{A5EAF4B1-29AD-2D42-A0E0-9E66900602FA}" srcId="{CB9E0647-03D8-8B4F-9776-E9ED322A7017}" destId="{A242F0E0-2B9F-254E-BF31-EB13E4C9EDA1}" srcOrd="0" destOrd="0" parTransId="{29681311-A342-D34B-A0E0-9EA18A1E7628}" sibTransId="{3E915A16-B438-744F-995E-D8235D2CB2EA}"/>
    <dgm:cxn modelId="{0109F6C0-1B37-714F-A239-D03C83E7D478}" srcId="{0B512D4B-5B38-3A48-8178-E13F4D16FAA1}" destId="{E637BED1-041D-8941-AE8B-4908FFA68B31}" srcOrd="3" destOrd="0" parTransId="{F3ADFEFC-984E-0F41-9850-141BFA29704C}" sibTransId="{ECDC3B18-3E89-8148-9B03-997B4B17FF63}"/>
    <dgm:cxn modelId="{5F7539C4-611F-0E44-A038-A8378A41CA34}" srcId="{D10E15D1-9353-0A4A-9497-D552A6341F40}" destId="{7A2031D5-C66D-8240-868A-52285E0FFEF0}" srcOrd="0" destOrd="0" parTransId="{39AB6D63-5E29-2347-8E36-6C5AB2A29DF7}" sibTransId="{935E9F39-56F2-2747-9C45-0403134FEBA1}"/>
    <dgm:cxn modelId="{AFDEB3C8-F154-2C44-8C3D-A6E2557BCEB3}" type="presOf" srcId="{07A1C8CC-1326-F54C-97D8-95D43798EBCB}" destId="{4E326ED6-9766-4845-8AEC-573371DE0683}" srcOrd="0" destOrd="1" presId="urn:microsoft.com/office/officeart/2005/8/layout/chevron2"/>
    <dgm:cxn modelId="{949D1AC9-7A82-F943-9B1D-AFFF72F81591}" srcId="{0B512D4B-5B38-3A48-8178-E13F4D16FAA1}" destId="{D10E15D1-9353-0A4A-9497-D552A6341F40}" srcOrd="2" destOrd="0" parTransId="{B063E12B-8573-544B-8CE0-3AFF67636D1C}" sibTransId="{3E526421-F515-DB4C-AE92-8756633A7BAB}"/>
    <dgm:cxn modelId="{503470CC-EE81-9148-8CA7-4415476769D5}" type="presOf" srcId="{D10E15D1-9353-0A4A-9497-D552A6341F40}" destId="{E8302C5A-1468-B847-BC54-A6D76FD7C0CF}" srcOrd="0" destOrd="0" presId="urn:microsoft.com/office/officeart/2005/8/layout/chevron2"/>
    <dgm:cxn modelId="{5D93F3D4-3611-CA4F-856B-F7A3BC7F0D7C}" type="presOf" srcId="{A242F0E0-2B9F-254E-BF31-EB13E4C9EDA1}" destId="{492B9EF8-B77C-A649-8BBA-46C723C440FD}" srcOrd="0" destOrd="0" presId="urn:microsoft.com/office/officeart/2005/8/layout/chevron2"/>
    <dgm:cxn modelId="{D2BEA9D8-8D23-D443-9EAB-2A4125F36D05}" type="presOf" srcId="{9DB44691-8540-554E-AE99-0DCEC042DB9F}" destId="{87E53140-3D6B-7342-B86F-B12E629AE669}" srcOrd="0" destOrd="1" presId="urn:microsoft.com/office/officeart/2005/8/layout/chevron2"/>
    <dgm:cxn modelId="{FCA92EEC-2463-4144-A156-362F4429E7E1}" srcId="{0B512D4B-5B38-3A48-8178-E13F4D16FAA1}" destId="{CB9E0647-03D8-8B4F-9776-E9ED322A7017}" srcOrd="0" destOrd="0" parTransId="{A336C5AD-00B6-E14C-979B-0B6FEEA8836B}" sibTransId="{1A8913CA-7ED9-8F4E-95A1-F3B34FEF4C07}"/>
    <dgm:cxn modelId="{E2D83851-B7EF-1E46-8D4D-9D52525C4ABA}" type="presParOf" srcId="{8514C0C5-DEC2-8049-A569-D46056E88B1B}" destId="{259531BC-B945-BF41-B5F6-11CAD1476606}" srcOrd="0" destOrd="0" presId="urn:microsoft.com/office/officeart/2005/8/layout/chevron2"/>
    <dgm:cxn modelId="{3933D7F4-8426-014A-B0BB-0A3F817F7AB2}" type="presParOf" srcId="{259531BC-B945-BF41-B5F6-11CAD1476606}" destId="{7CE56415-3723-AE46-845D-1EE016772E06}" srcOrd="0" destOrd="0" presId="urn:microsoft.com/office/officeart/2005/8/layout/chevron2"/>
    <dgm:cxn modelId="{110DE2EB-8CD6-1B48-A751-5E42A970B32F}" type="presParOf" srcId="{259531BC-B945-BF41-B5F6-11CAD1476606}" destId="{492B9EF8-B77C-A649-8BBA-46C723C440FD}" srcOrd="1" destOrd="0" presId="urn:microsoft.com/office/officeart/2005/8/layout/chevron2"/>
    <dgm:cxn modelId="{3661300A-CEC0-5249-BB2F-456D682F9A5A}" type="presParOf" srcId="{8514C0C5-DEC2-8049-A569-D46056E88B1B}" destId="{F274D316-6AE6-984E-884C-FDE06262DA34}" srcOrd="1" destOrd="0" presId="urn:microsoft.com/office/officeart/2005/8/layout/chevron2"/>
    <dgm:cxn modelId="{61FE59F4-9377-2647-9FCB-528B7CB33BA0}" type="presParOf" srcId="{8514C0C5-DEC2-8049-A569-D46056E88B1B}" destId="{CA06EC63-D29C-7145-A990-6673DEC95BCB}" srcOrd="2" destOrd="0" presId="urn:microsoft.com/office/officeart/2005/8/layout/chevron2"/>
    <dgm:cxn modelId="{27D530CF-7CF1-214C-BF26-74545D8AF1D8}" type="presParOf" srcId="{CA06EC63-D29C-7145-A990-6673DEC95BCB}" destId="{010B72E6-9EE6-5E41-88DD-990E0D365F43}" srcOrd="0" destOrd="0" presId="urn:microsoft.com/office/officeart/2005/8/layout/chevron2"/>
    <dgm:cxn modelId="{00BE2B1B-7B1E-554D-B095-EE0202CF7F82}" type="presParOf" srcId="{CA06EC63-D29C-7145-A990-6673DEC95BCB}" destId="{4E326ED6-9766-4845-8AEC-573371DE0683}" srcOrd="1" destOrd="0" presId="urn:microsoft.com/office/officeart/2005/8/layout/chevron2"/>
    <dgm:cxn modelId="{D47063F3-CA6F-DC4E-9A71-9619249303FA}" type="presParOf" srcId="{8514C0C5-DEC2-8049-A569-D46056E88B1B}" destId="{5D2FC812-BC38-DF47-96CB-CCFF70DC9587}" srcOrd="3" destOrd="0" presId="urn:microsoft.com/office/officeart/2005/8/layout/chevron2"/>
    <dgm:cxn modelId="{3C26716B-C61C-B545-9FAB-7023D3B1E6DE}" type="presParOf" srcId="{8514C0C5-DEC2-8049-A569-D46056E88B1B}" destId="{E08CD9A3-619B-1249-92BF-2223EA984978}" srcOrd="4" destOrd="0" presId="urn:microsoft.com/office/officeart/2005/8/layout/chevron2"/>
    <dgm:cxn modelId="{889A9152-DC69-D740-AF61-7742D1F09CA1}" type="presParOf" srcId="{E08CD9A3-619B-1249-92BF-2223EA984978}" destId="{E8302C5A-1468-B847-BC54-A6D76FD7C0CF}" srcOrd="0" destOrd="0" presId="urn:microsoft.com/office/officeart/2005/8/layout/chevron2"/>
    <dgm:cxn modelId="{DFE982F7-455C-0241-AF8C-F419156D2AD4}" type="presParOf" srcId="{E08CD9A3-619B-1249-92BF-2223EA984978}" destId="{87E53140-3D6B-7342-B86F-B12E629AE669}" srcOrd="1" destOrd="0" presId="urn:microsoft.com/office/officeart/2005/8/layout/chevron2"/>
    <dgm:cxn modelId="{96D8899E-B4B2-4B4F-9FB6-CDBC573AFC15}" type="presParOf" srcId="{8514C0C5-DEC2-8049-A569-D46056E88B1B}" destId="{F1662E01-48F5-F248-88D7-3EA7A1503A04}" srcOrd="5" destOrd="0" presId="urn:microsoft.com/office/officeart/2005/8/layout/chevron2"/>
    <dgm:cxn modelId="{44D8F9B1-0B7A-C343-858F-809F66751CCA}" type="presParOf" srcId="{8514C0C5-DEC2-8049-A569-D46056E88B1B}" destId="{2B518BE4-8ADE-0547-B568-884B0D99D73E}" srcOrd="6" destOrd="0" presId="urn:microsoft.com/office/officeart/2005/8/layout/chevron2"/>
    <dgm:cxn modelId="{C4E7593E-F5BB-8440-BCF9-E49AA7E972B3}" type="presParOf" srcId="{2B518BE4-8ADE-0547-B568-884B0D99D73E}" destId="{5B825D0A-025E-7847-AEF4-299BE76F8B89}" srcOrd="0" destOrd="0" presId="urn:microsoft.com/office/officeart/2005/8/layout/chevron2"/>
    <dgm:cxn modelId="{2E0CF0AF-8944-BD40-B386-B114902FBE58}" type="presParOf" srcId="{2B518BE4-8ADE-0547-B568-884B0D99D73E}" destId="{17E2EBB3-B227-D04D-AFB8-98377B08B1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2FF14-0D89-C247-9F36-427C326321B2}">
      <dsp:nvSpPr>
        <dsp:cNvPr id="0" name=""/>
        <dsp:cNvSpPr/>
      </dsp:nvSpPr>
      <dsp:spPr>
        <a:xfrm>
          <a:off x="1451180" y="311467"/>
          <a:ext cx="3876039" cy="387603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Painting</a:t>
          </a:r>
        </a:p>
      </dsp:txBody>
      <dsp:txXfrm>
        <a:off x="3558546" y="1026689"/>
        <a:ext cx="1315084" cy="1292013"/>
      </dsp:txXfrm>
    </dsp:sp>
    <dsp:sp modelId="{88B9AA24-BCD2-CA42-8271-AD651E3AFC9B}">
      <dsp:nvSpPr>
        <dsp:cNvPr id="0" name=""/>
        <dsp:cNvSpPr/>
      </dsp:nvSpPr>
      <dsp:spPr>
        <a:xfrm>
          <a:off x="1251379" y="426825"/>
          <a:ext cx="3876039" cy="3876039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3761063"/>
            <a:satOff val="-1428"/>
            <a:lumOff val="-19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Laser Assisted Charge Exchange</a:t>
          </a:r>
        </a:p>
      </dsp:txBody>
      <dsp:txXfrm>
        <a:off x="2312676" y="2872422"/>
        <a:ext cx="1753446" cy="1199726"/>
      </dsp:txXfrm>
    </dsp:sp>
    <dsp:sp modelId="{AC691B5E-4ED1-0D40-8870-6E6AA58D8127}">
      <dsp:nvSpPr>
        <dsp:cNvPr id="0" name=""/>
        <dsp:cNvSpPr/>
      </dsp:nvSpPr>
      <dsp:spPr>
        <a:xfrm>
          <a:off x="1251379" y="426825"/>
          <a:ext cx="3876039" cy="387603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7522126"/>
            <a:satOff val="-2857"/>
            <a:lumOff val="-39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Injection Foils</a:t>
          </a:r>
        </a:p>
      </dsp:txBody>
      <dsp:txXfrm>
        <a:off x="1666669" y="1188190"/>
        <a:ext cx="1315084" cy="1292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56415-3723-AE46-845D-1EE016772E06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2019-2020</a:t>
          </a:r>
        </a:p>
      </dsp:txBody>
      <dsp:txXfrm rot="-5400000">
        <a:off x="1" y="512108"/>
        <a:ext cx="1024202" cy="438943"/>
      </dsp:txXfrm>
    </dsp:sp>
    <dsp:sp modelId="{492B9EF8-B77C-A649-8BBA-46C723C440FD}">
      <dsp:nvSpPr>
        <dsp:cNvPr id="0" name=""/>
        <dsp:cNvSpPr/>
      </dsp:nvSpPr>
      <dsp:spPr>
        <a:xfrm rot="5400000">
          <a:off x="5675378" y="-4651168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Demonstration of 1</a:t>
          </a:r>
          <a:r>
            <a:rPr lang="en-US" sz="1700" kern="1200" baseline="30000" dirty="0"/>
            <a:t>st</a:t>
          </a:r>
          <a:r>
            <a:rPr lang="en-US" sz="1700" kern="1200" dirty="0"/>
            <a:t> step sequential resonance – </a:t>
          </a:r>
          <a:r>
            <a:rPr lang="en-US" sz="1700" kern="1200" dirty="0">
              <a:solidFill>
                <a:srgbClr val="FF0000"/>
              </a:solidFill>
            </a:rPr>
            <a:t>Done!</a:t>
          </a:r>
          <a:r>
            <a:rPr lang="en-US" sz="1700" kern="1200" dirty="0">
              <a:solidFill>
                <a:srgbClr val="C00000"/>
              </a:solidFill>
            </a:rPr>
            <a:t> </a:t>
          </a:r>
        </a:p>
      </dsp:txBody>
      <dsp:txXfrm rot="-5400000">
        <a:off x="1024202" y="46434"/>
        <a:ext cx="10206971" cy="858192"/>
      </dsp:txXfrm>
    </dsp:sp>
    <dsp:sp modelId="{010B72E6-9EE6-5E41-88DD-990E0D365F43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solidFill>
          <a:schemeClr val="accent2">
            <a:hueOff val="2507375"/>
            <a:satOff val="-952"/>
            <a:lumOff val="-131"/>
            <a:alphaOff val="0"/>
          </a:schemeClr>
        </a:solidFill>
        <a:ln w="10795" cap="flat" cmpd="sng" algn="ctr">
          <a:solidFill>
            <a:schemeClr val="accent2">
              <a:hueOff val="2507375"/>
              <a:satOff val="-952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2021-2022</a:t>
          </a:r>
        </a:p>
      </dsp:txBody>
      <dsp:txXfrm rot="-5400000">
        <a:off x="1" y="1830610"/>
        <a:ext cx="1024202" cy="438943"/>
      </dsp:txXfrm>
    </dsp:sp>
    <dsp:sp modelId="{4E326ED6-9766-4845-8AEC-573371DE0683}">
      <dsp:nvSpPr>
        <dsp:cNvPr id="0" name=""/>
        <dsp:cNvSpPr/>
      </dsp:nvSpPr>
      <dsp:spPr>
        <a:xfrm rot="5400000">
          <a:off x="5675378" y="-3332666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2507375"/>
              <a:satOff val="-952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Demonstration 2</a:t>
          </a:r>
          <a:r>
            <a:rPr lang="en-US" sz="1700" kern="1200" baseline="30000" dirty="0"/>
            <a:t>nd</a:t>
          </a:r>
          <a:r>
            <a:rPr lang="en-US" sz="1700" kern="1200" dirty="0"/>
            <a:t> step sequential resonance laser-assisted stripping – </a:t>
          </a:r>
          <a:r>
            <a:rPr lang="en-US" sz="1700" kern="1200" dirty="0">
              <a:solidFill>
                <a:srgbClr val="FF0000"/>
              </a:solidFill>
            </a:rPr>
            <a:t>Design complete, equipment ordered (install July 2020 or Feb 2021)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Begin design of real injection concept – </a:t>
          </a:r>
          <a:r>
            <a:rPr lang="en-US" sz="1700" kern="1200" dirty="0">
              <a:solidFill>
                <a:srgbClr val="FF0000"/>
              </a:solidFill>
            </a:rPr>
            <a:t>Postdoc hired in June 2020</a:t>
          </a:r>
        </a:p>
      </dsp:txBody>
      <dsp:txXfrm rot="-5400000">
        <a:off x="1024202" y="1364936"/>
        <a:ext cx="10206971" cy="858192"/>
      </dsp:txXfrm>
    </dsp:sp>
    <dsp:sp modelId="{E8302C5A-1468-B847-BC54-A6D76FD7C0CF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solidFill>
          <a:schemeClr val="accent2">
            <a:hueOff val="5014751"/>
            <a:satOff val="-1905"/>
            <a:lumOff val="-261"/>
            <a:alphaOff val="0"/>
          </a:schemeClr>
        </a:solidFill>
        <a:ln w="10795" cap="flat" cmpd="sng" algn="ctr">
          <a:solidFill>
            <a:schemeClr val="accent2">
              <a:hueOff val="5014751"/>
              <a:satOff val="-1905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2023-2024</a:t>
          </a:r>
        </a:p>
      </dsp:txBody>
      <dsp:txXfrm rot="-5400000">
        <a:off x="1" y="3149112"/>
        <a:ext cx="1024202" cy="438943"/>
      </dsp:txXfrm>
    </dsp:sp>
    <dsp:sp modelId="{87E53140-3D6B-7342-B86F-B12E629AE669}">
      <dsp:nvSpPr>
        <dsp:cNvPr id="0" name=""/>
        <dsp:cNvSpPr/>
      </dsp:nvSpPr>
      <dsp:spPr>
        <a:xfrm rot="5400000">
          <a:off x="5675378" y="-2014165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5014751"/>
              <a:satOff val="-1905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PPU upgrade to 1.3 GeV @ 2.8 MW at SNS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Switch to green laser technology and repeat stripping demonstration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Complete design of real injection concept</a:t>
          </a:r>
        </a:p>
      </dsp:txBody>
      <dsp:txXfrm rot="-5400000">
        <a:off x="1024202" y="2683437"/>
        <a:ext cx="10206971" cy="858192"/>
      </dsp:txXfrm>
    </dsp:sp>
    <dsp:sp modelId="{5B825D0A-025E-7847-AEF4-299BE76F8B89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solidFill>
          <a:schemeClr val="accent2">
            <a:hueOff val="7522126"/>
            <a:satOff val="-2857"/>
            <a:lumOff val="-392"/>
            <a:alphaOff val="0"/>
          </a:schemeClr>
        </a:solidFill>
        <a:ln w="10795" cap="flat" cmpd="sng" algn="ctr">
          <a:solidFill>
            <a:schemeClr val="accent2">
              <a:hueOff val="7522126"/>
              <a:satOff val="-2857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2025-2026</a:t>
          </a:r>
        </a:p>
      </dsp:txBody>
      <dsp:txXfrm rot="-5400000">
        <a:off x="1" y="4467614"/>
        <a:ext cx="1024202" cy="438943"/>
      </dsp:txXfrm>
    </dsp:sp>
    <dsp:sp modelId="{17E2EBB3-B227-D04D-AFB8-98377B08B164}">
      <dsp:nvSpPr>
        <dsp:cNvPr id="0" name=""/>
        <dsp:cNvSpPr/>
      </dsp:nvSpPr>
      <dsp:spPr>
        <a:xfrm rot="5400000">
          <a:off x="5675378" y="-695663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7522126"/>
              <a:satOff val="-2857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Install test concept in SNS injection region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Test </a:t>
          </a:r>
          <a:r>
            <a:rPr lang="en-US" sz="1700" b="1" kern="1200" dirty="0"/>
            <a:t>laser stripping </a:t>
          </a:r>
          <a:r>
            <a:rPr lang="en-US" sz="1700" b="1" kern="1200" dirty="0">
              <a:solidFill>
                <a:schemeClr val="tx1"/>
              </a:solidFill>
            </a:rPr>
            <a:t>for real injection </a:t>
          </a:r>
          <a:r>
            <a:rPr lang="en-US" sz="1700" kern="1200" dirty="0"/>
            <a:t>into ring</a:t>
          </a:r>
        </a:p>
      </dsp:txBody>
      <dsp:txXfrm rot="-5400000">
        <a:off x="1024202" y="4001939"/>
        <a:ext cx="10206971" cy="858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6/22/20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6/22/20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8" name="Picture 7" descr="../../../cp3/Library/Containers/com.apple.mail/Data/Library/Mail%20Downloads/3712AD99-0FD9-4488-89C3-8A8E81EF7921/IMG_5036">
            <a:extLst>
              <a:ext uri="{FF2B5EF4-FFF2-40B4-BE49-F238E27FC236}">
                <a16:creationId xmlns:a16="http://schemas.microsoft.com/office/drawing/2014/main" id="{4D0903BD-DC00-2C4A-B806-9E12D743FD7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080" y="76200"/>
            <a:ext cx="934720" cy="93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20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110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7449FD-D979-204C-A594-22BF50E8D77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4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1390" y="6480483"/>
            <a:ext cx="1691018" cy="246221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84B64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7564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E606EE-FABD-F142-AA02-D9CAD40A6FFC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4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675" y="2534932"/>
            <a:ext cx="5385967" cy="755905"/>
          </a:xfrm>
        </p:spPr>
        <p:txBody>
          <a:bodyPr/>
          <a:lstStyle/>
          <a:p>
            <a:r>
              <a:rPr lang="en-US" dirty="0"/>
              <a:t>Aries Workshop</a:t>
            </a:r>
          </a:p>
          <a:p>
            <a:r>
              <a:rPr lang="en-US" dirty="0"/>
              <a:t>CERN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498675" y="3519890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Sarah Cousineau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June 23,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7268687" y="1624173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428735" y="1327150"/>
            <a:ext cx="683968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Shaping Injection: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Painting and Laser Stripping 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F63E6C7-F762-6746-985B-69C1D970FA86}"/>
              </a:ext>
            </a:extLst>
          </p:cNvPr>
          <p:cNvGrpSpPr/>
          <p:nvPr/>
        </p:nvGrpSpPr>
        <p:grpSpPr>
          <a:xfrm>
            <a:off x="4670576" y="3479093"/>
            <a:ext cx="2094201" cy="3028719"/>
            <a:chOff x="4794707" y="3714463"/>
            <a:chExt cx="2094201" cy="30287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87968A-996E-E84C-9250-24CE34C17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9022" y="4817063"/>
              <a:ext cx="2034346" cy="183091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B220FC-1F4C-CF48-ABDE-692BBB48ED6C}"/>
                </a:ext>
              </a:extLst>
            </p:cNvPr>
            <p:cNvSpPr/>
            <p:nvPr/>
          </p:nvSpPr>
          <p:spPr>
            <a:xfrm>
              <a:off x="4823337" y="4807505"/>
              <a:ext cx="2065571" cy="1935677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E67ED2F0-297A-1F40-8959-FD3D1136EC50}"/>
                </a:ext>
              </a:extLst>
            </p:cNvPr>
            <p:cNvSpPr/>
            <p:nvPr/>
          </p:nvSpPr>
          <p:spPr>
            <a:xfrm>
              <a:off x="4794707" y="3714463"/>
              <a:ext cx="2094201" cy="1051320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35000">
                  <a:schemeClr val="bg2">
                    <a:lumMod val="75000"/>
                  </a:schemeClr>
                </a:gs>
                <a:gs pos="81000">
                  <a:schemeClr val="bg2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86" y="227971"/>
            <a:ext cx="11972513" cy="480131"/>
          </a:xfrm>
        </p:spPr>
        <p:txBody>
          <a:bodyPr/>
          <a:lstStyle/>
          <a:p>
            <a:r>
              <a:rPr lang="en-US" sz="2800" dirty="0"/>
              <a:t>The Concept: Laser Assisted Charge Exchange (LACE)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44983-CA19-2746-A861-1CE84E219D3B}"/>
              </a:ext>
            </a:extLst>
          </p:cNvPr>
          <p:cNvSpPr txBox="1"/>
          <p:nvPr/>
        </p:nvSpPr>
        <p:spPr>
          <a:xfrm>
            <a:off x="10405427" y="3684086"/>
            <a:ext cx="9797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Ring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7AAC67-DD34-1748-B7A8-4F251D9E4332}"/>
              </a:ext>
            </a:extLst>
          </p:cNvPr>
          <p:cNvSpPr txBox="1"/>
          <p:nvPr/>
        </p:nvSpPr>
        <p:spPr>
          <a:xfrm>
            <a:off x="10061519" y="2373601"/>
            <a:ext cx="10951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</a:t>
            </a:r>
            <a:r>
              <a:rPr lang="en-US" dirty="0" err="1">
                <a:latin typeface="+mn-lt"/>
              </a:rPr>
              <a:t>IDmp</a:t>
            </a:r>
            <a:endParaRPr lang="en-US" dirty="0">
              <a:latin typeface="+mn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6ED2FA1-A07D-A541-A0EF-A2575787BBB8}"/>
              </a:ext>
            </a:extLst>
          </p:cNvPr>
          <p:cNvSpPr txBox="1"/>
          <p:nvPr/>
        </p:nvSpPr>
        <p:spPr>
          <a:xfrm>
            <a:off x="6152071" y="4281890"/>
            <a:ext cx="90459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n=1→3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BE846BF-2D8B-414C-B901-DB598C6E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72" y="1640921"/>
            <a:ext cx="8475505" cy="29747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760980-F8AF-0C4A-B9F4-016040127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368" y="998103"/>
            <a:ext cx="2119027" cy="796586"/>
          </a:xfrm>
          <a:prstGeom prst="rect">
            <a:avLst/>
          </a:prstGeom>
        </p:spPr>
      </p:pic>
      <p:sp>
        <p:nvSpPr>
          <p:cNvPr id="41" name="Text Box 21">
            <a:extLst>
              <a:ext uri="{FF2B5EF4-FFF2-40B4-BE49-F238E27FC236}">
                <a16:creationId xmlns:a16="http://schemas.microsoft.com/office/drawing/2014/main" id="{6A2AF796-718B-3B41-B5CB-F13A663E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95" y="1248009"/>
            <a:ext cx="314599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altLang="en-US" dirty="0">
                <a:latin typeface="+mn-lt"/>
              </a:rPr>
              <a:t>“Doppler effect” formula</a:t>
            </a:r>
          </a:p>
        </p:txBody>
      </p:sp>
    </p:spTree>
    <p:extLst>
      <p:ext uri="{BB962C8B-B14F-4D97-AF65-F5344CB8AC3E}">
        <p14:creationId xmlns:p14="http://schemas.microsoft.com/office/powerpoint/2010/main" val="18341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3AB534-FBA3-2243-9E31-CABB494C972F}"/>
              </a:ext>
            </a:extLst>
          </p:cNvPr>
          <p:cNvSpPr txBox="1">
            <a:spLocks/>
          </p:cNvSpPr>
          <p:nvPr/>
        </p:nvSpPr>
        <p:spPr bwMode="auto">
          <a:xfrm>
            <a:off x="435438" y="18973"/>
            <a:ext cx="1175656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Status: Experiment demonstrated 95% stripping efficiency for 10µs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0F823-787D-0846-83D1-0CF33A52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45" y="4572858"/>
            <a:ext cx="4900123" cy="2278557"/>
          </a:xfrm>
          <a:prstGeom prst="rect">
            <a:avLst/>
          </a:prstGeom>
        </p:spPr>
      </p:pic>
      <p:pic>
        <p:nvPicPr>
          <p:cNvPr id="6" name="Picture 2" descr="https://science.energy.gov/~/media/hep/images/highlights/2017/HEP-2017-07-a-lrg.jpg">
            <a:extLst>
              <a:ext uri="{FF2B5EF4-FFF2-40B4-BE49-F238E27FC236}">
                <a16:creationId xmlns:a16="http://schemas.microsoft.com/office/drawing/2014/main" id="{4D85A9B2-9985-414F-A87B-77CF9F2F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66" y="1051027"/>
            <a:ext cx="4995159" cy="27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BC293F-9DD9-C941-A309-2564B46E7840}"/>
              </a:ext>
            </a:extLst>
          </p:cNvPr>
          <p:cNvSpPr/>
          <p:nvPr/>
        </p:nvSpPr>
        <p:spPr>
          <a:xfrm>
            <a:off x="3686134" y="3845896"/>
            <a:ext cx="7848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</a:rPr>
              <a:t>An artistic representation of the laser stripping method by https://science.energy.gov/hep/highlights/2017/hep-2017-07-a/</a:t>
            </a:r>
          </a:p>
        </p:txBody>
      </p:sp>
      <p:sp>
        <p:nvSpPr>
          <p:cNvPr id="8" name="Freeform: Shape 37">
            <a:extLst>
              <a:ext uri="{FF2B5EF4-FFF2-40B4-BE49-F238E27FC236}">
                <a16:creationId xmlns:a16="http://schemas.microsoft.com/office/drawing/2014/main" id="{A7C98566-E4C4-6944-A305-B2886238AF89}"/>
              </a:ext>
            </a:extLst>
          </p:cNvPr>
          <p:cNvSpPr/>
          <p:nvPr/>
        </p:nvSpPr>
        <p:spPr>
          <a:xfrm>
            <a:off x="3638248" y="935661"/>
            <a:ext cx="1214986" cy="609600"/>
          </a:xfrm>
          <a:custGeom>
            <a:avLst/>
            <a:gdLst>
              <a:gd name="connsiteX0" fmla="*/ 0 w 3638550"/>
              <a:gd name="connsiteY0" fmla="*/ 457200 h 2886075"/>
              <a:gd name="connsiteX1" fmla="*/ 285750 w 3638550"/>
              <a:gd name="connsiteY1" fmla="*/ 628650 h 2886075"/>
              <a:gd name="connsiteX2" fmla="*/ 295275 w 3638550"/>
              <a:gd name="connsiteY2" fmla="*/ 0 h 2886075"/>
              <a:gd name="connsiteX3" fmla="*/ 466725 w 3638550"/>
              <a:gd name="connsiteY3" fmla="*/ 142875 h 2886075"/>
              <a:gd name="connsiteX4" fmla="*/ 447675 w 3638550"/>
              <a:gd name="connsiteY4" fmla="*/ 752475 h 2886075"/>
              <a:gd name="connsiteX5" fmla="*/ 638175 w 3638550"/>
              <a:gd name="connsiteY5" fmla="*/ 866775 h 2886075"/>
              <a:gd name="connsiteX6" fmla="*/ 657225 w 3638550"/>
              <a:gd name="connsiteY6" fmla="*/ 247650 h 2886075"/>
              <a:gd name="connsiteX7" fmla="*/ 800100 w 3638550"/>
              <a:gd name="connsiteY7" fmla="*/ 352425 h 2886075"/>
              <a:gd name="connsiteX8" fmla="*/ 781050 w 3638550"/>
              <a:gd name="connsiteY8" fmla="*/ 990600 h 2886075"/>
              <a:gd name="connsiteX9" fmla="*/ 962025 w 3638550"/>
              <a:gd name="connsiteY9" fmla="*/ 1095375 h 2886075"/>
              <a:gd name="connsiteX10" fmla="*/ 971550 w 3638550"/>
              <a:gd name="connsiteY10" fmla="*/ 466725 h 2886075"/>
              <a:gd name="connsiteX11" fmla="*/ 1114425 w 3638550"/>
              <a:gd name="connsiteY11" fmla="*/ 571500 h 2886075"/>
              <a:gd name="connsiteX12" fmla="*/ 1085850 w 3638550"/>
              <a:gd name="connsiteY12" fmla="*/ 1181100 h 2886075"/>
              <a:gd name="connsiteX13" fmla="*/ 1257300 w 3638550"/>
              <a:gd name="connsiteY13" fmla="*/ 1295400 h 2886075"/>
              <a:gd name="connsiteX14" fmla="*/ 1295400 w 3638550"/>
              <a:gd name="connsiteY14" fmla="*/ 676275 h 2886075"/>
              <a:gd name="connsiteX15" fmla="*/ 1447800 w 3638550"/>
              <a:gd name="connsiteY15" fmla="*/ 781050 h 2886075"/>
              <a:gd name="connsiteX16" fmla="*/ 1409700 w 3638550"/>
              <a:gd name="connsiteY16" fmla="*/ 1390650 h 2886075"/>
              <a:gd name="connsiteX17" fmla="*/ 1562100 w 3638550"/>
              <a:gd name="connsiteY17" fmla="*/ 1504950 h 2886075"/>
              <a:gd name="connsiteX18" fmla="*/ 1619250 w 3638550"/>
              <a:gd name="connsiteY18" fmla="*/ 895350 h 2886075"/>
              <a:gd name="connsiteX19" fmla="*/ 1752600 w 3638550"/>
              <a:gd name="connsiteY19" fmla="*/ 981075 h 2886075"/>
              <a:gd name="connsiteX20" fmla="*/ 1695450 w 3638550"/>
              <a:gd name="connsiteY20" fmla="*/ 1590675 h 2886075"/>
              <a:gd name="connsiteX21" fmla="*/ 1847850 w 3638550"/>
              <a:gd name="connsiteY21" fmla="*/ 1704975 h 2886075"/>
              <a:gd name="connsiteX22" fmla="*/ 1895475 w 3638550"/>
              <a:gd name="connsiteY22" fmla="*/ 1085850 h 2886075"/>
              <a:gd name="connsiteX23" fmla="*/ 2038350 w 3638550"/>
              <a:gd name="connsiteY23" fmla="*/ 1190625 h 2886075"/>
              <a:gd name="connsiteX24" fmla="*/ 2009775 w 3638550"/>
              <a:gd name="connsiteY24" fmla="*/ 1819275 h 2886075"/>
              <a:gd name="connsiteX25" fmla="*/ 2181225 w 3638550"/>
              <a:gd name="connsiteY25" fmla="*/ 1924050 h 2886075"/>
              <a:gd name="connsiteX26" fmla="*/ 2200275 w 3638550"/>
              <a:gd name="connsiteY26" fmla="*/ 1285875 h 2886075"/>
              <a:gd name="connsiteX27" fmla="*/ 2381250 w 3638550"/>
              <a:gd name="connsiteY27" fmla="*/ 1400175 h 2886075"/>
              <a:gd name="connsiteX28" fmla="*/ 2343150 w 3638550"/>
              <a:gd name="connsiteY28" fmla="*/ 2028825 h 2886075"/>
              <a:gd name="connsiteX29" fmla="*/ 2524125 w 3638550"/>
              <a:gd name="connsiteY29" fmla="*/ 2152650 h 2886075"/>
              <a:gd name="connsiteX30" fmla="*/ 2571750 w 3638550"/>
              <a:gd name="connsiteY30" fmla="*/ 1524000 h 2886075"/>
              <a:gd name="connsiteX31" fmla="*/ 2733675 w 3638550"/>
              <a:gd name="connsiteY31" fmla="*/ 1647825 h 2886075"/>
              <a:gd name="connsiteX32" fmla="*/ 2714625 w 3638550"/>
              <a:gd name="connsiteY32" fmla="*/ 2266950 h 2886075"/>
              <a:gd name="connsiteX33" fmla="*/ 2876550 w 3638550"/>
              <a:gd name="connsiteY33" fmla="*/ 2390775 h 2886075"/>
              <a:gd name="connsiteX34" fmla="*/ 2895600 w 3638550"/>
              <a:gd name="connsiteY34" fmla="*/ 1752600 h 2886075"/>
              <a:gd name="connsiteX35" fmla="*/ 3086100 w 3638550"/>
              <a:gd name="connsiteY35" fmla="*/ 1866900 h 2886075"/>
              <a:gd name="connsiteX36" fmla="*/ 3048000 w 3638550"/>
              <a:gd name="connsiteY36" fmla="*/ 2514600 h 2886075"/>
              <a:gd name="connsiteX37" fmla="*/ 3190875 w 3638550"/>
              <a:gd name="connsiteY37" fmla="*/ 2609850 h 2886075"/>
              <a:gd name="connsiteX38" fmla="*/ 3238500 w 3638550"/>
              <a:gd name="connsiteY38" fmla="*/ 1990725 h 2886075"/>
              <a:gd name="connsiteX39" fmla="*/ 3438525 w 3638550"/>
              <a:gd name="connsiteY39" fmla="*/ 2095500 h 2886075"/>
              <a:gd name="connsiteX40" fmla="*/ 3371850 w 3638550"/>
              <a:gd name="connsiteY40" fmla="*/ 2752725 h 2886075"/>
              <a:gd name="connsiteX41" fmla="*/ 3638550 w 3638550"/>
              <a:gd name="connsiteY41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638550" h="2886075">
                <a:moveTo>
                  <a:pt x="0" y="457200"/>
                </a:moveTo>
                <a:lnTo>
                  <a:pt x="285750" y="628650"/>
                </a:lnTo>
                <a:lnTo>
                  <a:pt x="295275" y="0"/>
                </a:lnTo>
                <a:lnTo>
                  <a:pt x="466725" y="142875"/>
                </a:lnTo>
                <a:lnTo>
                  <a:pt x="447675" y="752475"/>
                </a:lnTo>
                <a:lnTo>
                  <a:pt x="638175" y="866775"/>
                </a:lnTo>
                <a:lnTo>
                  <a:pt x="657225" y="247650"/>
                </a:lnTo>
                <a:lnTo>
                  <a:pt x="800100" y="352425"/>
                </a:lnTo>
                <a:lnTo>
                  <a:pt x="781050" y="990600"/>
                </a:lnTo>
                <a:lnTo>
                  <a:pt x="962025" y="1095375"/>
                </a:lnTo>
                <a:lnTo>
                  <a:pt x="971550" y="466725"/>
                </a:lnTo>
                <a:lnTo>
                  <a:pt x="1114425" y="571500"/>
                </a:lnTo>
                <a:lnTo>
                  <a:pt x="1085850" y="1181100"/>
                </a:lnTo>
                <a:lnTo>
                  <a:pt x="1257300" y="1295400"/>
                </a:lnTo>
                <a:lnTo>
                  <a:pt x="1295400" y="676275"/>
                </a:lnTo>
                <a:lnTo>
                  <a:pt x="1447800" y="781050"/>
                </a:lnTo>
                <a:lnTo>
                  <a:pt x="1409700" y="1390650"/>
                </a:lnTo>
                <a:lnTo>
                  <a:pt x="1562100" y="1504950"/>
                </a:lnTo>
                <a:lnTo>
                  <a:pt x="1619250" y="895350"/>
                </a:lnTo>
                <a:lnTo>
                  <a:pt x="1752600" y="981075"/>
                </a:lnTo>
                <a:lnTo>
                  <a:pt x="1695450" y="1590675"/>
                </a:lnTo>
                <a:lnTo>
                  <a:pt x="1847850" y="1704975"/>
                </a:lnTo>
                <a:lnTo>
                  <a:pt x="1895475" y="1085850"/>
                </a:lnTo>
                <a:lnTo>
                  <a:pt x="2038350" y="1190625"/>
                </a:lnTo>
                <a:lnTo>
                  <a:pt x="2009775" y="1819275"/>
                </a:lnTo>
                <a:lnTo>
                  <a:pt x="2181225" y="1924050"/>
                </a:lnTo>
                <a:lnTo>
                  <a:pt x="2200275" y="1285875"/>
                </a:lnTo>
                <a:lnTo>
                  <a:pt x="2381250" y="1400175"/>
                </a:lnTo>
                <a:lnTo>
                  <a:pt x="2343150" y="2028825"/>
                </a:lnTo>
                <a:lnTo>
                  <a:pt x="2524125" y="2152650"/>
                </a:lnTo>
                <a:lnTo>
                  <a:pt x="2571750" y="1524000"/>
                </a:lnTo>
                <a:lnTo>
                  <a:pt x="2733675" y="1647825"/>
                </a:lnTo>
                <a:lnTo>
                  <a:pt x="2714625" y="2266950"/>
                </a:lnTo>
                <a:lnTo>
                  <a:pt x="2876550" y="2390775"/>
                </a:lnTo>
                <a:lnTo>
                  <a:pt x="2895600" y="1752600"/>
                </a:lnTo>
                <a:lnTo>
                  <a:pt x="3086100" y="1866900"/>
                </a:lnTo>
                <a:lnTo>
                  <a:pt x="3048000" y="2514600"/>
                </a:lnTo>
                <a:lnTo>
                  <a:pt x="3190875" y="2609850"/>
                </a:lnTo>
                <a:lnTo>
                  <a:pt x="3238500" y="1990725"/>
                </a:lnTo>
                <a:lnTo>
                  <a:pt x="3438525" y="2095500"/>
                </a:lnTo>
                <a:lnTo>
                  <a:pt x="3371850" y="2752725"/>
                </a:lnTo>
                <a:lnTo>
                  <a:pt x="3638550" y="2886075"/>
                </a:lnTo>
              </a:path>
            </a:pathLst>
          </a:custGeom>
          <a:noFill/>
          <a:ln>
            <a:solidFill>
              <a:srgbClr val="0432FF"/>
            </a:solidFill>
            <a:headEnd type="none"/>
            <a:tailEnd type="arrow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9">
            <a:extLst>
              <a:ext uri="{FF2B5EF4-FFF2-40B4-BE49-F238E27FC236}">
                <a16:creationId xmlns:a16="http://schemas.microsoft.com/office/drawing/2014/main" id="{08383832-0589-F249-A140-C04F49F090D8}"/>
              </a:ext>
            </a:extLst>
          </p:cNvPr>
          <p:cNvSpPr/>
          <p:nvPr/>
        </p:nvSpPr>
        <p:spPr>
          <a:xfrm>
            <a:off x="10360696" y="3693526"/>
            <a:ext cx="1371600" cy="685769"/>
          </a:xfrm>
          <a:custGeom>
            <a:avLst/>
            <a:gdLst>
              <a:gd name="connsiteX0" fmla="*/ 0 w 3638550"/>
              <a:gd name="connsiteY0" fmla="*/ 457200 h 2886075"/>
              <a:gd name="connsiteX1" fmla="*/ 285750 w 3638550"/>
              <a:gd name="connsiteY1" fmla="*/ 628650 h 2886075"/>
              <a:gd name="connsiteX2" fmla="*/ 295275 w 3638550"/>
              <a:gd name="connsiteY2" fmla="*/ 0 h 2886075"/>
              <a:gd name="connsiteX3" fmla="*/ 466725 w 3638550"/>
              <a:gd name="connsiteY3" fmla="*/ 142875 h 2886075"/>
              <a:gd name="connsiteX4" fmla="*/ 447675 w 3638550"/>
              <a:gd name="connsiteY4" fmla="*/ 752475 h 2886075"/>
              <a:gd name="connsiteX5" fmla="*/ 638175 w 3638550"/>
              <a:gd name="connsiteY5" fmla="*/ 866775 h 2886075"/>
              <a:gd name="connsiteX6" fmla="*/ 657225 w 3638550"/>
              <a:gd name="connsiteY6" fmla="*/ 247650 h 2886075"/>
              <a:gd name="connsiteX7" fmla="*/ 800100 w 3638550"/>
              <a:gd name="connsiteY7" fmla="*/ 352425 h 2886075"/>
              <a:gd name="connsiteX8" fmla="*/ 781050 w 3638550"/>
              <a:gd name="connsiteY8" fmla="*/ 990600 h 2886075"/>
              <a:gd name="connsiteX9" fmla="*/ 962025 w 3638550"/>
              <a:gd name="connsiteY9" fmla="*/ 1095375 h 2886075"/>
              <a:gd name="connsiteX10" fmla="*/ 971550 w 3638550"/>
              <a:gd name="connsiteY10" fmla="*/ 466725 h 2886075"/>
              <a:gd name="connsiteX11" fmla="*/ 1114425 w 3638550"/>
              <a:gd name="connsiteY11" fmla="*/ 571500 h 2886075"/>
              <a:gd name="connsiteX12" fmla="*/ 1085850 w 3638550"/>
              <a:gd name="connsiteY12" fmla="*/ 1181100 h 2886075"/>
              <a:gd name="connsiteX13" fmla="*/ 1257300 w 3638550"/>
              <a:gd name="connsiteY13" fmla="*/ 1295400 h 2886075"/>
              <a:gd name="connsiteX14" fmla="*/ 1295400 w 3638550"/>
              <a:gd name="connsiteY14" fmla="*/ 676275 h 2886075"/>
              <a:gd name="connsiteX15" fmla="*/ 1447800 w 3638550"/>
              <a:gd name="connsiteY15" fmla="*/ 781050 h 2886075"/>
              <a:gd name="connsiteX16" fmla="*/ 1409700 w 3638550"/>
              <a:gd name="connsiteY16" fmla="*/ 1390650 h 2886075"/>
              <a:gd name="connsiteX17" fmla="*/ 1562100 w 3638550"/>
              <a:gd name="connsiteY17" fmla="*/ 1504950 h 2886075"/>
              <a:gd name="connsiteX18" fmla="*/ 1619250 w 3638550"/>
              <a:gd name="connsiteY18" fmla="*/ 895350 h 2886075"/>
              <a:gd name="connsiteX19" fmla="*/ 1752600 w 3638550"/>
              <a:gd name="connsiteY19" fmla="*/ 981075 h 2886075"/>
              <a:gd name="connsiteX20" fmla="*/ 1695450 w 3638550"/>
              <a:gd name="connsiteY20" fmla="*/ 1590675 h 2886075"/>
              <a:gd name="connsiteX21" fmla="*/ 1847850 w 3638550"/>
              <a:gd name="connsiteY21" fmla="*/ 1704975 h 2886075"/>
              <a:gd name="connsiteX22" fmla="*/ 1895475 w 3638550"/>
              <a:gd name="connsiteY22" fmla="*/ 1085850 h 2886075"/>
              <a:gd name="connsiteX23" fmla="*/ 2038350 w 3638550"/>
              <a:gd name="connsiteY23" fmla="*/ 1190625 h 2886075"/>
              <a:gd name="connsiteX24" fmla="*/ 2009775 w 3638550"/>
              <a:gd name="connsiteY24" fmla="*/ 1819275 h 2886075"/>
              <a:gd name="connsiteX25" fmla="*/ 2181225 w 3638550"/>
              <a:gd name="connsiteY25" fmla="*/ 1924050 h 2886075"/>
              <a:gd name="connsiteX26" fmla="*/ 2200275 w 3638550"/>
              <a:gd name="connsiteY26" fmla="*/ 1285875 h 2886075"/>
              <a:gd name="connsiteX27" fmla="*/ 2381250 w 3638550"/>
              <a:gd name="connsiteY27" fmla="*/ 1400175 h 2886075"/>
              <a:gd name="connsiteX28" fmla="*/ 2343150 w 3638550"/>
              <a:gd name="connsiteY28" fmla="*/ 2028825 h 2886075"/>
              <a:gd name="connsiteX29" fmla="*/ 2524125 w 3638550"/>
              <a:gd name="connsiteY29" fmla="*/ 2152650 h 2886075"/>
              <a:gd name="connsiteX30" fmla="*/ 2571750 w 3638550"/>
              <a:gd name="connsiteY30" fmla="*/ 1524000 h 2886075"/>
              <a:gd name="connsiteX31" fmla="*/ 2733675 w 3638550"/>
              <a:gd name="connsiteY31" fmla="*/ 1647825 h 2886075"/>
              <a:gd name="connsiteX32" fmla="*/ 2714625 w 3638550"/>
              <a:gd name="connsiteY32" fmla="*/ 2266950 h 2886075"/>
              <a:gd name="connsiteX33" fmla="*/ 2876550 w 3638550"/>
              <a:gd name="connsiteY33" fmla="*/ 2390775 h 2886075"/>
              <a:gd name="connsiteX34" fmla="*/ 2895600 w 3638550"/>
              <a:gd name="connsiteY34" fmla="*/ 1752600 h 2886075"/>
              <a:gd name="connsiteX35" fmla="*/ 3086100 w 3638550"/>
              <a:gd name="connsiteY35" fmla="*/ 1866900 h 2886075"/>
              <a:gd name="connsiteX36" fmla="*/ 3048000 w 3638550"/>
              <a:gd name="connsiteY36" fmla="*/ 2514600 h 2886075"/>
              <a:gd name="connsiteX37" fmla="*/ 3190875 w 3638550"/>
              <a:gd name="connsiteY37" fmla="*/ 2609850 h 2886075"/>
              <a:gd name="connsiteX38" fmla="*/ 3238500 w 3638550"/>
              <a:gd name="connsiteY38" fmla="*/ 1990725 h 2886075"/>
              <a:gd name="connsiteX39" fmla="*/ 3438525 w 3638550"/>
              <a:gd name="connsiteY39" fmla="*/ 2095500 h 2886075"/>
              <a:gd name="connsiteX40" fmla="*/ 3371850 w 3638550"/>
              <a:gd name="connsiteY40" fmla="*/ 2752725 h 2886075"/>
              <a:gd name="connsiteX41" fmla="*/ 3638550 w 3638550"/>
              <a:gd name="connsiteY41" fmla="*/ 2886075 h 2886075"/>
              <a:gd name="connsiteX0" fmla="*/ 0 w 3438525"/>
              <a:gd name="connsiteY0" fmla="*/ 457200 h 2752725"/>
              <a:gd name="connsiteX1" fmla="*/ 285750 w 3438525"/>
              <a:gd name="connsiteY1" fmla="*/ 628650 h 2752725"/>
              <a:gd name="connsiteX2" fmla="*/ 295275 w 3438525"/>
              <a:gd name="connsiteY2" fmla="*/ 0 h 2752725"/>
              <a:gd name="connsiteX3" fmla="*/ 466725 w 3438525"/>
              <a:gd name="connsiteY3" fmla="*/ 142875 h 2752725"/>
              <a:gd name="connsiteX4" fmla="*/ 447675 w 3438525"/>
              <a:gd name="connsiteY4" fmla="*/ 752475 h 2752725"/>
              <a:gd name="connsiteX5" fmla="*/ 638175 w 3438525"/>
              <a:gd name="connsiteY5" fmla="*/ 866775 h 2752725"/>
              <a:gd name="connsiteX6" fmla="*/ 657225 w 3438525"/>
              <a:gd name="connsiteY6" fmla="*/ 247650 h 2752725"/>
              <a:gd name="connsiteX7" fmla="*/ 800100 w 3438525"/>
              <a:gd name="connsiteY7" fmla="*/ 352425 h 2752725"/>
              <a:gd name="connsiteX8" fmla="*/ 781050 w 3438525"/>
              <a:gd name="connsiteY8" fmla="*/ 990600 h 2752725"/>
              <a:gd name="connsiteX9" fmla="*/ 962025 w 3438525"/>
              <a:gd name="connsiteY9" fmla="*/ 1095375 h 2752725"/>
              <a:gd name="connsiteX10" fmla="*/ 971550 w 3438525"/>
              <a:gd name="connsiteY10" fmla="*/ 466725 h 2752725"/>
              <a:gd name="connsiteX11" fmla="*/ 1114425 w 3438525"/>
              <a:gd name="connsiteY11" fmla="*/ 571500 h 2752725"/>
              <a:gd name="connsiteX12" fmla="*/ 1085850 w 3438525"/>
              <a:gd name="connsiteY12" fmla="*/ 1181100 h 2752725"/>
              <a:gd name="connsiteX13" fmla="*/ 1257300 w 3438525"/>
              <a:gd name="connsiteY13" fmla="*/ 1295400 h 2752725"/>
              <a:gd name="connsiteX14" fmla="*/ 1295400 w 3438525"/>
              <a:gd name="connsiteY14" fmla="*/ 676275 h 2752725"/>
              <a:gd name="connsiteX15" fmla="*/ 1447800 w 3438525"/>
              <a:gd name="connsiteY15" fmla="*/ 781050 h 2752725"/>
              <a:gd name="connsiteX16" fmla="*/ 1409700 w 3438525"/>
              <a:gd name="connsiteY16" fmla="*/ 1390650 h 2752725"/>
              <a:gd name="connsiteX17" fmla="*/ 1562100 w 3438525"/>
              <a:gd name="connsiteY17" fmla="*/ 1504950 h 2752725"/>
              <a:gd name="connsiteX18" fmla="*/ 1619250 w 3438525"/>
              <a:gd name="connsiteY18" fmla="*/ 895350 h 2752725"/>
              <a:gd name="connsiteX19" fmla="*/ 1752600 w 3438525"/>
              <a:gd name="connsiteY19" fmla="*/ 981075 h 2752725"/>
              <a:gd name="connsiteX20" fmla="*/ 1695450 w 3438525"/>
              <a:gd name="connsiteY20" fmla="*/ 1590675 h 2752725"/>
              <a:gd name="connsiteX21" fmla="*/ 1847850 w 3438525"/>
              <a:gd name="connsiteY21" fmla="*/ 1704975 h 2752725"/>
              <a:gd name="connsiteX22" fmla="*/ 1895475 w 3438525"/>
              <a:gd name="connsiteY22" fmla="*/ 1085850 h 2752725"/>
              <a:gd name="connsiteX23" fmla="*/ 2038350 w 3438525"/>
              <a:gd name="connsiteY23" fmla="*/ 1190625 h 2752725"/>
              <a:gd name="connsiteX24" fmla="*/ 2009775 w 3438525"/>
              <a:gd name="connsiteY24" fmla="*/ 1819275 h 2752725"/>
              <a:gd name="connsiteX25" fmla="*/ 2181225 w 3438525"/>
              <a:gd name="connsiteY25" fmla="*/ 1924050 h 2752725"/>
              <a:gd name="connsiteX26" fmla="*/ 2200275 w 3438525"/>
              <a:gd name="connsiteY26" fmla="*/ 1285875 h 2752725"/>
              <a:gd name="connsiteX27" fmla="*/ 2381250 w 3438525"/>
              <a:gd name="connsiteY27" fmla="*/ 1400175 h 2752725"/>
              <a:gd name="connsiteX28" fmla="*/ 2343150 w 3438525"/>
              <a:gd name="connsiteY28" fmla="*/ 2028825 h 2752725"/>
              <a:gd name="connsiteX29" fmla="*/ 2524125 w 3438525"/>
              <a:gd name="connsiteY29" fmla="*/ 2152650 h 2752725"/>
              <a:gd name="connsiteX30" fmla="*/ 2571750 w 3438525"/>
              <a:gd name="connsiteY30" fmla="*/ 1524000 h 2752725"/>
              <a:gd name="connsiteX31" fmla="*/ 2733675 w 3438525"/>
              <a:gd name="connsiteY31" fmla="*/ 1647825 h 2752725"/>
              <a:gd name="connsiteX32" fmla="*/ 2714625 w 3438525"/>
              <a:gd name="connsiteY32" fmla="*/ 2266950 h 2752725"/>
              <a:gd name="connsiteX33" fmla="*/ 2876550 w 3438525"/>
              <a:gd name="connsiteY33" fmla="*/ 2390775 h 2752725"/>
              <a:gd name="connsiteX34" fmla="*/ 2895600 w 3438525"/>
              <a:gd name="connsiteY34" fmla="*/ 1752600 h 2752725"/>
              <a:gd name="connsiteX35" fmla="*/ 3086100 w 3438525"/>
              <a:gd name="connsiteY35" fmla="*/ 1866900 h 2752725"/>
              <a:gd name="connsiteX36" fmla="*/ 3048000 w 3438525"/>
              <a:gd name="connsiteY36" fmla="*/ 2514600 h 2752725"/>
              <a:gd name="connsiteX37" fmla="*/ 3190875 w 3438525"/>
              <a:gd name="connsiteY37" fmla="*/ 2609850 h 2752725"/>
              <a:gd name="connsiteX38" fmla="*/ 3238500 w 3438525"/>
              <a:gd name="connsiteY38" fmla="*/ 1990725 h 2752725"/>
              <a:gd name="connsiteX39" fmla="*/ 3438525 w 3438525"/>
              <a:gd name="connsiteY39" fmla="*/ 2095500 h 2752725"/>
              <a:gd name="connsiteX40" fmla="*/ 3371850 w 3438525"/>
              <a:gd name="connsiteY40" fmla="*/ 2752725 h 2752725"/>
              <a:gd name="connsiteX0" fmla="*/ 0 w 3438525"/>
              <a:gd name="connsiteY0" fmla="*/ 457200 h 2609850"/>
              <a:gd name="connsiteX1" fmla="*/ 285750 w 3438525"/>
              <a:gd name="connsiteY1" fmla="*/ 628650 h 2609850"/>
              <a:gd name="connsiteX2" fmla="*/ 295275 w 3438525"/>
              <a:gd name="connsiteY2" fmla="*/ 0 h 2609850"/>
              <a:gd name="connsiteX3" fmla="*/ 466725 w 3438525"/>
              <a:gd name="connsiteY3" fmla="*/ 142875 h 2609850"/>
              <a:gd name="connsiteX4" fmla="*/ 447675 w 3438525"/>
              <a:gd name="connsiteY4" fmla="*/ 752475 h 2609850"/>
              <a:gd name="connsiteX5" fmla="*/ 638175 w 3438525"/>
              <a:gd name="connsiteY5" fmla="*/ 866775 h 2609850"/>
              <a:gd name="connsiteX6" fmla="*/ 657225 w 3438525"/>
              <a:gd name="connsiteY6" fmla="*/ 247650 h 2609850"/>
              <a:gd name="connsiteX7" fmla="*/ 800100 w 3438525"/>
              <a:gd name="connsiteY7" fmla="*/ 352425 h 2609850"/>
              <a:gd name="connsiteX8" fmla="*/ 781050 w 3438525"/>
              <a:gd name="connsiteY8" fmla="*/ 990600 h 2609850"/>
              <a:gd name="connsiteX9" fmla="*/ 962025 w 3438525"/>
              <a:gd name="connsiteY9" fmla="*/ 1095375 h 2609850"/>
              <a:gd name="connsiteX10" fmla="*/ 971550 w 3438525"/>
              <a:gd name="connsiteY10" fmla="*/ 466725 h 2609850"/>
              <a:gd name="connsiteX11" fmla="*/ 1114425 w 3438525"/>
              <a:gd name="connsiteY11" fmla="*/ 571500 h 2609850"/>
              <a:gd name="connsiteX12" fmla="*/ 1085850 w 3438525"/>
              <a:gd name="connsiteY12" fmla="*/ 1181100 h 2609850"/>
              <a:gd name="connsiteX13" fmla="*/ 1257300 w 3438525"/>
              <a:gd name="connsiteY13" fmla="*/ 1295400 h 2609850"/>
              <a:gd name="connsiteX14" fmla="*/ 1295400 w 3438525"/>
              <a:gd name="connsiteY14" fmla="*/ 676275 h 2609850"/>
              <a:gd name="connsiteX15" fmla="*/ 1447800 w 3438525"/>
              <a:gd name="connsiteY15" fmla="*/ 781050 h 2609850"/>
              <a:gd name="connsiteX16" fmla="*/ 1409700 w 3438525"/>
              <a:gd name="connsiteY16" fmla="*/ 1390650 h 2609850"/>
              <a:gd name="connsiteX17" fmla="*/ 1562100 w 3438525"/>
              <a:gd name="connsiteY17" fmla="*/ 1504950 h 2609850"/>
              <a:gd name="connsiteX18" fmla="*/ 1619250 w 3438525"/>
              <a:gd name="connsiteY18" fmla="*/ 895350 h 2609850"/>
              <a:gd name="connsiteX19" fmla="*/ 1752600 w 3438525"/>
              <a:gd name="connsiteY19" fmla="*/ 981075 h 2609850"/>
              <a:gd name="connsiteX20" fmla="*/ 1695450 w 3438525"/>
              <a:gd name="connsiteY20" fmla="*/ 1590675 h 2609850"/>
              <a:gd name="connsiteX21" fmla="*/ 1847850 w 3438525"/>
              <a:gd name="connsiteY21" fmla="*/ 1704975 h 2609850"/>
              <a:gd name="connsiteX22" fmla="*/ 1895475 w 3438525"/>
              <a:gd name="connsiteY22" fmla="*/ 1085850 h 2609850"/>
              <a:gd name="connsiteX23" fmla="*/ 2038350 w 3438525"/>
              <a:gd name="connsiteY23" fmla="*/ 1190625 h 2609850"/>
              <a:gd name="connsiteX24" fmla="*/ 2009775 w 3438525"/>
              <a:gd name="connsiteY24" fmla="*/ 1819275 h 2609850"/>
              <a:gd name="connsiteX25" fmla="*/ 2181225 w 3438525"/>
              <a:gd name="connsiteY25" fmla="*/ 1924050 h 2609850"/>
              <a:gd name="connsiteX26" fmla="*/ 2200275 w 3438525"/>
              <a:gd name="connsiteY26" fmla="*/ 1285875 h 2609850"/>
              <a:gd name="connsiteX27" fmla="*/ 2381250 w 3438525"/>
              <a:gd name="connsiteY27" fmla="*/ 1400175 h 2609850"/>
              <a:gd name="connsiteX28" fmla="*/ 2343150 w 3438525"/>
              <a:gd name="connsiteY28" fmla="*/ 2028825 h 2609850"/>
              <a:gd name="connsiteX29" fmla="*/ 2524125 w 3438525"/>
              <a:gd name="connsiteY29" fmla="*/ 2152650 h 2609850"/>
              <a:gd name="connsiteX30" fmla="*/ 2571750 w 3438525"/>
              <a:gd name="connsiteY30" fmla="*/ 1524000 h 2609850"/>
              <a:gd name="connsiteX31" fmla="*/ 2733675 w 3438525"/>
              <a:gd name="connsiteY31" fmla="*/ 1647825 h 2609850"/>
              <a:gd name="connsiteX32" fmla="*/ 2714625 w 3438525"/>
              <a:gd name="connsiteY32" fmla="*/ 2266950 h 2609850"/>
              <a:gd name="connsiteX33" fmla="*/ 2876550 w 3438525"/>
              <a:gd name="connsiteY33" fmla="*/ 2390775 h 2609850"/>
              <a:gd name="connsiteX34" fmla="*/ 2895600 w 3438525"/>
              <a:gd name="connsiteY34" fmla="*/ 1752600 h 2609850"/>
              <a:gd name="connsiteX35" fmla="*/ 3086100 w 3438525"/>
              <a:gd name="connsiteY35" fmla="*/ 1866900 h 2609850"/>
              <a:gd name="connsiteX36" fmla="*/ 3048000 w 3438525"/>
              <a:gd name="connsiteY36" fmla="*/ 2514600 h 2609850"/>
              <a:gd name="connsiteX37" fmla="*/ 3190875 w 3438525"/>
              <a:gd name="connsiteY37" fmla="*/ 2609850 h 2609850"/>
              <a:gd name="connsiteX38" fmla="*/ 3238500 w 3438525"/>
              <a:gd name="connsiteY38" fmla="*/ 1990725 h 2609850"/>
              <a:gd name="connsiteX39" fmla="*/ 3438525 w 3438525"/>
              <a:gd name="connsiteY39" fmla="*/ 2095500 h 2609850"/>
              <a:gd name="connsiteX0" fmla="*/ 0 w 3152775"/>
              <a:gd name="connsiteY0" fmla="*/ 628650 h 2609850"/>
              <a:gd name="connsiteX1" fmla="*/ 9525 w 3152775"/>
              <a:gd name="connsiteY1" fmla="*/ 0 h 2609850"/>
              <a:gd name="connsiteX2" fmla="*/ 180975 w 3152775"/>
              <a:gd name="connsiteY2" fmla="*/ 142875 h 2609850"/>
              <a:gd name="connsiteX3" fmla="*/ 161925 w 3152775"/>
              <a:gd name="connsiteY3" fmla="*/ 752475 h 2609850"/>
              <a:gd name="connsiteX4" fmla="*/ 352425 w 3152775"/>
              <a:gd name="connsiteY4" fmla="*/ 866775 h 2609850"/>
              <a:gd name="connsiteX5" fmla="*/ 371475 w 3152775"/>
              <a:gd name="connsiteY5" fmla="*/ 247650 h 2609850"/>
              <a:gd name="connsiteX6" fmla="*/ 514350 w 3152775"/>
              <a:gd name="connsiteY6" fmla="*/ 352425 h 2609850"/>
              <a:gd name="connsiteX7" fmla="*/ 495300 w 3152775"/>
              <a:gd name="connsiteY7" fmla="*/ 990600 h 2609850"/>
              <a:gd name="connsiteX8" fmla="*/ 676275 w 3152775"/>
              <a:gd name="connsiteY8" fmla="*/ 1095375 h 2609850"/>
              <a:gd name="connsiteX9" fmla="*/ 685800 w 3152775"/>
              <a:gd name="connsiteY9" fmla="*/ 466725 h 2609850"/>
              <a:gd name="connsiteX10" fmla="*/ 828675 w 3152775"/>
              <a:gd name="connsiteY10" fmla="*/ 571500 h 2609850"/>
              <a:gd name="connsiteX11" fmla="*/ 800100 w 3152775"/>
              <a:gd name="connsiteY11" fmla="*/ 1181100 h 2609850"/>
              <a:gd name="connsiteX12" fmla="*/ 971550 w 3152775"/>
              <a:gd name="connsiteY12" fmla="*/ 1295400 h 2609850"/>
              <a:gd name="connsiteX13" fmla="*/ 1009650 w 3152775"/>
              <a:gd name="connsiteY13" fmla="*/ 676275 h 2609850"/>
              <a:gd name="connsiteX14" fmla="*/ 1162050 w 3152775"/>
              <a:gd name="connsiteY14" fmla="*/ 781050 h 2609850"/>
              <a:gd name="connsiteX15" fmla="*/ 1123950 w 3152775"/>
              <a:gd name="connsiteY15" fmla="*/ 1390650 h 2609850"/>
              <a:gd name="connsiteX16" fmla="*/ 1276350 w 3152775"/>
              <a:gd name="connsiteY16" fmla="*/ 1504950 h 2609850"/>
              <a:gd name="connsiteX17" fmla="*/ 1333500 w 3152775"/>
              <a:gd name="connsiteY17" fmla="*/ 895350 h 2609850"/>
              <a:gd name="connsiteX18" fmla="*/ 1466850 w 3152775"/>
              <a:gd name="connsiteY18" fmla="*/ 981075 h 2609850"/>
              <a:gd name="connsiteX19" fmla="*/ 1409700 w 3152775"/>
              <a:gd name="connsiteY19" fmla="*/ 1590675 h 2609850"/>
              <a:gd name="connsiteX20" fmla="*/ 1562100 w 3152775"/>
              <a:gd name="connsiteY20" fmla="*/ 1704975 h 2609850"/>
              <a:gd name="connsiteX21" fmla="*/ 1609725 w 3152775"/>
              <a:gd name="connsiteY21" fmla="*/ 1085850 h 2609850"/>
              <a:gd name="connsiteX22" fmla="*/ 1752600 w 3152775"/>
              <a:gd name="connsiteY22" fmla="*/ 1190625 h 2609850"/>
              <a:gd name="connsiteX23" fmla="*/ 1724025 w 3152775"/>
              <a:gd name="connsiteY23" fmla="*/ 1819275 h 2609850"/>
              <a:gd name="connsiteX24" fmla="*/ 1895475 w 3152775"/>
              <a:gd name="connsiteY24" fmla="*/ 1924050 h 2609850"/>
              <a:gd name="connsiteX25" fmla="*/ 1914525 w 3152775"/>
              <a:gd name="connsiteY25" fmla="*/ 1285875 h 2609850"/>
              <a:gd name="connsiteX26" fmla="*/ 2095500 w 3152775"/>
              <a:gd name="connsiteY26" fmla="*/ 1400175 h 2609850"/>
              <a:gd name="connsiteX27" fmla="*/ 2057400 w 3152775"/>
              <a:gd name="connsiteY27" fmla="*/ 2028825 h 2609850"/>
              <a:gd name="connsiteX28" fmla="*/ 2238375 w 3152775"/>
              <a:gd name="connsiteY28" fmla="*/ 2152650 h 2609850"/>
              <a:gd name="connsiteX29" fmla="*/ 2286000 w 3152775"/>
              <a:gd name="connsiteY29" fmla="*/ 1524000 h 2609850"/>
              <a:gd name="connsiteX30" fmla="*/ 2447925 w 3152775"/>
              <a:gd name="connsiteY30" fmla="*/ 1647825 h 2609850"/>
              <a:gd name="connsiteX31" fmla="*/ 2428875 w 3152775"/>
              <a:gd name="connsiteY31" fmla="*/ 2266950 h 2609850"/>
              <a:gd name="connsiteX32" fmla="*/ 2590800 w 3152775"/>
              <a:gd name="connsiteY32" fmla="*/ 2390775 h 2609850"/>
              <a:gd name="connsiteX33" fmla="*/ 2609850 w 3152775"/>
              <a:gd name="connsiteY33" fmla="*/ 1752600 h 2609850"/>
              <a:gd name="connsiteX34" fmla="*/ 2800350 w 3152775"/>
              <a:gd name="connsiteY34" fmla="*/ 1866900 h 2609850"/>
              <a:gd name="connsiteX35" fmla="*/ 2762250 w 3152775"/>
              <a:gd name="connsiteY35" fmla="*/ 2514600 h 2609850"/>
              <a:gd name="connsiteX36" fmla="*/ 2905125 w 3152775"/>
              <a:gd name="connsiteY36" fmla="*/ 2609850 h 2609850"/>
              <a:gd name="connsiteX37" fmla="*/ 2952750 w 3152775"/>
              <a:gd name="connsiteY37" fmla="*/ 1990725 h 2609850"/>
              <a:gd name="connsiteX38" fmla="*/ 3152775 w 3152775"/>
              <a:gd name="connsiteY38" fmla="*/ 2095500 h 2609850"/>
              <a:gd name="connsiteX0" fmla="*/ 0 w 3143250"/>
              <a:gd name="connsiteY0" fmla="*/ 0 h 2609850"/>
              <a:gd name="connsiteX1" fmla="*/ 171450 w 3143250"/>
              <a:gd name="connsiteY1" fmla="*/ 142875 h 2609850"/>
              <a:gd name="connsiteX2" fmla="*/ 152400 w 3143250"/>
              <a:gd name="connsiteY2" fmla="*/ 752475 h 2609850"/>
              <a:gd name="connsiteX3" fmla="*/ 342900 w 3143250"/>
              <a:gd name="connsiteY3" fmla="*/ 866775 h 2609850"/>
              <a:gd name="connsiteX4" fmla="*/ 361950 w 3143250"/>
              <a:gd name="connsiteY4" fmla="*/ 247650 h 2609850"/>
              <a:gd name="connsiteX5" fmla="*/ 504825 w 3143250"/>
              <a:gd name="connsiteY5" fmla="*/ 352425 h 2609850"/>
              <a:gd name="connsiteX6" fmla="*/ 485775 w 3143250"/>
              <a:gd name="connsiteY6" fmla="*/ 990600 h 2609850"/>
              <a:gd name="connsiteX7" fmla="*/ 666750 w 3143250"/>
              <a:gd name="connsiteY7" fmla="*/ 1095375 h 2609850"/>
              <a:gd name="connsiteX8" fmla="*/ 676275 w 3143250"/>
              <a:gd name="connsiteY8" fmla="*/ 466725 h 2609850"/>
              <a:gd name="connsiteX9" fmla="*/ 819150 w 3143250"/>
              <a:gd name="connsiteY9" fmla="*/ 571500 h 2609850"/>
              <a:gd name="connsiteX10" fmla="*/ 790575 w 3143250"/>
              <a:gd name="connsiteY10" fmla="*/ 1181100 h 2609850"/>
              <a:gd name="connsiteX11" fmla="*/ 962025 w 3143250"/>
              <a:gd name="connsiteY11" fmla="*/ 1295400 h 2609850"/>
              <a:gd name="connsiteX12" fmla="*/ 1000125 w 3143250"/>
              <a:gd name="connsiteY12" fmla="*/ 676275 h 2609850"/>
              <a:gd name="connsiteX13" fmla="*/ 1152525 w 3143250"/>
              <a:gd name="connsiteY13" fmla="*/ 781050 h 2609850"/>
              <a:gd name="connsiteX14" fmla="*/ 1114425 w 3143250"/>
              <a:gd name="connsiteY14" fmla="*/ 1390650 h 2609850"/>
              <a:gd name="connsiteX15" fmla="*/ 1266825 w 3143250"/>
              <a:gd name="connsiteY15" fmla="*/ 1504950 h 2609850"/>
              <a:gd name="connsiteX16" fmla="*/ 1323975 w 3143250"/>
              <a:gd name="connsiteY16" fmla="*/ 895350 h 2609850"/>
              <a:gd name="connsiteX17" fmla="*/ 1457325 w 3143250"/>
              <a:gd name="connsiteY17" fmla="*/ 981075 h 2609850"/>
              <a:gd name="connsiteX18" fmla="*/ 1400175 w 3143250"/>
              <a:gd name="connsiteY18" fmla="*/ 1590675 h 2609850"/>
              <a:gd name="connsiteX19" fmla="*/ 1552575 w 3143250"/>
              <a:gd name="connsiteY19" fmla="*/ 1704975 h 2609850"/>
              <a:gd name="connsiteX20" fmla="*/ 1600200 w 3143250"/>
              <a:gd name="connsiteY20" fmla="*/ 1085850 h 2609850"/>
              <a:gd name="connsiteX21" fmla="*/ 1743075 w 3143250"/>
              <a:gd name="connsiteY21" fmla="*/ 1190625 h 2609850"/>
              <a:gd name="connsiteX22" fmla="*/ 1714500 w 3143250"/>
              <a:gd name="connsiteY22" fmla="*/ 1819275 h 2609850"/>
              <a:gd name="connsiteX23" fmla="*/ 1885950 w 3143250"/>
              <a:gd name="connsiteY23" fmla="*/ 1924050 h 2609850"/>
              <a:gd name="connsiteX24" fmla="*/ 1905000 w 3143250"/>
              <a:gd name="connsiteY24" fmla="*/ 1285875 h 2609850"/>
              <a:gd name="connsiteX25" fmla="*/ 2085975 w 3143250"/>
              <a:gd name="connsiteY25" fmla="*/ 1400175 h 2609850"/>
              <a:gd name="connsiteX26" fmla="*/ 2047875 w 3143250"/>
              <a:gd name="connsiteY26" fmla="*/ 2028825 h 2609850"/>
              <a:gd name="connsiteX27" fmla="*/ 2228850 w 3143250"/>
              <a:gd name="connsiteY27" fmla="*/ 2152650 h 2609850"/>
              <a:gd name="connsiteX28" fmla="*/ 2276475 w 3143250"/>
              <a:gd name="connsiteY28" fmla="*/ 1524000 h 2609850"/>
              <a:gd name="connsiteX29" fmla="*/ 2438400 w 3143250"/>
              <a:gd name="connsiteY29" fmla="*/ 1647825 h 2609850"/>
              <a:gd name="connsiteX30" fmla="*/ 2419350 w 3143250"/>
              <a:gd name="connsiteY30" fmla="*/ 2266950 h 2609850"/>
              <a:gd name="connsiteX31" fmla="*/ 2581275 w 3143250"/>
              <a:gd name="connsiteY31" fmla="*/ 2390775 h 2609850"/>
              <a:gd name="connsiteX32" fmla="*/ 2600325 w 3143250"/>
              <a:gd name="connsiteY32" fmla="*/ 1752600 h 2609850"/>
              <a:gd name="connsiteX33" fmla="*/ 2790825 w 3143250"/>
              <a:gd name="connsiteY33" fmla="*/ 1866900 h 2609850"/>
              <a:gd name="connsiteX34" fmla="*/ 2752725 w 3143250"/>
              <a:gd name="connsiteY34" fmla="*/ 2514600 h 2609850"/>
              <a:gd name="connsiteX35" fmla="*/ 2895600 w 3143250"/>
              <a:gd name="connsiteY35" fmla="*/ 2609850 h 2609850"/>
              <a:gd name="connsiteX36" fmla="*/ 2943225 w 3143250"/>
              <a:gd name="connsiteY36" fmla="*/ 1990725 h 2609850"/>
              <a:gd name="connsiteX37" fmla="*/ 3143250 w 3143250"/>
              <a:gd name="connsiteY37" fmla="*/ 209550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43250" h="2609850">
                <a:moveTo>
                  <a:pt x="0" y="0"/>
                </a:moveTo>
                <a:lnTo>
                  <a:pt x="171450" y="142875"/>
                </a:lnTo>
                <a:lnTo>
                  <a:pt x="152400" y="752475"/>
                </a:lnTo>
                <a:lnTo>
                  <a:pt x="342900" y="866775"/>
                </a:lnTo>
                <a:lnTo>
                  <a:pt x="361950" y="247650"/>
                </a:lnTo>
                <a:lnTo>
                  <a:pt x="504825" y="352425"/>
                </a:lnTo>
                <a:lnTo>
                  <a:pt x="485775" y="990600"/>
                </a:lnTo>
                <a:lnTo>
                  <a:pt x="666750" y="1095375"/>
                </a:lnTo>
                <a:lnTo>
                  <a:pt x="676275" y="466725"/>
                </a:lnTo>
                <a:lnTo>
                  <a:pt x="819150" y="571500"/>
                </a:lnTo>
                <a:lnTo>
                  <a:pt x="790575" y="1181100"/>
                </a:lnTo>
                <a:lnTo>
                  <a:pt x="962025" y="1295400"/>
                </a:lnTo>
                <a:lnTo>
                  <a:pt x="1000125" y="676275"/>
                </a:lnTo>
                <a:lnTo>
                  <a:pt x="1152525" y="781050"/>
                </a:lnTo>
                <a:lnTo>
                  <a:pt x="1114425" y="1390650"/>
                </a:lnTo>
                <a:lnTo>
                  <a:pt x="1266825" y="1504950"/>
                </a:lnTo>
                <a:lnTo>
                  <a:pt x="1323975" y="895350"/>
                </a:lnTo>
                <a:lnTo>
                  <a:pt x="1457325" y="981075"/>
                </a:lnTo>
                <a:lnTo>
                  <a:pt x="1400175" y="1590675"/>
                </a:lnTo>
                <a:lnTo>
                  <a:pt x="1552575" y="1704975"/>
                </a:lnTo>
                <a:lnTo>
                  <a:pt x="1600200" y="1085850"/>
                </a:lnTo>
                <a:lnTo>
                  <a:pt x="1743075" y="1190625"/>
                </a:lnTo>
                <a:lnTo>
                  <a:pt x="1714500" y="1819275"/>
                </a:lnTo>
                <a:lnTo>
                  <a:pt x="1885950" y="1924050"/>
                </a:lnTo>
                <a:lnTo>
                  <a:pt x="1905000" y="1285875"/>
                </a:lnTo>
                <a:lnTo>
                  <a:pt x="2085975" y="1400175"/>
                </a:lnTo>
                <a:lnTo>
                  <a:pt x="2047875" y="2028825"/>
                </a:lnTo>
                <a:lnTo>
                  <a:pt x="2228850" y="2152650"/>
                </a:lnTo>
                <a:lnTo>
                  <a:pt x="2276475" y="1524000"/>
                </a:lnTo>
                <a:lnTo>
                  <a:pt x="2438400" y="1647825"/>
                </a:lnTo>
                <a:lnTo>
                  <a:pt x="2419350" y="2266950"/>
                </a:lnTo>
                <a:lnTo>
                  <a:pt x="2581275" y="2390775"/>
                </a:lnTo>
                <a:lnTo>
                  <a:pt x="2600325" y="1752600"/>
                </a:lnTo>
                <a:lnTo>
                  <a:pt x="2790825" y="1866900"/>
                </a:lnTo>
                <a:lnTo>
                  <a:pt x="2752725" y="2514600"/>
                </a:lnTo>
                <a:lnTo>
                  <a:pt x="2895600" y="2609850"/>
                </a:lnTo>
                <a:lnTo>
                  <a:pt x="2943225" y="1990725"/>
                </a:lnTo>
                <a:lnTo>
                  <a:pt x="3143250" y="209550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650A3-DF71-D446-9221-64A573FA1C0C}"/>
              </a:ext>
            </a:extLst>
          </p:cNvPr>
          <p:cNvSpPr txBox="1"/>
          <p:nvPr/>
        </p:nvSpPr>
        <p:spPr>
          <a:xfrm rot="1320000">
            <a:off x="3619904" y="791869"/>
            <a:ext cx="15247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432FF"/>
                </a:solidFill>
                <a:latin typeface="+mn-lt"/>
              </a:rPr>
              <a:t>H</a:t>
            </a:r>
            <a:r>
              <a:rPr lang="en-US" sz="2400" baseline="30000" dirty="0">
                <a:solidFill>
                  <a:srgbClr val="0432FF"/>
                </a:solidFill>
                <a:latin typeface="+mn-lt"/>
              </a:rPr>
              <a:t>-</a:t>
            </a:r>
            <a:r>
              <a:rPr lang="en-US" sz="2400" dirty="0">
                <a:solidFill>
                  <a:srgbClr val="0432FF"/>
                </a:solidFill>
                <a:latin typeface="+mn-lt"/>
              </a:rPr>
              <a:t>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F4FAE-C662-7747-8B8C-AE70A353EEA3}"/>
              </a:ext>
            </a:extLst>
          </p:cNvPr>
          <p:cNvSpPr txBox="1"/>
          <p:nvPr/>
        </p:nvSpPr>
        <p:spPr>
          <a:xfrm rot="1320000">
            <a:off x="10395112" y="3478680"/>
            <a:ext cx="1524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0693C7-7128-584B-9068-665C419DB963}"/>
                  </a:ext>
                </a:extLst>
              </p:cNvPr>
              <p:cNvSpPr txBox="1"/>
              <p:nvPr/>
            </p:nvSpPr>
            <p:spPr>
              <a:xfrm>
                <a:off x="3148260" y="5408480"/>
                <a:ext cx="1573636" cy="513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𝑝𝑟𝑜𝑡𝑜𝑛𝑠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&gt;90%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0693C7-7128-584B-9068-665C419DB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260" y="5408480"/>
                <a:ext cx="1573636" cy="513859"/>
              </a:xfrm>
              <a:prstGeom prst="rect">
                <a:avLst/>
              </a:prstGeom>
              <a:blipFill>
                <a:blip r:embed="rId4"/>
                <a:stretch>
                  <a:fillRect l="-4000" t="-9756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5810B3-EFD1-B046-A478-071B413F7182}"/>
              </a:ext>
            </a:extLst>
          </p:cNvPr>
          <p:cNvCxnSpPr>
            <a:cxnSpLocks/>
          </p:cNvCxnSpPr>
          <p:nvPr/>
        </p:nvCxnSpPr>
        <p:spPr>
          <a:xfrm flipV="1">
            <a:off x="4721896" y="3007725"/>
            <a:ext cx="2819400" cy="436054"/>
          </a:xfrm>
          <a:prstGeom prst="straightConnector1">
            <a:avLst/>
          </a:prstGeom>
          <a:ln>
            <a:solidFill>
              <a:srgbClr val="ED03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19DD78-9413-074D-AEFA-4407EF94BE15}"/>
              </a:ext>
            </a:extLst>
          </p:cNvPr>
          <p:cNvSpPr txBox="1"/>
          <p:nvPr/>
        </p:nvSpPr>
        <p:spPr>
          <a:xfrm>
            <a:off x="3242588" y="3148315"/>
            <a:ext cx="15936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1MW laser peak power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BE367B-B70C-7642-8D36-D80110B965C8}"/>
              </a:ext>
            </a:extLst>
          </p:cNvPr>
          <p:cNvSpPr txBox="1"/>
          <p:nvPr/>
        </p:nvSpPr>
        <p:spPr>
          <a:xfrm>
            <a:off x="295954" y="1737627"/>
            <a:ext cx="2749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1000x better than first 6 ns experiment, but 100 time less than needed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Limitation to go to full 1 </a:t>
            </a:r>
            <a:r>
              <a:rPr lang="en-US" sz="2400" b="1" dirty="0" err="1">
                <a:latin typeface="+mn-lt"/>
              </a:rPr>
              <a:t>ms</a:t>
            </a:r>
            <a:r>
              <a:rPr lang="en-US" sz="2400" b="1" dirty="0">
                <a:latin typeface="+mn-lt"/>
              </a:rPr>
              <a:t> is laser 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E364E7-625D-C049-AC3C-912CA01113C4}"/>
              </a:ext>
            </a:extLst>
          </p:cNvPr>
          <p:cNvSpPr txBox="1"/>
          <p:nvPr/>
        </p:nvSpPr>
        <p:spPr>
          <a:xfrm>
            <a:off x="9393551" y="5331408"/>
            <a:ext cx="2608406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432FF"/>
                </a:solidFill>
                <a:latin typeface="+mn-lt"/>
              </a:rPr>
              <a:t>Unstripped H</a:t>
            </a:r>
            <a:r>
              <a:rPr lang="en-US" baseline="30000" dirty="0">
                <a:solidFill>
                  <a:srgbClr val="0432FF"/>
                </a:solidFill>
                <a:latin typeface="+mn-lt"/>
              </a:rPr>
              <a:t>-</a:t>
            </a:r>
            <a:r>
              <a:rPr lang="en-US" dirty="0">
                <a:solidFill>
                  <a:srgbClr val="0432FF"/>
                </a:solidFill>
                <a:latin typeface="+mn-lt"/>
              </a:rPr>
              <a:t> current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Stripped p current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6C4B2-7BDD-2648-A281-B77B0555D8BB}"/>
              </a:ext>
            </a:extLst>
          </p:cNvPr>
          <p:cNvSpPr/>
          <p:nvPr/>
        </p:nvSpPr>
        <p:spPr>
          <a:xfrm>
            <a:off x="4721896" y="608154"/>
            <a:ext cx="710662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This work has been partially supported by U.S. DOE HEP grant DE-FG02-13ER41967</a:t>
            </a:r>
            <a:endParaRPr lang="en-US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2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434-D19C-7A4A-8246-58038C5D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7580"/>
            <a:ext cx="11430000" cy="978729"/>
          </a:xfrm>
        </p:spPr>
        <p:txBody>
          <a:bodyPr/>
          <a:lstStyle/>
          <a:p>
            <a:r>
              <a:rPr lang="en-US" dirty="0"/>
              <a:t>Recent Breakthrough: Sequential resonance excitation is the solution to power challenge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9FC16D-2982-DA44-AC6B-3F5FEC0EB6DB}"/>
              </a:ext>
            </a:extLst>
          </p:cNvPr>
          <p:cNvGrpSpPr/>
          <p:nvPr/>
        </p:nvGrpSpPr>
        <p:grpSpPr>
          <a:xfrm>
            <a:off x="3642929" y="1388822"/>
            <a:ext cx="3183835" cy="4470266"/>
            <a:chOff x="7995954" y="1669724"/>
            <a:chExt cx="2967648" cy="3977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6BABC0-6F73-8A4E-B170-A6F2841A36B1}"/>
                </a:ext>
              </a:extLst>
            </p:cNvPr>
            <p:cNvGrpSpPr/>
            <p:nvPr/>
          </p:nvGrpSpPr>
          <p:grpSpPr>
            <a:xfrm>
              <a:off x="7995954" y="1669724"/>
              <a:ext cx="2717833" cy="3977070"/>
              <a:chOff x="8154215" y="2849615"/>
              <a:chExt cx="3281922" cy="31376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8EEE2A4-8CFA-A847-A81F-3360CE671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54215" y="2849615"/>
                <a:ext cx="3281922" cy="3137603"/>
              </a:xfrm>
              <a:prstGeom prst="rect">
                <a:avLst/>
              </a:prstGeom>
            </p:spPr>
          </p:pic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1611A1C4-7454-6A46-966E-DA32CB059CFA}"/>
                  </a:ext>
                </a:extLst>
              </p:cNvPr>
              <p:cNvSpPr/>
              <p:nvPr/>
            </p:nvSpPr>
            <p:spPr>
              <a:xfrm flipH="1">
                <a:off x="9433223" y="3428463"/>
                <a:ext cx="1002485" cy="161037"/>
              </a:xfrm>
              <a:custGeom>
                <a:avLst/>
                <a:gdLst>
                  <a:gd name="connsiteX0" fmla="*/ 0 w 802718"/>
                  <a:gd name="connsiteY0" fmla="*/ 139615 h 279227"/>
                  <a:gd name="connsiteX1" fmla="*/ 48861 w 802718"/>
                  <a:gd name="connsiteY1" fmla="*/ 6992 h 279227"/>
                  <a:gd name="connsiteX2" fmla="*/ 97722 w 802718"/>
                  <a:gd name="connsiteY2" fmla="*/ 125654 h 279227"/>
                  <a:gd name="connsiteX3" fmla="*/ 132623 w 802718"/>
                  <a:gd name="connsiteY3" fmla="*/ 279218 h 279227"/>
                  <a:gd name="connsiteX4" fmla="*/ 181484 w 802718"/>
                  <a:gd name="connsiteY4" fmla="*/ 132634 h 279227"/>
                  <a:gd name="connsiteX5" fmla="*/ 223365 w 802718"/>
                  <a:gd name="connsiteY5" fmla="*/ 12 h 279227"/>
                  <a:gd name="connsiteX6" fmla="*/ 258266 w 802718"/>
                  <a:gd name="connsiteY6" fmla="*/ 125654 h 279227"/>
                  <a:gd name="connsiteX7" fmla="*/ 314107 w 802718"/>
                  <a:gd name="connsiteY7" fmla="*/ 272237 h 279227"/>
                  <a:gd name="connsiteX8" fmla="*/ 355988 w 802718"/>
                  <a:gd name="connsiteY8" fmla="*/ 125654 h 279227"/>
                  <a:gd name="connsiteX9" fmla="*/ 397869 w 802718"/>
                  <a:gd name="connsiteY9" fmla="*/ 12 h 279227"/>
                  <a:gd name="connsiteX10" fmla="*/ 432770 w 802718"/>
                  <a:gd name="connsiteY10" fmla="*/ 132634 h 279227"/>
                  <a:gd name="connsiteX11" fmla="*/ 502571 w 802718"/>
                  <a:gd name="connsiteY11" fmla="*/ 279218 h 279227"/>
                  <a:gd name="connsiteX12" fmla="*/ 544452 w 802718"/>
                  <a:gd name="connsiteY12" fmla="*/ 132634 h 279227"/>
                  <a:gd name="connsiteX13" fmla="*/ 802718 w 802718"/>
                  <a:gd name="connsiteY13" fmla="*/ 132634 h 27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2718" h="279227">
                    <a:moveTo>
                      <a:pt x="0" y="139615"/>
                    </a:moveTo>
                    <a:cubicBezTo>
                      <a:pt x="16287" y="74467"/>
                      <a:pt x="32574" y="9319"/>
                      <a:pt x="48861" y="6992"/>
                    </a:cubicBezTo>
                    <a:cubicBezTo>
                      <a:pt x="65148" y="4665"/>
                      <a:pt x="83762" y="80283"/>
                      <a:pt x="97722" y="125654"/>
                    </a:cubicBezTo>
                    <a:cubicBezTo>
                      <a:pt x="111682" y="171025"/>
                      <a:pt x="118663" y="278055"/>
                      <a:pt x="132623" y="279218"/>
                    </a:cubicBezTo>
                    <a:cubicBezTo>
                      <a:pt x="146583" y="280381"/>
                      <a:pt x="166360" y="179168"/>
                      <a:pt x="181484" y="132634"/>
                    </a:cubicBezTo>
                    <a:cubicBezTo>
                      <a:pt x="196608" y="86100"/>
                      <a:pt x="210568" y="1175"/>
                      <a:pt x="223365" y="12"/>
                    </a:cubicBezTo>
                    <a:cubicBezTo>
                      <a:pt x="236162" y="-1151"/>
                      <a:pt x="243142" y="80283"/>
                      <a:pt x="258266" y="125654"/>
                    </a:cubicBezTo>
                    <a:cubicBezTo>
                      <a:pt x="273390" y="171025"/>
                      <a:pt x="297820" y="272237"/>
                      <a:pt x="314107" y="272237"/>
                    </a:cubicBezTo>
                    <a:cubicBezTo>
                      <a:pt x="330394" y="272237"/>
                      <a:pt x="342028" y="171025"/>
                      <a:pt x="355988" y="125654"/>
                    </a:cubicBezTo>
                    <a:cubicBezTo>
                      <a:pt x="369948" y="80283"/>
                      <a:pt x="385072" y="-1151"/>
                      <a:pt x="397869" y="12"/>
                    </a:cubicBezTo>
                    <a:cubicBezTo>
                      <a:pt x="410666" y="1175"/>
                      <a:pt x="415320" y="86100"/>
                      <a:pt x="432770" y="132634"/>
                    </a:cubicBezTo>
                    <a:cubicBezTo>
                      <a:pt x="450220" y="179168"/>
                      <a:pt x="483957" y="279218"/>
                      <a:pt x="502571" y="279218"/>
                    </a:cubicBezTo>
                    <a:cubicBezTo>
                      <a:pt x="521185" y="279218"/>
                      <a:pt x="494428" y="157065"/>
                      <a:pt x="544452" y="132634"/>
                    </a:cubicBezTo>
                    <a:cubicBezTo>
                      <a:pt x="594477" y="108203"/>
                      <a:pt x="698597" y="120418"/>
                      <a:pt x="802718" y="132634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F923082E-60C3-944B-8AE7-0D134700C9E0}"/>
                  </a:ext>
                </a:extLst>
              </p:cNvPr>
              <p:cNvSpPr/>
              <p:nvPr/>
            </p:nvSpPr>
            <p:spPr>
              <a:xfrm>
                <a:off x="9421433" y="3097368"/>
                <a:ext cx="110212" cy="612702"/>
              </a:xfrm>
              <a:custGeom>
                <a:avLst/>
                <a:gdLst>
                  <a:gd name="connsiteX0" fmla="*/ 85562 w 148624"/>
                  <a:gd name="connsiteY0" fmla="*/ 693683 h 693683"/>
                  <a:gd name="connsiteX1" fmla="*/ 1479 w 148624"/>
                  <a:gd name="connsiteY1" fmla="*/ 325821 h 693683"/>
                  <a:gd name="connsiteX2" fmla="*/ 148624 w 148624"/>
                  <a:gd name="connsiteY2" fmla="*/ 0 h 69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24" h="693683">
                    <a:moveTo>
                      <a:pt x="85562" y="693683"/>
                    </a:moveTo>
                    <a:cubicBezTo>
                      <a:pt x="38265" y="567559"/>
                      <a:pt x="-9031" y="441435"/>
                      <a:pt x="1479" y="325821"/>
                    </a:cubicBezTo>
                    <a:cubicBezTo>
                      <a:pt x="11989" y="210207"/>
                      <a:pt x="80306" y="105103"/>
                      <a:pt x="14862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5CADDF-391A-474E-BAF6-B9CCD08BB60F}"/>
                  </a:ext>
                </a:extLst>
              </p:cNvPr>
              <p:cNvSpPr/>
              <p:nvPr/>
            </p:nvSpPr>
            <p:spPr>
              <a:xfrm>
                <a:off x="8154215" y="5337425"/>
                <a:ext cx="1002485" cy="2008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50">
                <a:extLst>
                  <a:ext uri="{FF2B5EF4-FFF2-40B4-BE49-F238E27FC236}">
                    <a16:creationId xmlns:a16="http://schemas.microsoft.com/office/drawing/2014/main" id="{41D29178-6D1E-2B4B-B2C2-4C1B8ADE1527}"/>
                  </a:ext>
                </a:extLst>
              </p:cNvPr>
              <p:cNvSpPr/>
              <p:nvPr/>
            </p:nvSpPr>
            <p:spPr>
              <a:xfrm flipH="1">
                <a:off x="9554131" y="4583265"/>
                <a:ext cx="1002482" cy="147144"/>
              </a:xfrm>
              <a:custGeom>
                <a:avLst/>
                <a:gdLst>
                  <a:gd name="connsiteX0" fmla="*/ 0 w 802718"/>
                  <a:gd name="connsiteY0" fmla="*/ 139615 h 279227"/>
                  <a:gd name="connsiteX1" fmla="*/ 48861 w 802718"/>
                  <a:gd name="connsiteY1" fmla="*/ 6992 h 279227"/>
                  <a:gd name="connsiteX2" fmla="*/ 97722 w 802718"/>
                  <a:gd name="connsiteY2" fmla="*/ 125654 h 279227"/>
                  <a:gd name="connsiteX3" fmla="*/ 132623 w 802718"/>
                  <a:gd name="connsiteY3" fmla="*/ 279218 h 279227"/>
                  <a:gd name="connsiteX4" fmla="*/ 181484 w 802718"/>
                  <a:gd name="connsiteY4" fmla="*/ 132634 h 279227"/>
                  <a:gd name="connsiteX5" fmla="*/ 223365 w 802718"/>
                  <a:gd name="connsiteY5" fmla="*/ 12 h 279227"/>
                  <a:gd name="connsiteX6" fmla="*/ 258266 w 802718"/>
                  <a:gd name="connsiteY6" fmla="*/ 125654 h 279227"/>
                  <a:gd name="connsiteX7" fmla="*/ 314107 w 802718"/>
                  <a:gd name="connsiteY7" fmla="*/ 272237 h 279227"/>
                  <a:gd name="connsiteX8" fmla="*/ 355988 w 802718"/>
                  <a:gd name="connsiteY8" fmla="*/ 125654 h 279227"/>
                  <a:gd name="connsiteX9" fmla="*/ 397869 w 802718"/>
                  <a:gd name="connsiteY9" fmla="*/ 12 h 279227"/>
                  <a:gd name="connsiteX10" fmla="*/ 432770 w 802718"/>
                  <a:gd name="connsiteY10" fmla="*/ 132634 h 279227"/>
                  <a:gd name="connsiteX11" fmla="*/ 502571 w 802718"/>
                  <a:gd name="connsiteY11" fmla="*/ 279218 h 279227"/>
                  <a:gd name="connsiteX12" fmla="*/ 544452 w 802718"/>
                  <a:gd name="connsiteY12" fmla="*/ 132634 h 279227"/>
                  <a:gd name="connsiteX13" fmla="*/ 802718 w 802718"/>
                  <a:gd name="connsiteY13" fmla="*/ 132634 h 27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2718" h="279227">
                    <a:moveTo>
                      <a:pt x="0" y="139615"/>
                    </a:moveTo>
                    <a:cubicBezTo>
                      <a:pt x="16287" y="74467"/>
                      <a:pt x="32574" y="9319"/>
                      <a:pt x="48861" y="6992"/>
                    </a:cubicBezTo>
                    <a:cubicBezTo>
                      <a:pt x="65148" y="4665"/>
                      <a:pt x="83762" y="80283"/>
                      <a:pt x="97722" y="125654"/>
                    </a:cubicBezTo>
                    <a:cubicBezTo>
                      <a:pt x="111682" y="171025"/>
                      <a:pt x="118663" y="278055"/>
                      <a:pt x="132623" y="279218"/>
                    </a:cubicBezTo>
                    <a:cubicBezTo>
                      <a:pt x="146583" y="280381"/>
                      <a:pt x="166360" y="179168"/>
                      <a:pt x="181484" y="132634"/>
                    </a:cubicBezTo>
                    <a:cubicBezTo>
                      <a:pt x="196608" y="86100"/>
                      <a:pt x="210568" y="1175"/>
                      <a:pt x="223365" y="12"/>
                    </a:cubicBezTo>
                    <a:cubicBezTo>
                      <a:pt x="236162" y="-1151"/>
                      <a:pt x="243142" y="80283"/>
                      <a:pt x="258266" y="125654"/>
                    </a:cubicBezTo>
                    <a:cubicBezTo>
                      <a:pt x="273390" y="171025"/>
                      <a:pt x="297820" y="272237"/>
                      <a:pt x="314107" y="272237"/>
                    </a:cubicBezTo>
                    <a:cubicBezTo>
                      <a:pt x="330394" y="272237"/>
                      <a:pt x="342028" y="171025"/>
                      <a:pt x="355988" y="125654"/>
                    </a:cubicBezTo>
                    <a:cubicBezTo>
                      <a:pt x="369948" y="80283"/>
                      <a:pt x="385072" y="-1151"/>
                      <a:pt x="397869" y="12"/>
                    </a:cubicBezTo>
                    <a:cubicBezTo>
                      <a:pt x="410666" y="1175"/>
                      <a:pt x="415320" y="86100"/>
                      <a:pt x="432770" y="132634"/>
                    </a:cubicBezTo>
                    <a:cubicBezTo>
                      <a:pt x="450220" y="179168"/>
                      <a:pt x="483957" y="279218"/>
                      <a:pt x="502571" y="279218"/>
                    </a:cubicBezTo>
                    <a:cubicBezTo>
                      <a:pt x="521185" y="279218"/>
                      <a:pt x="494428" y="157065"/>
                      <a:pt x="544452" y="132634"/>
                    </a:cubicBezTo>
                    <a:cubicBezTo>
                      <a:pt x="594477" y="108203"/>
                      <a:pt x="698597" y="120418"/>
                      <a:pt x="802718" y="132634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B6FC1C-8B65-984D-961A-912A6417E255}"/>
                </a:ext>
              </a:extLst>
            </p:cNvPr>
            <p:cNvSpPr txBox="1"/>
            <p:nvPr/>
          </p:nvSpPr>
          <p:spPr>
            <a:xfrm>
              <a:off x="9993465" y="3808929"/>
              <a:ext cx="97013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7030A0"/>
                  </a:solidFill>
                  <a:latin typeface="+mn-lt"/>
                </a:rPr>
                <a:t>300 kW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8E6342-4759-EB4F-A300-44AF18B912B3}"/>
                </a:ext>
              </a:extLst>
            </p:cNvPr>
            <p:cNvSpPr txBox="1"/>
            <p:nvPr/>
          </p:nvSpPr>
          <p:spPr>
            <a:xfrm>
              <a:off x="9745648" y="2398916"/>
              <a:ext cx="109899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7030A0"/>
                  </a:solidFill>
                  <a:latin typeface="+mn-lt"/>
                </a:rPr>
                <a:t>30 kW</a:t>
              </a: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15C71FF4-7327-A94C-8EB5-066B67B6016D}"/>
              </a:ext>
            </a:extLst>
          </p:cNvPr>
          <p:cNvSpPr/>
          <p:nvPr/>
        </p:nvSpPr>
        <p:spPr>
          <a:xfrm>
            <a:off x="3328376" y="2184502"/>
            <a:ext cx="296329" cy="3486173"/>
          </a:xfrm>
          <a:custGeom>
            <a:avLst/>
            <a:gdLst>
              <a:gd name="connsiteX0" fmla="*/ 754915 w 754915"/>
              <a:gd name="connsiteY0" fmla="*/ 3179135 h 3179135"/>
              <a:gd name="connsiteX1" fmla="*/ 3 w 754915"/>
              <a:gd name="connsiteY1" fmla="*/ 1520456 h 3179135"/>
              <a:gd name="connsiteX2" fmla="*/ 744282 w 754915"/>
              <a:gd name="connsiteY2" fmla="*/ 0 h 3179135"/>
              <a:gd name="connsiteX3" fmla="*/ 744282 w 754915"/>
              <a:gd name="connsiteY3" fmla="*/ 0 h 317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915" h="3179135">
                <a:moveTo>
                  <a:pt x="754915" y="3179135"/>
                </a:moveTo>
                <a:cubicBezTo>
                  <a:pt x="378345" y="2614723"/>
                  <a:pt x="1775" y="2050312"/>
                  <a:pt x="3" y="1520456"/>
                </a:cubicBezTo>
                <a:cubicBezTo>
                  <a:pt x="-1769" y="990600"/>
                  <a:pt x="744282" y="0"/>
                  <a:pt x="744282" y="0"/>
                </a:cubicBezTo>
                <a:lnTo>
                  <a:pt x="744282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11003FF-32DB-CC45-810A-E8D9C34D3DEB}"/>
              </a:ext>
            </a:extLst>
          </p:cNvPr>
          <p:cNvSpPr/>
          <p:nvPr/>
        </p:nvSpPr>
        <p:spPr>
          <a:xfrm>
            <a:off x="2506504" y="4068463"/>
            <a:ext cx="712520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4FBE0-2386-C64C-8EDE-7544DAB4FE69}"/>
              </a:ext>
            </a:extLst>
          </p:cNvPr>
          <p:cNvSpPr txBox="1"/>
          <p:nvPr/>
        </p:nvSpPr>
        <p:spPr>
          <a:xfrm>
            <a:off x="1312303" y="4006491"/>
            <a:ext cx="11865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  <a:latin typeface="+mn-lt"/>
              </a:rPr>
              <a:t>1 MW UV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E18A99E9-369A-E742-82D3-870461989A7E}"/>
              </a:ext>
            </a:extLst>
          </p:cNvPr>
          <p:cNvSpPr/>
          <p:nvPr/>
        </p:nvSpPr>
        <p:spPr>
          <a:xfrm flipH="1">
            <a:off x="4860075" y="4208179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16B81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C1A609B9-82DE-DB4B-A57C-A50B8AFE74E3}"/>
              </a:ext>
            </a:extLst>
          </p:cNvPr>
          <p:cNvSpPr/>
          <p:nvPr/>
        </p:nvSpPr>
        <p:spPr>
          <a:xfrm flipH="1">
            <a:off x="4778307" y="2418587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16B81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6D893A10-0152-5541-8D2B-2492671AF462}"/>
              </a:ext>
            </a:extLst>
          </p:cNvPr>
          <p:cNvSpPr/>
          <p:nvPr/>
        </p:nvSpPr>
        <p:spPr>
          <a:xfrm flipH="1">
            <a:off x="4863416" y="4595356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875D24-3C64-864C-8AA3-E973FD38DD99}"/>
              </a:ext>
            </a:extLst>
          </p:cNvPr>
          <p:cNvGrpSpPr/>
          <p:nvPr/>
        </p:nvGrpSpPr>
        <p:grpSpPr>
          <a:xfrm>
            <a:off x="755238" y="1553340"/>
            <a:ext cx="2873177" cy="537964"/>
            <a:chOff x="5882011" y="2277807"/>
            <a:chExt cx="2873177" cy="53796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2DEB1-A253-0444-8EB0-48D2AB8BD6C6}"/>
                </a:ext>
              </a:extLst>
            </p:cNvPr>
            <p:cNvSpPr txBox="1"/>
            <p:nvPr/>
          </p:nvSpPr>
          <p:spPr>
            <a:xfrm>
              <a:off x="5882011" y="2277807"/>
              <a:ext cx="2310248" cy="480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n=3 excitation required for H- below 2 GeV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15A114C-4EBB-9848-B4AD-F8869395DD08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8192259" y="2517873"/>
              <a:ext cx="562929" cy="297898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887BDF-7999-4E4B-80A4-E582FECAB93C}"/>
              </a:ext>
            </a:extLst>
          </p:cNvPr>
          <p:cNvSpPr txBox="1"/>
          <p:nvPr/>
        </p:nvSpPr>
        <p:spPr>
          <a:xfrm>
            <a:off x="7352514" y="1795531"/>
            <a:ext cx="41840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Power savings in two ways: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Less power required for each  excitation</a:t>
            </a: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endParaRPr lang="en-US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Possibility of using other laser wavelengths.  Generating UV laser from an IR laser requires cutting original power twice in the harmonic conversion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2F9A5D-2BF7-8048-92AE-655BF6E194FC}"/>
              </a:ext>
            </a:extLst>
          </p:cNvPr>
          <p:cNvSpPr txBox="1"/>
          <p:nvPr/>
        </p:nvSpPr>
        <p:spPr>
          <a:xfrm>
            <a:off x="7136193" y="4850125"/>
            <a:ext cx="495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This makes LACE operationally feasible</a:t>
            </a:r>
          </a:p>
        </p:txBody>
      </p:sp>
    </p:spTree>
    <p:extLst>
      <p:ext uri="{BB962C8B-B14F-4D97-AF65-F5344CB8AC3E}">
        <p14:creationId xmlns:p14="http://schemas.microsoft.com/office/powerpoint/2010/main" val="251091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434-D19C-7A4A-8246-58038C5D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03" y="28384"/>
            <a:ext cx="11430000" cy="535531"/>
          </a:xfrm>
        </p:spPr>
        <p:txBody>
          <a:bodyPr/>
          <a:lstStyle/>
          <a:p>
            <a:r>
              <a:rPr lang="en-US" dirty="0"/>
              <a:t>Sequential resonance excitation provides many benefits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AD64A-53A5-8B47-BC1D-4311005534E0}"/>
              </a:ext>
            </a:extLst>
          </p:cNvPr>
          <p:cNvSpPr txBox="1"/>
          <p:nvPr/>
        </p:nvSpPr>
        <p:spPr>
          <a:xfrm>
            <a:off x="1001492" y="803981"/>
            <a:ext cx="10464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First Step n=1→2 is extremely efficient for certain cases: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UV at 700 MeV and Green at 1.3 GeV  (blue and brown curves)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Red curve was first experiments at SNS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C2BC32-2E23-1042-8E84-75950B23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72390" cy="46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8A56-030B-344B-8713-44B95BEA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01" y="52885"/>
            <a:ext cx="12438739" cy="535531"/>
          </a:xfrm>
        </p:spPr>
        <p:txBody>
          <a:bodyPr/>
          <a:lstStyle/>
          <a:p>
            <a:r>
              <a:rPr lang="en-US" dirty="0"/>
              <a:t>Two laser-ion interactions in sequential resonance scheme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4BED9029-0B2A-9949-A495-A2AC334C5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380" y="2856742"/>
            <a:ext cx="588319" cy="4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 dirty="0">
                <a:solidFill>
                  <a:srgbClr val="000000"/>
                </a:solidFill>
                <a:latin typeface="Arial" charset="0"/>
                <a:ea typeface="+mn-ea"/>
              </a:rPr>
              <a:t>-</a:t>
            </a:r>
            <a:endParaRPr lang="en-US" altLang="en-US" sz="2200" kern="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337A1E9D-9AE2-5D4D-9E87-1B6B73976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7750" y="3483033"/>
            <a:ext cx="90969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08C8E43C-B774-BF45-A7E7-5C347E212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3993" y="3483032"/>
            <a:ext cx="5154715" cy="1756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0A224BFB-1F15-0D45-A3B4-F788E9FFA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268" y="2856742"/>
            <a:ext cx="569001" cy="4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>
                <a:solidFill>
                  <a:srgbClr val="000000"/>
                </a:solidFill>
                <a:latin typeface="Arial" charset="0"/>
                <a:ea typeface="+mn-ea"/>
              </a:rPr>
              <a:t>0</a:t>
            </a:r>
            <a:endParaRPr lang="en-US" altLang="en-US" sz="2200" kern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9" name="Oval 64">
            <a:extLst>
              <a:ext uri="{FF2B5EF4-FFF2-40B4-BE49-F238E27FC236}">
                <a16:creationId xmlns:a16="http://schemas.microsoft.com/office/drawing/2014/main" id="{E77DAD3A-BFA3-4F44-8A5C-E62F26F61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398" y="3240937"/>
            <a:ext cx="502266" cy="4877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Oval 65">
            <a:extLst>
              <a:ext uri="{FF2B5EF4-FFF2-40B4-BE49-F238E27FC236}">
                <a16:creationId xmlns:a16="http://schemas.microsoft.com/office/drawing/2014/main" id="{26940AEE-54A7-6B47-9FDC-EBA867E5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333" y="3418123"/>
            <a:ext cx="121177" cy="1210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Oval 68">
            <a:extLst>
              <a:ext uri="{FF2B5EF4-FFF2-40B4-BE49-F238E27FC236}">
                <a16:creationId xmlns:a16="http://schemas.microsoft.com/office/drawing/2014/main" id="{AB5C7DE9-1516-5141-A0D8-5A839139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929" y="3326898"/>
            <a:ext cx="333673" cy="314023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" name="Freeform 74">
            <a:extLst>
              <a:ext uri="{FF2B5EF4-FFF2-40B4-BE49-F238E27FC236}">
                <a16:creationId xmlns:a16="http://schemas.microsoft.com/office/drawing/2014/main" id="{0CEAFF53-F113-7E43-846B-FE02CC81D416}"/>
              </a:ext>
            </a:extLst>
          </p:cNvPr>
          <p:cNvSpPr>
            <a:spLocks/>
          </p:cNvSpPr>
          <p:nvPr/>
        </p:nvSpPr>
        <p:spPr bwMode="auto">
          <a:xfrm>
            <a:off x="3842385" y="3495313"/>
            <a:ext cx="1476942" cy="784179"/>
          </a:xfrm>
          <a:custGeom>
            <a:avLst/>
            <a:gdLst>
              <a:gd name="T0" fmla="*/ 0 w 872"/>
              <a:gd name="T1" fmla="*/ 0 h 472"/>
              <a:gd name="T2" fmla="*/ 2147483647 w 872"/>
              <a:gd name="T3" fmla="*/ 2147483647 h 472"/>
              <a:gd name="T4" fmla="*/ 2147483647 w 872"/>
              <a:gd name="T5" fmla="*/ 2147483647 h 472"/>
              <a:gd name="T6" fmla="*/ 2147483647 w 872"/>
              <a:gd name="T7" fmla="*/ 2147483647 h 472"/>
              <a:gd name="T8" fmla="*/ 2147483647 w 872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2" h="472">
                <a:moveTo>
                  <a:pt x="0" y="0"/>
                </a:moveTo>
                <a:cubicBezTo>
                  <a:pt x="53" y="8"/>
                  <a:pt x="227" y="22"/>
                  <a:pt x="320" y="48"/>
                </a:cubicBezTo>
                <a:cubicBezTo>
                  <a:pt x="413" y="74"/>
                  <a:pt x="487" y="114"/>
                  <a:pt x="556" y="156"/>
                </a:cubicBezTo>
                <a:cubicBezTo>
                  <a:pt x="625" y="198"/>
                  <a:pt x="679" y="247"/>
                  <a:pt x="732" y="300"/>
                </a:cubicBezTo>
                <a:cubicBezTo>
                  <a:pt x="785" y="353"/>
                  <a:pt x="843" y="436"/>
                  <a:pt x="872" y="4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13" name="Text Box 75">
            <a:extLst>
              <a:ext uri="{FF2B5EF4-FFF2-40B4-BE49-F238E27FC236}">
                <a16:creationId xmlns:a16="http://schemas.microsoft.com/office/drawing/2014/main" id="{FB83C706-9E3F-4843-9AAF-E47C1B19F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059" y="3469970"/>
            <a:ext cx="569001" cy="35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9549AA2A-D40A-1E43-9AD3-625093174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429" y="3079540"/>
            <a:ext cx="569001" cy="3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5" name="Text Box 78">
            <a:extLst>
              <a:ext uri="{FF2B5EF4-FFF2-40B4-BE49-F238E27FC236}">
                <a16:creationId xmlns:a16="http://schemas.microsoft.com/office/drawing/2014/main" id="{29ECD2B7-286E-394F-9983-71423C47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018" y="3431642"/>
            <a:ext cx="569001" cy="47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6" name="Oval 79">
            <a:extLst>
              <a:ext uri="{FF2B5EF4-FFF2-40B4-BE49-F238E27FC236}">
                <a16:creationId xmlns:a16="http://schemas.microsoft.com/office/drawing/2014/main" id="{5B445BA1-39FD-2E4E-88A2-EC188827D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056" y="3418123"/>
            <a:ext cx="121177" cy="1210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19A2D204-C5EF-4E4F-9F2C-2B52ADBF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073" y="4055724"/>
            <a:ext cx="569001" cy="3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EF5A9D61-16FC-9647-A239-D7189682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606" y="3120767"/>
            <a:ext cx="405677" cy="41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</a:t>
            </a:r>
            <a:endParaRPr lang="en-US" altLang="en-US" sz="2200" kern="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6297399-90DE-AE4F-B6D1-3EC1006912BE}"/>
              </a:ext>
            </a:extLst>
          </p:cNvPr>
          <p:cNvSpPr>
            <a:spLocks/>
          </p:cNvSpPr>
          <p:nvPr/>
        </p:nvSpPr>
        <p:spPr bwMode="auto">
          <a:xfrm>
            <a:off x="5753691" y="2273191"/>
            <a:ext cx="2062078" cy="1204578"/>
          </a:xfrm>
          <a:custGeom>
            <a:avLst/>
            <a:gdLst>
              <a:gd name="T0" fmla="*/ 2147483647 w 2151"/>
              <a:gd name="T1" fmla="*/ 2147483647 h 1376"/>
              <a:gd name="T2" fmla="*/ 2147483647 w 2151"/>
              <a:gd name="T3" fmla="*/ 2147483647 h 1376"/>
              <a:gd name="T4" fmla="*/ 2147483647 w 2151"/>
              <a:gd name="T5" fmla="*/ 2147483647 h 1376"/>
              <a:gd name="T6" fmla="*/ 2147483647 w 2151"/>
              <a:gd name="T7" fmla="*/ 2147483647 h 1376"/>
              <a:gd name="T8" fmla="*/ 2147483647 w 2151"/>
              <a:gd name="T9" fmla="*/ 2147483647 h 1376"/>
              <a:gd name="T10" fmla="*/ 2147483647 w 2151"/>
              <a:gd name="T11" fmla="*/ 2147483647 h 1376"/>
              <a:gd name="T12" fmla="*/ 2147483647 w 2151"/>
              <a:gd name="T13" fmla="*/ 2147483647 h 1376"/>
              <a:gd name="T14" fmla="*/ 2147483647 w 2151"/>
              <a:gd name="T15" fmla="*/ 2147483647 h 1376"/>
              <a:gd name="T16" fmla="*/ 2147483647 w 2151"/>
              <a:gd name="T17" fmla="*/ 2147483647 h 1376"/>
              <a:gd name="T18" fmla="*/ 2147483647 w 2151"/>
              <a:gd name="T19" fmla="*/ 2147483647 h 1376"/>
              <a:gd name="T20" fmla="*/ 2147483647 w 2151"/>
              <a:gd name="T21" fmla="*/ 2147483647 h 1376"/>
              <a:gd name="T22" fmla="*/ 2147483647 w 2151"/>
              <a:gd name="T23" fmla="*/ 2147483647 h 1376"/>
              <a:gd name="T24" fmla="*/ 2147483647 w 2151"/>
              <a:gd name="T25" fmla="*/ 2147483647 h 1376"/>
              <a:gd name="T26" fmla="*/ 2147483647 w 2151"/>
              <a:gd name="T27" fmla="*/ 2147483647 h 1376"/>
              <a:gd name="T28" fmla="*/ 2147483647 w 2151"/>
              <a:gd name="T29" fmla="*/ 2147483647 h 1376"/>
              <a:gd name="T30" fmla="*/ 2147483647 w 2151"/>
              <a:gd name="T31" fmla="*/ 2147483647 h 1376"/>
              <a:gd name="T32" fmla="*/ 2147483647 w 2151"/>
              <a:gd name="T33" fmla="*/ 2147483647 h 1376"/>
              <a:gd name="T34" fmla="*/ 2147483647 w 2151"/>
              <a:gd name="T35" fmla="*/ 2147483647 h 1376"/>
              <a:gd name="T36" fmla="*/ 2147483647 w 2151"/>
              <a:gd name="T37" fmla="*/ 2147483647 h 1376"/>
              <a:gd name="T38" fmla="*/ 2147483647 w 2151"/>
              <a:gd name="T39" fmla="*/ 2147483647 h 1376"/>
              <a:gd name="T40" fmla="*/ 2147483647 w 2151"/>
              <a:gd name="T41" fmla="*/ 2147483647 h 1376"/>
              <a:gd name="T42" fmla="*/ 2147483647 w 2151"/>
              <a:gd name="T43" fmla="*/ 2147483647 h 1376"/>
              <a:gd name="T44" fmla="*/ 2147483647 w 2151"/>
              <a:gd name="T45" fmla="*/ 2147483647 h 1376"/>
              <a:gd name="T46" fmla="*/ 2147483647 w 2151"/>
              <a:gd name="T47" fmla="*/ 2147483647 h 1376"/>
              <a:gd name="T48" fmla="*/ 2147483647 w 2151"/>
              <a:gd name="T49" fmla="*/ 2147483647 h 1376"/>
              <a:gd name="T50" fmla="*/ 2147483647 w 2151"/>
              <a:gd name="T51" fmla="*/ 2147483647 h 1376"/>
              <a:gd name="T52" fmla="*/ 2147483647 w 2151"/>
              <a:gd name="T53" fmla="*/ 2147483647 h 1376"/>
              <a:gd name="T54" fmla="*/ 2147483647 w 2151"/>
              <a:gd name="T55" fmla="*/ 2147483647 h 1376"/>
              <a:gd name="T56" fmla="*/ 2147483647 w 2151"/>
              <a:gd name="T57" fmla="*/ 2147483647 h 1376"/>
              <a:gd name="T58" fmla="*/ 2147483647 w 2151"/>
              <a:gd name="T59" fmla="*/ 2147483647 h 1376"/>
              <a:gd name="T60" fmla="*/ 2147483647 w 2151"/>
              <a:gd name="T61" fmla="*/ 2147483647 h 1376"/>
              <a:gd name="T62" fmla="*/ 2147483647 w 2151"/>
              <a:gd name="T63" fmla="*/ 2147483647 h 1376"/>
              <a:gd name="T64" fmla="*/ 2147483647 w 2151"/>
              <a:gd name="T65" fmla="*/ 0 h 13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51" h="1376">
                <a:moveTo>
                  <a:pt x="0" y="1376"/>
                </a:moveTo>
                <a:cubicBezTo>
                  <a:pt x="86" y="1322"/>
                  <a:pt x="419" y="1113"/>
                  <a:pt x="514" y="1053"/>
                </a:cubicBezTo>
                <a:cubicBezTo>
                  <a:pt x="609" y="993"/>
                  <a:pt x="548" y="1030"/>
                  <a:pt x="568" y="1018"/>
                </a:cubicBezTo>
                <a:cubicBezTo>
                  <a:pt x="588" y="1006"/>
                  <a:pt x="618" y="993"/>
                  <a:pt x="634" y="982"/>
                </a:cubicBezTo>
                <a:cubicBezTo>
                  <a:pt x="650" y="971"/>
                  <a:pt x="651" y="953"/>
                  <a:pt x="661" y="950"/>
                </a:cubicBezTo>
                <a:cubicBezTo>
                  <a:pt x="671" y="947"/>
                  <a:pt x="687" y="967"/>
                  <a:pt x="693" y="962"/>
                </a:cubicBezTo>
                <a:cubicBezTo>
                  <a:pt x="699" y="957"/>
                  <a:pt x="690" y="924"/>
                  <a:pt x="699" y="920"/>
                </a:cubicBezTo>
                <a:cubicBezTo>
                  <a:pt x="708" y="916"/>
                  <a:pt x="739" y="942"/>
                  <a:pt x="745" y="936"/>
                </a:cubicBezTo>
                <a:cubicBezTo>
                  <a:pt x="751" y="930"/>
                  <a:pt x="729" y="888"/>
                  <a:pt x="737" y="884"/>
                </a:cubicBezTo>
                <a:cubicBezTo>
                  <a:pt x="745" y="880"/>
                  <a:pt x="783" y="917"/>
                  <a:pt x="791" y="912"/>
                </a:cubicBezTo>
                <a:cubicBezTo>
                  <a:pt x="799" y="907"/>
                  <a:pt x="775" y="860"/>
                  <a:pt x="783" y="856"/>
                </a:cubicBezTo>
                <a:cubicBezTo>
                  <a:pt x="791" y="852"/>
                  <a:pt x="835" y="896"/>
                  <a:pt x="841" y="890"/>
                </a:cubicBezTo>
                <a:cubicBezTo>
                  <a:pt x="847" y="884"/>
                  <a:pt x="814" y="821"/>
                  <a:pt x="821" y="818"/>
                </a:cubicBezTo>
                <a:cubicBezTo>
                  <a:pt x="828" y="815"/>
                  <a:pt x="878" y="876"/>
                  <a:pt x="885" y="870"/>
                </a:cubicBezTo>
                <a:cubicBezTo>
                  <a:pt x="892" y="864"/>
                  <a:pt x="852" y="783"/>
                  <a:pt x="861" y="780"/>
                </a:cubicBezTo>
                <a:cubicBezTo>
                  <a:pt x="870" y="777"/>
                  <a:pt x="933" y="857"/>
                  <a:pt x="939" y="850"/>
                </a:cubicBezTo>
                <a:cubicBezTo>
                  <a:pt x="945" y="843"/>
                  <a:pt x="887" y="738"/>
                  <a:pt x="895" y="736"/>
                </a:cubicBezTo>
                <a:cubicBezTo>
                  <a:pt x="903" y="734"/>
                  <a:pt x="983" y="844"/>
                  <a:pt x="989" y="838"/>
                </a:cubicBezTo>
                <a:cubicBezTo>
                  <a:pt x="995" y="832"/>
                  <a:pt x="923" y="702"/>
                  <a:pt x="933" y="700"/>
                </a:cubicBezTo>
                <a:cubicBezTo>
                  <a:pt x="943" y="698"/>
                  <a:pt x="1043" y="834"/>
                  <a:pt x="1049" y="826"/>
                </a:cubicBezTo>
                <a:cubicBezTo>
                  <a:pt x="1055" y="818"/>
                  <a:pt x="959" y="657"/>
                  <a:pt x="967" y="654"/>
                </a:cubicBezTo>
                <a:cubicBezTo>
                  <a:pt x="975" y="651"/>
                  <a:pt x="1093" y="815"/>
                  <a:pt x="1099" y="808"/>
                </a:cubicBezTo>
                <a:cubicBezTo>
                  <a:pt x="1105" y="801"/>
                  <a:pt x="993" y="613"/>
                  <a:pt x="1001" y="610"/>
                </a:cubicBezTo>
                <a:cubicBezTo>
                  <a:pt x="1009" y="607"/>
                  <a:pt x="1143" y="797"/>
                  <a:pt x="1149" y="790"/>
                </a:cubicBezTo>
                <a:cubicBezTo>
                  <a:pt x="1155" y="783"/>
                  <a:pt x="1028" y="570"/>
                  <a:pt x="1037" y="568"/>
                </a:cubicBezTo>
                <a:cubicBezTo>
                  <a:pt x="1046" y="566"/>
                  <a:pt x="1197" y="782"/>
                  <a:pt x="1203" y="776"/>
                </a:cubicBezTo>
                <a:cubicBezTo>
                  <a:pt x="1209" y="770"/>
                  <a:pt x="1067" y="535"/>
                  <a:pt x="1075" y="532"/>
                </a:cubicBezTo>
                <a:cubicBezTo>
                  <a:pt x="1083" y="529"/>
                  <a:pt x="1247" y="765"/>
                  <a:pt x="1253" y="758"/>
                </a:cubicBezTo>
                <a:cubicBezTo>
                  <a:pt x="1259" y="751"/>
                  <a:pt x="1103" y="493"/>
                  <a:pt x="1111" y="490"/>
                </a:cubicBezTo>
                <a:cubicBezTo>
                  <a:pt x="1119" y="487"/>
                  <a:pt x="1296" y="744"/>
                  <a:pt x="1303" y="738"/>
                </a:cubicBezTo>
                <a:cubicBezTo>
                  <a:pt x="1310" y="732"/>
                  <a:pt x="1144" y="460"/>
                  <a:pt x="1151" y="456"/>
                </a:cubicBezTo>
                <a:cubicBezTo>
                  <a:pt x="1158" y="452"/>
                  <a:pt x="1339" y="716"/>
                  <a:pt x="1347" y="712"/>
                </a:cubicBezTo>
                <a:cubicBezTo>
                  <a:pt x="1355" y="708"/>
                  <a:pt x="1191" y="435"/>
                  <a:pt x="1199" y="430"/>
                </a:cubicBezTo>
                <a:cubicBezTo>
                  <a:pt x="1207" y="425"/>
                  <a:pt x="1386" y="686"/>
                  <a:pt x="1393" y="682"/>
                </a:cubicBezTo>
                <a:cubicBezTo>
                  <a:pt x="1400" y="678"/>
                  <a:pt x="1236" y="410"/>
                  <a:pt x="1243" y="404"/>
                </a:cubicBezTo>
                <a:cubicBezTo>
                  <a:pt x="1250" y="398"/>
                  <a:pt x="1425" y="651"/>
                  <a:pt x="1433" y="648"/>
                </a:cubicBezTo>
                <a:cubicBezTo>
                  <a:pt x="1441" y="645"/>
                  <a:pt x="1284" y="389"/>
                  <a:pt x="1291" y="384"/>
                </a:cubicBezTo>
                <a:cubicBezTo>
                  <a:pt x="1298" y="379"/>
                  <a:pt x="1467" y="620"/>
                  <a:pt x="1475" y="616"/>
                </a:cubicBezTo>
                <a:cubicBezTo>
                  <a:pt x="1483" y="612"/>
                  <a:pt x="1336" y="369"/>
                  <a:pt x="1341" y="362"/>
                </a:cubicBezTo>
                <a:cubicBezTo>
                  <a:pt x="1346" y="355"/>
                  <a:pt x="1498" y="576"/>
                  <a:pt x="1507" y="574"/>
                </a:cubicBezTo>
                <a:cubicBezTo>
                  <a:pt x="1516" y="572"/>
                  <a:pt x="1387" y="357"/>
                  <a:pt x="1393" y="350"/>
                </a:cubicBezTo>
                <a:cubicBezTo>
                  <a:pt x="1399" y="343"/>
                  <a:pt x="1534" y="533"/>
                  <a:pt x="1543" y="530"/>
                </a:cubicBezTo>
                <a:cubicBezTo>
                  <a:pt x="1552" y="527"/>
                  <a:pt x="1442" y="339"/>
                  <a:pt x="1449" y="332"/>
                </a:cubicBezTo>
                <a:cubicBezTo>
                  <a:pt x="1456" y="325"/>
                  <a:pt x="1574" y="490"/>
                  <a:pt x="1583" y="488"/>
                </a:cubicBezTo>
                <a:cubicBezTo>
                  <a:pt x="1592" y="486"/>
                  <a:pt x="1496" y="327"/>
                  <a:pt x="1501" y="320"/>
                </a:cubicBezTo>
                <a:cubicBezTo>
                  <a:pt x="1506" y="313"/>
                  <a:pt x="1604" y="447"/>
                  <a:pt x="1613" y="444"/>
                </a:cubicBezTo>
                <a:cubicBezTo>
                  <a:pt x="1622" y="441"/>
                  <a:pt x="1547" y="308"/>
                  <a:pt x="1553" y="302"/>
                </a:cubicBezTo>
                <a:cubicBezTo>
                  <a:pt x="1559" y="296"/>
                  <a:pt x="1640" y="408"/>
                  <a:pt x="1649" y="406"/>
                </a:cubicBezTo>
                <a:cubicBezTo>
                  <a:pt x="1658" y="404"/>
                  <a:pt x="1599" y="295"/>
                  <a:pt x="1605" y="288"/>
                </a:cubicBezTo>
                <a:cubicBezTo>
                  <a:pt x="1611" y="281"/>
                  <a:pt x="1677" y="365"/>
                  <a:pt x="1685" y="362"/>
                </a:cubicBezTo>
                <a:cubicBezTo>
                  <a:pt x="1693" y="359"/>
                  <a:pt x="1647" y="279"/>
                  <a:pt x="1653" y="272"/>
                </a:cubicBezTo>
                <a:cubicBezTo>
                  <a:pt x="1659" y="265"/>
                  <a:pt x="1712" y="323"/>
                  <a:pt x="1721" y="320"/>
                </a:cubicBezTo>
                <a:cubicBezTo>
                  <a:pt x="1730" y="317"/>
                  <a:pt x="1701" y="261"/>
                  <a:pt x="1707" y="256"/>
                </a:cubicBezTo>
                <a:cubicBezTo>
                  <a:pt x="1713" y="251"/>
                  <a:pt x="1749" y="293"/>
                  <a:pt x="1757" y="288"/>
                </a:cubicBezTo>
                <a:cubicBezTo>
                  <a:pt x="1765" y="283"/>
                  <a:pt x="1746" y="234"/>
                  <a:pt x="1753" y="228"/>
                </a:cubicBezTo>
                <a:cubicBezTo>
                  <a:pt x="1760" y="222"/>
                  <a:pt x="1788" y="257"/>
                  <a:pt x="1797" y="254"/>
                </a:cubicBezTo>
                <a:cubicBezTo>
                  <a:pt x="1806" y="251"/>
                  <a:pt x="1798" y="214"/>
                  <a:pt x="1805" y="208"/>
                </a:cubicBezTo>
                <a:cubicBezTo>
                  <a:pt x="1812" y="202"/>
                  <a:pt x="1829" y="221"/>
                  <a:pt x="1837" y="216"/>
                </a:cubicBezTo>
                <a:cubicBezTo>
                  <a:pt x="1845" y="211"/>
                  <a:pt x="1846" y="184"/>
                  <a:pt x="1853" y="180"/>
                </a:cubicBezTo>
                <a:cubicBezTo>
                  <a:pt x="1860" y="176"/>
                  <a:pt x="1870" y="194"/>
                  <a:pt x="1877" y="190"/>
                </a:cubicBezTo>
                <a:cubicBezTo>
                  <a:pt x="1884" y="186"/>
                  <a:pt x="1887" y="159"/>
                  <a:pt x="1895" y="154"/>
                </a:cubicBezTo>
                <a:cubicBezTo>
                  <a:pt x="1903" y="149"/>
                  <a:pt x="1916" y="163"/>
                  <a:pt x="1925" y="158"/>
                </a:cubicBezTo>
                <a:cubicBezTo>
                  <a:pt x="1934" y="153"/>
                  <a:pt x="1939" y="130"/>
                  <a:pt x="1947" y="124"/>
                </a:cubicBezTo>
                <a:cubicBezTo>
                  <a:pt x="1955" y="118"/>
                  <a:pt x="1966" y="124"/>
                  <a:pt x="1973" y="120"/>
                </a:cubicBezTo>
                <a:cubicBezTo>
                  <a:pt x="1980" y="116"/>
                  <a:pt x="1963" y="122"/>
                  <a:pt x="1993" y="102"/>
                </a:cubicBezTo>
                <a:cubicBezTo>
                  <a:pt x="2023" y="82"/>
                  <a:pt x="2124" y="17"/>
                  <a:pt x="2151" y="0"/>
                </a:cubicBezTo>
              </a:path>
            </a:pathLst>
          </a:custGeom>
          <a:solidFill>
            <a:srgbClr val="AF5BFE"/>
          </a:solidFill>
          <a:ln w="9525">
            <a:solidFill>
              <a:srgbClr val="4A3A9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22" name="Freeform 63">
            <a:extLst>
              <a:ext uri="{FF2B5EF4-FFF2-40B4-BE49-F238E27FC236}">
                <a16:creationId xmlns:a16="http://schemas.microsoft.com/office/drawing/2014/main" id="{BFE16D90-D36C-6448-BBFD-CA0C2CD4376E}"/>
              </a:ext>
            </a:extLst>
          </p:cNvPr>
          <p:cNvSpPr>
            <a:spLocks/>
          </p:cNvSpPr>
          <p:nvPr/>
        </p:nvSpPr>
        <p:spPr bwMode="auto">
          <a:xfrm rot="540000">
            <a:off x="6004787" y="3320081"/>
            <a:ext cx="66107" cy="168934"/>
          </a:xfrm>
          <a:custGeom>
            <a:avLst/>
            <a:gdLst>
              <a:gd name="T0" fmla="*/ 0 w 48"/>
              <a:gd name="T1" fmla="*/ 0 h 86"/>
              <a:gd name="T2" fmla="*/ 2147483647 w 48"/>
              <a:gd name="T3" fmla="*/ 2147483647 h 86"/>
              <a:gd name="T4" fmla="*/ 2147483647 w 48"/>
              <a:gd name="T5" fmla="*/ 2147483647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86">
                <a:moveTo>
                  <a:pt x="0" y="0"/>
                </a:moveTo>
                <a:cubicBezTo>
                  <a:pt x="6" y="5"/>
                  <a:pt x="29" y="19"/>
                  <a:pt x="37" y="33"/>
                </a:cubicBezTo>
                <a:cubicBezTo>
                  <a:pt x="45" y="47"/>
                  <a:pt x="46" y="75"/>
                  <a:pt x="48" y="8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55EFC80D-E6DF-414D-8FB0-48476158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11" y="3653581"/>
            <a:ext cx="517274" cy="29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A6C17DB7-8F6E-C948-9A38-F81FCC717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7989" y="3461981"/>
            <a:ext cx="2125051" cy="22807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0" name="Freeform 84">
            <a:extLst>
              <a:ext uri="{FF2B5EF4-FFF2-40B4-BE49-F238E27FC236}">
                <a16:creationId xmlns:a16="http://schemas.microsoft.com/office/drawing/2014/main" id="{1BF1AD46-AE7B-A746-9338-A8F15439FDEC}"/>
              </a:ext>
            </a:extLst>
          </p:cNvPr>
          <p:cNvSpPr>
            <a:spLocks/>
          </p:cNvSpPr>
          <p:nvPr/>
        </p:nvSpPr>
        <p:spPr bwMode="auto">
          <a:xfrm flipV="1">
            <a:off x="8606742" y="2823203"/>
            <a:ext cx="1476943" cy="647551"/>
          </a:xfrm>
          <a:custGeom>
            <a:avLst/>
            <a:gdLst>
              <a:gd name="T0" fmla="*/ 0 w 872"/>
              <a:gd name="T1" fmla="*/ 0 h 472"/>
              <a:gd name="T2" fmla="*/ 2147483647 w 872"/>
              <a:gd name="T3" fmla="*/ 2147483647 h 472"/>
              <a:gd name="T4" fmla="*/ 2147483647 w 872"/>
              <a:gd name="T5" fmla="*/ 2147483647 h 472"/>
              <a:gd name="T6" fmla="*/ 2147483647 w 872"/>
              <a:gd name="T7" fmla="*/ 2147483647 h 472"/>
              <a:gd name="T8" fmla="*/ 2147483647 w 872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2" h="472">
                <a:moveTo>
                  <a:pt x="0" y="0"/>
                </a:moveTo>
                <a:cubicBezTo>
                  <a:pt x="53" y="8"/>
                  <a:pt x="227" y="22"/>
                  <a:pt x="320" y="48"/>
                </a:cubicBezTo>
                <a:cubicBezTo>
                  <a:pt x="413" y="74"/>
                  <a:pt x="487" y="114"/>
                  <a:pt x="556" y="156"/>
                </a:cubicBezTo>
                <a:cubicBezTo>
                  <a:pt x="625" y="198"/>
                  <a:pt x="679" y="247"/>
                  <a:pt x="732" y="300"/>
                </a:cubicBezTo>
                <a:cubicBezTo>
                  <a:pt x="785" y="353"/>
                  <a:pt x="843" y="436"/>
                  <a:pt x="872" y="4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55A1A0-91FB-2E42-B23E-40C04DD1BCFA}"/>
              </a:ext>
            </a:extLst>
          </p:cNvPr>
          <p:cNvGrpSpPr/>
          <p:nvPr/>
        </p:nvGrpSpPr>
        <p:grpSpPr>
          <a:xfrm flipH="1">
            <a:off x="8172619" y="2145005"/>
            <a:ext cx="1050192" cy="2564809"/>
            <a:chOff x="2038091" y="1693217"/>
            <a:chExt cx="948380" cy="2320925"/>
          </a:xfrm>
        </p:grpSpPr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42806AE8-991A-E340-87D6-743C6DA247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3950" y="3291830"/>
              <a:ext cx="932521" cy="722312"/>
            </a:xfrm>
            <a:prstGeom prst="rect">
              <a:avLst/>
            </a:prstGeom>
            <a:solidFill>
              <a:srgbClr val="FF601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F3C4B8BE-0E77-B245-ACD0-A34F81CFE5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38091" y="1693217"/>
              <a:ext cx="934106" cy="722313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Line 48">
              <a:extLst>
                <a:ext uri="{FF2B5EF4-FFF2-40B4-BE49-F238E27FC236}">
                  <a16:creationId xmlns:a16="http://schemas.microsoft.com/office/drawing/2014/main" id="{4B4E2287-E286-0A4E-A348-0265D5605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831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7" name="Line 49">
              <a:extLst>
                <a:ext uri="{FF2B5EF4-FFF2-40B4-BE49-F238E27FC236}">
                  <a16:creationId xmlns:a16="http://schemas.microsoft.com/office/drawing/2014/main" id="{6CE25D2F-08D5-7541-B32E-929A1B3DE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3825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28BF42A7-4F04-1747-82FD-729986467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7920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9" name="Line 51">
              <a:extLst>
                <a:ext uri="{FF2B5EF4-FFF2-40B4-BE49-F238E27FC236}">
                  <a16:creationId xmlns:a16="http://schemas.microsoft.com/office/drawing/2014/main" id="{2B5EAE24-0B15-A14E-AE73-06C937E8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0915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0" name="Line 52">
              <a:extLst>
                <a:ext uri="{FF2B5EF4-FFF2-40B4-BE49-F238E27FC236}">
                  <a16:creationId xmlns:a16="http://schemas.microsoft.com/office/drawing/2014/main" id="{707C0378-0134-7341-9EE8-289619D8E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5494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1" name="Line 53">
              <a:extLst>
                <a:ext uri="{FF2B5EF4-FFF2-40B4-BE49-F238E27FC236}">
                  <a16:creationId xmlns:a16="http://schemas.microsoft.com/office/drawing/2014/main" id="{12227857-8D3F-744D-9FE7-6AB57D110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8488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495899-6A89-5C4A-96DA-039977716EC9}"/>
                </a:ext>
              </a:extLst>
            </p:cNvPr>
            <p:cNvSpPr txBox="1"/>
            <p:nvPr/>
          </p:nvSpPr>
          <p:spPr>
            <a:xfrm flipH="1">
              <a:off x="2344257" y="3423982"/>
              <a:ext cx="387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8DA76C0-A665-324F-8FE1-C9AABEDC3D9F}"/>
                </a:ext>
              </a:extLst>
            </p:cNvPr>
            <p:cNvSpPr txBox="1"/>
            <p:nvPr/>
          </p:nvSpPr>
          <p:spPr>
            <a:xfrm flipH="1">
              <a:off x="2345748" y="1809214"/>
              <a:ext cx="329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BCDA78-B871-8A4B-AE75-CC424B053F27}"/>
              </a:ext>
            </a:extLst>
          </p:cNvPr>
          <p:cNvGrpSpPr/>
          <p:nvPr/>
        </p:nvGrpSpPr>
        <p:grpSpPr>
          <a:xfrm flipH="1">
            <a:off x="3466618" y="2149940"/>
            <a:ext cx="1050192" cy="2563054"/>
            <a:chOff x="6521012" y="4005168"/>
            <a:chExt cx="948380" cy="2319337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B7F72EA3-19B9-C74D-938E-1E4F4C6BB0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536871" y="5602193"/>
              <a:ext cx="932521" cy="72231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BE31DF54-F6C6-9A46-B5AB-23328149882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521012" y="4005168"/>
              <a:ext cx="932521" cy="720725"/>
            </a:xfrm>
            <a:prstGeom prst="rect">
              <a:avLst/>
            </a:prstGeom>
            <a:solidFill>
              <a:srgbClr val="FF601B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43702639-6B5E-3A4D-B591-E529308F6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841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1C1C8E23-7D14-5145-BBD5-F7A628536D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6299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8" name="Line 40">
              <a:extLst>
                <a:ext uri="{FF2B5EF4-FFF2-40B4-BE49-F238E27FC236}">
                  <a16:creationId xmlns:a16="http://schemas.microsoft.com/office/drawing/2014/main" id="{84F171DC-EF38-7B4E-B6BD-DEEE126B5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1550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6B8E1CD5-C155-6641-A135-D3ABA3659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6008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0" name="Line 42">
              <a:extLst>
                <a:ext uri="{FF2B5EF4-FFF2-40B4-BE49-F238E27FC236}">
                  <a16:creationId xmlns:a16="http://schemas.microsoft.com/office/drawing/2014/main" id="{428D2E2C-AAF4-ED4A-A373-C38796C80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682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1" name="Line 43">
              <a:extLst>
                <a:ext uri="{FF2B5EF4-FFF2-40B4-BE49-F238E27FC236}">
                  <a16:creationId xmlns:a16="http://schemas.microsoft.com/office/drawing/2014/main" id="{824A8442-8BE8-F640-B098-1CCA8F0B9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140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4437D1-642F-A141-945D-71DFEC8A8377}"/>
                </a:ext>
              </a:extLst>
            </p:cNvPr>
            <p:cNvSpPr txBox="1"/>
            <p:nvPr/>
          </p:nvSpPr>
          <p:spPr>
            <a:xfrm flipH="1">
              <a:off x="6806292" y="4151515"/>
              <a:ext cx="387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C5DF72-4746-B044-A9C5-E25BE43ECAA3}"/>
                </a:ext>
              </a:extLst>
            </p:cNvPr>
            <p:cNvSpPr txBox="1"/>
            <p:nvPr/>
          </p:nvSpPr>
          <p:spPr>
            <a:xfrm flipH="1">
              <a:off x="6844833" y="5781581"/>
              <a:ext cx="329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</p:grpSp>
      <p:sp>
        <p:nvSpPr>
          <p:cNvPr id="54" name="Oval 81">
            <a:extLst>
              <a:ext uri="{FF2B5EF4-FFF2-40B4-BE49-F238E27FC236}">
                <a16:creationId xmlns:a16="http://schemas.microsoft.com/office/drawing/2014/main" id="{01103C87-76A0-F04B-9F29-928D41EB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447" y="3371530"/>
            <a:ext cx="121177" cy="11929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5" name="Oval 80">
            <a:extLst>
              <a:ext uri="{FF2B5EF4-FFF2-40B4-BE49-F238E27FC236}">
                <a16:creationId xmlns:a16="http://schemas.microsoft.com/office/drawing/2014/main" id="{78BBF559-06D4-7D45-BECC-DED8397E1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52" y="3094056"/>
            <a:ext cx="649955" cy="669889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A8B9D0-30CA-EC40-A620-E002A85BDDCD}"/>
              </a:ext>
            </a:extLst>
          </p:cNvPr>
          <p:cNvGrpSpPr/>
          <p:nvPr/>
        </p:nvGrpSpPr>
        <p:grpSpPr>
          <a:xfrm>
            <a:off x="4895173" y="2539634"/>
            <a:ext cx="5689788" cy="1788136"/>
            <a:chOff x="4895173" y="2539634"/>
            <a:chExt cx="5689788" cy="1788136"/>
          </a:xfrm>
        </p:grpSpPr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DAB72A18-DF94-8F4F-B405-4090C61FC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2343" y="3915507"/>
              <a:ext cx="649784" cy="41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>
                  <a:solidFill>
                    <a:srgbClr val="000000"/>
                  </a:solidFill>
                  <a:latin typeface="Arial" charset="0"/>
                  <a:ea typeface="+mn-ea"/>
                </a:rPr>
                <a:t>H</a:t>
              </a:r>
              <a:r>
                <a:rPr lang="en-US" altLang="en-US" sz="2200" kern="0" baseline="30000" dirty="0">
                  <a:solidFill>
                    <a:srgbClr val="000000"/>
                  </a:solidFill>
                  <a:latin typeface="Arial" charset="0"/>
                  <a:ea typeface="+mn-ea"/>
                </a:rPr>
                <a:t>0*</a:t>
              </a:r>
              <a:endPara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753EAEE4-2852-0D41-9F67-745700F4F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112" y="3010583"/>
              <a:ext cx="947901" cy="97697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Oval 81">
              <a:extLst>
                <a:ext uri="{FF2B5EF4-FFF2-40B4-BE49-F238E27FC236}">
                  <a16:creationId xmlns:a16="http://schemas.microsoft.com/office/drawing/2014/main" id="{A19ED4D2-E1BB-534E-9436-A7B7C9861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899" y="3431468"/>
              <a:ext cx="121177" cy="1192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" name="Line 10">
              <a:extLst>
                <a:ext uri="{FF2B5EF4-FFF2-40B4-BE49-F238E27FC236}">
                  <a16:creationId xmlns:a16="http://schemas.microsoft.com/office/drawing/2014/main" id="{190DEDF7-F613-5744-89C3-2F2D2EB2DE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97991" y="3461981"/>
              <a:ext cx="98697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5F8651AE-3EFE-FD45-8AC2-CA92F39EF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402" y="3480064"/>
              <a:ext cx="623441" cy="41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>
                  <a:solidFill>
                    <a:srgbClr val="000000"/>
                  </a:solidFill>
                  <a:latin typeface="Arial" charset="0"/>
                  <a:ea typeface="+mn-ea"/>
                </a:rPr>
                <a:t>p</a:t>
              </a:r>
              <a:r>
                <a:rPr lang="en-US" altLang="en-US" sz="2200" kern="0" baseline="30000">
                  <a:solidFill>
                    <a:srgbClr val="000000"/>
                  </a:solidFill>
                  <a:latin typeface="Arial" charset="0"/>
                  <a:ea typeface="+mn-ea"/>
                </a:rPr>
                <a:t>+</a:t>
              </a:r>
              <a:endParaRPr lang="en-US" altLang="en-US" sz="2200" ker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180403E4-B21F-574E-B13E-677F4C141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946" y="3390055"/>
              <a:ext cx="121177" cy="1192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1" name="Text Box 85">
              <a:extLst>
                <a:ext uri="{FF2B5EF4-FFF2-40B4-BE49-F238E27FC236}">
                  <a16:creationId xmlns:a16="http://schemas.microsoft.com/office/drawing/2014/main" id="{2819C8B6-E907-2041-AE17-2476F28A2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9186" y="2599041"/>
              <a:ext cx="569001" cy="35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1800" b="1" kern="0" dirty="0">
                  <a:solidFill>
                    <a:srgbClr val="0000FF"/>
                  </a:solidFill>
                  <a:latin typeface="Arial" charset="0"/>
                  <a:ea typeface="+mn-ea"/>
                </a:rPr>
                <a:t>e</a:t>
              </a:r>
            </a:p>
          </p:txBody>
        </p:sp>
        <p:sp>
          <p:nvSpPr>
            <p:cNvPr id="56" name="Text Box 82">
              <a:extLst>
                <a:ext uri="{FF2B5EF4-FFF2-40B4-BE49-F238E27FC236}">
                  <a16:creationId xmlns:a16="http://schemas.microsoft.com/office/drawing/2014/main" id="{EFCC5D85-2DB9-2E41-B200-B2E5F1773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903" y="3163019"/>
              <a:ext cx="517274" cy="294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1800" b="1" kern="0" dirty="0">
                  <a:solidFill>
                    <a:srgbClr val="0000FF"/>
                  </a:solidFill>
                  <a:latin typeface="Arial" charset="0"/>
                  <a:ea typeface="+mn-ea"/>
                </a:rPr>
                <a:t>e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77E18DD-3EA0-9C4B-B76E-B34A95D41C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95173" y="2539634"/>
              <a:ext cx="1876013" cy="978729"/>
            </a:xfrm>
            <a:custGeom>
              <a:avLst/>
              <a:gdLst>
                <a:gd name="T0" fmla="*/ 2147483647 w 2151"/>
                <a:gd name="T1" fmla="*/ 2147483647 h 1376"/>
                <a:gd name="T2" fmla="*/ 2147483647 w 2151"/>
                <a:gd name="T3" fmla="*/ 2147483647 h 1376"/>
                <a:gd name="T4" fmla="*/ 2147483647 w 2151"/>
                <a:gd name="T5" fmla="*/ 2147483647 h 1376"/>
                <a:gd name="T6" fmla="*/ 2147483647 w 2151"/>
                <a:gd name="T7" fmla="*/ 2147483647 h 1376"/>
                <a:gd name="T8" fmla="*/ 2147483647 w 2151"/>
                <a:gd name="T9" fmla="*/ 2147483647 h 1376"/>
                <a:gd name="T10" fmla="*/ 2147483647 w 2151"/>
                <a:gd name="T11" fmla="*/ 2147483647 h 1376"/>
                <a:gd name="T12" fmla="*/ 2147483647 w 2151"/>
                <a:gd name="T13" fmla="*/ 2147483647 h 1376"/>
                <a:gd name="T14" fmla="*/ 2147483647 w 2151"/>
                <a:gd name="T15" fmla="*/ 2147483647 h 1376"/>
                <a:gd name="T16" fmla="*/ 2147483647 w 2151"/>
                <a:gd name="T17" fmla="*/ 2147483647 h 1376"/>
                <a:gd name="T18" fmla="*/ 2147483647 w 2151"/>
                <a:gd name="T19" fmla="*/ 2147483647 h 1376"/>
                <a:gd name="T20" fmla="*/ 2147483647 w 2151"/>
                <a:gd name="T21" fmla="*/ 2147483647 h 1376"/>
                <a:gd name="T22" fmla="*/ 2147483647 w 2151"/>
                <a:gd name="T23" fmla="*/ 2147483647 h 1376"/>
                <a:gd name="T24" fmla="*/ 2147483647 w 2151"/>
                <a:gd name="T25" fmla="*/ 2147483647 h 1376"/>
                <a:gd name="T26" fmla="*/ 2147483647 w 2151"/>
                <a:gd name="T27" fmla="*/ 2147483647 h 1376"/>
                <a:gd name="T28" fmla="*/ 2147483647 w 2151"/>
                <a:gd name="T29" fmla="*/ 2147483647 h 1376"/>
                <a:gd name="T30" fmla="*/ 2147483647 w 2151"/>
                <a:gd name="T31" fmla="*/ 2147483647 h 1376"/>
                <a:gd name="T32" fmla="*/ 2147483647 w 2151"/>
                <a:gd name="T33" fmla="*/ 2147483647 h 1376"/>
                <a:gd name="T34" fmla="*/ 2147483647 w 2151"/>
                <a:gd name="T35" fmla="*/ 2147483647 h 1376"/>
                <a:gd name="T36" fmla="*/ 2147483647 w 2151"/>
                <a:gd name="T37" fmla="*/ 2147483647 h 1376"/>
                <a:gd name="T38" fmla="*/ 2147483647 w 2151"/>
                <a:gd name="T39" fmla="*/ 2147483647 h 1376"/>
                <a:gd name="T40" fmla="*/ 2147483647 w 2151"/>
                <a:gd name="T41" fmla="*/ 2147483647 h 1376"/>
                <a:gd name="T42" fmla="*/ 2147483647 w 2151"/>
                <a:gd name="T43" fmla="*/ 2147483647 h 1376"/>
                <a:gd name="T44" fmla="*/ 2147483647 w 2151"/>
                <a:gd name="T45" fmla="*/ 2147483647 h 1376"/>
                <a:gd name="T46" fmla="*/ 2147483647 w 2151"/>
                <a:gd name="T47" fmla="*/ 2147483647 h 1376"/>
                <a:gd name="T48" fmla="*/ 2147483647 w 2151"/>
                <a:gd name="T49" fmla="*/ 2147483647 h 1376"/>
                <a:gd name="T50" fmla="*/ 2147483647 w 2151"/>
                <a:gd name="T51" fmla="*/ 2147483647 h 1376"/>
                <a:gd name="T52" fmla="*/ 2147483647 w 2151"/>
                <a:gd name="T53" fmla="*/ 2147483647 h 1376"/>
                <a:gd name="T54" fmla="*/ 2147483647 w 2151"/>
                <a:gd name="T55" fmla="*/ 2147483647 h 1376"/>
                <a:gd name="T56" fmla="*/ 2147483647 w 2151"/>
                <a:gd name="T57" fmla="*/ 2147483647 h 1376"/>
                <a:gd name="T58" fmla="*/ 2147483647 w 2151"/>
                <a:gd name="T59" fmla="*/ 2147483647 h 1376"/>
                <a:gd name="T60" fmla="*/ 2147483647 w 2151"/>
                <a:gd name="T61" fmla="*/ 2147483647 h 1376"/>
                <a:gd name="T62" fmla="*/ 2147483647 w 2151"/>
                <a:gd name="T63" fmla="*/ 2147483647 h 1376"/>
                <a:gd name="T64" fmla="*/ 2147483647 w 2151"/>
                <a:gd name="T65" fmla="*/ 0 h 1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51" h="1376">
                  <a:moveTo>
                    <a:pt x="0" y="1376"/>
                  </a:moveTo>
                  <a:cubicBezTo>
                    <a:pt x="86" y="1322"/>
                    <a:pt x="419" y="1113"/>
                    <a:pt x="514" y="1053"/>
                  </a:cubicBezTo>
                  <a:cubicBezTo>
                    <a:pt x="609" y="993"/>
                    <a:pt x="548" y="1030"/>
                    <a:pt x="568" y="1018"/>
                  </a:cubicBezTo>
                  <a:cubicBezTo>
                    <a:pt x="588" y="1006"/>
                    <a:pt x="618" y="993"/>
                    <a:pt x="634" y="982"/>
                  </a:cubicBezTo>
                  <a:cubicBezTo>
                    <a:pt x="650" y="971"/>
                    <a:pt x="651" y="953"/>
                    <a:pt x="661" y="950"/>
                  </a:cubicBezTo>
                  <a:cubicBezTo>
                    <a:pt x="671" y="947"/>
                    <a:pt x="687" y="967"/>
                    <a:pt x="693" y="962"/>
                  </a:cubicBezTo>
                  <a:cubicBezTo>
                    <a:pt x="699" y="957"/>
                    <a:pt x="690" y="924"/>
                    <a:pt x="699" y="920"/>
                  </a:cubicBezTo>
                  <a:cubicBezTo>
                    <a:pt x="708" y="916"/>
                    <a:pt x="739" y="942"/>
                    <a:pt x="745" y="936"/>
                  </a:cubicBezTo>
                  <a:cubicBezTo>
                    <a:pt x="751" y="930"/>
                    <a:pt x="729" y="888"/>
                    <a:pt x="737" y="884"/>
                  </a:cubicBezTo>
                  <a:cubicBezTo>
                    <a:pt x="745" y="880"/>
                    <a:pt x="783" y="917"/>
                    <a:pt x="791" y="912"/>
                  </a:cubicBezTo>
                  <a:cubicBezTo>
                    <a:pt x="799" y="907"/>
                    <a:pt x="775" y="860"/>
                    <a:pt x="783" y="856"/>
                  </a:cubicBezTo>
                  <a:cubicBezTo>
                    <a:pt x="791" y="852"/>
                    <a:pt x="835" y="896"/>
                    <a:pt x="841" y="890"/>
                  </a:cubicBezTo>
                  <a:cubicBezTo>
                    <a:pt x="847" y="884"/>
                    <a:pt x="814" y="821"/>
                    <a:pt x="821" y="818"/>
                  </a:cubicBezTo>
                  <a:cubicBezTo>
                    <a:pt x="828" y="815"/>
                    <a:pt x="878" y="876"/>
                    <a:pt x="885" y="870"/>
                  </a:cubicBezTo>
                  <a:cubicBezTo>
                    <a:pt x="892" y="864"/>
                    <a:pt x="852" y="783"/>
                    <a:pt x="861" y="780"/>
                  </a:cubicBezTo>
                  <a:cubicBezTo>
                    <a:pt x="870" y="777"/>
                    <a:pt x="933" y="857"/>
                    <a:pt x="939" y="850"/>
                  </a:cubicBezTo>
                  <a:cubicBezTo>
                    <a:pt x="945" y="843"/>
                    <a:pt x="887" y="738"/>
                    <a:pt x="895" y="736"/>
                  </a:cubicBezTo>
                  <a:cubicBezTo>
                    <a:pt x="903" y="734"/>
                    <a:pt x="983" y="844"/>
                    <a:pt x="989" y="838"/>
                  </a:cubicBezTo>
                  <a:cubicBezTo>
                    <a:pt x="995" y="832"/>
                    <a:pt x="923" y="702"/>
                    <a:pt x="933" y="700"/>
                  </a:cubicBezTo>
                  <a:cubicBezTo>
                    <a:pt x="943" y="698"/>
                    <a:pt x="1043" y="834"/>
                    <a:pt x="1049" y="826"/>
                  </a:cubicBezTo>
                  <a:cubicBezTo>
                    <a:pt x="1055" y="818"/>
                    <a:pt x="959" y="657"/>
                    <a:pt x="967" y="654"/>
                  </a:cubicBezTo>
                  <a:cubicBezTo>
                    <a:pt x="975" y="651"/>
                    <a:pt x="1093" y="815"/>
                    <a:pt x="1099" y="808"/>
                  </a:cubicBezTo>
                  <a:cubicBezTo>
                    <a:pt x="1105" y="801"/>
                    <a:pt x="993" y="613"/>
                    <a:pt x="1001" y="610"/>
                  </a:cubicBezTo>
                  <a:cubicBezTo>
                    <a:pt x="1009" y="607"/>
                    <a:pt x="1143" y="797"/>
                    <a:pt x="1149" y="790"/>
                  </a:cubicBezTo>
                  <a:cubicBezTo>
                    <a:pt x="1155" y="783"/>
                    <a:pt x="1028" y="570"/>
                    <a:pt x="1037" y="568"/>
                  </a:cubicBezTo>
                  <a:cubicBezTo>
                    <a:pt x="1046" y="566"/>
                    <a:pt x="1197" y="782"/>
                    <a:pt x="1203" y="776"/>
                  </a:cubicBezTo>
                  <a:cubicBezTo>
                    <a:pt x="1209" y="770"/>
                    <a:pt x="1067" y="535"/>
                    <a:pt x="1075" y="532"/>
                  </a:cubicBezTo>
                  <a:cubicBezTo>
                    <a:pt x="1083" y="529"/>
                    <a:pt x="1247" y="765"/>
                    <a:pt x="1253" y="758"/>
                  </a:cubicBezTo>
                  <a:cubicBezTo>
                    <a:pt x="1259" y="751"/>
                    <a:pt x="1103" y="493"/>
                    <a:pt x="1111" y="490"/>
                  </a:cubicBezTo>
                  <a:cubicBezTo>
                    <a:pt x="1119" y="487"/>
                    <a:pt x="1296" y="744"/>
                    <a:pt x="1303" y="738"/>
                  </a:cubicBezTo>
                  <a:cubicBezTo>
                    <a:pt x="1310" y="732"/>
                    <a:pt x="1144" y="460"/>
                    <a:pt x="1151" y="456"/>
                  </a:cubicBezTo>
                  <a:cubicBezTo>
                    <a:pt x="1158" y="452"/>
                    <a:pt x="1339" y="716"/>
                    <a:pt x="1347" y="712"/>
                  </a:cubicBezTo>
                  <a:cubicBezTo>
                    <a:pt x="1355" y="708"/>
                    <a:pt x="1191" y="435"/>
                    <a:pt x="1199" y="430"/>
                  </a:cubicBezTo>
                  <a:cubicBezTo>
                    <a:pt x="1207" y="425"/>
                    <a:pt x="1386" y="686"/>
                    <a:pt x="1393" y="682"/>
                  </a:cubicBezTo>
                  <a:cubicBezTo>
                    <a:pt x="1400" y="678"/>
                    <a:pt x="1236" y="410"/>
                    <a:pt x="1243" y="404"/>
                  </a:cubicBezTo>
                  <a:cubicBezTo>
                    <a:pt x="1250" y="398"/>
                    <a:pt x="1425" y="651"/>
                    <a:pt x="1433" y="648"/>
                  </a:cubicBezTo>
                  <a:cubicBezTo>
                    <a:pt x="1441" y="645"/>
                    <a:pt x="1284" y="389"/>
                    <a:pt x="1291" y="384"/>
                  </a:cubicBezTo>
                  <a:cubicBezTo>
                    <a:pt x="1298" y="379"/>
                    <a:pt x="1467" y="620"/>
                    <a:pt x="1475" y="616"/>
                  </a:cubicBezTo>
                  <a:cubicBezTo>
                    <a:pt x="1483" y="612"/>
                    <a:pt x="1336" y="369"/>
                    <a:pt x="1341" y="362"/>
                  </a:cubicBezTo>
                  <a:cubicBezTo>
                    <a:pt x="1346" y="355"/>
                    <a:pt x="1498" y="576"/>
                    <a:pt x="1507" y="574"/>
                  </a:cubicBezTo>
                  <a:cubicBezTo>
                    <a:pt x="1516" y="572"/>
                    <a:pt x="1387" y="357"/>
                    <a:pt x="1393" y="350"/>
                  </a:cubicBezTo>
                  <a:cubicBezTo>
                    <a:pt x="1399" y="343"/>
                    <a:pt x="1534" y="533"/>
                    <a:pt x="1543" y="530"/>
                  </a:cubicBezTo>
                  <a:cubicBezTo>
                    <a:pt x="1552" y="527"/>
                    <a:pt x="1442" y="339"/>
                    <a:pt x="1449" y="332"/>
                  </a:cubicBezTo>
                  <a:cubicBezTo>
                    <a:pt x="1456" y="325"/>
                    <a:pt x="1574" y="490"/>
                    <a:pt x="1583" y="488"/>
                  </a:cubicBezTo>
                  <a:cubicBezTo>
                    <a:pt x="1592" y="486"/>
                    <a:pt x="1496" y="327"/>
                    <a:pt x="1501" y="320"/>
                  </a:cubicBezTo>
                  <a:cubicBezTo>
                    <a:pt x="1506" y="313"/>
                    <a:pt x="1604" y="447"/>
                    <a:pt x="1613" y="444"/>
                  </a:cubicBezTo>
                  <a:cubicBezTo>
                    <a:pt x="1622" y="441"/>
                    <a:pt x="1547" y="308"/>
                    <a:pt x="1553" y="302"/>
                  </a:cubicBezTo>
                  <a:cubicBezTo>
                    <a:pt x="1559" y="296"/>
                    <a:pt x="1640" y="408"/>
                    <a:pt x="1649" y="406"/>
                  </a:cubicBezTo>
                  <a:cubicBezTo>
                    <a:pt x="1658" y="404"/>
                    <a:pt x="1599" y="295"/>
                    <a:pt x="1605" y="288"/>
                  </a:cubicBezTo>
                  <a:cubicBezTo>
                    <a:pt x="1611" y="281"/>
                    <a:pt x="1677" y="365"/>
                    <a:pt x="1685" y="362"/>
                  </a:cubicBezTo>
                  <a:cubicBezTo>
                    <a:pt x="1693" y="359"/>
                    <a:pt x="1647" y="279"/>
                    <a:pt x="1653" y="272"/>
                  </a:cubicBezTo>
                  <a:cubicBezTo>
                    <a:pt x="1659" y="265"/>
                    <a:pt x="1712" y="323"/>
                    <a:pt x="1721" y="320"/>
                  </a:cubicBezTo>
                  <a:cubicBezTo>
                    <a:pt x="1730" y="317"/>
                    <a:pt x="1701" y="261"/>
                    <a:pt x="1707" y="256"/>
                  </a:cubicBezTo>
                  <a:cubicBezTo>
                    <a:pt x="1713" y="251"/>
                    <a:pt x="1749" y="293"/>
                    <a:pt x="1757" y="288"/>
                  </a:cubicBezTo>
                  <a:cubicBezTo>
                    <a:pt x="1765" y="283"/>
                    <a:pt x="1746" y="234"/>
                    <a:pt x="1753" y="228"/>
                  </a:cubicBezTo>
                  <a:cubicBezTo>
                    <a:pt x="1760" y="222"/>
                    <a:pt x="1788" y="257"/>
                    <a:pt x="1797" y="254"/>
                  </a:cubicBezTo>
                  <a:cubicBezTo>
                    <a:pt x="1806" y="251"/>
                    <a:pt x="1798" y="214"/>
                    <a:pt x="1805" y="208"/>
                  </a:cubicBezTo>
                  <a:cubicBezTo>
                    <a:pt x="1812" y="202"/>
                    <a:pt x="1829" y="221"/>
                    <a:pt x="1837" y="216"/>
                  </a:cubicBezTo>
                  <a:cubicBezTo>
                    <a:pt x="1845" y="211"/>
                    <a:pt x="1846" y="184"/>
                    <a:pt x="1853" y="180"/>
                  </a:cubicBezTo>
                  <a:cubicBezTo>
                    <a:pt x="1860" y="176"/>
                    <a:pt x="1870" y="194"/>
                    <a:pt x="1877" y="190"/>
                  </a:cubicBezTo>
                  <a:cubicBezTo>
                    <a:pt x="1884" y="186"/>
                    <a:pt x="1887" y="159"/>
                    <a:pt x="1895" y="154"/>
                  </a:cubicBezTo>
                  <a:cubicBezTo>
                    <a:pt x="1903" y="149"/>
                    <a:pt x="1916" y="163"/>
                    <a:pt x="1925" y="158"/>
                  </a:cubicBezTo>
                  <a:cubicBezTo>
                    <a:pt x="1934" y="153"/>
                    <a:pt x="1939" y="130"/>
                    <a:pt x="1947" y="124"/>
                  </a:cubicBezTo>
                  <a:cubicBezTo>
                    <a:pt x="1955" y="118"/>
                    <a:pt x="1966" y="124"/>
                    <a:pt x="1973" y="120"/>
                  </a:cubicBezTo>
                  <a:cubicBezTo>
                    <a:pt x="1980" y="116"/>
                    <a:pt x="1963" y="122"/>
                    <a:pt x="1993" y="102"/>
                  </a:cubicBezTo>
                  <a:cubicBezTo>
                    <a:pt x="2023" y="82"/>
                    <a:pt x="2124" y="17"/>
                    <a:pt x="2151" y="0"/>
                  </a:cubicBezTo>
                </a:path>
              </a:pathLst>
            </a:custGeom>
            <a:solidFill>
              <a:srgbClr val="AF5BFE"/>
            </a:solidFill>
            <a:ln w="9525">
              <a:solidFill>
                <a:srgbClr val="4A3A90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94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2700-9476-AB4B-9B87-C062887D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Step 1 of SRE Experiment: Verify n=1→2 transition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BE504C-E075-F944-95A0-9A95ADD051D3}"/>
              </a:ext>
            </a:extLst>
          </p:cNvPr>
          <p:cNvGrpSpPr/>
          <p:nvPr/>
        </p:nvGrpSpPr>
        <p:grpSpPr>
          <a:xfrm>
            <a:off x="1319136" y="1551776"/>
            <a:ext cx="3085231" cy="4470266"/>
            <a:chOff x="7963534" y="2849615"/>
            <a:chExt cx="3472603" cy="31376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A5F627-0AAF-9D4D-BB70-B0F188F2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4215" y="2849615"/>
              <a:ext cx="3281922" cy="3137603"/>
            </a:xfrm>
            <a:prstGeom prst="rect">
              <a:avLst/>
            </a:prstGeom>
          </p:spPr>
        </p:pic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674183EF-EC97-1842-99B3-8C344744D959}"/>
                </a:ext>
              </a:extLst>
            </p:cNvPr>
            <p:cNvSpPr/>
            <p:nvPr/>
          </p:nvSpPr>
          <p:spPr>
            <a:xfrm>
              <a:off x="9421433" y="3097368"/>
              <a:ext cx="110212" cy="612702"/>
            </a:xfrm>
            <a:custGeom>
              <a:avLst/>
              <a:gdLst>
                <a:gd name="connsiteX0" fmla="*/ 85562 w 148624"/>
                <a:gd name="connsiteY0" fmla="*/ 693683 h 693683"/>
                <a:gd name="connsiteX1" fmla="*/ 1479 w 148624"/>
                <a:gd name="connsiteY1" fmla="*/ 325821 h 693683"/>
                <a:gd name="connsiteX2" fmla="*/ 148624 w 148624"/>
                <a:gd name="connsiteY2" fmla="*/ 0 h 6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24" h="693683">
                  <a:moveTo>
                    <a:pt x="85562" y="693683"/>
                  </a:moveTo>
                  <a:cubicBezTo>
                    <a:pt x="38265" y="567559"/>
                    <a:pt x="-9031" y="441435"/>
                    <a:pt x="1479" y="325821"/>
                  </a:cubicBezTo>
                  <a:cubicBezTo>
                    <a:pt x="11989" y="210207"/>
                    <a:pt x="80306" y="105103"/>
                    <a:pt x="14862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12D92-A56E-A84D-9DD5-A93E9F50DBE1}"/>
                </a:ext>
              </a:extLst>
            </p:cNvPr>
            <p:cNvSpPr/>
            <p:nvPr/>
          </p:nvSpPr>
          <p:spPr>
            <a:xfrm>
              <a:off x="8154215" y="5337425"/>
              <a:ext cx="1002485" cy="200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7D301B3E-86A1-CE45-A826-4D46BCFE65D4}"/>
                </a:ext>
              </a:extLst>
            </p:cNvPr>
            <p:cNvSpPr/>
            <p:nvPr/>
          </p:nvSpPr>
          <p:spPr>
            <a:xfrm rot="10800000" flipH="1">
              <a:off x="7963534" y="4687364"/>
              <a:ext cx="1002482" cy="147144"/>
            </a:xfrm>
            <a:custGeom>
              <a:avLst/>
              <a:gdLst>
                <a:gd name="connsiteX0" fmla="*/ 0 w 802718"/>
                <a:gd name="connsiteY0" fmla="*/ 139615 h 279227"/>
                <a:gd name="connsiteX1" fmla="*/ 48861 w 802718"/>
                <a:gd name="connsiteY1" fmla="*/ 6992 h 279227"/>
                <a:gd name="connsiteX2" fmla="*/ 97722 w 802718"/>
                <a:gd name="connsiteY2" fmla="*/ 125654 h 279227"/>
                <a:gd name="connsiteX3" fmla="*/ 132623 w 802718"/>
                <a:gd name="connsiteY3" fmla="*/ 279218 h 279227"/>
                <a:gd name="connsiteX4" fmla="*/ 181484 w 802718"/>
                <a:gd name="connsiteY4" fmla="*/ 132634 h 279227"/>
                <a:gd name="connsiteX5" fmla="*/ 223365 w 802718"/>
                <a:gd name="connsiteY5" fmla="*/ 12 h 279227"/>
                <a:gd name="connsiteX6" fmla="*/ 258266 w 802718"/>
                <a:gd name="connsiteY6" fmla="*/ 125654 h 279227"/>
                <a:gd name="connsiteX7" fmla="*/ 314107 w 802718"/>
                <a:gd name="connsiteY7" fmla="*/ 272237 h 279227"/>
                <a:gd name="connsiteX8" fmla="*/ 355988 w 802718"/>
                <a:gd name="connsiteY8" fmla="*/ 125654 h 279227"/>
                <a:gd name="connsiteX9" fmla="*/ 397869 w 802718"/>
                <a:gd name="connsiteY9" fmla="*/ 12 h 279227"/>
                <a:gd name="connsiteX10" fmla="*/ 432770 w 802718"/>
                <a:gd name="connsiteY10" fmla="*/ 132634 h 279227"/>
                <a:gd name="connsiteX11" fmla="*/ 502571 w 802718"/>
                <a:gd name="connsiteY11" fmla="*/ 279218 h 279227"/>
                <a:gd name="connsiteX12" fmla="*/ 544452 w 802718"/>
                <a:gd name="connsiteY12" fmla="*/ 132634 h 279227"/>
                <a:gd name="connsiteX13" fmla="*/ 802718 w 802718"/>
                <a:gd name="connsiteY13" fmla="*/ 132634 h 27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2718" h="279227">
                  <a:moveTo>
                    <a:pt x="0" y="139615"/>
                  </a:moveTo>
                  <a:cubicBezTo>
                    <a:pt x="16287" y="74467"/>
                    <a:pt x="32574" y="9319"/>
                    <a:pt x="48861" y="6992"/>
                  </a:cubicBezTo>
                  <a:cubicBezTo>
                    <a:pt x="65148" y="4665"/>
                    <a:pt x="83762" y="80283"/>
                    <a:pt x="97722" y="125654"/>
                  </a:cubicBezTo>
                  <a:cubicBezTo>
                    <a:pt x="111682" y="171025"/>
                    <a:pt x="118663" y="278055"/>
                    <a:pt x="132623" y="279218"/>
                  </a:cubicBezTo>
                  <a:cubicBezTo>
                    <a:pt x="146583" y="280381"/>
                    <a:pt x="166360" y="179168"/>
                    <a:pt x="181484" y="132634"/>
                  </a:cubicBezTo>
                  <a:cubicBezTo>
                    <a:pt x="196608" y="86100"/>
                    <a:pt x="210568" y="1175"/>
                    <a:pt x="223365" y="12"/>
                  </a:cubicBezTo>
                  <a:cubicBezTo>
                    <a:pt x="236162" y="-1151"/>
                    <a:pt x="243142" y="80283"/>
                    <a:pt x="258266" y="125654"/>
                  </a:cubicBezTo>
                  <a:cubicBezTo>
                    <a:pt x="273390" y="171025"/>
                    <a:pt x="297820" y="272237"/>
                    <a:pt x="314107" y="272237"/>
                  </a:cubicBezTo>
                  <a:cubicBezTo>
                    <a:pt x="330394" y="272237"/>
                    <a:pt x="342028" y="171025"/>
                    <a:pt x="355988" y="125654"/>
                  </a:cubicBezTo>
                  <a:cubicBezTo>
                    <a:pt x="369948" y="80283"/>
                    <a:pt x="385072" y="-1151"/>
                    <a:pt x="397869" y="12"/>
                  </a:cubicBezTo>
                  <a:cubicBezTo>
                    <a:pt x="410666" y="1175"/>
                    <a:pt x="415320" y="86100"/>
                    <a:pt x="432770" y="132634"/>
                  </a:cubicBezTo>
                  <a:cubicBezTo>
                    <a:pt x="450220" y="179168"/>
                    <a:pt x="483957" y="279218"/>
                    <a:pt x="502571" y="279218"/>
                  </a:cubicBezTo>
                  <a:cubicBezTo>
                    <a:pt x="521185" y="279218"/>
                    <a:pt x="494428" y="157065"/>
                    <a:pt x="544452" y="132634"/>
                  </a:cubicBezTo>
                  <a:cubicBezTo>
                    <a:pt x="594477" y="108203"/>
                    <a:pt x="698597" y="120418"/>
                    <a:pt x="802718" y="132634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5E685844-917A-7F4C-AA05-BEC4BA08BC4D}"/>
              </a:ext>
            </a:extLst>
          </p:cNvPr>
          <p:cNvSpPr/>
          <p:nvPr/>
        </p:nvSpPr>
        <p:spPr>
          <a:xfrm>
            <a:off x="3173880" y="2879436"/>
            <a:ext cx="144283" cy="2864967"/>
          </a:xfrm>
          <a:custGeom>
            <a:avLst/>
            <a:gdLst>
              <a:gd name="connsiteX0" fmla="*/ 138545 w 294689"/>
              <a:gd name="connsiteY0" fmla="*/ 0 h 2729345"/>
              <a:gd name="connsiteX1" fmla="*/ 290945 w 294689"/>
              <a:gd name="connsiteY1" fmla="*/ 1440872 h 2729345"/>
              <a:gd name="connsiteX2" fmla="*/ 0 w 294689"/>
              <a:gd name="connsiteY2" fmla="*/ 2729345 h 2729345"/>
              <a:gd name="connsiteX3" fmla="*/ 0 w 294689"/>
              <a:gd name="connsiteY3" fmla="*/ 2729345 h 272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9" h="2729345">
                <a:moveTo>
                  <a:pt x="138545" y="0"/>
                </a:moveTo>
                <a:cubicBezTo>
                  <a:pt x="226290" y="492990"/>
                  <a:pt x="314036" y="985981"/>
                  <a:pt x="290945" y="1440872"/>
                </a:cubicBezTo>
                <a:cubicBezTo>
                  <a:pt x="267854" y="1895763"/>
                  <a:pt x="0" y="2729345"/>
                  <a:pt x="0" y="2729345"/>
                </a:cubicBezTo>
                <a:lnTo>
                  <a:pt x="0" y="2729345"/>
                </a:lnTo>
              </a:path>
            </a:pathLst>
          </a:custGeom>
          <a:noFill/>
          <a:ln w="190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9DD4E7-4E13-A54D-8E5B-A9B9BCD91981}"/>
                  </a:ext>
                </a:extLst>
              </p:cNvPr>
              <p:cNvSpPr txBox="1"/>
              <p:nvPr/>
            </p:nvSpPr>
            <p:spPr>
              <a:xfrm>
                <a:off x="2712323" y="4170089"/>
                <a:ext cx="298993" cy="2492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9DD4E7-4E13-A54D-8E5B-A9B9BCD91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23" y="4170089"/>
                <a:ext cx="298993" cy="249299"/>
              </a:xfrm>
              <a:prstGeom prst="rect">
                <a:avLst/>
              </a:prstGeom>
              <a:blipFill>
                <a:blip r:embed="rId3"/>
                <a:stretch>
                  <a:fillRect l="-16667" r="-125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50">
            <a:extLst>
              <a:ext uri="{FF2B5EF4-FFF2-40B4-BE49-F238E27FC236}">
                <a16:creationId xmlns:a16="http://schemas.microsoft.com/office/drawing/2014/main" id="{7B6DC174-CD34-D54C-9808-3BF495A2205E}"/>
              </a:ext>
            </a:extLst>
          </p:cNvPr>
          <p:cNvSpPr/>
          <p:nvPr/>
        </p:nvSpPr>
        <p:spPr>
          <a:xfrm rot="10800000" flipH="1">
            <a:off x="3429898" y="4197046"/>
            <a:ext cx="890654" cy="20964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416295-7E97-F944-B02B-13A3F6EA1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570" y="1338094"/>
            <a:ext cx="6044057" cy="41818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57C44-04E4-CD4D-84DE-CD3BA618B6A9}"/>
              </a:ext>
            </a:extLst>
          </p:cNvPr>
          <p:cNvSpPr txBox="1"/>
          <p:nvPr/>
        </p:nvSpPr>
        <p:spPr>
          <a:xfrm>
            <a:off x="6388431" y="5420921"/>
            <a:ext cx="5317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The laser wavelength you observe from the de-excitation will depend on your observation angle.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06BA2-FBFB-4541-9F19-17873B5A875F}"/>
              </a:ext>
            </a:extLst>
          </p:cNvPr>
          <p:cNvSpPr txBox="1"/>
          <p:nvPr/>
        </p:nvSpPr>
        <p:spPr>
          <a:xfrm>
            <a:off x="6858000" y="3419007"/>
            <a:ext cx="10871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Intensity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98D84-0ADC-024F-B3ED-C322CBE9E34F}"/>
              </a:ext>
            </a:extLst>
          </p:cNvPr>
          <p:cNvSpPr txBox="1"/>
          <p:nvPr/>
        </p:nvSpPr>
        <p:spPr>
          <a:xfrm>
            <a:off x="9753600" y="3181029"/>
            <a:ext cx="15263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wavelength</a:t>
            </a:r>
          </a:p>
        </p:txBody>
      </p:sp>
    </p:spTree>
    <p:extLst>
      <p:ext uri="{BB962C8B-B14F-4D97-AF65-F5344CB8AC3E}">
        <p14:creationId xmlns:p14="http://schemas.microsoft.com/office/powerpoint/2010/main" val="220661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55C8-488E-6B4E-877B-36DAF84C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Configuration of first excitation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C8262-C696-1D46-875B-99B443CF2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7532"/>
            <a:ext cx="7784577" cy="56537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AB766-F5E1-EA4C-B045-E0E2D5D32E01}"/>
              </a:ext>
            </a:extLst>
          </p:cNvPr>
          <p:cNvCxnSpPr>
            <a:cxnSpLocks/>
          </p:cNvCxnSpPr>
          <p:nvPr/>
        </p:nvCxnSpPr>
        <p:spPr>
          <a:xfrm flipH="1">
            <a:off x="7740871" y="3816654"/>
            <a:ext cx="2927129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8FF723-71A1-8C4B-8B93-D0002DBDC92C}"/>
              </a:ext>
            </a:extLst>
          </p:cNvPr>
          <p:cNvCxnSpPr/>
          <p:nvPr/>
        </p:nvCxnSpPr>
        <p:spPr>
          <a:xfrm flipV="1">
            <a:off x="2222939" y="5562948"/>
            <a:ext cx="1229710" cy="963272"/>
          </a:xfrm>
          <a:prstGeom prst="straightConnector1">
            <a:avLst/>
          </a:prstGeom>
          <a:ln w="50800">
            <a:solidFill>
              <a:srgbClr val="B805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DBB783-A563-3D46-A2BA-3681BAEC22A5}"/>
              </a:ext>
            </a:extLst>
          </p:cNvPr>
          <p:cNvSpPr/>
          <p:nvPr/>
        </p:nvSpPr>
        <p:spPr>
          <a:xfrm>
            <a:off x="5421543" y="1479679"/>
            <a:ext cx="599090" cy="7252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90054-06A8-9E40-A1AB-DFB905DAF018}"/>
              </a:ext>
            </a:extLst>
          </p:cNvPr>
          <p:cNvSpPr txBox="1"/>
          <p:nvPr/>
        </p:nvSpPr>
        <p:spPr>
          <a:xfrm>
            <a:off x="8153400" y="3851244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H</a:t>
            </a:r>
            <a:r>
              <a:rPr lang="en-US" sz="2000" baseline="30000" dirty="0">
                <a:solidFill>
                  <a:schemeClr val="bg2"/>
                </a:solidFill>
              </a:rPr>
              <a:t>-</a:t>
            </a:r>
            <a:r>
              <a:rPr lang="en-US" sz="2000" dirty="0">
                <a:solidFill>
                  <a:schemeClr val="bg2"/>
                </a:solidFill>
              </a:rPr>
              <a:t> ion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DB380-CB70-1A47-A839-3F2983F91B19}"/>
              </a:ext>
            </a:extLst>
          </p:cNvPr>
          <p:cNvSpPr txBox="1"/>
          <p:nvPr/>
        </p:nvSpPr>
        <p:spPr>
          <a:xfrm>
            <a:off x="3097792" y="5988592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laser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2EDEC-0A3E-A34A-B76D-99E91DC90244}"/>
              </a:ext>
            </a:extLst>
          </p:cNvPr>
          <p:cNvSpPr txBox="1"/>
          <p:nvPr/>
        </p:nvSpPr>
        <p:spPr>
          <a:xfrm>
            <a:off x="6020633" y="16576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0FA600-9AE6-2A4D-8F54-69AD596F20B4}"/>
              </a:ext>
            </a:extLst>
          </p:cNvPr>
          <p:cNvSpPr/>
          <p:nvPr/>
        </p:nvSpPr>
        <p:spPr>
          <a:xfrm>
            <a:off x="5322663" y="3429000"/>
            <a:ext cx="742806" cy="759689"/>
          </a:xfrm>
          <a:prstGeom prst="ellipse">
            <a:avLst/>
          </a:prstGeom>
          <a:solidFill>
            <a:srgbClr val="9437FF"/>
          </a:solidFill>
          <a:ln w="38100">
            <a:solidFill>
              <a:schemeClr val="bg2"/>
            </a:solidFill>
            <a:miter lim="800000"/>
          </a:ln>
          <a:effectLst>
            <a:glow rad="584200">
              <a:srgbClr val="FF64E7">
                <a:alpha val="71000"/>
              </a:srgbClr>
            </a:glow>
            <a:softEdge rad="190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ADAB-45AA-0441-AEE0-F517CBEA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confirms 1</a:t>
            </a:r>
            <a:r>
              <a:rPr lang="en-US" baseline="30000" dirty="0"/>
              <a:t>st</a:t>
            </a:r>
            <a:r>
              <a:rPr lang="en-US" dirty="0"/>
              <a:t> excitation step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46C94-B703-AB44-9FBD-1A49DDB4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56823"/>
            <a:ext cx="7391400" cy="55268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893083-D0BC-A34C-AFD1-2032890E6EE5}"/>
              </a:ext>
            </a:extLst>
          </p:cNvPr>
          <p:cNvCxnSpPr/>
          <p:nvPr/>
        </p:nvCxnSpPr>
        <p:spPr>
          <a:xfrm>
            <a:off x="1295400" y="2819400"/>
            <a:ext cx="2438400" cy="0"/>
          </a:xfrm>
          <a:prstGeom prst="straightConnector1">
            <a:avLst/>
          </a:prstGeom>
          <a:ln w="28575">
            <a:solidFill>
              <a:srgbClr val="B805FD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74D63F4-65DA-6743-9F05-E3A32A851366}"/>
              </a:ext>
            </a:extLst>
          </p:cNvPr>
          <p:cNvSpPr txBox="1"/>
          <p:nvPr/>
        </p:nvSpPr>
        <p:spPr>
          <a:xfrm>
            <a:off x="838200" y="2362200"/>
            <a:ext cx="14590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Laser signal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39AB7-F61E-3A48-8913-F0D7F4F53510}"/>
              </a:ext>
            </a:extLst>
          </p:cNvPr>
          <p:cNvCxnSpPr>
            <a:cxnSpLocks/>
          </p:cNvCxnSpPr>
          <p:nvPr/>
        </p:nvCxnSpPr>
        <p:spPr>
          <a:xfrm flipH="1">
            <a:off x="6858000" y="4038600"/>
            <a:ext cx="3733800" cy="0"/>
          </a:xfrm>
          <a:prstGeom prst="straightConnector1">
            <a:avLst/>
          </a:prstGeom>
          <a:ln w="28575">
            <a:solidFill>
              <a:srgbClr val="00E3ED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5259C7-ACD5-3844-88C4-7D0AFD027ECC}"/>
              </a:ext>
            </a:extLst>
          </p:cNvPr>
          <p:cNvSpPr txBox="1"/>
          <p:nvPr/>
        </p:nvSpPr>
        <p:spPr>
          <a:xfrm>
            <a:off x="10058400" y="3198370"/>
            <a:ext cx="196502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Flourescence</a:t>
            </a:r>
            <a:r>
              <a:rPr lang="en-US" dirty="0">
                <a:latin typeface="+mn-lt"/>
              </a:rPr>
              <a:t> (de-excitation)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signal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CCCC5B-197D-634C-A421-62E5131D8648}"/>
              </a:ext>
            </a:extLst>
          </p:cNvPr>
          <p:cNvCxnSpPr>
            <a:cxnSpLocks/>
          </p:cNvCxnSpPr>
          <p:nvPr/>
        </p:nvCxnSpPr>
        <p:spPr>
          <a:xfrm>
            <a:off x="1295400" y="3429000"/>
            <a:ext cx="6629400" cy="0"/>
          </a:xfrm>
          <a:prstGeom prst="straightConnector1">
            <a:avLst/>
          </a:prstGeom>
          <a:ln w="28575">
            <a:solidFill>
              <a:srgbClr val="00E3ED"/>
            </a:solidFill>
            <a:prstDash val="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4981EA-856A-164D-964D-0464B8577EA7}"/>
              </a:ext>
            </a:extLst>
          </p:cNvPr>
          <p:cNvSpPr txBox="1"/>
          <p:nvPr/>
        </p:nvSpPr>
        <p:spPr>
          <a:xfrm>
            <a:off x="807896" y="3087368"/>
            <a:ext cx="12827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loss</a:t>
            </a:r>
          </a:p>
        </p:txBody>
      </p:sp>
    </p:spTree>
    <p:extLst>
      <p:ext uri="{BB962C8B-B14F-4D97-AF65-F5344CB8AC3E}">
        <p14:creationId xmlns:p14="http://schemas.microsoft.com/office/powerpoint/2010/main" val="869406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D66D-FED7-C546-9E26-8B94C876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932"/>
            <a:ext cx="11430000" cy="978729"/>
          </a:xfrm>
        </p:spPr>
        <p:txBody>
          <a:bodyPr/>
          <a:lstStyle/>
          <a:p>
            <a:r>
              <a:rPr lang="en-US" dirty="0"/>
              <a:t>Laser Beam Splitter Will be Used to Make Two Beams for Next  Two-Step Experiment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75F118D-1EBB-B14B-9CDB-8029EFAA99C7}"/>
              </a:ext>
            </a:extLst>
          </p:cNvPr>
          <p:cNvGrpSpPr/>
          <p:nvPr/>
        </p:nvGrpSpPr>
        <p:grpSpPr>
          <a:xfrm rot="21089246">
            <a:off x="1535022" y="1855217"/>
            <a:ext cx="10023292" cy="5380567"/>
            <a:chOff x="268270" y="1066800"/>
            <a:chExt cx="10023292" cy="538056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515A35C-D2FE-1D42-9A6D-0BFE2D274906}"/>
                </a:ext>
              </a:extLst>
            </p:cNvPr>
            <p:cNvGrpSpPr/>
            <p:nvPr/>
          </p:nvGrpSpPr>
          <p:grpSpPr>
            <a:xfrm>
              <a:off x="268270" y="1066800"/>
              <a:ext cx="10023292" cy="5380567"/>
              <a:chOff x="-39768" y="1442756"/>
              <a:chExt cx="10023292" cy="538056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B73CC8B-ED78-4645-A80B-81AD97B4D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0" y="1442756"/>
                <a:ext cx="6153150" cy="455295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9038D51-466C-4742-A3C8-739853DC58A5}"/>
                  </a:ext>
                </a:extLst>
              </p:cNvPr>
              <p:cNvSpPr/>
              <p:nvPr/>
            </p:nvSpPr>
            <p:spPr>
              <a:xfrm rot="510107">
                <a:off x="1616402" y="3699748"/>
                <a:ext cx="3240360" cy="17197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4E7243C-7CAD-EA48-980E-2A7B1301D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190" y="4112519"/>
                <a:ext cx="463498" cy="972510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CF39B35-487B-9340-A0D2-33B58B093C8B}"/>
                  </a:ext>
                </a:extLst>
              </p:cNvPr>
              <p:cNvCxnSpPr/>
              <p:nvPr/>
            </p:nvCxnSpPr>
            <p:spPr>
              <a:xfrm>
                <a:off x="2261919" y="3678514"/>
                <a:ext cx="139293" cy="1782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C0386E2-57A0-714F-9C0C-F3FEF1898753}"/>
                  </a:ext>
                </a:extLst>
              </p:cNvPr>
              <p:cNvCxnSpPr/>
              <p:nvPr/>
            </p:nvCxnSpPr>
            <p:spPr>
              <a:xfrm>
                <a:off x="1790867" y="4880815"/>
                <a:ext cx="139293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602E2DE-9572-B74E-B117-5D32F3F89C56}"/>
                  </a:ext>
                </a:extLst>
              </p:cNvPr>
              <p:cNvCxnSpPr/>
              <p:nvPr/>
            </p:nvCxnSpPr>
            <p:spPr>
              <a:xfrm flipH="1">
                <a:off x="4966721" y="3269062"/>
                <a:ext cx="110124" cy="704911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70AE4-6129-AB47-B7C0-BFC2B763D4BC}"/>
                  </a:ext>
                </a:extLst>
              </p:cNvPr>
              <p:cNvSpPr txBox="1"/>
              <p:nvPr/>
            </p:nvSpPr>
            <p:spPr>
              <a:xfrm rot="440325">
                <a:off x="-39768" y="3254003"/>
                <a:ext cx="102808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9437FF"/>
                    </a:solidFill>
                    <a:latin typeface="+mn-lt"/>
                    <a:cs typeface="Times New Roman" panose="02020603050405020304" pitchFamily="18" charset="0"/>
                  </a:rPr>
                  <a:t>Primary Laser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4093D2-F53B-0B4A-B564-9D4B056C1C45}"/>
                  </a:ext>
                </a:extLst>
              </p:cNvPr>
              <p:cNvSpPr/>
              <p:nvPr/>
            </p:nvSpPr>
            <p:spPr bwMode="auto">
              <a:xfrm rot="540000" flipH="1" flipV="1">
                <a:off x="2158564" y="3651001"/>
                <a:ext cx="80644" cy="23329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CEE699-6C78-1343-8E16-653682B3FD0C}"/>
                  </a:ext>
                </a:extLst>
              </p:cNvPr>
              <p:cNvSpPr txBox="1"/>
              <p:nvPr/>
            </p:nvSpPr>
            <p:spPr>
              <a:xfrm rot="504999">
                <a:off x="1820893" y="3115286"/>
                <a:ext cx="1077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End window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25EFAB6-A93A-D34E-BC32-A9469F296899}"/>
                  </a:ext>
                </a:extLst>
              </p:cNvPr>
              <p:cNvCxnSpPr>
                <a:cxnSpLocks/>
                <a:stCxn id="12" idx="2"/>
                <a:endCxn id="11" idx="2"/>
              </p:cNvCxnSpPr>
              <p:nvPr/>
            </p:nvCxnSpPr>
            <p:spPr>
              <a:xfrm flipH="1">
                <a:off x="2217133" y="3390793"/>
                <a:ext cx="122368" cy="2616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D682719-CBCB-2040-BE16-20AD7B390134}"/>
                  </a:ext>
                </a:extLst>
              </p:cNvPr>
              <p:cNvSpPr/>
              <p:nvPr/>
            </p:nvSpPr>
            <p:spPr>
              <a:xfrm rot="493523" flipV="1">
                <a:off x="4113088" y="4952881"/>
                <a:ext cx="66113" cy="259517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" name="Group 9">
                <a:extLst>
                  <a:ext uri="{FF2B5EF4-FFF2-40B4-BE49-F238E27FC236}">
                    <a16:creationId xmlns:a16="http://schemas.microsoft.com/office/drawing/2014/main" id="{638D18BA-DBED-7C45-947B-B1055A4704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93523" flipV="1">
                <a:off x="3798817" y="4926443"/>
                <a:ext cx="189790" cy="236401"/>
                <a:chOff x="2362200" y="2286000"/>
                <a:chExt cx="685800" cy="8382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23B0CEB-96E9-D84B-8772-CA49790B0663}"/>
                    </a:ext>
                  </a:extLst>
                </p:cNvPr>
                <p:cNvSpPr/>
                <p:nvPr/>
              </p:nvSpPr>
              <p:spPr>
                <a:xfrm>
                  <a:off x="2534785" y="2286000"/>
                  <a:ext cx="331546" cy="83820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D156A0A8-6CED-8143-9D1B-960C025DE567}"/>
                    </a:ext>
                  </a:extLst>
                </p:cNvPr>
                <p:cNvSpPr/>
                <p:nvPr/>
              </p:nvSpPr>
              <p:spPr>
                <a:xfrm>
                  <a:off x="2362200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A4362377-B23E-A943-96E6-8ED8DC00BD68}"/>
                    </a:ext>
                  </a:extLst>
                </p:cNvPr>
                <p:cNvSpPr/>
                <p:nvPr/>
              </p:nvSpPr>
              <p:spPr>
                <a:xfrm flipH="1">
                  <a:off x="2743705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CE4E8CA-54E2-1146-94EF-24C41EB4CCEA}"/>
                  </a:ext>
                </a:extLst>
              </p:cNvPr>
              <p:cNvGrpSpPr/>
              <p:nvPr/>
            </p:nvGrpSpPr>
            <p:grpSpPr>
              <a:xfrm>
                <a:off x="3686916" y="4020176"/>
                <a:ext cx="143840" cy="258203"/>
                <a:chOff x="4622231" y="3604050"/>
                <a:chExt cx="143840" cy="258203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33B4265-90D4-6C4B-87BF-B9C41768137A}"/>
                    </a:ext>
                  </a:extLst>
                </p:cNvPr>
                <p:cNvCxnSpPr/>
                <p:nvPr/>
              </p:nvCxnSpPr>
              <p:spPr>
                <a:xfrm rot="20245406">
                  <a:off x="4673090" y="3604050"/>
                  <a:ext cx="92981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7764405-36DB-214C-ADA2-923F9C245E99}"/>
                    </a:ext>
                  </a:extLst>
                </p:cNvPr>
                <p:cNvCxnSpPr/>
                <p:nvPr/>
              </p:nvCxnSpPr>
              <p:spPr>
                <a:xfrm rot="20245406">
                  <a:off x="4622231" y="3757801"/>
                  <a:ext cx="94255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7A4962F-A90E-0A48-874B-7D8549F7A5BA}"/>
                    </a:ext>
                  </a:extLst>
                </p:cNvPr>
                <p:cNvSpPr/>
                <p:nvPr/>
              </p:nvSpPr>
              <p:spPr>
                <a:xfrm rot="865406">
                  <a:off x="4717496" y="3608028"/>
                  <a:ext cx="45719" cy="2542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B247B6-F6F4-9147-BE66-DD1E18D0405F}"/>
                  </a:ext>
                </a:extLst>
              </p:cNvPr>
              <p:cNvSpPr/>
              <p:nvPr/>
            </p:nvSpPr>
            <p:spPr>
              <a:xfrm rot="855666">
                <a:off x="3507559" y="3995769"/>
                <a:ext cx="522008" cy="3109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2E2347A-9696-8E4D-B992-754A15967105}"/>
                  </a:ext>
                </a:extLst>
              </p:cNvPr>
              <p:cNvCxnSpPr/>
              <p:nvPr/>
            </p:nvCxnSpPr>
            <p:spPr>
              <a:xfrm flipH="1">
                <a:off x="3841625" y="1629623"/>
                <a:ext cx="4479121" cy="2477887"/>
              </a:xfrm>
              <a:prstGeom prst="line">
                <a:avLst/>
              </a:prstGeom>
              <a:ln w="28575">
                <a:solidFill>
                  <a:srgbClr val="9437FF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FABEEFE-2FDA-874A-9858-AB513C09C4C2}"/>
                  </a:ext>
                </a:extLst>
              </p:cNvPr>
              <p:cNvCxnSpPr/>
              <p:nvPr/>
            </p:nvCxnSpPr>
            <p:spPr>
              <a:xfrm flipH="1">
                <a:off x="4265666" y="5050810"/>
                <a:ext cx="109955" cy="12771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7827D1-6A66-9C44-A328-83485CA43349}"/>
                  </a:ext>
                </a:extLst>
              </p:cNvPr>
              <p:cNvSpPr/>
              <p:nvPr/>
            </p:nvSpPr>
            <p:spPr>
              <a:xfrm rot="527109">
                <a:off x="4695963" y="5426666"/>
                <a:ext cx="1946461" cy="28246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F8D179B-DB1A-C443-AC03-41C63623BFE6}"/>
                  </a:ext>
                </a:extLst>
              </p:cNvPr>
              <p:cNvSpPr/>
              <p:nvPr/>
            </p:nvSpPr>
            <p:spPr>
              <a:xfrm rot="510107">
                <a:off x="6676189" y="4461866"/>
                <a:ext cx="3240360" cy="17197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5A6114D-D30F-CA48-A14D-5C4CC21F3A56}"/>
                  </a:ext>
                </a:extLst>
              </p:cNvPr>
              <p:cNvSpPr/>
              <p:nvPr/>
            </p:nvSpPr>
            <p:spPr>
              <a:xfrm rot="19360428">
                <a:off x="5693722" y="2522658"/>
                <a:ext cx="178613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024E7B-CE45-9D49-9257-1C0FA2CBA3EE}"/>
                  </a:ext>
                </a:extLst>
              </p:cNvPr>
              <p:cNvSpPr txBox="1"/>
              <p:nvPr/>
            </p:nvSpPr>
            <p:spPr>
              <a:xfrm rot="510754">
                <a:off x="3293139" y="3171793"/>
                <a:ext cx="997407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9437FF"/>
                    </a:solidFill>
                  </a:rPr>
                  <a:t>1</a:t>
                </a:r>
                <a:r>
                  <a:rPr lang="en-US" sz="1600" baseline="30000" dirty="0">
                    <a:solidFill>
                      <a:srgbClr val="9437FF"/>
                    </a:solidFill>
                  </a:rPr>
                  <a:t>st</a:t>
                </a:r>
                <a:r>
                  <a:rPr lang="en-US" sz="1600" dirty="0">
                    <a:solidFill>
                      <a:srgbClr val="9437FF"/>
                    </a:solidFill>
                  </a:rPr>
                  <a:t> Laser Beam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9A6891-9295-EC47-BC39-8AB8BA55E2F6}"/>
                  </a:ext>
                </a:extLst>
              </p:cNvPr>
              <p:cNvSpPr txBox="1"/>
              <p:nvPr/>
            </p:nvSpPr>
            <p:spPr>
              <a:xfrm rot="510754">
                <a:off x="7135770" y="3757865"/>
                <a:ext cx="15003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9437FF"/>
                    </a:solidFill>
                  </a:rPr>
                  <a:t>2</a:t>
                </a:r>
                <a:r>
                  <a:rPr lang="en-US" sz="1600" baseline="30000" dirty="0">
                    <a:solidFill>
                      <a:srgbClr val="9437FF"/>
                    </a:solidFill>
                  </a:rPr>
                  <a:t>nd</a:t>
                </a:r>
                <a:r>
                  <a:rPr lang="en-US" sz="1600" dirty="0">
                    <a:solidFill>
                      <a:srgbClr val="9437FF"/>
                    </a:solidFill>
                  </a:rPr>
                  <a:t> Laser Beam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18DAFB1-5CFC-3747-828B-579BAB00B874}"/>
                  </a:ext>
                </a:extLst>
              </p:cNvPr>
              <p:cNvGrpSpPr/>
              <p:nvPr/>
            </p:nvGrpSpPr>
            <p:grpSpPr>
              <a:xfrm rot="11637775">
                <a:off x="9148725" y="5971928"/>
                <a:ext cx="143840" cy="258203"/>
                <a:chOff x="4622231" y="3604050"/>
                <a:chExt cx="143840" cy="258203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B11318D-07F2-0C43-8715-481F80B8F529}"/>
                    </a:ext>
                  </a:extLst>
                </p:cNvPr>
                <p:cNvCxnSpPr/>
                <p:nvPr/>
              </p:nvCxnSpPr>
              <p:spPr>
                <a:xfrm rot="20245406">
                  <a:off x="4673090" y="3604050"/>
                  <a:ext cx="92981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CBB57B6-F6E6-CF4C-ABB3-29B1CC271192}"/>
                    </a:ext>
                  </a:extLst>
                </p:cNvPr>
                <p:cNvCxnSpPr/>
                <p:nvPr/>
              </p:nvCxnSpPr>
              <p:spPr>
                <a:xfrm rot="20245406">
                  <a:off x="4622231" y="3757801"/>
                  <a:ext cx="94255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C2B1DC9-0220-664A-AA76-D777BDAE066C}"/>
                    </a:ext>
                  </a:extLst>
                </p:cNvPr>
                <p:cNvSpPr/>
                <p:nvPr/>
              </p:nvSpPr>
              <p:spPr>
                <a:xfrm rot="865406">
                  <a:off x="4717496" y="3608028"/>
                  <a:ext cx="45719" cy="2542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59A406D-6C52-824E-8A79-228BB26F776B}"/>
                  </a:ext>
                </a:extLst>
              </p:cNvPr>
              <p:cNvSpPr/>
              <p:nvPr/>
            </p:nvSpPr>
            <p:spPr>
              <a:xfrm rot="493523" flipV="1">
                <a:off x="7455434" y="5729568"/>
                <a:ext cx="66113" cy="259517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id="{CB15553F-220C-1048-8532-6CA0240417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93523" flipV="1">
                <a:off x="7043709" y="5685765"/>
                <a:ext cx="189790" cy="236401"/>
                <a:chOff x="2362200" y="2286000"/>
                <a:chExt cx="685800" cy="8382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B5B58B3-809B-4346-AD70-9A189592D122}"/>
                    </a:ext>
                  </a:extLst>
                </p:cNvPr>
                <p:cNvSpPr/>
                <p:nvPr/>
              </p:nvSpPr>
              <p:spPr>
                <a:xfrm>
                  <a:off x="2534785" y="2286000"/>
                  <a:ext cx="331546" cy="83820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B5FE5657-F26B-EA4D-85B4-223DAB139EA3}"/>
                    </a:ext>
                  </a:extLst>
                </p:cNvPr>
                <p:cNvSpPr/>
                <p:nvPr/>
              </p:nvSpPr>
              <p:spPr>
                <a:xfrm>
                  <a:off x="2362200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096F6DF4-DDC3-5147-8272-79EED0EDF73A}"/>
                    </a:ext>
                  </a:extLst>
                </p:cNvPr>
                <p:cNvSpPr/>
                <p:nvPr/>
              </p:nvSpPr>
              <p:spPr>
                <a:xfrm flipH="1">
                  <a:off x="2743705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0D5976B-6A92-4744-BDF3-40CB69EEAF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51008" y="5967683"/>
                <a:ext cx="19274" cy="3761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EC5909E-752C-2346-B3E0-EBE0F6447311}"/>
                  </a:ext>
                </a:extLst>
              </p:cNvPr>
              <p:cNvGrpSpPr/>
              <p:nvPr/>
            </p:nvGrpSpPr>
            <p:grpSpPr>
              <a:xfrm rot="584528">
                <a:off x="7862064" y="5812279"/>
                <a:ext cx="223563" cy="225919"/>
                <a:chOff x="6400930" y="1279517"/>
                <a:chExt cx="475326" cy="480335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8EB2FB1-3795-CF4B-9CCF-F3187C62D18B}"/>
                    </a:ext>
                  </a:extLst>
                </p:cNvPr>
                <p:cNvSpPr/>
                <p:nvPr/>
              </p:nvSpPr>
              <p:spPr>
                <a:xfrm>
                  <a:off x="6400930" y="1284526"/>
                  <a:ext cx="475326" cy="47532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F9BF61C-9097-B64A-A44C-80E88BE211F9}"/>
                    </a:ext>
                  </a:extLst>
                </p:cNvPr>
                <p:cNvCxnSpPr/>
                <p:nvPr/>
              </p:nvCxnSpPr>
              <p:spPr>
                <a:xfrm>
                  <a:off x="6400930" y="1279517"/>
                  <a:ext cx="475326" cy="48033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3BB2002-FCF8-014E-8F9A-198AD7893494}"/>
                  </a:ext>
                </a:extLst>
              </p:cNvPr>
              <p:cNvSpPr/>
              <p:nvPr/>
            </p:nvSpPr>
            <p:spPr>
              <a:xfrm rot="303891">
                <a:off x="8627506" y="5900016"/>
                <a:ext cx="45719" cy="2522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2C0E5F8-E56A-DB4F-BF9C-655D2F0B0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462" y="4979017"/>
                <a:ext cx="7291423" cy="1128647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E7740F0-AD7C-A94A-8F6E-384D6B0CE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5079" y="5164592"/>
                <a:ext cx="105246" cy="72996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C10A9A1-716B-B040-95B4-474DD2E55B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0092" y="5373807"/>
                <a:ext cx="567974" cy="114742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1FF0BC-FFC7-FD49-A5D6-F304094789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8066" y="5169707"/>
                <a:ext cx="212152" cy="35448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E32C50B-7AFA-D24B-AB8D-D50EACE2D95E}"/>
                  </a:ext>
                </a:extLst>
              </p:cNvPr>
              <p:cNvGrpSpPr/>
              <p:nvPr/>
            </p:nvGrpSpPr>
            <p:grpSpPr>
              <a:xfrm rot="16832363">
                <a:off x="7012022" y="5158452"/>
                <a:ext cx="181516" cy="307583"/>
                <a:chOff x="4892131" y="1209674"/>
                <a:chExt cx="252948" cy="428626"/>
              </a:xfrm>
              <a:solidFill>
                <a:srgbClr val="92D050"/>
              </a:solidFill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77382FA-C570-4843-ABD2-4D0655AA0C96}"/>
                    </a:ext>
                  </a:extLst>
                </p:cNvPr>
                <p:cNvSpPr/>
                <p:nvPr/>
              </p:nvSpPr>
              <p:spPr>
                <a:xfrm>
                  <a:off x="4933949" y="1209674"/>
                  <a:ext cx="171451" cy="23812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1B91BC49-5354-1E41-81CD-F3F3C28A8BA5}"/>
                    </a:ext>
                  </a:extLst>
                </p:cNvPr>
                <p:cNvSpPr/>
                <p:nvPr/>
              </p:nvSpPr>
              <p:spPr>
                <a:xfrm>
                  <a:off x="4892131" y="1441450"/>
                  <a:ext cx="252948" cy="196850"/>
                </a:xfrm>
                <a:prstGeom prst="trapezoi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89E1E9C-77E5-314A-AD95-3DF9DC233F2A}"/>
                  </a:ext>
                </a:extLst>
              </p:cNvPr>
              <p:cNvSpPr/>
              <p:nvPr/>
            </p:nvSpPr>
            <p:spPr>
              <a:xfrm rot="8279182">
                <a:off x="8030194" y="5350893"/>
                <a:ext cx="55859" cy="2858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C0A9D5-A4B3-8F46-8673-C4C50B0CCA23}"/>
                  </a:ext>
                </a:extLst>
              </p:cNvPr>
              <p:cNvSpPr txBox="1"/>
              <p:nvPr/>
            </p:nvSpPr>
            <p:spPr>
              <a:xfrm rot="510754">
                <a:off x="6520746" y="4985868"/>
                <a:ext cx="11876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GE Camera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50DC691-272E-5841-A281-D3DEF6486F26}"/>
                  </a:ext>
                </a:extLst>
              </p:cNvPr>
              <p:cNvSpPr txBox="1"/>
              <p:nvPr/>
            </p:nvSpPr>
            <p:spPr>
              <a:xfrm rot="510754">
                <a:off x="8489395" y="6361658"/>
                <a:ext cx="14941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Picomotors</a:t>
                </a:r>
                <a:r>
                  <a:rPr lang="en-US" sz="1200" dirty="0"/>
                  <a:t> + Stepper motor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1707AD7-6289-564B-BC80-A159FB38798E}"/>
                  </a:ext>
                </a:extLst>
              </p:cNvPr>
              <p:cNvGrpSpPr/>
              <p:nvPr/>
            </p:nvGrpSpPr>
            <p:grpSpPr>
              <a:xfrm rot="1058302">
                <a:off x="1841925" y="4629141"/>
                <a:ext cx="234691" cy="237163"/>
                <a:chOff x="6400930" y="1279517"/>
                <a:chExt cx="475326" cy="480335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7E3E46C-1679-2E44-9C8C-7F6F538DE891}"/>
                    </a:ext>
                  </a:extLst>
                </p:cNvPr>
                <p:cNvSpPr/>
                <p:nvPr/>
              </p:nvSpPr>
              <p:spPr>
                <a:xfrm>
                  <a:off x="6400930" y="1284526"/>
                  <a:ext cx="475326" cy="47532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A648D2B-0FEB-D349-8DCF-E97CF3217213}"/>
                    </a:ext>
                  </a:extLst>
                </p:cNvPr>
                <p:cNvCxnSpPr/>
                <p:nvPr/>
              </p:nvCxnSpPr>
              <p:spPr>
                <a:xfrm>
                  <a:off x="6400930" y="1279517"/>
                  <a:ext cx="475326" cy="48033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2DBA673-01E2-844B-A3D5-2C26AF273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68069" y="3769922"/>
                <a:ext cx="463498" cy="1204481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8421027-E9CC-9F47-96BC-C4E077F27A8F}"/>
                  </a:ext>
                </a:extLst>
              </p:cNvPr>
              <p:cNvCxnSpPr/>
              <p:nvPr/>
            </p:nvCxnSpPr>
            <p:spPr>
              <a:xfrm>
                <a:off x="1931978" y="4741540"/>
                <a:ext cx="2384648" cy="366479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0AF6D4F-ABAC-8443-A197-84C3DD45B139}"/>
                  </a:ext>
                </a:extLst>
              </p:cNvPr>
              <p:cNvSpPr/>
              <p:nvPr/>
            </p:nvSpPr>
            <p:spPr>
              <a:xfrm rot="17550001">
                <a:off x="2058871" y="4300090"/>
                <a:ext cx="45719" cy="2556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E19CC8D-40C0-A04D-976F-0A82069CC754}"/>
                  </a:ext>
                </a:extLst>
              </p:cNvPr>
              <p:cNvSpPr/>
              <p:nvPr/>
            </p:nvSpPr>
            <p:spPr>
              <a:xfrm rot="17550001">
                <a:off x="2099931" y="4174006"/>
                <a:ext cx="45719" cy="2556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A1B42FD-6460-2D4A-818D-77AFFE210050}"/>
                  </a:ext>
                </a:extLst>
              </p:cNvPr>
              <p:cNvSpPr txBox="1"/>
              <p:nvPr/>
            </p:nvSpPr>
            <p:spPr>
              <a:xfrm rot="510754">
                <a:off x="1982255" y="4779342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PBS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6BB714F-68F7-E444-93B3-CAAB8D0DF97D}"/>
                  </a:ext>
                </a:extLst>
              </p:cNvPr>
              <p:cNvSpPr/>
              <p:nvPr/>
            </p:nvSpPr>
            <p:spPr>
              <a:xfrm rot="1386202">
                <a:off x="8991196" y="5932615"/>
                <a:ext cx="443378" cy="3109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A65BD38-6A61-B044-856A-6E4BCEE155B0}"/>
                  </a:ext>
                </a:extLst>
              </p:cNvPr>
              <p:cNvGrpSpPr/>
              <p:nvPr/>
            </p:nvGrpSpPr>
            <p:grpSpPr>
              <a:xfrm>
                <a:off x="8769339" y="5828966"/>
                <a:ext cx="255630" cy="45720"/>
                <a:chOff x="6914454" y="3279368"/>
                <a:chExt cx="255630" cy="45720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728F9FD-87B2-5C40-8089-9C790B4078CD}"/>
                    </a:ext>
                  </a:extLst>
                </p:cNvPr>
                <p:cNvSpPr/>
                <p:nvPr/>
              </p:nvSpPr>
              <p:spPr>
                <a:xfrm rot="2845989">
                  <a:off x="7019409" y="3174413"/>
                  <a:ext cx="45719" cy="2556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5B2A75D-FDE1-7246-A6D1-53D1763FF15F}"/>
                    </a:ext>
                  </a:extLst>
                </p:cNvPr>
                <p:cNvSpPr/>
                <p:nvPr/>
              </p:nvSpPr>
              <p:spPr>
                <a:xfrm rot="2845989">
                  <a:off x="7023769" y="3244388"/>
                  <a:ext cx="45719" cy="1156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BB99BDB-F4DF-274A-9F20-51E2D7BDCF45}"/>
                  </a:ext>
                </a:extLst>
              </p:cNvPr>
              <p:cNvGrpSpPr/>
              <p:nvPr/>
            </p:nvGrpSpPr>
            <p:grpSpPr>
              <a:xfrm>
                <a:off x="7474380" y="4443376"/>
                <a:ext cx="255630" cy="45720"/>
                <a:chOff x="6914454" y="3279368"/>
                <a:chExt cx="255630" cy="45720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2AFC19E-50D6-CA48-BC9F-BFA8C6B59E3D}"/>
                    </a:ext>
                  </a:extLst>
                </p:cNvPr>
                <p:cNvSpPr/>
                <p:nvPr/>
              </p:nvSpPr>
              <p:spPr>
                <a:xfrm rot="2845989">
                  <a:off x="7019409" y="3174413"/>
                  <a:ext cx="45719" cy="2556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57C1F6E-B5FF-F249-92F4-22A3598EEEA6}"/>
                    </a:ext>
                  </a:extLst>
                </p:cNvPr>
                <p:cNvSpPr/>
                <p:nvPr/>
              </p:nvSpPr>
              <p:spPr>
                <a:xfrm rot="2845989">
                  <a:off x="7023769" y="3244388"/>
                  <a:ext cx="45719" cy="1156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4C739E-D32E-A240-AC31-C552BEB7B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458" y="2521127"/>
                <a:ext cx="3393087" cy="3596727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DE2011E-DCAC-184F-BD04-D5474E2715AF}"/>
                  </a:ext>
                </a:extLst>
              </p:cNvPr>
              <p:cNvSpPr txBox="1"/>
              <p:nvPr/>
            </p:nvSpPr>
            <p:spPr>
              <a:xfrm rot="510754">
                <a:off x="7973613" y="5643890"/>
                <a:ext cx="515782" cy="27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PBS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3E94C3-FCB1-8041-86AB-48A1F06ED752}"/>
                  </a:ext>
                </a:extLst>
              </p:cNvPr>
              <p:cNvSpPr txBox="1"/>
              <p:nvPr/>
            </p:nvSpPr>
            <p:spPr>
              <a:xfrm rot="510754">
                <a:off x="8380578" y="5656163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Symbol" panose="05050102010706020507" pitchFamily="18" charset="2"/>
                  </a:rPr>
                  <a:t>l</a:t>
                </a:r>
                <a:r>
                  <a:rPr lang="en-US" sz="1200" dirty="0"/>
                  <a:t>/2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CCF97E9-D2D4-D042-B6BE-A7B7D5C9A3DC}"/>
                  </a:ext>
                </a:extLst>
              </p:cNvPr>
              <p:cNvSpPr txBox="1"/>
              <p:nvPr/>
            </p:nvSpPr>
            <p:spPr>
              <a:xfrm rot="510754">
                <a:off x="8812517" y="5473641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Iris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4CD674B-3A59-FB4E-8C27-5F52905187A2}"/>
                  </a:ext>
                </a:extLst>
              </p:cNvPr>
              <p:cNvSpPr txBox="1"/>
              <p:nvPr/>
            </p:nvSpPr>
            <p:spPr>
              <a:xfrm rot="510754">
                <a:off x="7060704" y="4359438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Iris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ADDBBB2-F6E2-FA49-9844-0855534D525A}"/>
                  </a:ext>
                </a:extLst>
              </p:cNvPr>
              <p:cNvSpPr/>
              <p:nvPr/>
            </p:nvSpPr>
            <p:spPr>
              <a:xfrm rot="527109">
                <a:off x="1088941" y="3505730"/>
                <a:ext cx="729973" cy="28276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06F2D49-4BCE-9146-B3D7-B5603F8C4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173" y="3594146"/>
                <a:ext cx="1316368" cy="190126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822D97B-7A12-A24C-823A-ACCFDAD12C63}"/>
                </a:ext>
              </a:extLst>
            </p:cNvPr>
            <p:cNvSpPr/>
            <p:nvPr/>
          </p:nvSpPr>
          <p:spPr>
            <a:xfrm rot="497076">
              <a:off x="688921" y="5045803"/>
              <a:ext cx="6179582" cy="7928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FAD5CF8-55EB-D54E-9CB5-D83F268C20D3}"/>
                </a:ext>
              </a:extLst>
            </p:cNvPr>
            <p:cNvSpPr/>
            <p:nvPr/>
          </p:nvSpPr>
          <p:spPr>
            <a:xfrm rot="623835">
              <a:off x="5270784" y="4367220"/>
              <a:ext cx="1629395" cy="6365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A9FCE6B8-F35D-2644-9221-5F38E148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9" y="1050808"/>
            <a:ext cx="3465827" cy="10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D1F3-3802-AD49-AD96-9E5F65AA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360DB2-1B8B-8B4A-998F-EAFC8A27F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223493"/>
              </p:ext>
            </p:extLst>
          </p:nvPr>
        </p:nvGraphicFramePr>
        <p:xfrm>
          <a:off x="685800" y="990600"/>
          <a:ext cx="11277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41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Outline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5F452-B588-274B-A9D7-849D80CBEA8B}"/>
              </a:ext>
            </a:extLst>
          </p:cNvPr>
          <p:cNvSpPr txBox="1"/>
          <p:nvPr/>
        </p:nvSpPr>
        <p:spPr>
          <a:xfrm>
            <a:off x="454819" y="1425281"/>
            <a:ext cx="739378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+mn-lt"/>
              </a:rPr>
              <a:t>Understanding and implementing painting in terms of charge-exchange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Charge-exchange injection and it’s relationship with painting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The foil complication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Removing the foils with laser-assisted charge exchange (LACE)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Discussion on new freedom with painting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72B8AD-1E92-2A46-BE6B-0D88DBED6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511663"/>
              </p:ext>
            </p:extLst>
          </p:nvPr>
        </p:nvGraphicFramePr>
        <p:xfrm>
          <a:off x="6629400" y="1121833"/>
          <a:ext cx="65786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73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2541"/>
            <a:ext cx="11430000" cy="539496"/>
          </a:xfrm>
        </p:spPr>
        <p:txBody>
          <a:bodyPr/>
          <a:lstStyle/>
          <a:p>
            <a:r>
              <a:rPr lang="en-US" dirty="0"/>
              <a:t>Laser Stripping as an Opportunity for Painting Freedom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973AB-E0E3-2D44-B701-BBF71C9F99C2}"/>
              </a:ext>
            </a:extLst>
          </p:cNvPr>
          <p:cNvSpPr txBox="1"/>
          <p:nvPr/>
        </p:nvSpPr>
        <p:spPr>
          <a:xfrm>
            <a:off x="698202" y="850363"/>
            <a:ext cx="5992367" cy="582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First Thoughts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need to separate closed orbit and injection beam reference orbits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Can kick in either angle or position</a:t>
            </a:r>
          </a:p>
          <a:p>
            <a:pPr marL="1200150" lvl="2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Smaller magnet apertures?	</a:t>
            </a:r>
          </a:p>
          <a:p>
            <a:pPr marL="1200150" lvl="2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More compact injection regions?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Optimized distributions for other purposes: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Self-Consistent beams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Smaller emittance beams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Custom distributions (hollow, flat, </a:t>
            </a:r>
            <a:r>
              <a:rPr lang="en-US" sz="2000" dirty="0" err="1">
                <a:latin typeface="+mn-lt"/>
              </a:rPr>
              <a:t>etc</a:t>
            </a:r>
            <a:r>
              <a:rPr lang="en-US" sz="2000" dirty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Study of resonances with custom distribution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Rethink f(t) away from sqrt(t)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Paint from the outside in?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Paint in several overlapping strokes?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	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EAE4A8-AD08-3443-A209-D3DBE07ABD70}"/>
              </a:ext>
            </a:extLst>
          </p:cNvPr>
          <p:cNvGrpSpPr/>
          <p:nvPr/>
        </p:nvGrpSpPr>
        <p:grpSpPr>
          <a:xfrm>
            <a:off x="7127430" y="1325751"/>
            <a:ext cx="1620450" cy="1722234"/>
            <a:chOff x="6942817" y="1524000"/>
            <a:chExt cx="1764913" cy="18717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519914-3F11-2541-9BB0-0496BEAEB73D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86A6D70-791C-974C-8E6F-ABB9FAF72E50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2D3B462-E74C-2648-91F2-5967B2DF7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3E4835-A40B-1442-9BE3-AFB4350DF3D8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957772-12D9-8B4D-AC4A-7309B790C1E9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F9FA73-0F09-524B-99D1-D6085279E14B}"/>
              </a:ext>
            </a:extLst>
          </p:cNvPr>
          <p:cNvGrpSpPr/>
          <p:nvPr/>
        </p:nvGrpSpPr>
        <p:grpSpPr>
          <a:xfrm>
            <a:off x="9462165" y="1319417"/>
            <a:ext cx="1543153" cy="1728554"/>
            <a:chOff x="6942817" y="1524000"/>
            <a:chExt cx="1764913" cy="18717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3EF0F3-7C4F-DB4D-AF61-29AB9717F10C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1776836-DFA5-734C-9811-BABF364B80ED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0C08CA8-9AF8-6542-8785-A51F906C5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ABD595-F962-E74E-AD77-3FB0C0D93BF4}"/>
                </a:ext>
              </a:extLst>
            </p:cNvPr>
            <p:cNvSpPr txBox="1"/>
            <p:nvPr/>
          </p:nvSpPr>
          <p:spPr>
            <a:xfrm>
              <a:off x="6942817" y="2077084"/>
              <a:ext cx="40748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X’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0633EE-BF94-B746-97AF-BB146DE9BAF7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8D356B-36C5-EB40-9C9D-94FB29B46AA8}"/>
              </a:ext>
            </a:extLst>
          </p:cNvPr>
          <p:cNvGrpSpPr/>
          <p:nvPr/>
        </p:nvGrpSpPr>
        <p:grpSpPr>
          <a:xfrm>
            <a:off x="6898322" y="4992469"/>
            <a:ext cx="1764913" cy="1871730"/>
            <a:chOff x="6942817" y="1524000"/>
            <a:chExt cx="1764913" cy="18717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19C055-7280-6142-96CF-CF9DFE09EE8D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24D2445-78B4-AF48-BB44-866239ACFB3C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4CFF358-D117-D545-B9B7-23B365AF9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B40C7C-844C-3247-9117-1D32EF6E798A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26E929-D3E4-774A-9A8F-19BF9D289F76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F5F096-1413-1945-A4D4-DD1A004899CC}"/>
              </a:ext>
            </a:extLst>
          </p:cNvPr>
          <p:cNvGrpSpPr/>
          <p:nvPr/>
        </p:nvGrpSpPr>
        <p:grpSpPr>
          <a:xfrm>
            <a:off x="9553570" y="5036604"/>
            <a:ext cx="1764913" cy="1871730"/>
            <a:chOff x="6942817" y="1524000"/>
            <a:chExt cx="1764913" cy="18717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D0EB218-DC6D-724D-BCAB-B93291890B5C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D9E2EB5-0E6C-2B46-B37B-A3DE5419F536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1DEA287-6072-0248-ACA5-C8207EA04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913CB3-A733-AA4D-9718-31F756AAA7FC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36B5A2-8C6F-C744-8AD5-D5E6E1B12597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DC29A9B1-AD08-1540-A6F4-0F291E1E34D3}"/>
              </a:ext>
            </a:extLst>
          </p:cNvPr>
          <p:cNvSpPr/>
          <p:nvPr/>
        </p:nvSpPr>
        <p:spPr>
          <a:xfrm>
            <a:off x="7298252" y="5401372"/>
            <a:ext cx="1384267" cy="848166"/>
          </a:xfrm>
          <a:custGeom>
            <a:avLst/>
            <a:gdLst>
              <a:gd name="connsiteX0" fmla="*/ 0 w 1236372"/>
              <a:gd name="connsiteY0" fmla="*/ 97972 h 561611"/>
              <a:gd name="connsiteX1" fmla="*/ 618186 w 1236372"/>
              <a:gd name="connsiteY1" fmla="*/ 33577 h 561611"/>
              <a:gd name="connsiteX2" fmla="*/ 1236372 w 1236372"/>
              <a:gd name="connsiteY2" fmla="*/ 561611 h 561611"/>
              <a:gd name="connsiteX3" fmla="*/ 1236372 w 1236372"/>
              <a:gd name="connsiteY3" fmla="*/ 561611 h 56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372" h="561611">
                <a:moveTo>
                  <a:pt x="0" y="97972"/>
                </a:moveTo>
                <a:cubicBezTo>
                  <a:pt x="206062" y="27138"/>
                  <a:pt x="412124" y="-43696"/>
                  <a:pt x="618186" y="33577"/>
                </a:cubicBezTo>
                <a:cubicBezTo>
                  <a:pt x="824248" y="110850"/>
                  <a:pt x="1236372" y="561611"/>
                  <a:pt x="1236372" y="561611"/>
                </a:cubicBezTo>
                <a:lnTo>
                  <a:pt x="1236372" y="56161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90DE820-1543-9F4F-B149-40E8AADA31C8}"/>
              </a:ext>
            </a:extLst>
          </p:cNvPr>
          <p:cNvSpPr/>
          <p:nvPr/>
        </p:nvSpPr>
        <p:spPr>
          <a:xfrm>
            <a:off x="9912740" y="5319055"/>
            <a:ext cx="1197735" cy="721217"/>
          </a:xfrm>
          <a:custGeom>
            <a:avLst/>
            <a:gdLst>
              <a:gd name="connsiteX0" fmla="*/ 0 w 1197735"/>
              <a:gd name="connsiteY0" fmla="*/ 721217 h 721217"/>
              <a:gd name="connsiteX1" fmla="*/ 386366 w 1197735"/>
              <a:gd name="connsiteY1" fmla="*/ 115910 h 721217"/>
              <a:gd name="connsiteX2" fmla="*/ 837127 w 1197735"/>
              <a:gd name="connsiteY2" fmla="*/ 695459 h 721217"/>
              <a:gd name="connsiteX3" fmla="*/ 1197735 w 1197735"/>
              <a:gd name="connsiteY3" fmla="*/ 0 h 7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35" h="721217">
                <a:moveTo>
                  <a:pt x="0" y="721217"/>
                </a:moveTo>
                <a:cubicBezTo>
                  <a:pt x="123422" y="420710"/>
                  <a:pt x="246845" y="120203"/>
                  <a:pt x="386366" y="115910"/>
                </a:cubicBezTo>
                <a:cubicBezTo>
                  <a:pt x="525887" y="111617"/>
                  <a:pt x="701899" y="714777"/>
                  <a:pt x="837127" y="695459"/>
                </a:cubicBezTo>
                <a:cubicBezTo>
                  <a:pt x="972355" y="676141"/>
                  <a:pt x="1085045" y="338070"/>
                  <a:pt x="1197735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3158C33-64B0-6F4D-97D3-2CF9D5E129EC}"/>
              </a:ext>
            </a:extLst>
          </p:cNvPr>
          <p:cNvSpPr/>
          <p:nvPr/>
        </p:nvSpPr>
        <p:spPr>
          <a:xfrm>
            <a:off x="7521262" y="1596980"/>
            <a:ext cx="1068946" cy="965916"/>
          </a:xfrm>
          <a:custGeom>
            <a:avLst/>
            <a:gdLst>
              <a:gd name="connsiteX0" fmla="*/ 0 w 1068946"/>
              <a:gd name="connsiteY0" fmla="*/ 965916 h 965916"/>
              <a:gd name="connsiteX1" fmla="*/ 489397 w 1068946"/>
              <a:gd name="connsiteY1" fmla="*/ 206062 h 965916"/>
              <a:gd name="connsiteX2" fmla="*/ 1068946 w 1068946"/>
              <a:gd name="connsiteY2" fmla="*/ 0 h 9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946" h="965916">
                <a:moveTo>
                  <a:pt x="0" y="965916"/>
                </a:moveTo>
                <a:cubicBezTo>
                  <a:pt x="155619" y="666482"/>
                  <a:pt x="311239" y="367048"/>
                  <a:pt x="489397" y="206062"/>
                </a:cubicBezTo>
                <a:cubicBezTo>
                  <a:pt x="667555" y="45076"/>
                  <a:pt x="868250" y="22538"/>
                  <a:pt x="1068946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73064F5-B0AF-4843-B77A-6C4DD119596B}"/>
              </a:ext>
            </a:extLst>
          </p:cNvPr>
          <p:cNvSpPr/>
          <p:nvPr/>
        </p:nvSpPr>
        <p:spPr>
          <a:xfrm>
            <a:off x="9862065" y="1571766"/>
            <a:ext cx="1068946" cy="965916"/>
          </a:xfrm>
          <a:custGeom>
            <a:avLst/>
            <a:gdLst>
              <a:gd name="connsiteX0" fmla="*/ 0 w 1068946"/>
              <a:gd name="connsiteY0" fmla="*/ 965916 h 965916"/>
              <a:gd name="connsiteX1" fmla="*/ 489397 w 1068946"/>
              <a:gd name="connsiteY1" fmla="*/ 206062 h 965916"/>
              <a:gd name="connsiteX2" fmla="*/ 1068946 w 1068946"/>
              <a:gd name="connsiteY2" fmla="*/ 0 h 9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946" h="965916">
                <a:moveTo>
                  <a:pt x="0" y="965916"/>
                </a:moveTo>
                <a:cubicBezTo>
                  <a:pt x="155619" y="666482"/>
                  <a:pt x="311239" y="367048"/>
                  <a:pt x="489397" y="206062"/>
                </a:cubicBezTo>
                <a:cubicBezTo>
                  <a:pt x="667555" y="45076"/>
                  <a:pt x="868250" y="22538"/>
                  <a:pt x="1068946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98B41EAC-3154-AC40-AD2A-ED388759266B}"/>
              </a:ext>
            </a:extLst>
          </p:cNvPr>
          <p:cNvSpPr/>
          <p:nvPr/>
        </p:nvSpPr>
        <p:spPr>
          <a:xfrm>
            <a:off x="7174692" y="3174238"/>
            <a:ext cx="1853973" cy="1566261"/>
          </a:xfrm>
          <a:prstGeom prst="cube">
            <a:avLst/>
          </a:prstGeom>
          <a:solidFill>
            <a:schemeClr val="bg1">
              <a:lumMod val="85000"/>
              <a:alpha val="3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DA6708A7-82BA-ED4A-A376-145D66F22F0E}"/>
              </a:ext>
            </a:extLst>
          </p:cNvPr>
          <p:cNvSpPr/>
          <p:nvPr/>
        </p:nvSpPr>
        <p:spPr>
          <a:xfrm>
            <a:off x="9509041" y="3139422"/>
            <a:ext cx="1853973" cy="1566261"/>
          </a:xfrm>
          <a:prstGeom prst="cube">
            <a:avLst/>
          </a:prstGeom>
          <a:solidFill>
            <a:schemeClr val="bg1">
              <a:lumMod val="85000"/>
              <a:alpha val="3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6EABC4-C05A-F24F-B34D-A540FCF7826E}"/>
              </a:ext>
            </a:extLst>
          </p:cNvPr>
          <p:cNvSpPr/>
          <p:nvPr/>
        </p:nvSpPr>
        <p:spPr>
          <a:xfrm>
            <a:off x="7509640" y="3606932"/>
            <a:ext cx="956264" cy="88885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7EADA10-4218-D645-A9CA-2EE938173AB5}"/>
              </a:ext>
            </a:extLst>
          </p:cNvPr>
          <p:cNvSpPr/>
          <p:nvPr/>
        </p:nvSpPr>
        <p:spPr>
          <a:xfrm>
            <a:off x="9818449" y="3593261"/>
            <a:ext cx="956264" cy="88885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E3C0B00-8D49-4945-B77E-CEF8143C00B9}"/>
              </a:ext>
            </a:extLst>
          </p:cNvPr>
          <p:cNvSpPr/>
          <p:nvPr/>
        </p:nvSpPr>
        <p:spPr>
          <a:xfrm>
            <a:off x="10026201" y="3786367"/>
            <a:ext cx="540759" cy="5026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9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48850"/>
            <a:ext cx="11430000" cy="978729"/>
          </a:xfrm>
        </p:spPr>
        <p:txBody>
          <a:bodyPr/>
          <a:lstStyle/>
          <a:p>
            <a:r>
              <a:rPr lang="en-US" dirty="0"/>
              <a:t>First Example: JPARC Montague Resonance Study with Painting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DA507-A018-6E41-B557-B7A7ADC0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43" y="3046986"/>
            <a:ext cx="6485347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C5E72-E4C8-6042-BB2C-80D1EABF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254" y="1687562"/>
            <a:ext cx="3089006" cy="4896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FAF76-8DE9-5B49-982C-D5F75E3E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03" y="1828800"/>
            <a:ext cx="2004164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90E2C-B03F-0342-B007-CF6397CB05E9}"/>
              </a:ext>
            </a:extLst>
          </p:cNvPr>
          <p:cNvSpPr txBox="1"/>
          <p:nvPr/>
        </p:nvSpPr>
        <p:spPr>
          <a:xfrm>
            <a:off x="658964" y="1644295"/>
            <a:ext cx="620500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J-Parc utilized painting to study evolution of emittance in Montague resonance. 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896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C6BB7F-4E58-3A49-ADDC-0EDF5BA8EF71}"/>
              </a:ext>
            </a:extLst>
          </p:cNvPr>
          <p:cNvSpPr/>
          <p:nvPr/>
        </p:nvSpPr>
        <p:spPr>
          <a:xfrm>
            <a:off x="6532617" y="1718439"/>
            <a:ext cx="5506984" cy="474720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1CD83-8602-3544-B5C9-737E132FD920}"/>
              </a:ext>
            </a:extLst>
          </p:cNvPr>
          <p:cNvSpPr/>
          <p:nvPr/>
        </p:nvSpPr>
        <p:spPr>
          <a:xfrm>
            <a:off x="494772" y="1718442"/>
            <a:ext cx="5666233" cy="506335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Second Example: Painted Self-Consistent Beams</a:t>
            </a:r>
          </a:p>
        </p:txBody>
      </p:sp>
      <p:pic>
        <p:nvPicPr>
          <p:cNvPr id="3" name="rotating_beam_injection_blue_corrected.mp4" descr="rotating_beam_injection_blue_corrected.mp4">
            <a:hlinkClick r:id="" action="ppaction://media"/>
            <a:extLst>
              <a:ext uri="{FF2B5EF4-FFF2-40B4-BE49-F238E27FC236}">
                <a16:creationId xmlns:a16="http://schemas.microsoft.com/office/drawing/2014/main" id="{3354CFF6-A274-FD4D-BB49-5DEB11AE5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1952939"/>
            <a:ext cx="4529234" cy="452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90B4F-7FC4-2C4E-8647-F4AF70AA7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952939"/>
            <a:ext cx="4648523" cy="4455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EBE71-851F-3B4C-91F9-92DE13D0D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554" y="2042866"/>
            <a:ext cx="1665834" cy="163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6B4E5-4D15-F843-AB4B-456D0F6E4F34}"/>
              </a:ext>
            </a:extLst>
          </p:cNvPr>
          <p:cNvSpPr txBox="1"/>
          <p:nvPr/>
        </p:nvSpPr>
        <p:spPr>
          <a:xfrm>
            <a:off x="587062" y="966607"/>
            <a:ext cx="79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{</a:t>
            </a:r>
            <a:r>
              <a:rPr lang="en-US" sz="2000" dirty="0">
                <a:latin typeface="+mn-lt"/>
              </a:rPr>
              <a:t>2,2} Self-consistent rotating distribution (Danilov et al)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 2D projections give uniform density, linear space charge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09DC1-6933-9F41-AF0A-3AE9263BAD2C}"/>
              </a:ext>
            </a:extLst>
          </p:cNvPr>
          <p:cNvSpPr txBox="1"/>
          <p:nvPr/>
        </p:nvSpPr>
        <p:spPr>
          <a:xfrm>
            <a:off x="3996008" y="6465648"/>
            <a:ext cx="52790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Figures courtesy A. Hoover (grad student SNS)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66091-01B8-DD4E-86FE-55722949D8B5}"/>
              </a:ext>
            </a:extLst>
          </p:cNvPr>
          <p:cNvSpPr txBox="1"/>
          <p:nvPr/>
        </p:nvSpPr>
        <p:spPr>
          <a:xfrm>
            <a:off x="7164569" y="1952939"/>
            <a:ext cx="452923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Self-consistent painting in normalized coordinates</a:t>
            </a:r>
          </a:p>
        </p:txBody>
      </p:sp>
    </p:spTree>
    <p:extLst>
      <p:ext uri="{BB962C8B-B14F-4D97-AF65-F5344CB8AC3E}">
        <p14:creationId xmlns:p14="http://schemas.microsoft.com/office/powerpoint/2010/main" val="27636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2EDE-5681-224A-B72A-6BE5887C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EE77-9AA6-1342-91FB-AB9A1656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painting is used to satisfy many constraints at the same time</a:t>
            </a:r>
          </a:p>
          <a:p>
            <a:r>
              <a:rPr lang="en-US" dirty="0"/>
              <a:t>Removing foils from charge exchange removes the main constraint to allow for optimizing for other purposes</a:t>
            </a:r>
          </a:p>
          <a:p>
            <a:r>
              <a:rPr lang="en-US" dirty="0"/>
              <a:t>Laser assisted charge exchange is feasible from a physics standpoint and is under evolution</a:t>
            </a:r>
          </a:p>
          <a:p>
            <a:r>
              <a:rPr lang="en-US" dirty="0"/>
              <a:t>New painting schemes can be envisioned without the foil constraint.  What do we want?</a:t>
            </a:r>
          </a:p>
        </p:txBody>
      </p:sp>
    </p:spTree>
    <p:extLst>
      <p:ext uri="{BB962C8B-B14F-4D97-AF65-F5344CB8AC3E}">
        <p14:creationId xmlns:p14="http://schemas.microsoft.com/office/powerpoint/2010/main" val="346144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Charge Exchange as a Foundation for Painting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F38E5-4A07-A54C-9053-94E713A68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641"/>
          <a:stretch/>
        </p:blipFill>
        <p:spPr>
          <a:xfrm>
            <a:off x="364149" y="3124200"/>
            <a:ext cx="7520217" cy="3127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719E8D-E34F-2244-B6DC-AE4884CE3286}"/>
              </a:ext>
            </a:extLst>
          </p:cNvPr>
          <p:cNvSpPr/>
          <p:nvPr/>
        </p:nvSpPr>
        <p:spPr>
          <a:xfrm>
            <a:off x="4386051" y="6499249"/>
            <a:ext cx="3200400" cy="3587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diamondfoil.tiff">
            <a:extLst>
              <a:ext uri="{FF2B5EF4-FFF2-40B4-BE49-F238E27FC236}">
                <a16:creationId xmlns:a16="http://schemas.microsoft.com/office/drawing/2014/main" id="{28B7D793-C6D8-0044-91FC-093168320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4909" y="2067528"/>
            <a:ext cx="2387232" cy="1030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A16D7-0349-A544-8AA3-9797AFF4D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62"/>
          <a:stretch/>
        </p:blipFill>
        <p:spPr>
          <a:xfrm>
            <a:off x="8594060" y="1381489"/>
            <a:ext cx="3200400" cy="24921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53B70B-A26D-E74D-A9FB-6E452C469425}"/>
              </a:ext>
            </a:extLst>
          </p:cNvPr>
          <p:cNvSpPr/>
          <p:nvPr/>
        </p:nvSpPr>
        <p:spPr>
          <a:xfrm>
            <a:off x="7415676" y="4088006"/>
            <a:ext cx="477632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j-lt"/>
              </a:rPr>
              <a:t>Nanocrystalline Diamond ~400 ug/cm</a:t>
            </a:r>
            <a:r>
              <a:rPr lang="en-US" sz="1600" baseline="30000" dirty="0">
                <a:latin typeface="+mj-lt"/>
              </a:rPr>
              <a:t>2 </a:t>
            </a:r>
            <a:r>
              <a:rPr lang="en-US" sz="1600" dirty="0">
                <a:latin typeface="+mj-lt"/>
              </a:rPr>
              <a:t>(1 </a:t>
            </a:r>
            <a:r>
              <a:rPr lang="en-US" sz="1600" dirty="0" err="1">
                <a:latin typeface="+mj-lt"/>
              </a:rPr>
              <a:t>μm</a:t>
            </a:r>
            <a:r>
              <a:rPr lang="en-US" sz="1600" dirty="0">
                <a:latin typeface="+mj-lt"/>
              </a:rPr>
              <a:t>)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23E12926-0ED7-0E45-AF91-97CB5ADC0DB8}"/>
              </a:ext>
            </a:extLst>
          </p:cNvPr>
          <p:cNvCxnSpPr>
            <a:cxnSpLocks/>
          </p:cNvCxnSpPr>
          <p:nvPr/>
        </p:nvCxnSpPr>
        <p:spPr>
          <a:xfrm flipV="1">
            <a:off x="4495800" y="2161288"/>
            <a:ext cx="2438400" cy="1191512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FE3E6E-A024-744D-9B8C-2B906ED03CF3}"/>
              </a:ext>
            </a:extLst>
          </p:cNvPr>
          <p:cNvSpPr txBox="1"/>
          <p:nvPr/>
        </p:nvSpPr>
        <p:spPr>
          <a:xfrm>
            <a:off x="7415677" y="1012891"/>
            <a:ext cx="8139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1D0C5-3FC9-E74A-A71A-4E1B4A71F4FD}"/>
              </a:ext>
            </a:extLst>
          </p:cNvPr>
          <p:cNvSpPr txBox="1"/>
          <p:nvPr/>
        </p:nvSpPr>
        <p:spPr>
          <a:xfrm>
            <a:off x="8606046" y="1024249"/>
            <a:ext cx="358595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After ~1 Month @1.3 MW</a:t>
            </a:r>
          </a:p>
        </p:txBody>
      </p:sp>
    </p:spTree>
    <p:extLst>
      <p:ext uri="{BB962C8B-B14F-4D97-AF65-F5344CB8AC3E}">
        <p14:creationId xmlns:p14="http://schemas.microsoft.com/office/powerpoint/2010/main" val="393703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Charge Exchange as a Foundation for Painting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F38E5-4A07-A54C-9053-94E713A68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65" b="5262"/>
          <a:stretch/>
        </p:blipFill>
        <p:spPr>
          <a:xfrm>
            <a:off x="1405200" y="1604708"/>
            <a:ext cx="9162101" cy="409968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3303E1-E112-9B45-BFA4-77ED6A416A4E}"/>
              </a:ext>
            </a:extLst>
          </p:cNvPr>
          <p:cNvCxnSpPr>
            <a:cxnSpLocks/>
          </p:cNvCxnSpPr>
          <p:nvPr/>
        </p:nvCxnSpPr>
        <p:spPr>
          <a:xfrm>
            <a:off x="9824702" y="3657600"/>
            <a:ext cx="0" cy="12192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15BD5C-1560-B64D-9609-6F41DDA819A9}"/>
              </a:ext>
            </a:extLst>
          </p:cNvPr>
          <p:cNvSpPr txBox="1"/>
          <p:nvPr/>
        </p:nvSpPr>
        <p:spPr>
          <a:xfrm>
            <a:off x="9919812" y="4114800"/>
            <a:ext cx="19399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Painting regime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19E8D-E34F-2244-B6DC-AE4884CE3286}"/>
              </a:ext>
            </a:extLst>
          </p:cNvPr>
          <p:cNvSpPr/>
          <p:nvPr/>
        </p:nvSpPr>
        <p:spPr>
          <a:xfrm>
            <a:off x="4386051" y="6499249"/>
            <a:ext cx="3200400" cy="3587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1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866BC5-EEB2-F446-81F0-0C834E61935A}"/>
              </a:ext>
            </a:extLst>
          </p:cNvPr>
          <p:cNvGrpSpPr/>
          <p:nvPr/>
        </p:nvGrpSpPr>
        <p:grpSpPr>
          <a:xfrm>
            <a:off x="693074" y="1905000"/>
            <a:ext cx="4038600" cy="3581400"/>
            <a:chOff x="1066800" y="1905000"/>
            <a:chExt cx="4038600" cy="3581400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C0364E25-6AC2-E246-A6D3-553E0288B93D}"/>
                </a:ext>
              </a:extLst>
            </p:cNvPr>
            <p:cNvSpPr/>
            <p:nvPr/>
          </p:nvSpPr>
          <p:spPr>
            <a:xfrm>
              <a:off x="1066800" y="1905000"/>
              <a:ext cx="4038600" cy="3581400"/>
            </a:xfrm>
            <a:prstGeom prst="cube">
              <a:avLst/>
            </a:prstGeom>
            <a:solidFill>
              <a:schemeClr val="bg1">
                <a:lumMod val="85000"/>
                <a:alpha val="3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legacyWireframe"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0548CE-D8BC-8A4C-B835-E076A92594C6}"/>
                </a:ext>
              </a:extLst>
            </p:cNvPr>
            <p:cNvSpPr/>
            <p:nvPr/>
          </p:nvSpPr>
          <p:spPr>
            <a:xfrm rot="2632550">
              <a:off x="1627952" y="2656658"/>
              <a:ext cx="2353333" cy="2641428"/>
            </a:xfrm>
            <a:prstGeom prst="ellipse">
              <a:avLst/>
            </a:prstGeom>
            <a:solidFill>
              <a:srgbClr val="0432FF"/>
            </a:solidFill>
            <a:ln w="38100">
              <a:solidFill>
                <a:schemeClr val="bg2"/>
              </a:solidFill>
              <a:miter lim="800000"/>
            </a:ln>
            <a:effectLst>
              <a:softEdge rad="4826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atte"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Painting for Creating Custom Distributions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5268C-415B-254B-9776-2FE927B2DF66}"/>
              </a:ext>
            </a:extLst>
          </p:cNvPr>
          <p:cNvSpPr txBox="1"/>
          <p:nvPr/>
        </p:nvSpPr>
        <p:spPr>
          <a:xfrm>
            <a:off x="5486400" y="2057400"/>
            <a:ext cx="4953000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Priority Ordering for Painting: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Minimize circulating beam traversals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Create distributions with custom properties 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Control collective effects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Optimize local hardware</a:t>
            </a:r>
          </a:p>
        </p:txBody>
      </p:sp>
    </p:spTree>
    <p:extLst>
      <p:ext uri="{BB962C8B-B14F-4D97-AF65-F5344CB8AC3E}">
        <p14:creationId xmlns:p14="http://schemas.microsoft.com/office/powerpoint/2010/main" val="24593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0E9E902-A33E-4045-9BBE-597EFDDCAC1A}"/>
              </a:ext>
            </a:extLst>
          </p:cNvPr>
          <p:cNvSpPr/>
          <p:nvPr/>
        </p:nvSpPr>
        <p:spPr>
          <a:xfrm>
            <a:off x="6380721" y="990600"/>
            <a:ext cx="5652534" cy="5791200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688EDE-0F99-9447-B4EE-57EC18336363}"/>
              </a:ext>
            </a:extLst>
          </p:cNvPr>
          <p:cNvSpPr/>
          <p:nvPr/>
        </p:nvSpPr>
        <p:spPr>
          <a:xfrm>
            <a:off x="429767" y="990600"/>
            <a:ext cx="5679932" cy="5791200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59" y="168092"/>
            <a:ext cx="11430000" cy="539496"/>
          </a:xfrm>
        </p:spPr>
        <p:txBody>
          <a:bodyPr/>
          <a:lstStyle/>
          <a:p>
            <a:r>
              <a:rPr lang="en-US" dirty="0"/>
              <a:t>Injection Painting Today – Rules of Thumb for High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0BA98-6254-B34D-B592-FB88C7EE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62" y="1965959"/>
            <a:ext cx="2513791" cy="206873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DA534FF-6BD0-9C41-8359-53A1567D7C8D}"/>
              </a:ext>
            </a:extLst>
          </p:cNvPr>
          <p:cNvGrpSpPr/>
          <p:nvPr/>
        </p:nvGrpSpPr>
        <p:grpSpPr>
          <a:xfrm>
            <a:off x="655022" y="1187098"/>
            <a:ext cx="2286000" cy="2907177"/>
            <a:chOff x="1752600" y="1262595"/>
            <a:chExt cx="2787650" cy="3607061"/>
          </a:xfrm>
        </p:grpSpPr>
        <p:sp>
          <p:nvSpPr>
            <p:cNvPr id="19" name="Oval 63">
              <a:extLst>
                <a:ext uri="{FF2B5EF4-FFF2-40B4-BE49-F238E27FC236}">
                  <a16:creationId xmlns:a16="http://schemas.microsoft.com/office/drawing/2014/main" id="{EB9EBE7D-D6DD-3A44-A966-9D0139D77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1988344"/>
              <a:ext cx="2787650" cy="288131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2E8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0" name="Group 51">
              <a:extLst>
                <a:ext uri="{FF2B5EF4-FFF2-40B4-BE49-F238E27FC236}">
                  <a16:creationId xmlns:a16="http://schemas.microsoft.com/office/drawing/2014/main" id="{DF831B58-BA7F-6042-B780-E6E74DC5AC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4332" y="1262595"/>
              <a:ext cx="693738" cy="1352812"/>
              <a:chOff x="339" y="458"/>
              <a:chExt cx="493" cy="930"/>
            </a:xfrm>
          </p:grpSpPr>
          <p:sp>
            <p:nvSpPr>
              <p:cNvPr id="21" name="Rectangle 52">
                <a:extLst>
                  <a:ext uri="{FF2B5EF4-FFF2-40B4-BE49-F238E27FC236}">
                    <a16:creationId xmlns:a16="http://schemas.microsoft.com/office/drawing/2014/main" id="{FD17E67E-8F30-6844-9506-4CA2126D8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" y="695"/>
                <a:ext cx="240" cy="69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Text Box 53">
                <a:extLst>
                  <a:ext uri="{FF2B5EF4-FFF2-40B4-BE49-F238E27FC236}">
                    <a16:creationId xmlns:a16="http://schemas.microsoft.com/office/drawing/2014/main" id="{90D38C82-5E5A-B44B-86B0-FD5E62E7F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" y="458"/>
                <a:ext cx="4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2E8A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00" dirty="0">
                    <a:solidFill>
                      <a:srgbClr val="000000"/>
                    </a:solidFill>
                  </a:rPr>
                  <a:t>foil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8DBF37-8043-5243-B7AD-9AA78186F3B9}"/>
                </a:ext>
              </a:extLst>
            </p:cNvPr>
            <p:cNvSpPr/>
            <p:nvPr/>
          </p:nvSpPr>
          <p:spPr>
            <a:xfrm>
              <a:off x="2208530" y="2430418"/>
              <a:ext cx="167526" cy="167526"/>
            </a:xfrm>
            <a:prstGeom prst="ellipse">
              <a:avLst/>
            </a:prstGeom>
            <a:solidFill>
              <a:srgbClr val="0432FF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99B12C-5ECC-2345-9E68-4E520A2C6445}"/>
                </a:ext>
              </a:extLst>
            </p:cNvPr>
            <p:cNvSpPr txBox="1"/>
            <p:nvPr/>
          </p:nvSpPr>
          <p:spPr>
            <a:xfrm>
              <a:off x="2992858" y="3267662"/>
              <a:ext cx="25199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100" dirty="0">
                  <a:latin typeface="+mn-lt"/>
                </a:rPr>
                <a:t>x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BA22631-3FAD-844B-AF03-C0A5D1C0456F}"/>
                </a:ext>
              </a:extLst>
            </p:cNvPr>
            <p:cNvCxnSpPr>
              <a:cxnSpLocks/>
            </p:cNvCxnSpPr>
            <p:nvPr/>
          </p:nvCxnSpPr>
          <p:spPr>
            <a:xfrm rot="-420000">
              <a:off x="2592357" y="2772959"/>
              <a:ext cx="406077" cy="571423"/>
            </a:xfrm>
            <a:prstGeom prst="straightConnector1">
              <a:avLst/>
            </a:prstGeom>
            <a:ln>
              <a:headEnd type="oval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65B2258-742F-D24A-AE10-0BE89E27F59E}"/>
                </a:ext>
              </a:extLst>
            </p:cNvPr>
            <p:cNvSpPr/>
            <p:nvPr/>
          </p:nvSpPr>
          <p:spPr>
            <a:xfrm>
              <a:off x="2292293" y="2521744"/>
              <a:ext cx="571557" cy="588339"/>
            </a:xfrm>
            <a:prstGeom prst="roundRect">
              <a:avLst/>
            </a:prstGeom>
            <a:noFill/>
            <a:ln w="38100">
              <a:solidFill>
                <a:srgbClr val="0432FF"/>
              </a:solidFill>
              <a:prstDash val="sysDot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BF75B90D-79FA-1743-8059-7BC7B4800BE5}"/>
                </a:ext>
              </a:extLst>
            </p:cNvPr>
            <p:cNvSpPr/>
            <p:nvPr/>
          </p:nvSpPr>
          <p:spPr>
            <a:xfrm>
              <a:off x="2290491" y="2521743"/>
              <a:ext cx="1716359" cy="169766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ot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27EB6F-766C-B44D-A209-91A08B89BC18}"/>
                </a:ext>
              </a:extLst>
            </p:cNvPr>
            <p:cNvSpPr txBox="1"/>
            <p:nvPr/>
          </p:nvSpPr>
          <p:spPr>
            <a:xfrm>
              <a:off x="2851814" y="2615407"/>
              <a:ext cx="34817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432FF"/>
                  </a:solidFill>
                  <a:latin typeface="+mn-lt"/>
                </a:rPr>
                <a:t>t</a:t>
              </a:r>
              <a:r>
                <a:rPr lang="en-US" baseline="-25000" dirty="0">
                  <a:solidFill>
                    <a:srgbClr val="0432FF"/>
                  </a:solidFill>
                  <a:latin typeface="+mn-lt"/>
                </a:rPr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DD3E6B-A286-C34A-B836-5D0C4F35B232}"/>
                </a:ext>
              </a:extLst>
            </p:cNvPr>
            <p:cNvSpPr txBox="1"/>
            <p:nvPr/>
          </p:nvSpPr>
          <p:spPr>
            <a:xfrm>
              <a:off x="4006850" y="3872038"/>
              <a:ext cx="3113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>
                  <a:solidFill>
                    <a:srgbClr val="FF0000"/>
                  </a:solidFill>
                  <a:latin typeface="+mn-lt"/>
                </a:rPr>
                <a:t>t</a:t>
              </a:r>
              <a:r>
                <a:rPr lang="en-US" baseline="-25000" dirty="0" err="1">
                  <a:solidFill>
                    <a:srgbClr val="FF0000"/>
                  </a:solidFill>
                  <a:latin typeface="+mn-lt"/>
                </a:rPr>
                <a:t>f</a:t>
              </a:r>
              <a:endParaRPr lang="en-US" baseline="-250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6D8CED4-C30C-A64E-A0CD-56B2941A1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1" t="2195" r="5434"/>
          <a:stretch/>
        </p:blipFill>
        <p:spPr>
          <a:xfrm>
            <a:off x="6793862" y="1421870"/>
            <a:ext cx="4968371" cy="37367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79A1191-74AF-5B46-9899-8B76F683C1E0}"/>
              </a:ext>
            </a:extLst>
          </p:cNvPr>
          <p:cNvSpPr txBox="1"/>
          <p:nvPr/>
        </p:nvSpPr>
        <p:spPr>
          <a:xfrm>
            <a:off x="7032463" y="1070001"/>
            <a:ext cx="1402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Correlated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39E177-4064-044A-9FB7-43F48575C192}"/>
              </a:ext>
            </a:extLst>
          </p:cNvPr>
          <p:cNvSpPr txBox="1"/>
          <p:nvPr/>
        </p:nvSpPr>
        <p:spPr>
          <a:xfrm>
            <a:off x="9478637" y="1101552"/>
            <a:ext cx="19175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Anti-Correlated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329DA-ADEC-EA45-AA3D-91EC69A7DB99}"/>
              </a:ext>
            </a:extLst>
          </p:cNvPr>
          <p:cNvSpPr txBox="1"/>
          <p:nvPr/>
        </p:nvSpPr>
        <p:spPr>
          <a:xfrm>
            <a:off x="6793862" y="4905895"/>
            <a:ext cx="397916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Figs reproduced from  BNL/SNS Technote No. 081, J. Beebe-Wang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0967D-AD68-994B-B03A-51098B06055D}"/>
              </a:ext>
            </a:extLst>
          </p:cNvPr>
          <p:cNvSpPr txBox="1"/>
          <p:nvPr/>
        </p:nvSpPr>
        <p:spPr>
          <a:xfrm>
            <a:off x="552615" y="5543865"/>
            <a:ext cx="1034538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Rules of thumb to keep foil hits low at high power: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Start with offset between injected and circulating orbits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Move away from foil quickly at the beginning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else is determined by desired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0659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The Necessity of Painting for High Power – SNS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8575A-A69C-1C45-8EE0-BE2EDCF9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67" y="1954859"/>
            <a:ext cx="4943782" cy="3935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E0E92-2129-B244-A400-FF2EC65FF4C3}"/>
              </a:ext>
            </a:extLst>
          </p:cNvPr>
          <p:cNvSpPr txBox="1"/>
          <p:nvPr/>
        </p:nvSpPr>
        <p:spPr>
          <a:xfrm>
            <a:off x="1219200" y="2226114"/>
            <a:ext cx="13292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Painting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No Painting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968F4-C2D2-9F49-942F-901E8D863315}"/>
              </a:ext>
            </a:extLst>
          </p:cNvPr>
          <p:cNvSpPr txBox="1"/>
          <p:nvPr/>
        </p:nvSpPr>
        <p:spPr>
          <a:xfrm>
            <a:off x="1371600" y="1446894"/>
            <a:ext cx="3417222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~ 1 MW Equivalent Beam Profiles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For Two Equal Emittance Beams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5466D8-D0E6-0043-A22D-8C9A7C5EC250}"/>
              </a:ext>
            </a:extLst>
          </p:cNvPr>
          <p:cNvGrpSpPr/>
          <p:nvPr/>
        </p:nvGrpSpPr>
        <p:grpSpPr>
          <a:xfrm>
            <a:off x="6315382" y="1676401"/>
            <a:ext cx="5391985" cy="3935260"/>
            <a:chOff x="4191000" y="2572963"/>
            <a:chExt cx="4876799" cy="42723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EC65D3-13F6-E444-9966-1E668A6A9A61}"/>
                </a:ext>
              </a:extLst>
            </p:cNvPr>
            <p:cNvSpPr txBox="1"/>
            <p:nvPr/>
          </p:nvSpPr>
          <p:spPr>
            <a:xfrm>
              <a:off x="4653843" y="2572963"/>
              <a:ext cx="3763355" cy="32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Injection Region Beam Loss Monitor Signals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AEA47B-599B-DA45-8AEF-9E897F9423FB}"/>
                </a:ext>
              </a:extLst>
            </p:cNvPr>
            <p:cNvGrpSpPr/>
            <p:nvPr/>
          </p:nvGrpSpPr>
          <p:grpSpPr>
            <a:xfrm>
              <a:off x="4191000" y="3035300"/>
              <a:ext cx="4876799" cy="3810000"/>
              <a:chOff x="4191000" y="3048000"/>
              <a:chExt cx="4876799" cy="3810000"/>
            </a:xfrm>
          </p:grpSpPr>
          <p:pic>
            <p:nvPicPr>
              <p:cNvPr id="12" name="Picture 11" descr="blminj.png">
                <a:extLst>
                  <a:ext uri="{FF2B5EF4-FFF2-40B4-BE49-F238E27FC236}">
                    <a16:creationId xmlns:a16="http://schemas.microsoft.com/office/drawing/2014/main" id="{FA227BA1-225F-5A4E-BDDD-80087C87F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00" y="3048000"/>
                <a:ext cx="4876799" cy="3810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917F70-D9A7-334F-B905-009EAAC8B8FC}"/>
                  </a:ext>
                </a:extLst>
              </p:cNvPr>
              <p:cNvSpPr txBox="1"/>
              <p:nvPr/>
            </p:nvSpPr>
            <p:spPr>
              <a:xfrm>
                <a:off x="4653843" y="6555477"/>
                <a:ext cx="631904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15B433-D008-D543-A0DF-E8E487A239BE}"/>
                  </a:ext>
                </a:extLst>
              </p:cNvPr>
              <p:cNvSpPr txBox="1"/>
              <p:nvPr/>
            </p:nvSpPr>
            <p:spPr>
              <a:xfrm>
                <a:off x="5378246" y="6553200"/>
                <a:ext cx="639919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60AEA-422B-3744-9BF4-9B017B09CA6B}"/>
                  </a:ext>
                </a:extLst>
              </p:cNvPr>
              <p:cNvSpPr txBox="1"/>
              <p:nvPr/>
            </p:nvSpPr>
            <p:spPr>
              <a:xfrm>
                <a:off x="6219652" y="6553200"/>
                <a:ext cx="633507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DA526D-E091-6D43-9D2B-AC1D602DE080}"/>
                  </a:ext>
                </a:extLst>
              </p:cNvPr>
              <p:cNvSpPr txBox="1"/>
              <p:nvPr/>
            </p:nvSpPr>
            <p:spPr>
              <a:xfrm>
                <a:off x="6963962" y="6553200"/>
                <a:ext cx="516488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52A732-F9B9-6B4F-A6B9-45E6A27285CD}"/>
                  </a:ext>
                </a:extLst>
              </p:cNvPr>
              <p:cNvSpPr txBox="1"/>
              <p:nvPr/>
            </p:nvSpPr>
            <p:spPr>
              <a:xfrm>
                <a:off x="7698637" y="6553200"/>
                <a:ext cx="638316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A13b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0F0DD-1015-6B45-830B-695D10F7E6A6}"/>
                  </a:ext>
                </a:extLst>
              </p:cNvPr>
              <p:cNvSpPr txBox="1"/>
              <p:nvPr/>
            </p:nvSpPr>
            <p:spPr>
              <a:xfrm>
                <a:off x="8451538" y="6555477"/>
                <a:ext cx="504114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B01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0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844A1EF-CE3C-A841-B121-9AB1A62AB44D}"/>
              </a:ext>
            </a:extLst>
          </p:cNvPr>
          <p:cNvSpPr/>
          <p:nvPr/>
        </p:nvSpPr>
        <p:spPr>
          <a:xfrm>
            <a:off x="6543498" y="782299"/>
            <a:ext cx="5566563" cy="5967984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5EACCF-B740-654C-B72F-8C93F8BBB94F}"/>
              </a:ext>
            </a:extLst>
          </p:cNvPr>
          <p:cNvSpPr/>
          <p:nvPr/>
        </p:nvSpPr>
        <p:spPr>
          <a:xfrm>
            <a:off x="429767" y="813816"/>
            <a:ext cx="5566563" cy="5967984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Foil Complication - Failures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80B28F-5E2A-5A4D-8253-B05E0B56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791" y="963848"/>
            <a:ext cx="5255538" cy="35604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B8BC0D-1492-C741-8537-043FE963C034}"/>
              </a:ext>
            </a:extLst>
          </p:cNvPr>
          <p:cNvGrpSpPr/>
          <p:nvPr/>
        </p:nvGrpSpPr>
        <p:grpSpPr>
          <a:xfrm>
            <a:off x="8925846" y="1248704"/>
            <a:ext cx="2252963" cy="2756116"/>
            <a:chOff x="8925846" y="1248704"/>
            <a:chExt cx="2252963" cy="275611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4EC9CB3-2F57-8540-92F7-AFBF6E525282}"/>
                </a:ext>
              </a:extLst>
            </p:cNvPr>
            <p:cNvCxnSpPr/>
            <p:nvPr/>
          </p:nvCxnSpPr>
          <p:spPr>
            <a:xfrm>
              <a:off x="11034556" y="1248704"/>
              <a:ext cx="0" cy="2756116"/>
            </a:xfrm>
            <a:prstGeom prst="line">
              <a:avLst/>
            </a:prstGeom>
            <a:ln w="28575">
              <a:solidFill>
                <a:srgbClr val="0432FF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064787-563A-3241-8AF3-7DDC7F8FD944}"/>
                </a:ext>
              </a:extLst>
            </p:cNvPr>
            <p:cNvSpPr txBox="1"/>
            <p:nvPr/>
          </p:nvSpPr>
          <p:spPr>
            <a:xfrm>
              <a:off x="8925846" y="1260998"/>
              <a:ext cx="1972117" cy="1041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432FF"/>
                  </a:solidFill>
                  <a:latin typeface="+mn-lt"/>
                </a:rPr>
                <a:t>Measured this point for known beam power density</a:t>
              </a:r>
            </a:p>
          </p:txBody>
        </p:sp>
        <p:sp>
          <p:nvSpPr>
            <p:cNvPr id="45" name="6-Point Star 44">
              <a:extLst>
                <a:ext uri="{FF2B5EF4-FFF2-40B4-BE49-F238E27FC236}">
                  <a16:creationId xmlns:a16="http://schemas.microsoft.com/office/drawing/2014/main" id="{9A03887F-E0E2-6F4F-BC1C-EEBA49A67D33}"/>
                </a:ext>
              </a:extLst>
            </p:cNvPr>
            <p:cNvSpPr/>
            <p:nvPr/>
          </p:nvSpPr>
          <p:spPr>
            <a:xfrm>
              <a:off x="10887525" y="2824405"/>
              <a:ext cx="291284" cy="370517"/>
            </a:xfrm>
            <a:prstGeom prst="star6">
              <a:avLst/>
            </a:prstGeom>
            <a:solidFill>
              <a:srgbClr val="0432FF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F0023F-925B-D24F-BBC0-3A37FAF89ACF}"/>
              </a:ext>
            </a:extLst>
          </p:cNvPr>
          <p:cNvGrpSpPr/>
          <p:nvPr/>
        </p:nvGrpSpPr>
        <p:grpSpPr>
          <a:xfrm>
            <a:off x="388165" y="4513382"/>
            <a:ext cx="5442205" cy="2106406"/>
            <a:chOff x="381000" y="4474858"/>
            <a:chExt cx="5442205" cy="21064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24C698-2D99-F842-8142-350EE3EBA9D8}"/>
                </a:ext>
              </a:extLst>
            </p:cNvPr>
            <p:cNvGrpSpPr/>
            <p:nvPr/>
          </p:nvGrpSpPr>
          <p:grpSpPr>
            <a:xfrm>
              <a:off x="381000" y="4631825"/>
              <a:ext cx="3725572" cy="1949439"/>
              <a:chOff x="508604" y="4631825"/>
              <a:chExt cx="3725572" cy="19494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DED946D-61A0-5F40-874F-108333DC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604" y="4631825"/>
                <a:ext cx="2819400" cy="1949439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C782697-E2BA-364A-8772-AC2521233B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10176" y="5463484"/>
                <a:ext cx="1524000" cy="769445"/>
                <a:chOff x="1519278" y="3323538"/>
                <a:chExt cx="7000527" cy="3534462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ECBE2AC-0E17-F942-A59F-A399D58DF188}"/>
                    </a:ext>
                  </a:extLst>
                </p:cNvPr>
                <p:cNvGrpSpPr/>
                <p:nvPr/>
              </p:nvGrpSpPr>
              <p:grpSpPr>
                <a:xfrm>
                  <a:off x="1519278" y="3323538"/>
                  <a:ext cx="7000527" cy="3534462"/>
                  <a:chOff x="1519278" y="3323538"/>
                  <a:chExt cx="7000527" cy="3534462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E27B2796-8738-4B41-95EC-B490D454E9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19278" y="4338320"/>
                    <a:ext cx="3363044" cy="2519680"/>
                  </a:xfrm>
                  <a:prstGeom prst="rect">
                    <a:avLst/>
                  </a:prstGeom>
                </p:spPr>
              </p:pic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F1973DF5-C6A2-DA42-955C-20FA18509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22133" y="3323538"/>
                    <a:ext cx="1498600" cy="241686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F06A2EA-1A7E-E845-8CC9-1CCA2F6B01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22133" y="6374320"/>
                    <a:ext cx="1523585" cy="30895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7689D6-B53A-5241-9CCB-5DC293617D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46569" y="3360951"/>
                    <a:ext cx="4348251" cy="238960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82650DBF-B039-0540-9614-97FBCD184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37687" y="6374321"/>
                    <a:ext cx="4382118" cy="30895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3F540B49-2212-7848-BE6D-076B2D36B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45718" y="3360951"/>
                    <a:ext cx="3449102" cy="3322320"/>
                  </a:xfrm>
                  <a:prstGeom prst="rect">
                    <a:avLst/>
                  </a:prstGeom>
                  <a:ln w="57150" cap="sq">
                    <a:solidFill>
                      <a:srgbClr val="FF0000"/>
                    </a:solidFill>
                    <a:miter lim="800000"/>
                  </a:ln>
                  <a:effectLst>
                    <a:outerShdw blurRad="57150" dist="508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</p:pic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71120E-AA87-4141-8B31-FF204B36C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5680" y="5750560"/>
                  <a:ext cx="619760" cy="623760"/>
                </a:xfrm>
                <a:prstGeom prst="rect">
                  <a:avLst/>
                </a:prstGeom>
                <a:solidFill>
                  <a:srgbClr val="8FAADC">
                    <a:alpha val="25098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6CE471-DE5E-9F47-BA5E-F8CB677B4021}"/>
                </a:ext>
              </a:extLst>
            </p:cNvPr>
            <p:cNvSpPr txBox="1"/>
            <p:nvPr/>
          </p:nvSpPr>
          <p:spPr>
            <a:xfrm>
              <a:off x="474723" y="4474858"/>
              <a:ext cx="534848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Foil test stand experiments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17D601-785E-6E4D-B258-6ACCB11219F5}"/>
                </a:ext>
              </a:extLst>
            </p:cNvPr>
            <p:cNvSpPr txBox="1"/>
            <p:nvPr/>
          </p:nvSpPr>
          <p:spPr>
            <a:xfrm>
              <a:off x="4124740" y="4495608"/>
              <a:ext cx="1666460" cy="8402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2</a:t>
              </a:r>
              <a:r>
                <a:rPr lang="en-US" baseline="30000" dirty="0">
                  <a:solidFill>
                    <a:srgbClr val="FF0000"/>
                  </a:solidFill>
                  <a:latin typeface="+mn-lt"/>
                </a:rPr>
                <a:t>nd</a:t>
              </a:r>
              <a:r>
                <a:rPr lang="en-US" dirty="0">
                  <a:solidFill>
                    <a:srgbClr val="FF0000"/>
                  </a:solidFill>
                  <a:latin typeface="+mn-lt"/>
                </a:rPr>
                <a:t> prediction of failure limit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C45CB8-1EAB-F54B-959E-DEB4C5A9B53F}"/>
              </a:ext>
            </a:extLst>
          </p:cNvPr>
          <p:cNvGrpSpPr/>
          <p:nvPr/>
        </p:nvGrpSpPr>
        <p:grpSpPr>
          <a:xfrm>
            <a:off x="474723" y="826606"/>
            <a:ext cx="5306537" cy="3516794"/>
            <a:chOff x="474723" y="826606"/>
            <a:chExt cx="5306537" cy="35167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D42F17-F4CB-214D-A561-6BCC0B51E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88" y="1149535"/>
              <a:ext cx="2895711" cy="11908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CE5155-DC7E-A944-A58B-177600145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95" b="14209"/>
            <a:stretch/>
          </p:blipFill>
          <p:spPr>
            <a:xfrm>
              <a:off x="474723" y="2797426"/>
              <a:ext cx="3165542" cy="154597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973859-673F-FA4B-91B5-0BD2F4733E16}"/>
                </a:ext>
              </a:extLst>
            </p:cNvPr>
            <p:cNvSpPr txBox="1"/>
            <p:nvPr/>
          </p:nvSpPr>
          <p:spPr>
            <a:xfrm>
              <a:off x="548327" y="826606"/>
              <a:ext cx="359190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Foil temp measurement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93FE27-9005-CA42-8EF9-69EC80B4BE6C}"/>
                </a:ext>
              </a:extLst>
            </p:cNvPr>
            <p:cNvSpPr txBox="1"/>
            <p:nvPr/>
          </p:nvSpPr>
          <p:spPr>
            <a:xfrm>
              <a:off x="523659" y="2477768"/>
              <a:ext cx="312559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Beam-based foil thinning</a:t>
              </a:r>
            </a:p>
          </p:txBody>
        </p:sp>
        <p:sp>
          <p:nvSpPr>
            <p:cNvPr id="3" name="Right Bracket 2">
              <a:extLst>
                <a:ext uri="{FF2B5EF4-FFF2-40B4-BE49-F238E27FC236}">
                  <a16:creationId xmlns:a16="http://schemas.microsoft.com/office/drawing/2014/main" id="{57BF6B31-7B0C-C847-AEDC-FD83DD1A275F}"/>
                </a:ext>
              </a:extLst>
            </p:cNvPr>
            <p:cNvSpPr/>
            <p:nvPr/>
          </p:nvSpPr>
          <p:spPr>
            <a:xfrm>
              <a:off x="3518593" y="1816479"/>
              <a:ext cx="367607" cy="1536321"/>
            </a:xfrm>
            <a:prstGeom prst="rightBracket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C1DD70-A08F-5A47-BAF7-CAD97181F06A}"/>
                </a:ext>
              </a:extLst>
            </p:cNvPr>
            <p:cNvSpPr txBox="1"/>
            <p:nvPr/>
          </p:nvSpPr>
          <p:spPr>
            <a:xfrm>
              <a:off x="4114800" y="2328820"/>
              <a:ext cx="1666460" cy="5909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1</a:t>
              </a:r>
              <a:r>
                <a:rPr lang="en-US" baseline="30000" dirty="0">
                  <a:solidFill>
                    <a:srgbClr val="FF0000"/>
                  </a:solidFill>
                  <a:latin typeface="+mn-lt"/>
                </a:rPr>
                <a:t>st</a:t>
              </a:r>
              <a:r>
                <a:rPr lang="en-US" dirty="0">
                  <a:solidFill>
                    <a:srgbClr val="FF0000"/>
                  </a:solidFill>
                  <a:latin typeface="+mn-lt"/>
                </a:rPr>
                <a:t> prediction of failure limit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0EC5F4-D2AC-7848-92DD-2924A087DCD4}"/>
                </a:ext>
              </a:extLst>
            </p:cNvPr>
            <p:cNvCxnSpPr>
              <a:stCxn id="3" idx="2"/>
            </p:cNvCxnSpPr>
            <p:nvPr/>
          </p:nvCxnSpPr>
          <p:spPr>
            <a:xfrm flipV="1">
              <a:off x="3886200" y="2584639"/>
              <a:ext cx="254036" cy="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FA1D4A-57A5-5044-B643-6147B0ED6EAA}"/>
              </a:ext>
            </a:extLst>
          </p:cNvPr>
          <p:cNvGrpSpPr/>
          <p:nvPr/>
        </p:nvGrpSpPr>
        <p:grpSpPr>
          <a:xfrm>
            <a:off x="5812754" y="2655784"/>
            <a:ext cx="6071021" cy="3520140"/>
            <a:chOff x="5812754" y="2655784"/>
            <a:chExt cx="6071021" cy="35201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B14DF9-39B4-D840-B149-29E2D1ED39DA}"/>
                </a:ext>
              </a:extLst>
            </p:cNvPr>
            <p:cNvSpPr/>
            <p:nvPr/>
          </p:nvSpPr>
          <p:spPr>
            <a:xfrm>
              <a:off x="6807791" y="5529593"/>
              <a:ext cx="5075984" cy="64633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n-lt"/>
                </a:rPr>
                <a:t>Practical beam power limit for foil use at SNS is </a:t>
              </a:r>
              <a:r>
                <a:rPr lang="en-US" b="1" dirty="0">
                  <a:solidFill>
                    <a:srgbClr val="FF0000"/>
                  </a:solidFill>
                  <a:latin typeface="+mn-lt"/>
                </a:rPr>
                <a:t>6-8 MW for 1 – 1.3 GeV</a:t>
              </a:r>
            </a:p>
          </p:txBody>
        </p:sp>
        <p:sp>
          <p:nvSpPr>
            <p:cNvPr id="35" name="Right Bracket 34">
              <a:extLst>
                <a:ext uri="{FF2B5EF4-FFF2-40B4-BE49-F238E27FC236}">
                  <a16:creationId xmlns:a16="http://schemas.microsoft.com/office/drawing/2014/main" id="{5192F9E7-E4B4-3D49-850B-EF3D936C7CC7}"/>
                </a:ext>
              </a:extLst>
            </p:cNvPr>
            <p:cNvSpPr/>
            <p:nvPr/>
          </p:nvSpPr>
          <p:spPr>
            <a:xfrm>
              <a:off x="5812754" y="2655784"/>
              <a:ext cx="239051" cy="2221016"/>
            </a:xfrm>
            <a:prstGeom prst="rightBracket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E9E546CB-084A-EB40-B379-DAAFBCD61111}"/>
                </a:ext>
              </a:extLst>
            </p:cNvPr>
            <p:cNvCxnSpPr>
              <a:cxnSpLocks/>
              <a:stCxn id="35" idx="2"/>
              <a:endCxn id="47" idx="1"/>
            </p:cNvCxnSpPr>
            <p:nvPr/>
          </p:nvCxnSpPr>
          <p:spPr>
            <a:xfrm rot="10800000" flipH="1" flipV="1">
              <a:off x="6051805" y="3766291"/>
              <a:ext cx="755986" cy="2086467"/>
            </a:xfrm>
            <a:prstGeom prst="bentConnector3">
              <a:avLst>
                <a:gd name="adj1" fmla="val 52467"/>
              </a:avLst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28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758D857-E26E-0648-A060-73792AADE066}"/>
              </a:ext>
            </a:extLst>
          </p:cNvPr>
          <p:cNvSpPr/>
          <p:nvPr/>
        </p:nvSpPr>
        <p:spPr>
          <a:xfrm>
            <a:off x="448055" y="2057400"/>
            <a:ext cx="11609833" cy="457199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D8B4A-9FCC-7E4A-9F9F-2B3128AD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152400"/>
            <a:ext cx="11430000" cy="539496"/>
          </a:xfrm>
        </p:spPr>
        <p:txBody>
          <a:bodyPr/>
          <a:lstStyle/>
          <a:p>
            <a:r>
              <a:rPr lang="en-US" dirty="0"/>
              <a:t>Even With Best Painting, Scaling to 10 MW Not Possible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56F86-8F97-9B41-96BE-7ABB397D4AB7}"/>
              </a:ext>
            </a:extLst>
          </p:cNvPr>
          <p:cNvSpPr txBox="1">
            <a:spLocks/>
          </p:cNvSpPr>
          <p:nvPr/>
        </p:nvSpPr>
        <p:spPr bwMode="auto">
          <a:xfrm>
            <a:off x="2417172" y="2392311"/>
            <a:ext cx="8636290" cy="39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1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latin typeface="+mn-lt"/>
                <a:cs typeface="Cambria"/>
              </a:rPr>
              <a:t>Typical SNS Residual Radiation Levels (mrem/</a:t>
            </a:r>
            <a:r>
              <a:rPr lang="en-US" b="1" dirty="0" err="1">
                <a:latin typeface="+mn-lt"/>
                <a:cs typeface="Cambria"/>
              </a:rPr>
              <a:t>hr</a:t>
            </a:r>
            <a:r>
              <a:rPr lang="en-US" b="1" dirty="0">
                <a:latin typeface="+mn-lt"/>
                <a:cs typeface="Cambria"/>
              </a:rPr>
              <a:t> @ 30 cm)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E1165-96F4-384D-B117-BE4EDADE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58" y="3002179"/>
            <a:ext cx="9090660" cy="358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CFAA1-465A-D24D-BE70-E7E1EFE46843}"/>
              </a:ext>
            </a:extLst>
          </p:cNvPr>
          <p:cNvSpPr txBox="1"/>
          <p:nvPr/>
        </p:nvSpPr>
        <p:spPr>
          <a:xfrm>
            <a:off x="2925318" y="5726500"/>
            <a:ext cx="3810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*1.3 MW until 3 to 5 hours before survey, Sept. 22,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F4DBD-3BF6-B343-A290-4BD5DCB0E2F7}"/>
              </a:ext>
            </a:extLst>
          </p:cNvPr>
          <p:cNvSpPr txBox="1"/>
          <p:nvPr/>
        </p:nvSpPr>
        <p:spPr>
          <a:xfrm>
            <a:off x="6073720" y="3394375"/>
            <a:ext cx="156966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pple Casual"/>
              </a:rPr>
              <a:t>Injection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pple Casual"/>
              </a:rPr>
              <a:t>1000 mrem/</a:t>
            </a:r>
            <a:r>
              <a:rPr lang="en-US" sz="1600" b="1" dirty="0" err="1">
                <a:solidFill>
                  <a:srgbClr val="FF0000"/>
                </a:solidFill>
                <a:latin typeface="+mn-lt"/>
                <a:cs typeface="Apple Casual"/>
              </a:rPr>
              <a:t>hr</a:t>
            </a:r>
            <a:endParaRPr lang="en-US" sz="1600" b="1" dirty="0">
              <a:solidFill>
                <a:srgbClr val="FF0000"/>
              </a:solidFill>
              <a:latin typeface="+mn-lt"/>
              <a:cs typeface="Apple Casual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pple Casual"/>
              </a:rPr>
              <a:t>(0.01 mSv)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29199-C91A-F843-8532-29AB92993948}"/>
              </a:ext>
            </a:extLst>
          </p:cNvPr>
          <p:cNvSpPr txBox="1"/>
          <p:nvPr/>
        </p:nvSpPr>
        <p:spPr>
          <a:xfrm>
            <a:off x="7416242" y="2944818"/>
            <a:ext cx="17939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90 coll. straight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969C7-B542-1649-A747-CBC061C8CC60}"/>
              </a:ext>
            </a:extLst>
          </p:cNvPr>
          <p:cNvSpPr txBox="1"/>
          <p:nvPr/>
        </p:nvSpPr>
        <p:spPr>
          <a:xfrm>
            <a:off x="9173718" y="3002179"/>
            <a:ext cx="10887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80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Extr </a:t>
            </a:r>
            <a:r>
              <a:rPr lang="en-US" sz="1600" dirty="0" err="1">
                <a:latin typeface="+mn-lt"/>
                <a:cs typeface="Apple Casual"/>
              </a:rPr>
              <a:t>Sptm</a:t>
            </a:r>
            <a:endParaRPr lang="en-US" sz="1600" dirty="0">
              <a:latin typeface="+mn-lt"/>
              <a:cs typeface="Apple Casu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A57D2-CF94-8F4B-8508-F2125F6DF710}"/>
              </a:ext>
            </a:extLst>
          </p:cNvPr>
          <p:cNvSpPr txBox="1"/>
          <p:nvPr/>
        </p:nvSpPr>
        <p:spPr>
          <a:xfrm>
            <a:off x="2322583" y="4311631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DTL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2 – 30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5458E-480A-E740-8E6B-A388F74F5C77}"/>
              </a:ext>
            </a:extLst>
          </p:cNvPr>
          <p:cNvSpPr txBox="1"/>
          <p:nvPr/>
        </p:nvSpPr>
        <p:spPr>
          <a:xfrm>
            <a:off x="3001518" y="4297579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CCL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8 – 60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D393D-8D6F-DF45-8334-E114361CCDF4}"/>
              </a:ext>
            </a:extLst>
          </p:cNvPr>
          <p:cNvCxnSpPr/>
          <p:nvPr/>
        </p:nvCxnSpPr>
        <p:spPr>
          <a:xfrm>
            <a:off x="2544318" y="4983379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5816BB-CFF7-EC45-903B-FC11E045715F}"/>
              </a:ext>
            </a:extLst>
          </p:cNvPr>
          <p:cNvCxnSpPr/>
          <p:nvPr/>
        </p:nvCxnSpPr>
        <p:spPr>
          <a:xfrm>
            <a:off x="2925318" y="4983379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79CD0E-261A-7F4A-9FD6-BF10BAA1BD2E}"/>
              </a:ext>
            </a:extLst>
          </p:cNvPr>
          <p:cNvCxnSpPr/>
          <p:nvPr/>
        </p:nvCxnSpPr>
        <p:spPr>
          <a:xfrm>
            <a:off x="3687318" y="4983379"/>
            <a:ext cx="3048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989B0F-4102-5942-AE13-99F4B3C29911}"/>
              </a:ext>
            </a:extLst>
          </p:cNvPr>
          <p:cNvSpPr txBox="1"/>
          <p:nvPr/>
        </p:nvSpPr>
        <p:spPr>
          <a:xfrm>
            <a:off x="4677918" y="4297579"/>
            <a:ext cx="14478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SCL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45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358CC3-D013-6943-8D95-ECD8DF407E5C}"/>
              </a:ext>
            </a:extLst>
          </p:cNvPr>
          <p:cNvCxnSpPr>
            <a:cxnSpLocks/>
          </p:cNvCxnSpPr>
          <p:nvPr/>
        </p:nvCxnSpPr>
        <p:spPr>
          <a:xfrm flipV="1">
            <a:off x="7050576" y="4370386"/>
            <a:ext cx="509950" cy="45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F5778-AAEC-B349-BBE5-82A2654FC238}"/>
              </a:ext>
            </a:extLst>
          </p:cNvPr>
          <p:cNvCxnSpPr/>
          <p:nvPr/>
        </p:nvCxnSpPr>
        <p:spPr>
          <a:xfrm flipH="1">
            <a:off x="8792718" y="3383179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6697819-7528-9E4E-ACB9-98E2A2769144}"/>
              </a:ext>
            </a:extLst>
          </p:cNvPr>
          <p:cNvSpPr txBox="1"/>
          <p:nvPr/>
        </p:nvSpPr>
        <p:spPr>
          <a:xfrm>
            <a:off x="7909887" y="4468457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Ring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40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57C3FB-9DF9-E14A-A2EE-C8C4094BA056}"/>
              </a:ext>
            </a:extLst>
          </p:cNvPr>
          <p:cNvSpPr txBox="1"/>
          <p:nvPr/>
        </p:nvSpPr>
        <p:spPr>
          <a:xfrm>
            <a:off x="9783318" y="3764179"/>
            <a:ext cx="709249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50*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DH13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C05F38-7456-204D-A03C-0DC21AC7A80B}"/>
              </a:ext>
            </a:extLst>
          </p:cNvPr>
          <p:cNvSpPr txBox="1"/>
          <p:nvPr/>
        </p:nvSpPr>
        <p:spPr>
          <a:xfrm>
            <a:off x="9700878" y="4383811"/>
            <a:ext cx="89639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RTBT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25*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221D51-C685-D447-AB31-88595980195A}"/>
              </a:ext>
            </a:extLst>
          </p:cNvPr>
          <p:cNvCxnSpPr>
            <a:stCxn id="22" idx="1"/>
          </p:cNvCxnSpPr>
          <p:nvPr/>
        </p:nvCxnSpPr>
        <p:spPr>
          <a:xfrm flipH="1">
            <a:off x="9021318" y="4033997"/>
            <a:ext cx="762000" cy="339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82ED58-AC92-3544-B1C0-50664F43FEAC}"/>
              </a:ext>
            </a:extLst>
          </p:cNvPr>
          <p:cNvCxnSpPr/>
          <p:nvPr/>
        </p:nvCxnSpPr>
        <p:spPr>
          <a:xfrm flipH="1">
            <a:off x="9384268" y="4562172"/>
            <a:ext cx="304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9786C4-1EDB-8647-9119-B809471E0336}"/>
              </a:ext>
            </a:extLst>
          </p:cNvPr>
          <p:cNvSpPr txBox="1"/>
          <p:nvPr/>
        </p:nvSpPr>
        <p:spPr>
          <a:xfrm>
            <a:off x="7344918" y="5592979"/>
            <a:ext cx="63671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HEBT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&lt;5**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274084-44FB-504D-A90C-CA1A00DB75CF}"/>
              </a:ext>
            </a:extLst>
          </p:cNvPr>
          <p:cNvSpPr txBox="1"/>
          <p:nvPr/>
        </p:nvSpPr>
        <p:spPr>
          <a:xfrm>
            <a:off x="669830" y="1118771"/>
            <a:ext cx="104294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Another factor of 10 in injected beam power is not possible due to radiation, or foil failure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technology will be needed</a:t>
            </a:r>
          </a:p>
        </p:txBody>
      </p:sp>
    </p:spTree>
    <p:extLst>
      <p:ext uri="{BB962C8B-B14F-4D97-AF65-F5344CB8AC3E}">
        <p14:creationId xmlns:p14="http://schemas.microsoft.com/office/powerpoint/2010/main" val="3329390226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523C7F1-7C90-C24D-AF4A-77EC2F22B409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1038</Words>
  <Application>Microsoft Macintosh PowerPoint</Application>
  <PresentationFormat>Widescreen</PresentationFormat>
  <Paragraphs>221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Narrow</vt:lpstr>
      <vt:lpstr>Cambria Math</vt:lpstr>
      <vt:lpstr>Century Gothic</vt:lpstr>
      <vt:lpstr>Courier New</vt:lpstr>
      <vt:lpstr>GreekC</vt:lpstr>
      <vt:lpstr>Helvetica</vt:lpstr>
      <vt:lpstr>Symbol</vt:lpstr>
      <vt:lpstr>Times New Roman</vt:lpstr>
      <vt:lpstr>ORNL</vt:lpstr>
      <vt:lpstr>PowerPoint Presentation</vt:lpstr>
      <vt:lpstr>Outline  </vt:lpstr>
      <vt:lpstr>Charge Exchange as a Foundation for Painting</vt:lpstr>
      <vt:lpstr>Charge Exchange as a Foundation for Painting</vt:lpstr>
      <vt:lpstr>Injection Painting for Creating Custom Distributions</vt:lpstr>
      <vt:lpstr>Injection Painting Today – Rules of Thumb for High Power</vt:lpstr>
      <vt:lpstr>The Necessity of Painting for High Power – SNS Example</vt:lpstr>
      <vt:lpstr>The Foil Complication - Failures</vt:lpstr>
      <vt:lpstr>Even With Best Painting, Scaling to 10 MW Not Possible </vt:lpstr>
      <vt:lpstr>The Concept: Laser Assisted Charge Exchange (LACE)</vt:lpstr>
      <vt:lpstr>PowerPoint Presentation</vt:lpstr>
      <vt:lpstr>Recent Breakthrough: Sequential resonance excitation is the solution to power challenge </vt:lpstr>
      <vt:lpstr>Sequential resonance excitation provides many benefits</vt:lpstr>
      <vt:lpstr>Two laser-ion interactions in sequential resonance scheme</vt:lpstr>
      <vt:lpstr>Goal: Step 1 of SRE Experiment: Verify n=1→2 transition</vt:lpstr>
      <vt:lpstr>Configuration of first excitation experiment</vt:lpstr>
      <vt:lpstr>Experimental results confirms 1st excitation step</vt:lpstr>
      <vt:lpstr>Laser Beam Splitter Will be Used to Make Two Beams for Next  Two-Step Experiment</vt:lpstr>
      <vt:lpstr>Timeline</vt:lpstr>
      <vt:lpstr>Laser Stripping as an Opportunity for Painting Freedom</vt:lpstr>
      <vt:lpstr>First Example: JPARC Montague Resonance Study with Painting</vt:lpstr>
      <vt:lpstr>Second Example: Painted Self-Consistent Beams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2020-02-20T17:57:07Z</cp:lastPrinted>
  <dcterms:created xsi:type="dcterms:W3CDTF">2018-07-12T19:30:01Z</dcterms:created>
  <dcterms:modified xsi:type="dcterms:W3CDTF">2020-06-23T14:12:44Z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