
<file path=[Content_Types].xml><?xml version="1.0" encoding="utf-8"?>
<Types xmlns="http://schemas.openxmlformats.org/package/2006/content-types">
  <Default Extension="emf" ContentType="image/x-emf"/>
  <Default Extension="gif" ContentType="image/gi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0"/>
  </p:notesMasterIdLst>
  <p:sldIdLst>
    <p:sldId id="257" r:id="rId5"/>
    <p:sldId id="500" r:id="rId6"/>
    <p:sldId id="536" r:id="rId7"/>
    <p:sldId id="517" r:id="rId8"/>
    <p:sldId id="511" r:id="rId9"/>
    <p:sldId id="501" r:id="rId10"/>
    <p:sldId id="512" r:id="rId11"/>
    <p:sldId id="540" r:id="rId12"/>
    <p:sldId id="518" r:id="rId13"/>
    <p:sldId id="513" r:id="rId14"/>
    <p:sldId id="514" r:id="rId15"/>
    <p:sldId id="520" r:id="rId16"/>
    <p:sldId id="521" r:id="rId17"/>
    <p:sldId id="522" r:id="rId18"/>
    <p:sldId id="523" r:id="rId19"/>
    <p:sldId id="530" r:id="rId20"/>
    <p:sldId id="531" r:id="rId21"/>
    <p:sldId id="502" r:id="rId22"/>
    <p:sldId id="487" r:id="rId23"/>
    <p:sldId id="532" r:id="rId24"/>
    <p:sldId id="533" r:id="rId25"/>
    <p:sldId id="537" r:id="rId26"/>
    <p:sldId id="534" r:id="rId27"/>
    <p:sldId id="539" r:id="rId28"/>
    <p:sldId id="535" r:id="rId29"/>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drashekhara M Bhat" initials="CMB" lastIdx="1" clrIdx="0">
    <p:extLst>
      <p:ext uri="{19B8F6BF-5375-455C-9EA6-DF929625EA0E}">
        <p15:presenceInfo xmlns:p15="http://schemas.microsoft.com/office/powerpoint/2012/main" userId="Chandrashekhara M Bha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3333FF"/>
    <a:srgbClr val="FF99CC"/>
    <a:srgbClr val="FFCCFF"/>
    <a:srgbClr val="0000CC"/>
    <a:srgbClr val="00FF00"/>
    <a:srgbClr val="66FFFF"/>
    <a:srgbClr val="6666FF"/>
    <a:srgbClr val="FFFF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0" autoAdjust="0"/>
    <p:restoredTop sz="94660"/>
  </p:normalViewPr>
  <p:slideViewPr>
    <p:cSldViewPr snapToGrid="0">
      <p:cViewPr varScale="1">
        <p:scale>
          <a:sx n="83" d="100"/>
          <a:sy n="83" d="100"/>
        </p:scale>
        <p:origin x="1044"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Booster%20transition\transition%20rf.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dirty="0"/>
              <a:t>Bucket height and Synchrotron frequency</a:t>
            </a:r>
          </a:p>
          <a:p>
            <a:pPr>
              <a:defRPr/>
            </a:pPr>
            <a:r>
              <a:rPr lang="en-US" dirty="0"/>
              <a:t> in the Booster</a:t>
            </a:r>
          </a:p>
        </c:rich>
      </c:tx>
      <c:layout>
        <c:manualLayout>
          <c:xMode val="edge"/>
          <c:yMode val="edge"/>
          <c:x val="0.21752426956337775"/>
          <c:y val="2.084141651301299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Sheet1!$O$1</c:f>
              <c:strCache>
                <c:ptCount val="1"/>
                <c:pt idx="0">
                  <c:v>dE</c:v>
                </c:pt>
              </c:strCache>
            </c:strRef>
          </c:tx>
          <c:spPr>
            <a:ln w="19050" cap="rnd">
              <a:solidFill>
                <a:schemeClr val="accent1"/>
              </a:solidFill>
              <a:round/>
            </a:ln>
            <a:effectLst/>
          </c:spPr>
          <c:marker>
            <c:symbol val="none"/>
          </c:marker>
          <c:xVal>
            <c:numRef>
              <c:f>Sheet1!$D$2:$D$366</c:f>
              <c:numCache>
                <c:formatCode>General</c:formatCode>
                <c:ptCount val="365"/>
                <c:pt idx="0">
                  <c:v>-1E-3</c:v>
                </c:pt>
                <c:pt idx="1">
                  <c:v>-8.9999999999999998E-4</c:v>
                </c:pt>
                <c:pt idx="2">
                  <c:v>-8.0000000000000004E-4</c:v>
                </c:pt>
                <c:pt idx="3">
                  <c:v>-6.9999999999999999E-4</c:v>
                </c:pt>
                <c:pt idx="4">
                  <c:v>-5.9999999999999995E-4</c:v>
                </c:pt>
                <c:pt idx="5">
                  <c:v>-5.0000000000000001E-4</c:v>
                </c:pt>
                <c:pt idx="6">
                  <c:v>-4.0000000000000002E-4</c:v>
                </c:pt>
                <c:pt idx="7">
                  <c:v>-2.9999999999999997E-4</c:v>
                </c:pt>
                <c:pt idx="8">
                  <c:v>-2.0000000000000001E-4</c:v>
                </c:pt>
                <c:pt idx="9">
                  <c:v>-1E-4</c:v>
                </c:pt>
                <c:pt idx="10">
                  <c:v>0</c:v>
                </c:pt>
                <c:pt idx="11">
                  <c:v>1E-4</c:v>
                </c:pt>
                <c:pt idx="12">
                  <c:v>2.0000000000000001E-4</c:v>
                </c:pt>
                <c:pt idx="13">
                  <c:v>2.9999999999999997E-4</c:v>
                </c:pt>
                <c:pt idx="14">
                  <c:v>4.0000000000000002E-4</c:v>
                </c:pt>
                <c:pt idx="15">
                  <c:v>5.0000000000000001E-4</c:v>
                </c:pt>
                <c:pt idx="16">
                  <c:v>5.9999999999999995E-4</c:v>
                </c:pt>
                <c:pt idx="17">
                  <c:v>6.9999999999999999E-4</c:v>
                </c:pt>
                <c:pt idx="18">
                  <c:v>8.0000000000000004E-4</c:v>
                </c:pt>
                <c:pt idx="19">
                  <c:v>8.9999999999999998E-4</c:v>
                </c:pt>
                <c:pt idx="20">
                  <c:v>1E-3</c:v>
                </c:pt>
                <c:pt idx="21">
                  <c:v>1.1000000000000001E-3</c:v>
                </c:pt>
                <c:pt idx="22">
                  <c:v>1.1999999999999999E-3</c:v>
                </c:pt>
                <c:pt idx="23">
                  <c:v>1.2999999999999999E-3</c:v>
                </c:pt>
                <c:pt idx="24">
                  <c:v>1.4E-3</c:v>
                </c:pt>
                <c:pt idx="25">
                  <c:v>1.5E-3</c:v>
                </c:pt>
                <c:pt idx="26">
                  <c:v>1.6000000000000001E-3</c:v>
                </c:pt>
                <c:pt idx="27">
                  <c:v>1.6999999999999999E-3</c:v>
                </c:pt>
                <c:pt idx="28">
                  <c:v>1.8E-3</c:v>
                </c:pt>
                <c:pt idx="29">
                  <c:v>1.9E-3</c:v>
                </c:pt>
                <c:pt idx="30">
                  <c:v>2E-3</c:v>
                </c:pt>
                <c:pt idx="31">
                  <c:v>2.0999999999999999E-3</c:v>
                </c:pt>
                <c:pt idx="32">
                  <c:v>2.2000000000000001E-3</c:v>
                </c:pt>
                <c:pt idx="33">
                  <c:v>2.3E-3</c:v>
                </c:pt>
                <c:pt idx="34">
                  <c:v>2.3999999999999998E-3</c:v>
                </c:pt>
                <c:pt idx="35">
                  <c:v>2.5000000000000001E-3</c:v>
                </c:pt>
                <c:pt idx="36">
                  <c:v>2.5999999999999999E-3</c:v>
                </c:pt>
                <c:pt idx="37">
                  <c:v>2.7000000000000001E-3</c:v>
                </c:pt>
                <c:pt idx="38">
                  <c:v>2.8E-3</c:v>
                </c:pt>
                <c:pt idx="39">
                  <c:v>2.8999999999999998E-3</c:v>
                </c:pt>
                <c:pt idx="40">
                  <c:v>3.0000000000000001E-3</c:v>
                </c:pt>
                <c:pt idx="41">
                  <c:v>3.0999999999999999E-3</c:v>
                </c:pt>
                <c:pt idx="42">
                  <c:v>3.2000000000000002E-3</c:v>
                </c:pt>
                <c:pt idx="43">
                  <c:v>3.3E-3</c:v>
                </c:pt>
                <c:pt idx="44">
                  <c:v>3.3999999999999998E-3</c:v>
                </c:pt>
                <c:pt idx="45">
                  <c:v>3.5000000000000001E-3</c:v>
                </c:pt>
                <c:pt idx="46">
                  <c:v>3.5999999999999999E-3</c:v>
                </c:pt>
                <c:pt idx="47">
                  <c:v>3.7000000000000002E-3</c:v>
                </c:pt>
                <c:pt idx="48">
                  <c:v>3.8E-3</c:v>
                </c:pt>
                <c:pt idx="49">
                  <c:v>3.8999999999999998E-3</c:v>
                </c:pt>
                <c:pt idx="50">
                  <c:v>4.0000000000000001E-3</c:v>
                </c:pt>
                <c:pt idx="51">
                  <c:v>4.1000000000000003E-3</c:v>
                </c:pt>
                <c:pt idx="52">
                  <c:v>4.1999999999999997E-3</c:v>
                </c:pt>
                <c:pt idx="53">
                  <c:v>4.3E-3</c:v>
                </c:pt>
                <c:pt idx="54">
                  <c:v>4.4000000000000003E-3</c:v>
                </c:pt>
                <c:pt idx="55">
                  <c:v>4.4999999999999997E-3</c:v>
                </c:pt>
                <c:pt idx="56">
                  <c:v>4.5999999999999999E-3</c:v>
                </c:pt>
                <c:pt idx="57">
                  <c:v>4.7000000000000002E-3</c:v>
                </c:pt>
                <c:pt idx="58">
                  <c:v>4.7999999999999996E-3</c:v>
                </c:pt>
                <c:pt idx="59">
                  <c:v>4.8999999999999998E-3</c:v>
                </c:pt>
                <c:pt idx="60">
                  <c:v>5.0000000000000001E-3</c:v>
                </c:pt>
                <c:pt idx="61">
                  <c:v>5.1000000000000004E-3</c:v>
                </c:pt>
                <c:pt idx="62">
                  <c:v>5.1999999999999998E-3</c:v>
                </c:pt>
                <c:pt idx="63">
                  <c:v>5.3E-3</c:v>
                </c:pt>
                <c:pt idx="64">
                  <c:v>5.4000000000000003E-3</c:v>
                </c:pt>
                <c:pt idx="65">
                  <c:v>5.4999999999999997E-3</c:v>
                </c:pt>
                <c:pt idx="66">
                  <c:v>5.5999999999999999E-3</c:v>
                </c:pt>
                <c:pt idx="67">
                  <c:v>5.7000000000000002E-3</c:v>
                </c:pt>
                <c:pt idx="68">
                  <c:v>5.7999999999999996E-3</c:v>
                </c:pt>
                <c:pt idx="69">
                  <c:v>5.8999999999999999E-3</c:v>
                </c:pt>
                <c:pt idx="70">
                  <c:v>6.0000000000000001E-3</c:v>
                </c:pt>
                <c:pt idx="71">
                  <c:v>6.1000000000000004E-3</c:v>
                </c:pt>
                <c:pt idx="72">
                  <c:v>6.1999999999999998E-3</c:v>
                </c:pt>
                <c:pt idx="73">
                  <c:v>6.3E-3</c:v>
                </c:pt>
                <c:pt idx="74">
                  <c:v>6.4000000000000003E-3</c:v>
                </c:pt>
                <c:pt idx="75">
                  <c:v>6.4999999999999997E-3</c:v>
                </c:pt>
                <c:pt idx="76">
                  <c:v>6.6E-3</c:v>
                </c:pt>
                <c:pt idx="77">
                  <c:v>6.7000000000000002E-3</c:v>
                </c:pt>
                <c:pt idx="78">
                  <c:v>6.7999999999999996E-3</c:v>
                </c:pt>
                <c:pt idx="79">
                  <c:v>6.8999999999999999E-3</c:v>
                </c:pt>
                <c:pt idx="80">
                  <c:v>7.0000000000000001E-3</c:v>
                </c:pt>
                <c:pt idx="81">
                  <c:v>7.1000000000000004E-3</c:v>
                </c:pt>
                <c:pt idx="82">
                  <c:v>7.1999999999999998E-3</c:v>
                </c:pt>
                <c:pt idx="83">
                  <c:v>7.3000000000000001E-3</c:v>
                </c:pt>
                <c:pt idx="84">
                  <c:v>7.4000000000000003E-3</c:v>
                </c:pt>
                <c:pt idx="85">
                  <c:v>7.4999999999999997E-3</c:v>
                </c:pt>
                <c:pt idx="86">
                  <c:v>7.6E-3</c:v>
                </c:pt>
                <c:pt idx="87">
                  <c:v>7.7000000000000002E-3</c:v>
                </c:pt>
                <c:pt idx="88">
                  <c:v>7.7999999999999996E-3</c:v>
                </c:pt>
                <c:pt idx="89">
                  <c:v>7.9000000000000008E-3</c:v>
                </c:pt>
                <c:pt idx="90">
                  <c:v>8.0000000000000002E-3</c:v>
                </c:pt>
                <c:pt idx="91">
                  <c:v>8.0999999999999996E-3</c:v>
                </c:pt>
                <c:pt idx="92">
                  <c:v>8.2000000000000007E-3</c:v>
                </c:pt>
                <c:pt idx="93">
                  <c:v>8.3000000000000001E-3</c:v>
                </c:pt>
                <c:pt idx="94">
                  <c:v>8.3999999999999995E-3</c:v>
                </c:pt>
                <c:pt idx="95">
                  <c:v>8.5000000000000006E-3</c:v>
                </c:pt>
                <c:pt idx="96">
                  <c:v>8.6E-3</c:v>
                </c:pt>
                <c:pt idx="97">
                  <c:v>8.6999999999999994E-3</c:v>
                </c:pt>
                <c:pt idx="98">
                  <c:v>8.8000000000000005E-3</c:v>
                </c:pt>
                <c:pt idx="99">
                  <c:v>8.8999999999999999E-3</c:v>
                </c:pt>
                <c:pt idx="100">
                  <c:v>8.9999999999999993E-3</c:v>
                </c:pt>
                <c:pt idx="101">
                  <c:v>9.1000000000000004E-3</c:v>
                </c:pt>
                <c:pt idx="102">
                  <c:v>9.1999999999999998E-3</c:v>
                </c:pt>
                <c:pt idx="103">
                  <c:v>9.2999999999999992E-3</c:v>
                </c:pt>
                <c:pt idx="104">
                  <c:v>9.4000000000000004E-3</c:v>
                </c:pt>
                <c:pt idx="105">
                  <c:v>9.4999999999999998E-3</c:v>
                </c:pt>
                <c:pt idx="106">
                  <c:v>9.5999999999999992E-3</c:v>
                </c:pt>
                <c:pt idx="107">
                  <c:v>9.7000000000000003E-3</c:v>
                </c:pt>
                <c:pt idx="108">
                  <c:v>9.7999999999999997E-3</c:v>
                </c:pt>
                <c:pt idx="109">
                  <c:v>9.9000000000000008E-3</c:v>
                </c:pt>
                <c:pt idx="110">
                  <c:v>0.01</c:v>
                </c:pt>
                <c:pt idx="111">
                  <c:v>1.01E-2</c:v>
                </c:pt>
                <c:pt idx="112">
                  <c:v>1.0200000000000001E-2</c:v>
                </c:pt>
                <c:pt idx="113">
                  <c:v>1.03E-2</c:v>
                </c:pt>
                <c:pt idx="114">
                  <c:v>1.04E-2</c:v>
                </c:pt>
                <c:pt idx="115">
                  <c:v>1.0500000000000001E-2</c:v>
                </c:pt>
                <c:pt idx="116">
                  <c:v>1.06E-2</c:v>
                </c:pt>
                <c:pt idx="117">
                  <c:v>1.0699999999999999E-2</c:v>
                </c:pt>
                <c:pt idx="118">
                  <c:v>1.0800000000000001E-2</c:v>
                </c:pt>
                <c:pt idx="119">
                  <c:v>1.09E-2</c:v>
                </c:pt>
                <c:pt idx="120">
                  <c:v>1.0999999999999999E-2</c:v>
                </c:pt>
                <c:pt idx="121">
                  <c:v>1.11E-2</c:v>
                </c:pt>
                <c:pt idx="122">
                  <c:v>1.12E-2</c:v>
                </c:pt>
                <c:pt idx="123">
                  <c:v>1.1299999999999999E-2</c:v>
                </c:pt>
                <c:pt idx="124">
                  <c:v>1.14E-2</c:v>
                </c:pt>
                <c:pt idx="125">
                  <c:v>1.15E-2</c:v>
                </c:pt>
                <c:pt idx="126">
                  <c:v>1.1599999999999999E-2</c:v>
                </c:pt>
                <c:pt idx="127">
                  <c:v>1.17E-2</c:v>
                </c:pt>
                <c:pt idx="128">
                  <c:v>1.18E-2</c:v>
                </c:pt>
                <c:pt idx="129">
                  <c:v>1.1900000000000001E-2</c:v>
                </c:pt>
                <c:pt idx="130">
                  <c:v>1.2E-2</c:v>
                </c:pt>
                <c:pt idx="131">
                  <c:v>1.21E-2</c:v>
                </c:pt>
                <c:pt idx="132">
                  <c:v>1.2200000000000001E-2</c:v>
                </c:pt>
                <c:pt idx="133">
                  <c:v>1.23E-2</c:v>
                </c:pt>
                <c:pt idx="134">
                  <c:v>1.24E-2</c:v>
                </c:pt>
                <c:pt idx="135">
                  <c:v>1.2500000000000001E-2</c:v>
                </c:pt>
                <c:pt idx="136">
                  <c:v>1.26E-2</c:v>
                </c:pt>
                <c:pt idx="137">
                  <c:v>1.2699999999999999E-2</c:v>
                </c:pt>
                <c:pt idx="138">
                  <c:v>1.2800000000000001E-2</c:v>
                </c:pt>
                <c:pt idx="139">
                  <c:v>1.29E-2</c:v>
                </c:pt>
                <c:pt idx="140">
                  <c:v>1.2999999999999999E-2</c:v>
                </c:pt>
                <c:pt idx="141">
                  <c:v>1.3100000000000001E-2</c:v>
                </c:pt>
                <c:pt idx="142">
                  <c:v>1.32E-2</c:v>
                </c:pt>
                <c:pt idx="143">
                  <c:v>1.3299999999999999E-2</c:v>
                </c:pt>
                <c:pt idx="144">
                  <c:v>1.34E-2</c:v>
                </c:pt>
                <c:pt idx="145">
                  <c:v>1.35E-2</c:v>
                </c:pt>
                <c:pt idx="146">
                  <c:v>1.3599999999999999E-2</c:v>
                </c:pt>
                <c:pt idx="147">
                  <c:v>1.37E-2</c:v>
                </c:pt>
                <c:pt idx="148">
                  <c:v>1.38E-2</c:v>
                </c:pt>
                <c:pt idx="149">
                  <c:v>1.3899999999999999E-2</c:v>
                </c:pt>
                <c:pt idx="150">
                  <c:v>1.4E-2</c:v>
                </c:pt>
                <c:pt idx="151">
                  <c:v>1.41E-2</c:v>
                </c:pt>
                <c:pt idx="152">
                  <c:v>1.4200000000000001E-2</c:v>
                </c:pt>
                <c:pt idx="153">
                  <c:v>1.43E-2</c:v>
                </c:pt>
                <c:pt idx="154">
                  <c:v>1.44E-2</c:v>
                </c:pt>
                <c:pt idx="155">
                  <c:v>1.4500000000000001E-2</c:v>
                </c:pt>
                <c:pt idx="156">
                  <c:v>1.46E-2</c:v>
                </c:pt>
                <c:pt idx="157">
                  <c:v>1.47E-2</c:v>
                </c:pt>
                <c:pt idx="158">
                  <c:v>1.4800000000000001E-2</c:v>
                </c:pt>
                <c:pt idx="159">
                  <c:v>1.49E-2</c:v>
                </c:pt>
                <c:pt idx="160">
                  <c:v>1.4999999999999999E-2</c:v>
                </c:pt>
                <c:pt idx="161">
                  <c:v>1.5100000000000001E-2</c:v>
                </c:pt>
                <c:pt idx="162">
                  <c:v>1.52E-2</c:v>
                </c:pt>
                <c:pt idx="163">
                  <c:v>1.5299999999999999E-2</c:v>
                </c:pt>
                <c:pt idx="164">
                  <c:v>1.54E-2</c:v>
                </c:pt>
                <c:pt idx="165">
                  <c:v>1.55E-2</c:v>
                </c:pt>
                <c:pt idx="166">
                  <c:v>1.5599999999999999E-2</c:v>
                </c:pt>
                <c:pt idx="167">
                  <c:v>1.5699999999999999E-2</c:v>
                </c:pt>
                <c:pt idx="168">
                  <c:v>1.5800000000000002E-2</c:v>
                </c:pt>
                <c:pt idx="169">
                  <c:v>1.5900000000000001E-2</c:v>
                </c:pt>
                <c:pt idx="170">
                  <c:v>1.6E-2</c:v>
                </c:pt>
                <c:pt idx="171">
                  <c:v>1.61E-2</c:v>
                </c:pt>
                <c:pt idx="172">
                  <c:v>1.6199999999999999E-2</c:v>
                </c:pt>
                <c:pt idx="173">
                  <c:v>1.6299999999999999E-2</c:v>
                </c:pt>
                <c:pt idx="174">
                  <c:v>1.6400000000000001E-2</c:v>
                </c:pt>
                <c:pt idx="175">
                  <c:v>1.6500000000000001E-2</c:v>
                </c:pt>
                <c:pt idx="176">
                  <c:v>1.66E-2</c:v>
                </c:pt>
                <c:pt idx="177">
                  <c:v>1.67E-2</c:v>
                </c:pt>
                <c:pt idx="178">
                  <c:v>1.6799999999999999E-2</c:v>
                </c:pt>
                <c:pt idx="179">
                  <c:v>1.6899999999999998E-2</c:v>
                </c:pt>
                <c:pt idx="180">
                  <c:v>1.7000000000000001E-2</c:v>
                </c:pt>
                <c:pt idx="181">
                  <c:v>1.7100000000000001E-2</c:v>
                </c:pt>
                <c:pt idx="182">
                  <c:v>1.72E-2</c:v>
                </c:pt>
                <c:pt idx="183">
                  <c:v>1.7299999999999999E-2</c:v>
                </c:pt>
                <c:pt idx="184">
                  <c:v>1.7399999999999999E-2</c:v>
                </c:pt>
                <c:pt idx="185">
                  <c:v>1.7500000000000002E-2</c:v>
                </c:pt>
                <c:pt idx="186">
                  <c:v>1.7600000000000001E-2</c:v>
                </c:pt>
                <c:pt idx="187">
                  <c:v>1.77E-2</c:v>
                </c:pt>
                <c:pt idx="188">
                  <c:v>1.78E-2</c:v>
                </c:pt>
                <c:pt idx="189">
                  <c:v>1.7899999999999999E-2</c:v>
                </c:pt>
                <c:pt idx="190">
                  <c:v>1.7999999999999999E-2</c:v>
                </c:pt>
                <c:pt idx="191">
                  <c:v>1.8100000000000002E-2</c:v>
                </c:pt>
                <c:pt idx="192">
                  <c:v>1.8200000000000001E-2</c:v>
                </c:pt>
                <c:pt idx="193">
                  <c:v>1.83E-2</c:v>
                </c:pt>
                <c:pt idx="194">
                  <c:v>1.84E-2</c:v>
                </c:pt>
                <c:pt idx="195">
                  <c:v>1.8499999999999999E-2</c:v>
                </c:pt>
                <c:pt idx="196">
                  <c:v>1.8599999999999998E-2</c:v>
                </c:pt>
                <c:pt idx="197">
                  <c:v>1.8700000000000001E-2</c:v>
                </c:pt>
                <c:pt idx="198">
                  <c:v>1.8800000000000001E-2</c:v>
                </c:pt>
                <c:pt idx="199">
                  <c:v>1.89E-2</c:v>
                </c:pt>
                <c:pt idx="200">
                  <c:v>1.9E-2</c:v>
                </c:pt>
                <c:pt idx="201">
                  <c:v>1.9099999999999999E-2</c:v>
                </c:pt>
                <c:pt idx="202">
                  <c:v>1.9199999999999998E-2</c:v>
                </c:pt>
                <c:pt idx="203">
                  <c:v>1.9300000000000001E-2</c:v>
                </c:pt>
                <c:pt idx="204">
                  <c:v>1.9400000000000001E-2</c:v>
                </c:pt>
                <c:pt idx="205">
                  <c:v>1.95E-2</c:v>
                </c:pt>
                <c:pt idx="206">
                  <c:v>1.9599999999999999E-2</c:v>
                </c:pt>
                <c:pt idx="207">
                  <c:v>1.9699999999999999E-2</c:v>
                </c:pt>
                <c:pt idx="208">
                  <c:v>1.9800000000000002E-2</c:v>
                </c:pt>
                <c:pt idx="209">
                  <c:v>1.9900000000000001E-2</c:v>
                </c:pt>
                <c:pt idx="210">
                  <c:v>0.02</c:v>
                </c:pt>
                <c:pt idx="211">
                  <c:v>2.01E-2</c:v>
                </c:pt>
                <c:pt idx="212">
                  <c:v>2.0199999999999999E-2</c:v>
                </c:pt>
                <c:pt idx="213">
                  <c:v>2.0299999999999999E-2</c:v>
                </c:pt>
                <c:pt idx="214">
                  <c:v>2.0400000000000001E-2</c:v>
                </c:pt>
                <c:pt idx="215">
                  <c:v>2.0500000000000001E-2</c:v>
                </c:pt>
                <c:pt idx="216">
                  <c:v>2.06E-2</c:v>
                </c:pt>
                <c:pt idx="217">
                  <c:v>2.07E-2</c:v>
                </c:pt>
                <c:pt idx="218">
                  <c:v>2.0799999999999999E-2</c:v>
                </c:pt>
                <c:pt idx="219">
                  <c:v>2.0899999999999998E-2</c:v>
                </c:pt>
                <c:pt idx="220">
                  <c:v>2.1000000000000001E-2</c:v>
                </c:pt>
                <c:pt idx="221">
                  <c:v>2.1100000000000001E-2</c:v>
                </c:pt>
                <c:pt idx="222">
                  <c:v>2.12E-2</c:v>
                </c:pt>
                <c:pt idx="223">
                  <c:v>2.1299999999999999E-2</c:v>
                </c:pt>
                <c:pt idx="224">
                  <c:v>2.1399999999999999E-2</c:v>
                </c:pt>
                <c:pt idx="225">
                  <c:v>2.1499999999999998E-2</c:v>
                </c:pt>
                <c:pt idx="226">
                  <c:v>2.1600000000000001E-2</c:v>
                </c:pt>
                <c:pt idx="227">
                  <c:v>2.1700000000000001E-2</c:v>
                </c:pt>
                <c:pt idx="228">
                  <c:v>2.18E-2</c:v>
                </c:pt>
                <c:pt idx="229">
                  <c:v>2.1899999999999999E-2</c:v>
                </c:pt>
                <c:pt idx="230">
                  <c:v>2.1999999999999999E-2</c:v>
                </c:pt>
                <c:pt idx="231">
                  <c:v>2.2100000000000002E-2</c:v>
                </c:pt>
                <c:pt idx="232">
                  <c:v>2.2200000000000001E-2</c:v>
                </c:pt>
                <c:pt idx="233">
                  <c:v>2.23E-2</c:v>
                </c:pt>
                <c:pt idx="234">
                  <c:v>2.24E-2</c:v>
                </c:pt>
                <c:pt idx="235">
                  <c:v>2.2499999999999999E-2</c:v>
                </c:pt>
                <c:pt idx="236">
                  <c:v>2.2599999999999999E-2</c:v>
                </c:pt>
                <c:pt idx="237">
                  <c:v>2.2700000000000001E-2</c:v>
                </c:pt>
                <c:pt idx="238">
                  <c:v>2.2800000000000001E-2</c:v>
                </c:pt>
                <c:pt idx="239">
                  <c:v>2.29E-2</c:v>
                </c:pt>
                <c:pt idx="240">
                  <c:v>2.3E-2</c:v>
                </c:pt>
                <c:pt idx="241">
                  <c:v>2.3099999999999999E-2</c:v>
                </c:pt>
                <c:pt idx="242">
                  <c:v>2.3199999999999998E-2</c:v>
                </c:pt>
                <c:pt idx="243">
                  <c:v>2.3300000000000001E-2</c:v>
                </c:pt>
                <c:pt idx="244">
                  <c:v>2.3400000000000001E-2</c:v>
                </c:pt>
                <c:pt idx="245">
                  <c:v>2.35E-2</c:v>
                </c:pt>
                <c:pt idx="246">
                  <c:v>2.3599999999999999E-2</c:v>
                </c:pt>
                <c:pt idx="247">
                  <c:v>2.3699999999999999E-2</c:v>
                </c:pt>
                <c:pt idx="248">
                  <c:v>2.3800000000000002E-2</c:v>
                </c:pt>
                <c:pt idx="249">
                  <c:v>2.3900000000000001E-2</c:v>
                </c:pt>
                <c:pt idx="250">
                  <c:v>2.4E-2</c:v>
                </c:pt>
                <c:pt idx="251">
                  <c:v>2.41E-2</c:v>
                </c:pt>
                <c:pt idx="252">
                  <c:v>2.4199999999999999E-2</c:v>
                </c:pt>
                <c:pt idx="253">
                  <c:v>2.4299999999999999E-2</c:v>
                </c:pt>
                <c:pt idx="254">
                  <c:v>2.4400000000000002E-2</c:v>
                </c:pt>
                <c:pt idx="255">
                  <c:v>2.4500000000000001E-2</c:v>
                </c:pt>
                <c:pt idx="256">
                  <c:v>2.46E-2</c:v>
                </c:pt>
                <c:pt idx="257">
                  <c:v>2.47E-2</c:v>
                </c:pt>
                <c:pt idx="258">
                  <c:v>2.4799999999999999E-2</c:v>
                </c:pt>
                <c:pt idx="259">
                  <c:v>2.4899999999999999E-2</c:v>
                </c:pt>
                <c:pt idx="260">
                  <c:v>2.5000000000000001E-2</c:v>
                </c:pt>
                <c:pt idx="261">
                  <c:v>2.5100000000000001E-2</c:v>
                </c:pt>
                <c:pt idx="262">
                  <c:v>2.52E-2</c:v>
                </c:pt>
                <c:pt idx="263">
                  <c:v>2.53E-2</c:v>
                </c:pt>
                <c:pt idx="264">
                  <c:v>2.5399999999999999E-2</c:v>
                </c:pt>
                <c:pt idx="265">
                  <c:v>2.5499999999999998E-2</c:v>
                </c:pt>
                <c:pt idx="266">
                  <c:v>2.5600000000000001E-2</c:v>
                </c:pt>
                <c:pt idx="267">
                  <c:v>2.5700000000000001E-2</c:v>
                </c:pt>
                <c:pt idx="268">
                  <c:v>2.58E-2</c:v>
                </c:pt>
                <c:pt idx="269">
                  <c:v>2.5899999999999999E-2</c:v>
                </c:pt>
                <c:pt idx="270">
                  <c:v>2.5999999999999999E-2</c:v>
                </c:pt>
                <c:pt idx="271">
                  <c:v>2.6100000000000002E-2</c:v>
                </c:pt>
                <c:pt idx="272">
                  <c:v>2.6200000000000001E-2</c:v>
                </c:pt>
                <c:pt idx="273">
                  <c:v>2.63E-2</c:v>
                </c:pt>
                <c:pt idx="274">
                  <c:v>2.64E-2</c:v>
                </c:pt>
                <c:pt idx="275">
                  <c:v>2.6499999999999999E-2</c:v>
                </c:pt>
                <c:pt idx="276">
                  <c:v>2.6599999999999999E-2</c:v>
                </c:pt>
                <c:pt idx="277">
                  <c:v>2.6700000000000002E-2</c:v>
                </c:pt>
                <c:pt idx="278">
                  <c:v>2.6800000000000001E-2</c:v>
                </c:pt>
                <c:pt idx="279">
                  <c:v>2.69E-2</c:v>
                </c:pt>
                <c:pt idx="280">
                  <c:v>2.7E-2</c:v>
                </c:pt>
                <c:pt idx="281">
                  <c:v>2.7099999999999999E-2</c:v>
                </c:pt>
                <c:pt idx="282">
                  <c:v>2.7199999999999998E-2</c:v>
                </c:pt>
                <c:pt idx="283">
                  <c:v>2.7300000000000001E-2</c:v>
                </c:pt>
                <c:pt idx="284">
                  <c:v>2.7400000000000001E-2</c:v>
                </c:pt>
                <c:pt idx="285">
                  <c:v>2.75E-2</c:v>
                </c:pt>
                <c:pt idx="286">
                  <c:v>2.76E-2</c:v>
                </c:pt>
                <c:pt idx="287">
                  <c:v>2.7699999999999999E-2</c:v>
                </c:pt>
                <c:pt idx="288">
                  <c:v>2.7799999999999998E-2</c:v>
                </c:pt>
                <c:pt idx="289">
                  <c:v>2.7900000000000001E-2</c:v>
                </c:pt>
                <c:pt idx="290">
                  <c:v>2.8000000000000001E-2</c:v>
                </c:pt>
                <c:pt idx="291">
                  <c:v>2.81E-2</c:v>
                </c:pt>
                <c:pt idx="292">
                  <c:v>2.8199999999999999E-2</c:v>
                </c:pt>
                <c:pt idx="293">
                  <c:v>2.8299999999999999E-2</c:v>
                </c:pt>
                <c:pt idx="294">
                  <c:v>2.8400000000000002E-2</c:v>
                </c:pt>
                <c:pt idx="295">
                  <c:v>2.8500000000000001E-2</c:v>
                </c:pt>
                <c:pt idx="296">
                  <c:v>2.86E-2</c:v>
                </c:pt>
                <c:pt idx="297">
                  <c:v>2.87E-2</c:v>
                </c:pt>
                <c:pt idx="298">
                  <c:v>2.8799999999999999E-2</c:v>
                </c:pt>
                <c:pt idx="299">
                  <c:v>2.8899999999999999E-2</c:v>
                </c:pt>
                <c:pt idx="300">
                  <c:v>2.9000000000000001E-2</c:v>
                </c:pt>
                <c:pt idx="301">
                  <c:v>2.9100000000000001E-2</c:v>
                </c:pt>
                <c:pt idx="302">
                  <c:v>2.92E-2</c:v>
                </c:pt>
                <c:pt idx="303">
                  <c:v>2.93E-2</c:v>
                </c:pt>
                <c:pt idx="304">
                  <c:v>2.9399999999999999E-2</c:v>
                </c:pt>
                <c:pt idx="305">
                  <c:v>2.9499999999999998E-2</c:v>
                </c:pt>
                <c:pt idx="306">
                  <c:v>2.9600000000000001E-2</c:v>
                </c:pt>
                <c:pt idx="307">
                  <c:v>2.9700000000000001E-2</c:v>
                </c:pt>
                <c:pt idx="308">
                  <c:v>2.98E-2</c:v>
                </c:pt>
                <c:pt idx="309">
                  <c:v>2.9899999999999999E-2</c:v>
                </c:pt>
                <c:pt idx="310">
                  <c:v>0.03</c:v>
                </c:pt>
                <c:pt idx="311">
                  <c:v>3.0099999999999998E-2</c:v>
                </c:pt>
                <c:pt idx="312">
                  <c:v>3.0200000000000001E-2</c:v>
                </c:pt>
                <c:pt idx="313">
                  <c:v>3.0300000000000001E-2</c:v>
                </c:pt>
                <c:pt idx="314">
                  <c:v>3.04E-2</c:v>
                </c:pt>
                <c:pt idx="315">
                  <c:v>3.0499999999999999E-2</c:v>
                </c:pt>
                <c:pt idx="316">
                  <c:v>3.0599999999999999E-2</c:v>
                </c:pt>
                <c:pt idx="317">
                  <c:v>3.0700000000000002E-2</c:v>
                </c:pt>
                <c:pt idx="318">
                  <c:v>3.0800000000000001E-2</c:v>
                </c:pt>
                <c:pt idx="319">
                  <c:v>3.09E-2</c:v>
                </c:pt>
                <c:pt idx="320">
                  <c:v>3.1E-2</c:v>
                </c:pt>
                <c:pt idx="321">
                  <c:v>3.1099999999999999E-2</c:v>
                </c:pt>
                <c:pt idx="322">
                  <c:v>3.1199999999999999E-2</c:v>
                </c:pt>
                <c:pt idx="323">
                  <c:v>3.1300000000000001E-2</c:v>
                </c:pt>
                <c:pt idx="324">
                  <c:v>3.1399999999999997E-2</c:v>
                </c:pt>
                <c:pt idx="325">
                  <c:v>3.15E-2</c:v>
                </c:pt>
                <c:pt idx="326">
                  <c:v>3.1600000000000003E-2</c:v>
                </c:pt>
                <c:pt idx="327">
                  <c:v>3.1699999999999999E-2</c:v>
                </c:pt>
                <c:pt idx="328">
                  <c:v>3.1800000000000002E-2</c:v>
                </c:pt>
                <c:pt idx="329">
                  <c:v>3.1899999999999998E-2</c:v>
                </c:pt>
                <c:pt idx="330">
                  <c:v>3.2000000000000001E-2</c:v>
                </c:pt>
                <c:pt idx="331">
                  <c:v>3.2099999999999997E-2</c:v>
                </c:pt>
                <c:pt idx="332">
                  <c:v>3.2199999999999999E-2</c:v>
                </c:pt>
                <c:pt idx="333">
                  <c:v>3.2300000000000002E-2</c:v>
                </c:pt>
                <c:pt idx="334">
                  <c:v>3.2399999999999998E-2</c:v>
                </c:pt>
                <c:pt idx="335">
                  <c:v>3.2500000000000001E-2</c:v>
                </c:pt>
                <c:pt idx="336">
                  <c:v>3.2599999999999997E-2</c:v>
                </c:pt>
                <c:pt idx="337">
                  <c:v>3.27E-2</c:v>
                </c:pt>
                <c:pt idx="338">
                  <c:v>3.2800000000000003E-2</c:v>
                </c:pt>
                <c:pt idx="339">
                  <c:v>3.2899999999999999E-2</c:v>
                </c:pt>
                <c:pt idx="340">
                  <c:v>3.3000000000000002E-2</c:v>
                </c:pt>
                <c:pt idx="341">
                  <c:v>3.3099999999999997E-2</c:v>
                </c:pt>
                <c:pt idx="342">
                  <c:v>3.32E-2</c:v>
                </c:pt>
                <c:pt idx="343">
                  <c:v>3.3300000000000003E-2</c:v>
                </c:pt>
                <c:pt idx="344">
                  <c:v>3.3399999999999999E-2</c:v>
                </c:pt>
                <c:pt idx="345">
                  <c:v>3.3500000000000002E-2</c:v>
                </c:pt>
                <c:pt idx="346">
                  <c:v>3.3599999999999998E-2</c:v>
                </c:pt>
                <c:pt idx="347">
                  <c:v>3.3700000000000001E-2</c:v>
                </c:pt>
                <c:pt idx="348">
                  <c:v>3.3799999999999997E-2</c:v>
                </c:pt>
                <c:pt idx="349">
                  <c:v>3.39E-2</c:v>
                </c:pt>
                <c:pt idx="350">
                  <c:v>3.4000000000000002E-2</c:v>
                </c:pt>
                <c:pt idx="351">
                  <c:v>3.4099999999999998E-2</c:v>
                </c:pt>
                <c:pt idx="352">
                  <c:v>3.4200000000000001E-2</c:v>
                </c:pt>
                <c:pt idx="353">
                  <c:v>3.4299999999999997E-2</c:v>
                </c:pt>
                <c:pt idx="354">
                  <c:v>3.44E-2</c:v>
                </c:pt>
                <c:pt idx="355">
                  <c:v>3.4500000000000003E-2</c:v>
                </c:pt>
                <c:pt idx="356">
                  <c:v>3.4599999999999999E-2</c:v>
                </c:pt>
                <c:pt idx="357">
                  <c:v>3.4700000000000002E-2</c:v>
                </c:pt>
                <c:pt idx="358">
                  <c:v>3.4799999999999998E-2</c:v>
                </c:pt>
                <c:pt idx="359">
                  <c:v>3.49E-2</c:v>
                </c:pt>
                <c:pt idx="360">
                  <c:v>3.5000000000000003E-2</c:v>
                </c:pt>
                <c:pt idx="361">
                  <c:v>3.5099999999999999E-2</c:v>
                </c:pt>
                <c:pt idx="362">
                  <c:v>3.5200000000000002E-2</c:v>
                </c:pt>
                <c:pt idx="363">
                  <c:v>3.5299999999999998E-2</c:v>
                </c:pt>
                <c:pt idx="364">
                  <c:v>3.5400000000000001E-2</c:v>
                </c:pt>
              </c:numCache>
            </c:numRef>
          </c:xVal>
          <c:yVal>
            <c:numRef>
              <c:f>Sheet1!$O$2:$O$366</c:f>
              <c:numCache>
                <c:formatCode>General</c:formatCode>
                <c:ptCount val="365"/>
                <c:pt idx="0">
                  <c:v>3466564.6473238077</c:v>
                </c:pt>
                <c:pt idx="1">
                  <c:v>3509845.5388983912</c:v>
                </c:pt>
                <c:pt idx="2">
                  <c:v>3553192.1099137487</c:v>
                </c:pt>
                <c:pt idx="3">
                  <c:v>3596740.7691414156</c:v>
                </c:pt>
                <c:pt idx="4">
                  <c:v>3640620.6824621637</c:v>
                </c:pt>
                <c:pt idx="5">
                  <c:v>3684954.5575953708</c:v>
                </c:pt>
                <c:pt idx="6">
                  <c:v>3729859.334873721</c:v>
                </c:pt>
                <c:pt idx="7">
                  <c:v>3775446.7982691908</c:v>
                </c:pt>
                <c:pt idx="8">
                  <c:v>3821824.1183413416</c:v>
                </c:pt>
                <c:pt idx="9">
                  <c:v>3869094.3367756866</c:v>
                </c:pt>
                <c:pt idx="10">
                  <c:v>3917356.8005579426</c:v>
                </c:pt>
                <c:pt idx="11">
                  <c:v>3966707.5525126518</c:v>
                </c:pt>
                <c:pt idx="12">
                  <c:v>4017239.6838733922</c:v>
                </c:pt>
                <c:pt idx="13">
                  <c:v>4069043.6536649461</c:v>
                </c:pt>
                <c:pt idx="14">
                  <c:v>4122207.5789650981</c:v>
                </c:pt>
                <c:pt idx="15">
                  <c:v>4176817.4995036945</c:v>
                </c:pt>
                <c:pt idx="16">
                  <c:v>4232957.6195687</c:v>
                </c:pt>
                <c:pt idx="17">
                  <c:v>4290710.5297586471</c:v>
                </c:pt>
                <c:pt idx="18">
                  <c:v>4350157.4107823353</c:v>
                </c:pt>
                <c:pt idx="19">
                  <c:v>4411378.2211988876</c:v>
                </c:pt>
                <c:pt idx="20">
                  <c:v>4474451.8707490209</c:v>
                </c:pt>
                <c:pt idx="21">
                  <c:v>4539456.3807074605</c:v>
                </c:pt>
                <c:pt idx="22">
                  <c:v>4606469.0325107099</c:v>
                </c:pt>
                <c:pt idx="23">
                  <c:v>4675566.5057522925</c:v>
                </c:pt>
                <c:pt idx="24">
                  <c:v>4746825.0065109124</c:v>
                </c:pt>
                <c:pt idx="25">
                  <c:v>4820320.3868548684</c:v>
                </c:pt>
                <c:pt idx="26">
                  <c:v>4896128.2562759127</c:v>
                </c:pt>
                <c:pt idx="27">
                  <c:v>4974324.0857125912</c:v>
                </c:pt>
                <c:pt idx="28">
                  <c:v>5054983.3047579229</c:v>
                </c:pt>
                <c:pt idx="29">
                  <c:v>5138181.3925784053</c:v>
                </c:pt>
                <c:pt idx="30">
                  <c:v>5223993.9630205659</c:v>
                </c:pt>
                <c:pt idx="31">
                  <c:v>5312496.8443359481</c:v>
                </c:pt>
                <c:pt idx="32">
                  <c:v>5403766.1539118178</c:v>
                </c:pt>
                <c:pt idx="33">
                  <c:v>5497878.3683703616</c:v>
                </c:pt>
                <c:pt idx="34">
                  <c:v>5594910.3893617801</c:v>
                </c:pt>
                <c:pt idx="35">
                  <c:v>5694939.605360142</c:v>
                </c:pt>
                <c:pt idx="36">
                  <c:v>5798043.9497498833</c:v>
                </c:pt>
                <c:pt idx="37">
                  <c:v>5904301.9554714812</c:v>
                </c:pt>
                <c:pt idx="38">
                  <c:v>6013792.8064909624</c:v>
                </c:pt>
                <c:pt idx="39">
                  <c:v>6126596.3863353208</c:v>
                </c:pt>
                <c:pt idx="40">
                  <c:v>6242793.3239425039</c:v>
                </c:pt>
                <c:pt idx="41">
                  <c:v>6362465.0370553955</c:v>
                </c:pt>
                <c:pt idx="42">
                  <c:v>6485693.7733972594</c:v>
                </c:pt>
                <c:pt idx="43">
                  <c:v>6612562.6498542102</c:v>
                </c:pt>
                <c:pt idx="44">
                  <c:v>6743155.6898960173</c:v>
                </c:pt>
                <c:pt idx="45">
                  <c:v>6877557.8594619054</c:v>
                </c:pt>
                <c:pt idx="46">
                  <c:v>7015855.1015413115</c:v>
                </c:pt>
                <c:pt idx="47">
                  <c:v>7158134.3696788205</c:v>
                </c:pt>
                <c:pt idx="48">
                  <c:v>7304483.6606386676</c:v>
                </c:pt>
                <c:pt idx="49">
                  <c:v>7454992.0464577489</c:v>
                </c:pt>
                <c:pt idx="50">
                  <c:v>7609749.7061307337</c:v>
                </c:pt>
                <c:pt idx="51">
                  <c:v>7768847.9571623653</c:v>
                </c:pt>
                <c:pt idx="52">
                  <c:v>7932379.2872317769</c:v>
                </c:pt>
                <c:pt idx="53">
                  <c:v>8100437.3862136509</c:v>
                </c:pt>
                <c:pt idx="54">
                  <c:v>8273117.1788065145</c:v>
                </c:pt>
                <c:pt idx="55">
                  <c:v>8450514.8580170721</c:v>
                </c:pt>
                <c:pt idx="56">
                  <c:v>8632727.9197583552</c:v>
                </c:pt>
                <c:pt idx="57">
                  <c:v>8819855.1988163982</c:v>
                </c:pt>
                <c:pt idx="58">
                  <c:v>9011996.9064497184</c:v>
                </c:pt>
                <c:pt idx="59">
                  <c:v>9209254.6698829588</c:v>
                </c:pt>
                <c:pt idx="60">
                  <c:v>9411731.5739626531</c:v>
                </c:pt>
                <c:pt idx="61">
                  <c:v>9619532.205248313</c:v>
                </c:pt>
                <c:pt idx="62">
                  <c:v>9832762.6988111548</c:v>
                </c:pt>
                <c:pt idx="63">
                  <c:v>10051530.78802027</c:v>
                </c:pt>
                <c:pt idx="64">
                  <c:v>10275945.857603092</c:v>
                </c:pt>
                <c:pt idx="65">
                  <c:v>10506119.000263426</c:v>
                </c:pt>
                <c:pt idx="66">
                  <c:v>10742163.077160057</c:v>
                </c:pt>
                <c:pt idx="67">
                  <c:v>10984192.782540068</c:v>
                </c:pt>
                <c:pt idx="68">
                  <c:v>11232324.712842165</c:v>
                </c:pt>
                <c:pt idx="69">
                  <c:v>11486677.4405859</c:v>
                </c:pt>
                <c:pt idx="70">
                  <c:v>11747371.593375511</c:v>
                </c:pt>
                <c:pt idx="71">
                  <c:v>12014529.938356819</c:v>
                </c:pt>
                <c:pt idx="72">
                  <c:v>12288277.472482398</c:v>
                </c:pt>
                <c:pt idx="73">
                  <c:v>12568741.518945826</c:v>
                </c:pt>
                <c:pt idx="74">
                  <c:v>12856051.83017396</c:v>
                </c:pt>
                <c:pt idx="75">
                  <c:v>13150340.69777349</c:v>
                </c:pt>
                <c:pt idx="76">
                  <c:v>13451743.069851393</c:v>
                </c:pt>
                <c:pt idx="77">
                  <c:v>13760396.676158171</c:v>
                </c:pt>
                <c:pt idx="78">
                  <c:v>14076442.161516065</c:v>
                </c:pt>
                <c:pt idx="79">
                  <c:v>14400023.228031607</c:v>
                </c:pt>
                <c:pt idx="80">
                  <c:v>14731286.786619969</c:v>
                </c:pt>
                <c:pt idx="81">
                  <c:v>15070383.118399916</c:v>
                </c:pt>
                <c:pt idx="82">
                  <c:v>15417466.046562266</c:v>
                </c:pt>
                <c:pt idx="83">
                  <c:v>15772693.119350189</c:v>
                </c:pt>
                <c:pt idx="84">
                  <c:v>16136225.804840079</c:v>
                </c:pt>
                <c:pt idx="85">
                  <c:v>16508229.69826025</c:v>
                </c:pt>
                <c:pt idx="86">
                  <c:v>16888874.742643829</c:v>
                </c:pt>
                <c:pt idx="87">
                  <c:v>17278335.463668093</c:v>
                </c:pt>
                <c:pt idx="88">
                  <c:v>17676791.21960669</c:v>
                </c:pt>
                <c:pt idx="89">
                  <c:v>18084426.467393801</c:v>
                </c:pt>
                <c:pt idx="90">
                  <c:v>18501431.045876946</c:v>
                </c:pt>
                <c:pt idx="91">
                  <c:v>18928000.477431148</c:v>
                </c:pt>
                <c:pt idx="92">
                  <c:v>19364336.289209139</c:v>
                </c:pt>
                <c:pt idx="93">
                  <c:v>19810646.355395995</c:v>
                </c:pt>
                <c:pt idx="94">
                  <c:v>20267145.261981618</c:v>
                </c:pt>
                <c:pt idx="95">
                  <c:v>20734054.695675161</c:v>
                </c:pt>
                <c:pt idx="96">
                  <c:v>21211603.858741976</c:v>
                </c:pt>
                <c:pt idx="97">
                  <c:v>21700029.911710676</c:v>
                </c:pt>
                <c:pt idx="98">
                  <c:v>22199578.446063366</c:v>
                </c:pt>
                <c:pt idx="99">
                  <c:v>22710503.989229087</c:v>
                </c:pt>
                <c:pt idx="100">
                  <c:v>23233070.544421289</c:v>
                </c:pt>
                <c:pt idx="101">
                  <c:v>23767552.168092757</c:v>
                </c:pt>
                <c:pt idx="102">
                  <c:v>24314233.58805868</c:v>
                </c:pt>
                <c:pt idx="103">
                  <c:v>24873410.865636099</c:v>
                </c:pt>
                <c:pt idx="104">
                  <c:v>25445392.1054768</c:v>
                </c:pt>
                <c:pt idx="105">
                  <c:v>26030498.217142392</c:v>
                </c:pt>
                <c:pt idx="106">
                  <c:v>26629063.732885633</c:v>
                </c:pt>
                <c:pt idx="107">
                  <c:v>27241437.686556123</c:v>
                </c:pt>
                <c:pt idx="108">
                  <c:v>27867984.559068408</c:v>
                </c:pt>
                <c:pt idx="109">
                  <c:v>28509085.296448536</c:v>
                </c:pt>
                <c:pt idx="110">
                  <c:v>29165138.407108497</c:v>
                </c:pt>
                <c:pt idx="111">
                  <c:v>29836561.145747088</c:v>
                </c:pt>
                <c:pt idx="112">
                  <c:v>30523790.792066678</c:v>
                </c:pt>
                <c:pt idx="113">
                  <c:v>31227286.03343283</c:v>
                </c:pt>
                <c:pt idx="114">
                  <c:v>31947528.461639185</c:v>
                </c:pt>
                <c:pt idx="115">
                  <c:v>32685024.195106667</c:v>
                </c:pt>
                <c:pt idx="116">
                  <c:v>33440305.639186099</c:v>
                </c:pt>
                <c:pt idx="117">
                  <c:v>34213933.398740366</c:v>
                </c:pt>
                <c:pt idx="118">
                  <c:v>35006498.358893849</c:v>
                </c:pt>
                <c:pt idx="119">
                  <c:v>35818623.951801628</c:v>
                </c:pt>
                <c:pt idx="120">
                  <c:v>36650968.629520193</c:v>
                </c:pt>
                <c:pt idx="121">
                  <c:v>37504228.565616772</c:v>
                </c:pt>
                <c:pt idx="122">
                  <c:v>38379140.611087605</c:v>
                </c:pt>
                <c:pt idx="123">
                  <c:v>39276485.533523522</c:v>
                </c:pt>
                <c:pt idx="124">
                  <c:v>40197091.572334059</c:v>
                </c:pt>
                <c:pt idx="125">
                  <c:v>41141838.34734074</c:v>
                </c:pt>
                <c:pt idx="126">
                  <c:v>42111661.163215801</c:v>
                </c:pt>
                <c:pt idx="127">
                  <c:v>43107555.758270971</c:v>
                </c:pt>
                <c:pt idx="128">
                  <c:v>44130583.553122692</c:v>
                </c:pt>
                <c:pt idx="129">
                  <c:v>45181877.462909423</c:v>
                </c:pt>
                <c:pt idx="130">
                  <c:v>46262648.346331768</c:v>
                </c:pt>
                <c:pt idx="131">
                  <c:v>47374192.176011302</c:v>
                </c:pt>
                <c:pt idx="132">
                  <c:v>48517898.027890489</c:v>
                </c:pt>
                <c:pt idx="133">
                  <c:v>49695257.003039993</c:v>
                </c:pt>
                <c:pt idx="134">
                  <c:v>50907872.213741407</c:v>
                </c:pt>
                <c:pt idx="135">
                  <c:v>52157469.987802118</c:v>
                </c:pt>
                <c:pt idx="136">
                  <c:v>53445912.471297622</c:v>
                </c:pt>
                <c:pt idx="137">
                  <c:v>54775211.84155041</c:v>
                </c:pt>
                <c:pt idx="138">
                  <c:v>56147546.380042322</c:v>
                </c:pt>
                <c:pt idx="139">
                  <c:v>57565278.700818196</c:v>
                </c:pt>
                <c:pt idx="140">
                  <c:v>59030976.485576615</c:v>
                </c:pt>
                <c:pt idx="141">
                  <c:v>60547436.144443937</c:v>
                </c:pt>
                <c:pt idx="142">
                  <c:v>62117709.904512227</c:v>
                </c:pt>
                <c:pt idx="143">
                  <c:v>63745136.930434048</c:v>
                </c:pt>
                <c:pt idx="144">
                  <c:v>65433379.20794978</c:v>
                </c:pt>
                <c:pt idx="145">
                  <c:v>67186463.078629866</c:v>
                </c:pt>
                <c:pt idx="146">
                  <c:v>69008827.5112122</c:v>
                </c:pt>
                <c:pt idx="147">
                  <c:v>70905380.443076402</c:v>
                </c:pt>
                <c:pt idx="148">
                  <c:v>72881564.83995901</c:v>
                </c:pt>
                <c:pt idx="149">
                  <c:v>74943436.523552418</c:v>
                </c:pt>
                <c:pt idx="150">
                  <c:v>77097756.332678616</c:v>
                </c:pt>
                <c:pt idx="151">
                  <c:v>79352099.852571487</c:v>
                </c:pt>
                <c:pt idx="152">
                  <c:v>81714988.820213541</c:v>
                </c:pt>
                <c:pt idx="153">
                  <c:v>84196049.464946434</c:v>
                </c:pt>
                <c:pt idx="154">
                  <c:v>86806204.574694812</c:v>
                </c:pt>
                <c:pt idx="155">
                  <c:v>89557908.135612279</c:v>
                </c:pt>
                <c:pt idx="156">
                  <c:v>92465434.187119111</c:v>
                </c:pt>
                <c:pt idx="157">
                  <c:v>95545235.373453945</c:v>
                </c:pt>
                <c:pt idx="158">
                  <c:v>98816392.013984844</c:v>
                </c:pt>
                <c:pt idx="159">
                  <c:v>102301180.04673308</c:v>
                </c:pt>
                <c:pt idx="160">
                  <c:v>106025796.97863956</c:v>
                </c:pt>
                <c:pt idx="161">
                  <c:v>110021300.65130264</c:v>
                </c:pt>
                <c:pt idx="162">
                  <c:v>114324838.82964446</c:v>
                </c:pt>
                <c:pt idx="163">
                  <c:v>118981282.62304944</c:v>
                </c:pt>
                <c:pt idx="164">
                  <c:v>124045430.69818176</c:v>
                </c:pt>
                <c:pt idx="165">
                  <c:v>129585036.3909281</c:v>
                </c:pt>
                <c:pt idx="166">
                  <c:v>135685047.82244766</c:v>
                </c:pt>
                <c:pt idx="167">
                  <c:v>142453681.54786766</c:v>
                </c:pt>
                <c:pt idx="168">
                  <c:v>150031348.27464145</c:v>
                </c:pt>
                <c:pt idx="169">
                  <c:v>158604163.86512223</c:v>
                </c:pt>
                <c:pt idx="170">
                  <c:v>168425121.12156591</c:v>
                </c:pt>
                <c:pt idx="171">
                  <c:v>179848655.34446487</c:v>
                </c:pt>
                <c:pt idx="172">
                  <c:v>193389939.07234004</c:v>
                </c:pt>
                <c:pt idx="173">
                  <c:v>209832988.37757769</c:v>
                </c:pt>
                <c:pt idx="174">
                  <c:v>230443554.70454645</c:v>
                </c:pt>
                <c:pt idx="175">
                  <c:v>257432931.51217023</c:v>
                </c:pt>
                <c:pt idx="176">
                  <c:v>295119258.2934832</c:v>
                </c:pt>
                <c:pt idx="177">
                  <c:v>353503597.95869863</c:v>
                </c:pt>
                <c:pt idx="178">
                  <c:v>463941823.80909425</c:v>
                </c:pt>
                <c:pt idx="179">
                  <c:v>842841013.78694451</c:v>
                </c:pt>
                <c:pt idx="180">
                  <c:v>763100880.22146904</c:v>
                </c:pt>
                <c:pt idx="181">
                  <c:v>459628699.45453852</c:v>
                </c:pt>
                <c:pt idx="182">
                  <c:v>361656024.03956968</c:v>
                </c:pt>
                <c:pt idx="183">
                  <c:v>309232761.69280595</c:v>
                </c:pt>
                <c:pt idx="184">
                  <c:v>275517257.29036266</c:v>
                </c:pt>
                <c:pt idx="185">
                  <c:v>251597422.49329838</c:v>
                </c:pt>
                <c:pt idx="186">
                  <c:v>233551322.32386762</c:v>
                </c:pt>
                <c:pt idx="187">
                  <c:v>219349228.75463012</c:v>
                </c:pt>
                <c:pt idx="188">
                  <c:v>207822090.01650381</c:v>
                </c:pt>
                <c:pt idx="189">
                  <c:v>198243145.56314814</c:v>
                </c:pt>
                <c:pt idx="190">
                  <c:v>190133887.78991672</c:v>
                </c:pt>
                <c:pt idx="191">
                  <c:v>183164812.401995</c:v>
                </c:pt>
                <c:pt idx="192">
                  <c:v>177100696.2709291</c:v>
                </c:pt>
                <c:pt idx="193">
                  <c:v>171768575.5745731</c:v>
                </c:pt>
                <c:pt idx="194">
                  <c:v>167038077.30113605</c:v>
                </c:pt>
                <c:pt idx="195">
                  <c:v>162808842.23673445</c:v>
                </c:pt>
                <c:pt idx="196">
                  <c:v>159002204.42719123</c:v>
                </c:pt>
                <c:pt idx="197">
                  <c:v>155555523.92006963</c:v>
                </c:pt>
                <c:pt idx="198">
                  <c:v>152418228.06069434</c:v>
                </c:pt>
                <c:pt idx="199">
                  <c:v>149548984.51149938</c:v>
                </c:pt>
                <c:pt idx="200">
                  <c:v>146913642.72208694</c:v>
                </c:pt>
                <c:pt idx="201">
                  <c:v>144483708.75483033</c:v>
                </c:pt>
                <c:pt idx="202">
                  <c:v>142235197.60310873</c:v>
                </c:pt>
                <c:pt idx="203">
                  <c:v>140147757.41461369</c:v>
                </c:pt>
                <c:pt idx="204">
                  <c:v>138203992.69033194</c:v>
                </c:pt>
                <c:pt idx="205">
                  <c:v>136388935.19587728</c:v>
                </c:pt>
                <c:pt idx="206">
                  <c:v>134689625.97289345</c:v>
                </c:pt>
                <c:pt idx="207">
                  <c:v>133094781.91936333</c:v>
                </c:pt>
                <c:pt idx="208">
                  <c:v>131594527.45512517</c:v>
                </c:pt>
                <c:pt idx="209">
                  <c:v>130180176.78801242</c:v>
                </c:pt>
                <c:pt idx="210">
                  <c:v>128844055.89010365</c:v>
                </c:pt>
                <c:pt idx="211">
                  <c:v>127579355.90967537</c:v>
                </c:pt>
                <c:pt idx="212">
                  <c:v>126380011.67061888</c:v>
                </c:pt>
                <c:pt idx="213">
                  <c:v>125240600.34473412</c:v>
                </c:pt>
                <c:pt idx="214">
                  <c:v>124156256.4598396</c:v>
                </c:pt>
                <c:pt idx="215">
                  <c:v>123122600.22409648</c:v>
                </c:pt>
                <c:pt idx="216">
                  <c:v>122135676.77272329</c:v>
                </c:pt>
                <c:pt idx="217">
                  <c:v>121191904.4259432</c:v>
                </c:pt>
                <c:pt idx="218">
                  <c:v>120288030.42240496</c:v>
                </c:pt>
                <c:pt idx="219">
                  <c:v>119421092.88638093</c:v>
                </c:pt>
                <c:pt idx="220">
                  <c:v>118588388.01878993</c:v>
                </c:pt>
                <c:pt idx="221">
                  <c:v>117787441.68607616</c:v>
                </c:pt>
                <c:pt idx="222">
                  <c:v>117015984.72808443</c:v>
                </c:pt>
                <c:pt idx="223">
                  <c:v>116271931.42379496</c:v>
                </c:pt>
                <c:pt idx="224">
                  <c:v>115553360.6493848</c:v>
                </c:pt>
                <c:pt idx="225">
                  <c:v>114858499.34022604</c:v>
                </c:pt>
                <c:pt idx="226">
                  <c:v>114185707.93171114</c:v>
                </c:pt>
                <c:pt idx="227">
                  <c:v>113533467.50546397</c:v>
                </c:pt>
                <c:pt idx="228">
                  <c:v>112900368.41016483</c:v>
                </c:pt>
                <c:pt idx="229">
                  <c:v>112285100.1613982</c:v>
                </c:pt>
                <c:pt idx="230">
                  <c:v>111686442.45430332</c:v>
                </c:pt>
                <c:pt idx="231">
                  <c:v>111103257.14714669</c:v>
                </c:pt>
                <c:pt idx="232">
                  <c:v>110534481.09431387</c:v>
                </c:pt>
                <c:pt idx="233">
                  <c:v>109979119.72455752</c:v>
                </c:pt>
                <c:pt idx="234">
                  <c:v>109436241.27458906</c:v>
                </c:pt>
                <c:pt idx="235">
                  <c:v>108904971.60045356</c:v>
                </c:pt>
                <c:pt idx="236">
                  <c:v>108384489.49952923</c:v>
                </c:pt>
                <c:pt idx="237">
                  <c:v>107874022.48471011</c:v>
                </c:pt>
                <c:pt idx="238">
                  <c:v>107372842.96001889</c:v>
                </c:pt>
                <c:pt idx="239">
                  <c:v>106880264.7532277</c:v>
                </c:pt>
                <c:pt idx="240">
                  <c:v>106395639.96666104</c:v>
                </c:pt>
                <c:pt idx="241">
                  <c:v>105918356.11218476</c:v>
                </c:pt>
                <c:pt idx="242">
                  <c:v>105447833.50032714</c:v>
                </c:pt>
                <c:pt idx="243">
                  <c:v>104983522.85727859</c:v>
                </c:pt>
                <c:pt idx="244">
                  <c:v>104524903.14640585</c:v>
                </c:pt>
                <c:pt idx="245">
                  <c:v>104071479.57366861</c:v>
                </c:pt>
                <c:pt idx="246">
                  <c:v>103622781.75876819</c:v>
                </c:pt>
                <c:pt idx="247">
                  <c:v>103178362.05563357</c:v>
                </c:pt>
                <c:pt idx="248">
                  <c:v>102737794.00803968</c:v>
                </c:pt>
                <c:pt idx="249">
                  <c:v>102300670.9272469</c:v>
                </c:pt>
                <c:pt idx="250">
                  <c:v>101866604.58035316</c:v>
                </c:pt>
                <c:pt idx="251">
                  <c:v>101435223.97899483</c:v>
                </c:pt>
                <c:pt idx="252">
                  <c:v>101006174.25915958</c:v>
                </c:pt>
                <c:pt idx="253">
                  <c:v>100579115.64390008</c:v>
                </c:pt>
                <c:pt idx="254">
                  <c:v>100153722.4814685</c:v>
                </c:pt>
                <c:pt idx="255">
                  <c:v>99729682.352169514</c:v>
                </c:pt>
                <c:pt idx="256">
                  <c:v>99306695.237903267</c:v>
                </c:pt>
                <c:pt idx="257">
                  <c:v>98884472.748934716</c:v>
                </c:pt>
                <c:pt idx="258">
                  <c:v>98462737.402904272</c:v>
                </c:pt>
                <c:pt idx="259">
                  <c:v>98041221.951677158</c:v>
                </c:pt>
                <c:pt idx="260">
                  <c:v>97619668.751863971</c:v>
                </c:pt>
                <c:pt idx="261">
                  <c:v>97197829.175400719</c:v>
                </c:pt>
                <c:pt idx="262">
                  <c:v>96775463.05672963</c:v>
                </c:pt>
                <c:pt idx="263">
                  <c:v>96352338.173591524</c:v>
                </c:pt>
                <c:pt idx="264">
                  <c:v>95928229.758516937</c:v>
                </c:pt>
                <c:pt idx="265">
                  <c:v>95502920.038535073</c:v>
                </c:pt>
                <c:pt idx="266">
                  <c:v>95076197.800664976</c:v>
                </c:pt>
                <c:pt idx="267">
                  <c:v>94647857.981015414</c:v>
                </c:pt>
                <c:pt idx="268">
                  <c:v>94217701.275566086</c:v>
                </c:pt>
                <c:pt idx="269">
                  <c:v>93785533.770649612</c:v>
                </c:pt>
                <c:pt idx="270">
                  <c:v>93351166.591544732</c:v>
                </c:pt>
                <c:pt idx="271">
                  <c:v>92914415.567499489</c:v>
                </c:pt>
                <c:pt idx="272">
                  <c:v>92475100.911766872</c:v>
                </c:pt>
                <c:pt idx="273">
                  <c:v>92033046.915200502</c:v>
                </c:pt>
                <c:pt idx="274">
                  <c:v>91588081.652189851</c:v>
                </c:pt>
                <c:pt idx="275">
                  <c:v>91140036.697648689</c:v>
                </c:pt>
                <c:pt idx="276">
                  <c:v>90688746.85397169</c:v>
                </c:pt>
                <c:pt idx="277">
                  <c:v>90234049.886774659</c:v>
                </c:pt>
                <c:pt idx="278">
                  <c:v>89775786.268540397</c:v>
                </c:pt>
                <c:pt idx="279">
                  <c:v>89313798.928934649</c:v>
                </c:pt>
                <c:pt idx="280">
                  <c:v>88847933.011146471</c:v>
                </c:pt>
                <c:pt idx="281">
                  <c:v>88378035.63301228</c:v>
                </c:pt>
                <c:pt idx="282">
                  <c:v>87903955.652261361</c:v>
                </c:pt>
                <c:pt idx="283">
                  <c:v>87425543.434940726</c:v>
                </c:pt>
                <c:pt idx="284">
                  <c:v>86942650.626020521</c:v>
                </c:pt>
                <c:pt idx="285">
                  <c:v>86455129.921570048</c:v>
                </c:pt>
                <c:pt idx="286">
                  <c:v>85962834.841399327</c:v>
                </c:pt>
                <c:pt idx="287">
                  <c:v>85465619.501480401</c:v>
                </c:pt>
                <c:pt idx="288">
                  <c:v>84963338.385159388</c:v>
                </c:pt>
                <c:pt idx="289">
                  <c:v>84455846.112369731</c:v>
                </c:pt>
                <c:pt idx="290">
                  <c:v>83942997.205809042</c:v>
                </c:pt>
                <c:pt idx="291">
                  <c:v>83424645.853258997</c:v>
                </c:pt>
                <c:pt idx="292">
                  <c:v>82900645.664954782</c:v>
                </c:pt>
                <c:pt idx="293">
                  <c:v>82370849.425058752</c:v>
                </c:pt>
                <c:pt idx="294">
                  <c:v>81835108.836068064</c:v>
                </c:pt>
                <c:pt idx="295">
                  <c:v>81293274.255093545</c:v>
                </c:pt>
                <c:pt idx="296">
                  <c:v>80745194.42064631</c:v>
                </c:pt>
                <c:pt idx="297">
                  <c:v>80190716.168801203</c:v>
                </c:pt>
                <c:pt idx="298">
                  <c:v>79629684.137099132</c:v>
                </c:pt>
                <c:pt idx="299">
                  <c:v>79061940.454854906</c:v>
                </c:pt>
                <c:pt idx="300">
                  <c:v>78487324.41802825</c:v>
                </c:pt>
                <c:pt idx="301">
                  <c:v>77905672.147014394</c:v>
                </c:pt>
                <c:pt idx="302">
                  <c:v>77316816.225172147</c:v>
                </c:pt>
                <c:pt idx="303">
                  <c:v>76720585.316056132</c:v>
                </c:pt>
                <c:pt idx="304">
                  <c:v>76116803.756877646</c:v>
                </c:pt>
                <c:pt idx="305">
                  <c:v>75505291.125544667</c:v>
                </c:pt>
                <c:pt idx="306">
                  <c:v>74885861.778267041</c:v>
                </c:pt>
                <c:pt idx="307">
                  <c:v>74258324.354514003</c:v>
                </c:pt>
                <c:pt idx="308">
                  <c:v>73622481.245679662</c:v>
                </c:pt>
                <c:pt idx="309">
                  <c:v>72978128.023178235</c:v>
                </c:pt>
                <c:pt idx="310">
                  <c:v>72325052.82151711</c:v>
                </c:pt>
                <c:pt idx="311">
                  <c:v>71663035.671185136</c:v>
                </c:pt>
                <c:pt idx="312">
                  <c:v>70991847.775318488</c:v>
                </c:pt>
                <c:pt idx="313">
                  <c:v>70311250.723671064</c:v>
                </c:pt>
                <c:pt idx="314">
                  <c:v>69620995.636367604</c:v>
                </c:pt>
                <c:pt idx="315">
                  <c:v>68920822.228730187</c:v>
                </c:pt>
                <c:pt idx="316">
                  <c:v>68210457.787666857</c:v>
                </c:pt>
                <c:pt idx="317">
                  <c:v>67489616.048096091</c:v>
                </c:pt>
                <c:pt idx="318">
                  <c:v>66757995.956887163</c:v>
                </c:pt>
                <c:pt idx="319">
                  <c:v>66015280.309219003</c:v>
                </c:pt>
                <c:pt idx="320">
                  <c:v>65261134.240439698</c:v>
                </c:pt>
                <c:pt idx="321">
                  <c:v>64495203.553401984</c:v>
                </c:pt>
                <c:pt idx="322">
                  <c:v>63717112.858260408</c:v>
                </c:pt>
                <c:pt idx="323">
                  <c:v>62926463.497482955</c:v>
                </c:pt>
                <c:pt idx="324">
                  <c:v>62122831.22462777</c:v>
                </c:pt>
                <c:pt idx="325">
                  <c:v>61305763.599115506</c:v>
                </c:pt>
                <c:pt idx="326">
                  <c:v>60474777.053080611</c:v>
                </c:pt>
                <c:pt idx="327">
                  <c:v>59629353.577438585</c:v>
                </c:pt>
                <c:pt idx="328">
                  <c:v>58768936.964419492</c:v>
                </c:pt>
                <c:pt idx="329">
                  <c:v>57892928.531135283</c:v>
                </c:pt>
                <c:pt idx="330">
                  <c:v>57000682.232973732</c:v>
                </c:pt>
                <c:pt idx="331">
                  <c:v>56091499.056542143</c:v>
                </c:pt>
                <c:pt idx="332">
                  <c:v>55164620.556975476</c:v>
                </c:pt>
                <c:pt idx="333">
                  <c:v>54219221.373793155</c:v>
                </c:pt>
                <c:pt idx="334">
                  <c:v>53254400.520425655</c:v>
                </c:pt>
                <c:pt idx="335">
                  <c:v>52269171.191223286</c:v>
                </c:pt>
                <c:pt idx="336">
                  <c:v>51262448.765435681</c:v>
                </c:pt>
                <c:pt idx="337">
                  <c:v>50233036.601023033</c:v>
                </c:pt>
                <c:pt idx="338">
                  <c:v>49179609.099126987</c:v>
                </c:pt>
                <c:pt idx="339">
                  <c:v>48100691.368646078</c:v>
                </c:pt>
                <c:pt idx="340">
                  <c:v>46994634.616952032</c:v>
                </c:pt>
                <c:pt idx="341">
                  <c:v>45859586.114390746</c:v>
                </c:pt>
                <c:pt idx="342">
                  <c:v>44693452.193929739</c:v>
                </c:pt>
                <c:pt idx="343">
                  <c:v>43493852.203244731</c:v>
                </c:pt>
                <c:pt idx="344">
                  <c:v>42258060.549030639</c:v>
                </c:pt>
                <c:pt idx="345">
                  <c:v>40982932.838156559</c:v>
                </c:pt>
                <c:pt idx="346">
                  <c:v>39664810.433361337</c:v>
                </c:pt>
                <c:pt idx="347">
                  <c:v>38299395.172954328</c:v>
                </c:pt>
                <c:pt idx="348">
                  <c:v>36881581.99806577</c:v>
                </c:pt>
                <c:pt idx="349">
                  <c:v>35405230.7937546</c:v>
                </c:pt>
                <c:pt idx="350">
                  <c:v>33862848.070359245</c:v>
                </c:pt>
                <c:pt idx="351">
                  <c:v>32245130.699711062</c:v>
                </c:pt>
                <c:pt idx="352">
                  <c:v>30540290.755127016</c:v>
                </c:pt>
                <c:pt idx="353">
                  <c:v>28733017.551078182</c:v>
                </c:pt>
                <c:pt idx="354">
                  <c:v>0</c:v>
                </c:pt>
                <c:pt idx="355">
                  <c:v>54377517.778618552</c:v>
                </c:pt>
                <c:pt idx="356">
                  <c:v>54376977.638952501</c:v>
                </c:pt>
                <c:pt idx="357">
                  <c:v>54376413.157318972</c:v>
                </c:pt>
                <c:pt idx="358">
                  <c:v>54375829.139109597</c:v>
                </c:pt>
                <c:pt idx="359">
                  <c:v>54375230.776194736</c:v>
                </c:pt>
                <c:pt idx="360">
                  <c:v>54374623.651777484</c:v>
                </c:pt>
                <c:pt idx="361">
                  <c:v>54374013.745637953</c:v>
                </c:pt>
                <c:pt idx="362">
                  <c:v>54373407.439777926</c:v>
                </c:pt>
                <c:pt idx="363">
                  <c:v>54372811.524477109</c:v>
                </c:pt>
                <c:pt idx="364">
                  <c:v>54372233.204772897</c:v>
                </c:pt>
              </c:numCache>
            </c:numRef>
          </c:yVal>
          <c:smooth val="0"/>
          <c:extLst>
            <c:ext xmlns:c16="http://schemas.microsoft.com/office/drawing/2014/chart" uri="{C3380CC4-5D6E-409C-BE32-E72D297353CC}">
              <c16:uniqueId val="{00000000-2F90-4F5B-9233-C2B316400549}"/>
            </c:ext>
          </c:extLst>
        </c:ser>
        <c:dLbls>
          <c:showLegendKey val="0"/>
          <c:showVal val="0"/>
          <c:showCatName val="0"/>
          <c:showSerName val="0"/>
          <c:showPercent val="0"/>
          <c:showBubbleSize val="0"/>
        </c:dLbls>
        <c:axId val="643422352"/>
        <c:axId val="643422680"/>
      </c:scatterChart>
      <c:scatterChart>
        <c:scatterStyle val="lineMarker"/>
        <c:varyColors val="0"/>
        <c:ser>
          <c:idx val="1"/>
          <c:order val="1"/>
          <c:tx>
            <c:strRef>
              <c:f>Sheet1!$P$1</c:f>
              <c:strCache>
                <c:ptCount val="1"/>
                <c:pt idx="0">
                  <c:v>f_syn</c:v>
                </c:pt>
              </c:strCache>
            </c:strRef>
          </c:tx>
          <c:spPr>
            <a:ln w="19050" cap="rnd">
              <a:solidFill>
                <a:schemeClr val="accent2"/>
              </a:solidFill>
              <a:round/>
            </a:ln>
            <a:effectLst/>
          </c:spPr>
          <c:marker>
            <c:symbol val="none"/>
          </c:marker>
          <c:xVal>
            <c:numRef>
              <c:f>Sheet1!$D$2:$D$366</c:f>
              <c:numCache>
                <c:formatCode>General</c:formatCode>
                <c:ptCount val="365"/>
                <c:pt idx="0">
                  <c:v>-1E-3</c:v>
                </c:pt>
                <c:pt idx="1">
                  <c:v>-8.9999999999999998E-4</c:v>
                </c:pt>
                <c:pt idx="2">
                  <c:v>-8.0000000000000004E-4</c:v>
                </c:pt>
                <c:pt idx="3">
                  <c:v>-6.9999999999999999E-4</c:v>
                </c:pt>
                <c:pt idx="4">
                  <c:v>-5.9999999999999995E-4</c:v>
                </c:pt>
                <c:pt idx="5">
                  <c:v>-5.0000000000000001E-4</c:v>
                </c:pt>
                <c:pt idx="6">
                  <c:v>-4.0000000000000002E-4</c:v>
                </c:pt>
                <c:pt idx="7">
                  <c:v>-2.9999999999999997E-4</c:v>
                </c:pt>
                <c:pt idx="8">
                  <c:v>-2.0000000000000001E-4</c:v>
                </c:pt>
                <c:pt idx="9">
                  <c:v>-1E-4</c:v>
                </c:pt>
                <c:pt idx="10">
                  <c:v>0</c:v>
                </c:pt>
                <c:pt idx="11">
                  <c:v>1E-4</c:v>
                </c:pt>
                <c:pt idx="12">
                  <c:v>2.0000000000000001E-4</c:v>
                </c:pt>
                <c:pt idx="13">
                  <c:v>2.9999999999999997E-4</c:v>
                </c:pt>
                <c:pt idx="14">
                  <c:v>4.0000000000000002E-4</c:v>
                </c:pt>
                <c:pt idx="15">
                  <c:v>5.0000000000000001E-4</c:v>
                </c:pt>
                <c:pt idx="16">
                  <c:v>5.9999999999999995E-4</c:v>
                </c:pt>
                <c:pt idx="17">
                  <c:v>6.9999999999999999E-4</c:v>
                </c:pt>
                <c:pt idx="18">
                  <c:v>8.0000000000000004E-4</c:v>
                </c:pt>
                <c:pt idx="19">
                  <c:v>8.9999999999999998E-4</c:v>
                </c:pt>
                <c:pt idx="20">
                  <c:v>1E-3</c:v>
                </c:pt>
                <c:pt idx="21">
                  <c:v>1.1000000000000001E-3</c:v>
                </c:pt>
                <c:pt idx="22">
                  <c:v>1.1999999999999999E-3</c:v>
                </c:pt>
                <c:pt idx="23">
                  <c:v>1.2999999999999999E-3</c:v>
                </c:pt>
                <c:pt idx="24">
                  <c:v>1.4E-3</c:v>
                </c:pt>
                <c:pt idx="25">
                  <c:v>1.5E-3</c:v>
                </c:pt>
                <c:pt idx="26">
                  <c:v>1.6000000000000001E-3</c:v>
                </c:pt>
                <c:pt idx="27">
                  <c:v>1.6999999999999999E-3</c:v>
                </c:pt>
                <c:pt idx="28">
                  <c:v>1.8E-3</c:v>
                </c:pt>
                <c:pt idx="29">
                  <c:v>1.9E-3</c:v>
                </c:pt>
                <c:pt idx="30">
                  <c:v>2E-3</c:v>
                </c:pt>
                <c:pt idx="31">
                  <c:v>2.0999999999999999E-3</c:v>
                </c:pt>
                <c:pt idx="32">
                  <c:v>2.2000000000000001E-3</c:v>
                </c:pt>
                <c:pt idx="33">
                  <c:v>2.3E-3</c:v>
                </c:pt>
                <c:pt idx="34">
                  <c:v>2.3999999999999998E-3</c:v>
                </c:pt>
                <c:pt idx="35">
                  <c:v>2.5000000000000001E-3</c:v>
                </c:pt>
                <c:pt idx="36">
                  <c:v>2.5999999999999999E-3</c:v>
                </c:pt>
                <c:pt idx="37">
                  <c:v>2.7000000000000001E-3</c:v>
                </c:pt>
                <c:pt idx="38">
                  <c:v>2.8E-3</c:v>
                </c:pt>
                <c:pt idx="39">
                  <c:v>2.8999999999999998E-3</c:v>
                </c:pt>
                <c:pt idx="40">
                  <c:v>3.0000000000000001E-3</c:v>
                </c:pt>
                <c:pt idx="41">
                  <c:v>3.0999999999999999E-3</c:v>
                </c:pt>
                <c:pt idx="42">
                  <c:v>3.2000000000000002E-3</c:v>
                </c:pt>
                <c:pt idx="43">
                  <c:v>3.3E-3</c:v>
                </c:pt>
                <c:pt idx="44">
                  <c:v>3.3999999999999998E-3</c:v>
                </c:pt>
                <c:pt idx="45">
                  <c:v>3.5000000000000001E-3</c:v>
                </c:pt>
                <c:pt idx="46">
                  <c:v>3.5999999999999999E-3</c:v>
                </c:pt>
                <c:pt idx="47">
                  <c:v>3.7000000000000002E-3</c:v>
                </c:pt>
                <c:pt idx="48">
                  <c:v>3.8E-3</c:v>
                </c:pt>
                <c:pt idx="49">
                  <c:v>3.8999999999999998E-3</c:v>
                </c:pt>
                <c:pt idx="50">
                  <c:v>4.0000000000000001E-3</c:v>
                </c:pt>
                <c:pt idx="51">
                  <c:v>4.1000000000000003E-3</c:v>
                </c:pt>
                <c:pt idx="52">
                  <c:v>4.1999999999999997E-3</c:v>
                </c:pt>
                <c:pt idx="53">
                  <c:v>4.3E-3</c:v>
                </c:pt>
                <c:pt idx="54">
                  <c:v>4.4000000000000003E-3</c:v>
                </c:pt>
                <c:pt idx="55">
                  <c:v>4.4999999999999997E-3</c:v>
                </c:pt>
                <c:pt idx="56">
                  <c:v>4.5999999999999999E-3</c:v>
                </c:pt>
                <c:pt idx="57">
                  <c:v>4.7000000000000002E-3</c:v>
                </c:pt>
                <c:pt idx="58">
                  <c:v>4.7999999999999996E-3</c:v>
                </c:pt>
                <c:pt idx="59">
                  <c:v>4.8999999999999998E-3</c:v>
                </c:pt>
                <c:pt idx="60">
                  <c:v>5.0000000000000001E-3</c:v>
                </c:pt>
                <c:pt idx="61">
                  <c:v>5.1000000000000004E-3</c:v>
                </c:pt>
                <c:pt idx="62">
                  <c:v>5.1999999999999998E-3</c:v>
                </c:pt>
                <c:pt idx="63">
                  <c:v>5.3E-3</c:v>
                </c:pt>
                <c:pt idx="64">
                  <c:v>5.4000000000000003E-3</c:v>
                </c:pt>
                <c:pt idx="65">
                  <c:v>5.4999999999999997E-3</c:v>
                </c:pt>
                <c:pt idx="66">
                  <c:v>5.5999999999999999E-3</c:v>
                </c:pt>
                <c:pt idx="67">
                  <c:v>5.7000000000000002E-3</c:v>
                </c:pt>
                <c:pt idx="68">
                  <c:v>5.7999999999999996E-3</c:v>
                </c:pt>
                <c:pt idx="69">
                  <c:v>5.8999999999999999E-3</c:v>
                </c:pt>
                <c:pt idx="70">
                  <c:v>6.0000000000000001E-3</c:v>
                </c:pt>
                <c:pt idx="71">
                  <c:v>6.1000000000000004E-3</c:v>
                </c:pt>
                <c:pt idx="72">
                  <c:v>6.1999999999999998E-3</c:v>
                </c:pt>
                <c:pt idx="73">
                  <c:v>6.3E-3</c:v>
                </c:pt>
                <c:pt idx="74">
                  <c:v>6.4000000000000003E-3</c:v>
                </c:pt>
                <c:pt idx="75">
                  <c:v>6.4999999999999997E-3</c:v>
                </c:pt>
                <c:pt idx="76">
                  <c:v>6.6E-3</c:v>
                </c:pt>
                <c:pt idx="77">
                  <c:v>6.7000000000000002E-3</c:v>
                </c:pt>
                <c:pt idx="78">
                  <c:v>6.7999999999999996E-3</c:v>
                </c:pt>
                <c:pt idx="79">
                  <c:v>6.8999999999999999E-3</c:v>
                </c:pt>
                <c:pt idx="80">
                  <c:v>7.0000000000000001E-3</c:v>
                </c:pt>
                <c:pt idx="81">
                  <c:v>7.1000000000000004E-3</c:v>
                </c:pt>
                <c:pt idx="82">
                  <c:v>7.1999999999999998E-3</c:v>
                </c:pt>
                <c:pt idx="83">
                  <c:v>7.3000000000000001E-3</c:v>
                </c:pt>
                <c:pt idx="84">
                  <c:v>7.4000000000000003E-3</c:v>
                </c:pt>
                <c:pt idx="85">
                  <c:v>7.4999999999999997E-3</c:v>
                </c:pt>
                <c:pt idx="86">
                  <c:v>7.6E-3</c:v>
                </c:pt>
                <c:pt idx="87">
                  <c:v>7.7000000000000002E-3</c:v>
                </c:pt>
                <c:pt idx="88">
                  <c:v>7.7999999999999996E-3</c:v>
                </c:pt>
                <c:pt idx="89">
                  <c:v>7.9000000000000008E-3</c:v>
                </c:pt>
                <c:pt idx="90">
                  <c:v>8.0000000000000002E-3</c:v>
                </c:pt>
                <c:pt idx="91">
                  <c:v>8.0999999999999996E-3</c:v>
                </c:pt>
                <c:pt idx="92">
                  <c:v>8.2000000000000007E-3</c:v>
                </c:pt>
                <c:pt idx="93">
                  <c:v>8.3000000000000001E-3</c:v>
                </c:pt>
                <c:pt idx="94">
                  <c:v>8.3999999999999995E-3</c:v>
                </c:pt>
                <c:pt idx="95">
                  <c:v>8.5000000000000006E-3</c:v>
                </c:pt>
                <c:pt idx="96">
                  <c:v>8.6E-3</c:v>
                </c:pt>
                <c:pt idx="97">
                  <c:v>8.6999999999999994E-3</c:v>
                </c:pt>
                <c:pt idx="98">
                  <c:v>8.8000000000000005E-3</c:v>
                </c:pt>
                <c:pt idx="99">
                  <c:v>8.8999999999999999E-3</c:v>
                </c:pt>
                <c:pt idx="100">
                  <c:v>8.9999999999999993E-3</c:v>
                </c:pt>
                <c:pt idx="101">
                  <c:v>9.1000000000000004E-3</c:v>
                </c:pt>
                <c:pt idx="102">
                  <c:v>9.1999999999999998E-3</c:v>
                </c:pt>
                <c:pt idx="103">
                  <c:v>9.2999999999999992E-3</c:v>
                </c:pt>
                <c:pt idx="104">
                  <c:v>9.4000000000000004E-3</c:v>
                </c:pt>
                <c:pt idx="105">
                  <c:v>9.4999999999999998E-3</c:v>
                </c:pt>
                <c:pt idx="106">
                  <c:v>9.5999999999999992E-3</c:v>
                </c:pt>
                <c:pt idx="107">
                  <c:v>9.7000000000000003E-3</c:v>
                </c:pt>
                <c:pt idx="108">
                  <c:v>9.7999999999999997E-3</c:v>
                </c:pt>
                <c:pt idx="109">
                  <c:v>9.9000000000000008E-3</c:v>
                </c:pt>
                <c:pt idx="110">
                  <c:v>0.01</c:v>
                </c:pt>
                <c:pt idx="111">
                  <c:v>1.01E-2</c:v>
                </c:pt>
                <c:pt idx="112">
                  <c:v>1.0200000000000001E-2</c:v>
                </c:pt>
                <c:pt idx="113">
                  <c:v>1.03E-2</c:v>
                </c:pt>
                <c:pt idx="114">
                  <c:v>1.04E-2</c:v>
                </c:pt>
                <c:pt idx="115">
                  <c:v>1.0500000000000001E-2</c:v>
                </c:pt>
                <c:pt idx="116">
                  <c:v>1.06E-2</c:v>
                </c:pt>
                <c:pt idx="117">
                  <c:v>1.0699999999999999E-2</c:v>
                </c:pt>
                <c:pt idx="118">
                  <c:v>1.0800000000000001E-2</c:v>
                </c:pt>
                <c:pt idx="119">
                  <c:v>1.09E-2</c:v>
                </c:pt>
                <c:pt idx="120">
                  <c:v>1.0999999999999999E-2</c:v>
                </c:pt>
                <c:pt idx="121">
                  <c:v>1.11E-2</c:v>
                </c:pt>
                <c:pt idx="122">
                  <c:v>1.12E-2</c:v>
                </c:pt>
                <c:pt idx="123">
                  <c:v>1.1299999999999999E-2</c:v>
                </c:pt>
                <c:pt idx="124">
                  <c:v>1.14E-2</c:v>
                </c:pt>
                <c:pt idx="125">
                  <c:v>1.15E-2</c:v>
                </c:pt>
                <c:pt idx="126">
                  <c:v>1.1599999999999999E-2</c:v>
                </c:pt>
                <c:pt idx="127">
                  <c:v>1.17E-2</c:v>
                </c:pt>
                <c:pt idx="128">
                  <c:v>1.18E-2</c:v>
                </c:pt>
                <c:pt idx="129">
                  <c:v>1.1900000000000001E-2</c:v>
                </c:pt>
                <c:pt idx="130">
                  <c:v>1.2E-2</c:v>
                </c:pt>
                <c:pt idx="131">
                  <c:v>1.21E-2</c:v>
                </c:pt>
                <c:pt idx="132">
                  <c:v>1.2200000000000001E-2</c:v>
                </c:pt>
                <c:pt idx="133">
                  <c:v>1.23E-2</c:v>
                </c:pt>
                <c:pt idx="134">
                  <c:v>1.24E-2</c:v>
                </c:pt>
                <c:pt idx="135">
                  <c:v>1.2500000000000001E-2</c:v>
                </c:pt>
                <c:pt idx="136">
                  <c:v>1.26E-2</c:v>
                </c:pt>
                <c:pt idx="137">
                  <c:v>1.2699999999999999E-2</c:v>
                </c:pt>
                <c:pt idx="138">
                  <c:v>1.2800000000000001E-2</c:v>
                </c:pt>
                <c:pt idx="139">
                  <c:v>1.29E-2</c:v>
                </c:pt>
                <c:pt idx="140">
                  <c:v>1.2999999999999999E-2</c:v>
                </c:pt>
                <c:pt idx="141">
                  <c:v>1.3100000000000001E-2</c:v>
                </c:pt>
                <c:pt idx="142">
                  <c:v>1.32E-2</c:v>
                </c:pt>
                <c:pt idx="143">
                  <c:v>1.3299999999999999E-2</c:v>
                </c:pt>
                <c:pt idx="144">
                  <c:v>1.34E-2</c:v>
                </c:pt>
                <c:pt idx="145">
                  <c:v>1.35E-2</c:v>
                </c:pt>
                <c:pt idx="146">
                  <c:v>1.3599999999999999E-2</c:v>
                </c:pt>
                <c:pt idx="147">
                  <c:v>1.37E-2</c:v>
                </c:pt>
                <c:pt idx="148">
                  <c:v>1.38E-2</c:v>
                </c:pt>
                <c:pt idx="149">
                  <c:v>1.3899999999999999E-2</c:v>
                </c:pt>
                <c:pt idx="150">
                  <c:v>1.4E-2</c:v>
                </c:pt>
                <c:pt idx="151">
                  <c:v>1.41E-2</c:v>
                </c:pt>
                <c:pt idx="152">
                  <c:v>1.4200000000000001E-2</c:v>
                </c:pt>
                <c:pt idx="153">
                  <c:v>1.43E-2</c:v>
                </c:pt>
                <c:pt idx="154">
                  <c:v>1.44E-2</c:v>
                </c:pt>
                <c:pt idx="155">
                  <c:v>1.4500000000000001E-2</c:v>
                </c:pt>
                <c:pt idx="156">
                  <c:v>1.46E-2</c:v>
                </c:pt>
                <c:pt idx="157">
                  <c:v>1.47E-2</c:v>
                </c:pt>
                <c:pt idx="158">
                  <c:v>1.4800000000000001E-2</c:v>
                </c:pt>
                <c:pt idx="159">
                  <c:v>1.49E-2</c:v>
                </c:pt>
                <c:pt idx="160">
                  <c:v>1.4999999999999999E-2</c:v>
                </c:pt>
                <c:pt idx="161">
                  <c:v>1.5100000000000001E-2</c:v>
                </c:pt>
                <c:pt idx="162">
                  <c:v>1.52E-2</c:v>
                </c:pt>
                <c:pt idx="163">
                  <c:v>1.5299999999999999E-2</c:v>
                </c:pt>
                <c:pt idx="164">
                  <c:v>1.54E-2</c:v>
                </c:pt>
                <c:pt idx="165">
                  <c:v>1.55E-2</c:v>
                </c:pt>
                <c:pt idx="166">
                  <c:v>1.5599999999999999E-2</c:v>
                </c:pt>
                <c:pt idx="167">
                  <c:v>1.5699999999999999E-2</c:v>
                </c:pt>
                <c:pt idx="168">
                  <c:v>1.5800000000000002E-2</c:v>
                </c:pt>
                <c:pt idx="169">
                  <c:v>1.5900000000000001E-2</c:v>
                </c:pt>
                <c:pt idx="170">
                  <c:v>1.6E-2</c:v>
                </c:pt>
                <c:pt idx="171">
                  <c:v>1.61E-2</c:v>
                </c:pt>
                <c:pt idx="172">
                  <c:v>1.6199999999999999E-2</c:v>
                </c:pt>
                <c:pt idx="173">
                  <c:v>1.6299999999999999E-2</c:v>
                </c:pt>
                <c:pt idx="174">
                  <c:v>1.6400000000000001E-2</c:v>
                </c:pt>
                <c:pt idx="175">
                  <c:v>1.6500000000000001E-2</c:v>
                </c:pt>
                <c:pt idx="176">
                  <c:v>1.66E-2</c:v>
                </c:pt>
                <c:pt idx="177">
                  <c:v>1.67E-2</c:v>
                </c:pt>
                <c:pt idx="178">
                  <c:v>1.6799999999999999E-2</c:v>
                </c:pt>
                <c:pt idx="179">
                  <c:v>1.6899999999999998E-2</c:v>
                </c:pt>
                <c:pt idx="180">
                  <c:v>1.7000000000000001E-2</c:v>
                </c:pt>
                <c:pt idx="181">
                  <c:v>1.7100000000000001E-2</c:v>
                </c:pt>
                <c:pt idx="182">
                  <c:v>1.72E-2</c:v>
                </c:pt>
                <c:pt idx="183">
                  <c:v>1.7299999999999999E-2</c:v>
                </c:pt>
                <c:pt idx="184">
                  <c:v>1.7399999999999999E-2</c:v>
                </c:pt>
                <c:pt idx="185">
                  <c:v>1.7500000000000002E-2</c:v>
                </c:pt>
                <c:pt idx="186">
                  <c:v>1.7600000000000001E-2</c:v>
                </c:pt>
                <c:pt idx="187">
                  <c:v>1.77E-2</c:v>
                </c:pt>
                <c:pt idx="188">
                  <c:v>1.78E-2</c:v>
                </c:pt>
                <c:pt idx="189">
                  <c:v>1.7899999999999999E-2</c:v>
                </c:pt>
                <c:pt idx="190">
                  <c:v>1.7999999999999999E-2</c:v>
                </c:pt>
                <c:pt idx="191">
                  <c:v>1.8100000000000002E-2</c:v>
                </c:pt>
                <c:pt idx="192">
                  <c:v>1.8200000000000001E-2</c:v>
                </c:pt>
                <c:pt idx="193">
                  <c:v>1.83E-2</c:v>
                </c:pt>
                <c:pt idx="194">
                  <c:v>1.84E-2</c:v>
                </c:pt>
                <c:pt idx="195">
                  <c:v>1.8499999999999999E-2</c:v>
                </c:pt>
                <c:pt idx="196">
                  <c:v>1.8599999999999998E-2</c:v>
                </c:pt>
                <c:pt idx="197">
                  <c:v>1.8700000000000001E-2</c:v>
                </c:pt>
                <c:pt idx="198">
                  <c:v>1.8800000000000001E-2</c:v>
                </c:pt>
                <c:pt idx="199">
                  <c:v>1.89E-2</c:v>
                </c:pt>
                <c:pt idx="200">
                  <c:v>1.9E-2</c:v>
                </c:pt>
                <c:pt idx="201">
                  <c:v>1.9099999999999999E-2</c:v>
                </c:pt>
                <c:pt idx="202">
                  <c:v>1.9199999999999998E-2</c:v>
                </c:pt>
                <c:pt idx="203">
                  <c:v>1.9300000000000001E-2</c:v>
                </c:pt>
                <c:pt idx="204">
                  <c:v>1.9400000000000001E-2</c:v>
                </c:pt>
                <c:pt idx="205">
                  <c:v>1.95E-2</c:v>
                </c:pt>
                <c:pt idx="206">
                  <c:v>1.9599999999999999E-2</c:v>
                </c:pt>
                <c:pt idx="207">
                  <c:v>1.9699999999999999E-2</c:v>
                </c:pt>
                <c:pt idx="208">
                  <c:v>1.9800000000000002E-2</c:v>
                </c:pt>
                <c:pt idx="209">
                  <c:v>1.9900000000000001E-2</c:v>
                </c:pt>
                <c:pt idx="210">
                  <c:v>0.02</c:v>
                </c:pt>
                <c:pt idx="211">
                  <c:v>2.01E-2</c:v>
                </c:pt>
                <c:pt idx="212">
                  <c:v>2.0199999999999999E-2</c:v>
                </c:pt>
                <c:pt idx="213">
                  <c:v>2.0299999999999999E-2</c:v>
                </c:pt>
                <c:pt idx="214">
                  <c:v>2.0400000000000001E-2</c:v>
                </c:pt>
                <c:pt idx="215">
                  <c:v>2.0500000000000001E-2</c:v>
                </c:pt>
                <c:pt idx="216">
                  <c:v>2.06E-2</c:v>
                </c:pt>
                <c:pt idx="217">
                  <c:v>2.07E-2</c:v>
                </c:pt>
                <c:pt idx="218">
                  <c:v>2.0799999999999999E-2</c:v>
                </c:pt>
                <c:pt idx="219">
                  <c:v>2.0899999999999998E-2</c:v>
                </c:pt>
                <c:pt idx="220">
                  <c:v>2.1000000000000001E-2</c:v>
                </c:pt>
                <c:pt idx="221">
                  <c:v>2.1100000000000001E-2</c:v>
                </c:pt>
                <c:pt idx="222">
                  <c:v>2.12E-2</c:v>
                </c:pt>
                <c:pt idx="223">
                  <c:v>2.1299999999999999E-2</c:v>
                </c:pt>
                <c:pt idx="224">
                  <c:v>2.1399999999999999E-2</c:v>
                </c:pt>
                <c:pt idx="225">
                  <c:v>2.1499999999999998E-2</c:v>
                </c:pt>
                <c:pt idx="226">
                  <c:v>2.1600000000000001E-2</c:v>
                </c:pt>
                <c:pt idx="227">
                  <c:v>2.1700000000000001E-2</c:v>
                </c:pt>
                <c:pt idx="228">
                  <c:v>2.18E-2</c:v>
                </c:pt>
                <c:pt idx="229">
                  <c:v>2.1899999999999999E-2</c:v>
                </c:pt>
                <c:pt idx="230">
                  <c:v>2.1999999999999999E-2</c:v>
                </c:pt>
                <c:pt idx="231">
                  <c:v>2.2100000000000002E-2</c:v>
                </c:pt>
                <c:pt idx="232">
                  <c:v>2.2200000000000001E-2</c:v>
                </c:pt>
                <c:pt idx="233">
                  <c:v>2.23E-2</c:v>
                </c:pt>
                <c:pt idx="234">
                  <c:v>2.24E-2</c:v>
                </c:pt>
                <c:pt idx="235">
                  <c:v>2.2499999999999999E-2</c:v>
                </c:pt>
                <c:pt idx="236">
                  <c:v>2.2599999999999999E-2</c:v>
                </c:pt>
                <c:pt idx="237">
                  <c:v>2.2700000000000001E-2</c:v>
                </c:pt>
                <c:pt idx="238">
                  <c:v>2.2800000000000001E-2</c:v>
                </c:pt>
                <c:pt idx="239">
                  <c:v>2.29E-2</c:v>
                </c:pt>
                <c:pt idx="240">
                  <c:v>2.3E-2</c:v>
                </c:pt>
                <c:pt idx="241">
                  <c:v>2.3099999999999999E-2</c:v>
                </c:pt>
                <c:pt idx="242">
                  <c:v>2.3199999999999998E-2</c:v>
                </c:pt>
                <c:pt idx="243">
                  <c:v>2.3300000000000001E-2</c:v>
                </c:pt>
                <c:pt idx="244">
                  <c:v>2.3400000000000001E-2</c:v>
                </c:pt>
                <c:pt idx="245">
                  <c:v>2.35E-2</c:v>
                </c:pt>
                <c:pt idx="246">
                  <c:v>2.3599999999999999E-2</c:v>
                </c:pt>
                <c:pt idx="247">
                  <c:v>2.3699999999999999E-2</c:v>
                </c:pt>
                <c:pt idx="248">
                  <c:v>2.3800000000000002E-2</c:v>
                </c:pt>
                <c:pt idx="249">
                  <c:v>2.3900000000000001E-2</c:v>
                </c:pt>
                <c:pt idx="250">
                  <c:v>2.4E-2</c:v>
                </c:pt>
                <c:pt idx="251">
                  <c:v>2.41E-2</c:v>
                </c:pt>
                <c:pt idx="252">
                  <c:v>2.4199999999999999E-2</c:v>
                </c:pt>
                <c:pt idx="253">
                  <c:v>2.4299999999999999E-2</c:v>
                </c:pt>
                <c:pt idx="254">
                  <c:v>2.4400000000000002E-2</c:v>
                </c:pt>
                <c:pt idx="255">
                  <c:v>2.4500000000000001E-2</c:v>
                </c:pt>
                <c:pt idx="256">
                  <c:v>2.46E-2</c:v>
                </c:pt>
                <c:pt idx="257">
                  <c:v>2.47E-2</c:v>
                </c:pt>
                <c:pt idx="258">
                  <c:v>2.4799999999999999E-2</c:v>
                </c:pt>
                <c:pt idx="259">
                  <c:v>2.4899999999999999E-2</c:v>
                </c:pt>
                <c:pt idx="260">
                  <c:v>2.5000000000000001E-2</c:v>
                </c:pt>
                <c:pt idx="261">
                  <c:v>2.5100000000000001E-2</c:v>
                </c:pt>
                <c:pt idx="262">
                  <c:v>2.52E-2</c:v>
                </c:pt>
                <c:pt idx="263">
                  <c:v>2.53E-2</c:v>
                </c:pt>
                <c:pt idx="264">
                  <c:v>2.5399999999999999E-2</c:v>
                </c:pt>
                <c:pt idx="265">
                  <c:v>2.5499999999999998E-2</c:v>
                </c:pt>
                <c:pt idx="266">
                  <c:v>2.5600000000000001E-2</c:v>
                </c:pt>
                <c:pt idx="267">
                  <c:v>2.5700000000000001E-2</c:v>
                </c:pt>
                <c:pt idx="268">
                  <c:v>2.58E-2</c:v>
                </c:pt>
                <c:pt idx="269">
                  <c:v>2.5899999999999999E-2</c:v>
                </c:pt>
                <c:pt idx="270">
                  <c:v>2.5999999999999999E-2</c:v>
                </c:pt>
                <c:pt idx="271">
                  <c:v>2.6100000000000002E-2</c:v>
                </c:pt>
                <c:pt idx="272">
                  <c:v>2.6200000000000001E-2</c:v>
                </c:pt>
                <c:pt idx="273">
                  <c:v>2.63E-2</c:v>
                </c:pt>
                <c:pt idx="274">
                  <c:v>2.64E-2</c:v>
                </c:pt>
                <c:pt idx="275">
                  <c:v>2.6499999999999999E-2</c:v>
                </c:pt>
                <c:pt idx="276">
                  <c:v>2.6599999999999999E-2</c:v>
                </c:pt>
                <c:pt idx="277">
                  <c:v>2.6700000000000002E-2</c:v>
                </c:pt>
                <c:pt idx="278">
                  <c:v>2.6800000000000001E-2</c:v>
                </c:pt>
                <c:pt idx="279">
                  <c:v>2.69E-2</c:v>
                </c:pt>
                <c:pt idx="280">
                  <c:v>2.7E-2</c:v>
                </c:pt>
                <c:pt idx="281">
                  <c:v>2.7099999999999999E-2</c:v>
                </c:pt>
                <c:pt idx="282">
                  <c:v>2.7199999999999998E-2</c:v>
                </c:pt>
                <c:pt idx="283">
                  <c:v>2.7300000000000001E-2</c:v>
                </c:pt>
                <c:pt idx="284">
                  <c:v>2.7400000000000001E-2</c:v>
                </c:pt>
                <c:pt idx="285">
                  <c:v>2.75E-2</c:v>
                </c:pt>
                <c:pt idx="286">
                  <c:v>2.76E-2</c:v>
                </c:pt>
                <c:pt idx="287">
                  <c:v>2.7699999999999999E-2</c:v>
                </c:pt>
                <c:pt idx="288">
                  <c:v>2.7799999999999998E-2</c:v>
                </c:pt>
                <c:pt idx="289">
                  <c:v>2.7900000000000001E-2</c:v>
                </c:pt>
                <c:pt idx="290">
                  <c:v>2.8000000000000001E-2</c:v>
                </c:pt>
                <c:pt idx="291">
                  <c:v>2.81E-2</c:v>
                </c:pt>
                <c:pt idx="292">
                  <c:v>2.8199999999999999E-2</c:v>
                </c:pt>
                <c:pt idx="293">
                  <c:v>2.8299999999999999E-2</c:v>
                </c:pt>
                <c:pt idx="294">
                  <c:v>2.8400000000000002E-2</c:v>
                </c:pt>
                <c:pt idx="295">
                  <c:v>2.8500000000000001E-2</c:v>
                </c:pt>
                <c:pt idx="296">
                  <c:v>2.86E-2</c:v>
                </c:pt>
                <c:pt idx="297">
                  <c:v>2.87E-2</c:v>
                </c:pt>
                <c:pt idx="298">
                  <c:v>2.8799999999999999E-2</c:v>
                </c:pt>
                <c:pt idx="299">
                  <c:v>2.8899999999999999E-2</c:v>
                </c:pt>
                <c:pt idx="300">
                  <c:v>2.9000000000000001E-2</c:v>
                </c:pt>
                <c:pt idx="301">
                  <c:v>2.9100000000000001E-2</c:v>
                </c:pt>
                <c:pt idx="302">
                  <c:v>2.92E-2</c:v>
                </c:pt>
                <c:pt idx="303">
                  <c:v>2.93E-2</c:v>
                </c:pt>
                <c:pt idx="304">
                  <c:v>2.9399999999999999E-2</c:v>
                </c:pt>
                <c:pt idx="305">
                  <c:v>2.9499999999999998E-2</c:v>
                </c:pt>
                <c:pt idx="306">
                  <c:v>2.9600000000000001E-2</c:v>
                </c:pt>
                <c:pt idx="307">
                  <c:v>2.9700000000000001E-2</c:v>
                </c:pt>
                <c:pt idx="308">
                  <c:v>2.98E-2</c:v>
                </c:pt>
                <c:pt idx="309">
                  <c:v>2.9899999999999999E-2</c:v>
                </c:pt>
                <c:pt idx="310">
                  <c:v>0.03</c:v>
                </c:pt>
                <c:pt idx="311">
                  <c:v>3.0099999999999998E-2</c:v>
                </c:pt>
                <c:pt idx="312">
                  <c:v>3.0200000000000001E-2</c:v>
                </c:pt>
                <c:pt idx="313">
                  <c:v>3.0300000000000001E-2</c:v>
                </c:pt>
                <c:pt idx="314">
                  <c:v>3.04E-2</c:v>
                </c:pt>
                <c:pt idx="315">
                  <c:v>3.0499999999999999E-2</c:v>
                </c:pt>
                <c:pt idx="316">
                  <c:v>3.0599999999999999E-2</c:v>
                </c:pt>
                <c:pt idx="317">
                  <c:v>3.0700000000000002E-2</c:v>
                </c:pt>
                <c:pt idx="318">
                  <c:v>3.0800000000000001E-2</c:v>
                </c:pt>
                <c:pt idx="319">
                  <c:v>3.09E-2</c:v>
                </c:pt>
                <c:pt idx="320">
                  <c:v>3.1E-2</c:v>
                </c:pt>
                <c:pt idx="321">
                  <c:v>3.1099999999999999E-2</c:v>
                </c:pt>
                <c:pt idx="322">
                  <c:v>3.1199999999999999E-2</c:v>
                </c:pt>
                <c:pt idx="323">
                  <c:v>3.1300000000000001E-2</c:v>
                </c:pt>
                <c:pt idx="324">
                  <c:v>3.1399999999999997E-2</c:v>
                </c:pt>
                <c:pt idx="325">
                  <c:v>3.15E-2</c:v>
                </c:pt>
                <c:pt idx="326">
                  <c:v>3.1600000000000003E-2</c:v>
                </c:pt>
                <c:pt idx="327">
                  <c:v>3.1699999999999999E-2</c:v>
                </c:pt>
                <c:pt idx="328">
                  <c:v>3.1800000000000002E-2</c:v>
                </c:pt>
                <c:pt idx="329">
                  <c:v>3.1899999999999998E-2</c:v>
                </c:pt>
                <c:pt idx="330">
                  <c:v>3.2000000000000001E-2</c:v>
                </c:pt>
                <c:pt idx="331">
                  <c:v>3.2099999999999997E-2</c:v>
                </c:pt>
                <c:pt idx="332">
                  <c:v>3.2199999999999999E-2</c:v>
                </c:pt>
                <c:pt idx="333">
                  <c:v>3.2300000000000002E-2</c:v>
                </c:pt>
                <c:pt idx="334">
                  <c:v>3.2399999999999998E-2</c:v>
                </c:pt>
                <c:pt idx="335">
                  <c:v>3.2500000000000001E-2</c:v>
                </c:pt>
                <c:pt idx="336">
                  <c:v>3.2599999999999997E-2</c:v>
                </c:pt>
                <c:pt idx="337">
                  <c:v>3.27E-2</c:v>
                </c:pt>
                <c:pt idx="338">
                  <c:v>3.2800000000000003E-2</c:v>
                </c:pt>
                <c:pt idx="339">
                  <c:v>3.2899999999999999E-2</c:v>
                </c:pt>
                <c:pt idx="340">
                  <c:v>3.3000000000000002E-2</c:v>
                </c:pt>
                <c:pt idx="341">
                  <c:v>3.3099999999999997E-2</c:v>
                </c:pt>
                <c:pt idx="342">
                  <c:v>3.32E-2</c:v>
                </c:pt>
                <c:pt idx="343">
                  <c:v>3.3300000000000003E-2</c:v>
                </c:pt>
                <c:pt idx="344">
                  <c:v>3.3399999999999999E-2</c:v>
                </c:pt>
                <c:pt idx="345">
                  <c:v>3.3500000000000002E-2</c:v>
                </c:pt>
                <c:pt idx="346">
                  <c:v>3.3599999999999998E-2</c:v>
                </c:pt>
                <c:pt idx="347">
                  <c:v>3.3700000000000001E-2</c:v>
                </c:pt>
                <c:pt idx="348">
                  <c:v>3.3799999999999997E-2</c:v>
                </c:pt>
                <c:pt idx="349">
                  <c:v>3.39E-2</c:v>
                </c:pt>
                <c:pt idx="350">
                  <c:v>3.4000000000000002E-2</c:v>
                </c:pt>
                <c:pt idx="351">
                  <c:v>3.4099999999999998E-2</c:v>
                </c:pt>
                <c:pt idx="352">
                  <c:v>3.4200000000000001E-2</c:v>
                </c:pt>
                <c:pt idx="353">
                  <c:v>3.4299999999999997E-2</c:v>
                </c:pt>
                <c:pt idx="354">
                  <c:v>3.44E-2</c:v>
                </c:pt>
                <c:pt idx="355">
                  <c:v>3.4500000000000003E-2</c:v>
                </c:pt>
                <c:pt idx="356">
                  <c:v>3.4599999999999999E-2</c:v>
                </c:pt>
                <c:pt idx="357">
                  <c:v>3.4700000000000002E-2</c:v>
                </c:pt>
                <c:pt idx="358">
                  <c:v>3.4799999999999998E-2</c:v>
                </c:pt>
                <c:pt idx="359">
                  <c:v>3.49E-2</c:v>
                </c:pt>
                <c:pt idx="360">
                  <c:v>3.5000000000000003E-2</c:v>
                </c:pt>
                <c:pt idx="361">
                  <c:v>3.5099999999999999E-2</c:v>
                </c:pt>
                <c:pt idx="362">
                  <c:v>3.5200000000000002E-2</c:v>
                </c:pt>
                <c:pt idx="363">
                  <c:v>3.5299999999999998E-2</c:v>
                </c:pt>
                <c:pt idx="364">
                  <c:v>3.5400000000000001E-2</c:v>
                </c:pt>
              </c:numCache>
            </c:numRef>
          </c:xVal>
          <c:yVal>
            <c:numRef>
              <c:f>Sheet1!$P$2:$P$366</c:f>
              <c:numCache>
                <c:formatCode>0.00E+00</c:formatCode>
                <c:ptCount val="365"/>
                <c:pt idx="0">
                  <c:v>42131.89437824607</c:v>
                </c:pt>
                <c:pt idx="1">
                  <c:v>42250.24390413893</c:v>
                </c:pt>
                <c:pt idx="2">
                  <c:v>42356.438521271477</c:v>
                </c:pt>
                <c:pt idx="3">
                  <c:v>42450.377159188945</c:v>
                </c:pt>
                <c:pt idx="4">
                  <c:v>42531.970682816296</c:v>
                </c:pt>
                <c:pt idx="5">
                  <c:v>42601.141883696771</c:v>
                </c:pt>
                <c:pt idx="6">
                  <c:v>42657.825467139657</c:v>
                </c:pt>
                <c:pt idx="7">
                  <c:v>42701.96803744731</c:v>
                </c:pt>
                <c:pt idx="8">
                  <c:v>42733.528083120298</c:v>
                </c:pt>
                <c:pt idx="9">
                  <c:v>42752.475963641424</c:v>
                </c:pt>
                <c:pt idx="10">
                  <c:v>42758.793899108648</c:v>
                </c:pt>
                <c:pt idx="11">
                  <c:v>42752.475963641424</c:v>
                </c:pt>
                <c:pt idx="12">
                  <c:v>42733.528083120298</c:v>
                </c:pt>
                <c:pt idx="13">
                  <c:v>42701.96803744731</c:v>
                </c:pt>
                <c:pt idx="14">
                  <c:v>42657.825467139657</c:v>
                </c:pt>
                <c:pt idx="15">
                  <c:v>42601.141883696771</c:v>
                </c:pt>
                <c:pt idx="16">
                  <c:v>42531.970682816296</c:v>
                </c:pt>
                <c:pt idx="17">
                  <c:v>42450.377159188945</c:v>
                </c:pt>
                <c:pt idx="18">
                  <c:v>42356.438521271477</c:v>
                </c:pt>
                <c:pt idx="19">
                  <c:v>42250.24390413893</c:v>
                </c:pt>
                <c:pt idx="20">
                  <c:v>42131.89437824607</c:v>
                </c:pt>
                <c:pt idx="21">
                  <c:v>42001.502951694521</c:v>
                </c:pt>
                <c:pt idx="22">
                  <c:v>41859.19456340999</c:v>
                </c:pt>
                <c:pt idx="23">
                  <c:v>41705.106064483334</c:v>
                </c:pt>
                <c:pt idx="24">
                  <c:v>41539.386184828159</c:v>
                </c:pt>
                <c:pt idx="25">
                  <c:v>41362.195482253679</c:v>
                </c:pt>
                <c:pt idx="26">
                  <c:v>41173.706271049807</c:v>
                </c:pt>
                <c:pt idx="27">
                  <c:v>40974.102527229901</c:v>
                </c:pt>
                <c:pt idx="28">
                  <c:v>40763.579767678435</c:v>
                </c:pt>
                <c:pt idx="29">
                  <c:v>40542.344900600445</c:v>
                </c:pt>
                <c:pt idx="30">
                  <c:v>40310.616044871414</c:v>
                </c:pt>
                <c:pt idx="31">
                  <c:v>40068.622316131186</c:v>
                </c:pt>
                <c:pt idx="32">
                  <c:v>39816.603577756156</c:v>
                </c:pt>
                <c:pt idx="33">
                  <c:v>39554.810155171537</c:v>
                </c:pt>
                <c:pt idx="34">
                  <c:v>39283.50251232853</c:v>
                </c:pt>
                <c:pt idx="35">
                  <c:v>39002.950889562038</c:v>
                </c:pt>
                <c:pt idx="36">
                  <c:v>38713.434902459216</c:v>
                </c:pt>
                <c:pt idx="37">
                  <c:v>38415.243101798595</c:v>
                </c:pt>
                <c:pt idx="38">
                  <c:v>38108.672495060979</c:v>
                </c:pt>
                <c:pt idx="39">
                  <c:v>37794.028030455069</c:v>
                </c:pt>
                <c:pt idx="40">
                  <c:v>37471.622044840602</c:v>
                </c:pt>
                <c:pt idx="41">
                  <c:v>37141.773677359066</c:v>
                </c:pt>
                <c:pt idx="42">
                  <c:v>36804.808250992362</c:v>
                </c:pt>
                <c:pt idx="43">
                  <c:v>36461.056624656456</c:v>
                </c:pt>
                <c:pt idx="44">
                  <c:v>36110.854518792286</c:v>
                </c:pt>
                <c:pt idx="45">
                  <c:v>35754.541817737787</c:v>
                </c:pt>
                <c:pt idx="46">
                  <c:v>35392.46185244566</c:v>
                </c:pt>
                <c:pt idx="47">
                  <c:v>35024.960667348205</c:v>
                </c:pt>
                <c:pt idx="48">
                  <c:v>34652.386275361299</c:v>
                </c:pt>
                <c:pt idx="49">
                  <c:v>34275.087905159104</c:v>
                </c:pt>
                <c:pt idx="50">
                  <c:v>33893.415244942902</c:v>
                </c:pt>
                <c:pt idx="51">
                  <c:v>33507.717686964977</c:v>
                </c:pt>
                <c:pt idx="52">
                  <c:v>33118.343577058455</c:v>
                </c:pt>
                <c:pt idx="53">
                  <c:v>32725.639473361967</c:v>
                </c:pt>
                <c:pt idx="54">
                  <c:v>32329.94941832115</c:v>
                </c:pt>
                <c:pt idx="55">
                  <c:v>31931.614227895549</c:v>
                </c:pt>
                <c:pt idx="56">
                  <c:v>31530.970801706841</c:v>
                </c:pt>
                <c:pt idx="57">
                  <c:v>31128.351457633551</c:v>
                </c:pt>
                <c:pt idx="58">
                  <c:v>30724.083294094828</c:v>
                </c:pt>
                <c:pt idx="59">
                  <c:v>30318.487582974827</c:v>
                </c:pt>
                <c:pt idx="60">
                  <c:v>29911.879195827063</c:v>
                </c:pt>
                <c:pt idx="61">
                  <c:v>29504.566065666109</c:v>
                </c:pt>
                <c:pt idx="62">
                  <c:v>29096.848686312122</c:v>
                </c:pt>
                <c:pt idx="63">
                  <c:v>28689.019650903028</c:v>
                </c:pt>
                <c:pt idx="64">
                  <c:v>28281.363230836763</c:v>
                </c:pt>
                <c:pt idx="65">
                  <c:v>27874.154996055786</c:v>
                </c:pt>
                <c:pt idx="66">
                  <c:v>27467.661477243251</c:v>
                </c:pt>
                <c:pt idx="67">
                  <c:v>27062.13987016707</c:v>
                </c:pt>
                <c:pt idx="68">
                  <c:v>26657.837782090301</c:v>
                </c:pt>
                <c:pt idx="69">
                  <c:v>26254.993019865047</c:v>
                </c:pt>
                <c:pt idx="70">
                  <c:v>25853.833419046307</c:v>
                </c:pt>
                <c:pt idx="71">
                  <c:v>25454.576713103441</c:v>
                </c:pt>
                <c:pt idx="72">
                  <c:v>25057.430441571618</c:v>
                </c:pt>
                <c:pt idx="73">
                  <c:v>24662.591895775833</c:v>
                </c:pt>
                <c:pt idx="74">
                  <c:v>24270.248100575038</c:v>
                </c:pt>
                <c:pt idx="75">
                  <c:v>23880.575830415775</c:v>
                </c:pt>
                <c:pt idx="76">
                  <c:v>23493.741657851617</c:v>
                </c:pt>
                <c:pt idx="77">
                  <c:v>23109.902032577087</c:v>
                </c:pt>
                <c:pt idx="78">
                  <c:v>22729.203388942158</c:v>
                </c:pt>
                <c:pt idx="79">
                  <c:v>22351.782279853687</c:v>
                </c:pt>
                <c:pt idx="80">
                  <c:v>21977.765534933118</c:v>
                </c:pt>
                <c:pt idx="81">
                  <c:v>21607.270440783297</c:v>
                </c:pt>
                <c:pt idx="82">
                  <c:v>21240.404941220364</c:v>
                </c:pt>
                <c:pt idx="83">
                  <c:v>20877.267855346581</c:v>
                </c:pt>
                <c:pt idx="84">
                  <c:v>20517.949111376623</c:v>
                </c:pt>
                <c:pt idx="85">
                  <c:v>20162.529994179484</c:v>
                </c:pt>
                <c:pt idx="86">
                  <c:v>19811.083404560432</c:v>
                </c:pt>
                <c:pt idx="87">
                  <c:v>19463.674128380891</c:v>
                </c:pt>
                <c:pt idx="88">
                  <c:v>19120.359113694223</c:v>
                </c:pt>
                <c:pt idx="89">
                  <c:v>18781.187754165087</c:v>
                </c:pt>
                <c:pt idx="90">
                  <c:v>18446.202177133491</c:v>
                </c:pt>
                <c:pt idx="91">
                  <c:v>18115.437534782734</c:v>
                </c:pt>
                <c:pt idx="92">
                  <c:v>17788.922296971516</c:v>
                </c:pt>
                <c:pt idx="93">
                  <c:v>17466.678544392547</c:v>
                </c:pt>
                <c:pt idx="94">
                  <c:v>17148.722260822859</c:v>
                </c:pt>
                <c:pt idx="95">
                  <c:v>16835.063623332924</c:v>
                </c:pt>
                <c:pt idx="96">
                  <c:v>16525.707289422433</c:v>
                </c:pt>
                <c:pt idx="97">
                  <c:v>16220.652680148623</c:v>
                </c:pt>
                <c:pt idx="98">
                  <c:v>15919.894258408614</c:v>
                </c:pt>
                <c:pt idx="99">
                  <c:v>15623.421801628952</c:v>
                </c:pt>
                <c:pt idx="100">
                  <c:v>15331.220668203499</c:v>
                </c:pt>
                <c:pt idx="101">
                  <c:v>15043.272057104319</c:v>
                </c:pt>
                <c:pt idx="102">
                  <c:v>14759.553260169483</c:v>
                </c:pt>
                <c:pt idx="103">
                  <c:v>14480.037906645517</c:v>
                </c:pt>
                <c:pt idx="104">
                  <c:v>14204.696199631897</c:v>
                </c:pt>
                <c:pt idx="105">
                  <c:v>13933.495144138973</c:v>
                </c:pt>
                <c:pt idx="106">
                  <c:v>13666.398766529896</c:v>
                </c:pt>
                <c:pt idx="107">
                  <c:v>13403.368325171727</c:v>
                </c:pt>
                <c:pt idx="108">
                  <c:v>13144.362512169442</c:v>
                </c:pt>
                <c:pt idx="109">
                  <c:v>12889.337646101452</c:v>
                </c:pt>
                <c:pt idx="110">
                  <c:v>12638.247855714675</c:v>
                </c:pt>
                <c:pt idx="111">
                  <c:v>12391.045254571902</c:v>
                </c:pt>
                <c:pt idx="112">
                  <c:v>12147.680106674965</c:v>
                </c:pt>
                <c:pt idx="113">
                  <c:v>11908.100983113114</c:v>
                </c:pt>
                <c:pt idx="114">
                  <c:v>11672.254909807911</c:v>
                </c:pt>
                <c:pt idx="115">
                  <c:v>11440.087506443844</c:v>
                </c:pt>
                <c:pt idx="116">
                  <c:v>11211.543116687857</c:v>
                </c:pt>
                <c:pt idx="117">
                  <c:v>10986.564929810922</c:v>
                </c:pt>
                <c:pt idx="118">
                  <c:v>10765.095093831713</c:v>
                </c:pt>
                <c:pt idx="119">
                  <c:v>10547.074820304852</c:v>
                </c:pt>
                <c:pt idx="120">
                  <c:v>10332.444480876053</c:v>
                </c:pt>
                <c:pt idx="121">
                  <c:v>10121.143695722292</c:v>
                </c:pt>
                <c:pt idx="122">
                  <c:v>9913.1114139875317</c:v>
                </c:pt>
                <c:pt idx="123">
                  <c:v>9708.285986313731</c:v>
                </c:pt>
                <c:pt idx="124">
                  <c:v>9506.6052295521076</c:v>
                </c:pt>
                <c:pt idx="125">
                  <c:v>9308.0064837213595</c:v>
                </c:pt>
                <c:pt idx="126">
                  <c:v>9112.4266612572919</c:v>
                </c:pt>
                <c:pt idx="127">
                  <c:v>8919.8022885717401</c:v>
                </c:pt>
                <c:pt idx="128">
                  <c:v>8730.0695399075721</c:v>
                </c:pt>
                <c:pt idx="129">
                  <c:v>8543.1642634404416</c:v>
                </c:pt>
                <c:pt idx="130">
                  <c:v>8359.0219995360367</c:v>
                </c:pt>
                <c:pt idx="131">
                  <c:v>8177.5779910231777</c:v>
                </c:pt>
                <c:pt idx="132">
                  <c:v>7998.7671852875819</c:v>
                </c:pt>
                <c:pt idx="133">
                  <c:v>7822.5242279267686</c:v>
                </c:pt>
                <c:pt idx="134">
                  <c:v>7648.783447632396</c:v>
                </c:pt>
                <c:pt idx="135">
                  <c:v>7477.4788318805349</c:v>
                </c:pt>
                <c:pt idx="136">
                  <c:v>7308.5439929105514</c:v>
                </c:pt>
                <c:pt idx="137">
                  <c:v>7141.9121233569676</c:v>
                </c:pt>
                <c:pt idx="138">
                  <c:v>6977.5159407629226</c:v>
                </c:pt>
                <c:pt idx="139">
                  <c:v>6815.2876200436749</c:v>
                </c:pt>
                <c:pt idx="140">
                  <c:v>6655.1587127801286</c:v>
                </c:pt>
                <c:pt idx="141">
                  <c:v>6497.06005199844</c:v>
                </c:pt>
                <c:pt idx="142">
                  <c:v>6340.9216408249295</c:v>
                </c:pt>
                <c:pt idx="143">
                  <c:v>6186.6725230858738</c:v>
                </c:pt>
                <c:pt idx="144">
                  <c:v>6034.2406335364331</c:v>
                </c:pt>
                <c:pt idx="145">
                  <c:v>5883.5526249367331</c:v>
                </c:pt>
                <c:pt idx="146">
                  <c:v>5734.5336686243027</c:v>
                </c:pt>
                <c:pt idx="147">
                  <c:v>5587.1072245362238</c:v>
                </c:pt>
                <c:pt idx="148">
                  <c:v>5441.1947757750659</c:v>
                </c:pt>
                <c:pt idx="149">
                  <c:v>5296.7155217474301</c:v>
                </c:pt>
                <c:pt idx="150">
                  <c:v>5153.5860225725046</c:v>
                </c:pt>
                <c:pt idx="151">
                  <c:v>5011.7197857830533</c:v>
                </c:pt>
                <c:pt idx="152">
                  <c:v>4871.0267842181265</c:v>
                </c:pt>
                <c:pt idx="153">
                  <c:v>4731.4128912938622</c:v>
                </c:pt>
                <c:pt idx="154">
                  <c:v>4592.7792163438144</c:v>
                </c:pt>
                <c:pt idx="155">
                  <c:v>4455.0213181762238</c:v>
                </c:pt>
                <c:pt idx="156">
                  <c:v>4318.0282690320792</c:v>
                </c:pt>
                <c:pt idx="157">
                  <c:v>4181.6815332193555</c:v>
                </c:pt>
                <c:pt idx="158">
                  <c:v>4045.8536140953329</c:v>
                </c:pt>
                <c:pt idx="159">
                  <c:v>3910.4064086804228</c:v>
                </c:pt>
                <c:pt idx="160">
                  <c:v>3775.1891894076221</c:v>
                </c:pt>
                <c:pt idx="161">
                  <c:v>3640.0361049356852</c:v>
                </c:pt>
                <c:pt idx="162">
                  <c:v>3504.7630529079242</c:v>
                </c:pt>
                <c:pt idx="163">
                  <c:v>3369.1637213064396</c:v>
                </c:pt>
                <c:pt idx="164">
                  <c:v>3233.0045125352854</c:v>
                </c:pt>
                <c:pt idx="165">
                  <c:v>3096.0179407340443</c:v>
                </c:pt>
                <c:pt idx="166">
                  <c:v>2957.893903229115</c:v>
                </c:pt>
                <c:pt idx="167">
                  <c:v>2818.2679285733957</c:v>
                </c:pt>
                <c:pt idx="168">
                  <c:v>2676.7050196496934</c:v>
                </c:pt>
                <c:pt idx="169">
                  <c:v>2532.6768983994489</c:v>
                </c:pt>
                <c:pt idx="170">
                  <c:v>2385.5290421370937</c:v>
                </c:pt>
                <c:pt idx="171">
                  <c:v>2234.4313134870499</c:v>
                </c:pt>
                <c:pt idx="172">
                  <c:v>2078.3009926672325</c:v>
                </c:pt>
                <c:pt idx="173">
                  <c:v>1915.676727281136</c:v>
                </c:pt>
                <c:pt idx="174">
                  <c:v>1744.4988806814022</c:v>
                </c:pt>
                <c:pt idx="175">
                  <c:v>1561.6945149598293</c:v>
                </c:pt>
                <c:pt idx="176">
                  <c:v>1362.3015843620108</c:v>
                </c:pt>
                <c:pt idx="177">
                  <c:v>1137.2955452141789</c:v>
                </c:pt>
                <c:pt idx="178">
                  <c:v>866.5343609141263</c:v>
                </c:pt>
                <c:pt idx="179">
                  <c:v>476.94861766190985</c:v>
                </c:pt>
                <c:pt idx="180">
                  <c:v>526.73123279006995</c:v>
                </c:pt>
                <c:pt idx="181">
                  <c:v>874.38662624001574</c:v>
                </c:pt>
                <c:pt idx="182">
                  <c:v>1111.0674542926733</c:v>
                </c:pt>
                <c:pt idx="183">
                  <c:v>1299.1580604090952</c:v>
                </c:pt>
                <c:pt idx="184">
                  <c:v>1457.793231525781</c:v>
                </c:pt>
                <c:pt idx="185">
                  <c:v>1595.9588103885778</c:v>
                </c:pt>
                <c:pt idx="186">
                  <c:v>1718.7572739228583</c:v>
                </c:pt>
                <c:pt idx="187">
                  <c:v>1829.4294156818758</c:v>
                </c:pt>
                <c:pt idx="188">
                  <c:v>1930.1933583685588</c:v>
                </c:pt>
                <c:pt idx="189">
                  <c:v>2022.6509849519646</c:v>
                </c:pt>
                <c:pt idx="190">
                  <c:v>2108.0069458737357</c:v>
                </c:pt>
                <c:pt idx="191">
                  <c:v>2187.1963006492269</c:v>
                </c:pt>
                <c:pt idx="192">
                  <c:v>2260.9635435837399</c:v>
                </c:pt>
                <c:pt idx="193">
                  <c:v>2329.9139414543583</c:v>
                </c:pt>
                <c:pt idx="194">
                  <c:v>2394.5482198418113</c:v>
                </c:pt>
                <c:pt idx="195">
                  <c:v>2455.2867779939315</c:v>
                </c:pt>
                <c:pt idx="196">
                  <c:v>2512.4870678293087</c:v>
                </c:pt>
                <c:pt idx="197">
                  <c:v>2566.4563665015617</c:v>
                </c:pt>
                <c:pt idx="198">
                  <c:v>2617.4613588669681</c:v>
                </c:pt>
                <c:pt idx="199">
                  <c:v>2665.7354575553363</c:v>
                </c:pt>
                <c:pt idx="200">
                  <c:v>2711.4844846948899</c:v>
                </c:pt>
                <c:pt idx="201">
                  <c:v>2754.8911450498031</c:v>
                </c:pt>
                <c:pt idx="202">
                  <c:v>2796.1185927579554</c:v>
                </c:pt>
                <c:pt idx="203">
                  <c:v>2835.3133081483925</c:v>
                </c:pt>
                <c:pt idx="204">
                  <c:v>2872.6074423384753</c:v>
                </c:pt>
                <c:pt idx="205">
                  <c:v>2908.1207462450866</c:v>
                </c:pt>
                <c:pt idx="206">
                  <c:v>2941.9621714686855</c:v>
                </c:pt>
                <c:pt idx="207">
                  <c:v>2974.2312094613303</c:v>
                </c:pt>
                <c:pt idx="208">
                  <c:v>3005.0190199923391</c:v>
                </c:pt>
                <c:pt idx="209">
                  <c:v>3034.4093885156826</c:v>
                </c:pt>
                <c:pt idx="210">
                  <c:v>3062.4795434881635</c:v>
                </c:pt>
                <c:pt idx="211">
                  <c:v>3089.3008582024399</c:v>
                </c:pt>
                <c:pt idx="212">
                  <c:v>3114.9394567328936</c:v>
                </c:pt>
                <c:pt idx="213">
                  <c:v>3139.4567397536675</c:v>
                </c:pt>
                <c:pt idx="214">
                  <c:v>3162.9098429946534</c:v>
                </c:pt>
                <c:pt idx="215">
                  <c:v>3185.3520387476001</c:v>
                </c:pt>
                <c:pt idx="216">
                  <c:v>3206.8330889696967</c:v>
                </c:pt>
                <c:pt idx="217">
                  <c:v>3227.3995570438133</c:v>
                </c:pt>
                <c:pt idx="218">
                  <c:v>3247.0950840588089</c:v>
                </c:pt>
                <c:pt idx="219">
                  <c:v>3265.9606345064994</c:v>
                </c:pt>
                <c:pt idx="220">
                  <c:v>3284.0347155051536</c:v>
                </c:pt>
                <c:pt idx="221">
                  <c:v>3301.3535730159269</c:v>
                </c:pt>
                <c:pt idx="222">
                  <c:v>3317.9513679891252</c:v>
                </c:pt>
                <c:pt idx="223">
                  <c:v>3333.8603349394862</c:v>
                </c:pt>
                <c:pt idx="224">
                  <c:v>3349.1109250859404</c:v>
                </c:pt>
                <c:pt idx="225">
                  <c:v>3363.7319358876857</c:v>
                </c:pt>
                <c:pt idx="226">
                  <c:v>3377.7506285538798</c:v>
                </c:pt>
                <c:pt idx="227">
                  <c:v>3391.1928348898978</c:v>
                </c:pt>
                <c:pt idx="228">
                  <c:v>3404.083054661965</c:v>
                </c:pt>
                <c:pt idx="229">
                  <c:v>3416.4445445081628</c:v>
                </c:pt>
                <c:pt idx="230">
                  <c:v>3428.2993992929237</c:v>
                </c:pt>
                <c:pt idx="231">
                  <c:v>3439.6686266901575</c:v>
                </c:pt>
                <c:pt idx="232">
                  <c:v>3450.572215684168</c:v>
                </c:pt>
                <c:pt idx="233">
                  <c:v>3461.0291995949697</c:v>
                </c:pt>
                <c:pt idx="234">
                  <c:v>3471.0577141632984</c:v>
                </c:pt>
                <c:pt idx="235">
                  <c:v>3480.6750511689161</c:v>
                </c:pt>
                <c:pt idx="236">
                  <c:v>3489.8977080022887</c:v>
                </c:pt>
                <c:pt idx="237">
                  <c:v>3498.741433563036</c:v>
                </c:pt>
                <c:pt idx="238">
                  <c:v>3507.2212708178913</c:v>
                </c:pt>
                <c:pt idx="239">
                  <c:v>3515.3515963153113</c:v>
                </c:pt>
                <c:pt idx="240">
                  <c:v>3523.1461569225626</c:v>
                </c:pt>
                <c:pt idx="241">
                  <c:v>3530.6181040237507</c:v>
                </c:pt>
                <c:pt idx="242">
                  <c:v>3537.7800253929454</c:v>
                </c:pt>
                <c:pt idx="243">
                  <c:v>3544.643974935228</c:v>
                </c:pt>
                <c:pt idx="244">
                  <c:v>3551.2215004695408</c:v>
                </c:pt>
                <c:pt idx="245">
                  <c:v>3557.5236697104142</c:v>
                </c:pt>
                <c:pt idx="246">
                  <c:v>3563.5610945907238</c:v>
                </c:pt>
                <c:pt idx="247">
                  <c:v>3569.3439540543459</c:v>
                </c:pt>
                <c:pt idx="248">
                  <c:v>3574.8820154356981</c:v>
                </c:pt>
                <c:pt idx="249">
                  <c:v>3580.1846545325648</c:v>
                </c:pt>
                <c:pt idx="250">
                  <c:v>3585.2608744690883</c:v>
                </c:pt>
                <c:pt idx="251">
                  <c:v>3590.1193234373077</c:v>
                </c:pt>
                <c:pt idx="252">
                  <c:v>3594.7683113979647</c:v>
                </c:pt>
                <c:pt idx="253">
                  <c:v>3599.2158258143954</c:v>
                </c:pt>
                <c:pt idx="254">
                  <c:v>3603.4695464871156</c:v>
                </c:pt>
                <c:pt idx="255">
                  <c:v>3607.5368595511368</c:v>
                </c:pt>
                <c:pt idx="256">
                  <c:v>3611.4248706929034</c:v>
                </c:pt>
                <c:pt idx="257">
                  <c:v>3615.1404176392202</c:v>
                </c:pt>
                <c:pt idx="258">
                  <c:v>3618.6900819663479</c:v>
                </c:pt>
                <c:pt idx="259">
                  <c:v>3622.0802002736364</c:v>
                </c:pt>
                <c:pt idx="260">
                  <c:v>3625.3168747626905</c:v>
                </c:pt>
                <c:pt idx="261">
                  <c:v>3628.4059832598418</c:v>
                </c:pt>
                <c:pt idx="262">
                  <c:v>3631.3531887169561</c:v>
                </c:pt>
                <c:pt idx="263">
                  <c:v>3634.1639482228807</c:v>
                </c:pt>
                <c:pt idx="264">
                  <c:v>3636.8435215555673</c:v>
                </c:pt>
                <c:pt idx="265">
                  <c:v>3639.3969793026231</c:v>
                </c:pt>
                <c:pt idx="266">
                  <c:v>3641.8292105761584</c:v>
                </c:pt>
                <c:pt idx="267">
                  <c:v>3644.1449303458417</c:v>
                </c:pt>
                <c:pt idx="268">
                  <c:v>3646.3486864125125</c:v>
                </c:pt>
                <c:pt idx="269">
                  <c:v>3648.444866043078</c:v>
                </c:pt>
                <c:pt idx="270">
                  <c:v>3650.4377022860331</c:v>
                </c:pt>
                <c:pt idx="271">
                  <c:v>3652.3312799856144</c:v>
                </c:pt>
                <c:pt idx="272">
                  <c:v>3654.1295415114332</c:v>
                </c:pt>
                <c:pt idx="273">
                  <c:v>3655.8362922192468</c:v>
                </c:pt>
                <c:pt idx="274">
                  <c:v>3657.4552056575908</c:v>
                </c:pt>
                <c:pt idx="275">
                  <c:v>3658.9898285339532</c:v>
                </c:pt>
                <c:pt idx="276">
                  <c:v>3660.4435854533594</c:v>
                </c:pt>
                <c:pt idx="277">
                  <c:v>3661.819783441395</c:v>
                </c:pt>
                <c:pt idx="278">
                  <c:v>3663.1216162629139</c:v>
                </c:pt>
                <c:pt idx="279">
                  <c:v>3664.3521685470519</c:v>
                </c:pt>
                <c:pt idx="280">
                  <c:v>3665.5144197284094</c:v>
                </c:pt>
                <c:pt idx="281">
                  <c:v>3666.6112478137657</c:v>
                </c:pt>
                <c:pt idx="282">
                  <c:v>3667.6454329830485</c:v>
                </c:pt>
                <c:pt idx="283">
                  <c:v>3668.6196610328029</c:v>
                </c:pt>
                <c:pt idx="284">
                  <c:v>3669.5365266698923</c:v>
                </c:pt>
                <c:pt idx="285">
                  <c:v>3670.3985366627221</c:v>
                </c:pt>
                <c:pt idx="286">
                  <c:v>3671.2081128568425</c:v>
                </c:pt>
                <c:pt idx="287">
                  <c:v>3671.967595061401</c:v>
                </c:pt>
                <c:pt idx="288">
                  <c:v>3672.6792438125212</c:v>
                </c:pt>
                <c:pt idx="289">
                  <c:v>3673.3452430193952</c:v>
                </c:pt>
                <c:pt idx="290">
                  <c:v>3673.967702498448</c:v>
                </c:pt>
                <c:pt idx="291">
                  <c:v>3674.5486604007715</c:v>
                </c:pt>
                <c:pt idx="292">
                  <c:v>3675.0900855375894</c:v>
                </c:pt>
                <c:pt idx="293">
                  <c:v>3675.5938796083742</c:v>
                </c:pt>
                <c:pt idx="294">
                  <c:v>3676.061879335904</c:v>
                </c:pt>
                <c:pt idx="295">
                  <c:v>3676.4958585123604</c:v>
                </c:pt>
                <c:pt idx="296">
                  <c:v>3676.8975299603098</c:v>
                </c:pt>
                <c:pt idx="297">
                  <c:v>3677.26854741224</c:v>
                </c:pt>
                <c:pt idx="298">
                  <c:v>3677.610507312108</c:v>
                </c:pt>
                <c:pt idx="299">
                  <c:v>3677.9249505421553</c:v>
                </c:pt>
                <c:pt idx="300">
                  <c:v>3678.2133640781162</c:v>
                </c:pt>
                <c:pt idx="301">
                  <c:v>3678.4771825757462</c:v>
                </c:pt>
                <c:pt idx="302">
                  <c:v>3678.7177898914483</c:v>
                </c:pt>
                <c:pt idx="303">
                  <c:v>3678.9365205396471</c:v>
                </c:pt>
                <c:pt idx="304">
                  <c:v>3679.1346610894002</c:v>
                </c:pt>
                <c:pt idx="305">
                  <c:v>3679.3134515026327</c:v>
                </c:pt>
                <c:pt idx="306">
                  <c:v>3679.4740864162191</c:v>
                </c:pt>
                <c:pt idx="307">
                  <c:v>3679.6177163700681</c:v>
                </c:pt>
                <c:pt idx="308">
                  <c:v>3679.7454489832226</c:v>
                </c:pt>
                <c:pt idx="309">
                  <c:v>3679.8583500798823</c:v>
                </c:pt>
                <c:pt idx="310">
                  <c:v>3679.9574447671876</c:v>
                </c:pt>
                <c:pt idx="311">
                  <c:v>3680.0437184664665</c:v>
                </c:pt>
                <c:pt idx="312">
                  <c:v>3680.1181178995921</c:v>
                </c:pt>
                <c:pt idx="313">
                  <c:v>3680.1815520320065</c:v>
                </c:pt>
                <c:pt idx="314">
                  <c:v>3680.2348929738619</c:v>
                </c:pt>
                <c:pt idx="315">
                  <c:v>3680.2789768406842</c:v>
                </c:pt>
                <c:pt idx="316">
                  <c:v>3680.3146045748831</c:v>
                </c:pt>
                <c:pt idx="317">
                  <c:v>3680.3425427293364</c:v>
                </c:pt>
                <c:pt idx="318">
                  <c:v>3680.3635242142641</c:v>
                </c:pt>
                <c:pt idx="319">
                  <c:v>3680.37824900847</c:v>
                </c:pt>
                <c:pt idx="320">
                  <c:v>3680.3873848360577</c:v>
                </c:pt>
                <c:pt idx="321">
                  <c:v>3680.3915678095732</c:v>
                </c:pt>
                <c:pt idx="322">
                  <c:v>3680.3914030405531</c:v>
                </c:pt>
                <c:pt idx="323">
                  <c:v>3680.387465218354</c:v>
                </c:pt>
                <c:pt idx="324">
                  <c:v>3680.3802991580997</c:v>
                </c:pt>
                <c:pt idx="325">
                  <c:v>3680.3704203185493</c:v>
                </c:pt>
                <c:pt idx="326">
                  <c:v>3680.3583152906167</c:v>
                </c:pt>
                <c:pt idx="327">
                  <c:v>3680.3444422572416</c:v>
                </c:pt>
                <c:pt idx="328">
                  <c:v>3680.3292314252672</c:v>
                </c:pt>
                <c:pt idx="329">
                  <c:v>3680.3130854299329</c:v>
                </c:pt>
                <c:pt idx="330">
                  <c:v>3680.2963797125476</c:v>
                </c:pt>
                <c:pt idx="331">
                  <c:v>3680.2794628718793</c:v>
                </c:pt>
                <c:pt idx="332">
                  <c:v>3680.2626569897416</c:v>
                </c:pt>
                <c:pt idx="333">
                  <c:v>3680.2462579312428</c:v>
                </c:pt>
                <c:pt idx="334">
                  <c:v>3680.23053562009</c:v>
                </c:pt>
                <c:pt idx="335">
                  <c:v>3680.2157342893624</c:v>
                </c:pt>
                <c:pt idx="336">
                  <c:v>3680.2020727080644</c:v>
                </c:pt>
                <c:pt idx="337">
                  <c:v>3680.189744383782</c:v>
                </c:pt>
                <c:pt idx="338">
                  <c:v>3680.1789177417445</c:v>
                </c:pt>
                <c:pt idx="339">
                  <c:v>3680.1697362804816</c:v>
                </c:pt>
                <c:pt idx="340">
                  <c:v>3680.162318704346</c:v>
                </c:pt>
                <c:pt idx="341">
                  <c:v>3680.1567590330401</c:v>
                </c:pt>
                <c:pt idx="342">
                  <c:v>3680.1531266883167</c:v>
                </c:pt>
                <c:pt idx="343">
                  <c:v>3680.1514665579739</c:v>
                </c:pt>
                <c:pt idx="344">
                  <c:v>3680.1517990372017</c:v>
                </c:pt>
                <c:pt idx="345">
                  <c:v>3680.154120047378</c:v>
                </c:pt>
                <c:pt idx="346">
                  <c:v>3680.1584010323131</c:v>
                </c:pt>
                <c:pt idx="347">
                  <c:v>3680.1645889319379</c:v>
                </c:pt>
                <c:pt idx="348">
                  <c:v>3680.1726061334089</c:v>
                </c:pt>
                <c:pt idx="349">
                  <c:v>3680.1823503995652</c:v>
                </c:pt>
                <c:pt idx="350">
                  <c:v>3680.1936947746326</c:v>
                </c:pt>
                <c:pt idx="351">
                  <c:v>3680.2064874670418</c:v>
                </c:pt>
                <c:pt idx="352">
                  <c:v>3680.2205517092279</c:v>
                </c:pt>
                <c:pt idx="353">
                  <c:v>3680.2356855941835</c:v>
                </c:pt>
                <c:pt idx="354">
                  <c:v>3680.2516618885743</c:v>
                </c:pt>
                <c:pt idx="355">
                  <c:v>3680.2682278221387</c:v>
                </c:pt>
                <c:pt idx="356">
                  <c:v>3680.2851048531038</c:v>
                </c:pt>
                <c:pt idx="357">
                  <c:v>3680.3019884092719</c:v>
                </c:pt>
                <c:pt idx="358">
                  <c:v>3680.3185476044496</c:v>
                </c:pt>
                <c:pt idx="359">
                  <c:v>3680.3344249297952</c:v>
                </c:pt>
                <c:pt idx="360">
                  <c:v>3680.3492359196862</c:v>
                </c:pt>
                <c:pt idx="361">
                  <c:v>3680.3625687916265</c:v>
                </c:pt>
                <c:pt idx="362">
                  <c:v>3680.37398405969</c:v>
                </c:pt>
                <c:pt idx="363">
                  <c:v>3680.3830141209701</c:v>
                </c:pt>
                <c:pt idx="364">
                  <c:v>3680.3891628144347</c:v>
                </c:pt>
              </c:numCache>
            </c:numRef>
          </c:yVal>
          <c:smooth val="0"/>
          <c:extLst>
            <c:ext xmlns:c16="http://schemas.microsoft.com/office/drawing/2014/chart" uri="{C3380CC4-5D6E-409C-BE32-E72D297353CC}">
              <c16:uniqueId val="{00000001-2F90-4F5B-9233-C2B316400549}"/>
            </c:ext>
          </c:extLst>
        </c:ser>
        <c:dLbls>
          <c:showLegendKey val="0"/>
          <c:showVal val="0"/>
          <c:showCatName val="0"/>
          <c:showSerName val="0"/>
          <c:showPercent val="0"/>
          <c:showBubbleSize val="0"/>
        </c:dLbls>
        <c:axId val="643428912"/>
        <c:axId val="643430224"/>
      </c:scatterChart>
      <c:valAx>
        <c:axId val="643422352"/>
        <c:scaling>
          <c:orientation val="minMax"/>
          <c:max val="3.3000000000000008E-2"/>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Time [sec]</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43422680"/>
        <c:crosses val="autoZero"/>
        <c:crossBetween val="midCat"/>
      </c:valAx>
      <c:valAx>
        <c:axId val="643422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a:t>dE [eV]</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43422352"/>
        <c:crosses val="autoZero"/>
        <c:crossBetween val="midCat"/>
      </c:valAx>
      <c:valAx>
        <c:axId val="643430224"/>
        <c:scaling>
          <c:orientation val="minMax"/>
        </c:scaling>
        <c:delete val="0"/>
        <c:axPos val="r"/>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a:t>Syncrotron frequency [Hz]</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43428912"/>
        <c:crosses val="max"/>
        <c:crossBetween val="midCat"/>
      </c:valAx>
      <c:valAx>
        <c:axId val="643428912"/>
        <c:scaling>
          <c:orientation val="minMax"/>
        </c:scaling>
        <c:delete val="1"/>
        <c:axPos val="b"/>
        <c:numFmt formatCode="General" sourceLinked="1"/>
        <c:majorTickMark val="out"/>
        <c:minorTickMark val="none"/>
        <c:tickLblPos val="nextTo"/>
        <c:crossAx val="6434302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4FD9FD-0F54-4E99-AF14-4F722D231E39}" type="doc">
      <dgm:prSet loTypeId="urn:microsoft.com/office/officeart/2005/8/layout/chevron1" loCatId="process" qsTypeId="urn:microsoft.com/office/officeart/2005/8/quickstyle/simple1" qsCatId="simple" csTypeId="urn:microsoft.com/office/officeart/2005/8/colors/accent1_2" csCatId="accent1" phldr="1"/>
      <dgm:spPr/>
    </dgm:pt>
    <dgm:pt modelId="{8D9DC78A-164F-486F-B521-456A9323316E}">
      <dgm:prSet phldrT="[Text]"/>
      <dgm:spPr/>
      <dgm:t>
        <a:bodyPr/>
        <a:lstStyle/>
        <a:p>
          <a:r>
            <a:rPr lang="en-US" dirty="0">
              <a:solidFill>
                <a:schemeClr val="accent6">
                  <a:lumMod val="75000"/>
                </a:schemeClr>
              </a:solidFill>
            </a:rPr>
            <a:t>PIP*</a:t>
          </a:r>
        </a:p>
      </dgm:t>
    </dgm:pt>
    <dgm:pt modelId="{418FEE34-91D8-4D9F-8F0B-963830A272A9}" type="parTrans" cxnId="{E3D5C050-037A-418A-8EA1-2C18CFD3ACCD}">
      <dgm:prSet/>
      <dgm:spPr/>
      <dgm:t>
        <a:bodyPr/>
        <a:lstStyle/>
        <a:p>
          <a:endParaRPr lang="en-US"/>
        </a:p>
      </dgm:t>
    </dgm:pt>
    <dgm:pt modelId="{0630FED1-8E74-47FB-B140-89B5852A06B3}" type="sibTrans" cxnId="{E3D5C050-037A-418A-8EA1-2C18CFD3ACCD}">
      <dgm:prSet/>
      <dgm:spPr/>
      <dgm:t>
        <a:bodyPr/>
        <a:lstStyle/>
        <a:p>
          <a:endParaRPr lang="en-US"/>
        </a:p>
      </dgm:t>
    </dgm:pt>
    <dgm:pt modelId="{AF09930B-2B51-4F3B-AAC7-ABC92AED84A1}">
      <dgm:prSet phldrT="[Text]"/>
      <dgm:spPr/>
      <dgm:t>
        <a:bodyPr/>
        <a:lstStyle/>
        <a:p>
          <a:r>
            <a:rPr lang="en-US" dirty="0">
              <a:solidFill>
                <a:schemeClr val="accent6">
                  <a:lumMod val="75000"/>
                </a:schemeClr>
              </a:solidFill>
            </a:rPr>
            <a:t>PIP-PIP II</a:t>
          </a:r>
        </a:p>
      </dgm:t>
    </dgm:pt>
    <dgm:pt modelId="{08AF6505-F6F2-4660-AE3A-31E6375D0DC4}" type="parTrans" cxnId="{E040ECC9-02F3-4846-86D8-B17DFF1F3C14}">
      <dgm:prSet/>
      <dgm:spPr/>
      <dgm:t>
        <a:bodyPr/>
        <a:lstStyle/>
        <a:p>
          <a:endParaRPr lang="en-US"/>
        </a:p>
      </dgm:t>
    </dgm:pt>
    <dgm:pt modelId="{99D1FF75-2435-4BDF-8504-8CB65B24C7A2}" type="sibTrans" cxnId="{E040ECC9-02F3-4846-86D8-B17DFF1F3C14}">
      <dgm:prSet/>
      <dgm:spPr/>
      <dgm:t>
        <a:bodyPr/>
        <a:lstStyle/>
        <a:p>
          <a:endParaRPr lang="en-US"/>
        </a:p>
      </dgm:t>
    </dgm:pt>
    <dgm:pt modelId="{9BEA52EE-C1EA-4F06-B779-AF2E6380C2E8}">
      <dgm:prSet phldrT="[Text]"/>
      <dgm:spPr/>
      <dgm:t>
        <a:bodyPr/>
        <a:lstStyle/>
        <a:p>
          <a:r>
            <a:rPr lang="en-US" dirty="0">
              <a:solidFill>
                <a:schemeClr val="accent6">
                  <a:lumMod val="75000"/>
                </a:schemeClr>
              </a:solidFill>
            </a:rPr>
            <a:t>PIP-II</a:t>
          </a:r>
        </a:p>
      </dgm:t>
    </dgm:pt>
    <dgm:pt modelId="{DC322A41-6C43-4FF9-B65E-1EC613E02C90}" type="parTrans" cxnId="{36C3B7A0-47B5-4E2B-AAE7-4C5C88DC99B4}">
      <dgm:prSet/>
      <dgm:spPr/>
      <dgm:t>
        <a:bodyPr/>
        <a:lstStyle/>
        <a:p>
          <a:endParaRPr lang="en-US"/>
        </a:p>
      </dgm:t>
    </dgm:pt>
    <dgm:pt modelId="{05D05EA2-9103-43BD-8733-4B1C4D55E6BE}" type="sibTrans" cxnId="{36C3B7A0-47B5-4E2B-AAE7-4C5C88DC99B4}">
      <dgm:prSet/>
      <dgm:spPr/>
      <dgm:t>
        <a:bodyPr/>
        <a:lstStyle/>
        <a:p>
          <a:endParaRPr lang="en-US"/>
        </a:p>
      </dgm:t>
    </dgm:pt>
    <dgm:pt modelId="{9BDEF2CD-E317-4857-A389-F9682AADF89A}" type="pres">
      <dgm:prSet presAssocID="{604FD9FD-0F54-4E99-AF14-4F722D231E39}" presName="Name0" presStyleCnt="0">
        <dgm:presLayoutVars>
          <dgm:dir/>
          <dgm:animLvl val="lvl"/>
          <dgm:resizeHandles val="exact"/>
        </dgm:presLayoutVars>
      </dgm:prSet>
      <dgm:spPr/>
    </dgm:pt>
    <dgm:pt modelId="{02A315F7-6D33-4BF4-8197-C39C207363ED}" type="pres">
      <dgm:prSet presAssocID="{8D9DC78A-164F-486F-B521-456A9323316E}" presName="parTxOnly" presStyleLbl="node1" presStyleIdx="0" presStyleCnt="3">
        <dgm:presLayoutVars>
          <dgm:chMax val="0"/>
          <dgm:chPref val="0"/>
          <dgm:bulletEnabled val="1"/>
        </dgm:presLayoutVars>
      </dgm:prSet>
      <dgm:spPr/>
    </dgm:pt>
    <dgm:pt modelId="{ABDCEE8B-0BB0-45E4-8D57-98A0CDD355D0}" type="pres">
      <dgm:prSet presAssocID="{0630FED1-8E74-47FB-B140-89B5852A06B3}" presName="parTxOnlySpace" presStyleCnt="0"/>
      <dgm:spPr/>
    </dgm:pt>
    <dgm:pt modelId="{E261DA89-6608-4A19-AC9A-ED65A62D6FE4}" type="pres">
      <dgm:prSet presAssocID="{AF09930B-2B51-4F3B-AAC7-ABC92AED84A1}" presName="parTxOnly" presStyleLbl="node1" presStyleIdx="1" presStyleCnt="3">
        <dgm:presLayoutVars>
          <dgm:chMax val="0"/>
          <dgm:chPref val="0"/>
          <dgm:bulletEnabled val="1"/>
        </dgm:presLayoutVars>
      </dgm:prSet>
      <dgm:spPr/>
    </dgm:pt>
    <dgm:pt modelId="{7E1B9469-7C3C-41B4-81E3-D31D9B9EC2A2}" type="pres">
      <dgm:prSet presAssocID="{99D1FF75-2435-4BDF-8504-8CB65B24C7A2}" presName="parTxOnlySpace" presStyleCnt="0"/>
      <dgm:spPr/>
    </dgm:pt>
    <dgm:pt modelId="{D7834D9E-DC1A-4ACC-8DA4-26F94C1FD5F0}" type="pres">
      <dgm:prSet presAssocID="{9BEA52EE-C1EA-4F06-B779-AF2E6380C2E8}" presName="parTxOnly" presStyleLbl="node1" presStyleIdx="2" presStyleCnt="3">
        <dgm:presLayoutVars>
          <dgm:chMax val="0"/>
          <dgm:chPref val="0"/>
          <dgm:bulletEnabled val="1"/>
        </dgm:presLayoutVars>
      </dgm:prSet>
      <dgm:spPr/>
    </dgm:pt>
  </dgm:ptLst>
  <dgm:cxnLst>
    <dgm:cxn modelId="{E6D9CA07-A6C7-41FE-9266-88BD51662B3E}" type="presOf" srcId="{8D9DC78A-164F-486F-B521-456A9323316E}" destId="{02A315F7-6D33-4BF4-8197-C39C207363ED}" srcOrd="0" destOrd="0" presId="urn:microsoft.com/office/officeart/2005/8/layout/chevron1"/>
    <dgm:cxn modelId="{E3D5C050-037A-418A-8EA1-2C18CFD3ACCD}" srcId="{604FD9FD-0F54-4E99-AF14-4F722D231E39}" destId="{8D9DC78A-164F-486F-B521-456A9323316E}" srcOrd="0" destOrd="0" parTransId="{418FEE34-91D8-4D9F-8F0B-963830A272A9}" sibTransId="{0630FED1-8E74-47FB-B140-89B5852A06B3}"/>
    <dgm:cxn modelId="{2BE4D753-18B2-49F6-988F-AF01B497108C}" type="presOf" srcId="{9BEA52EE-C1EA-4F06-B779-AF2E6380C2E8}" destId="{D7834D9E-DC1A-4ACC-8DA4-26F94C1FD5F0}" srcOrd="0" destOrd="0" presId="urn:microsoft.com/office/officeart/2005/8/layout/chevron1"/>
    <dgm:cxn modelId="{7AD9A275-7C7E-43FB-B8F0-17C7BB0B6DA5}" type="presOf" srcId="{AF09930B-2B51-4F3B-AAC7-ABC92AED84A1}" destId="{E261DA89-6608-4A19-AC9A-ED65A62D6FE4}" srcOrd="0" destOrd="0" presId="urn:microsoft.com/office/officeart/2005/8/layout/chevron1"/>
    <dgm:cxn modelId="{44AC4F7B-B530-4840-8554-B5F1AF98E46F}" type="presOf" srcId="{604FD9FD-0F54-4E99-AF14-4F722D231E39}" destId="{9BDEF2CD-E317-4857-A389-F9682AADF89A}" srcOrd="0" destOrd="0" presId="urn:microsoft.com/office/officeart/2005/8/layout/chevron1"/>
    <dgm:cxn modelId="{36C3B7A0-47B5-4E2B-AAE7-4C5C88DC99B4}" srcId="{604FD9FD-0F54-4E99-AF14-4F722D231E39}" destId="{9BEA52EE-C1EA-4F06-B779-AF2E6380C2E8}" srcOrd="2" destOrd="0" parTransId="{DC322A41-6C43-4FF9-B65E-1EC613E02C90}" sibTransId="{05D05EA2-9103-43BD-8733-4B1C4D55E6BE}"/>
    <dgm:cxn modelId="{E040ECC9-02F3-4846-86D8-B17DFF1F3C14}" srcId="{604FD9FD-0F54-4E99-AF14-4F722D231E39}" destId="{AF09930B-2B51-4F3B-AAC7-ABC92AED84A1}" srcOrd="1" destOrd="0" parTransId="{08AF6505-F6F2-4660-AE3A-31E6375D0DC4}" sibTransId="{99D1FF75-2435-4BDF-8504-8CB65B24C7A2}"/>
    <dgm:cxn modelId="{8183C471-1E32-413E-AA5E-D80698D41E04}" type="presParOf" srcId="{9BDEF2CD-E317-4857-A389-F9682AADF89A}" destId="{02A315F7-6D33-4BF4-8197-C39C207363ED}" srcOrd="0" destOrd="0" presId="urn:microsoft.com/office/officeart/2005/8/layout/chevron1"/>
    <dgm:cxn modelId="{045EA0D1-0D3C-4530-A3D9-32509FDAB037}" type="presParOf" srcId="{9BDEF2CD-E317-4857-A389-F9682AADF89A}" destId="{ABDCEE8B-0BB0-45E4-8D57-98A0CDD355D0}" srcOrd="1" destOrd="0" presId="urn:microsoft.com/office/officeart/2005/8/layout/chevron1"/>
    <dgm:cxn modelId="{5D3E2AF8-8BB2-4F76-B997-E916B25DA10E}" type="presParOf" srcId="{9BDEF2CD-E317-4857-A389-F9682AADF89A}" destId="{E261DA89-6608-4A19-AC9A-ED65A62D6FE4}" srcOrd="2" destOrd="0" presId="urn:microsoft.com/office/officeart/2005/8/layout/chevron1"/>
    <dgm:cxn modelId="{66706F02-4839-49BE-A3DF-526C7B5FC05C}" type="presParOf" srcId="{9BDEF2CD-E317-4857-A389-F9682AADF89A}" destId="{7E1B9469-7C3C-41B4-81E3-D31D9B9EC2A2}" srcOrd="3" destOrd="0" presId="urn:microsoft.com/office/officeart/2005/8/layout/chevron1"/>
    <dgm:cxn modelId="{24FBBAA6-1C38-466E-B638-577A8678116B}" type="presParOf" srcId="{9BDEF2CD-E317-4857-A389-F9682AADF89A}" destId="{D7834D9E-DC1A-4ACC-8DA4-26F94C1FD5F0}"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315F7-6D33-4BF4-8197-C39C207363ED}">
      <dsp:nvSpPr>
        <dsp:cNvPr id="0" name=""/>
        <dsp:cNvSpPr/>
      </dsp:nvSpPr>
      <dsp:spPr>
        <a:xfrm>
          <a:off x="2050" y="0"/>
          <a:ext cx="2498744" cy="71761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accent6">
                  <a:lumMod val="75000"/>
                </a:schemeClr>
              </a:solidFill>
            </a:rPr>
            <a:t>PIP*</a:t>
          </a:r>
        </a:p>
      </dsp:txBody>
      <dsp:txXfrm>
        <a:off x="360856" y="0"/>
        <a:ext cx="1781133" cy="717611"/>
      </dsp:txXfrm>
    </dsp:sp>
    <dsp:sp modelId="{E261DA89-6608-4A19-AC9A-ED65A62D6FE4}">
      <dsp:nvSpPr>
        <dsp:cNvPr id="0" name=""/>
        <dsp:cNvSpPr/>
      </dsp:nvSpPr>
      <dsp:spPr>
        <a:xfrm>
          <a:off x="2250920" y="0"/>
          <a:ext cx="2498744" cy="71761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accent6">
                  <a:lumMod val="75000"/>
                </a:schemeClr>
              </a:solidFill>
            </a:rPr>
            <a:t>PIP-PIP II</a:t>
          </a:r>
        </a:p>
      </dsp:txBody>
      <dsp:txXfrm>
        <a:off x="2609726" y="0"/>
        <a:ext cx="1781133" cy="717611"/>
      </dsp:txXfrm>
    </dsp:sp>
    <dsp:sp modelId="{D7834D9E-DC1A-4ACC-8DA4-26F94C1FD5F0}">
      <dsp:nvSpPr>
        <dsp:cNvPr id="0" name=""/>
        <dsp:cNvSpPr/>
      </dsp:nvSpPr>
      <dsp:spPr>
        <a:xfrm>
          <a:off x="4499790" y="0"/>
          <a:ext cx="2498744" cy="71761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accent6">
                  <a:lumMod val="75000"/>
                </a:schemeClr>
              </a:solidFill>
            </a:rPr>
            <a:t>PIP-II</a:t>
          </a:r>
        </a:p>
      </dsp:txBody>
      <dsp:txXfrm>
        <a:off x="4858596" y="0"/>
        <a:ext cx="1781133" cy="71761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1" y="1"/>
            <a:ext cx="3026833" cy="464185"/>
          </a:xfrm>
          <a:prstGeom prst="rect">
            <a:avLst/>
          </a:prstGeom>
        </p:spPr>
        <p:txBody>
          <a:bodyPr vert="horz" lIns="92958" tIns="46479" rIns="92958" bIns="46479" rtlCol="0"/>
          <a:lstStyle>
            <a:lvl1pPr algn="r">
              <a:defRPr sz="1200"/>
            </a:lvl1pPr>
          </a:lstStyle>
          <a:p>
            <a:fld id="{72FFC102-56DA-479F-949F-02B1E083021E}" type="datetimeFigureOut">
              <a:rPr lang="en-US" smtClean="0"/>
              <a:t>6/22/2020</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17904"/>
            <a:ext cx="3026833" cy="464185"/>
          </a:xfrm>
          <a:prstGeom prst="rect">
            <a:avLst/>
          </a:prstGeom>
        </p:spPr>
        <p:txBody>
          <a:bodyPr vert="horz" lIns="92958" tIns="46479" rIns="92958" bIns="46479" rtlCol="0" anchor="b"/>
          <a:lstStyle>
            <a:lvl1pPr algn="r">
              <a:defRPr sz="1200"/>
            </a:lvl1pPr>
          </a:lstStyle>
          <a:p>
            <a:fld id="{B292D989-D5FA-4A48-BD8E-FB981ABD3DF3}" type="slidenum">
              <a:rPr lang="en-US" smtClean="0"/>
              <a:t>‹#›</a:t>
            </a:fld>
            <a:endParaRPr lang="en-US"/>
          </a:p>
        </p:txBody>
      </p:sp>
    </p:spTree>
    <p:extLst>
      <p:ext uri="{BB962C8B-B14F-4D97-AF65-F5344CB8AC3E}">
        <p14:creationId xmlns:p14="http://schemas.microsoft.com/office/powerpoint/2010/main" val="1530934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pic>
        <p:nvPicPr>
          <p:cNvPr id="7" name="Picture 8"/>
          <p:cNvPicPr>
            <a:picLocks noChangeAspect="1" noChangeArrowheads="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15876" y="0"/>
            <a:ext cx="63359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a:extLst>
              <a:ext uri="{FF2B5EF4-FFF2-40B4-BE49-F238E27FC236}">
                <a16:creationId xmlns:a16="http://schemas.microsoft.com/office/drawing/2014/main" id="{7C9A8C29-DCF5-4CE0-B30E-77729F76EC0F}"/>
              </a:ext>
            </a:extLst>
          </p:cNvPr>
          <p:cNvCxnSpPr>
            <a:cxnSpLocks/>
          </p:cNvCxnSpPr>
          <p:nvPr userDrawn="1"/>
        </p:nvCxnSpPr>
        <p:spPr>
          <a:xfrm>
            <a:off x="129209" y="6368145"/>
            <a:ext cx="7478699" cy="11857"/>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Date Placeholder 3">
            <a:extLst>
              <a:ext uri="{FF2B5EF4-FFF2-40B4-BE49-F238E27FC236}">
                <a16:creationId xmlns:a16="http://schemas.microsoft.com/office/drawing/2014/main" id="{C973BD47-3539-4725-BB56-EC686CF35651}"/>
              </a:ext>
            </a:extLst>
          </p:cNvPr>
          <p:cNvSpPr>
            <a:spLocks noGrp="1"/>
          </p:cNvSpPr>
          <p:nvPr>
            <p:ph type="dt" sz="half" idx="2"/>
          </p:nvPr>
        </p:nvSpPr>
        <p:spPr>
          <a:xfrm>
            <a:off x="240576" y="6488236"/>
            <a:ext cx="1702524" cy="369764"/>
          </a:xfrm>
          <a:prstGeom prst="rect">
            <a:avLst/>
          </a:prstGeom>
        </p:spPr>
        <p:txBody>
          <a:bodyPr/>
          <a:lstStyle>
            <a:lvl1pPr>
              <a:defRPr sz="1200">
                <a:latin typeface="Helvetica" panose="020B0604020202020204" pitchFamily="34" charset="0"/>
                <a:cs typeface="Helvetica" panose="020B0604020202020204" pitchFamily="34" charset="0"/>
              </a:defRPr>
            </a:lvl1pPr>
          </a:lstStyle>
          <a:p>
            <a:r>
              <a:rPr lang="en-US"/>
              <a:t>6/22-7/1, 2020</a:t>
            </a:r>
          </a:p>
        </p:txBody>
      </p:sp>
      <p:sp>
        <p:nvSpPr>
          <p:cNvPr id="18" name="Footer Placeholder 4">
            <a:extLst>
              <a:ext uri="{FF2B5EF4-FFF2-40B4-BE49-F238E27FC236}">
                <a16:creationId xmlns:a16="http://schemas.microsoft.com/office/drawing/2014/main" id="{E6F851D5-41C4-41CE-A523-9BCE623E68AE}"/>
              </a:ext>
            </a:extLst>
          </p:cNvPr>
          <p:cNvSpPr>
            <a:spLocks noGrp="1"/>
          </p:cNvSpPr>
          <p:nvPr>
            <p:ph type="ftr" sz="quarter" idx="3"/>
          </p:nvPr>
        </p:nvSpPr>
        <p:spPr>
          <a:xfrm>
            <a:off x="2793512" y="6500949"/>
            <a:ext cx="3867150" cy="277070"/>
          </a:xfrm>
          <a:prstGeom prst="rect">
            <a:avLst/>
          </a:prstGeom>
        </p:spPr>
        <p:txBody>
          <a:bodyPr/>
          <a:lstStyle>
            <a:lvl1pPr>
              <a:defRPr sz="1200">
                <a:latin typeface="Helvetica" panose="020B0604020202020204" pitchFamily="34" charset="0"/>
                <a:cs typeface="Helvetica" panose="020B0604020202020204" pitchFamily="34" charset="0"/>
              </a:defRPr>
            </a:lvl1pPr>
          </a:lstStyle>
          <a:p>
            <a:r>
              <a:rPr lang="en-US"/>
              <a:t>C.Bhat, K.Seiya and J-F.Ostiguy</a:t>
            </a:r>
          </a:p>
        </p:txBody>
      </p:sp>
      <p:sp>
        <p:nvSpPr>
          <p:cNvPr id="19" name="Slide Number Placeholder 5">
            <a:extLst>
              <a:ext uri="{FF2B5EF4-FFF2-40B4-BE49-F238E27FC236}">
                <a16:creationId xmlns:a16="http://schemas.microsoft.com/office/drawing/2014/main" id="{8077855D-016E-4A28-878C-31AD9717CD1A}"/>
              </a:ext>
            </a:extLst>
          </p:cNvPr>
          <p:cNvSpPr>
            <a:spLocks noGrp="1"/>
          </p:cNvSpPr>
          <p:nvPr>
            <p:ph type="sldNum" sz="quarter" idx="4"/>
          </p:nvPr>
        </p:nvSpPr>
        <p:spPr>
          <a:xfrm>
            <a:off x="8210550" y="6519021"/>
            <a:ext cx="635872" cy="277070"/>
          </a:xfrm>
          <a:prstGeom prst="rect">
            <a:avLst/>
          </a:prstGeom>
        </p:spPr>
        <p:txBody>
          <a:bodyPr/>
          <a:lstStyle>
            <a:lvl1pPr>
              <a:defRPr sz="1200">
                <a:latin typeface="Helvetica" panose="020B0604020202020204" pitchFamily="34" charset="0"/>
                <a:cs typeface="Helvetica" panose="020B0604020202020204" pitchFamily="34" charset="0"/>
              </a:defRPr>
            </a:lvl1pPr>
          </a:lstStyle>
          <a:p>
            <a:fld id="{44D64833-0210-4999-B6BB-5BBCA76D12EA}" type="slidenum">
              <a:rPr lang="en-US" smtClean="0"/>
              <a:pPr/>
              <a:t>‹#›</a:t>
            </a:fld>
            <a:endParaRPr lang="en-US"/>
          </a:p>
        </p:txBody>
      </p:sp>
    </p:spTree>
    <p:extLst>
      <p:ext uri="{BB962C8B-B14F-4D97-AF65-F5344CB8AC3E}">
        <p14:creationId xmlns:p14="http://schemas.microsoft.com/office/powerpoint/2010/main" val="527653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7270"/>
            <a:ext cx="8229600" cy="1143000"/>
          </a:xfrm>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ClrTx/>
              <a:buSzPct val="70000"/>
              <a:buFont typeface="Wingdings" panose="05000000000000000000" pitchFamily="2" charset="2"/>
              <a:buChar char="q"/>
              <a:defRPr/>
            </a:lvl1pPr>
            <a:lvl2pPr marL="742950" indent="-285750">
              <a:buFont typeface="Wingdings" panose="05000000000000000000" pitchFamily="2" charset="2"/>
              <a:buChar char="Ø"/>
              <a:defRPr/>
            </a:lvl2pPr>
            <a:lvl3pPr marL="1143000" indent="-228600">
              <a:buFont typeface="Wingdings" panose="05000000000000000000" pitchFamily="2" charset="2"/>
              <a:buChar char="v"/>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254E5905-87D6-432F-BFE4-B49B6E88D7FE}"/>
              </a:ext>
            </a:extLst>
          </p:cNvPr>
          <p:cNvCxnSpPr>
            <a:cxnSpLocks/>
          </p:cNvCxnSpPr>
          <p:nvPr userDrawn="1"/>
        </p:nvCxnSpPr>
        <p:spPr>
          <a:xfrm>
            <a:off x="129209" y="6368145"/>
            <a:ext cx="7478699" cy="11857"/>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Date Placeholder 3">
            <a:extLst>
              <a:ext uri="{FF2B5EF4-FFF2-40B4-BE49-F238E27FC236}">
                <a16:creationId xmlns:a16="http://schemas.microsoft.com/office/drawing/2014/main" id="{08B3D805-CCBD-434D-8453-B79252BF97FA}"/>
              </a:ext>
            </a:extLst>
          </p:cNvPr>
          <p:cNvSpPr>
            <a:spLocks noGrp="1"/>
          </p:cNvSpPr>
          <p:nvPr>
            <p:ph type="dt" sz="half" idx="2"/>
          </p:nvPr>
        </p:nvSpPr>
        <p:spPr>
          <a:xfrm>
            <a:off x="240576" y="6488236"/>
            <a:ext cx="1702524" cy="369764"/>
          </a:xfrm>
          <a:prstGeom prst="rect">
            <a:avLst/>
          </a:prstGeom>
        </p:spPr>
        <p:txBody>
          <a:bodyPr/>
          <a:lstStyle>
            <a:lvl1pPr>
              <a:defRPr sz="1200">
                <a:latin typeface="Helvetica" panose="020B0604020202020204" pitchFamily="34" charset="0"/>
                <a:cs typeface="Helvetica" panose="020B0604020202020204" pitchFamily="34" charset="0"/>
              </a:defRPr>
            </a:lvl1pPr>
          </a:lstStyle>
          <a:p>
            <a:r>
              <a:rPr lang="en-US"/>
              <a:t>6/22-7/1, 2020</a:t>
            </a:r>
          </a:p>
        </p:txBody>
      </p:sp>
      <p:sp>
        <p:nvSpPr>
          <p:cNvPr id="12" name="Footer Placeholder 4">
            <a:extLst>
              <a:ext uri="{FF2B5EF4-FFF2-40B4-BE49-F238E27FC236}">
                <a16:creationId xmlns:a16="http://schemas.microsoft.com/office/drawing/2014/main" id="{6F6B749C-F80A-43D8-A388-7492B191ADAB}"/>
              </a:ext>
            </a:extLst>
          </p:cNvPr>
          <p:cNvSpPr>
            <a:spLocks noGrp="1"/>
          </p:cNvSpPr>
          <p:nvPr>
            <p:ph type="ftr" sz="quarter" idx="3"/>
          </p:nvPr>
        </p:nvSpPr>
        <p:spPr>
          <a:xfrm>
            <a:off x="2714381" y="6509742"/>
            <a:ext cx="3867150" cy="277070"/>
          </a:xfrm>
          <a:prstGeom prst="rect">
            <a:avLst/>
          </a:prstGeom>
        </p:spPr>
        <p:txBody>
          <a:bodyPr/>
          <a:lstStyle>
            <a:lvl1pPr>
              <a:defRPr sz="1200">
                <a:latin typeface="Helvetica" panose="020B0604020202020204" pitchFamily="34" charset="0"/>
                <a:cs typeface="Helvetica" panose="020B0604020202020204" pitchFamily="34" charset="0"/>
              </a:defRPr>
            </a:lvl1pPr>
          </a:lstStyle>
          <a:p>
            <a:r>
              <a:rPr lang="en-US"/>
              <a:t>C.Bhat, K.Seiya and J-F.Ostiguy</a:t>
            </a:r>
          </a:p>
        </p:txBody>
      </p:sp>
      <p:sp>
        <p:nvSpPr>
          <p:cNvPr id="13" name="Slide Number Placeholder 5">
            <a:extLst>
              <a:ext uri="{FF2B5EF4-FFF2-40B4-BE49-F238E27FC236}">
                <a16:creationId xmlns:a16="http://schemas.microsoft.com/office/drawing/2014/main" id="{EA6CDCFC-8C66-4ED1-A3CA-760445E6926A}"/>
              </a:ext>
            </a:extLst>
          </p:cNvPr>
          <p:cNvSpPr>
            <a:spLocks noGrp="1"/>
          </p:cNvSpPr>
          <p:nvPr>
            <p:ph type="sldNum" sz="quarter" idx="4"/>
          </p:nvPr>
        </p:nvSpPr>
        <p:spPr>
          <a:xfrm>
            <a:off x="8210550" y="6519021"/>
            <a:ext cx="635872" cy="277070"/>
          </a:xfrm>
          <a:prstGeom prst="rect">
            <a:avLst/>
          </a:prstGeom>
        </p:spPr>
        <p:txBody>
          <a:bodyPr/>
          <a:lstStyle>
            <a:lvl1pPr>
              <a:defRPr sz="1200">
                <a:latin typeface="Helvetica" panose="020B0604020202020204" pitchFamily="34" charset="0"/>
                <a:cs typeface="Helvetica" panose="020B0604020202020204" pitchFamily="34" charset="0"/>
              </a:defRPr>
            </a:lvl1pPr>
          </a:lstStyle>
          <a:p>
            <a:fld id="{44D64833-0210-4999-B6BB-5BBCA76D12EA}" type="slidenum">
              <a:rPr lang="en-US" smtClean="0"/>
              <a:pPr/>
              <a:t>‹#›</a:t>
            </a:fld>
            <a:endParaRPr lang="en-US"/>
          </a:p>
        </p:txBody>
      </p:sp>
    </p:spTree>
    <p:extLst>
      <p:ext uri="{BB962C8B-B14F-4D97-AF65-F5344CB8AC3E}">
        <p14:creationId xmlns:p14="http://schemas.microsoft.com/office/powerpoint/2010/main" val="1004176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marL="285750" indent="-285750">
              <a:defRPr sz="2800"/>
            </a:lvl1pPr>
            <a:lvl2pPr marL="571500" indent="-228600">
              <a:defRPr sz="2400"/>
            </a:lvl2pPr>
            <a:lvl3pPr marL="1028700" indent="-228600">
              <a:defRPr sz="2000"/>
            </a:lvl3pPr>
            <a:lvl4pPr marL="1371600" indent="-228600">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marL="285750" indent="-285750">
              <a:defRPr sz="2800"/>
            </a:lvl1pPr>
            <a:lvl2pPr marL="571500" indent="-228600">
              <a:defRPr sz="2400"/>
            </a:lvl2pPr>
            <a:lvl3pPr marL="1028700" indent="-228600">
              <a:defRPr sz="2000"/>
            </a:lvl3pPr>
            <a:lvl4pPr marL="1371600" indent="-228600">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F20EAE29-A5B8-40CE-9E9C-646C74BC5CB1}"/>
              </a:ext>
            </a:extLst>
          </p:cNvPr>
          <p:cNvCxnSpPr>
            <a:cxnSpLocks/>
          </p:cNvCxnSpPr>
          <p:nvPr userDrawn="1"/>
        </p:nvCxnSpPr>
        <p:spPr>
          <a:xfrm>
            <a:off x="129209" y="6368145"/>
            <a:ext cx="7478699" cy="11857"/>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2D52F56B-AB32-4E7A-AA9E-43276F42C546}"/>
              </a:ext>
            </a:extLst>
          </p:cNvPr>
          <p:cNvSpPr>
            <a:spLocks noGrp="1"/>
          </p:cNvSpPr>
          <p:nvPr>
            <p:ph type="dt" sz="half" idx="10"/>
          </p:nvPr>
        </p:nvSpPr>
        <p:spPr>
          <a:xfrm>
            <a:off x="240576" y="6488236"/>
            <a:ext cx="1702524" cy="369764"/>
          </a:xfrm>
          <a:prstGeom prst="rect">
            <a:avLst/>
          </a:prstGeom>
        </p:spPr>
        <p:txBody>
          <a:bodyPr/>
          <a:lstStyle>
            <a:lvl1pPr>
              <a:defRPr sz="1200">
                <a:latin typeface="Helvetica" panose="020B0604020202020204" pitchFamily="34" charset="0"/>
                <a:cs typeface="Helvetica" panose="020B0604020202020204" pitchFamily="34" charset="0"/>
              </a:defRPr>
            </a:lvl1pPr>
          </a:lstStyle>
          <a:p>
            <a:r>
              <a:rPr lang="en-US"/>
              <a:t>6/22-7/1, 2020</a:t>
            </a:r>
          </a:p>
        </p:txBody>
      </p:sp>
      <p:sp>
        <p:nvSpPr>
          <p:cNvPr id="13" name="Footer Placeholder 4">
            <a:extLst>
              <a:ext uri="{FF2B5EF4-FFF2-40B4-BE49-F238E27FC236}">
                <a16:creationId xmlns:a16="http://schemas.microsoft.com/office/drawing/2014/main" id="{690D5BA3-CA87-45BC-8B8E-78C234A72646}"/>
              </a:ext>
            </a:extLst>
          </p:cNvPr>
          <p:cNvSpPr>
            <a:spLocks noGrp="1"/>
          </p:cNvSpPr>
          <p:nvPr>
            <p:ph type="ftr" sz="quarter" idx="3"/>
          </p:nvPr>
        </p:nvSpPr>
        <p:spPr>
          <a:xfrm>
            <a:off x="2714625" y="6534583"/>
            <a:ext cx="3867150" cy="277070"/>
          </a:xfrm>
          <a:prstGeom prst="rect">
            <a:avLst/>
          </a:prstGeom>
        </p:spPr>
        <p:txBody>
          <a:bodyPr/>
          <a:lstStyle>
            <a:lvl1pPr>
              <a:defRPr sz="1200">
                <a:latin typeface="Helvetica" panose="020B0604020202020204" pitchFamily="34" charset="0"/>
                <a:cs typeface="Helvetica" panose="020B0604020202020204" pitchFamily="34" charset="0"/>
              </a:defRPr>
            </a:lvl1pPr>
          </a:lstStyle>
          <a:p>
            <a:r>
              <a:rPr lang="en-US"/>
              <a:t>C.Bhat, K.Seiya and J-F.Ostiguy</a:t>
            </a:r>
          </a:p>
        </p:txBody>
      </p:sp>
      <p:sp>
        <p:nvSpPr>
          <p:cNvPr id="14" name="Slide Number Placeholder 5">
            <a:extLst>
              <a:ext uri="{FF2B5EF4-FFF2-40B4-BE49-F238E27FC236}">
                <a16:creationId xmlns:a16="http://schemas.microsoft.com/office/drawing/2014/main" id="{82FFD1C8-92F0-4F27-99A8-FAA0773430F5}"/>
              </a:ext>
            </a:extLst>
          </p:cNvPr>
          <p:cNvSpPr>
            <a:spLocks noGrp="1"/>
          </p:cNvSpPr>
          <p:nvPr>
            <p:ph type="sldNum" sz="quarter" idx="4"/>
          </p:nvPr>
        </p:nvSpPr>
        <p:spPr>
          <a:xfrm>
            <a:off x="8210550" y="6519021"/>
            <a:ext cx="635872" cy="277070"/>
          </a:xfrm>
          <a:prstGeom prst="rect">
            <a:avLst/>
          </a:prstGeom>
        </p:spPr>
        <p:txBody>
          <a:bodyPr/>
          <a:lstStyle>
            <a:lvl1pPr>
              <a:defRPr sz="1200">
                <a:latin typeface="Helvetica" panose="020B0604020202020204" pitchFamily="34" charset="0"/>
                <a:cs typeface="Helvetica" panose="020B0604020202020204" pitchFamily="34" charset="0"/>
              </a:defRPr>
            </a:lvl1pPr>
          </a:lstStyle>
          <a:p>
            <a:fld id="{44D64833-0210-4999-B6BB-5BBCA76D12EA}" type="slidenum">
              <a:rPr lang="en-US" smtClean="0"/>
              <a:pPr/>
              <a:t>‹#›</a:t>
            </a:fld>
            <a:endParaRPr lang="en-US"/>
          </a:p>
        </p:txBody>
      </p:sp>
    </p:spTree>
    <p:extLst>
      <p:ext uri="{BB962C8B-B14F-4D97-AF65-F5344CB8AC3E}">
        <p14:creationId xmlns:p14="http://schemas.microsoft.com/office/powerpoint/2010/main" val="2349021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93499" y="204537"/>
            <a:ext cx="8229600" cy="1143000"/>
          </a:xfrm>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F834E0F5-15F8-4531-9260-C0890056AFE0}"/>
              </a:ext>
            </a:extLst>
          </p:cNvPr>
          <p:cNvCxnSpPr>
            <a:cxnSpLocks/>
          </p:cNvCxnSpPr>
          <p:nvPr userDrawn="1"/>
        </p:nvCxnSpPr>
        <p:spPr>
          <a:xfrm>
            <a:off x="129209" y="6368145"/>
            <a:ext cx="7478699" cy="11857"/>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D89CA48E-415B-4B04-89E0-D6DD39592AB3}"/>
              </a:ext>
            </a:extLst>
          </p:cNvPr>
          <p:cNvSpPr>
            <a:spLocks noGrp="1"/>
          </p:cNvSpPr>
          <p:nvPr>
            <p:ph type="dt" sz="half" idx="2"/>
          </p:nvPr>
        </p:nvSpPr>
        <p:spPr>
          <a:xfrm>
            <a:off x="240576" y="6488236"/>
            <a:ext cx="1702524" cy="369764"/>
          </a:xfrm>
          <a:prstGeom prst="rect">
            <a:avLst/>
          </a:prstGeom>
        </p:spPr>
        <p:txBody>
          <a:bodyPr/>
          <a:lstStyle>
            <a:lvl1pPr>
              <a:defRPr sz="1200">
                <a:latin typeface="Helvetica" panose="020B0604020202020204" pitchFamily="34" charset="0"/>
                <a:cs typeface="Helvetica" panose="020B0604020202020204" pitchFamily="34" charset="0"/>
              </a:defRPr>
            </a:lvl1pPr>
          </a:lstStyle>
          <a:p>
            <a:r>
              <a:rPr lang="en-US"/>
              <a:t>6/22-7/1, 2020</a:t>
            </a:r>
          </a:p>
        </p:txBody>
      </p:sp>
      <p:sp>
        <p:nvSpPr>
          <p:cNvPr id="11" name="Footer Placeholder 4">
            <a:extLst>
              <a:ext uri="{FF2B5EF4-FFF2-40B4-BE49-F238E27FC236}">
                <a16:creationId xmlns:a16="http://schemas.microsoft.com/office/drawing/2014/main" id="{A2A5D406-6518-4E32-A1EB-1192690BD036}"/>
              </a:ext>
            </a:extLst>
          </p:cNvPr>
          <p:cNvSpPr>
            <a:spLocks noGrp="1"/>
          </p:cNvSpPr>
          <p:nvPr>
            <p:ph type="ftr" sz="quarter" idx="3"/>
          </p:nvPr>
        </p:nvSpPr>
        <p:spPr>
          <a:xfrm>
            <a:off x="2774724" y="6534583"/>
            <a:ext cx="3867150" cy="277070"/>
          </a:xfrm>
          <a:prstGeom prst="rect">
            <a:avLst/>
          </a:prstGeom>
        </p:spPr>
        <p:txBody>
          <a:bodyPr/>
          <a:lstStyle>
            <a:lvl1pPr>
              <a:defRPr sz="1200">
                <a:latin typeface="Helvetica" panose="020B0604020202020204" pitchFamily="34" charset="0"/>
                <a:cs typeface="Helvetica" panose="020B0604020202020204" pitchFamily="34" charset="0"/>
              </a:defRPr>
            </a:lvl1pPr>
          </a:lstStyle>
          <a:p>
            <a:r>
              <a:rPr lang="en-US"/>
              <a:t>C.Bhat, K.Seiya and J-F.Ostiguy</a:t>
            </a:r>
          </a:p>
        </p:txBody>
      </p:sp>
      <p:sp>
        <p:nvSpPr>
          <p:cNvPr id="12" name="Slide Number Placeholder 5">
            <a:extLst>
              <a:ext uri="{FF2B5EF4-FFF2-40B4-BE49-F238E27FC236}">
                <a16:creationId xmlns:a16="http://schemas.microsoft.com/office/drawing/2014/main" id="{73E45D83-2AE1-4E77-991C-99B4F850B768}"/>
              </a:ext>
            </a:extLst>
          </p:cNvPr>
          <p:cNvSpPr>
            <a:spLocks noGrp="1"/>
          </p:cNvSpPr>
          <p:nvPr>
            <p:ph type="sldNum" sz="quarter" idx="4"/>
          </p:nvPr>
        </p:nvSpPr>
        <p:spPr>
          <a:xfrm>
            <a:off x="8210550" y="6519021"/>
            <a:ext cx="635872" cy="277070"/>
          </a:xfrm>
          <a:prstGeom prst="rect">
            <a:avLst/>
          </a:prstGeom>
        </p:spPr>
        <p:txBody>
          <a:bodyPr/>
          <a:lstStyle>
            <a:lvl1pPr>
              <a:defRPr sz="1200">
                <a:latin typeface="Helvetica" panose="020B0604020202020204" pitchFamily="34" charset="0"/>
                <a:cs typeface="Helvetica" panose="020B0604020202020204" pitchFamily="34" charset="0"/>
              </a:defRPr>
            </a:lvl1pPr>
          </a:lstStyle>
          <a:p>
            <a:fld id="{44D64833-0210-4999-B6BB-5BBCA76D12EA}" type="slidenum">
              <a:rPr lang="en-US" smtClean="0"/>
              <a:pPr/>
              <a:t>‹#›</a:t>
            </a:fld>
            <a:endParaRPr lang="en-US"/>
          </a:p>
        </p:txBody>
      </p:sp>
    </p:spTree>
    <p:extLst>
      <p:ext uri="{BB962C8B-B14F-4D97-AF65-F5344CB8AC3E}">
        <p14:creationId xmlns:p14="http://schemas.microsoft.com/office/powerpoint/2010/main" val="3364062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7941D9C-851C-4445-B7D3-BA215C0D96BC}"/>
              </a:ext>
            </a:extLst>
          </p:cNvPr>
          <p:cNvCxnSpPr>
            <a:cxnSpLocks/>
          </p:cNvCxnSpPr>
          <p:nvPr userDrawn="1"/>
        </p:nvCxnSpPr>
        <p:spPr>
          <a:xfrm>
            <a:off x="129209" y="6368145"/>
            <a:ext cx="7478699" cy="11857"/>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10440440-0364-4E64-8703-0C71D4A074A3}"/>
              </a:ext>
            </a:extLst>
          </p:cNvPr>
          <p:cNvSpPr>
            <a:spLocks noGrp="1"/>
          </p:cNvSpPr>
          <p:nvPr>
            <p:ph type="dt" sz="half" idx="2"/>
          </p:nvPr>
        </p:nvSpPr>
        <p:spPr>
          <a:xfrm>
            <a:off x="240576" y="6488236"/>
            <a:ext cx="1702524" cy="369764"/>
          </a:xfrm>
          <a:prstGeom prst="rect">
            <a:avLst/>
          </a:prstGeom>
        </p:spPr>
        <p:txBody>
          <a:bodyPr/>
          <a:lstStyle>
            <a:lvl1pPr>
              <a:defRPr sz="1200">
                <a:latin typeface="Helvetica" panose="020B0604020202020204" pitchFamily="34" charset="0"/>
                <a:cs typeface="Helvetica" panose="020B0604020202020204" pitchFamily="34" charset="0"/>
              </a:defRPr>
            </a:lvl1pPr>
          </a:lstStyle>
          <a:p>
            <a:r>
              <a:rPr lang="en-US"/>
              <a:t>6/22-7/1, 2020</a:t>
            </a:r>
          </a:p>
        </p:txBody>
      </p:sp>
      <p:sp>
        <p:nvSpPr>
          <p:cNvPr id="10" name="Footer Placeholder 4">
            <a:extLst>
              <a:ext uri="{FF2B5EF4-FFF2-40B4-BE49-F238E27FC236}">
                <a16:creationId xmlns:a16="http://schemas.microsoft.com/office/drawing/2014/main" id="{248C0592-4234-4351-B484-8FF55DDA0C6E}"/>
              </a:ext>
            </a:extLst>
          </p:cNvPr>
          <p:cNvSpPr>
            <a:spLocks noGrp="1"/>
          </p:cNvSpPr>
          <p:nvPr>
            <p:ph type="ftr" sz="quarter" idx="3"/>
          </p:nvPr>
        </p:nvSpPr>
        <p:spPr>
          <a:xfrm>
            <a:off x="2705588" y="6518534"/>
            <a:ext cx="3867150" cy="277070"/>
          </a:xfrm>
          <a:prstGeom prst="rect">
            <a:avLst/>
          </a:prstGeom>
        </p:spPr>
        <p:txBody>
          <a:bodyPr/>
          <a:lstStyle>
            <a:lvl1pPr>
              <a:defRPr sz="1200">
                <a:latin typeface="Helvetica" panose="020B0604020202020204" pitchFamily="34" charset="0"/>
                <a:cs typeface="Helvetica" panose="020B0604020202020204" pitchFamily="34" charset="0"/>
              </a:defRPr>
            </a:lvl1pPr>
          </a:lstStyle>
          <a:p>
            <a:r>
              <a:rPr lang="en-US"/>
              <a:t>C.Bhat, K.Seiya and J-F.Ostiguy</a:t>
            </a:r>
          </a:p>
        </p:txBody>
      </p:sp>
      <p:sp>
        <p:nvSpPr>
          <p:cNvPr id="11" name="Slide Number Placeholder 5">
            <a:extLst>
              <a:ext uri="{FF2B5EF4-FFF2-40B4-BE49-F238E27FC236}">
                <a16:creationId xmlns:a16="http://schemas.microsoft.com/office/drawing/2014/main" id="{FCD5BC92-7F13-4DB9-B4FC-462850C5DB54}"/>
              </a:ext>
            </a:extLst>
          </p:cNvPr>
          <p:cNvSpPr>
            <a:spLocks noGrp="1"/>
          </p:cNvSpPr>
          <p:nvPr>
            <p:ph type="sldNum" sz="quarter" idx="4"/>
          </p:nvPr>
        </p:nvSpPr>
        <p:spPr>
          <a:xfrm>
            <a:off x="8210550" y="6519021"/>
            <a:ext cx="635872" cy="277070"/>
          </a:xfrm>
          <a:prstGeom prst="rect">
            <a:avLst/>
          </a:prstGeom>
        </p:spPr>
        <p:txBody>
          <a:bodyPr/>
          <a:lstStyle>
            <a:lvl1pPr>
              <a:defRPr sz="1200">
                <a:latin typeface="Helvetica" panose="020B0604020202020204" pitchFamily="34" charset="0"/>
                <a:cs typeface="Helvetica" panose="020B0604020202020204" pitchFamily="34" charset="0"/>
              </a:defRPr>
            </a:lvl1pPr>
          </a:lstStyle>
          <a:p>
            <a:fld id="{44D64833-0210-4999-B6BB-5BBCA76D12EA}" type="slidenum">
              <a:rPr lang="en-US" smtClean="0"/>
              <a:pPr/>
              <a:t>‹#›</a:t>
            </a:fld>
            <a:endParaRPr lang="en-US"/>
          </a:p>
        </p:txBody>
      </p:sp>
    </p:spTree>
    <p:extLst>
      <p:ext uri="{BB962C8B-B14F-4D97-AF65-F5344CB8AC3E}">
        <p14:creationId xmlns:p14="http://schemas.microsoft.com/office/powerpoint/2010/main" val="799651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25816" b="25769"/>
          <a:stretch/>
        </p:blipFill>
        <p:spPr>
          <a:xfrm>
            <a:off x="-23446" y="801578"/>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2488575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5964"/>
            <a:ext cx="82296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12954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F323316-E26E-4937-B173-09A54170A4C8}"/>
              </a:ext>
            </a:extLst>
          </p:cNvPr>
          <p:cNvCxnSpPr>
            <a:cxnSpLocks/>
          </p:cNvCxnSpPr>
          <p:nvPr userDrawn="1"/>
        </p:nvCxnSpPr>
        <p:spPr>
          <a:xfrm>
            <a:off x="129209" y="6368145"/>
            <a:ext cx="7478699" cy="11857"/>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072AE82-5195-40B9-8ACB-B3F70D359A24}"/>
              </a:ext>
            </a:extLst>
          </p:cNvPr>
          <p:cNvPicPr>
            <a:picLocks noChangeAspect="1"/>
          </p:cNvPicPr>
          <p:nvPr userDrawn="1"/>
        </p:nvPicPr>
        <p:blipFill>
          <a:blip r:embed="rId8"/>
          <a:stretch>
            <a:fillRect/>
          </a:stretch>
        </p:blipFill>
        <p:spPr>
          <a:xfrm>
            <a:off x="7722811" y="6229126"/>
            <a:ext cx="1222248" cy="301752"/>
          </a:xfrm>
          <a:prstGeom prst="rect">
            <a:avLst/>
          </a:prstGeom>
        </p:spPr>
      </p:pic>
      <p:sp>
        <p:nvSpPr>
          <p:cNvPr id="11" name="Date Placeholder 3">
            <a:extLst>
              <a:ext uri="{FF2B5EF4-FFF2-40B4-BE49-F238E27FC236}">
                <a16:creationId xmlns:a16="http://schemas.microsoft.com/office/drawing/2014/main" id="{39527B45-342D-4989-B938-4960F24A3E5C}"/>
              </a:ext>
            </a:extLst>
          </p:cNvPr>
          <p:cNvSpPr>
            <a:spLocks noGrp="1"/>
          </p:cNvSpPr>
          <p:nvPr>
            <p:ph type="dt" sz="half" idx="2"/>
          </p:nvPr>
        </p:nvSpPr>
        <p:spPr>
          <a:xfrm>
            <a:off x="240576" y="6488236"/>
            <a:ext cx="1702524" cy="369764"/>
          </a:xfrm>
          <a:prstGeom prst="rect">
            <a:avLst/>
          </a:prstGeom>
        </p:spPr>
        <p:txBody>
          <a:bodyPr/>
          <a:lstStyle>
            <a:lvl1pPr>
              <a:defRPr sz="1200">
                <a:latin typeface="Helvetica" panose="020B0604020202020204" pitchFamily="34" charset="0"/>
                <a:cs typeface="Helvetica" panose="020B0604020202020204" pitchFamily="34" charset="0"/>
              </a:defRPr>
            </a:lvl1pPr>
          </a:lstStyle>
          <a:p>
            <a:r>
              <a:rPr lang="en-US"/>
              <a:t>6/22-7/1, 2020</a:t>
            </a:r>
          </a:p>
        </p:txBody>
      </p:sp>
      <p:sp>
        <p:nvSpPr>
          <p:cNvPr id="12" name="Footer Placeholder 4">
            <a:extLst>
              <a:ext uri="{FF2B5EF4-FFF2-40B4-BE49-F238E27FC236}">
                <a16:creationId xmlns:a16="http://schemas.microsoft.com/office/drawing/2014/main" id="{99C85D74-A7D8-4EBD-B500-E2C0FBDF1819}"/>
              </a:ext>
            </a:extLst>
          </p:cNvPr>
          <p:cNvSpPr>
            <a:spLocks noGrp="1"/>
          </p:cNvSpPr>
          <p:nvPr>
            <p:ph type="ftr" sz="quarter" idx="3"/>
          </p:nvPr>
        </p:nvSpPr>
        <p:spPr>
          <a:xfrm>
            <a:off x="2740763" y="6530878"/>
            <a:ext cx="3867150" cy="277070"/>
          </a:xfrm>
          <a:prstGeom prst="rect">
            <a:avLst/>
          </a:prstGeom>
        </p:spPr>
        <p:txBody>
          <a:bodyPr/>
          <a:lstStyle>
            <a:lvl1pPr>
              <a:defRPr sz="1200">
                <a:latin typeface="Helvetica" panose="020B0604020202020204" pitchFamily="34" charset="0"/>
                <a:cs typeface="Helvetica" panose="020B0604020202020204" pitchFamily="34" charset="0"/>
              </a:defRPr>
            </a:lvl1pPr>
          </a:lstStyle>
          <a:p>
            <a:r>
              <a:rPr lang="en-US"/>
              <a:t>C.Bhat, K.Seiya and J-F.Ostiguy</a:t>
            </a:r>
          </a:p>
        </p:txBody>
      </p:sp>
      <p:sp>
        <p:nvSpPr>
          <p:cNvPr id="13" name="Slide Number Placeholder 5">
            <a:extLst>
              <a:ext uri="{FF2B5EF4-FFF2-40B4-BE49-F238E27FC236}">
                <a16:creationId xmlns:a16="http://schemas.microsoft.com/office/drawing/2014/main" id="{B31E3D6A-F34A-4B2E-ADE1-2C1161EEBA82}"/>
              </a:ext>
            </a:extLst>
          </p:cNvPr>
          <p:cNvSpPr>
            <a:spLocks noGrp="1"/>
          </p:cNvSpPr>
          <p:nvPr>
            <p:ph type="sldNum" sz="quarter" idx="4"/>
          </p:nvPr>
        </p:nvSpPr>
        <p:spPr>
          <a:xfrm>
            <a:off x="8210550" y="6519021"/>
            <a:ext cx="635872" cy="277070"/>
          </a:xfrm>
          <a:prstGeom prst="rect">
            <a:avLst/>
          </a:prstGeom>
        </p:spPr>
        <p:txBody>
          <a:bodyPr/>
          <a:lstStyle>
            <a:lvl1pPr>
              <a:defRPr sz="1200">
                <a:latin typeface="Helvetica" panose="020B0604020202020204" pitchFamily="34" charset="0"/>
                <a:cs typeface="Helvetica" panose="020B0604020202020204" pitchFamily="34" charset="0"/>
              </a:defRPr>
            </a:lvl1pPr>
          </a:lstStyle>
          <a:p>
            <a:fld id="{44D64833-0210-4999-B6BB-5BBCA76D12EA}" type="slidenum">
              <a:rPr lang="en-US" smtClean="0"/>
              <a:pPr/>
              <a:t>‹#›</a:t>
            </a:fld>
            <a:endParaRPr lang="en-US"/>
          </a:p>
        </p:txBody>
      </p:sp>
    </p:spTree>
    <p:extLst>
      <p:ext uri="{BB962C8B-B14F-4D97-AF65-F5344CB8AC3E}">
        <p14:creationId xmlns:p14="http://schemas.microsoft.com/office/powerpoint/2010/main" val="99423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62" r:id="rId6"/>
  </p:sldLayoutIdLst>
  <p:hf hdr="0"/>
  <p:txStyles>
    <p:titleStyle>
      <a:lvl1pPr algn="ctr" defTabSz="914400" rtl="0" eaLnBrk="1" latinLnBrk="0" hangingPunct="1">
        <a:spcBef>
          <a:spcPct val="0"/>
        </a:spcBef>
        <a:buNone/>
        <a:defRPr sz="3200" kern="1200">
          <a:solidFill>
            <a:srgbClr val="0000CC"/>
          </a:solidFill>
          <a:latin typeface="Helvetica" panose="020B0604020202020204" pitchFamily="34" charset="0"/>
          <a:ea typeface="+mj-ea"/>
          <a:cs typeface="Helvetica" panose="020B0604020202020204" pitchFamily="34" charset="0"/>
        </a:defRPr>
      </a:lvl1pPr>
    </p:titleStyle>
    <p:bodyStyle>
      <a:lvl1pPr marL="457200" indent="-457200" algn="l" defTabSz="914400" rtl="0" eaLnBrk="1" latinLnBrk="0" hangingPunct="1">
        <a:spcBef>
          <a:spcPct val="20000"/>
        </a:spcBef>
        <a:buFont typeface="Wingdings" panose="05000000000000000000" pitchFamily="2" charset="2"/>
        <a:buChar char="q"/>
        <a:defRPr sz="3200" kern="1200">
          <a:solidFill>
            <a:schemeClr val="tx1"/>
          </a:solidFill>
          <a:latin typeface="Helvetica" panose="020B0604020202020204" pitchFamily="34" charset="0"/>
          <a:ea typeface="+mn-ea"/>
          <a:cs typeface="Helvetica" panose="020B0604020202020204" pitchFamily="34" charset="0"/>
        </a:defRPr>
      </a:lvl1pPr>
      <a:lvl2pPr marL="806450" indent="-349250" algn="l" defTabSz="914400" rtl="0" eaLnBrk="1" latinLnBrk="0" hangingPunct="1">
        <a:spcBef>
          <a:spcPct val="20000"/>
        </a:spcBef>
        <a:buFont typeface="Wingdings" panose="05000000000000000000" pitchFamily="2" charset="2"/>
        <a:buChar char="Ø"/>
        <a:defRPr sz="2800" kern="1200">
          <a:solidFill>
            <a:srgbClr val="C00000"/>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v"/>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Courier New" panose="02070309020205020404" pitchFamily="49" charset="0"/>
        <a:buChar char="o"/>
        <a:defRPr sz="2000" kern="1200">
          <a:solidFill>
            <a:srgbClr val="C00000"/>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urldefense.proofpoint.com/v2/url?u=https-3A__indico.gsi.de_event_10458_page_1098-2Dscientific-2Dprogram&amp;d=DwQCaQ&amp;c=gRgGjJ3BkIsb5y6s49QqsA&amp;r=t5ZN5_U-_8k12qI0OwdaMg&amp;m=nFZ6_A0qcviPpA3z3RNM-xmvkECvpWLL3SY2C6BN0bc&amp;s=1d7mJ457r_TYxhc5abtyCJuafRksTiu3eEHt9ey9Hmk&amp;e="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17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0.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11" Type="http://schemas.openxmlformats.org/officeDocument/2006/relationships/image" Target="../media/image58.png"/><Relationship Id="rId10" Type="http://schemas.openxmlformats.org/officeDocument/2006/relationships/image" Target="../media/image43.png"/><Relationship Id="rId9" Type="http://schemas.openxmlformats.org/officeDocument/2006/relationships/image" Target="../media/image4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4.xml"/><Relationship Id="rId7" Type="http://schemas.openxmlformats.org/officeDocument/2006/relationships/image" Target="../media/image47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4.png"/><Relationship Id="rId5" Type="http://schemas.openxmlformats.org/officeDocument/2006/relationships/image" Target="../media/image480.png"/><Relationship Id="rId4" Type="http://schemas.openxmlformats.org/officeDocument/2006/relationships/image" Target="../media/image50.pn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2.png"/><Relationship Id="rId7" Type="http://schemas.openxmlformats.org/officeDocument/2006/relationships/image" Target="../media/image120.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AA5AEF-9034-454A-A649-EA50999FA60D}"/>
              </a:ext>
            </a:extLst>
          </p:cNvPr>
          <p:cNvSpPr>
            <a:spLocks noGrp="1"/>
          </p:cNvSpPr>
          <p:nvPr>
            <p:ph type="body" sz="quarter" idx="10"/>
          </p:nvPr>
        </p:nvSpPr>
        <p:spPr>
          <a:xfrm>
            <a:off x="347665" y="4882938"/>
            <a:ext cx="6906575" cy="775374"/>
          </a:xfrm>
        </p:spPr>
        <p:txBody>
          <a:bodyPr/>
          <a:lstStyle/>
          <a:p>
            <a:r>
              <a:rPr lang="en-US" u="sng" dirty="0">
                <a:solidFill>
                  <a:schemeClr val="tx1"/>
                </a:solidFill>
              </a:rPr>
              <a:t>Chandra Bhat</a:t>
            </a:r>
            <a:r>
              <a:rPr lang="en-US" dirty="0">
                <a:solidFill>
                  <a:schemeClr val="tx1"/>
                </a:solidFill>
              </a:rPr>
              <a:t>, Kiyomi </a:t>
            </a:r>
            <a:r>
              <a:rPr lang="en-US" dirty="0" err="1">
                <a:solidFill>
                  <a:schemeClr val="tx1"/>
                </a:solidFill>
              </a:rPr>
              <a:t>Seiya</a:t>
            </a:r>
            <a:r>
              <a:rPr lang="en-US" dirty="0">
                <a:solidFill>
                  <a:schemeClr val="tx1"/>
                </a:solidFill>
              </a:rPr>
              <a:t> and Jean-Francois </a:t>
            </a:r>
            <a:r>
              <a:rPr lang="en-US" dirty="0" err="1">
                <a:solidFill>
                  <a:schemeClr val="tx1"/>
                </a:solidFill>
              </a:rPr>
              <a:t>Ostiguy</a:t>
            </a:r>
            <a:endParaRPr lang="en-US" dirty="0">
              <a:solidFill>
                <a:schemeClr val="tx1"/>
              </a:solidFill>
            </a:endParaRPr>
          </a:p>
          <a:p>
            <a:r>
              <a:rPr lang="en-US" sz="1800" dirty="0">
                <a:solidFill>
                  <a:schemeClr val="tx1"/>
                </a:solidFill>
              </a:rPr>
              <a:t>Fermilab, Batavia, Illinois, USA</a:t>
            </a:r>
          </a:p>
          <a:p>
            <a:endParaRPr lang="en-US" sz="1800" dirty="0">
              <a:solidFill>
                <a:schemeClr val="tx1"/>
              </a:solidFill>
            </a:endParaRPr>
          </a:p>
        </p:txBody>
      </p:sp>
      <p:sp>
        <p:nvSpPr>
          <p:cNvPr id="4" name="Rectangle 3">
            <a:extLst>
              <a:ext uri="{FF2B5EF4-FFF2-40B4-BE49-F238E27FC236}">
                <a16:creationId xmlns:a16="http://schemas.microsoft.com/office/drawing/2014/main" id="{D4482992-C1EF-4120-AE83-7637D05A9480}"/>
              </a:ext>
            </a:extLst>
          </p:cNvPr>
          <p:cNvSpPr/>
          <p:nvPr/>
        </p:nvSpPr>
        <p:spPr>
          <a:xfrm>
            <a:off x="7788606" y="4235996"/>
            <a:ext cx="1332849" cy="1569660"/>
          </a:xfrm>
          <a:prstGeom prst="rect">
            <a:avLst/>
          </a:prstGeom>
        </p:spPr>
        <p:txBody>
          <a:bodyPr wrap="square">
            <a:spAutoFit/>
          </a:bodyPr>
          <a:lstStyle/>
          <a:p>
            <a:r>
              <a:rPr lang="en-US" sz="1600" b="1" dirty="0"/>
              <a:t>W. </a:t>
            </a:r>
            <a:r>
              <a:rPr lang="en-US" sz="1600" b="1" dirty="0" err="1"/>
              <a:t>Pellico</a:t>
            </a:r>
            <a:endParaRPr lang="en-US" sz="1600" b="1" dirty="0"/>
          </a:p>
          <a:p>
            <a:r>
              <a:rPr lang="en-US" sz="1600" b="1" dirty="0"/>
              <a:t>K.Y. Ng,</a:t>
            </a:r>
          </a:p>
          <a:p>
            <a:r>
              <a:rPr lang="en-US" sz="1600" b="1" dirty="0"/>
              <a:t>R. Ainsworth</a:t>
            </a:r>
          </a:p>
          <a:p>
            <a:r>
              <a:rPr lang="en-US" sz="1600" b="1" dirty="0"/>
              <a:t>S. Wolfram</a:t>
            </a:r>
          </a:p>
          <a:p>
            <a:r>
              <a:rPr lang="en-US" sz="1600" b="1" dirty="0"/>
              <a:t>M. Syphers</a:t>
            </a:r>
          </a:p>
          <a:p>
            <a:r>
              <a:rPr lang="en-US" sz="1600" b="1" dirty="0"/>
              <a:t>H. </a:t>
            </a:r>
            <a:r>
              <a:rPr lang="en-US" sz="1600" b="1" dirty="0" err="1"/>
              <a:t>Damerau</a:t>
            </a:r>
            <a:endParaRPr lang="en-US" sz="1600" b="1" dirty="0"/>
          </a:p>
        </p:txBody>
      </p:sp>
      <p:sp>
        <p:nvSpPr>
          <p:cNvPr id="5" name="Text Placeholder 2">
            <a:extLst>
              <a:ext uri="{FF2B5EF4-FFF2-40B4-BE49-F238E27FC236}">
                <a16:creationId xmlns:a16="http://schemas.microsoft.com/office/drawing/2014/main" id="{41D04B32-D4CB-4687-ADC5-80CB19543D31}"/>
              </a:ext>
            </a:extLst>
          </p:cNvPr>
          <p:cNvSpPr txBox="1">
            <a:spLocks/>
          </p:cNvSpPr>
          <p:nvPr/>
        </p:nvSpPr>
        <p:spPr>
          <a:xfrm>
            <a:off x="347665" y="3797606"/>
            <a:ext cx="8693383" cy="1085332"/>
          </a:xfrm>
          <a:prstGeom prst="rect">
            <a:avLst/>
          </a:prstGeom>
        </p:spPr>
        <p:txBody>
          <a:bodyPr vert="horz" wrap="square" lIns="0" tIns="45720" rIns="91440" bIns="45720" rtlCol="0" anchor="ctr" anchorCtr="0">
            <a:normAutofit/>
          </a:bodyPr>
          <a:lstStyle>
            <a:lvl1pPr marL="0" indent="0" algn="l" defTabSz="914400" rtl="0" eaLnBrk="1" latinLnBrk="0" hangingPunct="1">
              <a:lnSpc>
                <a:spcPct val="100000"/>
              </a:lnSpc>
              <a:spcBef>
                <a:spcPts val="700"/>
              </a:spcBef>
              <a:spcAft>
                <a:spcPts val="0"/>
              </a:spcAft>
              <a:buFontTx/>
              <a:buNone/>
              <a:defRPr sz="3200" b="1" i="0" kern="1200">
                <a:solidFill>
                  <a:srgbClr val="004C97"/>
                </a:solidFill>
                <a:latin typeface="Helvetica" panose="020B0604020202020204" pitchFamily="34" charset="0"/>
                <a:ea typeface="+mn-ea"/>
                <a:cs typeface="Helvetica" panose="020B0604020202020204" pitchFamily="34" charset="0"/>
              </a:defRPr>
            </a:lvl1pPr>
            <a:lvl2pPr marL="0" indent="0" algn="l" defTabSz="914400" rtl="0" eaLnBrk="1" latinLnBrk="0" hangingPunct="1">
              <a:spcBef>
                <a:spcPct val="20000"/>
              </a:spcBef>
              <a:buFontTx/>
              <a:buNone/>
              <a:defRPr sz="2800" b="1" i="0" kern="1200">
                <a:solidFill>
                  <a:srgbClr val="004C97"/>
                </a:solidFill>
                <a:latin typeface="Helvetica" panose="020B0604020202020204" pitchFamily="34" charset="0"/>
                <a:ea typeface="+mn-ea"/>
                <a:cs typeface="Helvetica" panose="020B0604020202020204" pitchFamily="34" charset="0"/>
              </a:defRPr>
            </a:lvl2pPr>
            <a:lvl3pPr marL="0" indent="0" algn="l" defTabSz="914400" rtl="0" eaLnBrk="1" latinLnBrk="0" hangingPunct="1">
              <a:spcBef>
                <a:spcPct val="20000"/>
              </a:spcBef>
              <a:buFontTx/>
              <a:buNone/>
              <a:defRPr sz="2800" b="1" i="0" kern="1200">
                <a:solidFill>
                  <a:srgbClr val="004C97"/>
                </a:solidFill>
                <a:latin typeface="Helvetica" panose="020B0604020202020204" pitchFamily="34" charset="0"/>
                <a:ea typeface="+mn-ea"/>
                <a:cs typeface="Helvetica" panose="020B0604020202020204" pitchFamily="34" charset="0"/>
              </a:defRPr>
            </a:lvl3pPr>
            <a:lvl4pPr marL="0" indent="0" algn="l" defTabSz="914400" rtl="0" eaLnBrk="1" latinLnBrk="0" hangingPunct="1">
              <a:spcBef>
                <a:spcPct val="20000"/>
              </a:spcBef>
              <a:buFontTx/>
              <a:buNone/>
              <a:defRPr sz="2800" b="1" i="0" kern="1200">
                <a:solidFill>
                  <a:srgbClr val="004C97"/>
                </a:solidFill>
                <a:latin typeface="Helvetica" panose="020B0604020202020204" pitchFamily="34" charset="0"/>
                <a:ea typeface="+mn-ea"/>
                <a:cs typeface="Helvetica" panose="020B0604020202020204" pitchFamily="34" charset="0"/>
              </a:defRPr>
            </a:lvl4pPr>
            <a:lvl5pPr marL="0" indent="0" algn="l" defTabSz="914400" rtl="0" eaLnBrk="1" latinLnBrk="0" hangingPunct="1">
              <a:spcBef>
                <a:spcPct val="20000"/>
              </a:spcBef>
              <a:buFontTx/>
              <a:buNone/>
              <a:defRPr sz="2800" b="1" i="0" kern="1200">
                <a:solidFill>
                  <a:srgbClr val="004C97"/>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pPr>
            <a:r>
              <a:rPr lang="en-GB" dirty="0"/>
              <a:t>“The Curse of Transition Crossing”</a:t>
            </a:r>
          </a:p>
          <a:p>
            <a:pPr>
              <a:lnSpc>
                <a:spcPct val="80000"/>
              </a:lnSpc>
            </a:pPr>
            <a:r>
              <a:rPr lang="en-GB" dirty="0"/>
              <a:t>in Synchrotrons</a:t>
            </a:r>
            <a:endParaRPr lang="en-US" dirty="0"/>
          </a:p>
        </p:txBody>
      </p:sp>
      <p:sp>
        <p:nvSpPr>
          <p:cNvPr id="3" name="Rectangle 2">
            <a:extLst>
              <a:ext uri="{FF2B5EF4-FFF2-40B4-BE49-F238E27FC236}">
                <a16:creationId xmlns:a16="http://schemas.microsoft.com/office/drawing/2014/main" id="{A5BC1E60-47CB-4073-9591-71276A183A3F}"/>
              </a:ext>
            </a:extLst>
          </p:cNvPr>
          <p:cNvSpPr/>
          <p:nvPr/>
        </p:nvSpPr>
        <p:spPr>
          <a:xfrm>
            <a:off x="225308" y="5714920"/>
            <a:ext cx="8693383" cy="1154162"/>
          </a:xfrm>
          <a:prstGeom prst="rect">
            <a:avLst/>
          </a:prstGeom>
        </p:spPr>
        <p:txBody>
          <a:bodyPr wrap="square">
            <a:spAutoFit/>
          </a:bodyPr>
          <a:lstStyle/>
          <a:p>
            <a:r>
              <a:rPr lang="en-US" sz="1700" dirty="0"/>
              <a:t>“Mitigation Approaches for Hadron Storage Rings and Synchrotrons”</a:t>
            </a:r>
          </a:p>
          <a:p>
            <a:r>
              <a:rPr lang="en-US" sz="1600" dirty="0"/>
              <a:t>ARIES-APEC workshop</a:t>
            </a:r>
            <a:r>
              <a:rPr lang="en-US" sz="1700" dirty="0"/>
              <a:t>,</a:t>
            </a:r>
          </a:p>
          <a:p>
            <a:r>
              <a:rPr lang="en-US" sz="1700" dirty="0"/>
              <a:t>Virtual Workshop, GSI: </a:t>
            </a:r>
            <a:r>
              <a:rPr lang="en-US" sz="1700" dirty="0">
                <a:hlinkClick r:id="rId2"/>
              </a:rPr>
              <a:t>https://indico.gsi.de/event/10458/page/1098-scientific-program</a:t>
            </a:r>
            <a:endParaRPr lang="en-US" sz="1700" dirty="0"/>
          </a:p>
          <a:p>
            <a:r>
              <a:rPr lang="en-US" sz="1700" dirty="0"/>
              <a:t>22 June  to 1 July 2020 </a:t>
            </a:r>
          </a:p>
        </p:txBody>
      </p:sp>
    </p:spTree>
    <p:extLst>
      <p:ext uri="{BB962C8B-B14F-4D97-AF65-F5344CB8AC3E}">
        <p14:creationId xmlns:p14="http://schemas.microsoft.com/office/powerpoint/2010/main" val="1909565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70E59-393D-4F01-AAF6-6B92A79370CE}"/>
              </a:ext>
            </a:extLst>
          </p:cNvPr>
          <p:cNvSpPr>
            <a:spLocks noGrp="1"/>
          </p:cNvSpPr>
          <p:nvPr>
            <p:ph type="title"/>
          </p:nvPr>
        </p:nvSpPr>
        <p:spPr>
          <a:xfrm>
            <a:off x="457200" y="57270"/>
            <a:ext cx="8229600" cy="566618"/>
          </a:xfrm>
        </p:spPr>
        <p:txBody>
          <a:bodyPr/>
          <a:lstStyle/>
          <a:p>
            <a:r>
              <a:rPr lang="en-US" dirty="0"/>
              <a:t>Negative Mass instability</a:t>
            </a:r>
          </a:p>
        </p:txBody>
      </p:sp>
      <p:sp>
        <p:nvSpPr>
          <p:cNvPr id="3" name="Content Placeholder 2">
            <a:extLst>
              <a:ext uri="{FF2B5EF4-FFF2-40B4-BE49-F238E27FC236}">
                <a16:creationId xmlns:a16="http://schemas.microsoft.com/office/drawing/2014/main" id="{6C1ECBDF-CB29-4294-9860-8F05A22FE095}"/>
              </a:ext>
            </a:extLst>
          </p:cNvPr>
          <p:cNvSpPr>
            <a:spLocks noGrp="1"/>
          </p:cNvSpPr>
          <p:nvPr>
            <p:ph idx="1"/>
          </p:nvPr>
        </p:nvSpPr>
        <p:spPr>
          <a:xfrm>
            <a:off x="373828" y="782564"/>
            <a:ext cx="8548255" cy="2545281"/>
          </a:xfrm>
        </p:spPr>
        <p:txBody>
          <a:bodyPr>
            <a:normAutofit fontScale="62500" lnSpcReduction="20000"/>
          </a:bodyPr>
          <a:lstStyle/>
          <a:p>
            <a:pPr>
              <a:lnSpc>
                <a:spcPct val="120000"/>
              </a:lnSpc>
            </a:pPr>
            <a:r>
              <a:rPr lang="en-US" dirty="0"/>
              <a:t>Particles with </a:t>
            </a:r>
            <a:r>
              <a:rPr lang="en-US" i="1" dirty="0">
                <a:latin typeface="Times New Roman" panose="02020603050405020304" pitchFamily="18" charset="0"/>
                <a:cs typeface="Times New Roman" panose="02020603050405020304" pitchFamily="18" charset="0"/>
              </a:rPr>
              <a:t>v</a:t>
            </a:r>
            <a:r>
              <a:rPr lang="en-US" i="1" dirty="0">
                <a:latin typeface="Times New Roman" panose="02020603050405020304" pitchFamily="18" charset="0"/>
                <a:cs typeface="Times New Roman" panose="02020603050405020304" pitchFamily="18" charset="0"/>
                <a:sym typeface="Symbol" panose="05050102010706020507" pitchFamily="18" charset="2"/>
              </a:rPr>
              <a:t> c</a:t>
            </a:r>
            <a:r>
              <a:rPr lang="en-US" dirty="0"/>
              <a:t>  can not travel much faster on acceleration but gain momentum and move in orbits of larger radii. Above transition energy, particles that normally repel  each other appear to experience an attractive force; this leads to an instability. </a:t>
            </a:r>
          </a:p>
          <a:p>
            <a:pPr lvl="1">
              <a:lnSpc>
                <a:spcPct val="120000"/>
              </a:lnSpc>
            </a:pPr>
            <a:r>
              <a:rPr lang="en-US" dirty="0"/>
              <a:t>According to W. Hardt (Int-Conf-on-HEAccels-Stanford-1974) and </a:t>
            </a:r>
            <a:r>
              <a:rPr lang="en-US" dirty="0" err="1"/>
              <a:t>K.Ng</a:t>
            </a:r>
            <a:r>
              <a:rPr lang="en-US" dirty="0"/>
              <a:t> (FNAL,1994) the net emittance growth resulting from transition crossing is characterized by a critical parameter,   </a:t>
            </a:r>
          </a:p>
          <a:p>
            <a:endParaRPr lang="en-US" dirty="0"/>
          </a:p>
        </p:txBody>
      </p:sp>
      <p:sp>
        <p:nvSpPr>
          <p:cNvPr id="4" name="Date Placeholder 3">
            <a:extLst>
              <a:ext uri="{FF2B5EF4-FFF2-40B4-BE49-F238E27FC236}">
                <a16:creationId xmlns:a16="http://schemas.microsoft.com/office/drawing/2014/main" id="{E1847C60-601F-4A36-8010-85949689AB27}"/>
              </a:ext>
            </a:extLst>
          </p:cNvPr>
          <p:cNvSpPr>
            <a:spLocks noGrp="1"/>
          </p:cNvSpPr>
          <p:nvPr>
            <p:ph type="dt" sz="half" idx="2"/>
          </p:nvPr>
        </p:nvSpPr>
        <p:spPr/>
        <p:txBody>
          <a:bodyPr/>
          <a:lstStyle/>
          <a:p>
            <a:r>
              <a:rPr lang="en-US"/>
              <a:t>6/22-7/1, 2020</a:t>
            </a:r>
            <a:endParaRPr lang="en-US" dirty="0"/>
          </a:p>
        </p:txBody>
      </p:sp>
      <p:sp>
        <p:nvSpPr>
          <p:cNvPr id="5" name="Footer Placeholder 4">
            <a:extLst>
              <a:ext uri="{FF2B5EF4-FFF2-40B4-BE49-F238E27FC236}">
                <a16:creationId xmlns:a16="http://schemas.microsoft.com/office/drawing/2014/main" id="{D2CFBA8F-E3BD-4BB7-8D49-85AFFAC777AC}"/>
              </a:ext>
            </a:extLst>
          </p:cNvPr>
          <p:cNvSpPr>
            <a:spLocks noGrp="1"/>
          </p:cNvSpPr>
          <p:nvPr>
            <p:ph type="ftr" sz="quarter" idx="3"/>
          </p:nvPr>
        </p:nvSpPr>
        <p:spPr/>
        <p:txBody>
          <a:bodyPr/>
          <a:lstStyle/>
          <a:p>
            <a:r>
              <a:rPr lang="en-US"/>
              <a:t>C.Bhat, K.Seiya and J-F.Ostiguy</a:t>
            </a:r>
            <a:endParaRPr lang="en-US" dirty="0"/>
          </a:p>
        </p:txBody>
      </p:sp>
      <p:sp>
        <p:nvSpPr>
          <p:cNvPr id="6" name="Slide Number Placeholder 5">
            <a:extLst>
              <a:ext uri="{FF2B5EF4-FFF2-40B4-BE49-F238E27FC236}">
                <a16:creationId xmlns:a16="http://schemas.microsoft.com/office/drawing/2014/main" id="{419BAB6D-528D-4983-A2C4-E4813F843C7E}"/>
              </a:ext>
            </a:extLst>
          </p:cNvPr>
          <p:cNvSpPr>
            <a:spLocks noGrp="1"/>
          </p:cNvSpPr>
          <p:nvPr>
            <p:ph type="sldNum" sz="quarter" idx="4"/>
          </p:nvPr>
        </p:nvSpPr>
        <p:spPr/>
        <p:txBody>
          <a:bodyPr/>
          <a:lstStyle/>
          <a:p>
            <a:fld id="{44D64833-0210-4999-B6BB-5BBCA76D12EA}" type="slidenum">
              <a:rPr lang="en-US" smtClean="0"/>
              <a:pPr/>
              <a:t>10</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C9A8F99-340C-4CEA-A523-26766DDB23BB}"/>
                  </a:ext>
                </a:extLst>
              </p:cNvPr>
              <p:cNvSpPr txBox="1"/>
              <p:nvPr/>
            </p:nvSpPr>
            <p:spPr>
              <a:xfrm>
                <a:off x="547184" y="2817848"/>
                <a:ext cx="8201541" cy="11430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𝜉</m:t>
                          </m:r>
                          <m:r>
                            <a:rPr lang="en-US" b="0" i="1" smtClean="0">
                              <a:latin typeface="Cambria Math" panose="02040503050406030204" pitchFamily="18" charset="0"/>
                            </a:rPr>
                            <m:t>𝑘</m:t>
                          </m:r>
                        </m:e>
                        <m:sub>
                          <m:r>
                            <a:rPr lang="en-US" b="0" i="1" smtClean="0">
                              <a:latin typeface="Cambria Math" panose="02040503050406030204" pitchFamily="18" charset="0"/>
                            </a:rPr>
                            <m:t>𝑐𝑝</m:t>
                          </m:r>
                        </m:sub>
                      </m:sSub>
                      <m:sSup>
                        <m:sSupPr>
                          <m:ctrlPr>
                            <a:rPr lang="en-US" b="0" i="1" smtClean="0">
                              <a:latin typeface="Cambria Math" panose="02040503050406030204" pitchFamily="18" charset="0"/>
                            </a:rPr>
                          </m:ctrlPr>
                        </m:sSupPr>
                        <m:e>
                          <m:d>
                            <m:dPr>
                              <m:ctrlPr>
                                <a:rPr lang="en-US" i="1" smtClean="0">
                                  <a:latin typeface="Cambria Math" panose="02040503050406030204" pitchFamily="18" charset="0"/>
                                </a:rPr>
                              </m:ctrlPr>
                            </m:dPr>
                            <m:e>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𝑝</m:t>
                                      </m:r>
                                    </m:sub>
                                  </m:sSub>
                                </m:num>
                                <m:den>
                                  <m:r>
                                    <a:rPr lang="en-US" b="0" i="1" smtClean="0">
                                      <a:latin typeface="Cambria Math" panose="02040503050406030204" pitchFamily="18" charset="0"/>
                                    </a:rPr>
                                    <m:t>𝑅</m:t>
                                  </m:r>
                                </m:den>
                              </m:f>
                            </m:e>
                          </m:d>
                        </m:e>
                        <m:sup>
                          <m:r>
                            <a:rPr lang="en-US" b="0" i="1" smtClean="0">
                              <a:latin typeface="Cambria Math" panose="02040503050406030204" pitchFamily="18" charset="0"/>
                            </a:rPr>
                            <m:t>2</m:t>
                          </m:r>
                        </m:sup>
                      </m:sSup>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𝐸</m:t>
                                  </m:r>
                                </m:e>
                                <m:sub>
                                  <m:r>
                                    <a:rPr lang="en-US" b="0" i="1" smtClean="0">
                                      <a:latin typeface="Cambria Math" panose="02040503050406030204" pitchFamily="18" charset="0"/>
                                    </a:rPr>
                                    <m:t>𝑇</m:t>
                                  </m:r>
                                </m:sub>
                                <m:sup>
                                  <m:r>
                                    <a:rPr lang="en-US" b="0" i="1" smtClean="0">
                                      <a:latin typeface="Cambria Math" panose="02040503050406030204" pitchFamily="18" charset="0"/>
                                    </a:rPr>
                                    <m:t>5/2</m:t>
                                  </m:r>
                                </m:sup>
                              </m:sSub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h</m:t>
                                  </m:r>
                                </m:e>
                                <m:sup>
                                  <m:r>
                                    <a:rPr lang="en-US" b="0" i="1" smtClean="0">
                                      <a:latin typeface="Cambria Math" panose="02040503050406030204" pitchFamily="18" charset="0"/>
                                    </a:rPr>
                                    <m:t>1/3</m:t>
                                  </m:r>
                                </m:sup>
                              </m:sSup>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𝑇</m:t>
                                  </m:r>
                                </m:sub>
                                <m:sup>
                                  <m:r>
                                    <a:rPr lang="en-US" b="0" i="1" smtClean="0">
                                      <a:latin typeface="Cambria Math" panose="02040503050406030204" pitchFamily="18" charset="0"/>
                                    </a:rPr>
                                    <m:t>4/3</m:t>
                                  </m:r>
                                </m:sup>
                              </m:sSubSup>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𝑇</m:t>
                                  </m:r>
                                </m:sub>
                                <m:sup>
                                  <m:r>
                                    <a:rPr lang="en-US" b="0" i="1" smtClean="0">
                                      <a:latin typeface="Cambria Math" panose="02040503050406030204" pitchFamily="18" charset="0"/>
                                    </a:rPr>
                                    <m:t>2/3</m:t>
                                  </m:r>
                                </m:sup>
                              </m:sSubSup>
                            </m:den>
                          </m:f>
                        </m:e>
                      </m:d>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𝑏</m:t>
                                  </m:r>
                                </m:sub>
                                <m:sup>
                                  <m:r>
                                    <a:rPr lang="en-US" b="0" i="1" smtClean="0">
                                      <a:latin typeface="Cambria Math" panose="02040503050406030204" pitchFamily="18" charset="0"/>
                                    </a:rPr>
                                    <m:t>2</m:t>
                                  </m:r>
                                </m:sup>
                              </m:sSubSup>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e>
                                <m:sub>
                                  <m:r>
                                    <a:rPr lang="en-US" b="0" i="1" smtClean="0">
                                      <a:latin typeface="Cambria Math" panose="02040503050406030204" pitchFamily="18" charset="0"/>
                                    </a:rPr>
                                    <m:t>0</m:t>
                                  </m:r>
                                </m:sub>
                                <m:sup>
                                  <m:r>
                                    <a:rPr lang="en-US" b="0" i="1" smtClean="0">
                                      <a:latin typeface="Cambria Math" panose="02040503050406030204" pitchFamily="18" charset="0"/>
                                    </a:rPr>
                                    <m:t>2</m:t>
                                  </m:r>
                                </m:sup>
                              </m:sSubSup>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tan</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rPr>
                                            <m:t>𝑠</m:t>
                                          </m:r>
                                        </m:sub>
                                      </m:sSub>
                                      <m:r>
                                        <a:rPr lang="en-US" b="0" i="1" smtClean="0">
                                          <a:latin typeface="Cambria Math" panose="02040503050406030204" pitchFamily="18" charset="0"/>
                                        </a:rPr>
                                        <m:t>)</m:t>
                                      </m:r>
                                    </m:e>
                                  </m:d>
                                </m:e>
                                <m:sup>
                                  <m:r>
                                    <a:rPr lang="en-US" b="0" i="1" smtClean="0">
                                      <a:latin typeface="Cambria Math" panose="02040503050406030204" pitchFamily="18" charset="0"/>
                                    </a:rPr>
                                    <m:t>1/3</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5/2</m:t>
                                  </m:r>
                                </m:sup>
                              </m:sSup>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𝛾</m:t>
                                      </m:r>
                                    </m:e>
                                  </m:acc>
                                </m:e>
                                <m:sub>
                                  <m:r>
                                    <a:rPr lang="en-US" b="0" i="1" smtClean="0">
                                      <a:latin typeface="Cambria Math" panose="02040503050406030204" pitchFamily="18" charset="0"/>
                                    </a:rPr>
                                    <m:t>𝑇</m:t>
                                  </m:r>
                                </m:sub>
                                <m:sup>
                                  <m:r>
                                    <a:rPr lang="en-US" b="0" i="1" smtClean="0">
                                      <a:latin typeface="Cambria Math" panose="02040503050406030204" pitchFamily="18" charset="0"/>
                                    </a:rPr>
                                    <m:t>7/6</m:t>
                                  </m:r>
                                </m:sup>
                              </m:sSubSup>
                            </m:den>
                          </m:f>
                        </m:e>
                      </m:d>
                      <m:r>
                        <a:rPr lang="en-US" i="1" smtClean="0">
                          <a:latin typeface="Cambria Math" panose="02040503050406030204" pitchFamily="18" charset="0"/>
                        </a:rPr>
                        <m:t>=</m:t>
                      </m:r>
                      <m:r>
                        <m:rPr>
                          <m:sty m:val="p"/>
                        </m:rPr>
                        <a:rPr lang="en-US" b="0" i="0" smtClean="0">
                          <a:latin typeface="Cambria Math" panose="02040503050406030204" pitchFamily="18" charset="0"/>
                        </a:rPr>
                        <m:t>CP</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begChr m:val="["/>
                          <m:endChr m:val="]"/>
                          <m:ctrlPr>
                            <a:rPr lang="en-US" i="1" smtClean="0">
                              <a:latin typeface="Cambria Math" panose="02040503050406030204" pitchFamily="18" charset="0"/>
                            </a:rPr>
                          </m:ctrlPr>
                        </m:dPr>
                        <m:e>
                          <m:r>
                            <m:rPr>
                              <m:sty m:val="p"/>
                            </m:rPr>
                            <a:rPr lang="en-US" b="0" i="0" smtClean="0">
                              <a:latin typeface="Cambria Math" panose="02040503050406030204" pitchFamily="18" charset="0"/>
                            </a:rPr>
                            <m:t>ln</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𝑏</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ln</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𝑏</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ub>
                                  </m:sSub>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8</m:t>
                                      </m:r>
                                      <m:r>
                                        <a:rPr lang="en-US" b="0" i="1" smtClean="0">
                                          <a:latin typeface="Cambria Math" panose="02040503050406030204" pitchFamily="18" charset="0"/>
                                          <a:ea typeface="Cambria Math" panose="02040503050406030204" pitchFamily="18" charset="0"/>
                                        </a:rPr>
                                        <m:t>𝜋</m:t>
                                      </m:r>
                                    </m:e>
                                  </m:rad>
                                </m:num>
                                <m:den>
                                  <m:r>
                                    <a:rPr lang="en-US" b="0" i="1" smtClean="0">
                                      <a:latin typeface="Cambria Math" panose="02040503050406030204" pitchFamily="18" charset="0"/>
                                    </a:rPr>
                                    <m:t>3</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m:rPr>
                                          <m:sty m:val="p"/>
                                        </m:rPr>
                                        <a:rPr lang="en-US" b="0" i="0" smtClean="0">
                                          <a:latin typeface="Cambria Math" panose="02040503050406030204" pitchFamily="18" charset="0"/>
                                        </a:rPr>
                                        <m:t>ln</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𝑏</m:t>
                                          </m:r>
                                        </m:sub>
                                      </m:sSub>
                                      <m:r>
                                        <a:rPr lang="en-US" b="0" i="1" smtClean="0">
                                          <a:latin typeface="Cambria Math" panose="02040503050406030204" pitchFamily="18" charset="0"/>
                                        </a:rPr>
                                        <m:t>)</m:t>
                                      </m:r>
                                    </m:e>
                                  </m:rad>
                                </m:den>
                              </m:f>
                            </m:e>
                          </m:d>
                        </m:e>
                      </m:d>
                    </m:oMath>
                  </m:oMathPara>
                </a14:m>
                <a:endParaRPr lang="en-US" dirty="0"/>
              </a:p>
            </p:txBody>
          </p:sp>
        </mc:Choice>
        <mc:Fallback xmlns="">
          <p:sp>
            <p:nvSpPr>
              <p:cNvPr id="8" name="TextBox 7">
                <a:extLst>
                  <a:ext uri="{FF2B5EF4-FFF2-40B4-BE49-F238E27FC236}">
                    <a16:creationId xmlns:a16="http://schemas.microsoft.com/office/drawing/2014/main" id="{6C9A8F99-340C-4CEA-A523-26766DDB23BB}"/>
                  </a:ext>
                </a:extLst>
              </p:cNvPr>
              <p:cNvSpPr txBox="1">
                <a:spLocks noRot="1" noChangeAspect="1" noMove="1" noResize="1" noEditPoints="1" noAdjustHandles="1" noChangeArrowheads="1" noChangeShapeType="1" noTextEdit="1"/>
              </p:cNvSpPr>
              <p:nvPr/>
            </p:nvSpPr>
            <p:spPr>
              <a:xfrm>
                <a:off x="547184" y="2817848"/>
                <a:ext cx="8201541" cy="1143070"/>
              </a:xfrm>
              <a:prstGeom prst="rect">
                <a:avLst/>
              </a:prstGeom>
              <a:blipFill>
                <a:blip r:embed="rId2"/>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93DCA4E5-443D-490E-A073-DE4EE15F0DA3}"/>
              </a:ext>
            </a:extLst>
          </p:cNvPr>
          <p:cNvSpPr txBox="1"/>
          <p:nvPr/>
        </p:nvSpPr>
        <p:spPr>
          <a:xfrm>
            <a:off x="759329" y="3847515"/>
            <a:ext cx="6064481" cy="369332"/>
          </a:xfrm>
          <a:prstGeom prst="rect">
            <a:avLst/>
          </a:prstGeom>
          <a:noFill/>
        </p:spPr>
        <p:txBody>
          <a:bodyPr wrap="none" rtlCol="0">
            <a:spAutoFit/>
          </a:bodyPr>
          <a:lstStyle/>
          <a:p>
            <a:r>
              <a:rPr lang="en-US" dirty="0">
                <a:solidFill>
                  <a:srgbClr val="FF0000"/>
                </a:solidFill>
                <a:latin typeface="Helvetica" panose="020B0604020202020204" pitchFamily="34" charset="0"/>
                <a:cs typeface="Helvetica" panose="020B0604020202020204" pitchFamily="34" charset="0"/>
              </a:rPr>
              <a:t>If “CP” &lt;1  </a:t>
            </a:r>
            <a:r>
              <a:rPr lang="en-US" b="1" dirty="0">
                <a:solidFill>
                  <a:srgbClr val="FF0000"/>
                </a:solidFill>
                <a:latin typeface="Helvetica" panose="020B0604020202020204" pitchFamily="34" charset="0"/>
                <a:cs typeface="Helvetica" panose="020B0604020202020204" pitchFamily="34" charset="0"/>
              </a:rPr>
              <a:t>No blowup due to Negative mass Instability</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CB5C7A7-66A8-442C-A98A-8427DA6AEB86}"/>
                  </a:ext>
                </a:extLst>
              </p:cNvPr>
              <p:cNvSpPr txBox="1"/>
              <p:nvPr/>
            </p:nvSpPr>
            <p:spPr>
              <a:xfrm>
                <a:off x="1156432" y="4319664"/>
                <a:ext cx="6260368" cy="2068002"/>
              </a:xfrm>
              <a:prstGeom prst="rect">
                <a:avLst/>
              </a:prstGeom>
              <a:noFill/>
            </p:spPr>
            <p:txBody>
              <a:bodyPr wrap="none"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𝑝</m:t>
                        </m:r>
                      </m:sub>
                    </m:sSub>
                  </m:oMath>
                </a14:m>
                <a:r>
                  <a:rPr lang="en-US" dirty="0">
                    <a:latin typeface="Helvetica" panose="020B0604020202020204" pitchFamily="34" charset="0"/>
                    <a:cs typeface="Helvetica" panose="020B0604020202020204" pitchFamily="34" charset="0"/>
                  </a:rPr>
                  <a:t> </a:t>
                </a:r>
                <a:r>
                  <a:rPr lang="en-US" sz="1600" dirty="0">
                    <a:solidFill>
                      <a:schemeClr val="tx1"/>
                    </a:solidFill>
                    <a:latin typeface="Helvetica" panose="020B0604020202020204" pitchFamily="34" charset="0"/>
                    <a:cs typeface="Helvetica" panose="020B0604020202020204" pitchFamily="34" charset="0"/>
                  </a:rPr>
                  <a:t>is classical radius of the proton,</a:t>
                </a:r>
                <a:r>
                  <a:rPr lang="en-US" sz="1600" dirty="0">
                    <a:solidFill>
                      <a:schemeClr val="tx1"/>
                    </a:solidFill>
                    <a:latin typeface="Times New Roman" panose="02020603050405020304" pitchFamily="18" charset="0"/>
                    <a:cs typeface="Times New Roman" panose="02020603050405020304" pitchFamily="18" charset="0"/>
                  </a:rPr>
                  <a:t> </a:t>
                </a:r>
                <a:r>
                  <a:rPr lang="en-US" sz="1600" i="1" dirty="0">
                    <a:solidFill>
                      <a:schemeClr val="tx1"/>
                    </a:solidFill>
                    <a:latin typeface="Times New Roman" panose="02020603050405020304" pitchFamily="18" charset="0"/>
                    <a:cs typeface="Times New Roman" panose="02020603050405020304" pitchFamily="18" charset="0"/>
                  </a:rPr>
                  <a:t>R</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a:solidFill>
                      <a:schemeClr val="tx1"/>
                    </a:solidFill>
                    <a:latin typeface="Helvetica" panose="020B0604020202020204" pitchFamily="34" charset="0"/>
                    <a:cs typeface="Helvetica" panose="020B0604020202020204" pitchFamily="34" charset="0"/>
                  </a:rPr>
                  <a:t>is radius of the synchrotron.</a:t>
                </a:r>
              </a:p>
              <a:p>
                <a14:m>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𝑁</m:t>
                        </m:r>
                      </m:e>
                      <m:sub>
                        <m:r>
                          <a:rPr lang="en-US" sz="1600" b="0" i="1" smtClean="0">
                            <a:solidFill>
                              <a:schemeClr val="tx1"/>
                            </a:solidFill>
                            <a:latin typeface="Cambria Math" panose="02040503050406030204" pitchFamily="18" charset="0"/>
                          </a:rPr>
                          <m:t>𝑏</m:t>
                        </m:r>
                      </m:sub>
                    </m:sSub>
                  </m:oMath>
                </a14:m>
                <a:r>
                  <a:rPr lang="en-US" sz="1600" dirty="0">
                    <a:solidFill>
                      <a:schemeClr val="tx1"/>
                    </a:solidFill>
                    <a:latin typeface="Helvetica" panose="020B0604020202020204" pitchFamily="34" charset="0"/>
                    <a:cs typeface="Helvetica" panose="020B0604020202020204" pitchFamily="34" charset="0"/>
                  </a:rPr>
                  <a:t> is number of protons per bunch, </a:t>
                </a:r>
                <a:r>
                  <a:rPr lang="en-US" sz="1600" i="1" dirty="0">
                    <a:solidFill>
                      <a:schemeClr val="tx1"/>
                    </a:solidFill>
                    <a:latin typeface="Times New Roman" panose="02020603050405020304" pitchFamily="18" charset="0"/>
                    <a:cs typeface="Times New Roman" panose="02020603050405020304" pitchFamily="18" charset="0"/>
                  </a:rPr>
                  <a:t>A</a:t>
                </a:r>
                <a:r>
                  <a:rPr lang="en-US" sz="1600" dirty="0">
                    <a:solidFill>
                      <a:schemeClr val="tx1"/>
                    </a:solidFill>
                    <a:latin typeface="Helvetica" panose="020B0604020202020204" pitchFamily="34" charset="0"/>
                    <a:cs typeface="Helvetica" panose="020B0604020202020204" pitchFamily="34" charset="0"/>
                  </a:rPr>
                  <a:t>= Beam 95% beam emittance</a:t>
                </a:r>
              </a:p>
              <a:p>
                <a:endParaRPr lang="en-US" sz="1600" dirty="0">
                  <a:solidFill>
                    <a:schemeClr val="tx1"/>
                  </a:solidFill>
                  <a:latin typeface="Helvetica" panose="020B0604020202020204" pitchFamily="34" charset="0"/>
                  <a:cs typeface="Helvetica" panose="020B0604020202020204" pitchFamily="34" charset="0"/>
                </a:endParaRPr>
              </a:p>
              <a:p>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0</m:t>
                        </m:r>
                      </m:sub>
                    </m:sSub>
                    <m:r>
                      <a:rPr lang="en-US" i="1" smtClean="0">
                        <a:latin typeface="Cambria Math" panose="02040503050406030204" pitchFamily="18" charset="0"/>
                      </a:rPr>
                      <m:t>=</m:t>
                    </m:r>
                    <m:r>
                      <a:rPr lang="en-US" b="0" i="1" smtClean="0">
                        <a:latin typeface="Cambria Math" panose="02040503050406030204" pitchFamily="18" charset="0"/>
                      </a:rPr>
                      <m:t>1+2</m:t>
                    </m:r>
                    <m:r>
                      <m:rPr>
                        <m:sty m:val="p"/>
                      </m:rPr>
                      <a:rPr lang="en-US" b="0" i="0" smtClean="0">
                        <a:latin typeface="Cambria Math" panose="02040503050406030204" pitchFamily="18" charset="0"/>
                      </a:rPr>
                      <m:t>ln</m:t>
                    </m:r>
                    <m:f>
                      <m:fPr>
                        <m:ctrlPr>
                          <a:rPr lang="en-US" b="0" i="1" smtClean="0">
                            <a:latin typeface="Cambria Math" panose="02040503050406030204" pitchFamily="18" charset="0"/>
                          </a:rPr>
                        </m:ctrlPr>
                      </m:fPr>
                      <m:num>
                        <m:r>
                          <a:rPr lang="en-US" b="0" i="1" smtClean="0">
                            <a:latin typeface="Cambria Math" panose="02040503050406030204" pitchFamily="18" charset="0"/>
                          </a:rPr>
                          <m:t>𝑏𝑒𝑎𝑚</m:t>
                        </m:r>
                        <m:r>
                          <a:rPr lang="en-US" b="0" i="1" smtClean="0">
                            <a:latin typeface="Cambria Math" panose="02040503050406030204" pitchFamily="18" charset="0"/>
                          </a:rPr>
                          <m:t> </m:t>
                        </m:r>
                        <m:r>
                          <a:rPr lang="en-US" b="0" i="1" smtClean="0">
                            <a:latin typeface="Cambria Math" panose="02040503050406030204" pitchFamily="18" charset="0"/>
                          </a:rPr>
                          <m:t>𝑝𝑖𝑝𝑒</m:t>
                        </m:r>
                        <m:r>
                          <a:rPr lang="en-US" b="0" i="1" smtClean="0">
                            <a:latin typeface="Cambria Math" panose="02040503050406030204" pitchFamily="18" charset="0"/>
                          </a:rPr>
                          <m:t> </m:t>
                        </m:r>
                        <m:r>
                          <a:rPr lang="en-US" b="0" i="1" smtClean="0">
                            <a:latin typeface="Cambria Math" panose="02040503050406030204" pitchFamily="18" charset="0"/>
                          </a:rPr>
                          <m:t>𝑟𝑎𝑑𝑖𝑢𝑠</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m:t>
                        </m:r>
                      </m:num>
                      <m:den>
                        <m:r>
                          <a:rPr lang="en-US" b="0" i="1" smtClean="0">
                            <a:latin typeface="Cambria Math" panose="02040503050406030204" pitchFamily="18" charset="0"/>
                          </a:rPr>
                          <m:t>𝑏𝑒𝑎𝑚</m:t>
                        </m:r>
                        <m:r>
                          <a:rPr lang="en-US" b="0" i="1" smtClean="0">
                            <a:latin typeface="Cambria Math" panose="02040503050406030204" pitchFamily="18" charset="0"/>
                          </a:rPr>
                          <m:t> </m:t>
                        </m:r>
                        <m:r>
                          <a:rPr lang="en-US" b="0" i="1" smtClean="0">
                            <a:latin typeface="Cambria Math" panose="02040503050406030204" pitchFamily="18" charset="0"/>
                          </a:rPr>
                          <m:t>𝑟𝑎𝑑𝑖𝑢𝑠</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𝑐𝑝</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𝑅</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1.6</m:t>
                            </m:r>
                          </m:num>
                          <m:den>
                            <m:r>
                              <a:rPr lang="en-US" b="0" i="1" smtClean="0">
                                <a:latin typeface="Cambria Math" panose="02040503050406030204" pitchFamily="18" charset="0"/>
                              </a:rPr>
                              <m:t>𝑏</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0.52</m:t>
                            </m:r>
                          </m:num>
                          <m:den>
                            <m:r>
                              <a:rPr lang="en-US" b="0" i="1" smtClean="0">
                                <a:latin typeface="Cambria Math" panose="02040503050406030204" pitchFamily="18" charset="0"/>
                              </a:rPr>
                              <m:t>𝑎</m:t>
                            </m:r>
                          </m:den>
                        </m:f>
                      </m:e>
                    </m:d>
                    <m:r>
                      <a:rPr lang="en-US" b="0" i="1" smtClean="0">
                        <a:latin typeface="Cambria Math" panose="02040503050406030204" pitchFamily="18" charset="0"/>
                      </a:rPr>
                      <m:t>,</m:t>
                    </m:r>
                  </m:oMath>
                </a14:m>
                <a:endParaRPr lang="en-US" b="0" i="1" dirty="0">
                  <a:latin typeface="Cambria Math" panose="02040503050406030204" pitchFamily="18" charset="0"/>
                </a:endParaRPr>
              </a:p>
              <a:p>
                <a:endParaRPr lang="en-US" b="0" i="1" dirty="0">
                  <a:latin typeface="Cambria Math" panose="02040503050406030204" pitchFamily="18" charset="0"/>
                </a:endParaRPr>
              </a:p>
              <a:p>
                <a14:m>
                  <m:oMath xmlns:m="http://schemas.openxmlformats.org/officeDocument/2006/math">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𝑏</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ub>
                        </m:sSub>
                        <m:r>
                          <a:rPr lang="en-US" b="0" i="1" smtClean="0">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r>
                          <a:rPr lang="en-US" i="1">
                            <a:latin typeface="Cambria Math" panose="02040503050406030204" pitchFamily="18" charset="0"/>
                          </a:rPr>
                          <m:t>𝑘</m:t>
                        </m:r>
                      </m:e>
                      <m:sub>
                        <m:r>
                          <a:rPr lang="en-US" i="1">
                            <a:latin typeface="Cambria Math" panose="02040503050406030204" pitchFamily="18" charset="0"/>
                          </a:rPr>
                          <m:t>𝑐𝑝</m:t>
                        </m:r>
                      </m:sub>
                    </m:sSub>
                    <m:f>
                      <m:fPr>
                        <m:ctrlPr>
                          <a:rPr lang="en-US" i="1" smtClean="0">
                            <a:latin typeface="Cambria Math" panose="02040503050406030204" pitchFamily="18" charset="0"/>
                          </a:rPr>
                        </m:ctrlPr>
                      </m:fPr>
                      <m:num>
                        <m:r>
                          <a:rPr lang="en-US" i="1">
                            <a:latin typeface="Cambria Math" panose="02040503050406030204" pitchFamily="18" charset="0"/>
                          </a:rPr>
                          <m:t>h𝑎𝑙𝑓</m:t>
                        </m:r>
                        <m:r>
                          <a:rPr lang="en-US" i="1">
                            <a:latin typeface="Cambria Math" panose="02040503050406030204" pitchFamily="18" charset="0"/>
                          </a:rPr>
                          <m:t> </m:t>
                        </m:r>
                        <m:r>
                          <a:rPr lang="en-US" b="0" i="1" smtClean="0">
                            <a:latin typeface="Cambria Math" panose="02040503050406030204" pitchFamily="18" charset="0"/>
                          </a:rPr>
                          <m:t>𝑏</m:t>
                        </m:r>
                        <m:r>
                          <a:rPr lang="en-US" i="1">
                            <a:latin typeface="Cambria Math" panose="02040503050406030204" pitchFamily="18" charset="0"/>
                          </a:rPr>
                          <m:t>𝑢𝑛𝑐h</m:t>
                        </m:r>
                        <m:r>
                          <a:rPr lang="en-US" i="1">
                            <a:latin typeface="Cambria Math" panose="02040503050406030204" pitchFamily="18" charset="0"/>
                          </a:rPr>
                          <m:t> </m:t>
                        </m:r>
                        <m:r>
                          <a:rPr lang="en-US" i="1">
                            <a:latin typeface="Cambria Math" panose="02040503050406030204" pitchFamily="18" charset="0"/>
                          </a:rPr>
                          <m:t>𝑒𝑛𝑔𝑡h</m:t>
                        </m:r>
                      </m:num>
                      <m:den>
                        <m:r>
                          <a:rPr lang="en-US"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h</m:t>
                        </m:r>
                      </m:den>
                    </m:f>
                  </m:oMath>
                </a14:m>
                <a:r>
                  <a:rPr lang="en-US" dirty="0"/>
                  <a:t> , </a:t>
                </a:r>
                <a14:m>
                  <m:oMath xmlns:m="http://schemas.openxmlformats.org/officeDocument/2006/math">
                    <m:r>
                      <a:rPr lang="en-US" i="1">
                        <a:latin typeface="Cambria Math" panose="02040503050406030204" pitchFamily="18" charset="0"/>
                        <a:ea typeface="Cambria Math" panose="02040503050406030204" pitchFamily="18" charset="0"/>
                      </a:rPr>
                      <m:t>𝜉</m:t>
                    </m:r>
                  </m:oMath>
                </a14:m>
                <a:r>
                  <a:rPr lang="en-US" dirty="0"/>
                  <a:t>=4.3494, </a:t>
                </a:r>
                <a:r>
                  <a:rPr lang="en-US" sz="1600" dirty="0">
                    <a:latin typeface="Helvetica" panose="020B0604020202020204" pitchFamily="34" charset="0"/>
                    <a:cs typeface="Helvetica" panose="020B0604020202020204" pitchFamily="34" charset="0"/>
                  </a:rPr>
                  <a:t>a numerical constant </a:t>
                </a:r>
                <a:endParaRPr lang="en-US" dirty="0">
                  <a:latin typeface="Helvetica" panose="020B0604020202020204" pitchFamily="34" charset="0"/>
                  <a:cs typeface="Helvetica" panose="020B0604020202020204" pitchFamily="34" charset="0"/>
                </a:endParaRPr>
              </a:p>
            </p:txBody>
          </p:sp>
        </mc:Choice>
        <mc:Fallback xmlns="">
          <p:sp>
            <p:nvSpPr>
              <p:cNvPr id="14" name="TextBox 13">
                <a:extLst>
                  <a:ext uri="{FF2B5EF4-FFF2-40B4-BE49-F238E27FC236}">
                    <a16:creationId xmlns:a16="http://schemas.microsoft.com/office/drawing/2014/main" id="{6CB5C7A7-66A8-442C-A98A-8427DA6AEB86}"/>
                  </a:ext>
                </a:extLst>
              </p:cNvPr>
              <p:cNvSpPr txBox="1">
                <a:spLocks noRot="1" noChangeAspect="1" noMove="1" noResize="1" noEditPoints="1" noAdjustHandles="1" noChangeArrowheads="1" noChangeShapeType="1" noTextEdit="1"/>
              </p:cNvSpPr>
              <p:nvPr/>
            </p:nvSpPr>
            <p:spPr>
              <a:xfrm>
                <a:off x="1156432" y="4319664"/>
                <a:ext cx="6260368" cy="2068002"/>
              </a:xfrm>
              <a:prstGeom prst="rect">
                <a:avLst/>
              </a:prstGeom>
              <a:blipFill>
                <a:blip r:embed="rId3"/>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1562F2A8-1926-430B-8B4A-7DA2B639230F}"/>
              </a:ext>
            </a:extLst>
          </p:cNvPr>
          <p:cNvSpPr txBox="1"/>
          <p:nvPr/>
        </p:nvSpPr>
        <p:spPr>
          <a:xfrm>
            <a:off x="7031329" y="4115150"/>
            <a:ext cx="2239074" cy="307777"/>
          </a:xfrm>
          <a:prstGeom prst="rect">
            <a:avLst/>
          </a:prstGeom>
          <a:noFill/>
        </p:spPr>
        <p:txBody>
          <a:bodyPr wrap="none" rtlCol="0">
            <a:spAutoFit/>
          </a:bodyPr>
          <a:lstStyle/>
          <a:p>
            <a:r>
              <a:rPr lang="en-US" sz="1400" dirty="0"/>
              <a:t>KYNg,FERMILAB-Conf-94/25</a:t>
            </a:r>
            <a:endParaRPr lang="en-US" sz="1100" dirty="0"/>
          </a:p>
        </p:txBody>
      </p:sp>
    </p:spTree>
    <p:extLst>
      <p:ext uri="{BB962C8B-B14F-4D97-AF65-F5344CB8AC3E}">
        <p14:creationId xmlns:p14="http://schemas.microsoft.com/office/powerpoint/2010/main" val="4148455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close up of text on a white background&#10;&#10;Description automatically generated">
            <a:extLst>
              <a:ext uri="{FF2B5EF4-FFF2-40B4-BE49-F238E27FC236}">
                <a16:creationId xmlns:a16="http://schemas.microsoft.com/office/drawing/2014/main" id="{D73AA510-4A2B-40C5-B000-E659315287FD}"/>
              </a:ext>
            </a:extLst>
          </p:cNvPr>
          <p:cNvPicPr>
            <a:picLocks noChangeAspect="1"/>
          </p:cNvPicPr>
          <p:nvPr/>
        </p:nvPicPr>
        <p:blipFill rotWithShape="1">
          <a:blip r:embed="rId2">
            <a:extLst>
              <a:ext uri="{28A0092B-C50C-407E-A947-70E740481C1C}">
                <a14:useLocalDpi xmlns:a14="http://schemas.microsoft.com/office/drawing/2010/main" val="0"/>
              </a:ext>
            </a:extLst>
          </a:blip>
          <a:srcRect l="6293" t="5332" r="9620" b="5555"/>
          <a:stretch/>
        </p:blipFill>
        <p:spPr>
          <a:xfrm>
            <a:off x="152036" y="1380471"/>
            <a:ext cx="4477888" cy="4015471"/>
          </a:xfrm>
          <a:prstGeom prst="rect">
            <a:avLst/>
          </a:prstGeom>
          <a:ln>
            <a:solidFill>
              <a:schemeClr val="accent1"/>
            </a:solidFill>
          </a:ln>
        </p:spPr>
      </p:pic>
      <p:pic>
        <p:nvPicPr>
          <p:cNvPr id="32" name="Picture 31" descr="A picture containing screenshot&#10;&#10;Description automatically generated">
            <a:extLst>
              <a:ext uri="{FF2B5EF4-FFF2-40B4-BE49-F238E27FC236}">
                <a16:creationId xmlns:a16="http://schemas.microsoft.com/office/drawing/2014/main" id="{C6132CDD-AFBA-43E2-AF2A-B8E90AEAADA9}"/>
              </a:ext>
            </a:extLst>
          </p:cNvPr>
          <p:cNvPicPr>
            <a:picLocks noChangeAspect="1"/>
          </p:cNvPicPr>
          <p:nvPr/>
        </p:nvPicPr>
        <p:blipFill rotWithShape="1">
          <a:blip r:embed="rId3">
            <a:extLst>
              <a:ext uri="{28A0092B-C50C-407E-A947-70E740481C1C}">
                <a14:useLocalDpi xmlns:a14="http://schemas.microsoft.com/office/drawing/2010/main" val="0"/>
              </a:ext>
            </a:extLst>
          </a:blip>
          <a:srcRect l="6948" t="4983" r="13396" b="5559"/>
          <a:stretch/>
        </p:blipFill>
        <p:spPr>
          <a:xfrm>
            <a:off x="4717159" y="1380472"/>
            <a:ext cx="4217936" cy="4008274"/>
          </a:xfrm>
          <a:prstGeom prst="rect">
            <a:avLst/>
          </a:prstGeom>
          <a:ln>
            <a:solidFill>
              <a:schemeClr val="accent1"/>
            </a:solidFill>
          </a:ln>
        </p:spPr>
      </p:pic>
      <p:sp>
        <p:nvSpPr>
          <p:cNvPr id="2" name="Title 1">
            <a:extLst>
              <a:ext uri="{FF2B5EF4-FFF2-40B4-BE49-F238E27FC236}">
                <a16:creationId xmlns:a16="http://schemas.microsoft.com/office/drawing/2014/main" id="{721ABA65-89B1-4892-B7C1-58AEE92BD8BE}"/>
              </a:ext>
            </a:extLst>
          </p:cNvPr>
          <p:cNvSpPr>
            <a:spLocks noGrp="1"/>
          </p:cNvSpPr>
          <p:nvPr>
            <p:ph type="title"/>
          </p:nvPr>
        </p:nvSpPr>
        <p:spPr>
          <a:xfrm>
            <a:off x="593499" y="117050"/>
            <a:ext cx="8229600" cy="729114"/>
          </a:xfrm>
        </p:spPr>
        <p:txBody>
          <a:bodyPr/>
          <a:lstStyle/>
          <a:p>
            <a:r>
              <a:rPr lang="en-US" sz="2800" dirty="0"/>
              <a:t>Microwave and Negative Mass Instability Limits </a:t>
            </a:r>
            <a:br>
              <a:rPr lang="en-US" sz="2800" dirty="0"/>
            </a:br>
            <a:r>
              <a:rPr lang="en-US" sz="2800" dirty="0"/>
              <a:t>in the FNAL Main Injector </a:t>
            </a:r>
          </a:p>
        </p:txBody>
      </p:sp>
      <p:sp>
        <p:nvSpPr>
          <p:cNvPr id="3" name="Date Placeholder 2">
            <a:extLst>
              <a:ext uri="{FF2B5EF4-FFF2-40B4-BE49-F238E27FC236}">
                <a16:creationId xmlns:a16="http://schemas.microsoft.com/office/drawing/2014/main" id="{7DE25BD6-2925-440C-98DF-387C196B2E19}"/>
              </a:ext>
            </a:extLst>
          </p:cNvPr>
          <p:cNvSpPr>
            <a:spLocks noGrp="1"/>
          </p:cNvSpPr>
          <p:nvPr>
            <p:ph type="dt" sz="half" idx="2"/>
          </p:nvPr>
        </p:nvSpPr>
        <p:spPr/>
        <p:txBody>
          <a:bodyPr/>
          <a:lstStyle/>
          <a:p>
            <a:r>
              <a:rPr lang="en-US"/>
              <a:t>6/22-7/1, 2020</a:t>
            </a:r>
            <a:endParaRPr lang="en-US" dirty="0"/>
          </a:p>
        </p:txBody>
      </p:sp>
      <p:sp>
        <p:nvSpPr>
          <p:cNvPr id="4" name="Footer Placeholder 3">
            <a:extLst>
              <a:ext uri="{FF2B5EF4-FFF2-40B4-BE49-F238E27FC236}">
                <a16:creationId xmlns:a16="http://schemas.microsoft.com/office/drawing/2014/main" id="{566BE3C1-EB2E-4CB3-83E6-129B2801D77E}"/>
              </a:ext>
            </a:extLst>
          </p:cNvPr>
          <p:cNvSpPr>
            <a:spLocks noGrp="1"/>
          </p:cNvSpPr>
          <p:nvPr>
            <p:ph type="ftr" sz="quarter" idx="3"/>
          </p:nvPr>
        </p:nvSpPr>
        <p:spPr/>
        <p:txBody>
          <a:bodyPr/>
          <a:lstStyle/>
          <a:p>
            <a:r>
              <a:rPr lang="en-US"/>
              <a:t>C.Bhat, K.Seiya and J-F.Ostiguy</a:t>
            </a:r>
            <a:endParaRPr lang="en-US" dirty="0"/>
          </a:p>
        </p:txBody>
      </p:sp>
      <p:sp>
        <p:nvSpPr>
          <p:cNvPr id="5" name="Slide Number Placeholder 4">
            <a:extLst>
              <a:ext uri="{FF2B5EF4-FFF2-40B4-BE49-F238E27FC236}">
                <a16:creationId xmlns:a16="http://schemas.microsoft.com/office/drawing/2014/main" id="{8E7AC144-31A0-430C-B613-DDB62ED40781}"/>
              </a:ext>
            </a:extLst>
          </p:cNvPr>
          <p:cNvSpPr>
            <a:spLocks noGrp="1"/>
          </p:cNvSpPr>
          <p:nvPr>
            <p:ph type="sldNum" sz="quarter" idx="4"/>
          </p:nvPr>
        </p:nvSpPr>
        <p:spPr/>
        <p:txBody>
          <a:bodyPr/>
          <a:lstStyle/>
          <a:p>
            <a:fld id="{44D64833-0210-4999-B6BB-5BBCA76D12EA}" type="slidenum">
              <a:rPr lang="en-US" smtClean="0"/>
              <a:pPr/>
              <a:t>11</a:t>
            </a:fld>
            <a:endParaRPr lang="en-US"/>
          </a:p>
        </p:txBody>
      </p:sp>
      <p:sp>
        <p:nvSpPr>
          <p:cNvPr id="13" name="TextBox 12">
            <a:extLst>
              <a:ext uri="{FF2B5EF4-FFF2-40B4-BE49-F238E27FC236}">
                <a16:creationId xmlns:a16="http://schemas.microsoft.com/office/drawing/2014/main" id="{4073544C-0B63-4C18-807D-140E350E73D7}"/>
              </a:ext>
            </a:extLst>
          </p:cNvPr>
          <p:cNvSpPr txBox="1"/>
          <p:nvPr/>
        </p:nvSpPr>
        <p:spPr>
          <a:xfrm>
            <a:off x="6178101" y="3226712"/>
            <a:ext cx="1042401" cy="307777"/>
          </a:xfrm>
          <a:prstGeom prst="rect">
            <a:avLst/>
          </a:prstGeom>
          <a:noFill/>
        </p:spPr>
        <p:txBody>
          <a:bodyPr wrap="none" rtlCol="0">
            <a:spAutoFit/>
          </a:bodyPr>
          <a:lstStyle/>
          <a:p>
            <a:r>
              <a:rPr lang="en-US" sz="1400" dirty="0">
                <a:sym typeface="Symbol" panose="05050102010706020507" pitchFamily="18" charset="2"/>
              </a:rPr>
              <a:t>L=0.11 eVs</a:t>
            </a:r>
            <a:endParaRPr lang="en-US" sz="1400" dirty="0"/>
          </a:p>
        </p:txBody>
      </p:sp>
      <p:sp>
        <p:nvSpPr>
          <p:cNvPr id="14" name="TextBox 13">
            <a:extLst>
              <a:ext uri="{FF2B5EF4-FFF2-40B4-BE49-F238E27FC236}">
                <a16:creationId xmlns:a16="http://schemas.microsoft.com/office/drawing/2014/main" id="{E2607BF0-8364-48B7-9FD6-4C2ACB4FF129}"/>
              </a:ext>
            </a:extLst>
          </p:cNvPr>
          <p:cNvSpPr txBox="1"/>
          <p:nvPr/>
        </p:nvSpPr>
        <p:spPr>
          <a:xfrm>
            <a:off x="6548312" y="3489744"/>
            <a:ext cx="1042401" cy="307777"/>
          </a:xfrm>
          <a:prstGeom prst="rect">
            <a:avLst/>
          </a:prstGeom>
          <a:noFill/>
        </p:spPr>
        <p:txBody>
          <a:bodyPr wrap="none" rtlCol="0">
            <a:spAutoFit/>
          </a:bodyPr>
          <a:lstStyle/>
          <a:p>
            <a:r>
              <a:rPr lang="en-US" sz="1400" dirty="0">
                <a:sym typeface="Symbol" panose="05050102010706020507" pitchFamily="18" charset="2"/>
              </a:rPr>
              <a:t>L=0.16 eVs</a:t>
            </a:r>
            <a:endParaRPr lang="en-US" sz="1400" dirty="0"/>
          </a:p>
        </p:txBody>
      </p:sp>
      <p:sp>
        <p:nvSpPr>
          <p:cNvPr id="15" name="TextBox 14">
            <a:extLst>
              <a:ext uri="{FF2B5EF4-FFF2-40B4-BE49-F238E27FC236}">
                <a16:creationId xmlns:a16="http://schemas.microsoft.com/office/drawing/2014/main" id="{FA26A398-20E9-46FB-989F-56A8772CECC2}"/>
              </a:ext>
            </a:extLst>
          </p:cNvPr>
          <p:cNvSpPr txBox="1"/>
          <p:nvPr/>
        </p:nvSpPr>
        <p:spPr>
          <a:xfrm>
            <a:off x="6465317" y="3769283"/>
            <a:ext cx="1042401" cy="307777"/>
          </a:xfrm>
          <a:prstGeom prst="rect">
            <a:avLst/>
          </a:prstGeom>
          <a:noFill/>
        </p:spPr>
        <p:txBody>
          <a:bodyPr wrap="none" rtlCol="0">
            <a:spAutoFit/>
          </a:bodyPr>
          <a:lstStyle/>
          <a:p>
            <a:r>
              <a:rPr lang="en-US" sz="1400" dirty="0">
                <a:sym typeface="Symbol" panose="05050102010706020507" pitchFamily="18" charset="2"/>
              </a:rPr>
              <a:t>L=0.24 eVs</a:t>
            </a:r>
            <a:endParaRPr lang="en-US" sz="1400" dirty="0"/>
          </a:p>
        </p:txBody>
      </p:sp>
      <p:cxnSp>
        <p:nvCxnSpPr>
          <p:cNvPr id="17" name="Straight Arrow Connector 16">
            <a:extLst>
              <a:ext uri="{FF2B5EF4-FFF2-40B4-BE49-F238E27FC236}">
                <a16:creationId xmlns:a16="http://schemas.microsoft.com/office/drawing/2014/main" id="{9597179E-7BBB-41F8-A463-BC68C29C247F}"/>
              </a:ext>
            </a:extLst>
          </p:cNvPr>
          <p:cNvCxnSpPr>
            <a:cxnSpLocks/>
          </p:cNvCxnSpPr>
          <p:nvPr/>
        </p:nvCxnSpPr>
        <p:spPr>
          <a:xfrm flipH="1">
            <a:off x="5618796" y="3420958"/>
            <a:ext cx="623823" cy="9208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58362FE-C6E2-4B95-B19F-05C0DB5D3468}"/>
              </a:ext>
            </a:extLst>
          </p:cNvPr>
          <p:cNvCxnSpPr>
            <a:cxnSpLocks/>
          </p:cNvCxnSpPr>
          <p:nvPr/>
        </p:nvCxnSpPr>
        <p:spPr>
          <a:xfrm flipH="1">
            <a:off x="6075497" y="3660140"/>
            <a:ext cx="548622" cy="6817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7A4CFEF-CACF-43A5-8293-DC1582844345}"/>
              </a:ext>
            </a:extLst>
          </p:cNvPr>
          <p:cNvCxnSpPr>
            <a:cxnSpLocks/>
          </p:cNvCxnSpPr>
          <p:nvPr/>
        </p:nvCxnSpPr>
        <p:spPr>
          <a:xfrm flipH="1">
            <a:off x="6687465" y="4012550"/>
            <a:ext cx="164334" cy="3256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5DFB633D-CBDA-48E0-9761-ED1CD492ED6C}"/>
              </a:ext>
            </a:extLst>
          </p:cNvPr>
          <p:cNvSpPr/>
          <p:nvPr/>
        </p:nvSpPr>
        <p:spPr>
          <a:xfrm>
            <a:off x="5126202" y="1599735"/>
            <a:ext cx="3683508" cy="168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tar: 5 Points 46">
            <a:extLst>
              <a:ext uri="{FF2B5EF4-FFF2-40B4-BE49-F238E27FC236}">
                <a16:creationId xmlns:a16="http://schemas.microsoft.com/office/drawing/2014/main" id="{E6428D6D-7ACC-4A7D-95BA-1002B2E180E5}"/>
              </a:ext>
            </a:extLst>
          </p:cNvPr>
          <p:cNvSpPr/>
          <p:nvPr/>
        </p:nvSpPr>
        <p:spPr>
          <a:xfrm>
            <a:off x="8719086" y="4834690"/>
            <a:ext cx="264431" cy="197223"/>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A8BD5F1-B562-4823-B398-373C375A62B2}"/>
              </a:ext>
            </a:extLst>
          </p:cNvPr>
          <p:cNvSpPr txBox="1"/>
          <p:nvPr/>
        </p:nvSpPr>
        <p:spPr>
          <a:xfrm>
            <a:off x="8181327" y="4175366"/>
            <a:ext cx="1152751" cy="403637"/>
          </a:xfrm>
          <a:prstGeom prst="rect">
            <a:avLst/>
          </a:prstGeom>
          <a:noFill/>
        </p:spPr>
        <p:txBody>
          <a:bodyPr wrap="square" rtlCol="0">
            <a:spAutoFit/>
          </a:bodyPr>
          <a:lstStyle/>
          <a:p>
            <a:pPr algn="ctr">
              <a:lnSpc>
                <a:spcPct val="70000"/>
              </a:lnSpc>
            </a:pPr>
            <a:r>
              <a:rPr lang="en-US" sz="1400" b="1" dirty="0"/>
              <a:t>Current emittance</a:t>
            </a:r>
          </a:p>
        </p:txBody>
      </p:sp>
      <p:sp>
        <p:nvSpPr>
          <p:cNvPr id="34" name="TextBox 33">
            <a:extLst>
              <a:ext uri="{FF2B5EF4-FFF2-40B4-BE49-F238E27FC236}">
                <a16:creationId xmlns:a16="http://schemas.microsoft.com/office/drawing/2014/main" id="{C1E3BF65-F34B-456A-8F5B-00A0BFAE178C}"/>
              </a:ext>
            </a:extLst>
          </p:cNvPr>
          <p:cNvSpPr txBox="1"/>
          <p:nvPr/>
        </p:nvSpPr>
        <p:spPr>
          <a:xfrm rot="4820861">
            <a:off x="5267988" y="2380212"/>
            <a:ext cx="1484702" cy="369332"/>
          </a:xfrm>
          <a:prstGeom prst="rect">
            <a:avLst/>
          </a:prstGeom>
          <a:noFill/>
        </p:spPr>
        <p:txBody>
          <a:bodyPr wrap="none" rtlCol="0">
            <a:spAutoFit/>
          </a:bodyPr>
          <a:lstStyle/>
          <a:p>
            <a:r>
              <a:rPr lang="en-US" dirty="0"/>
              <a:t>1.2MW-Beam</a:t>
            </a:r>
          </a:p>
        </p:txBody>
      </p:sp>
      <p:sp>
        <p:nvSpPr>
          <p:cNvPr id="36" name="TextBox 35">
            <a:extLst>
              <a:ext uri="{FF2B5EF4-FFF2-40B4-BE49-F238E27FC236}">
                <a16:creationId xmlns:a16="http://schemas.microsoft.com/office/drawing/2014/main" id="{B440F31E-48D8-4D7A-8309-8B858119D88E}"/>
              </a:ext>
            </a:extLst>
          </p:cNvPr>
          <p:cNvSpPr txBox="1"/>
          <p:nvPr/>
        </p:nvSpPr>
        <p:spPr>
          <a:xfrm rot="4820861">
            <a:off x="4883614" y="2346232"/>
            <a:ext cx="1433406" cy="369332"/>
          </a:xfrm>
          <a:prstGeom prst="rect">
            <a:avLst/>
          </a:prstGeom>
          <a:noFill/>
        </p:spPr>
        <p:txBody>
          <a:bodyPr wrap="none" rtlCol="0">
            <a:spAutoFit/>
          </a:bodyPr>
          <a:lstStyle/>
          <a:p>
            <a:r>
              <a:rPr lang="en-US" dirty="0"/>
              <a:t>700kW Beam</a:t>
            </a:r>
          </a:p>
        </p:txBody>
      </p:sp>
      <p:cxnSp>
        <p:nvCxnSpPr>
          <p:cNvPr id="38" name="Straight Arrow Connector 37">
            <a:extLst>
              <a:ext uri="{FF2B5EF4-FFF2-40B4-BE49-F238E27FC236}">
                <a16:creationId xmlns:a16="http://schemas.microsoft.com/office/drawing/2014/main" id="{D1391B0A-031C-4CB4-8DA7-C6680A96DB70}"/>
              </a:ext>
            </a:extLst>
          </p:cNvPr>
          <p:cNvCxnSpPr>
            <a:cxnSpLocks/>
          </p:cNvCxnSpPr>
          <p:nvPr/>
        </p:nvCxnSpPr>
        <p:spPr>
          <a:xfrm>
            <a:off x="8780121" y="4547615"/>
            <a:ext cx="71040" cy="35308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7A58443-5ECB-415F-B21D-4DAC08E5BD67}"/>
                  </a:ext>
                </a:extLst>
              </p:cNvPr>
              <p:cNvSpPr txBox="1"/>
              <p:nvPr/>
            </p:nvSpPr>
            <p:spPr>
              <a:xfrm>
                <a:off x="4103886" y="986481"/>
                <a:ext cx="1135183" cy="369332"/>
              </a:xfrm>
              <a:prstGeom prst="rect">
                <a:avLst/>
              </a:prstGeom>
              <a:solidFill>
                <a:srgbClr val="FFFF99"/>
              </a:solidFill>
            </p:spPr>
            <p:txBody>
              <a:bodyPr wrap="none" rtlCol="0">
                <a:spAutoFit/>
              </a:bodyPr>
              <a:lstStyle/>
              <a:p>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 </m:t>
                        </m:r>
                        <m:r>
                          <a:rPr lang="en-US" b="1" i="1">
                            <a:latin typeface="Cambria Math" panose="02040503050406030204" pitchFamily="18" charset="0"/>
                            <a:ea typeface="Cambria Math" panose="02040503050406030204" pitchFamily="18" charset="0"/>
                          </a:rPr>
                          <m:t>𝜸</m:t>
                        </m:r>
                      </m:e>
                      <m:sub>
                        <m:r>
                          <a:rPr lang="en-US" b="1" i="1">
                            <a:latin typeface="Cambria Math" panose="02040503050406030204" pitchFamily="18" charset="0"/>
                          </a:rPr>
                          <m:t>𝑻</m:t>
                        </m:r>
                      </m:sub>
                    </m:sSub>
                  </m:oMath>
                </a14:m>
                <a:r>
                  <a:rPr lang="en-US" b="1" dirty="0"/>
                  <a:t>=21.66</a:t>
                </a:r>
              </a:p>
            </p:txBody>
          </p:sp>
        </mc:Choice>
        <mc:Fallback xmlns="">
          <p:sp>
            <p:nvSpPr>
              <p:cNvPr id="46" name="TextBox 45">
                <a:extLst>
                  <a:ext uri="{FF2B5EF4-FFF2-40B4-BE49-F238E27FC236}">
                    <a16:creationId xmlns:a16="http://schemas.microsoft.com/office/drawing/2014/main" id="{F7A58443-5ECB-415F-B21D-4DAC08E5BD67}"/>
                  </a:ext>
                </a:extLst>
              </p:cNvPr>
              <p:cNvSpPr txBox="1">
                <a:spLocks noRot="1" noChangeAspect="1" noMove="1" noResize="1" noEditPoints="1" noAdjustHandles="1" noChangeArrowheads="1" noChangeShapeType="1" noTextEdit="1"/>
              </p:cNvSpPr>
              <p:nvPr/>
            </p:nvSpPr>
            <p:spPr>
              <a:xfrm>
                <a:off x="4103886" y="986481"/>
                <a:ext cx="1135183" cy="369332"/>
              </a:xfrm>
              <a:prstGeom prst="rect">
                <a:avLst/>
              </a:prstGeom>
              <a:blipFill>
                <a:blip r:embed="rId4"/>
                <a:stretch>
                  <a:fillRect t="-10000" r="-4301" b="-26667"/>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CBA41A0-10BB-477E-8696-192D76E0664C}"/>
              </a:ext>
            </a:extLst>
          </p:cNvPr>
          <p:cNvSpPr txBox="1"/>
          <p:nvPr/>
        </p:nvSpPr>
        <p:spPr>
          <a:xfrm>
            <a:off x="6825939" y="1125703"/>
            <a:ext cx="2157578" cy="307777"/>
          </a:xfrm>
          <a:prstGeom prst="rect">
            <a:avLst/>
          </a:prstGeom>
          <a:noFill/>
        </p:spPr>
        <p:txBody>
          <a:bodyPr wrap="none" rtlCol="0">
            <a:spAutoFit/>
          </a:bodyPr>
          <a:lstStyle/>
          <a:p>
            <a:r>
              <a:rPr lang="en-US" sz="1400" dirty="0" err="1"/>
              <a:t>CBhat</a:t>
            </a:r>
            <a:r>
              <a:rPr lang="en-US" sz="1400" dirty="0"/>
              <a:t>, MI Note 0218, 1997</a:t>
            </a:r>
          </a:p>
        </p:txBody>
      </p:sp>
    </p:spTree>
    <p:extLst>
      <p:ext uri="{BB962C8B-B14F-4D97-AF65-F5344CB8AC3E}">
        <p14:creationId xmlns:p14="http://schemas.microsoft.com/office/powerpoint/2010/main" val="3550780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E927F-9AA8-4FD3-BE18-CF40C3C2C6CA}"/>
              </a:ext>
            </a:extLst>
          </p:cNvPr>
          <p:cNvSpPr>
            <a:spLocks noGrp="1"/>
          </p:cNvSpPr>
          <p:nvPr>
            <p:ph type="title"/>
          </p:nvPr>
        </p:nvSpPr>
        <p:spPr>
          <a:xfrm>
            <a:off x="457200" y="57270"/>
            <a:ext cx="8229600" cy="664625"/>
          </a:xfrm>
        </p:spPr>
        <p:txBody>
          <a:bodyPr/>
          <a:lstStyle/>
          <a:p>
            <a:r>
              <a:rPr lang="en-US" dirty="0" err="1"/>
              <a:t>Umstatter’s</a:t>
            </a:r>
            <a:r>
              <a:rPr lang="en-US" dirty="0"/>
              <a:t> Effect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21C7799-C8B1-40DE-B2F0-EFE2C1D40DEA}"/>
                  </a:ext>
                </a:extLst>
              </p:cNvPr>
              <p:cNvSpPr>
                <a:spLocks noGrp="1"/>
              </p:cNvSpPr>
              <p:nvPr>
                <p:ph idx="1"/>
              </p:nvPr>
            </p:nvSpPr>
            <p:spPr>
              <a:xfrm>
                <a:off x="457200" y="851681"/>
                <a:ext cx="8229600" cy="1087195"/>
              </a:xfrm>
            </p:spPr>
            <p:txBody>
              <a:bodyPr>
                <a:normAutofit fontScale="62500" lnSpcReduction="20000"/>
              </a:bodyPr>
              <a:lstStyle/>
              <a:p>
                <a:pPr>
                  <a:lnSpc>
                    <a:spcPct val="120000"/>
                  </a:lnSpc>
                </a:pPr>
                <a:r>
                  <a:rPr lang="en-US" dirty="0"/>
                  <a:t>The transverse space-charge force changes the tune of each individual particle, making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𝑇</m:t>
                        </m:r>
                      </m:sub>
                    </m:sSub>
                  </m:oMath>
                </a14:m>
                <a:r>
                  <a:rPr lang="en-US" dirty="0"/>
                  <a:t> dependent on the azimuthal beam density. Then</a:t>
                </a:r>
              </a:p>
            </p:txBody>
          </p:sp>
        </mc:Choice>
        <mc:Fallback xmlns="">
          <p:sp>
            <p:nvSpPr>
              <p:cNvPr id="3" name="Content Placeholder 2">
                <a:extLst>
                  <a:ext uri="{FF2B5EF4-FFF2-40B4-BE49-F238E27FC236}">
                    <a16:creationId xmlns:a16="http://schemas.microsoft.com/office/drawing/2014/main" id="{721C7799-C8B1-40DE-B2F0-EFE2C1D40DEA}"/>
                  </a:ext>
                </a:extLst>
              </p:cNvPr>
              <p:cNvSpPr>
                <a:spLocks noGrp="1" noRot="1" noChangeAspect="1" noMove="1" noResize="1" noEditPoints="1" noAdjustHandles="1" noChangeArrowheads="1" noChangeShapeType="1" noTextEdit="1"/>
              </p:cNvSpPr>
              <p:nvPr>
                <p:ph idx="1"/>
              </p:nvPr>
            </p:nvSpPr>
            <p:spPr>
              <a:xfrm>
                <a:off x="457200" y="851681"/>
                <a:ext cx="8229600" cy="1087195"/>
              </a:xfrm>
              <a:blipFill>
                <a:blip r:embed="rId2"/>
                <a:stretch>
                  <a:fillRect l="-74" t="-2809" b="-337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CB88C75-7AB3-4097-8A20-C5AA14A9E5A5}"/>
              </a:ext>
            </a:extLst>
          </p:cNvPr>
          <p:cNvSpPr>
            <a:spLocks noGrp="1"/>
          </p:cNvSpPr>
          <p:nvPr>
            <p:ph type="dt" sz="half" idx="2"/>
          </p:nvPr>
        </p:nvSpPr>
        <p:spPr/>
        <p:txBody>
          <a:bodyPr/>
          <a:lstStyle/>
          <a:p>
            <a:r>
              <a:rPr lang="en-US"/>
              <a:t>6/22-7/1, 2020</a:t>
            </a:r>
          </a:p>
        </p:txBody>
      </p:sp>
      <p:sp>
        <p:nvSpPr>
          <p:cNvPr id="5" name="Footer Placeholder 4">
            <a:extLst>
              <a:ext uri="{FF2B5EF4-FFF2-40B4-BE49-F238E27FC236}">
                <a16:creationId xmlns:a16="http://schemas.microsoft.com/office/drawing/2014/main" id="{C3363F66-76A9-46C7-A50F-DD3E058CB0DA}"/>
              </a:ext>
            </a:extLst>
          </p:cNvPr>
          <p:cNvSpPr>
            <a:spLocks noGrp="1"/>
          </p:cNvSpPr>
          <p:nvPr>
            <p:ph type="ftr" sz="quarter" idx="3"/>
          </p:nvPr>
        </p:nvSpPr>
        <p:spPr/>
        <p:txBody>
          <a:bodyPr/>
          <a:lstStyle/>
          <a:p>
            <a:r>
              <a:rPr lang="en-US"/>
              <a:t>C.Bhat, K.Seiya and J-F.Ostiguy</a:t>
            </a:r>
          </a:p>
        </p:txBody>
      </p:sp>
      <p:sp>
        <p:nvSpPr>
          <p:cNvPr id="6" name="Slide Number Placeholder 5">
            <a:extLst>
              <a:ext uri="{FF2B5EF4-FFF2-40B4-BE49-F238E27FC236}">
                <a16:creationId xmlns:a16="http://schemas.microsoft.com/office/drawing/2014/main" id="{30B80E34-BD04-4814-91A8-AACCB3C1D1CE}"/>
              </a:ext>
            </a:extLst>
          </p:cNvPr>
          <p:cNvSpPr>
            <a:spLocks noGrp="1"/>
          </p:cNvSpPr>
          <p:nvPr>
            <p:ph type="sldNum" sz="quarter" idx="4"/>
          </p:nvPr>
        </p:nvSpPr>
        <p:spPr/>
        <p:txBody>
          <a:bodyPr/>
          <a:lstStyle/>
          <a:p>
            <a:fld id="{44D64833-0210-4999-B6BB-5BBCA76D12EA}" type="slidenum">
              <a:rPr lang="en-US" smtClean="0"/>
              <a:pPr/>
              <a:t>12</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154DB2B-CDA1-46C6-B085-B371A5C67F73}"/>
                  </a:ext>
                </a:extLst>
              </p:cNvPr>
              <p:cNvSpPr txBox="1"/>
              <p:nvPr/>
            </p:nvSpPr>
            <p:spPr>
              <a:xfrm>
                <a:off x="1091838" y="1955399"/>
                <a:ext cx="7133799" cy="148624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m:rPr>
                              <m:sty m:val="p"/>
                            </m:rPr>
                            <a:rPr lang="el-GR" sz="2000" i="1" smtClean="0">
                              <a:latin typeface="Cambria Math" panose="02040503050406030204" pitchFamily="18" charset="0"/>
                              <a:ea typeface="Cambria Math" panose="02040503050406030204" pitchFamily="18" charset="0"/>
                            </a:rPr>
                            <m:t>Δ</m:t>
                          </m:r>
                          <m:r>
                            <a:rPr lang="el-GR" sz="2000" i="1" smtClean="0">
                              <a:latin typeface="Cambria Math" panose="02040503050406030204" pitchFamily="18" charset="0"/>
                              <a:ea typeface="Cambria Math" panose="02040503050406030204" pitchFamily="18" charset="0"/>
                            </a:rPr>
                            <m:t>𝛾</m:t>
                          </m:r>
                        </m:e>
                        <m:sub>
                          <m:r>
                            <a:rPr lang="en-US" sz="2000" b="0" i="1" smtClean="0">
                              <a:latin typeface="Cambria Math" panose="02040503050406030204" pitchFamily="18" charset="0"/>
                              <a:ea typeface="Cambria Math" panose="02040503050406030204" pitchFamily="18" charset="0"/>
                            </a:rPr>
                            <m:t>𝑇</m:t>
                          </m:r>
                        </m:sub>
                      </m:sSub>
                      <m:r>
                        <a:rPr lang="en-US" sz="2000" i="1" smtClean="0">
                          <a:latin typeface="Cambria Math" panose="02040503050406030204" pitchFamily="18" charset="0"/>
                          <a:ea typeface="Cambria Math" panose="02040503050406030204" pitchFamily="18" charset="0"/>
                        </a:rPr>
                        <m:t>≈</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4</m:t>
                          </m:r>
                          <m:r>
                            <a:rPr lang="en-US" sz="2000" b="0" i="1" smtClean="0">
                              <a:latin typeface="Cambria Math" panose="02040503050406030204" pitchFamily="18" charset="0"/>
                            </a:rPr>
                            <m:t>h</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𝑝</m:t>
                              </m:r>
                            </m:sub>
                          </m:sSub>
                          <m:r>
                            <a:rPr lang="en-US" sz="2000" b="0" i="1" smtClean="0">
                              <a:latin typeface="Cambria Math" panose="02040503050406030204" pitchFamily="18" charset="0"/>
                            </a:rPr>
                            <m:t>𝑅</m:t>
                          </m:r>
                        </m:num>
                        <m:den>
                          <m:r>
                            <a:rPr lang="en-US" sz="2000" b="0" i="1" smtClean="0">
                              <a:latin typeface="Cambria Math" panose="02040503050406030204" pitchFamily="18" charset="0"/>
                              <a:ea typeface="Cambria Math" panose="02040503050406030204" pitchFamily="18" charset="0"/>
                            </a:rPr>
                            <m:t>2</m:t>
                          </m:r>
                          <m:sSubSup>
                            <m:sSubSupPr>
                              <m:ctrlPr>
                                <a:rPr lang="en-US" sz="2000" b="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ea typeface="Cambria Math" panose="02040503050406030204" pitchFamily="18" charset="0"/>
                                </a:rPr>
                                <m:t>𝑇</m:t>
                              </m:r>
                            </m:sub>
                            <m:sup>
                              <m:r>
                                <a:rPr lang="en-US" sz="2000" b="0" i="1" smtClean="0">
                                  <a:latin typeface="Cambria Math" panose="02040503050406030204" pitchFamily="18" charset="0"/>
                                  <a:ea typeface="Cambria Math" panose="02040503050406030204" pitchFamily="18" charset="0"/>
                                </a:rPr>
                                <m:t>2</m:t>
                              </m:r>
                            </m:sup>
                          </m:sSubSup>
                          <m:sSubSup>
                            <m:sSubSupPr>
                              <m:ctrlPr>
                                <a:rPr lang="en-US" sz="2000" b="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𝛾</m:t>
                              </m:r>
                            </m:e>
                            <m:sub>
                              <m:r>
                                <a:rPr lang="en-US" sz="2000" b="0" i="1" smtClean="0">
                                  <a:latin typeface="Cambria Math" panose="02040503050406030204" pitchFamily="18" charset="0"/>
                                  <a:ea typeface="Cambria Math" panose="02040503050406030204" pitchFamily="18" charset="0"/>
                                </a:rPr>
                                <m:t>𝑇</m:t>
                              </m:r>
                            </m:sub>
                            <m:sup>
                              <m:r>
                                <a:rPr lang="en-US" sz="2000" b="0" i="1" smtClean="0">
                                  <a:latin typeface="Cambria Math" panose="02040503050406030204" pitchFamily="18" charset="0"/>
                                  <a:ea typeface="Cambria Math" panose="02040503050406030204" pitchFamily="18" charset="0"/>
                                </a:rPr>
                                <m:t>4</m:t>
                              </m:r>
                            </m:sup>
                          </m:sSubSup>
                        </m:den>
                      </m:f>
                      <m:d>
                        <m:dPr>
                          <m:begChr m:val="["/>
                          <m:endChr m:val="]"/>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𝑥</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𝜖</m:t>
                                  </m:r>
                                </m:e>
                                <m:sub>
                                  <m:r>
                                    <a:rPr lang="en-US" sz="2000" b="0" i="1" smtClean="0">
                                      <a:latin typeface="Cambria Math" panose="02040503050406030204" pitchFamily="18" charset="0"/>
                                    </a:rPr>
                                    <m:t>1</m:t>
                                  </m:r>
                                </m:sub>
                              </m:sSub>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𝑏</m:t>
                                  </m:r>
                                </m:e>
                                <m:sup>
                                  <m:r>
                                    <a:rPr lang="en-US" sz="2000" b="0" i="1" smtClean="0">
                                      <a:latin typeface="Cambria Math" panose="02040503050406030204" pitchFamily="18" charset="0"/>
                                    </a:rPr>
                                    <m:t>2</m:t>
                                  </m:r>
                                </m:sup>
                              </m:sSup>
                            </m:den>
                          </m:f>
                        </m:e>
                      </m:d>
                      <m:r>
                        <a:rPr lang="en-US" sz="2000" b="0" i="1" smtClean="0">
                          <a:latin typeface="Cambria Math" panose="02040503050406030204" pitchFamily="18" charset="0"/>
                          <a:ea typeface="Cambria Math" panose="02040503050406030204" pitchFamily="18" charset="0"/>
                        </a:rPr>
                        <m:t>𝜆</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b="0" i="1" smtClean="0">
                          <a:latin typeface="Cambria Math" panose="02040503050406030204" pitchFamily="18" charset="0"/>
                          <a:ea typeface="Cambria Math" panose="02040503050406030204" pitchFamily="18" charset="0"/>
                        </a:rPr>
                        <m:t>, </m:t>
                      </m:r>
                    </m:oMath>
                  </m:oMathPara>
                </a14:m>
                <a:endParaRPr lang="en-US" sz="2000" b="0" i="1" dirty="0">
                  <a:latin typeface="Cambria Math" panose="02040503050406030204" pitchFamily="18" charset="0"/>
                  <a:ea typeface="Cambria Math" panose="02040503050406030204" pitchFamily="18" charset="0"/>
                </a:endParaRPr>
              </a:p>
              <a:p>
                <a:endParaRPr lang="en-US" sz="2000" b="0" i="1" dirty="0">
                  <a:latin typeface="Cambria Math" panose="02040503050406030204" pitchFamily="18" charset="0"/>
                  <a:ea typeface="Cambria Math" panose="02040503050406030204" pitchFamily="18" charset="0"/>
                </a:endParaRPr>
              </a:p>
              <a:p>
                <a14:m>
                  <m:oMath xmlns:m="http://schemas.openxmlformats.org/officeDocument/2006/math">
                    <m:r>
                      <a:rPr lang="en-US" sz="2000" b="0" i="1" dirty="0" smtClean="0">
                        <a:latin typeface="Cambria Math" panose="02040503050406030204" pitchFamily="18" charset="0"/>
                        <a:cs typeface="Helvetica" panose="020B0604020202020204" pitchFamily="34" charset="0"/>
                      </a:rPr>
                      <m:t> </m:t>
                    </m:r>
                    <m:r>
                      <a:rPr lang="en-US" sz="2000" b="0" i="1" smtClean="0">
                        <a:latin typeface="Cambria Math" panose="02040503050406030204" pitchFamily="18" charset="0"/>
                        <a:ea typeface="Cambria Math" panose="02040503050406030204" pitchFamily="18" charset="0"/>
                      </a:rPr>
                      <m:t>𝜆</m:t>
                    </m:r>
                    <m:d>
                      <m:dPr>
                        <m:ctrlPr>
                          <a:rPr lang="en-US" sz="2000" b="0" i="1" smtClean="0">
                            <a:latin typeface="Cambria Math" panose="02040503050406030204" pitchFamily="18" charset="0"/>
                            <a:ea typeface="Cambria Math" panose="02040503050406030204" pitchFamily="18" charset="0"/>
                          </a:rPr>
                        </m:ctrlPr>
                      </m:dPr>
                      <m:e>
                        <m:r>
                          <a:rPr lang="en-US" sz="2000" b="0" i="0" smtClean="0">
                            <a:latin typeface="Cambria Math" panose="02040503050406030204" pitchFamily="18" charset="0"/>
                            <a:ea typeface="Cambria Math" panose="02040503050406030204" pitchFamily="18" charset="0"/>
                          </a:rPr>
                          <m:t>0</m:t>
                        </m:r>
                      </m:e>
                    </m:d>
                    <m:r>
                      <a:rPr lang="en-US" sz="2000" b="0" i="0"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𝑁</m:t>
                            </m:r>
                          </m:e>
                          <m:sub>
                            <m:r>
                              <a:rPr lang="en-US" sz="2000" b="0" i="1" smtClean="0">
                                <a:latin typeface="Cambria Math" panose="02040503050406030204" pitchFamily="18" charset="0"/>
                                <a:ea typeface="Cambria Math" panose="02040503050406030204" pitchFamily="18" charset="0"/>
                              </a:rPr>
                              <m:t>𝑏</m:t>
                            </m:r>
                          </m:sub>
                        </m:sSub>
                      </m:num>
                      <m:den>
                        <m:rad>
                          <m:radPr>
                            <m:degHide m:val="on"/>
                            <m:ctrlPr>
                              <a:rPr lang="en-US" sz="2000" i="1">
                                <a:latin typeface="Cambria Math" panose="02040503050406030204" pitchFamily="18" charset="0"/>
                              </a:rPr>
                            </m:ctrlPr>
                          </m:radPr>
                          <m:deg/>
                          <m:e>
                            <m:r>
                              <a:rPr lang="en-US" sz="2000" i="1">
                                <a:latin typeface="Cambria Math" panose="02040503050406030204" pitchFamily="18" charset="0"/>
                              </a:rPr>
                              <m:t>2</m:t>
                            </m:r>
                            <m:r>
                              <a:rPr lang="en-US" sz="2000" i="1">
                                <a:latin typeface="Cambria Math" panose="02040503050406030204" pitchFamily="18" charset="0"/>
                                <a:ea typeface="Cambria Math" panose="02040503050406030204" pitchFamily="18" charset="0"/>
                              </a:rPr>
                              <m:t>𝜋</m:t>
                            </m:r>
                          </m:e>
                        </m:rad>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ea typeface="Cambria Math" panose="02040503050406030204" pitchFamily="18" charset="0"/>
                              </a:rPr>
                              <m:t>𝜏</m:t>
                            </m:r>
                          </m:sub>
                        </m:sSub>
                        <m:r>
                          <a:rPr lang="en-US" sz="2000" b="0" i="1" smtClean="0">
                            <a:latin typeface="Cambria Math" panose="02040503050406030204" pitchFamily="18" charset="0"/>
                            <a:ea typeface="Cambria Math" panose="02040503050406030204" pitchFamily="18" charset="0"/>
                          </a:rPr>
                          <m:t>h</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𝜔</m:t>
                            </m:r>
                          </m:e>
                          <m:sub>
                            <m:r>
                              <a:rPr lang="en-US" sz="2000" b="0" i="1" smtClean="0">
                                <a:latin typeface="Cambria Math" panose="02040503050406030204" pitchFamily="18" charset="0"/>
                                <a:ea typeface="Cambria Math" panose="02040503050406030204" pitchFamily="18" charset="0"/>
                              </a:rPr>
                              <m:t>0</m:t>
                            </m:r>
                          </m:sub>
                        </m:sSub>
                      </m:den>
                    </m:f>
                    <m:r>
                      <a:rPr lang="en-US" sz="2000" b="0" i="0" smtClean="0">
                        <a:latin typeface="Cambria Math" panose="02040503050406030204" pitchFamily="18" charset="0"/>
                        <a:ea typeface="Cambria Math" panose="02040503050406030204" pitchFamily="18" charset="0"/>
                      </a:rPr>
                      <m:t>  </m:t>
                    </m:r>
                  </m:oMath>
                </a14:m>
                <a:r>
                  <a:rPr lang="en-US" sz="2000" dirty="0">
                    <a:latin typeface="Helvetica" panose="020B0604020202020204" pitchFamily="34" charset="0"/>
                    <a:cs typeface="Helvetica" panose="020B0604020202020204" pitchFamily="34" charset="0"/>
                  </a:rPr>
                  <a:t>is linear density at the center of the bunch and</a:t>
                </a:r>
              </a:p>
            </p:txBody>
          </p:sp>
        </mc:Choice>
        <mc:Fallback xmlns="">
          <p:sp>
            <p:nvSpPr>
              <p:cNvPr id="7" name="TextBox 6">
                <a:extLst>
                  <a:ext uri="{FF2B5EF4-FFF2-40B4-BE49-F238E27FC236}">
                    <a16:creationId xmlns:a16="http://schemas.microsoft.com/office/drawing/2014/main" id="{F154DB2B-CDA1-46C6-B085-B371A5C67F73}"/>
                  </a:ext>
                </a:extLst>
              </p:cNvPr>
              <p:cNvSpPr txBox="1">
                <a:spLocks noRot="1" noChangeAspect="1" noMove="1" noResize="1" noEditPoints="1" noAdjustHandles="1" noChangeArrowheads="1" noChangeShapeType="1" noTextEdit="1"/>
              </p:cNvSpPr>
              <p:nvPr/>
            </p:nvSpPr>
            <p:spPr>
              <a:xfrm>
                <a:off x="1091838" y="1955399"/>
                <a:ext cx="7133799" cy="1486241"/>
              </a:xfrm>
              <a:prstGeom prst="rect">
                <a:avLst/>
              </a:prstGeom>
              <a:blipFill>
                <a:blip r:embed="rId3"/>
                <a:stretch>
                  <a:fillRect r="-1709" b="-8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8A43E8F-FEB5-45AC-AEED-B3050CD8F6BB}"/>
                  </a:ext>
                </a:extLst>
              </p:cNvPr>
              <p:cNvSpPr/>
              <p:nvPr/>
            </p:nvSpPr>
            <p:spPr>
              <a:xfrm>
                <a:off x="809506" y="3491778"/>
                <a:ext cx="8229599" cy="858248"/>
              </a:xfrm>
              <a:prstGeom prst="rect">
                <a:avLst/>
              </a:prstGeom>
            </p:spPr>
            <p:txBody>
              <a:bodyPr wrap="square">
                <a:spAutoFit/>
              </a:bodyPr>
              <a:lstStyle/>
              <a:p>
                <a:pPr>
                  <a:lnSpc>
                    <a:spcPct val="130000"/>
                  </a:lnSpc>
                </a:pP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 </m:t>
                    </m:r>
                    <m:r>
                      <m:rPr>
                        <m:nor/>
                      </m:rPr>
                      <a:rPr lang="en-US" sz="2000" dirty="0">
                        <a:latin typeface="Helvetica" panose="020B0604020202020204" pitchFamily="34" charset="0"/>
                        <a:cs typeface="Helvetica" panose="020B0604020202020204" pitchFamily="34" charset="0"/>
                      </a:rPr>
                      <m:t>and</m:t>
                    </m:r>
                    <m:r>
                      <m:rPr>
                        <m:nor/>
                      </m:rPr>
                      <a:rPr lang="en-US" sz="2000" b="0" i="0" dirty="0" smtClean="0">
                        <a:latin typeface="Helvetica" panose="020B0604020202020204" pitchFamily="34" charset="0"/>
                        <a:cs typeface="Helvetica" panose="020B0604020202020204" pitchFamily="34" charset="0"/>
                      </a:rPr>
                      <m:t> </m:t>
                    </m:r>
                    <m:r>
                      <a:rPr lang="en-US" sz="2000" b="0" i="1" smtClean="0">
                        <a:latin typeface="Cambria Math" panose="02040503050406030204" pitchFamily="18" charset="0"/>
                      </a:rPr>
                      <m:t>𝑦</m:t>
                    </m:r>
                  </m:oMath>
                </a14:m>
                <a:r>
                  <a:rPr lang="en-US" sz="2000" dirty="0"/>
                  <a:t> </a:t>
                </a:r>
                <a:r>
                  <a:rPr lang="en-US" sz="2000" dirty="0">
                    <a:latin typeface="Helvetica" panose="020B0604020202020204" pitchFamily="34" charset="0"/>
                    <a:cs typeface="Helvetica" panose="020B0604020202020204" pitchFamily="34" charset="0"/>
                  </a:rPr>
                  <a:t>are transverse beam half width and half height, respectively,</a:t>
                </a:r>
              </a:p>
              <a:p>
                <a:pPr>
                  <a:lnSpc>
                    <a:spcPct val="130000"/>
                  </a:lnSpc>
                </a:pPr>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𝜖</m:t>
                        </m:r>
                      </m:e>
                      <m:sub>
                        <m:r>
                          <a:rPr lang="en-US" sz="2000" b="0" i="1" smtClean="0">
                            <a:latin typeface="Cambria Math" panose="02040503050406030204" pitchFamily="18" charset="0"/>
                            <a:ea typeface="Cambria Math" panose="02040503050406030204" pitchFamily="18" charset="0"/>
                          </a:rPr>
                          <m:t>1</m:t>
                        </m:r>
                      </m:sub>
                    </m:sSub>
                    <m:r>
                      <a:rPr lang="en-US" sz="2000" i="1">
                        <a:latin typeface="Cambria Math" panose="02040503050406030204" pitchFamily="18" charset="0"/>
                      </a:rPr>
                      <m:t> </m:t>
                    </m:r>
                  </m:oMath>
                </a14:m>
                <a:r>
                  <a:rPr lang="en-US" sz="2000" dirty="0">
                    <a:latin typeface="Helvetica" panose="020B0604020202020204" pitchFamily="34" charset="0"/>
                    <a:cs typeface="Helvetica" panose="020B0604020202020204" pitchFamily="34" charset="0"/>
                  </a:rPr>
                  <a:t>is electrostatic image coefficient (</a:t>
                </a:r>
                <a:r>
                  <a:rPr lang="en-US" sz="2000" dirty="0" err="1">
                    <a:latin typeface="Helvetica" panose="020B0604020202020204" pitchFamily="34" charset="0"/>
                    <a:cs typeface="Helvetica" panose="020B0604020202020204" pitchFamily="34" charset="0"/>
                  </a:rPr>
                  <a:t>Laslett</a:t>
                </a:r>
                <a:r>
                  <a:rPr lang="en-US" sz="2000" dirty="0">
                    <a:latin typeface="Helvetica" panose="020B0604020202020204" pitchFamily="34" charset="0"/>
                    <a:cs typeface="Helvetica" panose="020B0604020202020204" pitchFamily="34" charset="0"/>
                  </a:rPr>
                  <a:t>)</a:t>
                </a:r>
                <a:r>
                  <a:rPr lang="en-US" sz="2000" dirty="0"/>
                  <a:t>,</a:t>
                </a:r>
              </a:p>
            </p:txBody>
          </p:sp>
        </mc:Choice>
        <mc:Fallback xmlns="">
          <p:sp>
            <p:nvSpPr>
              <p:cNvPr id="8" name="Rectangle 7">
                <a:extLst>
                  <a:ext uri="{FF2B5EF4-FFF2-40B4-BE49-F238E27FC236}">
                    <a16:creationId xmlns:a16="http://schemas.microsoft.com/office/drawing/2014/main" id="{98A43E8F-FEB5-45AC-AEED-B3050CD8F6BB}"/>
                  </a:ext>
                </a:extLst>
              </p:cNvPr>
              <p:cNvSpPr>
                <a:spLocks noRot="1" noChangeAspect="1" noMove="1" noResize="1" noEditPoints="1" noAdjustHandles="1" noChangeArrowheads="1" noChangeShapeType="1" noTextEdit="1"/>
              </p:cNvSpPr>
              <p:nvPr/>
            </p:nvSpPr>
            <p:spPr>
              <a:xfrm>
                <a:off x="809506" y="3491778"/>
                <a:ext cx="8229599" cy="858248"/>
              </a:xfrm>
              <a:prstGeom prst="rect">
                <a:avLst/>
              </a:prstGeom>
              <a:blipFill>
                <a:blip r:embed="rId4"/>
                <a:stretch>
                  <a:fillRect b="-120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665D19E-1745-4385-9468-9B1C659931D2}"/>
                  </a:ext>
                </a:extLst>
              </p:cNvPr>
              <p:cNvSpPr txBox="1"/>
              <p:nvPr/>
            </p:nvSpPr>
            <p:spPr>
              <a:xfrm>
                <a:off x="720090" y="4400164"/>
                <a:ext cx="7877294" cy="1905073"/>
              </a:xfrm>
              <a:prstGeom prst="rect">
                <a:avLst/>
              </a:prstGeom>
              <a:noFill/>
            </p:spPr>
            <p:txBody>
              <a:bodyPr wrap="square" rtlCol="0">
                <a:spAutoFit/>
              </a:bodyPr>
              <a:lstStyle/>
              <a:p>
                <a:pPr>
                  <a:lnSpc>
                    <a:spcPct val="120000"/>
                  </a:lnSpc>
                </a:pPr>
                <a:r>
                  <a:rPr lang="en-US" sz="2000" dirty="0">
                    <a:latin typeface="Helvetica" panose="020B0604020202020204" pitchFamily="34" charset="0"/>
                    <a:cs typeface="Helvetica" panose="020B0604020202020204" pitchFamily="34" charset="0"/>
                  </a:rPr>
                  <a:t>Consequently some particles at the center of the bunch will cross  transition earlier than synchronous particles by                       </a:t>
                </a:r>
                <a14:m>
                  <m:oMath xmlns:m="http://schemas.openxmlformats.org/officeDocument/2006/math">
                    <m:sSub>
                      <m:sSubPr>
                        <m:ctrlPr>
                          <a:rPr lang="en-US" sz="2000" b="1" i="1">
                            <a:latin typeface="Cambria Math" panose="02040503050406030204" pitchFamily="18" charset="0"/>
                          </a:rPr>
                        </m:ctrlPr>
                      </m:sSubPr>
                      <m:e>
                        <m:r>
                          <a:rPr lang="el-GR" sz="2000" b="1" i="1" smtClean="0">
                            <a:latin typeface="Cambria Math" panose="02040503050406030204" pitchFamily="18" charset="0"/>
                            <a:ea typeface="Cambria Math" panose="02040503050406030204" pitchFamily="18" charset="0"/>
                          </a:rPr>
                          <m:t>𝜟</m:t>
                        </m:r>
                        <m:r>
                          <a:rPr lang="en-US" sz="2000" b="1" i="1" smtClean="0">
                            <a:latin typeface="Cambria Math" panose="02040503050406030204" pitchFamily="18" charset="0"/>
                            <a:ea typeface="Cambria Math" panose="02040503050406030204" pitchFamily="18" charset="0"/>
                          </a:rPr>
                          <m:t>𝑻</m:t>
                        </m:r>
                        <m:r>
                          <a:rPr lang="en-US" sz="2000" b="1" i="1" smtClean="0">
                            <a:latin typeface="Cambria Math" panose="02040503050406030204" pitchFamily="18" charset="0"/>
                            <a:ea typeface="Cambria Math" panose="02040503050406030204" pitchFamily="18" charset="0"/>
                          </a:rPr>
                          <m:t>=</m:t>
                        </m:r>
                        <m:r>
                          <a:rPr lang="el-GR" sz="2000" b="1" i="1" smtClean="0">
                            <a:latin typeface="Cambria Math" panose="02040503050406030204" pitchFamily="18" charset="0"/>
                            <a:ea typeface="Cambria Math" panose="02040503050406030204" pitchFamily="18" charset="0"/>
                          </a:rPr>
                          <m:t>𝜟</m:t>
                        </m:r>
                        <m:r>
                          <a:rPr lang="en-US" sz="2000" b="1" i="1">
                            <a:latin typeface="Cambria Math" panose="02040503050406030204" pitchFamily="18" charset="0"/>
                            <a:ea typeface="Cambria Math" panose="02040503050406030204" pitchFamily="18" charset="0"/>
                          </a:rPr>
                          <m:t>𝜸</m:t>
                        </m:r>
                      </m:e>
                      <m:sub>
                        <m:r>
                          <a:rPr lang="en-US" sz="2000" b="1" i="1">
                            <a:latin typeface="Cambria Math" panose="02040503050406030204" pitchFamily="18" charset="0"/>
                          </a:rPr>
                          <m:t>𝑻</m:t>
                        </m:r>
                      </m:sub>
                    </m:sSub>
                    <m:r>
                      <a:rPr lang="en-US" sz="2000" b="1" i="1" smtClean="0">
                        <a:latin typeface="Cambria Math" panose="02040503050406030204" pitchFamily="18" charset="0"/>
                      </a:rPr>
                      <m:t>/(</m:t>
                    </m:r>
                    <m:r>
                      <a:rPr lang="en-US" sz="2000" b="1" i="1" smtClean="0">
                        <a:latin typeface="Cambria Math" panose="02040503050406030204" pitchFamily="18" charset="0"/>
                      </a:rPr>
                      <m:t>𝒅</m:t>
                    </m:r>
                    <m:sSub>
                      <m:sSubPr>
                        <m:ctrlPr>
                          <a:rPr lang="en-US" sz="2000" b="1"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𝜸</m:t>
                        </m:r>
                      </m:e>
                      <m:sub>
                        <m:r>
                          <a:rPr lang="en-US" sz="2000" b="1" i="1">
                            <a:latin typeface="Cambria Math" panose="02040503050406030204" pitchFamily="18" charset="0"/>
                          </a:rPr>
                          <m:t>𝑻</m:t>
                        </m:r>
                      </m:sub>
                    </m:sSub>
                    <m:r>
                      <a:rPr lang="en-US" sz="2000" b="1" i="1" smtClean="0">
                        <a:latin typeface="Cambria Math" panose="02040503050406030204" pitchFamily="18" charset="0"/>
                      </a:rPr>
                      <m:t>/</m:t>
                    </m:r>
                    <m:r>
                      <a:rPr lang="en-US" sz="2000" b="1" i="1" smtClean="0">
                        <a:latin typeface="Cambria Math" panose="02040503050406030204" pitchFamily="18" charset="0"/>
                      </a:rPr>
                      <m:t>𝒅𝒕</m:t>
                    </m:r>
                    <m:r>
                      <a:rPr lang="en-US" sz="2000" b="1" i="1" smtClean="0">
                        <a:latin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𝟎</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𝟎𝟒</m:t>
                    </m:r>
                    <m:r>
                      <a:rPr lang="en-US" sz="2000" b="1" i="0" smtClean="0">
                        <a:latin typeface="Cambria Math" panose="02040503050406030204" pitchFamily="18" charset="0"/>
                        <a:ea typeface="Cambria Math" panose="02040503050406030204" pitchFamily="18" charset="0"/>
                      </a:rPr>
                      <m:t>𝐦𝐬</m:t>
                    </m:r>
                  </m:oMath>
                </a14:m>
                <a:r>
                  <a:rPr lang="en-US" sz="2000" b="1" dirty="0"/>
                  <a:t> </a:t>
                </a:r>
                <a:r>
                  <a:rPr lang="en-US" sz="2000" dirty="0"/>
                  <a:t>for Fermilab Main Injector.  </a:t>
                </a:r>
              </a:p>
              <a:p>
                <a:pPr>
                  <a:lnSpc>
                    <a:spcPct val="120000"/>
                  </a:lnSpc>
                </a:pPr>
                <a:r>
                  <a:rPr lang="en-US" sz="2000" dirty="0">
                    <a:latin typeface="Helvetica" panose="020B0604020202020204" pitchFamily="34" charset="0"/>
                    <a:cs typeface="Helvetica" panose="020B0604020202020204" pitchFamily="34" charset="0"/>
                  </a:rPr>
                  <a:t>This is much smaller than  </a:t>
                </a:r>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ea typeface="Cambria Math" panose="02040503050406030204" pitchFamily="18" charset="0"/>
                          </a:rPr>
                          <m:t>𝑛𝑎</m:t>
                        </m:r>
                      </m:sub>
                    </m:sSub>
                  </m:oMath>
                </a14:m>
                <a:r>
                  <a:rPr lang="en-US" sz="2000" dirty="0"/>
                  <a:t> - </a:t>
                </a:r>
                <a:r>
                  <a:rPr lang="en-US" sz="2000" dirty="0">
                    <a:latin typeface="Helvetica" panose="020B0604020202020204" pitchFamily="34" charset="0"/>
                    <a:cs typeface="Helvetica" panose="020B0604020202020204" pitchFamily="34" charset="0"/>
                  </a:rPr>
                  <a:t>non-adiabatic time. So, </a:t>
                </a:r>
                <a:r>
                  <a:rPr lang="en-US" sz="2000" dirty="0" err="1">
                    <a:latin typeface="Helvetica" panose="020B0604020202020204" pitchFamily="34" charset="0"/>
                    <a:cs typeface="Helvetica" panose="020B0604020202020204" pitchFamily="34" charset="0"/>
                  </a:rPr>
                  <a:t>Umstatter</a:t>
                </a:r>
                <a:r>
                  <a:rPr lang="en-US" sz="2000" dirty="0">
                    <a:latin typeface="Helvetica" panose="020B0604020202020204" pitchFamily="34" charset="0"/>
                    <a:cs typeface="Helvetica" panose="020B0604020202020204" pitchFamily="34" charset="0"/>
                  </a:rPr>
                  <a:t> effect is </a:t>
                </a:r>
                <a:r>
                  <a:rPr lang="en-US" sz="2000" b="1" dirty="0">
                    <a:latin typeface="Helvetica" panose="020B0604020202020204" pitchFamily="34" charset="0"/>
                    <a:cs typeface="Helvetica" panose="020B0604020202020204" pitchFamily="34" charset="0"/>
                  </a:rPr>
                  <a:t>negligible.</a:t>
                </a:r>
              </a:p>
            </p:txBody>
          </p:sp>
        </mc:Choice>
        <mc:Fallback xmlns="">
          <p:sp>
            <p:nvSpPr>
              <p:cNvPr id="9" name="TextBox 8">
                <a:extLst>
                  <a:ext uri="{FF2B5EF4-FFF2-40B4-BE49-F238E27FC236}">
                    <a16:creationId xmlns:a16="http://schemas.microsoft.com/office/drawing/2014/main" id="{9665D19E-1745-4385-9468-9B1C659931D2}"/>
                  </a:ext>
                </a:extLst>
              </p:cNvPr>
              <p:cNvSpPr txBox="1">
                <a:spLocks noRot="1" noChangeAspect="1" noMove="1" noResize="1" noEditPoints="1" noAdjustHandles="1" noChangeArrowheads="1" noChangeShapeType="1" noTextEdit="1"/>
              </p:cNvSpPr>
              <p:nvPr/>
            </p:nvSpPr>
            <p:spPr>
              <a:xfrm>
                <a:off x="720090" y="4400164"/>
                <a:ext cx="7877294" cy="1905073"/>
              </a:xfrm>
              <a:prstGeom prst="rect">
                <a:avLst/>
              </a:prstGeom>
              <a:blipFill>
                <a:blip r:embed="rId5"/>
                <a:stretch>
                  <a:fillRect l="-774" t="-321" b="-5128"/>
                </a:stretch>
              </a:blipFill>
            </p:spPr>
            <p:txBody>
              <a:bodyPr/>
              <a:lstStyle/>
              <a:p>
                <a:r>
                  <a:rPr lang="en-US">
                    <a:noFill/>
                  </a:rPr>
                  <a:t> </a:t>
                </a:r>
              </a:p>
            </p:txBody>
          </p:sp>
        </mc:Fallback>
      </mc:AlternateContent>
    </p:spTree>
    <p:extLst>
      <p:ext uri="{BB962C8B-B14F-4D97-AF65-F5344CB8AC3E}">
        <p14:creationId xmlns:p14="http://schemas.microsoft.com/office/powerpoint/2010/main" val="347245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A6855-5B7A-4509-AD79-04E479E32955}"/>
              </a:ext>
            </a:extLst>
          </p:cNvPr>
          <p:cNvSpPr>
            <a:spLocks noGrp="1"/>
          </p:cNvSpPr>
          <p:nvPr>
            <p:ph type="title"/>
          </p:nvPr>
        </p:nvSpPr>
        <p:spPr>
          <a:xfrm>
            <a:off x="457200" y="57270"/>
            <a:ext cx="8229600" cy="881193"/>
          </a:xfrm>
        </p:spPr>
        <p:txBody>
          <a:bodyPr/>
          <a:lstStyle/>
          <a:p>
            <a:r>
              <a:rPr lang="en-US" dirty="0"/>
              <a:t>Mitigation Techniques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777159-A892-416E-ADD0-04BC8D5A8373}"/>
                  </a:ext>
                </a:extLst>
              </p:cNvPr>
              <p:cNvSpPr>
                <a:spLocks noGrp="1"/>
              </p:cNvSpPr>
              <p:nvPr>
                <p:ph idx="1"/>
              </p:nvPr>
            </p:nvSpPr>
            <p:spPr>
              <a:xfrm>
                <a:off x="394765" y="938463"/>
                <a:ext cx="7456406" cy="4750404"/>
              </a:xfrm>
            </p:spPr>
            <p:txBody>
              <a:bodyPr>
                <a:normAutofit fontScale="70000" lnSpcReduction="20000"/>
              </a:bodyPr>
              <a:lstStyle/>
              <a:p>
                <a:pPr>
                  <a:lnSpc>
                    <a:spcPct val="120000"/>
                  </a:lnSpc>
                </a:pPr>
                <a14:m>
                  <m:oMath xmlns:m="http://schemas.openxmlformats.org/officeDocument/2006/math">
                    <m:sSub>
                      <m:sSubPr>
                        <m:ctrlPr>
                          <a:rPr lang="en-US" b="1" i="1" smtClean="0">
                            <a:solidFill>
                              <a:srgbClr val="FFC000"/>
                            </a:solidFill>
                            <a:latin typeface="Cambria Math" panose="02040503050406030204" pitchFamily="18" charset="0"/>
                          </a:rPr>
                        </m:ctrlPr>
                      </m:sSubPr>
                      <m:e>
                        <m:r>
                          <a:rPr lang="en-US" b="1" i="1">
                            <a:solidFill>
                              <a:srgbClr val="FFC000"/>
                            </a:solidFill>
                            <a:latin typeface="Cambria Math" panose="02040503050406030204" pitchFamily="18" charset="0"/>
                            <a:ea typeface="Cambria Math" panose="02040503050406030204" pitchFamily="18" charset="0"/>
                          </a:rPr>
                          <m:t>𝜸</m:t>
                        </m:r>
                      </m:e>
                      <m:sub>
                        <m:r>
                          <a:rPr lang="en-US" b="1" i="1">
                            <a:solidFill>
                              <a:srgbClr val="FFC000"/>
                            </a:solidFill>
                            <a:latin typeface="Cambria Math" panose="02040503050406030204" pitchFamily="18" charset="0"/>
                          </a:rPr>
                          <m:t>𝑻</m:t>
                        </m:r>
                      </m:sub>
                    </m:sSub>
                    <m:r>
                      <a:rPr lang="en-US" b="1" i="1">
                        <a:solidFill>
                          <a:srgbClr val="FFC000"/>
                        </a:solidFill>
                        <a:latin typeface="Cambria Math" panose="02040503050406030204" pitchFamily="18" charset="0"/>
                      </a:rPr>
                      <m:t> </m:t>
                    </m:r>
                  </m:oMath>
                </a14:m>
                <a:r>
                  <a:rPr lang="en-US" dirty="0">
                    <a:solidFill>
                      <a:srgbClr val="FFC000"/>
                    </a:solidFill>
                  </a:rPr>
                  <a:t>Jump scheme</a:t>
                </a:r>
              </a:p>
              <a:p>
                <a:pPr>
                  <a:lnSpc>
                    <a:spcPct val="120000"/>
                  </a:lnSpc>
                </a:pPr>
                <a:r>
                  <a:rPr lang="en-US" dirty="0">
                    <a:solidFill>
                      <a:srgbClr val="FFC000"/>
                    </a:solidFill>
                  </a:rPr>
                  <a:t>Focus free transition crossing (using harmonic cavities, broad-band RF cavities in induction accelerators) </a:t>
                </a:r>
                <a:endParaRPr lang="en-US" dirty="0"/>
              </a:p>
              <a:p>
                <a:pPr>
                  <a:lnSpc>
                    <a:spcPct val="120000"/>
                  </a:lnSpc>
                </a:pPr>
                <a:r>
                  <a:rPr lang="en-US" dirty="0"/>
                  <a:t>RF Duck-Under </a:t>
                </a:r>
                <a:r>
                  <a:rPr lang="en-US" dirty="0">
                    <a:solidFill>
                      <a:srgbClr val="00FF00"/>
                    </a:solidFill>
                    <a:sym typeface="Wingdings" panose="05000000000000000000" pitchFamily="2" charset="2"/>
                  </a:rPr>
                  <a:t> is done almost at every synchrotron</a:t>
                </a:r>
                <a:endParaRPr lang="en-US" dirty="0">
                  <a:solidFill>
                    <a:srgbClr val="00FF00"/>
                  </a:solidFill>
                </a:endParaRPr>
              </a:p>
              <a:p>
                <a:pPr>
                  <a:lnSpc>
                    <a:spcPct val="120000"/>
                  </a:lnSpc>
                </a:pPr>
                <a:r>
                  <a:rPr lang="en-US" dirty="0"/>
                  <a:t>RF triple jump and other phase jump Techniques</a:t>
                </a:r>
              </a:p>
              <a:p>
                <a:pPr>
                  <a:lnSpc>
                    <a:spcPct val="120000"/>
                  </a:lnSpc>
                </a:pPr>
                <a:endParaRPr lang="en-US" dirty="0"/>
              </a:p>
              <a:p>
                <a:pPr>
                  <a:lnSpc>
                    <a:spcPct val="120000"/>
                  </a:lnSpc>
                </a:pPr>
                <a:r>
                  <a:rPr lang="en-US" dirty="0"/>
                  <a:t>Avoiding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𝜸</m:t>
                        </m:r>
                      </m:e>
                      <m:sub>
                        <m:r>
                          <a:rPr lang="en-US" b="1" i="1">
                            <a:latin typeface="Cambria Math" panose="02040503050406030204" pitchFamily="18" charset="0"/>
                          </a:rPr>
                          <m:t>𝑻</m:t>
                        </m:r>
                      </m:sub>
                    </m:sSub>
                    <m:r>
                      <a:rPr lang="en-US" b="1" i="1">
                        <a:latin typeface="Cambria Math" panose="02040503050406030204" pitchFamily="18" charset="0"/>
                      </a:rPr>
                      <m:t> </m:t>
                    </m:r>
                  </m:oMath>
                </a14:m>
                <a:endParaRPr lang="en-US" dirty="0"/>
              </a:p>
              <a:p>
                <a:pPr lvl="1">
                  <a:lnSpc>
                    <a:spcPct val="120000"/>
                  </a:lnSpc>
                </a:pPr>
                <a:r>
                  <a:rPr lang="en-US" dirty="0"/>
                  <a:t>Operate the synchrotrons well above the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𝜸</m:t>
                        </m:r>
                      </m:e>
                      <m:sub>
                        <m:r>
                          <a:rPr lang="en-US" b="1" i="1">
                            <a:latin typeface="Cambria Math" panose="02040503050406030204" pitchFamily="18" charset="0"/>
                          </a:rPr>
                          <m:t>𝑻</m:t>
                        </m:r>
                      </m:sub>
                    </m:sSub>
                  </m:oMath>
                </a14:m>
                <a:endParaRPr lang="en-US" dirty="0"/>
              </a:p>
              <a:p>
                <a:pPr lvl="1">
                  <a:lnSpc>
                    <a:spcPct val="120000"/>
                  </a:lnSpc>
                </a:pPr>
                <a:r>
                  <a:rPr lang="en-US" dirty="0"/>
                  <a:t>Imaginary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𝜸</m:t>
                        </m:r>
                      </m:e>
                      <m:sub>
                        <m:r>
                          <a:rPr lang="en-US" b="1" i="1">
                            <a:latin typeface="Cambria Math" panose="02040503050406030204" pitchFamily="18" charset="0"/>
                          </a:rPr>
                          <m:t>𝑻</m:t>
                        </m:r>
                      </m:sub>
                    </m:sSub>
                  </m:oMath>
                </a14:m>
                <a:r>
                  <a:rPr lang="en-US" dirty="0"/>
                  <a:t> Lattice: Total avoidance of transition energy, (issues with imaginary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𝜸</m:t>
                        </m:r>
                      </m:e>
                      <m:sub>
                        <m:r>
                          <a:rPr lang="en-US" b="1" i="1">
                            <a:latin typeface="Cambria Math" panose="02040503050406030204" pitchFamily="18" charset="0"/>
                          </a:rPr>
                          <m:t>𝑻</m:t>
                        </m:r>
                      </m:sub>
                    </m:sSub>
                    <m:r>
                      <a:rPr lang="en-US" b="1" i="1">
                        <a:latin typeface="Cambria Math" panose="02040503050406030204" pitchFamily="18" charset="0"/>
                      </a:rPr>
                      <m:t> </m:t>
                    </m:r>
                  </m:oMath>
                </a14:m>
                <a:r>
                  <a:rPr lang="en-US" dirty="0"/>
                  <a:t>lattice) </a:t>
                </a:r>
              </a:p>
              <a:p>
                <a:pPr lvl="1">
                  <a:lnSpc>
                    <a:spcPct val="120000"/>
                  </a:lnSpc>
                </a:pPr>
                <a:r>
                  <a:rPr lang="en-US" dirty="0"/>
                  <a:t>L. Teng infinite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𝜸</m:t>
                        </m:r>
                      </m:e>
                      <m:sub>
                        <m:r>
                          <a:rPr lang="en-US" b="1" i="1">
                            <a:latin typeface="Cambria Math" panose="02040503050406030204" pitchFamily="18" charset="0"/>
                          </a:rPr>
                          <m:t>𝑻</m:t>
                        </m:r>
                      </m:sub>
                    </m:sSub>
                  </m:oMath>
                </a14:m>
                <a:endParaRPr lang="en-US" dirty="0"/>
              </a:p>
            </p:txBody>
          </p:sp>
        </mc:Choice>
        <mc:Fallback xmlns="">
          <p:sp>
            <p:nvSpPr>
              <p:cNvPr id="3" name="Content Placeholder 2">
                <a:extLst>
                  <a:ext uri="{FF2B5EF4-FFF2-40B4-BE49-F238E27FC236}">
                    <a16:creationId xmlns:a16="http://schemas.microsoft.com/office/drawing/2014/main" id="{00777159-A892-416E-ADD0-04BC8D5A8373}"/>
                  </a:ext>
                </a:extLst>
              </p:cNvPr>
              <p:cNvSpPr>
                <a:spLocks noGrp="1" noRot="1" noChangeAspect="1" noMove="1" noResize="1" noEditPoints="1" noAdjustHandles="1" noChangeArrowheads="1" noChangeShapeType="1" noTextEdit="1"/>
              </p:cNvSpPr>
              <p:nvPr>
                <p:ph idx="1"/>
              </p:nvPr>
            </p:nvSpPr>
            <p:spPr>
              <a:xfrm>
                <a:off x="394765" y="938463"/>
                <a:ext cx="7456406" cy="4750404"/>
              </a:xfrm>
              <a:blipFill>
                <a:blip r:embed="rId2"/>
                <a:stretch>
                  <a:fillRect l="-327" t="-770" r="-81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27C66FC-49D0-43D5-A170-3309767DC729}"/>
              </a:ext>
            </a:extLst>
          </p:cNvPr>
          <p:cNvSpPr>
            <a:spLocks noGrp="1"/>
          </p:cNvSpPr>
          <p:nvPr>
            <p:ph type="dt" sz="half" idx="2"/>
          </p:nvPr>
        </p:nvSpPr>
        <p:spPr/>
        <p:txBody>
          <a:bodyPr/>
          <a:lstStyle/>
          <a:p>
            <a:r>
              <a:rPr lang="en-US"/>
              <a:t>6/22-7/1, 2020</a:t>
            </a:r>
          </a:p>
        </p:txBody>
      </p:sp>
      <p:sp>
        <p:nvSpPr>
          <p:cNvPr id="5" name="Footer Placeholder 4">
            <a:extLst>
              <a:ext uri="{FF2B5EF4-FFF2-40B4-BE49-F238E27FC236}">
                <a16:creationId xmlns:a16="http://schemas.microsoft.com/office/drawing/2014/main" id="{5B0B77CC-27ED-4C33-B933-C667C319BFBE}"/>
              </a:ext>
            </a:extLst>
          </p:cNvPr>
          <p:cNvSpPr>
            <a:spLocks noGrp="1"/>
          </p:cNvSpPr>
          <p:nvPr>
            <p:ph type="ftr" sz="quarter" idx="3"/>
          </p:nvPr>
        </p:nvSpPr>
        <p:spPr/>
        <p:txBody>
          <a:bodyPr/>
          <a:lstStyle/>
          <a:p>
            <a:r>
              <a:rPr lang="en-US"/>
              <a:t>C.Bhat, K.Seiya and J-F.Ostiguy</a:t>
            </a:r>
          </a:p>
        </p:txBody>
      </p:sp>
      <p:sp>
        <p:nvSpPr>
          <p:cNvPr id="6" name="Slide Number Placeholder 5">
            <a:extLst>
              <a:ext uri="{FF2B5EF4-FFF2-40B4-BE49-F238E27FC236}">
                <a16:creationId xmlns:a16="http://schemas.microsoft.com/office/drawing/2014/main" id="{E04FDDDB-FB38-441A-AE16-695B447F66DF}"/>
              </a:ext>
            </a:extLst>
          </p:cNvPr>
          <p:cNvSpPr>
            <a:spLocks noGrp="1"/>
          </p:cNvSpPr>
          <p:nvPr>
            <p:ph type="sldNum" sz="quarter" idx="4"/>
          </p:nvPr>
        </p:nvSpPr>
        <p:spPr/>
        <p:txBody>
          <a:bodyPr/>
          <a:lstStyle/>
          <a:p>
            <a:fld id="{44D64833-0210-4999-B6BB-5BBCA76D12EA}" type="slidenum">
              <a:rPr lang="en-US" smtClean="0"/>
              <a:pPr/>
              <a:t>13</a:t>
            </a:fld>
            <a:endParaRPr lang="en-US"/>
          </a:p>
        </p:txBody>
      </p:sp>
      <p:grpSp>
        <p:nvGrpSpPr>
          <p:cNvPr id="9" name="Group 8">
            <a:extLst>
              <a:ext uri="{FF2B5EF4-FFF2-40B4-BE49-F238E27FC236}">
                <a16:creationId xmlns:a16="http://schemas.microsoft.com/office/drawing/2014/main" id="{45065A04-6312-4F76-BF43-098B8EF09E63}"/>
              </a:ext>
            </a:extLst>
          </p:cNvPr>
          <p:cNvGrpSpPr/>
          <p:nvPr/>
        </p:nvGrpSpPr>
        <p:grpSpPr>
          <a:xfrm>
            <a:off x="7523336" y="1169133"/>
            <a:ext cx="1765656" cy="1693908"/>
            <a:chOff x="7478946" y="1169133"/>
            <a:chExt cx="1765656" cy="1693908"/>
          </a:xfrm>
        </p:grpSpPr>
        <p:sp>
          <p:nvSpPr>
            <p:cNvPr id="7" name="Left Brace 6">
              <a:extLst>
                <a:ext uri="{FF2B5EF4-FFF2-40B4-BE49-F238E27FC236}">
                  <a16:creationId xmlns:a16="http://schemas.microsoft.com/office/drawing/2014/main" id="{76ADB40B-33CC-44AE-97E3-05BF44C31E47}"/>
                </a:ext>
              </a:extLst>
            </p:cNvPr>
            <p:cNvSpPr/>
            <p:nvPr/>
          </p:nvSpPr>
          <p:spPr>
            <a:xfrm rot="10800000">
              <a:off x="7478946" y="1169133"/>
              <a:ext cx="327835" cy="1633491"/>
            </a:xfrm>
            <a:prstGeom prst="leftBrace">
              <a:avLst>
                <a:gd name="adj1" fmla="val 8333"/>
                <a:gd name="adj2" fmla="val 48913"/>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F7DB4A07-915B-4A3A-A35D-14A8AD5871BA}"/>
                </a:ext>
              </a:extLst>
            </p:cNvPr>
            <p:cNvSpPr txBox="1"/>
            <p:nvPr/>
          </p:nvSpPr>
          <p:spPr>
            <a:xfrm>
              <a:off x="7642863" y="1385713"/>
              <a:ext cx="1601739" cy="1477328"/>
            </a:xfrm>
            <a:prstGeom prst="rect">
              <a:avLst/>
            </a:prstGeom>
            <a:noFill/>
          </p:spPr>
          <p:txBody>
            <a:bodyPr wrap="square" rtlCol="0">
              <a:spAutoFit/>
            </a:bodyPr>
            <a:lstStyle/>
            <a:p>
              <a:r>
                <a:rPr lang="en-US" dirty="0"/>
                <a:t>No major lattice change, but, needs good LLRF control</a:t>
              </a:r>
            </a:p>
          </p:txBody>
        </p:sp>
      </p:grpSp>
    </p:spTree>
    <p:extLst>
      <p:ext uri="{BB962C8B-B14F-4D97-AF65-F5344CB8AC3E}">
        <p14:creationId xmlns:p14="http://schemas.microsoft.com/office/powerpoint/2010/main" val="344009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arn(inVertical)">
                                      <p:cBhvr>
                                        <p:cTn id="7" dur="500"/>
                                        <p:tgtEl>
                                          <p:spTgt spid="3">
                                            <p:txEl>
                                              <p:pRg st="5" end="5"/>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barn(inVertical)">
                                      <p:cBhvr>
                                        <p:cTn id="10" dur="500"/>
                                        <p:tgtEl>
                                          <p:spTgt spid="3">
                                            <p:txEl>
                                              <p:pRg st="6" end="6"/>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barn(inVertical)">
                                      <p:cBhvr>
                                        <p:cTn id="13" dur="500"/>
                                        <p:tgtEl>
                                          <p:spTgt spid="3">
                                            <p:txEl>
                                              <p:pRg st="7" end="7"/>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barn(inVertical)">
                                      <p:cBhvr>
                                        <p:cTn id="1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F695135-957F-4C42-85A4-1457C7AB96F6}"/>
                  </a:ext>
                </a:extLst>
              </p:cNvPr>
              <p:cNvSpPr>
                <a:spLocks noGrp="1"/>
              </p:cNvSpPr>
              <p:nvPr>
                <p:ph type="title"/>
              </p:nvPr>
            </p:nvSpPr>
            <p:spPr>
              <a:xfrm>
                <a:off x="457200" y="57270"/>
                <a:ext cx="8229600" cy="787848"/>
              </a:xfrm>
            </p:spPr>
            <p:txBody>
              <a:bodyPr/>
              <a:lstStyle/>
              <a:p>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𝜸</m:t>
                        </m:r>
                      </m:e>
                      <m:sub>
                        <m:r>
                          <a:rPr lang="en-US" b="1" i="1">
                            <a:latin typeface="Cambria Math" panose="02040503050406030204" pitchFamily="18" charset="0"/>
                          </a:rPr>
                          <m:t>𝑻</m:t>
                        </m:r>
                      </m:sub>
                    </m:sSub>
                    <m:r>
                      <a:rPr lang="en-US" b="1" i="1">
                        <a:latin typeface="Cambria Math" panose="02040503050406030204" pitchFamily="18" charset="0"/>
                      </a:rPr>
                      <m:t> </m:t>
                    </m:r>
                  </m:oMath>
                </a14:m>
                <a:r>
                  <a:rPr lang="en-US" dirty="0"/>
                  <a:t>-Jump scheme</a:t>
                </a:r>
              </a:p>
            </p:txBody>
          </p:sp>
        </mc:Choice>
        <mc:Fallback xmlns="">
          <p:sp>
            <p:nvSpPr>
              <p:cNvPr id="2" name="Title 1">
                <a:extLst>
                  <a:ext uri="{FF2B5EF4-FFF2-40B4-BE49-F238E27FC236}">
                    <a16:creationId xmlns:a16="http://schemas.microsoft.com/office/drawing/2014/main" id="{8F695135-957F-4C42-85A4-1457C7AB96F6}"/>
                  </a:ext>
                </a:extLst>
              </p:cNvPr>
              <p:cNvSpPr>
                <a:spLocks noGrp="1" noRot="1" noChangeAspect="1" noMove="1" noResize="1" noEditPoints="1" noAdjustHandles="1" noChangeArrowheads="1" noChangeShapeType="1" noTextEdit="1"/>
              </p:cNvSpPr>
              <p:nvPr>
                <p:ph type="title"/>
              </p:nvPr>
            </p:nvSpPr>
            <p:spPr>
              <a:xfrm>
                <a:off x="457200" y="57270"/>
                <a:ext cx="8229600" cy="787848"/>
              </a:xfrm>
              <a:blipFill>
                <a:blip r:embed="rId2"/>
                <a:stretch>
                  <a:fillRect b="-1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FA0DF68-F76D-44BE-AF4B-29C0BA4083F0}"/>
                  </a:ext>
                </a:extLst>
              </p:cNvPr>
              <p:cNvSpPr>
                <a:spLocks noGrp="1"/>
              </p:cNvSpPr>
              <p:nvPr>
                <p:ph idx="1"/>
              </p:nvPr>
            </p:nvSpPr>
            <p:spPr>
              <a:xfrm>
                <a:off x="298886" y="807540"/>
                <a:ext cx="8547536" cy="1656862"/>
              </a:xfrm>
            </p:spPr>
            <p:txBody>
              <a:bodyPr>
                <a:normAutofit fontScale="70000" lnSpcReduction="20000"/>
              </a:bodyPr>
              <a:lstStyle/>
              <a:p>
                <a:pPr>
                  <a:lnSpc>
                    <a:spcPct val="120000"/>
                  </a:lnSpc>
                </a:pPr>
                <a14:m>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𝜸</m:t>
                        </m:r>
                      </m:e>
                      <m:sub>
                        <m:r>
                          <a:rPr lang="en-US" b="1" i="1">
                            <a:latin typeface="Cambria Math" panose="02040503050406030204" pitchFamily="18" charset="0"/>
                          </a:rPr>
                          <m:t>𝑻</m:t>
                        </m:r>
                      </m:sub>
                    </m:sSub>
                    <m:r>
                      <a:rPr lang="en-US" b="1" i="1">
                        <a:latin typeface="Cambria Math" panose="02040503050406030204" pitchFamily="18" charset="0"/>
                      </a:rPr>
                      <m:t> </m:t>
                    </m:r>
                  </m:oMath>
                </a14:m>
                <a:r>
                  <a:rPr lang="en-US" dirty="0"/>
                  <a:t>-Jump scheme is a way of crossing transition fast enough to avoid all of the issues mentioned earlier.</a:t>
                </a:r>
              </a:p>
              <a:p>
                <a:pPr lvl="1">
                  <a:lnSpc>
                    <a:spcPct val="120000"/>
                  </a:lnSpc>
                </a:pPr>
                <a:r>
                  <a:rPr lang="en-US" sz="2600" dirty="0"/>
                  <a:t>This is done by manipulating the focusing properties of the machine. A set of quadrupole magnets are pulsed rapidly to reduce transition crossing to a  blip for a period of </a:t>
                </a:r>
                <a14:m>
                  <m:oMath xmlns:m="http://schemas.openxmlformats.org/officeDocument/2006/math">
                    <m:r>
                      <a:rPr lang="en-US" sz="2600" i="1" smtClean="0">
                        <a:latin typeface="Cambria Math" panose="02040503050406030204" pitchFamily="18" charset="0"/>
                        <a:ea typeface="Cambria Math" panose="02040503050406030204" pitchFamily="18" charset="0"/>
                      </a:rPr>
                      <m:t>≈</m:t>
                    </m:r>
                    <m:r>
                      <a:rPr lang="en-US" sz="2600" i="1">
                        <a:latin typeface="Cambria Math" panose="02040503050406030204" pitchFamily="18" charset="0"/>
                        <a:ea typeface="Cambria Math" panose="02040503050406030204" pitchFamily="18" charset="0"/>
                      </a:rPr>
                      <m:t>±</m:t>
                    </m:r>
                    <m:d>
                      <m:dPr>
                        <m:ctrlPr>
                          <a:rPr lang="en-US" sz="2600" i="1">
                            <a:latin typeface="Cambria Math" panose="02040503050406030204" pitchFamily="18" charset="0"/>
                          </a:rPr>
                        </m:ctrlPr>
                      </m:dPr>
                      <m:e>
                        <m:sSub>
                          <m:sSubPr>
                            <m:ctrlPr>
                              <a:rPr lang="en-US" sz="2600" i="1">
                                <a:latin typeface="Cambria Math" panose="02040503050406030204" pitchFamily="18" charset="0"/>
                              </a:rPr>
                            </m:ctrlPr>
                          </m:sSubPr>
                          <m:e>
                            <m:r>
                              <a:rPr lang="en-US" sz="2600" i="1">
                                <a:latin typeface="Cambria Math" panose="02040503050406030204" pitchFamily="18" charset="0"/>
                              </a:rPr>
                              <m:t>𝑇</m:t>
                            </m:r>
                          </m:e>
                          <m:sub>
                            <m:r>
                              <a:rPr lang="en-US" sz="2600" i="1">
                                <a:latin typeface="Cambria Math" panose="02040503050406030204" pitchFamily="18" charset="0"/>
                              </a:rPr>
                              <m:t>𝑛𝑎</m:t>
                            </m:r>
                          </m:sub>
                        </m:sSub>
                        <m:r>
                          <m:rPr>
                            <m:nor/>
                          </m:rPr>
                          <a:rPr lang="en-US" sz="2600" dirty="0"/>
                          <m:t>+ </m:t>
                        </m:r>
                        <m:sSub>
                          <m:sSubPr>
                            <m:ctrlPr>
                              <a:rPr lang="en-US" sz="2600" i="1">
                                <a:latin typeface="Cambria Math" panose="02040503050406030204" pitchFamily="18" charset="0"/>
                              </a:rPr>
                            </m:ctrlPr>
                          </m:sSubPr>
                          <m:e>
                            <m:r>
                              <a:rPr lang="en-US" sz="2600" i="1">
                                <a:latin typeface="Cambria Math" panose="02040503050406030204" pitchFamily="18" charset="0"/>
                              </a:rPr>
                              <m:t>𝑇</m:t>
                            </m:r>
                          </m:e>
                          <m:sub>
                            <m:r>
                              <a:rPr lang="en-US" sz="2600" i="1">
                                <a:latin typeface="Cambria Math" panose="02040503050406030204" pitchFamily="18" charset="0"/>
                              </a:rPr>
                              <m:t>𝑛𝑙</m:t>
                            </m:r>
                          </m:sub>
                        </m:sSub>
                      </m:e>
                    </m:d>
                  </m:oMath>
                </a14:m>
                <a:endParaRPr lang="en-US" dirty="0"/>
              </a:p>
            </p:txBody>
          </p:sp>
        </mc:Choice>
        <mc:Fallback xmlns="">
          <p:sp>
            <p:nvSpPr>
              <p:cNvPr id="3" name="Content Placeholder 2">
                <a:extLst>
                  <a:ext uri="{FF2B5EF4-FFF2-40B4-BE49-F238E27FC236}">
                    <a16:creationId xmlns:a16="http://schemas.microsoft.com/office/drawing/2014/main" id="{2FA0DF68-F76D-44BE-AF4B-29C0BA4083F0}"/>
                  </a:ext>
                </a:extLst>
              </p:cNvPr>
              <p:cNvSpPr>
                <a:spLocks noGrp="1" noRot="1" noChangeAspect="1" noMove="1" noResize="1" noEditPoints="1" noAdjustHandles="1" noChangeArrowheads="1" noChangeShapeType="1" noTextEdit="1"/>
              </p:cNvSpPr>
              <p:nvPr>
                <p:ph idx="1"/>
              </p:nvPr>
            </p:nvSpPr>
            <p:spPr>
              <a:xfrm>
                <a:off x="298886" y="807540"/>
                <a:ext cx="8547536" cy="1656862"/>
              </a:xfrm>
              <a:blipFill>
                <a:blip r:embed="rId3"/>
                <a:stretch>
                  <a:fillRect l="-214" t="-1838" r="-1569" b="-477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E276BB79-0761-43ED-B05B-03903997916C}"/>
              </a:ext>
            </a:extLst>
          </p:cNvPr>
          <p:cNvSpPr>
            <a:spLocks noGrp="1"/>
          </p:cNvSpPr>
          <p:nvPr>
            <p:ph type="dt" sz="half" idx="2"/>
          </p:nvPr>
        </p:nvSpPr>
        <p:spPr/>
        <p:txBody>
          <a:bodyPr/>
          <a:lstStyle/>
          <a:p>
            <a:r>
              <a:rPr lang="en-US"/>
              <a:t>6/22-7/1, 2020</a:t>
            </a:r>
          </a:p>
        </p:txBody>
      </p:sp>
      <p:sp>
        <p:nvSpPr>
          <p:cNvPr id="5" name="Footer Placeholder 4">
            <a:extLst>
              <a:ext uri="{FF2B5EF4-FFF2-40B4-BE49-F238E27FC236}">
                <a16:creationId xmlns:a16="http://schemas.microsoft.com/office/drawing/2014/main" id="{BE51F799-F707-4AF8-86AA-2CAB88C5F45B}"/>
              </a:ext>
            </a:extLst>
          </p:cNvPr>
          <p:cNvSpPr>
            <a:spLocks noGrp="1"/>
          </p:cNvSpPr>
          <p:nvPr>
            <p:ph type="ftr" sz="quarter" idx="3"/>
          </p:nvPr>
        </p:nvSpPr>
        <p:spPr/>
        <p:txBody>
          <a:bodyPr/>
          <a:lstStyle/>
          <a:p>
            <a:r>
              <a:rPr lang="en-US"/>
              <a:t>C.Bhat, K.Seiya and J-F.Ostiguy</a:t>
            </a:r>
          </a:p>
        </p:txBody>
      </p:sp>
      <p:sp>
        <p:nvSpPr>
          <p:cNvPr id="6" name="Slide Number Placeholder 5">
            <a:extLst>
              <a:ext uri="{FF2B5EF4-FFF2-40B4-BE49-F238E27FC236}">
                <a16:creationId xmlns:a16="http://schemas.microsoft.com/office/drawing/2014/main" id="{27AE31C7-A9E7-433A-9CC4-50DDB721560E}"/>
              </a:ext>
            </a:extLst>
          </p:cNvPr>
          <p:cNvSpPr>
            <a:spLocks noGrp="1"/>
          </p:cNvSpPr>
          <p:nvPr>
            <p:ph type="sldNum" sz="quarter" idx="4"/>
          </p:nvPr>
        </p:nvSpPr>
        <p:spPr/>
        <p:txBody>
          <a:bodyPr/>
          <a:lstStyle/>
          <a:p>
            <a:fld id="{44D64833-0210-4999-B6BB-5BBCA76D12EA}" type="slidenum">
              <a:rPr lang="en-US" smtClean="0"/>
              <a:pPr/>
              <a:t>14</a:t>
            </a:fld>
            <a:endParaRPr lang="en-US"/>
          </a:p>
        </p:txBody>
      </p:sp>
      <p:sp>
        <p:nvSpPr>
          <p:cNvPr id="60" name="TextBox 59">
            <a:extLst>
              <a:ext uri="{FF2B5EF4-FFF2-40B4-BE49-F238E27FC236}">
                <a16:creationId xmlns:a16="http://schemas.microsoft.com/office/drawing/2014/main" id="{C320DAED-DB8B-4536-9B7E-C83AE4339D8B}"/>
              </a:ext>
            </a:extLst>
          </p:cNvPr>
          <p:cNvSpPr txBox="1"/>
          <p:nvPr/>
        </p:nvSpPr>
        <p:spPr>
          <a:xfrm>
            <a:off x="3413073" y="4317671"/>
            <a:ext cx="1784015" cy="646331"/>
          </a:xfrm>
          <a:prstGeom prst="rect">
            <a:avLst/>
          </a:prstGeom>
          <a:noFill/>
        </p:spPr>
        <p:txBody>
          <a:bodyPr wrap="none" rtlCol="0">
            <a:spAutoFit/>
          </a:bodyPr>
          <a:lstStyle/>
          <a:p>
            <a:pPr algn="ctr"/>
            <a:r>
              <a:rPr lang="en-US" dirty="0"/>
              <a:t>Fermilab Booster</a:t>
            </a:r>
          </a:p>
          <a:p>
            <a:pPr algn="ctr"/>
            <a:r>
              <a:rPr lang="en-US" dirty="0"/>
              <a:t>(1987-2006)</a:t>
            </a:r>
          </a:p>
        </p:txBody>
      </p:sp>
      <p:sp>
        <p:nvSpPr>
          <p:cNvPr id="61" name="TextBox 60">
            <a:extLst>
              <a:ext uri="{FF2B5EF4-FFF2-40B4-BE49-F238E27FC236}">
                <a16:creationId xmlns:a16="http://schemas.microsoft.com/office/drawing/2014/main" id="{2FF91542-069F-4C14-9683-3D0A83FF37F8}"/>
              </a:ext>
            </a:extLst>
          </p:cNvPr>
          <p:cNvSpPr txBox="1"/>
          <p:nvPr/>
        </p:nvSpPr>
        <p:spPr>
          <a:xfrm>
            <a:off x="5389667" y="4393598"/>
            <a:ext cx="2164375" cy="369332"/>
          </a:xfrm>
          <a:prstGeom prst="rect">
            <a:avLst/>
          </a:prstGeom>
          <a:noFill/>
        </p:spPr>
        <p:txBody>
          <a:bodyPr wrap="none" rtlCol="0">
            <a:spAutoFit/>
          </a:bodyPr>
          <a:lstStyle/>
          <a:p>
            <a:pPr algn="ctr"/>
            <a:r>
              <a:rPr lang="en-US" dirty="0"/>
              <a:t>CERN PS (since 1969)</a:t>
            </a:r>
          </a:p>
        </p:txBody>
      </p:sp>
      <mc:AlternateContent xmlns:mc="http://schemas.openxmlformats.org/markup-compatibility/2006" xmlns:a14="http://schemas.microsoft.com/office/drawing/2010/main">
        <mc:Choice Requires="a14">
          <p:graphicFrame>
            <p:nvGraphicFramePr>
              <p:cNvPr id="62" name="Table 19">
                <a:extLst>
                  <a:ext uri="{FF2B5EF4-FFF2-40B4-BE49-F238E27FC236}">
                    <a16:creationId xmlns:a16="http://schemas.microsoft.com/office/drawing/2014/main" id="{C37845E4-9E81-43AB-84C6-F28310E31C94}"/>
                  </a:ext>
                </a:extLst>
              </p:cNvPr>
              <p:cNvGraphicFramePr>
                <a:graphicFrameLocks noGrp="1"/>
              </p:cNvGraphicFramePr>
              <p:nvPr>
                <p:extLst>
                  <p:ext uri="{D42A27DB-BD31-4B8C-83A1-F6EECF244321}">
                    <p14:modId xmlns:p14="http://schemas.microsoft.com/office/powerpoint/2010/main" val="1065466386"/>
                  </p:ext>
                </p:extLst>
              </p:nvPr>
            </p:nvGraphicFramePr>
            <p:xfrm>
              <a:off x="563675" y="4944460"/>
              <a:ext cx="7367311" cy="1432560"/>
            </p:xfrm>
            <a:graphic>
              <a:graphicData uri="http://schemas.openxmlformats.org/drawingml/2006/table">
                <a:tbl>
                  <a:tblPr firstRow="1" bandRow="1">
                    <a:tableStyleId>{D7AC3CCA-C797-4891-BE02-D94E43425B78}</a:tableStyleId>
                  </a:tblPr>
                  <a:tblGrid>
                    <a:gridCol w="2041739">
                      <a:extLst>
                        <a:ext uri="{9D8B030D-6E8A-4147-A177-3AD203B41FA5}">
                          <a16:colId xmlns:a16="http://schemas.microsoft.com/office/drawing/2014/main" val="2752019698"/>
                        </a:ext>
                      </a:extLst>
                    </a:gridCol>
                    <a:gridCol w="1490597">
                      <a:extLst>
                        <a:ext uri="{9D8B030D-6E8A-4147-A177-3AD203B41FA5}">
                          <a16:colId xmlns:a16="http://schemas.microsoft.com/office/drawing/2014/main" val="4160818961"/>
                        </a:ext>
                      </a:extLst>
                    </a:gridCol>
                    <a:gridCol w="1265129">
                      <a:extLst>
                        <a:ext uri="{9D8B030D-6E8A-4147-A177-3AD203B41FA5}">
                          <a16:colId xmlns:a16="http://schemas.microsoft.com/office/drawing/2014/main" val="519281118"/>
                        </a:ext>
                      </a:extLst>
                    </a:gridCol>
                    <a:gridCol w="1256951">
                      <a:extLst>
                        <a:ext uri="{9D8B030D-6E8A-4147-A177-3AD203B41FA5}">
                          <a16:colId xmlns:a16="http://schemas.microsoft.com/office/drawing/2014/main" val="2427731068"/>
                        </a:ext>
                      </a:extLst>
                    </a:gridCol>
                    <a:gridCol w="1312895">
                      <a:extLst>
                        <a:ext uri="{9D8B030D-6E8A-4147-A177-3AD203B41FA5}">
                          <a16:colId xmlns:a16="http://schemas.microsoft.com/office/drawing/2014/main" val="143303419"/>
                        </a:ext>
                      </a:extLst>
                    </a:gridCol>
                  </a:tblGrid>
                  <a:tr h="248359">
                    <a:tc>
                      <a:txBody>
                        <a:bodyPr/>
                        <a:lstStyle/>
                        <a:p>
                          <a:pPr algn="ctr"/>
                          <a:endParaRPr lang="en-US" sz="1600" dirty="0"/>
                        </a:p>
                      </a:txBody>
                      <a:tcPr/>
                    </a:tc>
                    <a:tc>
                      <a:txBody>
                        <a:bodyPr/>
                        <a:lstStyle/>
                        <a:p>
                          <a:pPr algn="ctr"/>
                          <a:r>
                            <a:rPr lang="en-US" sz="1600" dirty="0"/>
                            <a:t>FNAL Booster</a:t>
                          </a:r>
                        </a:p>
                      </a:txBody>
                      <a:tcPr/>
                    </a:tc>
                    <a:tc>
                      <a:txBody>
                        <a:bodyPr/>
                        <a:lstStyle/>
                        <a:p>
                          <a:pPr algn="ctr"/>
                          <a:r>
                            <a:rPr lang="en-US" sz="1600" dirty="0"/>
                            <a:t>BNL AGS</a:t>
                          </a:r>
                        </a:p>
                      </a:txBody>
                      <a:tcPr/>
                    </a:tc>
                    <a:tc>
                      <a:txBody>
                        <a:bodyPr/>
                        <a:lstStyle/>
                        <a:p>
                          <a:pPr algn="ctr"/>
                          <a:r>
                            <a:rPr lang="en-US" sz="1600" dirty="0"/>
                            <a:t>BNL RHIC</a:t>
                          </a:r>
                        </a:p>
                      </a:txBody>
                      <a:tcPr/>
                    </a:tc>
                    <a:tc>
                      <a:txBody>
                        <a:bodyPr/>
                        <a:lstStyle/>
                        <a:p>
                          <a:pPr algn="ctr"/>
                          <a:r>
                            <a:rPr lang="en-US" sz="1600" dirty="0"/>
                            <a:t>CERN PS</a:t>
                          </a:r>
                        </a:p>
                      </a:txBody>
                      <a:tcPr/>
                    </a:tc>
                    <a:extLst>
                      <a:ext uri="{0D108BD9-81ED-4DB2-BD59-A6C34878D82A}">
                        <a16:rowId xmlns:a16="http://schemas.microsoft.com/office/drawing/2014/main" val="874385245"/>
                      </a:ext>
                    </a:extLst>
                  </a:tr>
                  <a:tr h="248359">
                    <a:tc>
                      <a:txBody>
                        <a:bodyPr/>
                        <a:lstStyle/>
                        <a:p>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𝜸</m:t>
                                  </m:r>
                                </m:e>
                                <m:sub>
                                  <m:r>
                                    <a:rPr lang="en-US" b="1" i="1">
                                      <a:latin typeface="Cambria Math" panose="02040503050406030204" pitchFamily="18" charset="0"/>
                                    </a:rPr>
                                    <m:t>𝑻</m:t>
                                  </m:r>
                                </m:sub>
                              </m:sSub>
                            </m:oMath>
                          </a14:m>
                          <a:r>
                            <a:rPr lang="en-US" i="0" dirty="0"/>
                            <a:t> &amp; (</a:t>
                          </a:r>
                          <a:r>
                            <a:rPr lang="en-US" i="1" dirty="0">
                              <a:sym typeface="Symbol" panose="05050102010706020507" pitchFamily="18" charset="2"/>
                            </a:rPr>
                            <a:t>t</a:t>
                          </a:r>
                          <a:r>
                            <a:rPr lang="en-US" i="0" dirty="0">
                              <a:sym typeface="Symbol" panose="05050102010706020507" pitchFamily="18" charset="2"/>
                            </a:rPr>
                            <a:t> </a:t>
                          </a:r>
                          <a:r>
                            <a:rPr lang="en-US" i="0" dirty="0" err="1"/>
                            <a:t>msec</a:t>
                          </a:r>
                          <a:r>
                            <a:rPr lang="en-US" i="0" dirty="0"/>
                            <a:t>)</a:t>
                          </a:r>
                        </a:p>
                      </a:txBody>
                      <a:tcPr/>
                    </a:tc>
                    <a:tc>
                      <a:txBody>
                        <a:bodyPr/>
                        <a:lstStyle/>
                        <a:p>
                          <a:pPr algn="ctr"/>
                          <a:r>
                            <a:rPr lang="en-US" dirty="0"/>
                            <a:t>1 (0.1ms)</a:t>
                          </a:r>
                        </a:p>
                      </a:txBody>
                      <a:tcPr/>
                    </a:tc>
                    <a:tc>
                      <a:txBody>
                        <a:bodyPr/>
                        <a:lstStyle/>
                        <a:p>
                          <a:pPr algn="ctr"/>
                          <a:r>
                            <a:rPr lang="en-US" dirty="0"/>
                            <a:t>3.5 (2ms)</a:t>
                          </a:r>
                        </a:p>
                      </a:txBody>
                      <a:tcPr/>
                    </a:tc>
                    <a:tc>
                      <a:txBody>
                        <a:bodyPr/>
                        <a:lstStyle/>
                        <a:p>
                          <a:pPr algn="ctr"/>
                          <a:r>
                            <a:rPr lang="en-US" dirty="0"/>
                            <a:t>1 (40ms)</a:t>
                          </a:r>
                        </a:p>
                      </a:txBody>
                      <a:tcPr/>
                    </a:tc>
                    <a:tc>
                      <a:txBody>
                        <a:bodyPr/>
                        <a:lstStyle/>
                        <a:p>
                          <a:pPr algn="ctr"/>
                          <a:r>
                            <a:rPr lang="en-US" dirty="0"/>
                            <a:t>3 (0.4ms)</a:t>
                          </a:r>
                        </a:p>
                      </a:txBody>
                      <a:tcPr/>
                    </a:tc>
                    <a:extLst>
                      <a:ext uri="{0D108BD9-81ED-4DB2-BD59-A6C34878D82A}">
                        <a16:rowId xmlns:a16="http://schemas.microsoft.com/office/drawing/2014/main" val="1446649628"/>
                      </a:ext>
                    </a:extLst>
                  </a:tr>
                  <a:tr h="248359">
                    <a:tc>
                      <a:txBody>
                        <a:bodyPr/>
                        <a:lstStyle/>
                        <a:p>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𝛾</m:t>
                                      </m:r>
                                    </m:e>
                                  </m:acc>
                                </m:e>
                                <m:sub>
                                  <m:r>
                                    <a:rPr lang="en-US" i="1">
                                      <a:latin typeface="Cambria Math" panose="02040503050406030204" pitchFamily="18" charset="0"/>
                                    </a:rPr>
                                    <m:t>𝑇</m:t>
                                  </m:r>
                                </m:sub>
                              </m:sSub>
                            </m:oMath>
                          </a14:m>
                          <a:r>
                            <a:rPr lang="en-US" i="0" dirty="0"/>
                            <a:t>(s</a:t>
                          </a:r>
                          <a:r>
                            <a:rPr lang="en-US" i="0" baseline="30000" dirty="0"/>
                            <a:t>-1</a:t>
                          </a:r>
                          <a:r>
                            <a:rPr lang="en-US" i="0" dirty="0"/>
                            <a:t>)</a:t>
                          </a:r>
                        </a:p>
                      </a:txBody>
                      <a:tcPr/>
                    </a:tc>
                    <a:tc>
                      <a:txBody>
                        <a:bodyPr/>
                        <a:lstStyle/>
                        <a:p>
                          <a:pPr algn="ctr"/>
                          <a:r>
                            <a:rPr lang="en-US" dirty="0"/>
                            <a:t>391</a:t>
                          </a:r>
                        </a:p>
                      </a:txBody>
                      <a:tcPr/>
                    </a:tc>
                    <a:tc>
                      <a:txBody>
                        <a:bodyPr/>
                        <a:lstStyle/>
                        <a:p>
                          <a:pPr algn="ctr"/>
                          <a:r>
                            <a:rPr lang="en-US" dirty="0"/>
                            <a:t>70</a:t>
                          </a:r>
                        </a:p>
                      </a:txBody>
                      <a:tcPr/>
                    </a:tc>
                    <a:tc>
                      <a:txBody>
                        <a:bodyPr/>
                        <a:lstStyle/>
                        <a:p>
                          <a:pPr algn="ctr"/>
                          <a:r>
                            <a:rPr lang="en-US" dirty="0"/>
                            <a:t>1.6</a:t>
                          </a:r>
                        </a:p>
                      </a:txBody>
                      <a:tcPr/>
                    </a:tc>
                    <a:tc>
                      <a:txBody>
                        <a:bodyPr/>
                        <a:lstStyle/>
                        <a:p>
                          <a:pPr algn="ctr"/>
                          <a:r>
                            <a:rPr lang="en-US" dirty="0"/>
                            <a:t>60</a:t>
                          </a:r>
                        </a:p>
                      </a:txBody>
                      <a:tcPr/>
                    </a:tc>
                    <a:extLst>
                      <a:ext uri="{0D108BD9-81ED-4DB2-BD59-A6C34878D82A}">
                        <a16:rowId xmlns:a16="http://schemas.microsoft.com/office/drawing/2014/main" val="258496110"/>
                      </a:ext>
                    </a:extLst>
                  </a:tr>
                  <a:tr h="248359">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0" smtClean="0">
                                        <a:latin typeface="Cambria Math" panose="02040503050406030204" pitchFamily="18" charset="0"/>
                                      </a:rPr>
                                      <m:t>(</m:t>
                                    </m:r>
                                    <m:r>
                                      <a:rPr lang="en-US" smtClean="0">
                                        <a:latin typeface="Cambria Math" panose="02040503050406030204" pitchFamily="18" charset="0"/>
                                      </a:rPr>
                                      <m:t>𝑇</m:t>
                                    </m:r>
                                  </m:e>
                                  <m:sub>
                                    <m:r>
                                      <a:rPr lang="en-US" smtClean="0">
                                        <a:latin typeface="Cambria Math" panose="02040503050406030204" pitchFamily="18" charset="0"/>
                                      </a:rPr>
                                      <m:t>𝑛</m:t>
                                    </m:r>
                                    <m:r>
                                      <a:rPr lang="en-US" b="0" i="1" smtClean="0">
                                        <a:latin typeface="Cambria Math" panose="02040503050406030204" pitchFamily="18" charset="0"/>
                                      </a:rPr>
                                      <m:t>𝑎</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smtClean="0">
                                        <a:latin typeface="Cambria Math" panose="02040503050406030204" pitchFamily="18" charset="0"/>
                                      </a:rPr>
                                      <m:t>𝑇</m:t>
                                    </m:r>
                                  </m:e>
                                  <m:sub>
                                    <m:r>
                                      <a:rPr lang="en-US" smtClean="0">
                                        <a:latin typeface="Cambria Math" panose="02040503050406030204" pitchFamily="18" charset="0"/>
                                      </a:rPr>
                                      <m:t>𝑛𝑙</m:t>
                                    </m:r>
                                  </m:sub>
                                </m:sSub>
                                <m:r>
                                  <a:rPr lang="en-US" b="0" i="0" smtClean="0">
                                    <a:latin typeface="Cambria Math" panose="02040503050406030204" pitchFamily="18" charset="0"/>
                                  </a:rPr>
                                  <m:t>)  </m:t>
                                </m:r>
                                <m:r>
                                  <a:rPr lang="en-US" smtClean="0">
                                    <a:latin typeface="Cambria Math" panose="02040503050406030204" pitchFamily="18" charset="0"/>
                                  </a:rPr>
                                  <m:t>(</m:t>
                                </m:r>
                                <m:r>
                                  <m:rPr>
                                    <m:sty m:val="p"/>
                                  </m:rPr>
                                  <a:rPr lang="en-US" smtClean="0">
                                    <a:latin typeface="Cambria Math" panose="02040503050406030204" pitchFamily="18" charset="0"/>
                                  </a:rPr>
                                  <m:t>ms</m:t>
                                </m:r>
                                <m:r>
                                  <a:rPr lang="en-US" smtClean="0">
                                    <a:latin typeface="Cambria Math" panose="02040503050406030204" pitchFamily="18" charset="0"/>
                                  </a:rPr>
                                  <m:t>)</m:t>
                                </m:r>
                              </m:oMath>
                            </m:oMathPara>
                          </a14:m>
                          <a:endParaRPr lang="en-US" dirty="0"/>
                        </a:p>
                      </a:txBody>
                      <a:tcPr/>
                    </a:tc>
                    <a:tc>
                      <a:txBody>
                        <a:bodyPr/>
                        <a:lstStyle/>
                        <a:p>
                          <a:pPr algn="ctr"/>
                          <a:r>
                            <a:rPr lang="en-US" dirty="0"/>
                            <a:t>0.28</a:t>
                          </a:r>
                        </a:p>
                      </a:txBody>
                      <a:tcPr/>
                    </a:tc>
                    <a:tc>
                      <a:txBody>
                        <a:bodyPr/>
                        <a:lstStyle/>
                        <a:p>
                          <a:pPr algn="ctr"/>
                          <a:r>
                            <a:rPr lang="en-US" dirty="0"/>
                            <a:t>3.1</a:t>
                          </a:r>
                        </a:p>
                      </a:txBody>
                      <a:tcPr/>
                    </a:tc>
                    <a:tc>
                      <a:txBody>
                        <a:bodyPr/>
                        <a:lstStyle/>
                        <a:p>
                          <a:pPr algn="ctr"/>
                          <a:r>
                            <a:rPr lang="en-US" dirty="0"/>
                            <a:t>99</a:t>
                          </a:r>
                        </a:p>
                      </a:txBody>
                      <a:tcPr/>
                    </a:tc>
                    <a:tc>
                      <a:txBody>
                        <a:bodyPr/>
                        <a:lstStyle/>
                        <a:p>
                          <a:pPr algn="ctr"/>
                          <a:r>
                            <a:rPr lang="en-US" dirty="0"/>
                            <a:t>2</a:t>
                          </a:r>
                        </a:p>
                      </a:txBody>
                      <a:tcPr/>
                    </a:tc>
                    <a:extLst>
                      <a:ext uri="{0D108BD9-81ED-4DB2-BD59-A6C34878D82A}">
                        <a16:rowId xmlns:a16="http://schemas.microsoft.com/office/drawing/2014/main" val="2199663907"/>
                      </a:ext>
                    </a:extLst>
                  </a:tr>
                </a:tbl>
              </a:graphicData>
            </a:graphic>
          </p:graphicFrame>
        </mc:Choice>
        <mc:Fallback xmlns="">
          <p:graphicFrame>
            <p:nvGraphicFramePr>
              <p:cNvPr id="62" name="Table 19">
                <a:extLst>
                  <a:ext uri="{FF2B5EF4-FFF2-40B4-BE49-F238E27FC236}">
                    <a16:creationId xmlns:a16="http://schemas.microsoft.com/office/drawing/2014/main" id="{C37845E4-9E81-43AB-84C6-F28310E31C94}"/>
                  </a:ext>
                </a:extLst>
              </p:cNvPr>
              <p:cNvGraphicFramePr>
                <a:graphicFrameLocks noGrp="1"/>
              </p:cNvGraphicFramePr>
              <p:nvPr>
                <p:extLst>
                  <p:ext uri="{D42A27DB-BD31-4B8C-83A1-F6EECF244321}">
                    <p14:modId xmlns:p14="http://schemas.microsoft.com/office/powerpoint/2010/main" val="1065466386"/>
                  </p:ext>
                </p:extLst>
              </p:nvPr>
            </p:nvGraphicFramePr>
            <p:xfrm>
              <a:off x="563675" y="4944460"/>
              <a:ext cx="7367311" cy="1432560"/>
            </p:xfrm>
            <a:graphic>
              <a:graphicData uri="http://schemas.openxmlformats.org/drawingml/2006/table">
                <a:tbl>
                  <a:tblPr firstRow="1" bandRow="1">
                    <a:tableStyleId>{D7AC3CCA-C797-4891-BE02-D94E43425B78}</a:tableStyleId>
                  </a:tblPr>
                  <a:tblGrid>
                    <a:gridCol w="2041739">
                      <a:extLst>
                        <a:ext uri="{9D8B030D-6E8A-4147-A177-3AD203B41FA5}">
                          <a16:colId xmlns:a16="http://schemas.microsoft.com/office/drawing/2014/main" val="2752019698"/>
                        </a:ext>
                      </a:extLst>
                    </a:gridCol>
                    <a:gridCol w="1490597">
                      <a:extLst>
                        <a:ext uri="{9D8B030D-6E8A-4147-A177-3AD203B41FA5}">
                          <a16:colId xmlns:a16="http://schemas.microsoft.com/office/drawing/2014/main" val="4160818961"/>
                        </a:ext>
                      </a:extLst>
                    </a:gridCol>
                    <a:gridCol w="1265129">
                      <a:extLst>
                        <a:ext uri="{9D8B030D-6E8A-4147-A177-3AD203B41FA5}">
                          <a16:colId xmlns:a16="http://schemas.microsoft.com/office/drawing/2014/main" val="519281118"/>
                        </a:ext>
                      </a:extLst>
                    </a:gridCol>
                    <a:gridCol w="1256951">
                      <a:extLst>
                        <a:ext uri="{9D8B030D-6E8A-4147-A177-3AD203B41FA5}">
                          <a16:colId xmlns:a16="http://schemas.microsoft.com/office/drawing/2014/main" val="2427731068"/>
                        </a:ext>
                      </a:extLst>
                    </a:gridCol>
                    <a:gridCol w="1312895">
                      <a:extLst>
                        <a:ext uri="{9D8B030D-6E8A-4147-A177-3AD203B41FA5}">
                          <a16:colId xmlns:a16="http://schemas.microsoft.com/office/drawing/2014/main" val="143303419"/>
                        </a:ext>
                      </a:extLst>
                    </a:gridCol>
                  </a:tblGrid>
                  <a:tr h="335280">
                    <a:tc>
                      <a:txBody>
                        <a:bodyPr/>
                        <a:lstStyle/>
                        <a:p>
                          <a:pPr algn="ctr"/>
                          <a:endParaRPr lang="en-US" sz="1600" dirty="0"/>
                        </a:p>
                      </a:txBody>
                      <a:tcPr/>
                    </a:tc>
                    <a:tc>
                      <a:txBody>
                        <a:bodyPr/>
                        <a:lstStyle/>
                        <a:p>
                          <a:pPr algn="ctr"/>
                          <a:r>
                            <a:rPr lang="en-US" sz="1600" dirty="0"/>
                            <a:t>FNAL Booster</a:t>
                          </a:r>
                        </a:p>
                      </a:txBody>
                      <a:tcPr/>
                    </a:tc>
                    <a:tc>
                      <a:txBody>
                        <a:bodyPr/>
                        <a:lstStyle/>
                        <a:p>
                          <a:pPr algn="ctr"/>
                          <a:r>
                            <a:rPr lang="en-US" sz="1600" dirty="0"/>
                            <a:t>BNL AGS</a:t>
                          </a:r>
                        </a:p>
                      </a:txBody>
                      <a:tcPr/>
                    </a:tc>
                    <a:tc>
                      <a:txBody>
                        <a:bodyPr/>
                        <a:lstStyle/>
                        <a:p>
                          <a:pPr algn="ctr"/>
                          <a:r>
                            <a:rPr lang="en-US" sz="1600" dirty="0"/>
                            <a:t>BNL RHIC</a:t>
                          </a:r>
                        </a:p>
                      </a:txBody>
                      <a:tcPr/>
                    </a:tc>
                    <a:tc>
                      <a:txBody>
                        <a:bodyPr/>
                        <a:lstStyle/>
                        <a:p>
                          <a:pPr algn="ctr"/>
                          <a:r>
                            <a:rPr lang="en-US" sz="1600" dirty="0"/>
                            <a:t>CERN PS</a:t>
                          </a:r>
                        </a:p>
                      </a:txBody>
                      <a:tcPr/>
                    </a:tc>
                    <a:extLst>
                      <a:ext uri="{0D108BD9-81ED-4DB2-BD59-A6C34878D82A}">
                        <a16:rowId xmlns:a16="http://schemas.microsoft.com/office/drawing/2014/main" val="874385245"/>
                      </a:ext>
                    </a:extLst>
                  </a:tr>
                  <a:tr h="365760">
                    <a:tc>
                      <a:txBody>
                        <a:bodyPr/>
                        <a:lstStyle/>
                        <a:p>
                          <a:endParaRPr lang="en-US"/>
                        </a:p>
                      </a:txBody>
                      <a:tcPr>
                        <a:blipFill>
                          <a:blip r:embed="rId4"/>
                          <a:stretch>
                            <a:fillRect l="-299" t="-96667" r="-261791" b="-226667"/>
                          </a:stretch>
                        </a:blipFill>
                      </a:tcPr>
                    </a:tc>
                    <a:tc>
                      <a:txBody>
                        <a:bodyPr/>
                        <a:lstStyle/>
                        <a:p>
                          <a:pPr algn="ctr"/>
                          <a:r>
                            <a:rPr lang="en-US" dirty="0"/>
                            <a:t>1 (0.1ms)</a:t>
                          </a:r>
                        </a:p>
                      </a:txBody>
                      <a:tcPr/>
                    </a:tc>
                    <a:tc>
                      <a:txBody>
                        <a:bodyPr/>
                        <a:lstStyle/>
                        <a:p>
                          <a:pPr algn="ctr"/>
                          <a:r>
                            <a:rPr lang="en-US" dirty="0"/>
                            <a:t>3.5 (2ms)</a:t>
                          </a:r>
                        </a:p>
                      </a:txBody>
                      <a:tcPr/>
                    </a:tc>
                    <a:tc>
                      <a:txBody>
                        <a:bodyPr/>
                        <a:lstStyle/>
                        <a:p>
                          <a:pPr algn="ctr"/>
                          <a:r>
                            <a:rPr lang="en-US" dirty="0"/>
                            <a:t>1 (40ms)</a:t>
                          </a:r>
                        </a:p>
                      </a:txBody>
                      <a:tcPr/>
                    </a:tc>
                    <a:tc>
                      <a:txBody>
                        <a:bodyPr/>
                        <a:lstStyle/>
                        <a:p>
                          <a:pPr algn="ctr"/>
                          <a:r>
                            <a:rPr lang="en-US" dirty="0"/>
                            <a:t>3 (0.4ms)</a:t>
                          </a:r>
                        </a:p>
                      </a:txBody>
                      <a:tcPr/>
                    </a:tc>
                    <a:extLst>
                      <a:ext uri="{0D108BD9-81ED-4DB2-BD59-A6C34878D82A}">
                        <a16:rowId xmlns:a16="http://schemas.microsoft.com/office/drawing/2014/main" val="1446649628"/>
                      </a:ext>
                    </a:extLst>
                  </a:tr>
                  <a:tr h="365760">
                    <a:tc>
                      <a:txBody>
                        <a:bodyPr/>
                        <a:lstStyle/>
                        <a:p>
                          <a:endParaRPr lang="en-US"/>
                        </a:p>
                      </a:txBody>
                      <a:tcPr>
                        <a:blipFill>
                          <a:blip r:embed="rId4"/>
                          <a:stretch>
                            <a:fillRect l="-299" t="-193443" r="-261791" b="-122951"/>
                          </a:stretch>
                        </a:blipFill>
                      </a:tcPr>
                    </a:tc>
                    <a:tc>
                      <a:txBody>
                        <a:bodyPr/>
                        <a:lstStyle/>
                        <a:p>
                          <a:pPr algn="ctr"/>
                          <a:r>
                            <a:rPr lang="en-US" dirty="0"/>
                            <a:t>391</a:t>
                          </a:r>
                        </a:p>
                      </a:txBody>
                      <a:tcPr/>
                    </a:tc>
                    <a:tc>
                      <a:txBody>
                        <a:bodyPr/>
                        <a:lstStyle/>
                        <a:p>
                          <a:pPr algn="ctr"/>
                          <a:r>
                            <a:rPr lang="en-US" dirty="0"/>
                            <a:t>70</a:t>
                          </a:r>
                        </a:p>
                      </a:txBody>
                      <a:tcPr/>
                    </a:tc>
                    <a:tc>
                      <a:txBody>
                        <a:bodyPr/>
                        <a:lstStyle/>
                        <a:p>
                          <a:pPr algn="ctr"/>
                          <a:r>
                            <a:rPr lang="en-US" dirty="0"/>
                            <a:t>1.6</a:t>
                          </a:r>
                        </a:p>
                      </a:txBody>
                      <a:tcPr/>
                    </a:tc>
                    <a:tc>
                      <a:txBody>
                        <a:bodyPr/>
                        <a:lstStyle/>
                        <a:p>
                          <a:pPr algn="ctr"/>
                          <a:r>
                            <a:rPr lang="en-US" dirty="0"/>
                            <a:t>60</a:t>
                          </a:r>
                        </a:p>
                      </a:txBody>
                      <a:tcPr/>
                    </a:tc>
                    <a:extLst>
                      <a:ext uri="{0D108BD9-81ED-4DB2-BD59-A6C34878D82A}">
                        <a16:rowId xmlns:a16="http://schemas.microsoft.com/office/drawing/2014/main" val="258496110"/>
                      </a:ext>
                    </a:extLst>
                  </a:tr>
                  <a:tr h="365760">
                    <a:tc>
                      <a:txBody>
                        <a:bodyPr/>
                        <a:lstStyle/>
                        <a:p>
                          <a:endParaRPr lang="en-US"/>
                        </a:p>
                      </a:txBody>
                      <a:tcPr>
                        <a:blipFill>
                          <a:blip r:embed="rId4"/>
                          <a:stretch>
                            <a:fillRect l="-299" t="-298333" r="-261791" b="-25000"/>
                          </a:stretch>
                        </a:blipFill>
                      </a:tcPr>
                    </a:tc>
                    <a:tc>
                      <a:txBody>
                        <a:bodyPr/>
                        <a:lstStyle/>
                        <a:p>
                          <a:pPr algn="ctr"/>
                          <a:r>
                            <a:rPr lang="en-US" dirty="0"/>
                            <a:t>0.28</a:t>
                          </a:r>
                        </a:p>
                      </a:txBody>
                      <a:tcPr/>
                    </a:tc>
                    <a:tc>
                      <a:txBody>
                        <a:bodyPr/>
                        <a:lstStyle/>
                        <a:p>
                          <a:pPr algn="ctr"/>
                          <a:r>
                            <a:rPr lang="en-US" dirty="0"/>
                            <a:t>3.1</a:t>
                          </a:r>
                        </a:p>
                      </a:txBody>
                      <a:tcPr/>
                    </a:tc>
                    <a:tc>
                      <a:txBody>
                        <a:bodyPr/>
                        <a:lstStyle/>
                        <a:p>
                          <a:pPr algn="ctr"/>
                          <a:r>
                            <a:rPr lang="en-US" dirty="0"/>
                            <a:t>99</a:t>
                          </a:r>
                        </a:p>
                      </a:txBody>
                      <a:tcPr/>
                    </a:tc>
                    <a:tc>
                      <a:txBody>
                        <a:bodyPr/>
                        <a:lstStyle/>
                        <a:p>
                          <a:pPr algn="ctr"/>
                          <a:r>
                            <a:rPr lang="en-US" dirty="0"/>
                            <a:t>2</a:t>
                          </a:r>
                        </a:p>
                      </a:txBody>
                      <a:tcPr/>
                    </a:tc>
                    <a:extLst>
                      <a:ext uri="{0D108BD9-81ED-4DB2-BD59-A6C34878D82A}">
                        <a16:rowId xmlns:a16="http://schemas.microsoft.com/office/drawing/2014/main" val="2199663907"/>
                      </a:ext>
                    </a:extLst>
                  </a:tr>
                </a:tbl>
              </a:graphicData>
            </a:graphic>
          </p:graphicFrame>
        </mc:Fallback>
      </mc:AlternateContent>
      <p:sp>
        <p:nvSpPr>
          <p:cNvPr id="100" name="Freeform: Shape 99">
            <a:extLst>
              <a:ext uri="{FF2B5EF4-FFF2-40B4-BE49-F238E27FC236}">
                <a16:creationId xmlns:a16="http://schemas.microsoft.com/office/drawing/2014/main" id="{B26CEF73-D699-4D34-AC56-0318D2A0DA74}"/>
              </a:ext>
            </a:extLst>
          </p:cNvPr>
          <p:cNvSpPr/>
          <p:nvPr/>
        </p:nvSpPr>
        <p:spPr>
          <a:xfrm rot="10800000">
            <a:off x="3864080" y="3454424"/>
            <a:ext cx="810161" cy="384061"/>
          </a:xfrm>
          <a:custGeom>
            <a:avLst/>
            <a:gdLst>
              <a:gd name="connsiteX0" fmla="*/ 0 w 1275348"/>
              <a:gd name="connsiteY0" fmla="*/ 0 h 385025"/>
              <a:gd name="connsiteX1" fmla="*/ 541422 w 1275348"/>
              <a:gd name="connsiteY1" fmla="*/ 385010 h 385025"/>
              <a:gd name="connsiteX2" fmla="*/ 1275348 w 1275348"/>
              <a:gd name="connsiteY2" fmla="*/ 12031 h 385025"/>
              <a:gd name="connsiteX0" fmla="*/ 0 w 1275348"/>
              <a:gd name="connsiteY0" fmla="*/ 0 h 376172"/>
              <a:gd name="connsiteX1" fmla="*/ 421106 w 1275348"/>
              <a:gd name="connsiteY1" fmla="*/ 376156 h 376172"/>
              <a:gd name="connsiteX2" fmla="*/ 1275348 w 1275348"/>
              <a:gd name="connsiteY2" fmla="*/ 12031 h 376172"/>
              <a:gd name="connsiteX0" fmla="*/ 0 w 1275348"/>
              <a:gd name="connsiteY0" fmla="*/ 0 h 376172"/>
              <a:gd name="connsiteX1" fmla="*/ 421106 w 1275348"/>
              <a:gd name="connsiteY1" fmla="*/ 376156 h 376172"/>
              <a:gd name="connsiteX2" fmla="*/ 1275348 w 1275348"/>
              <a:gd name="connsiteY2" fmla="*/ 12031 h 376172"/>
              <a:gd name="connsiteX0" fmla="*/ 0 w 1275348"/>
              <a:gd name="connsiteY0" fmla="*/ 0 h 394353"/>
              <a:gd name="connsiteX1" fmla="*/ 421106 w 1275348"/>
              <a:gd name="connsiteY1" fmla="*/ 376156 h 394353"/>
              <a:gd name="connsiteX2" fmla="*/ 1275348 w 1275348"/>
              <a:gd name="connsiteY2" fmla="*/ 12031 h 394353"/>
              <a:gd name="connsiteX0" fmla="*/ 0 w 1275348"/>
              <a:gd name="connsiteY0" fmla="*/ 0 h 384422"/>
              <a:gd name="connsiteX1" fmla="*/ 421106 w 1275348"/>
              <a:gd name="connsiteY1" fmla="*/ 376156 h 384422"/>
              <a:gd name="connsiteX2" fmla="*/ 1275348 w 1275348"/>
              <a:gd name="connsiteY2" fmla="*/ 12031 h 384422"/>
              <a:gd name="connsiteX0" fmla="*/ 0 w 1275348"/>
              <a:gd name="connsiteY0" fmla="*/ 0 h 394353"/>
              <a:gd name="connsiteX1" fmla="*/ 421106 w 1275348"/>
              <a:gd name="connsiteY1" fmla="*/ 376156 h 394353"/>
              <a:gd name="connsiteX2" fmla="*/ 1275348 w 1275348"/>
              <a:gd name="connsiteY2" fmla="*/ 12031 h 394353"/>
              <a:gd name="connsiteX0" fmla="*/ 0 w 1275348"/>
              <a:gd name="connsiteY0" fmla="*/ 0 h 452898"/>
              <a:gd name="connsiteX1" fmla="*/ 159340 w 1275348"/>
              <a:gd name="connsiteY1" fmla="*/ 437427 h 452898"/>
              <a:gd name="connsiteX2" fmla="*/ 1275348 w 1275348"/>
              <a:gd name="connsiteY2" fmla="*/ 12031 h 452898"/>
              <a:gd name="connsiteX0" fmla="*/ 0 w 1275348"/>
              <a:gd name="connsiteY0" fmla="*/ 0 h 482449"/>
              <a:gd name="connsiteX1" fmla="*/ 159340 w 1275348"/>
              <a:gd name="connsiteY1" fmla="*/ 468063 h 482449"/>
              <a:gd name="connsiteX2" fmla="*/ 1275348 w 1275348"/>
              <a:gd name="connsiteY2" fmla="*/ 12031 h 482449"/>
              <a:gd name="connsiteX0" fmla="*/ 0 w 1275348"/>
              <a:gd name="connsiteY0" fmla="*/ 0 h 490988"/>
              <a:gd name="connsiteX1" fmla="*/ 159340 w 1275348"/>
              <a:gd name="connsiteY1" fmla="*/ 468063 h 490988"/>
              <a:gd name="connsiteX2" fmla="*/ 1275348 w 1275348"/>
              <a:gd name="connsiteY2" fmla="*/ 12031 h 490988"/>
              <a:gd name="connsiteX0" fmla="*/ 0 w 1275348"/>
              <a:gd name="connsiteY0" fmla="*/ 0 h 497228"/>
              <a:gd name="connsiteX1" fmla="*/ 159340 w 1275348"/>
              <a:gd name="connsiteY1" fmla="*/ 468063 h 497228"/>
              <a:gd name="connsiteX2" fmla="*/ 1275348 w 1275348"/>
              <a:gd name="connsiteY2" fmla="*/ 12031 h 497228"/>
              <a:gd name="connsiteX0" fmla="*/ 0 w 1275348"/>
              <a:gd name="connsiteY0" fmla="*/ 0 h 497228"/>
              <a:gd name="connsiteX1" fmla="*/ 159340 w 1275348"/>
              <a:gd name="connsiteY1" fmla="*/ 468063 h 497228"/>
              <a:gd name="connsiteX2" fmla="*/ 1275348 w 1275348"/>
              <a:gd name="connsiteY2" fmla="*/ 12031 h 497228"/>
              <a:gd name="connsiteX0" fmla="*/ 0 w 1275348"/>
              <a:gd name="connsiteY0" fmla="*/ 0 h 514201"/>
              <a:gd name="connsiteX1" fmla="*/ 159340 w 1275348"/>
              <a:gd name="connsiteY1" fmla="*/ 468063 h 514201"/>
              <a:gd name="connsiteX2" fmla="*/ 1275348 w 1275348"/>
              <a:gd name="connsiteY2" fmla="*/ 12031 h 514201"/>
              <a:gd name="connsiteX0" fmla="*/ 0 w 1275348"/>
              <a:gd name="connsiteY0" fmla="*/ 0 h 514201"/>
              <a:gd name="connsiteX1" fmla="*/ 159340 w 1275348"/>
              <a:gd name="connsiteY1" fmla="*/ 468063 h 514201"/>
              <a:gd name="connsiteX2" fmla="*/ 1275348 w 1275348"/>
              <a:gd name="connsiteY2" fmla="*/ 12031 h 514201"/>
            </a:gdLst>
            <a:ahLst/>
            <a:cxnLst>
              <a:cxn ang="0">
                <a:pos x="connsiteX0" y="connsiteY0"/>
              </a:cxn>
              <a:cxn ang="0">
                <a:pos x="connsiteX1" y="connsiteY1"/>
              </a:cxn>
              <a:cxn ang="0">
                <a:pos x="connsiteX2" y="connsiteY2"/>
              </a:cxn>
            </a:cxnLst>
            <a:rect l="l" t="t" r="r" b="b"/>
            <a:pathLst>
              <a:path w="1275348" h="514201">
                <a:moveTo>
                  <a:pt x="0" y="0"/>
                </a:moveTo>
                <a:cubicBezTo>
                  <a:pt x="104940" y="201714"/>
                  <a:pt x="78462" y="275396"/>
                  <a:pt x="159340" y="468063"/>
                </a:cubicBezTo>
                <a:cubicBezTo>
                  <a:pt x="240218" y="660730"/>
                  <a:pt x="1014664" y="199523"/>
                  <a:pt x="1275348" y="12031"/>
                </a:cubicBezTo>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a:extLst>
              <a:ext uri="{FF2B5EF4-FFF2-40B4-BE49-F238E27FC236}">
                <a16:creationId xmlns:a16="http://schemas.microsoft.com/office/drawing/2014/main" id="{6B199F18-D833-4AD5-83C5-CD1BA66E27B6}"/>
              </a:ext>
            </a:extLst>
          </p:cNvPr>
          <p:cNvPicPr>
            <a:picLocks noChangeAspect="1"/>
          </p:cNvPicPr>
          <p:nvPr/>
        </p:nvPicPr>
        <p:blipFill>
          <a:blip r:embed="rId5"/>
          <a:stretch>
            <a:fillRect/>
          </a:stretch>
        </p:blipFill>
        <p:spPr>
          <a:xfrm>
            <a:off x="1169973" y="2651103"/>
            <a:ext cx="6270217" cy="1794440"/>
          </a:xfrm>
          <a:prstGeom prst="rect">
            <a:avLst/>
          </a:prstGeom>
        </p:spPr>
      </p:pic>
      <p:sp>
        <p:nvSpPr>
          <p:cNvPr id="45" name="TextBox 44">
            <a:extLst>
              <a:ext uri="{FF2B5EF4-FFF2-40B4-BE49-F238E27FC236}">
                <a16:creationId xmlns:a16="http://schemas.microsoft.com/office/drawing/2014/main" id="{65F28482-1631-453C-BEDA-FA269F942C53}"/>
              </a:ext>
            </a:extLst>
          </p:cNvPr>
          <p:cNvSpPr txBox="1"/>
          <p:nvPr/>
        </p:nvSpPr>
        <p:spPr>
          <a:xfrm>
            <a:off x="2972120" y="4155665"/>
            <a:ext cx="247797" cy="369332"/>
          </a:xfrm>
          <a:prstGeom prst="rect">
            <a:avLst/>
          </a:prstGeom>
          <a:noFill/>
        </p:spPr>
        <p:txBody>
          <a:bodyPr wrap="square" rtlCol="0">
            <a:spAutoFit/>
          </a:bodyPr>
          <a:lstStyle/>
          <a:p>
            <a:r>
              <a:rPr lang="en-US" b="1" i="1" dirty="0"/>
              <a:t>t</a:t>
            </a:r>
          </a:p>
        </p:txBody>
      </p:sp>
      <p:sp>
        <p:nvSpPr>
          <p:cNvPr id="49" name="TextBox 48">
            <a:extLst>
              <a:ext uri="{FF2B5EF4-FFF2-40B4-BE49-F238E27FC236}">
                <a16:creationId xmlns:a16="http://schemas.microsoft.com/office/drawing/2014/main" id="{57506701-865F-4209-BE0A-B756F6433F56}"/>
              </a:ext>
            </a:extLst>
          </p:cNvPr>
          <p:cNvSpPr txBox="1"/>
          <p:nvPr/>
        </p:nvSpPr>
        <p:spPr>
          <a:xfrm>
            <a:off x="5127830" y="4180731"/>
            <a:ext cx="247797" cy="369332"/>
          </a:xfrm>
          <a:prstGeom prst="rect">
            <a:avLst/>
          </a:prstGeom>
          <a:noFill/>
        </p:spPr>
        <p:txBody>
          <a:bodyPr wrap="square" rtlCol="0">
            <a:spAutoFit/>
          </a:bodyPr>
          <a:lstStyle/>
          <a:p>
            <a:r>
              <a:rPr lang="en-US" b="1" i="1" dirty="0"/>
              <a:t>t</a:t>
            </a:r>
          </a:p>
        </p:txBody>
      </p:sp>
      <p:sp>
        <p:nvSpPr>
          <p:cNvPr id="50" name="TextBox 49">
            <a:extLst>
              <a:ext uri="{FF2B5EF4-FFF2-40B4-BE49-F238E27FC236}">
                <a16:creationId xmlns:a16="http://schemas.microsoft.com/office/drawing/2014/main" id="{5688C395-833C-4735-A761-E619E0911133}"/>
              </a:ext>
            </a:extLst>
          </p:cNvPr>
          <p:cNvSpPr txBox="1"/>
          <p:nvPr/>
        </p:nvSpPr>
        <p:spPr>
          <a:xfrm>
            <a:off x="7186878" y="4191249"/>
            <a:ext cx="247797" cy="369332"/>
          </a:xfrm>
          <a:prstGeom prst="rect">
            <a:avLst/>
          </a:prstGeom>
          <a:noFill/>
        </p:spPr>
        <p:txBody>
          <a:bodyPr wrap="square" rtlCol="0">
            <a:spAutoFit/>
          </a:bodyPr>
          <a:lstStyle/>
          <a:p>
            <a:r>
              <a:rPr lang="en-US" b="1" i="1" dirty="0"/>
              <a:t>t</a:t>
            </a:r>
          </a:p>
        </p:txBody>
      </p:sp>
    </p:spTree>
    <p:extLst>
      <p:ext uri="{BB962C8B-B14F-4D97-AF65-F5344CB8AC3E}">
        <p14:creationId xmlns:p14="http://schemas.microsoft.com/office/powerpoint/2010/main" val="325212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400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17F68-E333-4008-803C-90100FFFD3C7}"/>
              </a:ext>
            </a:extLst>
          </p:cNvPr>
          <p:cNvSpPr>
            <a:spLocks noGrp="1"/>
          </p:cNvSpPr>
          <p:nvPr>
            <p:ph type="title"/>
          </p:nvPr>
        </p:nvSpPr>
        <p:spPr>
          <a:xfrm>
            <a:off x="159622" y="26242"/>
            <a:ext cx="8686800" cy="691063"/>
          </a:xfrm>
        </p:spPr>
        <p:txBody>
          <a:bodyPr/>
          <a:lstStyle/>
          <a:p>
            <a:r>
              <a:rPr lang="en-US" sz="2800" dirty="0"/>
              <a:t>Focus Free Transition Crossing using RF cavities</a:t>
            </a:r>
          </a:p>
        </p:txBody>
      </p:sp>
      <p:sp>
        <p:nvSpPr>
          <p:cNvPr id="4" name="Date Placeholder 3">
            <a:extLst>
              <a:ext uri="{FF2B5EF4-FFF2-40B4-BE49-F238E27FC236}">
                <a16:creationId xmlns:a16="http://schemas.microsoft.com/office/drawing/2014/main" id="{D5D44153-1335-4003-A56B-AE9A0BC83F19}"/>
              </a:ext>
            </a:extLst>
          </p:cNvPr>
          <p:cNvSpPr>
            <a:spLocks noGrp="1"/>
          </p:cNvSpPr>
          <p:nvPr>
            <p:ph type="dt" sz="half" idx="2"/>
          </p:nvPr>
        </p:nvSpPr>
        <p:spPr/>
        <p:txBody>
          <a:bodyPr/>
          <a:lstStyle/>
          <a:p>
            <a:r>
              <a:rPr lang="en-US"/>
              <a:t>6/22-7/1, 2020</a:t>
            </a:r>
          </a:p>
        </p:txBody>
      </p:sp>
      <p:sp>
        <p:nvSpPr>
          <p:cNvPr id="5" name="Footer Placeholder 4">
            <a:extLst>
              <a:ext uri="{FF2B5EF4-FFF2-40B4-BE49-F238E27FC236}">
                <a16:creationId xmlns:a16="http://schemas.microsoft.com/office/drawing/2014/main" id="{F2DADB9E-56E8-47B8-896E-3085EFCC2F95}"/>
              </a:ext>
            </a:extLst>
          </p:cNvPr>
          <p:cNvSpPr>
            <a:spLocks noGrp="1"/>
          </p:cNvSpPr>
          <p:nvPr>
            <p:ph type="ftr" sz="quarter" idx="3"/>
          </p:nvPr>
        </p:nvSpPr>
        <p:spPr/>
        <p:txBody>
          <a:bodyPr/>
          <a:lstStyle/>
          <a:p>
            <a:r>
              <a:rPr lang="en-US"/>
              <a:t>C.Bhat, K.Seiya and J-F.Ostiguy</a:t>
            </a:r>
          </a:p>
        </p:txBody>
      </p:sp>
      <p:sp>
        <p:nvSpPr>
          <p:cNvPr id="6" name="Slide Number Placeholder 5">
            <a:extLst>
              <a:ext uri="{FF2B5EF4-FFF2-40B4-BE49-F238E27FC236}">
                <a16:creationId xmlns:a16="http://schemas.microsoft.com/office/drawing/2014/main" id="{E2820D4A-D04F-4FC6-95C5-6103032D2ECC}"/>
              </a:ext>
            </a:extLst>
          </p:cNvPr>
          <p:cNvSpPr>
            <a:spLocks noGrp="1"/>
          </p:cNvSpPr>
          <p:nvPr>
            <p:ph type="sldNum" sz="quarter" idx="4"/>
          </p:nvPr>
        </p:nvSpPr>
        <p:spPr/>
        <p:txBody>
          <a:bodyPr/>
          <a:lstStyle/>
          <a:p>
            <a:fld id="{44D64833-0210-4999-B6BB-5BBCA76D12EA}" type="slidenum">
              <a:rPr lang="en-US" smtClean="0"/>
              <a:pPr/>
              <a:t>15</a:t>
            </a:fld>
            <a:endParaRPr lang="en-US"/>
          </a:p>
        </p:txBody>
      </p:sp>
      <p:pic>
        <p:nvPicPr>
          <p:cNvPr id="7" name="Picture 6" descr="A close up of a piece of paper&#10;&#10;Description automatically generated">
            <a:extLst>
              <a:ext uri="{FF2B5EF4-FFF2-40B4-BE49-F238E27FC236}">
                <a16:creationId xmlns:a16="http://schemas.microsoft.com/office/drawing/2014/main" id="{237A511C-A6F7-498E-B404-FE10A97FC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708" y="2097674"/>
            <a:ext cx="3583755" cy="4165088"/>
          </a:xfrm>
          <a:prstGeom prst="rect">
            <a:avLst/>
          </a:prstGeom>
        </p:spPr>
      </p:pic>
      <p:pic>
        <p:nvPicPr>
          <p:cNvPr id="8" name="Picture 7">
            <a:extLst>
              <a:ext uri="{FF2B5EF4-FFF2-40B4-BE49-F238E27FC236}">
                <a16:creationId xmlns:a16="http://schemas.microsoft.com/office/drawing/2014/main" id="{F40D7C2A-1038-426A-AD82-2AD733CE79D1}"/>
              </a:ext>
            </a:extLst>
          </p:cNvPr>
          <p:cNvPicPr>
            <a:picLocks noChangeAspect="1"/>
          </p:cNvPicPr>
          <p:nvPr/>
        </p:nvPicPr>
        <p:blipFill>
          <a:blip r:embed="rId3"/>
          <a:stretch>
            <a:fillRect/>
          </a:stretch>
        </p:blipFill>
        <p:spPr>
          <a:xfrm>
            <a:off x="572776" y="1755727"/>
            <a:ext cx="3740674" cy="2783841"/>
          </a:xfrm>
          <a:prstGeom prst="rect">
            <a:avLst/>
          </a:prstGeom>
        </p:spPr>
      </p:pic>
      <p:pic>
        <p:nvPicPr>
          <p:cNvPr id="29" name="Picture 28" descr="A close up of text on a white background&#10;&#10;Description automatically generated">
            <a:extLst>
              <a:ext uri="{FF2B5EF4-FFF2-40B4-BE49-F238E27FC236}">
                <a16:creationId xmlns:a16="http://schemas.microsoft.com/office/drawing/2014/main" id="{5CBB3810-884E-49B6-A754-196707C117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06" t="15277" r="10428" b="11631"/>
          <a:stretch/>
        </p:blipFill>
        <p:spPr>
          <a:xfrm>
            <a:off x="919834" y="4522839"/>
            <a:ext cx="2827019" cy="1784959"/>
          </a:xfrm>
          <a:prstGeom prst="rect">
            <a:avLst/>
          </a:prstGeom>
        </p:spPr>
      </p:pic>
      <p:cxnSp>
        <p:nvCxnSpPr>
          <p:cNvPr id="12" name="Straight Arrow Connector 11">
            <a:extLst>
              <a:ext uri="{FF2B5EF4-FFF2-40B4-BE49-F238E27FC236}">
                <a16:creationId xmlns:a16="http://schemas.microsoft.com/office/drawing/2014/main" id="{081B968D-4459-46B8-BBC0-16A9CC71BE44}"/>
              </a:ext>
            </a:extLst>
          </p:cNvPr>
          <p:cNvCxnSpPr>
            <a:cxnSpLocks/>
          </p:cNvCxnSpPr>
          <p:nvPr/>
        </p:nvCxnSpPr>
        <p:spPr>
          <a:xfrm flipH="1" flipV="1">
            <a:off x="3356609" y="5511774"/>
            <a:ext cx="461191" cy="770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E957659-1B40-4182-84ED-E243FB201D5E}"/>
              </a:ext>
            </a:extLst>
          </p:cNvPr>
          <p:cNvCxnSpPr>
            <a:cxnSpLocks/>
          </p:cNvCxnSpPr>
          <p:nvPr/>
        </p:nvCxnSpPr>
        <p:spPr>
          <a:xfrm flipH="1">
            <a:off x="3356609" y="5822690"/>
            <a:ext cx="461191"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53ABDF-13E7-4099-A56A-2709E5DE9EA4}"/>
              </a:ext>
            </a:extLst>
          </p:cNvPr>
          <p:cNvSpPr txBox="1"/>
          <p:nvPr/>
        </p:nvSpPr>
        <p:spPr>
          <a:xfrm>
            <a:off x="3746853" y="5432781"/>
            <a:ext cx="1292585" cy="275717"/>
          </a:xfrm>
          <a:prstGeom prst="rect">
            <a:avLst/>
          </a:prstGeom>
          <a:noFill/>
        </p:spPr>
        <p:txBody>
          <a:bodyPr wrap="square" rtlCol="0">
            <a:spAutoFit/>
          </a:bodyPr>
          <a:lstStyle/>
          <a:p>
            <a:pPr algn="ctr">
              <a:lnSpc>
                <a:spcPct val="70000"/>
              </a:lnSpc>
            </a:pPr>
            <a:r>
              <a:rPr lang="en-US" sz="1600" dirty="0"/>
              <a:t>2</a:t>
            </a:r>
            <a:r>
              <a:rPr lang="en-US" sz="1600" baseline="30000" dirty="0"/>
              <a:t>nd</a:t>
            </a:r>
            <a:r>
              <a:rPr lang="en-US" sz="1600" dirty="0"/>
              <a:t> Harmonic</a:t>
            </a:r>
          </a:p>
        </p:txBody>
      </p:sp>
      <p:sp>
        <p:nvSpPr>
          <p:cNvPr id="23" name="TextBox 22">
            <a:extLst>
              <a:ext uri="{FF2B5EF4-FFF2-40B4-BE49-F238E27FC236}">
                <a16:creationId xmlns:a16="http://schemas.microsoft.com/office/drawing/2014/main" id="{E28F9EA3-384E-41E5-9B9F-FCB8EF999841}"/>
              </a:ext>
            </a:extLst>
          </p:cNvPr>
          <p:cNvSpPr txBox="1"/>
          <p:nvPr/>
        </p:nvSpPr>
        <p:spPr>
          <a:xfrm>
            <a:off x="3602493" y="5729727"/>
            <a:ext cx="1581306" cy="275717"/>
          </a:xfrm>
          <a:prstGeom prst="rect">
            <a:avLst/>
          </a:prstGeom>
          <a:noFill/>
        </p:spPr>
        <p:txBody>
          <a:bodyPr wrap="square" rtlCol="0">
            <a:spAutoFit/>
          </a:bodyPr>
          <a:lstStyle/>
          <a:p>
            <a:pPr algn="ctr">
              <a:lnSpc>
                <a:spcPct val="70000"/>
              </a:lnSpc>
            </a:pPr>
            <a:r>
              <a:rPr lang="en-US" sz="1600" dirty="0"/>
              <a:t>3</a:t>
            </a:r>
            <a:r>
              <a:rPr lang="en-US" sz="1600" baseline="30000" dirty="0"/>
              <a:t>rd</a:t>
            </a:r>
            <a:r>
              <a:rPr lang="en-US" sz="1600" dirty="0"/>
              <a:t>  Harmonic</a:t>
            </a:r>
          </a:p>
        </p:txBody>
      </p:sp>
      <p:sp>
        <p:nvSpPr>
          <p:cNvPr id="33" name="TextBox 32">
            <a:extLst>
              <a:ext uri="{FF2B5EF4-FFF2-40B4-BE49-F238E27FC236}">
                <a16:creationId xmlns:a16="http://schemas.microsoft.com/office/drawing/2014/main" id="{3E0270E6-FCF6-4E6B-924B-737EBD48FDAF}"/>
              </a:ext>
            </a:extLst>
          </p:cNvPr>
          <p:cNvSpPr txBox="1"/>
          <p:nvPr/>
        </p:nvSpPr>
        <p:spPr>
          <a:xfrm>
            <a:off x="5843172" y="1620455"/>
            <a:ext cx="2278124" cy="541046"/>
          </a:xfrm>
          <a:prstGeom prst="rect">
            <a:avLst/>
          </a:prstGeom>
          <a:solidFill>
            <a:srgbClr val="66FFFF"/>
          </a:solidFill>
        </p:spPr>
        <p:txBody>
          <a:bodyPr wrap="none" rtlCol="0">
            <a:spAutoFit/>
          </a:bodyPr>
          <a:lstStyle/>
          <a:p>
            <a:pPr algn="ctr">
              <a:lnSpc>
                <a:spcPct val="80000"/>
              </a:lnSpc>
            </a:pPr>
            <a:r>
              <a:rPr lang="en-US" dirty="0"/>
              <a:t>ESME Simulations </a:t>
            </a:r>
          </a:p>
          <a:p>
            <a:pPr algn="ctr">
              <a:lnSpc>
                <a:spcPct val="80000"/>
              </a:lnSpc>
            </a:pPr>
            <a:r>
              <a:rPr lang="en-US" dirty="0"/>
              <a:t>for 2E10ppb (</a:t>
            </a:r>
            <a:r>
              <a:rPr lang="en-US" dirty="0" err="1"/>
              <a:t>SC&amp;Imp</a:t>
            </a:r>
            <a:r>
              <a:rPr lang="en-US" dirty="0"/>
              <a:t>)</a:t>
            </a:r>
          </a:p>
        </p:txBody>
      </p:sp>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027861BB-969B-497F-9B15-B36428339681}"/>
                  </a:ext>
                </a:extLst>
              </p:cNvPr>
              <p:cNvSpPr>
                <a:spLocks noGrp="1"/>
              </p:cNvSpPr>
              <p:nvPr>
                <p:ph idx="1"/>
              </p:nvPr>
            </p:nvSpPr>
            <p:spPr>
              <a:xfrm>
                <a:off x="159622" y="651910"/>
                <a:ext cx="8718028" cy="1215651"/>
              </a:xfrm>
            </p:spPr>
            <p:txBody>
              <a:bodyPr>
                <a:normAutofit fontScale="55000" lnSpcReduction="20000"/>
              </a:bodyPr>
              <a:lstStyle/>
              <a:p>
                <a:pPr>
                  <a:lnSpc>
                    <a:spcPct val="120000"/>
                  </a:lnSpc>
                </a:pPr>
                <a:r>
                  <a:rPr lang="en-US" dirty="0"/>
                  <a:t>FFTC is an RF technique to  accelerate beam across transition energy. </a:t>
                </a:r>
              </a:p>
              <a:p>
                <a:pPr lvl="1">
                  <a:lnSpc>
                    <a:spcPct val="120000"/>
                  </a:lnSpc>
                </a:pPr>
                <a:r>
                  <a:rPr lang="en-US" dirty="0"/>
                  <a:t>The rf phase focusing vanishes around the transition energy  for  a period of </a:t>
                </a:r>
                <a14:m>
                  <m:oMath xmlns:m="http://schemas.openxmlformats.org/officeDocument/2006/math">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𝑛𝑎</m:t>
                            </m:r>
                          </m:sub>
                        </m:sSub>
                        <m:r>
                          <m:rPr>
                            <m:nor/>
                          </m:rPr>
                          <a:rPr lang="en-US" dirty="0"/>
                          <m:t>+ </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𝑛𝑙</m:t>
                            </m:r>
                          </m:sub>
                        </m:sSub>
                      </m:e>
                    </m:d>
                  </m:oMath>
                </a14:m>
                <a:r>
                  <a:rPr lang="en-US" dirty="0"/>
                  <a:t> resulting in growth of momentum spread.  This can be controlled  using a flattened rf wave that provides constant acceleration to all particles.</a:t>
                </a:r>
              </a:p>
            </p:txBody>
          </p:sp>
        </mc:Choice>
        <mc:Fallback xmlns="">
          <p:sp>
            <p:nvSpPr>
              <p:cNvPr id="15" name="Content Placeholder 2">
                <a:extLst>
                  <a:ext uri="{FF2B5EF4-FFF2-40B4-BE49-F238E27FC236}">
                    <a16:creationId xmlns:a16="http://schemas.microsoft.com/office/drawing/2014/main" id="{027861BB-969B-497F-9B15-B36428339681}"/>
                  </a:ext>
                </a:extLst>
              </p:cNvPr>
              <p:cNvSpPr>
                <a:spLocks noGrp="1" noRot="1" noChangeAspect="1" noMove="1" noResize="1" noEditPoints="1" noAdjustHandles="1" noChangeArrowheads="1" noChangeShapeType="1" noTextEdit="1"/>
              </p:cNvSpPr>
              <p:nvPr>
                <p:ph idx="1"/>
              </p:nvPr>
            </p:nvSpPr>
            <p:spPr>
              <a:xfrm>
                <a:off x="159622" y="651910"/>
                <a:ext cx="8718028" cy="1215651"/>
              </a:xfrm>
              <a:blipFill>
                <a:blip r:embed="rId5"/>
                <a:stretch>
                  <a:fillRect t="-3015"/>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55DC3F87-A455-4387-A300-7B6AFD8366DD}"/>
              </a:ext>
            </a:extLst>
          </p:cNvPr>
          <p:cNvSpPr/>
          <p:nvPr/>
        </p:nvSpPr>
        <p:spPr>
          <a:xfrm rot="16200000">
            <a:off x="-1097108" y="2989303"/>
            <a:ext cx="2761975" cy="338554"/>
          </a:xfrm>
          <a:prstGeom prst="rect">
            <a:avLst/>
          </a:prstGeom>
        </p:spPr>
        <p:txBody>
          <a:bodyPr wrap="none">
            <a:spAutoFit/>
          </a:bodyPr>
          <a:lstStyle/>
          <a:p>
            <a:r>
              <a:rPr lang="en-US" sz="1600" dirty="0"/>
              <a:t>Bhat et. </a:t>
            </a:r>
            <a:r>
              <a:rPr lang="en-US" sz="1600" dirty="0" err="1"/>
              <a:t>al.,Phys</a:t>
            </a:r>
            <a:r>
              <a:rPr lang="en-US" sz="1600" dirty="0"/>
              <a:t>. Rev. E, Vol. 55</a:t>
            </a:r>
          </a:p>
        </p:txBody>
      </p:sp>
    </p:spTree>
    <p:extLst>
      <p:ext uri="{BB962C8B-B14F-4D97-AF65-F5344CB8AC3E}">
        <p14:creationId xmlns:p14="http://schemas.microsoft.com/office/powerpoint/2010/main" val="2166042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F0B25-F991-460F-A0E2-1578E09B97C8}"/>
              </a:ext>
            </a:extLst>
          </p:cNvPr>
          <p:cNvSpPr>
            <a:spLocks noGrp="1"/>
          </p:cNvSpPr>
          <p:nvPr>
            <p:ph type="title"/>
          </p:nvPr>
        </p:nvSpPr>
        <p:spPr>
          <a:xfrm>
            <a:off x="457200" y="57270"/>
            <a:ext cx="8229600" cy="550164"/>
          </a:xfrm>
        </p:spPr>
        <p:txBody>
          <a:bodyPr/>
          <a:lstStyle/>
          <a:p>
            <a:r>
              <a:rPr lang="en-US" sz="2800" dirty="0"/>
              <a:t>Experiment in the Fermilab Main Ring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24A753D-685D-4F21-8D66-7BBF06A41E6F}"/>
                  </a:ext>
                </a:extLst>
              </p:cNvPr>
              <p:cNvSpPr>
                <a:spLocks noGrp="1"/>
              </p:cNvSpPr>
              <p:nvPr>
                <p:ph idx="1"/>
              </p:nvPr>
            </p:nvSpPr>
            <p:spPr>
              <a:xfrm>
                <a:off x="549799" y="654768"/>
                <a:ext cx="4539559" cy="718836"/>
              </a:xfrm>
            </p:spPr>
            <p:txBody>
              <a:bodyPr>
                <a:normAutofit fontScale="47500" lnSpcReduction="20000"/>
              </a:bodyPr>
              <a:lstStyle/>
              <a:p>
                <a:pPr>
                  <a:lnSpc>
                    <a:spcPct val="150000"/>
                  </a:lnSpc>
                </a:pPr>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𝛾</m:t>
                            </m:r>
                          </m:e>
                        </m:acc>
                      </m:e>
                      <m:sub>
                        <m:r>
                          <a:rPr lang="en-US" i="1">
                            <a:latin typeface="Cambria Math" panose="02040503050406030204" pitchFamily="18" charset="0"/>
                          </a:rPr>
                          <m:t>𝑇</m:t>
                        </m:r>
                      </m:sub>
                    </m:sSub>
                    <m:r>
                      <a:rPr lang="en-US" i="1">
                        <a:latin typeface="Cambria Math" panose="02040503050406030204" pitchFamily="18" charset="0"/>
                      </a:rPr>
                      <m:t> </m:t>
                    </m:r>
                  </m:oMath>
                </a14:m>
                <a:r>
                  <a:rPr lang="en-US" i="1" dirty="0"/>
                  <a:t>= 90,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𝑛𝑎</m:t>
                            </m:r>
                          </m:sub>
                        </m:sSub>
                        <m:r>
                          <m:rPr>
                            <m:nor/>
                          </m:rPr>
                          <a:rPr lang="en-US" dirty="0"/>
                          <m:t>+ </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𝑛𝑙</m:t>
                            </m:r>
                          </m:sub>
                        </m:sSub>
                      </m:e>
                    </m:d>
                    <m:r>
                      <a:rPr lang="en-US" i="1">
                        <a:latin typeface="Cambria Math" panose="02040503050406030204" pitchFamily="18" charset="0"/>
                        <a:ea typeface="Cambria Math" panose="02040503050406030204" pitchFamily="18" charset="0"/>
                      </a:rPr>
                      <m:t>≈±</m:t>
                    </m:r>
                  </m:oMath>
                </a14:m>
                <a:r>
                  <a:rPr lang="en-US" dirty="0"/>
                  <a:t>5 </a:t>
                </a:r>
                <a:r>
                  <a:rPr lang="en-US" dirty="0" err="1"/>
                  <a:t>ms</a:t>
                </a:r>
                <a:r>
                  <a:rPr lang="en-US" dirty="0"/>
                  <a:t>, V</a:t>
                </a:r>
                <a:r>
                  <a:rPr lang="en-US" baseline="-25000" dirty="0"/>
                  <a:t>3</a:t>
                </a:r>
                <a:r>
                  <a:rPr lang="en-US" dirty="0"/>
                  <a:t>/V</a:t>
                </a:r>
                <a:r>
                  <a:rPr lang="en-US" baseline="-25000" dirty="0"/>
                  <a:t>1</a:t>
                </a:r>
                <a:r>
                  <a:rPr lang="en-US" dirty="0">
                    <a:sym typeface="Symbol" panose="05050102010706020507" pitchFamily="18" charset="2"/>
                  </a:rPr>
                  <a:t></a:t>
                </a:r>
                <a:r>
                  <a:rPr lang="en-US" dirty="0"/>
                  <a:t> 0.13, with V</a:t>
                </a:r>
                <a:r>
                  <a:rPr lang="en-US" baseline="-25000" dirty="0"/>
                  <a:t>3 </a:t>
                </a:r>
                <a:r>
                  <a:rPr lang="en-US" dirty="0"/>
                  <a:t>=270kV,     </a:t>
                </a:r>
                <a:r>
                  <a:rPr lang="en-US" i="1" dirty="0" err="1"/>
                  <a:t>f</a:t>
                </a:r>
                <a:r>
                  <a:rPr lang="en-US" i="1" baseline="-25000" dirty="0" err="1"/>
                  <a:t>RF</a:t>
                </a:r>
                <a:r>
                  <a:rPr lang="en-US" dirty="0"/>
                  <a:t> (</a:t>
                </a:r>
                <a:r>
                  <a:rPr lang="en-US" i="1" dirty="0"/>
                  <a:t>h=1</a:t>
                </a:r>
                <a:r>
                  <a:rPr lang="en-US" dirty="0"/>
                  <a:t>) </a:t>
                </a:r>
                <a:r>
                  <a:rPr lang="en-US" dirty="0">
                    <a:sym typeface="Symbol" panose="05050102010706020507" pitchFamily="18" charset="2"/>
                  </a:rPr>
                  <a:t> 53MHz</a:t>
                </a:r>
                <a:endParaRPr lang="en-US" dirty="0"/>
              </a:p>
            </p:txBody>
          </p:sp>
        </mc:Choice>
        <mc:Fallback xmlns="">
          <p:sp>
            <p:nvSpPr>
              <p:cNvPr id="3" name="Content Placeholder 2">
                <a:extLst>
                  <a:ext uri="{FF2B5EF4-FFF2-40B4-BE49-F238E27FC236}">
                    <a16:creationId xmlns:a16="http://schemas.microsoft.com/office/drawing/2014/main" id="{624A753D-685D-4F21-8D66-7BBF06A41E6F}"/>
                  </a:ext>
                </a:extLst>
              </p:cNvPr>
              <p:cNvSpPr>
                <a:spLocks noGrp="1" noRot="1" noChangeAspect="1" noMove="1" noResize="1" noEditPoints="1" noAdjustHandles="1" noChangeArrowheads="1" noChangeShapeType="1" noTextEdit="1"/>
              </p:cNvSpPr>
              <p:nvPr>
                <p:ph idx="1"/>
              </p:nvPr>
            </p:nvSpPr>
            <p:spPr>
              <a:xfrm>
                <a:off x="549799" y="654768"/>
                <a:ext cx="4539559" cy="718836"/>
              </a:xfrm>
              <a:blipFill>
                <a:blip r:embed="rId3"/>
                <a:stretch>
                  <a:fillRect b="-84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EB98A9C3-A3A2-489B-A82E-FE1F56BA2886}"/>
              </a:ext>
            </a:extLst>
          </p:cNvPr>
          <p:cNvSpPr>
            <a:spLocks noGrp="1"/>
          </p:cNvSpPr>
          <p:nvPr>
            <p:ph type="dt" sz="half" idx="2"/>
          </p:nvPr>
        </p:nvSpPr>
        <p:spPr/>
        <p:txBody>
          <a:bodyPr/>
          <a:lstStyle/>
          <a:p>
            <a:r>
              <a:rPr lang="en-US"/>
              <a:t>6/22-7/1, 2020</a:t>
            </a:r>
            <a:endParaRPr lang="en-US" dirty="0"/>
          </a:p>
        </p:txBody>
      </p:sp>
      <p:sp>
        <p:nvSpPr>
          <p:cNvPr id="5" name="Footer Placeholder 4">
            <a:extLst>
              <a:ext uri="{FF2B5EF4-FFF2-40B4-BE49-F238E27FC236}">
                <a16:creationId xmlns:a16="http://schemas.microsoft.com/office/drawing/2014/main" id="{F3BD0CE4-2E45-4204-93A3-D4D17E02521D}"/>
              </a:ext>
            </a:extLst>
          </p:cNvPr>
          <p:cNvSpPr>
            <a:spLocks noGrp="1"/>
          </p:cNvSpPr>
          <p:nvPr>
            <p:ph type="ftr" sz="quarter" idx="3"/>
          </p:nvPr>
        </p:nvSpPr>
        <p:spPr/>
        <p:txBody>
          <a:bodyPr/>
          <a:lstStyle/>
          <a:p>
            <a:r>
              <a:rPr lang="en-US"/>
              <a:t>C.Bhat, K.Seiya and J-F.Ostiguy</a:t>
            </a:r>
          </a:p>
        </p:txBody>
      </p:sp>
      <p:sp>
        <p:nvSpPr>
          <p:cNvPr id="6" name="Slide Number Placeholder 5">
            <a:extLst>
              <a:ext uri="{FF2B5EF4-FFF2-40B4-BE49-F238E27FC236}">
                <a16:creationId xmlns:a16="http://schemas.microsoft.com/office/drawing/2014/main" id="{1B57120E-E611-4A0C-AB96-3FD76BDA77D9}"/>
              </a:ext>
            </a:extLst>
          </p:cNvPr>
          <p:cNvSpPr>
            <a:spLocks noGrp="1"/>
          </p:cNvSpPr>
          <p:nvPr>
            <p:ph type="sldNum" sz="quarter" idx="4"/>
          </p:nvPr>
        </p:nvSpPr>
        <p:spPr/>
        <p:txBody>
          <a:bodyPr/>
          <a:lstStyle/>
          <a:p>
            <a:fld id="{44D64833-0210-4999-B6BB-5BBCA76D12EA}" type="slidenum">
              <a:rPr lang="en-US" smtClean="0"/>
              <a:pPr/>
              <a:t>16</a:t>
            </a:fld>
            <a:endParaRPr lang="en-US"/>
          </a:p>
        </p:txBody>
      </p:sp>
      <p:sp>
        <p:nvSpPr>
          <p:cNvPr id="21" name="TextBox 20">
            <a:extLst>
              <a:ext uri="{FF2B5EF4-FFF2-40B4-BE49-F238E27FC236}">
                <a16:creationId xmlns:a16="http://schemas.microsoft.com/office/drawing/2014/main" id="{C8B28D69-5958-460F-A8DB-35D4E33A70F2}"/>
              </a:ext>
            </a:extLst>
          </p:cNvPr>
          <p:cNvSpPr txBox="1"/>
          <p:nvPr/>
        </p:nvSpPr>
        <p:spPr>
          <a:xfrm>
            <a:off x="4866513" y="1381493"/>
            <a:ext cx="3344037" cy="1015663"/>
          </a:xfrm>
          <a:prstGeom prst="rect">
            <a:avLst/>
          </a:prstGeom>
          <a:noFill/>
        </p:spPr>
        <p:txBody>
          <a:bodyPr wrap="square" rtlCol="0">
            <a:spAutoFit/>
          </a:bodyPr>
          <a:lstStyle/>
          <a:p>
            <a:r>
              <a:rPr lang="en-US" sz="2000" dirty="0"/>
              <a:t>This method is applied in the KEK Induction Accelerator to cross Transition</a:t>
            </a:r>
          </a:p>
        </p:txBody>
      </p:sp>
      <p:grpSp>
        <p:nvGrpSpPr>
          <p:cNvPr id="18" name="Group 17">
            <a:extLst>
              <a:ext uri="{FF2B5EF4-FFF2-40B4-BE49-F238E27FC236}">
                <a16:creationId xmlns:a16="http://schemas.microsoft.com/office/drawing/2014/main" id="{7521FA48-7A6C-4433-BDAE-67A9BF96E09A}"/>
              </a:ext>
            </a:extLst>
          </p:cNvPr>
          <p:cNvGrpSpPr/>
          <p:nvPr/>
        </p:nvGrpSpPr>
        <p:grpSpPr>
          <a:xfrm>
            <a:off x="5388276" y="2654058"/>
            <a:ext cx="3790061" cy="3489130"/>
            <a:chOff x="5455956" y="1912370"/>
            <a:chExt cx="3790061" cy="3489130"/>
          </a:xfrm>
        </p:grpSpPr>
        <p:pic>
          <p:nvPicPr>
            <p:cNvPr id="10" name="Picture 9" descr="A close up of a measure&#10;&#10;Description automatically generated">
              <a:extLst>
                <a:ext uri="{FF2B5EF4-FFF2-40B4-BE49-F238E27FC236}">
                  <a16:creationId xmlns:a16="http://schemas.microsoft.com/office/drawing/2014/main" id="{E9B6F6A4-8AEC-4CC2-A1AC-D1564A3C2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5956" y="2678012"/>
              <a:ext cx="1993992" cy="2723488"/>
            </a:xfrm>
            <a:prstGeom prst="rect">
              <a:avLst/>
            </a:prstGeom>
          </p:spPr>
        </p:pic>
        <p:sp>
          <p:nvSpPr>
            <p:cNvPr id="16" name="TextBox 15">
              <a:extLst>
                <a:ext uri="{FF2B5EF4-FFF2-40B4-BE49-F238E27FC236}">
                  <a16:creationId xmlns:a16="http://schemas.microsoft.com/office/drawing/2014/main" id="{FF2F61F2-9D9D-4836-BBEE-6C265CB95850}"/>
                </a:ext>
              </a:extLst>
            </p:cNvPr>
            <p:cNvSpPr txBox="1"/>
            <p:nvPr/>
          </p:nvSpPr>
          <p:spPr>
            <a:xfrm>
              <a:off x="7320404" y="2895049"/>
              <a:ext cx="1925613" cy="2062103"/>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Simulations with and without higher-ordered terms in the slip factor </a:t>
              </a:r>
              <a:r>
                <a:rPr lang="en-US" sz="1600" dirty="0">
                  <a:latin typeface="Helvetica" panose="020B0604020202020204" pitchFamily="34" charset="0"/>
                  <a:cs typeface="Helvetica" panose="020B0604020202020204" pitchFamily="34" charset="0"/>
                  <a:sym typeface="Symbol" panose="05050102010706020507" pitchFamily="18" charset="2"/>
                </a:rPr>
                <a:t></a:t>
              </a:r>
            </a:p>
            <a:p>
              <a:endParaRPr lang="en-US" sz="1600" dirty="0">
                <a:latin typeface="Helvetica" panose="020B0604020202020204" pitchFamily="34" charset="0"/>
                <a:cs typeface="Helvetica" panose="020B0604020202020204" pitchFamily="34" charset="0"/>
                <a:sym typeface="Symbol" panose="05050102010706020507" pitchFamily="18" charset="2"/>
              </a:endParaRPr>
            </a:p>
            <a:p>
              <a:r>
                <a:rPr lang="en-US" sz="1600" dirty="0">
                  <a:solidFill>
                    <a:srgbClr val="0000CC"/>
                  </a:solidFill>
                  <a:latin typeface="Helvetica" panose="020B0604020202020204" pitchFamily="34" charset="0"/>
                  <a:cs typeface="Helvetica" panose="020B0604020202020204" pitchFamily="34" charset="0"/>
                  <a:sym typeface="Wingdings" panose="05000000000000000000" pitchFamily="2" charset="2"/>
                </a:rPr>
                <a:t></a:t>
              </a:r>
              <a:r>
                <a:rPr lang="en-US" sz="1600" dirty="0">
                  <a:solidFill>
                    <a:srgbClr val="0000CC"/>
                  </a:solidFill>
                  <a:latin typeface="Helvetica" panose="020B0604020202020204" pitchFamily="34" charset="0"/>
                  <a:cs typeface="Helvetica" panose="020B0604020202020204" pitchFamily="34" charset="0"/>
                  <a:sym typeface="Symbol" panose="05050102010706020507" pitchFamily="18" charset="2"/>
                </a:rPr>
                <a:t> This mitigation technique has limitations</a:t>
              </a:r>
              <a:endParaRPr lang="en-US" sz="1600" dirty="0">
                <a:solidFill>
                  <a:srgbClr val="0000CC"/>
                </a:solidFill>
                <a:latin typeface="Helvetica" panose="020B0604020202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DAAF5652-6C45-4195-8B62-9B27BEE2C2E6}"/>
                </a:ext>
              </a:extLst>
            </p:cNvPr>
            <p:cNvSpPr txBox="1"/>
            <p:nvPr/>
          </p:nvSpPr>
          <p:spPr>
            <a:xfrm>
              <a:off x="6010583" y="1912370"/>
              <a:ext cx="2653034" cy="400110"/>
            </a:xfrm>
            <a:prstGeom prst="rect">
              <a:avLst/>
            </a:prstGeom>
            <a:solidFill>
              <a:srgbClr val="FF99CC"/>
            </a:solidFill>
          </p:spPr>
          <p:txBody>
            <a:bodyPr wrap="none" rtlCol="0">
              <a:spAutoFit/>
            </a:bodyPr>
            <a:lstStyle/>
            <a:p>
              <a:r>
                <a:rPr lang="en-US" sz="2000" b="1" dirty="0"/>
                <a:t>Things get Complicated</a:t>
              </a:r>
            </a:p>
          </p:txBody>
        </p:sp>
      </p:grpSp>
      <p:sp>
        <p:nvSpPr>
          <p:cNvPr id="29" name="Rectangle 28">
            <a:extLst>
              <a:ext uri="{FF2B5EF4-FFF2-40B4-BE49-F238E27FC236}">
                <a16:creationId xmlns:a16="http://schemas.microsoft.com/office/drawing/2014/main" id="{F9E810B3-170D-4895-A67E-4321793B861F}"/>
              </a:ext>
            </a:extLst>
          </p:cNvPr>
          <p:cNvSpPr/>
          <p:nvPr/>
        </p:nvSpPr>
        <p:spPr>
          <a:xfrm rot="16200000">
            <a:off x="8034667" y="1778018"/>
            <a:ext cx="1612044" cy="307777"/>
          </a:xfrm>
          <a:prstGeom prst="rect">
            <a:avLst/>
          </a:prstGeom>
        </p:spPr>
        <p:txBody>
          <a:bodyPr wrap="none">
            <a:spAutoFit/>
          </a:bodyPr>
          <a:lstStyle/>
          <a:p>
            <a:r>
              <a:rPr lang="en-US" sz="1400" dirty="0"/>
              <a:t>Phys. Rev. E, Vol. 55</a:t>
            </a:r>
          </a:p>
        </p:txBody>
      </p:sp>
      <p:grpSp>
        <p:nvGrpSpPr>
          <p:cNvPr id="41" name="Group 40">
            <a:extLst>
              <a:ext uri="{FF2B5EF4-FFF2-40B4-BE49-F238E27FC236}">
                <a16:creationId xmlns:a16="http://schemas.microsoft.com/office/drawing/2014/main" id="{BE69C0F4-2D55-4386-B0EC-D2BA4AB9BB87}"/>
              </a:ext>
            </a:extLst>
          </p:cNvPr>
          <p:cNvGrpSpPr/>
          <p:nvPr/>
        </p:nvGrpSpPr>
        <p:grpSpPr>
          <a:xfrm>
            <a:off x="187927" y="1613325"/>
            <a:ext cx="5147181" cy="4714529"/>
            <a:chOff x="187927" y="1613325"/>
            <a:chExt cx="5147181" cy="4714529"/>
          </a:xfrm>
        </p:grpSpPr>
        <p:pic>
          <p:nvPicPr>
            <p:cNvPr id="42" name="Picture 41" descr="A close up of text on a black background&#10;&#10;Description automatically generated">
              <a:extLst>
                <a:ext uri="{FF2B5EF4-FFF2-40B4-BE49-F238E27FC236}">
                  <a16:creationId xmlns:a16="http://schemas.microsoft.com/office/drawing/2014/main" id="{F8FC3FB9-4B4D-4730-9A30-EA2AAA72D5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927" y="3629128"/>
              <a:ext cx="2624464" cy="2370483"/>
            </a:xfrm>
            <a:prstGeom prst="rect">
              <a:avLst/>
            </a:prstGeom>
            <a:ln>
              <a:solidFill>
                <a:schemeClr val="tx1"/>
              </a:solidFill>
            </a:ln>
          </p:spPr>
        </p:pic>
        <p:pic>
          <p:nvPicPr>
            <p:cNvPr id="43" name="Picture 42" descr="A close up of a map&#10;&#10;Description automatically generated">
              <a:extLst>
                <a:ext uri="{FF2B5EF4-FFF2-40B4-BE49-F238E27FC236}">
                  <a16:creationId xmlns:a16="http://schemas.microsoft.com/office/drawing/2014/main" id="{EE74DC64-5EB5-4FD4-AF8D-94C614DEFD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0091" y="2708864"/>
              <a:ext cx="2435017" cy="3372368"/>
            </a:xfrm>
            <a:prstGeom prst="rect">
              <a:avLst/>
            </a:prstGeom>
            <a:ln>
              <a:solidFill>
                <a:schemeClr val="tx1"/>
              </a:solidFill>
            </a:ln>
          </p:spPr>
        </p:pic>
        <p:pic>
          <p:nvPicPr>
            <p:cNvPr id="44" name="Picture 43" descr="A picture containing clock&#10;&#10;Description automatically generated">
              <a:extLst>
                <a:ext uri="{FF2B5EF4-FFF2-40B4-BE49-F238E27FC236}">
                  <a16:creationId xmlns:a16="http://schemas.microsoft.com/office/drawing/2014/main" id="{8B2DF00C-225D-4008-B1B4-9EDA757FF54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620" t="13753" r="31269" b="18526"/>
            <a:stretch/>
          </p:blipFill>
          <p:spPr>
            <a:xfrm rot="10800000">
              <a:off x="590623" y="1613325"/>
              <a:ext cx="1819071" cy="1800249"/>
            </a:xfrm>
            <a:prstGeom prst="rect">
              <a:avLst/>
            </a:prstGeom>
          </p:spPr>
        </p:pic>
        <p:sp>
          <p:nvSpPr>
            <p:cNvPr id="45" name="TextBox 44">
              <a:extLst>
                <a:ext uri="{FF2B5EF4-FFF2-40B4-BE49-F238E27FC236}">
                  <a16:creationId xmlns:a16="http://schemas.microsoft.com/office/drawing/2014/main" id="{44840F58-1A23-4ADC-9E12-3DBC92CFB5DF}"/>
                </a:ext>
              </a:extLst>
            </p:cNvPr>
            <p:cNvSpPr txBox="1"/>
            <p:nvPr/>
          </p:nvSpPr>
          <p:spPr>
            <a:xfrm>
              <a:off x="1951609" y="1658620"/>
              <a:ext cx="2336792" cy="923330"/>
            </a:xfrm>
            <a:prstGeom prst="rect">
              <a:avLst/>
            </a:prstGeom>
            <a:noFill/>
          </p:spPr>
          <p:txBody>
            <a:bodyPr wrap="square" rtlCol="0">
              <a:spAutoFit/>
            </a:bodyPr>
            <a:lstStyle/>
            <a:p>
              <a:pPr algn="ctr"/>
              <a:r>
                <a:rPr lang="en-US" dirty="0"/>
                <a:t>159 MHz RF </a:t>
              </a:r>
            </a:p>
            <a:p>
              <a:pPr algn="ctr"/>
              <a:r>
                <a:rPr lang="en-US" dirty="0"/>
                <a:t>cavity in </a:t>
              </a:r>
            </a:p>
            <a:p>
              <a:pPr algn="ctr"/>
              <a:r>
                <a:rPr lang="en-US" dirty="0"/>
                <a:t>the Main Ring</a:t>
              </a:r>
            </a:p>
          </p:txBody>
        </p:sp>
        <p:cxnSp>
          <p:nvCxnSpPr>
            <p:cNvPr id="46" name="Straight Arrow Connector 45">
              <a:extLst>
                <a:ext uri="{FF2B5EF4-FFF2-40B4-BE49-F238E27FC236}">
                  <a16:creationId xmlns:a16="http://schemas.microsoft.com/office/drawing/2014/main" id="{AB98C5A3-F76D-415C-9D29-367D722F5315}"/>
                </a:ext>
              </a:extLst>
            </p:cNvPr>
            <p:cNvCxnSpPr>
              <a:cxnSpLocks/>
            </p:cNvCxnSpPr>
            <p:nvPr/>
          </p:nvCxnSpPr>
          <p:spPr>
            <a:xfrm flipH="1">
              <a:off x="1779477" y="2095989"/>
              <a:ext cx="875416" cy="28153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3E4D4FE-735C-4D25-A907-63A4E2D8F256}"/>
                </a:ext>
              </a:extLst>
            </p:cNvPr>
            <p:cNvSpPr txBox="1"/>
            <p:nvPr/>
          </p:nvSpPr>
          <p:spPr>
            <a:xfrm>
              <a:off x="3590577" y="2653767"/>
              <a:ext cx="893771" cy="338554"/>
            </a:xfrm>
            <a:prstGeom prst="rect">
              <a:avLst/>
            </a:prstGeom>
            <a:solidFill>
              <a:schemeClr val="tx2">
                <a:lumMod val="20000"/>
                <a:lumOff val="80000"/>
              </a:schemeClr>
            </a:solidFill>
          </p:spPr>
          <p:txBody>
            <a:bodyPr wrap="none" rtlCol="0">
              <a:spAutoFit/>
            </a:bodyPr>
            <a:lstStyle/>
            <a:p>
              <a:r>
                <a:rPr lang="en-US" sz="1600" dirty="0"/>
                <a:t>NO FFTC</a:t>
              </a:r>
            </a:p>
          </p:txBody>
        </p:sp>
        <p:sp>
          <p:nvSpPr>
            <p:cNvPr id="48" name="TextBox 47">
              <a:extLst>
                <a:ext uri="{FF2B5EF4-FFF2-40B4-BE49-F238E27FC236}">
                  <a16:creationId xmlns:a16="http://schemas.microsoft.com/office/drawing/2014/main" id="{C4C4A991-313D-465C-90FA-B14E63A107F8}"/>
                </a:ext>
              </a:extLst>
            </p:cNvPr>
            <p:cNvSpPr txBox="1"/>
            <p:nvPr/>
          </p:nvSpPr>
          <p:spPr>
            <a:xfrm>
              <a:off x="3804019" y="4279114"/>
              <a:ext cx="577979" cy="338554"/>
            </a:xfrm>
            <a:prstGeom prst="rect">
              <a:avLst/>
            </a:prstGeom>
            <a:solidFill>
              <a:schemeClr val="tx2">
                <a:lumMod val="20000"/>
                <a:lumOff val="80000"/>
              </a:schemeClr>
            </a:solidFill>
          </p:spPr>
          <p:txBody>
            <a:bodyPr wrap="none" rtlCol="0">
              <a:spAutoFit/>
            </a:bodyPr>
            <a:lstStyle/>
            <a:p>
              <a:r>
                <a:rPr lang="en-US" sz="1600" dirty="0"/>
                <a:t>FFTC</a:t>
              </a:r>
            </a:p>
          </p:txBody>
        </p:sp>
        <p:sp>
          <p:nvSpPr>
            <p:cNvPr id="49" name="TextBox 48">
              <a:extLst>
                <a:ext uri="{FF2B5EF4-FFF2-40B4-BE49-F238E27FC236}">
                  <a16:creationId xmlns:a16="http://schemas.microsoft.com/office/drawing/2014/main" id="{7086DC30-0DD2-4DC1-A062-6442303B78A0}"/>
                </a:ext>
              </a:extLst>
            </p:cNvPr>
            <p:cNvSpPr txBox="1"/>
            <p:nvPr/>
          </p:nvSpPr>
          <p:spPr>
            <a:xfrm>
              <a:off x="381026" y="1680490"/>
              <a:ext cx="959033" cy="830997"/>
            </a:xfrm>
            <a:prstGeom prst="rect">
              <a:avLst/>
            </a:prstGeom>
            <a:noFill/>
          </p:spPr>
          <p:txBody>
            <a:bodyPr wrap="square" rtlCol="0">
              <a:spAutoFit/>
            </a:bodyPr>
            <a:lstStyle/>
            <a:p>
              <a:pPr algn="ctr"/>
              <a:r>
                <a:rPr lang="en-US" sz="1600" dirty="0">
                  <a:solidFill>
                    <a:schemeClr val="bg1"/>
                  </a:solidFill>
                </a:rPr>
                <a:t>Cavity from CERN</a:t>
              </a:r>
            </a:p>
          </p:txBody>
        </p:sp>
        <p:sp>
          <p:nvSpPr>
            <p:cNvPr id="50" name="TextBox 49">
              <a:extLst>
                <a:ext uri="{FF2B5EF4-FFF2-40B4-BE49-F238E27FC236}">
                  <a16:creationId xmlns:a16="http://schemas.microsoft.com/office/drawing/2014/main" id="{18FD0B5E-C9DD-4904-A5FC-EC5C703A830D}"/>
                </a:ext>
              </a:extLst>
            </p:cNvPr>
            <p:cNvSpPr txBox="1"/>
            <p:nvPr/>
          </p:nvSpPr>
          <p:spPr>
            <a:xfrm>
              <a:off x="1176766" y="3659226"/>
              <a:ext cx="673582" cy="261610"/>
            </a:xfrm>
            <a:prstGeom prst="rect">
              <a:avLst/>
            </a:prstGeom>
            <a:solidFill>
              <a:schemeClr val="tx2">
                <a:lumMod val="20000"/>
                <a:lumOff val="80000"/>
              </a:schemeClr>
            </a:solidFill>
          </p:spPr>
          <p:txBody>
            <a:bodyPr wrap="none" rtlCol="0">
              <a:spAutoFit/>
            </a:bodyPr>
            <a:lstStyle/>
            <a:p>
              <a:r>
                <a:rPr lang="en-US" sz="1100" dirty="0"/>
                <a:t>NO FFTC</a:t>
              </a:r>
            </a:p>
          </p:txBody>
        </p:sp>
        <p:sp>
          <p:nvSpPr>
            <p:cNvPr id="51" name="TextBox 50">
              <a:extLst>
                <a:ext uri="{FF2B5EF4-FFF2-40B4-BE49-F238E27FC236}">
                  <a16:creationId xmlns:a16="http://schemas.microsoft.com/office/drawing/2014/main" id="{43D215D7-E96A-449D-A602-70A093E65676}"/>
                </a:ext>
              </a:extLst>
            </p:cNvPr>
            <p:cNvSpPr txBox="1"/>
            <p:nvPr/>
          </p:nvSpPr>
          <p:spPr>
            <a:xfrm>
              <a:off x="1274875" y="4758378"/>
              <a:ext cx="457176" cy="261610"/>
            </a:xfrm>
            <a:prstGeom prst="rect">
              <a:avLst/>
            </a:prstGeom>
            <a:solidFill>
              <a:schemeClr val="tx2">
                <a:lumMod val="20000"/>
                <a:lumOff val="80000"/>
              </a:schemeClr>
            </a:solidFill>
          </p:spPr>
          <p:txBody>
            <a:bodyPr wrap="none" rtlCol="0">
              <a:spAutoFit/>
            </a:bodyPr>
            <a:lstStyle/>
            <a:p>
              <a:r>
                <a:rPr lang="en-US" sz="1100" dirty="0"/>
                <a:t>FFTC</a:t>
              </a:r>
            </a:p>
          </p:txBody>
        </p:sp>
        <p:sp>
          <p:nvSpPr>
            <p:cNvPr id="52" name="TextBox 51">
              <a:extLst>
                <a:ext uri="{FF2B5EF4-FFF2-40B4-BE49-F238E27FC236}">
                  <a16:creationId xmlns:a16="http://schemas.microsoft.com/office/drawing/2014/main" id="{8F6C2B7F-FF79-4847-AD29-AFDF50358ED9}"/>
                </a:ext>
              </a:extLst>
            </p:cNvPr>
            <p:cNvSpPr txBox="1"/>
            <p:nvPr/>
          </p:nvSpPr>
          <p:spPr>
            <a:xfrm>
              <a:off x="215003" y="5942635"/>
              <a:ext cx="1244123" cy="369332"/>
            </a:xfrm>
            <a:prstGeom prst="rect">
              <a:avLst/>
            </a:prstGeom>
            <a:noFill/>
          </p:spPr>
          <p:txBody>
            <a:bodyPr wrap="none" rtlCol="0">
              <a:spAutoFit/>
            </a:bodyPr>
            <a:lstStyle/>
            <a:p>
              <a:r>
                <a:rPr lang="en-US" dirty="0"/>
                <a:t>Meas. Data</a:t>
              </a:r>
            </a:p>
          </p:txBody>
        </p:sp>
        <p:sp>
          <p:nvSpPr>
            <p:cNvPr id="53" name="TextBox 52">
              <a:extLst>
                <a:ext uri="{FF2B5EF4-FFF2-40B4-BE49-F238E27FC236}">
                  <a16:creationId xmlns:a16="http://schemas.microsoft.com/office/drawing/2014/main" id="{D3DE4A3E-7D98-40CF-8B19-083C03ABAC2D}"/>
                </a:ext>
              </a:extLst>
            </p:cNvPr>
            <p:cNvSpPr txBox="1"/>
            <p:nvPr/>
          </p:nvSpPr>
          <p:spPr>
            <a:xfrm>
              <a:off x="1557921" y="5958522"/>
              <a:ext cx="1274195" cy="369332"/>
            </a:xfrm>
            <a:prstGeom prst="rect">
              <a:avLst/>
            </a:prstGeom>
            <a:noFill/>
          </p:spPr>
          <p:txBody>
            <a:bodyPr wrap="none" rtlCol="0">
              <a:spAutoFit/>
            </a:bodyPr>
            <a:lstStyle/>
            <a:p>
              <a:r>
                <a:rPr lang="en-US" dirty="0"/>
                <a:t>Simulations</a:t>
              </a:r>
            </a:p>
          </p:txBody>
        </p:sp>
      </p:grpSp>
    </p:spTree>
    <p:extLst>
      <p:ext uri="{BB962C8B-B14F-4D97-AF65-F5344CB8AC3E}">
        <p14:creationId xmlns:p14="http://schemas.microsoft.com/office/powerpoint/2010/main" val="876898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03188-D969-478B-81F5-C9E31376736B}"/>
              </a:ext>
            </a:extLst>
          </p:cNvPr>
          <p:cNvSpPr>
            <a:spLocks noGrp="1"/>
          </p:cNvSpPr>
          <p:nvPr>
            <p:ph type="ctrTitle"/>
          </p:nvPr>
        </p:nvSpPr>
        <p:spPr/>
        <p:txBody>
          <a:bodyPr/>
          <a:lstStyle/>
          <a:p>
            <a:r>
              <a:rPr lang="en-US" sz="3600" dirty="0"/>
              <a:t>Intensity Frontier Efforts at Fermilab</a:t>
            </a:r>
          </a:p>
        </p:txBody>
      </p:sp>
    </p:spTree>
    <p:extLst>
      <p:ext uri="{BB962C8B-B14F-4D97-AF65-F5344CB8AC3E}">
        <p14:creationId xmlns:p14="http://schemas.microsoft.com/office/powerpoint/2010/main" val="939987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2C9A3-A5F1-4683-BE73-A394B95A5D36}"/>
              </a:ext>
            </a:extLst>
          </p:cNvPr>
          <p:cNvSpPr>
            <a:spLocks noGrp="1"/>
          </p:cNvSpPr>
          <p:nvPr>
            <p:ph type="title"/>
          </p:nvPr>
        </p:nvSpPr>
        <p:spPr>
          <a:xfrm>
            <a:off x="1263316" y="11654"/>
            <a:ext cx="7000586" cy="910276"/>
          </a:xfrm>
        </p:spPr>
        <p:txBody>
          <a:bodyPr/>
          <a:lstStyle/>
          <a:p>
            <a:r>
              <a:rPr lang="en-US" sz="2800" dirty="0"/>
              <a:t>Increasing beam power on 120 GeV neutrino target</a:t>
            </a:r>
          </a:p>
        </p:txBody>
      </p:sp>
      <p:graphicFrame>
        <p:nvGraphicFramePr>
          <p:cNvPr id="7" name="Content Placeholder 8">
            <a:extLst>
              <a:ext uri="{FF2B5EF4-FFF2-40B4-BE49-F238E27FC236}">
                <a16:creationId xmlns:a16="http://schemas.microsoft.com/office/drawing/2014/main" id="{E32614A3-2804-4B82-8884-8F91433678E8}"/>
              </a:ext>
            </a:extLst>
          </p:cNvPr>
          <p:cNvGraphicFramePr>
            <a:graphicFrameLocks noGrp="1"/>
          </p:cNvGraphicFramePr>
          <p:nvPr>
            <p:ph idx="1"/>
            <p:extLst>
              <p:ext uri="{D42A27DB-BD31-4B8C-83A1-F6EECF244321}">
                <p14:modId xmlns:p14="http://schemas.microsoft.com/office/powerpoint/2010/main" val="1800257549"/>
              </p:ext>
            </p:extLst>
          </p:nvPr>
        </p:nvGraphicFramePr>
        <p:xfrm>
          <a:off x="2143414" y="1096150"/>
          <a:ext cx="7000586" cy="717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Table 7">
            <a:extLst>
              <a:ext uri="{FF2B5EF4-FFF2-40B4-BE49-F238E27FC236}">
                <a16:creationId xmlns:a16="http://schemas.microsoft.com/office/drawing/2014/main" id="{095A8B0B-41D4-4FE2-93D9-4C2D90905DEF}"/>
              </a:ext>
            </a:extLst>
          </p:cNvPr>
          <p:cNvGraphicFramePr>
            <a:graphicFrameLocks noGrp="1"/>
          </p:cNvGraphicFramePr>
          <p:nvPr>
            <p:extLst>
              <p:ext uri="{D42A27DB-BD31-4B8C-83A1-F6EECF244321}">
                <p14:modId xmlns:p14="http://schemas.microsoft.com/office/powerpoint/2010/main" val="248838202"/>
              </p:ext>
            </p:extLst>
          </p:nvPr>
        </p:nvGraphicFramePr>
        <p:xfrm>
          <a:off x="174811" y="1985150"/>
          <a:ext cx="8686800" cy="2961402"/>
        </p:xfrm>
        <a:graphic>
          <a:graphicData uri="http://schemas.openxmlformats.org/drawingml/2006/table">
            <a:tbl>
              <a:tblPr firstRow="1" bandRow="1">
                <a:tableStyleId>{BDBED569-4797-4DF1-A0F4-6AAB3CD982D8}</a:tableStyleId>
              </a:tblPr>
              <a:tblGrid>
                <a:gridCol w="2171700">
                  <a:extLst>
                    <a:ext uri="{9D8B030D-6E8A-4147-A177-3AD203B41FA5}">
                      <a16:colId xmlns:a16="http://schemas.microsoft.com/office/drawing/2014/main" val="2035035580"/>
                    </a:ext>
                  </a:extLst>
                </a:gridCol>
                <a:gridCol w="2171700">
                  <a:extLst>
                    <a:ext uri="{9D8B030D-6E8A-4147-A177-3AD203B41FA5}">
                      <a16:colId xmlns:a16="http://schemas.microsoft.com/office/drawing/2014/main" val="3147144214"/>
                    </a:ext>
                  </a:extLst>
                </a:gridCol>
                <a:gridCol w="2171700">
                  <a:extLst>
                    <a:ext uri="{9D8B030D-6E8A-4147-A177-3AD203B41FA5}">
                      <a16:colId xmlns:a16="http://schemas.microsoft.com/office/drawing/2014/main" val="426531829"/>
                    </a:ext>
                  </a:extLst>
                </a:gridCol>
                <a:gridCol w="2171700">
                  <a:extLst>
                    <a:ext uri="{9D8B030D-6E8A-4147-A177-3AD203B41FA5}">
                      <a16:colId xmlns:a16="http://schemas.microsoft.com/office/drawing/2014/main" val="411469602"/>
                    </a:ext>
                  </a:extLst>
                </a:gridCol>
              </a:tblGrid>
              <a:tr h="520581">
                <a:tc>
                  <a:txBody>
                    <a:bodyPr/>
                    <a:lstStyle/>
                    <a:p>
                      <a:r>
                        <a:rPr lang="en-US" dirty="0"/>
                        <a:t>Target</a:t>
                      </a:r>
                    </a:p>
                  </a:txBody>
                  <a:tcPr/>
                </a:tc>
                <a:tc>
                  <a:txBody>
                    <a:bodyPr/>
                    <a:lstStyle/>
                    <a:p>
                      <a:r>
                        <a:rPr lang="en-US" dirty="0"/>
                        <a:t>700kW**</a:t>
                      </a:r>
                    </a:p>
                  </a:txBody>
                  <a:tcPr/>
                </a:tc>
                <a:tc>
                  <a:txBody>
                    <a:bodyPr/>
                    <a:lstStyle/>
                    <a:p>
                      <a:r>
                        <a:rPr lang="en-US" dirty="0"/>
                        <a:t>900 kW</a:t>
                      </a:r>
                    </a:p>
                  </a:txBody>
                  <a:tcPr/>
                </a:tc>
                <a:tc>
                  <a:txBody>
                    <a:bodyPr/>
                    <a:lstStyle/>
                    <a:p>
                      <a:r>
                        <a:rPr lang="en-US" dirty="0"/>
                        <a:t>1.2MW</a:t>
                      </a:r>
                    </a:p>
                  </a:txBody>
                  <a:tcPr/>
                </a:tc>
                <a:extLst>
                  <a:ext uri="{0D108BD9-81ED-4DB2-BD59-A6C34878D82A}">
                    <a16:rowId xmlns:a16="http://schemas.microsoft.com/office/drawing/2014/main" val="2139700188"/>
                  </a:ext>
                </a:extLst>
              </a:tr>
              <a:tr h="520581">
                <a:tc>
                  <a:txBody>
                    <a:bodyPr/>
                    <a:lstStyle/>
                    <a:p>
                      <a:r>
                        <a:rPr lang="en-US" dirty="0"/>
                        <a:t>Beam line</a:t>
                      </a:r>
                    </a:p>
                  </a:txBody>
                  <a:tcPr/>
                </a:tc>
                <a:tc>
                  <a:txBody>
                    <a:bodyPr/>
                    <a:lstStyle/>
                    <a:p>
                      <a:r>
                        <a:rPr lang="en-US" dirty="0"/>
                        <a:t>1.3E17 </a:t>
                      </a:r>
                      <a:r>
                        <a:rPr lang="en-US" dirty="0" err="1"/>
                        <a:t>pph</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Helvetica" panose="020B0604020202020204" pitchFamily="34" charset="0"/>
                          <a:cs typeface="Helvetica" panose="020B0604020202020204" pitchFamily="34" charset="0"/>
                        </a:rPr>
                        <a:t>(</a:t>
                      </a:r>
                      <a:r>
                        <a:rPr lang="en-US" sz="1800" dirty="0" err="1">
                          <a:solidFill>
                            <a:schemeClr val="tx1"/>
                          </a:solidFill>
                          <a:latin typeface="Helvetica" panose="020B0604020202020204" pitchFamily="34" charset="0"/>
                          <a:cs typeface="Helvetica" panose="020B0604020202020204" pitchFamily="34" charset="0"/>
                        </a:rPr>
                        <a:t>NuMI</a:t>
                      </a:r>
                      <a:r>
                        <a:rPr lang="en-US" sz="1800" dirty="0">
                          <a:solidFill>
                            <a:schemeClr val="tx1"/>
                          </a:solidFill>
                          <a:latin typeface="Helvetica" panose="020B0604020202020204" pitchFamily="34" charset="0"/>
                          <a:cs typeface="Helvetica" panose="020B0604020202020204" pitchFamily="34" charset="0"/>
                        </a:rPr>
                        <a:t> beam line)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1.7E17 </a:t>
                      </a:r>
                      <a:r>
                        <a:rPr lang="en-US" dirty="0" err="1"/>
                        <a:t>pph</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Helvetica" panose="020B0604020202020204" pitchFamily="34" charset="0"/>
                          <a:cs typeface="Helvetica" panose="020B0604020202020204" pitchFamily="34" charset="0"/>
                        </a:rPr>
                        <a:t>(</a:t>
                      </a:r>
                      <a:r>
                        <a:rPr lang="en-US" sz="1800" dirty="0" err="1">
                          <a:solidFill>
                            <a:schemeClr val="tx1"/>
                          </a:solidFill>
                          <a:latin typeface="Helvetica" panose="020B0604020202020204" pitchFamily="34" charset="0"/>
                          <a:cs typeface="Helvetica" panose="020B0604020202020204" pitchFamily="34" charset="0"/>
                        </a:rPr>
                        <a:t>NuMI</a:t>
                      </a:r>
                      <a:r>
                        <a:rPr lang="en-US" sz="1800" dirty="0">
                          <a:solidFill>
                            <a:schemeClr val="tx1"/>
                          </a:solidFill>
                          <a:latin typeface="Helvetica" panose="020B0604020202020204" pitchFamily="34" charset="0"/>
                          <a:cs typeface="Helvetica" panose="020B0604020202020204" pitchFamily="34" charset="0"/>
                        </a:rPr>
                        <a:t> beam line)</a:t>
                      </a:r>
                    </a:p>
                  </a:txBody>
                  <a:tcPr/>
                </a:tc>
                <a:tc>
                  <a:txBody>
                    <a:bodyPr/>
                    <a:lstStyle/>
                    <a:p>
                      <a:r>
                        <a:rPr lang="en-US" dirty="0"/>
                        <a:t>LBNF</a:t>
                      </a:r>
                    </a:p>
                  </a:txBody>
                  <a:tcPr/>
                </a:tc>
                <a:extLst>
                  <a:ext uri="{0D108BD9-81ED-4DB2-BD59-A6C34878D82A}">
                    <a16:rowId xmlns:a16="http://schemas.microsoft.com/office/drawing/2014/main" val="1269942263"/>
                  </a:ext>
                </a:extLst>
              </a:tr>
              <a:tr h="520581">
                <a:tc>
                  <a:txBody>
                    <a:bodyPr/>
                    <a:lstStyle/>
                    <a:p>
                      <a:r>
                        <a:rPr lang="en-US" dirty="0"/>
                        <a:t>Main Injector (MI)/ Recycler(RR)</a:t>
                      </a:r>
                    </a:p>
                  </a:txBody>
                  <a:tcPr/>
                </a:tc>
                <a:tc>
                  <a:txBody>
                    <a:bodyPr/>
                    <a:lstStyle/>
                    <a:p>
                      <a:r>
                        <a:rPr lang="en-US" dirty="0"/>
                        <a:t>4.9E13 </a:t>
                      </a:r>
                      <a:r>
                        <a:rPr lang="en-US" dirty="0" err="1"/>
                        <a:t>ppp</a:t>
                      </a:r>
                      <a:r>
                        <a:rPr lang="en-US" dirty="0"/>
                        <a:t> </a:t>
                      </a:r>
                    </a:p>
                    <a:p>
                      <a:r>
                        <a:rPr lang="en-US" dirty="0"/>
                        <a:t>1.333 sec</a:t>
                      </a:r>
                    </a:p>
                  </a:txBody>
                  <a:tcPr/>
                </a:tc>
                <a:tc>
                  <a:txBody>
                    <a:bodyPr/>
                    <a:lstStyle/>
                    <a:p>
                      <a:r>
                        <a:rPr lang="en-US" dirty="0"/>
                        <a:t>5.6E13 </a:t>
                      </a:r>
                      <a:r>
                        <a:rPr lang="en-US" dirty="0" err="1"/>
                        <a:t>ppp</a:t>
                      </a:r>
                      <a:r>
                        <a:rPr lang="en-US" dirty="0"/>
                        <a:t> </a:t>
                      </a:r>
                    </a:p>
                    <a:p>
                      <a:r>
                        <a:rPr lang="en-US" dirty="0"/>
                        <a:t>1.2 sec</a:t>
                      </a:r>
                    </a:p>
                  </a:txBody>
                  <a:tcPr/>
                </a:tc>
                <a:tc>
                  <a:txBody>
                    <a:bodyPr/>
                    <a:lstStyle/>
                    <a:p>
                      <a:r>
                        <a:rPr lang="en-US" dirty="0"/>
                        <a:t>7.5E13 </a:t>
                      </a:r>
                      <a:r>
                        <a:rPr lang="en-US" dirty="0" err="1"/>
                        <a:t>ppp</a:t>
                      </a:r>
                      <a:r>
                        <a:rPr lang="en-US" dirty="0"/>
                        <a:t> </a:t>
                      </a:r>
                    </a:p>
                    <a:p>
                      <a:r>
                        <a:rPr lang="en-US" dirty="0"/>
                        <a:t>1.2sec</a:t>
                      </a:r>
                    </a:p>
                  </a:txBody>
                  <a:tcPr/>
                </a:tc>
                <a:extLst>
                  <a:ext uri="{0D108BD9-81ED-4DB2-BD59-A6C34878D82A}">
                    <a16:rowId xmlns:a16="http://schemas.microsoft.com/office/drawing/2014/main" val="3416795006"/>
                  </a:ext>
                </a:extLst>
              </a:tr>
              <a:tr h="520581">
                <a:tc>
                  <a:txBody>
                    <a:bodyPr/>
                    <a:lstStyle/>
                    <a:p>
                      <a:r>
                        <a:rPr lang="en-US" dirty="0"/>
                        <a:t>Booster </a:t>
                      </a:r>
                    </a:p>
                  </a:txBody>
                  <a:tcPr/>
                </a:tc>
                <a:tc>
                  <a:txBody>
                    <a:bodyPr/>
                    <a:lstStyle/>
                    <a:p>
                      <a:r>
                        <a:rPr lang="en-US" dirty="0"/>
                        <a:t>4.3E12 </a:t>
                      </a:r>
                      <a:r>
                        <a:rPr lang="en-US" dirty="0" err="1"/>
                        <a:t>ppp</a:t>
                      </a:r>
                      <a:endParaRPr lang="en-US" dirty="0"/>
                    </a:p>
                    <a:p>
                      <a:r>
                        <a:rPr lang="en-US" dirty="0"/>
                        <a:t>15 Hz</a:t>
                      </a:r>
                    </a:p>
                  </a:txBody>
                  <a:tcPr/>
                </a:tc>
                <a:tc>
                  <a:txBody>
                    <a:bodyPr/>
                    <a:lstStyle/>
                    <a:p>
                      <a:r>
                        <a:rPr lang="en-US" dirty="0"/>
                        <a:t>5.0E12 </a:t>
                      </a:r>
                      <a:r>
                        <a:rPr lang="en-US" dirty="0" err="1"/>
                        <a:t>ppp</a:t>
                      </a:r>
                      <a:r>
                        <a:rPr lang="en-US" dirty="0"/>
                        <a:t> </a:t>
                      </a:r>
                    </a:p>
                    <a:p>
                      <a:r>
                        <a:rPr lang="en-US" dirty="0"/>
                        <a:t>15Hz</a:t>
                      </a:r>
                    </a:p>
                  </a:txBody>
                  <a:tcPr/>
                </a:tc>
                <a:tc>
                  <a:txBody>
                    <a:bodyPr/>
                    <a:lstStyle/>
                    <a:p>
                      <a:r>
                        <a:rPr lang="en-US" dirty="0"/>
                        <a:t>6.5E12 </a:t>
                      </a:r>
                      <a:r>
                        <a:rPr lang="en-US" dirty="0" err="1"/>
                        <a:t>ppp</a:t>
                      </a:r>
                      <a:endParaRPr lang="en-US" dirty="0"/>
                    </a:p>
                    <a:p>
                      <a:r>
                        <a:rPr lang="en-US" dirty="0"/>
                        <a:t>20Hz</a:t>
                      </a:r>
                    </a:p>
                  </a:txBody>
                  <a:tcPr/>
                </a:tc>
                <a:extLst>
                  <a:ext uri="{0D108BD9-81ED-4DB2-BD59-A6C34878D82A}">
                    <a16:rowId xmlns:a16="http://schemas.microsoft.com/office/drawing/2014/main" val="4227121337"/>
                  </a:ext>
                </a:extLst>
              </a:tr>
              <a:tr h="520581">
                <a:tc>
                  <a:txBody>
                    <a:bodyPr/>
                    <a:lstStyle/>
                    <a:p>
                      <a:r>
                        <a:rPr lang="en-US" dirty="0"/>
                        <a:t>LINAC</a:t>
                      </a:r>
                    </a:p>
                  </a:txBody>
                  <a:tcPr/>
                </a:tc>
                <a:tc>
                  <a:txBody>
                    <a:bodyPr/>
                    <a:lstStyle/>
                    <a:p>
                      <a:r>
                        <a:rPr lang="en-US" dirty="0"/>
                        <a:t>25mA</a:t>
                      </a:r>
                    </a:p>
                  </a:txBody>
                  <a:tcPr/>
                </a:tc>
                <a:tc>
                  <a:txBody>
                    <a:bodyPr/>
                    <a:lstStyle/>
                    <a:p>
                      <a:r>
                        <a:rPr lang="en-US" dirty="0"/>
                        <a:t>30mA</a:t>
                      </a:r>
                    </a:p>
                  </a:txBody>
                  <a:tcPr/>
                </a:tc>
                <a:tc>
                  <a:txBody>
                    <a:bodyPr/>
                    <a:lstStyle/>
                    <a:p>
                      <a:r>
                        <a:rPr lang="en-US" dirty="0"/>
                        <a:t>PIP-II SC LINAC</a:t>
                      </a:r>
                    </a:p>
                  </a:txBody>
                  <a:tcPr/>
                </a:tc>
                <a:extLst>
                  <a:ext uri="{0D108BD9-81ED-4DB2-BD59-A6C34878D82A}">
                    <a16:rowId xmlns:a16="http://schemas.microsoft.com/office/drawing/2014/main" val="2064543968"/>
                  </a:ext>
                </a:extLst>
              </a:tr>
            </a:tbl>
          </a:graphicData>
        </a:graphic>
      </p:graphicFrame>
      <p:sp>
        <p:nvSpPr>
          <p:cNvPr id="3" name="TextBox 2">
            <a:extLst>
              <a:ext uri="{FF2B5EF4-FFF2-40B4-BE49-F238E27FC236}">
                <a16:creationId xmlns:a16="http://schemas.microsoft.com/office/drawing/2014/main" id="{BD22ABE3-9EAE-4182-85B2-C4AD5BA60094}"/>
              </a:ext>
            </a:extLst>
          </p:cNvPr>
          <p:cNvSpPr txBox="1"/>
          <p:nvPr/>
        </p:nvSpPr>
        <p:spPr>
          <a:xfrm>
            <a:off x="332054" y="5083079"/>
            <a:ext cx="4331057" cy="646331"/>
          </a:xfrm>
          <a:prstGeom prst="rect">
            <a:avLst/>
          </a:prstGeom>
          <a:noFill/>
        </p:spPr>
        <p:txBody>
          <a:bodyPr wrap="none" rtlCol="0">
            <a:spAutoFit/>
          </a:bodyPr>
          <a:lstStyle/>
          <a:p>
            <a:r>
              <a:rPr lang="en-US" b="1" dirty="0">
                <a:latin typeface="Helvetica" panose="020B0604020202020204" pitchFamily="34" charset="0"/>
                <a:cs typeface="Helvetica" panose="020B0604020202020204" pitchFamily="34" charset="0"/>
              </a:rPr>
              <a:t>*Proton Improvement Plan: PIP </a:t>
            </a:r>
          </a:p>
          <a:p>
            <a:r>
              <a:rPr lang="en-US" b="1" dirty="0">
                <a:latin typeface="Helvetica" panose="020B0604020202020204" pitchFamily="34" charset="0"/>
                <a:cs typeface="Helvetica" panose="020B0604020202020204" pitchFamily="34" charset="0"/>
              </a:rPr>
              <a:t>**Record power: 758kW in April, 2019 </a:t>
            </a:r>
          </a:p>
        </p:txBody>
      </p:sp>
      <p:grpSp>
        <p:nvGrpSpPr>
          <p:cNvPr id="9" name="Group 8">
            <a:extLst>
              <a:ext uri="{FF2B5EF4-FFF2-40B4-BE49-F238E27FC236}">
                <a16:creationId xmlns:a16="http://schemas.microsoft.com/office/drawing/2014/main" id="{730523B6-79FB-45B2-95D7-1B03F2AB6BB6}"/>
              </a:ext>
            </a:extLst>
          </p:cNvPr>
          <p:cNvGrpSpPr/>
          <p:nvPr/>
        </p:nvGrpSpPr>
        <p:grpSpPr>
          <a:xfrm>
            <a:off x="5392717" y="4379494"/>
            <a:ext cx="3751283" cy="1680840"/>
            <a:chOff x="5392717" y="4632158"/>
            <a:chExt cx="3751283" cy="1680840"/>
          </a:xfrm>
        </p:grpSpPr>
        <p:sp>
          <p:nvSpPr>
            <p:cNvPr id="4" name="Oval 3">
              <a:extLst>
                <a:ext uri="{FF2B5EF4-FFF2-40B4-BE49-F238E27FC236}">
                  <a16:creationId xmlns:a16="http://schemas.microsoft.com/office/drawing/2014/main" id="{14E393CA-1E8D-45EF-AE75-11CDC57EB5C8}"/>
                </a:ext>
              </a:extLst>
            </p:cNvPr>
            <p:cNvSpPr/>
            <p:nvPr/>
          </p:nvSpPr>
          <p:spPr>
            <a:xfrm>
              <a:off x="6629400" y="4632158"/>
              <a:ext cx="2057400" cy="5670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8D3931D-7123-481A-BB15-706F88E53AFD}"/>
                </a:ext>
              </a:extLst>
            </p:cNvPr>
            <p:cNvSpPr txBox="1"/>
            <p:nvPr/>
          </p:nvSpPr>
          <p:spPr>
            <a:xfrm>
              <a:off x="5392717" y="5666667"/>
              <a:ext cx="3751283" cy="646331"/>
            </a:xfrm>
            <a:prstGeom prst="rect">
              <a:avLst/>
            </a:prstGeom>
            <a:noFill/>
          </p:spPr>
          <p:txBody>
            <a:bodyPr wrap="none" rtlCol="0">
              <a:spAutoFit/>
            </a:bodyPr>
            <a:lstStyle/>
            <a:p>
              <a:r>
                <a:rPr lang="en-US" dirty="0"/>
                <a:t>50% more beam from the Booster</a:t>
              </a:r>
            </a:p>
            <a:p>
              <a:r>
                <a:rPr lang="en-US" dirty="0"/>
                <a:t>70% increase in beam power from MI</a:t>
              </a:r>
            </a:p>
          </p:txBody>
        </p:sp>
        <p:sp>
          <p:nvSpPr>
            <p:cNvPr id="6" name="Arrow: Down 5">
              <a:extLst>
                <a:ext uri="{FF2B5EF4-FFF2-40B4-BE49-F238E27FC236}">
                  <a16:creationId xmlns:a16="http://schemas.microsoft.com/office/drawing/2014/main" id="{5F2297A9-4A12-430B-8CF6-C94E735F7649}"/>
                </a:ext>
              </a:extLst>
            </p:cNvPr>
            <p:cNvSpPr/>
            <p:nvPr/>
          </p:nvSpPr>
          <p:spPr>
            <a:xfrm>
              <a:off x="7526338" y="5099608"/>
              <a:ext cx="149809" cy="646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Date Placeholder 3">
            <a:extLst>
              <a:ext uri="{FF2B5EF4-FFF2-40B4-BE49-F238E27FC236}">
                <a16:creationId xmlns:a16="http://schemas.microsoft.com/office/drawing/2014/main" id="{60F555C9-CE56-484C-A50A-20075A5B82D8}"/>
              </a:ext>
            </a:extLst>
          </p:cNvPr>
          <p:cNvSpPr>
            <a:spLocks noGrp="1"/>
          </p:cNvSpPr>
          <p:nvPr>
            <p:ph type="dt" sz="half" idx="2"/>
          </p:nvPr>
        </p:nvSpPr>
        <p:spPr>
          <a:xfrm>
            <a:off x="240576" y="6488236"/>
            <a:ext cx="1702524" cy="369764"/>
          </a:xfrm>
        </p:spPr>
        <p:txBody>
          <a:bodyPr/>
          <a:lstStyle/>
          <a:p>
            <a:r>
              <a:rPr lang="en-US"/>
              <a:t>6/22-7/1, 2020</a:t>
            </a:r>
            <a:endParaRPr lang="en-US" dirty="0"/>
          </a:p>
        </p:txBody>
      </p:sp>
      <p:sp>
        <p:nvSpPr>
          <p:cNvPr id="14" name="Footer Placeholder 4">
            <a:extLst>
              <a:ext uri="{FF2B5EF4-FFF2-40B4-BE49-F238E27FC236}">
                <a16:creationId xmlns:a16="http://schemas.microsoft.com/office/drawing/2014/main" id="{41047888-BF20-4F26-88B9-BEE914B24301}"/>
              </a:ext>
            </a:extLst>
          </p:cNvPr>
          <p:cNvSpPr>
            <a:spLocks noGrp="1"/>
          </p:cNvSpPr>
          <p:nvPr>
            <p:ph type="ftr" sz="quarter" idx="3"/>
          </p:nvPr>
        </p:nvSpPr>
        <p:spPr>
          <a:xfrm>
            <a:off x="3549650" y="6492875"/>
            <a:ext cx="3867150" cy="277070"/>
          </a:xfrm>
        </p:spPr>
        <p:txBody>
          <a:bodyPr/>
          <a:lstStyle/>
          <a:p>
            <a:r>
              <a:rPr lang="en-US"/>
              <a:t>C.Bhat, K.Seiya and J-F.Ostiguy</a:t>
            </a:r>
          </a:p>
        </p:txBody>
      </p:sp>
      <p:sp>
        <p:nvSpPr>
          <p:cNvPr id="15" name="Slide Number Placeholder 5">
            <a:extLst>
              <a:ext uri="{FF2B5EF4-FFF2-40B4-BE49-F238E27FC236}">
                <a16:creationId xmlns:a16="http://schemas.microsoft.com/office/drawing/2014/main" id="{C74268FF-EF05-42C4-A9F1-38B60F5F4135}"/>
              </a:ext>
            </a:extLst>
          </p:cNvPr>
          <p:cNvSpPr>
            <a:spLocks noGrp="1"/>
          </p:cNvSpPr>
          <p:nvPr>
            <p:ph type="sldNum" sz="quarter" idx="4"/>
          </p:nvPr>
        </p:nvSpPr>
        <p:spPr>
          <a:xfrm>
            <a:off x="8210550" y="6519021"/>
            <a:ext cx="635872" cy="277070"/>
          </a:xfrm>
        </p:spPr>
        <p:txBody>
          <a:bodyPr/>
          <a:lstStyle/>
          <a:p>
            <a:fld id="{44D64833-0210-4999-B6BB-5BBCA76D12EA}" type="slidenum">
              <a:rPr lang="en-US" smtClean="0"/>
              <a:pPr/>
              <a:t>18</a:t>
            </a:fld>
            <a:endParaRPr lang="en-US"/>
          </a:p>
        </p:txBody>
      </p:sp>
    </p:spTree>
    <p:extLst>
      <p:ext uri="{BB962C8B-B14F-4D97-AF65-F5344CB8AC3E}">
        <p14:creationId xmlns:p14="http://schemas.microsoft.com/office/powerpoint/2010/main" val="36917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8D11B25-D3F8-4E4C-948B-EC6A3E42349B}"/>
              </a:ext>
            </a:extLst>
          </p:cNvPr>
          <p:cNvSpPr>
            <a:spLocks noGrp="1"/>
          </p:cNvSpPr>
          <p:nvPr>
            <p:ph type="title"/>
          </p:nvPr>
        </p:nvSpPr>
        <p:spPr>
          <a:xfrm>
            <a:off x="457199" y="57270"/>
            <a:ext cx="8389223" cy="979367"/>
          </a:xfrm>
        </p:spPr>
        <p:txBody>
          <a:bodyPr/>
          <a:lstStyle/>
          <a:p>
            <a:r>
              <a:rPr lang="en-US" sz="2800" dirty="0"/>
              <a:t>Transition Crossing in Booster (RCS) </a:t>
            </a:r>
            <a:br>
              <a:rPr lang="en-US" sz="2800" dirty="0"/>
            </a:br>
            <a:r>
              <a:rPr lang="en-US" sz="2800" dirty="0"/>
              <a:t>(history, current and future)</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85C79DA5-8948-4C06-A907-1EF15DEF2C2A}"/>
                  </a:ext>
                </a:extLst>
              </p:cNvPr>
              <p:cNvSpPr>
                <a:spLocks noGrp="1"/>
              </p:cNvSpPr>
              <p:nvPr>
                <p:ph idx="1"/>
              </p:nvPr>
            </p:nvSpPr>
            <p:spPr>
              <a:xfrm>
                <a:off x="255511" y="1036637"/>
                <a:ext cx="5624018" cy="5473105"/>
              </a:xfrm>
            </p:spPr>
            <p:txBody>
              <a:bodyPr>
                <a:normAutofit fontScale="62500" lnSpcReduction="20000"/>
              </a:bodyPr>
              <a:lstStyle/>
              <a:p>
                <a:pPr>
                  <a:lnSpc>
                    <a:spcPct val="120000"/>
                  </a:lnSpc>
                </a:pPr>
                <a:r>
                  <a:rPr lang="en-US" dirty="0"/>
                  <a:t>Addressing Transition Crossing in a RCS is not trivial.</a:t>
                </a:r>
              </a:p>
              <a:p>
                <a:pPr>
                  <a:lnSpc>
                    <a:spcPct val="120000"/>
                  </a:lnSpc>
                </a:pPr>
                <a:r>
                  <a:rPr lang="en-US" dirty="0"/>
                  <a:t>Past</a:t>
                </a:r>
              </a:p>
              <a:p>
                <a:pPr lvl="1">
                  <a:lnSpc>
                    <a:spcPct val="120000"/>
                  </a:lnSpc>
                </a:pPr>
                <a:r>
                  <a:rPr lang="en-US" dirty="0"/>
                  <a:t>Had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i="1">
                            <a:latin typeface="Cambria Math" panose="02040503050406030204" pitchFamily="18" charset="0"/>
                          </a:rPr>
                          <m:t>𝑇</m:t>
                        </m:r>
                      </m:sub>
                    </m:sSub>
                    <m:r>
                      <a:rPr lang="en-US" i="1">
                        <a:latin typeface="Cambria Math" panose="02040503050406030204" pitchFamily="18" charset="0"/>
                      </a:rPr>
                      <m:t> </m:t>
                    </m:r>
                  </m:oMath>
                </a14:m>
                <a:r>
                  <a:rPr lang="en-US" dirty="0"/>
                  <a:t>-jump from 1987 -2006 </a:t>
                </a:r>
              </a:p>
              <a:p>
                <a:pPr lvl="2">
                  <a:lnSpc>
                    <a:spcPct val="120000"/>
                  </a:lnSpc>
                </a:pPr>
                <a:r>
                  <a:rPr lang="en-US" dirty="0"/>
                  <a:t>Had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𝜸</m:t>
                        </m:r>
                      </m:e>
                      <m:sub>
                        <m:r>
                          <a:rPr lang="en-US" b="1" i="1">
                            <a:latin typeface="Cambria Math" panose="02040503050406030204" pitchFamily="18" charset="0"/>
                          </a:rPr>
                          <m:t>𝑻</m:t>
                        </m:r>
                      </m:sub>
                    </m:sSub>
                  </m:oMath>
                </a14:m>
                <a:r>
                  <a:rPr lang="en-US" dirty="0"/>
                  <a:t> =1, change in 0.1 </a:t>
                </a:r>
                <a:r>
                  <a:rPr lang="en-US" dirty="0" err="1"/>
                  <a:t>ms</a:t>
                </a:r>
                <a:r>
                  <a:rPr lang="en-US" dirty="0"/>
                  <a:t>, cross transition ~25 times faster</a:t>
                </a:r>
              </a:p>
              <a:p>
                <a:pPr lvl="2">
                  <a:lnSpc>
                    <a:spcPct val="120000"/>
                  </a:lnSpc>
                </a:pPr>
                <a:r>
                  <a:rPr lang="en-US" dirty="0"/>
                  <a:t>It didn't help as much as it hurt. Removed in 2006 (Newly developed longitudinal dampers and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𝜸</m:t>
                        </m:r>
                      </m:e>
                      <m:sub>
                        <m:r>
                          <a:rPr lang="en-US" b="1" i="1">
                            <a:latin typeface="Cambria Math" panose="02040503050406030204" pitchFamily="18" charset="0"/>
                          </a:rPr>
                          <m:t>𝑻</m:t>
                        </m:r>
                      </m:sub>
                    </m:sSub>
                    <m:r>
                      <a:rPr lang="en-US" b="1" i="1">
                        <a:latin typeface="Cambria Math" panose="02040503050406030204" pitchFamily="18" charset="0"/>
                      </a:rPr>
                      <m:t> </m:t>
                    </m:r>
                  </m:oMath>
                </a14:m>
                <a:r>
                  <a:rPr lang="en-US" dirty="0"/>
                  <a:t>-Jump scheme could not co-exist.) </a:t>
                </a:r>
              </a:p>
              <a:p>
                <a:pPr>
                  <a:lnSpc>
                    <a:spcPct val="120000"/>
                  </a:lnSpc>
                </a:pPr>
                <a:r>
                  <a:rPr lang="en-US" dirty="0"/>
                  <a:t>Current: Issues and Mitigation Techniques</a:t>
                </a:r>
              </a:p>
              <a:p>
                <a:pPr lvl="1">
                  <a:lnSpc>
                    <a:spcPct val="120000"/>
                  </a:lnSpc>
                </a:pPr>
                <a:r>
                  <a:rPr lang="en-US" dirty="0"/>
                  <a:t>Beam Intensity: 4.3E12-5E12 </a:t>
                </a:r>
                <a:r>
                  <a:rPr lang="en-US" dirty="0" err="1"/>
                  <a:t>ppp</a:t>
                </a:r>
                <a:r>
                  <a:rPr lang="en-US" dirty="0"/>
                  <a:t> @Exit</a:t>
                </a:r>
              </a:p>
              <a:p>
                <a:pPr lvl="1">
                  <a:lnSpc>
                    <a:spcPct val="120000"/>
                  </a:lnSpc>
                </a:pPr>
                <a:r>
                  <a:rPr lang="en-US" sz="2900" b="1" dirty="0">
                    <a:solidFill>
                      <a:schemeClr val="tx1"/>
                    </a:solidFill>
                  </a:rPr>
                  <a:t>Standard Phase Jump (15Hz)</a:t>
                </a:r>
              </a:p>
              <a:p>
                <a:pPr lvl="1">
                  <a:lnSpc>
                    <a:spcPct val="120000"/>
                  </a:lnSpc>
                </a:pPr>
                <a:r>
                  <a:rPr lang="en-US" dirty="0"/>
                  <a:t>Issue: Timing jitter (&gt;40 </a:t>
                </a:r>
                <a:r>
                  <a:rPr lang="en-US" dirty="0">
                    <a:sym typeface="Symbol" panose="05050102010706020507" pitchFamily="18" charset="2"/>
                  </a:rPr>
                  <a:t></a:t>
                </a:r>
                <a:r>
                  <a:rPr lang="en-US" dirty="0"/>
                  <a:t>sec)</a:t>
                </a:r>
              </a:p>
              <a:p>
                <a:pPr lvl="1">
                  <a:lnSpc>
                    <a:spcPct val="120000"/>
                  </a:lnSpc>
                </a:pPr>
                <a:r>
                  <a:rPr lang="en-US" dirty="0"/>
                  <a:t>Mitigation </a:t>
                </a:r>
              </a:p>
              <a:p>
                <a:pPr lvl="2">
                  <a:lnSpc>
                    <a:spcPct val="120000"/>
                  </a:lnSpc>
                </a:pPr>
                <a:r>
                  <a:rPr lang="en-US" dirty="0"/>
                  <a:t>Frequency based phase jump</a:t>
                </a:r>
              </a:p>
              <a:p>
                <a:pPr lvl="2">
                  <a:lnSpc>
                    <a:spcPct val="120000"/>
                  </a:lnSpc>
                </a:pPr>
                <a:r>
                  <a:rPr lang="en-US" dirty="0"/>
                  <a:t>Longitudinal quad damper</a:t>
                </a:r>
              </a:p>
              <a:p>
                <a:pPr lvl="1">
                  <a:lnSpc>
                    <a:spcPct val="120000"/>
                  </a:lnSpc>
                </a:pPr>
                <a:endParaRPr lang="en-US" dirty="0"/>
              </a:p>
            </p:txBody>
          </p:sp>
        </mc:Choice>
        <mc:Fallback xmlns="">
          <p:sp>
            <p:nvSpPr>
              <p:cNvPr id="9" name="Content Placeholder 8">
                <a:extLst>
                  <a:ext uri="{FF2B5EF4-FFF2-40B4-BE49-F238E27FC236}">
                    <a16:creationId xmlns:a16="http://schemas.microsoft.com/office/drawing/2014/main" id="{85C79DA5-8948-4C06-A907-1EF15DEF2C2A}"/>
                  </a:ext>
                </a:extLst>
              </p:cNvPr>
              <p:cNvSpPr>
                <a:spLocks noGrp="1" noRot="1" noChangeAspect="1" noMove="1" noResize="1" noEditPoints="1" noAdjustHandles="1" noChangeArrowheads="1" noChangeShapeType="1" noTextEdit="1"/>
              </p:cNvSpPr>
              <p:nvPr>
                <p:ph idx="1"/>
              </p:nvPr>
            </p:nvSpPr>
            <p:spPr>
              <a:xfrm>
                <a:off x="255511" y="1036637"/>
                <a:ext cx="5624018" cy="5473105"/>
              </a:xfrm>
              <a:blipFill>
                <a:blip r:embed="rId2"/>
                <a:stretch>
                  <a:fillRect l="-217" t="-445"/>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E5C54D82-12A7-45B4-9B87-0932262F4BFE}"/>
              </a:ext>
            </a:extLst>
          </p:cNvPr>
          <p:cNvSpPr>
            <a:spLocks noGrp="1"/>
          </p:cNvSpPr>
          <p:nvPr>
            <p:ph type="dt" sz="half" idx="2"/>
          </p:nvPr>
        </p:nvSpPr>
        <p:spPr/>
        <p:txBody>
          <a:bodyPr/>
          <a:lstStyle/>
          <a:p>
            <a:r>
              <a:rPr lang="en-US"/>
              <a:t>6/22-7/1, 2020</a:t>
            </a:r>
          </a:p>
        </p:txBody>
      </p:sp>
      <p:sp>
        <p:nvSpPr>
          <p:cNvPr id="6" name="Footer Placeholder 5">
            <a:extLst>
              <a:ext uri="{FF2B5EF4-FFF2-40B4-BE49-F238E27FC236}">
                <a16:creationId xmlns:a16="http://schemas.microsoft.com/office/drawing/2014/main" id="{594152F8-494B-42DA-ABFD-D884A4C1FAF2}"/>
              </a:ext>
            </a:extLst>
          </p:cNvPr>
          <p:cNvSpPr>
            <a:spLocks noGrp="1"/>
          </p:cNvSpPr>
          <p:nvPr>
            <p:ph type="ftr" sz="quarter" idx="3"/>
          </p:nvPr>
        </p:nvSpPr>
        <p:spPr/>
        <p:txBody>
          <a:bodyPr/>
          <a:lstStyle/>
          <a:p>
            <a:r>
              <a:rPr lang="en-US"/>
              <a:t>C.Bhat, K.Seiya and J-F.Ostiguy</a:t>
            </a:r>
          </a:p>
        </p:txBody>
      </p:sp>
      <p:sp>
        <p:nvSpPr>
          <p:cNvPr id="7" name="Slide Number Placeholder 6">
            <a:extLst>
              <a:ext uri="{FF2B5EF4-FFF2-40B4-BE49-F238E27FC236}">
                <a16:creationId xmlns:a16="http://schemas.microsoft.com/office/drawing/2014/main" id="{1AA0CF27-F0BC-4B32-AB13-6CBFAFA85476}"/>
              </a:ext>
            </a:extLst>
          </p:cNvPr>
          <p:cNvSpPr>
            <a:spLocks noGrp="1"/>
          </p:cNvSpPr>
          <p:nvPr>
            <p:ph type="sldNum" sz="quarter" idx="4"/>
          </p:nvPr>
        </p:nvSpPr>
        <p:spPr/>
        <p:txBody>
          <a:bodyPr/>
          <a:lstStyle/>
          <a:p>
            <a:fld id="{44D64833-0210-4999-B6BB-5BBCA76D12EA}" type="slidenum">
              <a:rPr lang="en-US" smtClean="0"/>
              <a:pPr/>
              <a:t>19</a:t>
            </a:fld>
            <a:endParaRPr lang="en-US"/>
          </a:p>
        </p:txBody>
      </p:sp>
      <p:pic>
        <p:nvPicPr>
          <p:cNvPr id="10" name="Picture 9">
            <a:extLst>
              <a:ext uri="{FF2B5EF4-FFF2-40B4-BE49-F238E27FC236}">
                <a16:creationId xmlns:a16="http://schemas.microsoft.com/office/drawing/2014/main" id="{481C5FBF-C584-4F86-BE32-2A36656C2E71}"/>
              </a:ext>
            </a:extLst>
          </p:cNvPr>
          <p:cNvPicPr>
            <a:picLocks noChangeAspect="1"/>
          </p:cNvPicPr>
          <p:nvPr/>
        </p:nvPicPr>
        <p:blipFill>
          <a:blip r:embed="rId3"/>
          <a:stretch>
            <a:fillRect/>
          </a:stretch>
        </p:blipFill>
        <p:spPr>
          <a:xfrm>
            <a:off x="5900054" y="4096369"/>
            <a:ext cx="2729239" cy="2059144"/>
          </a:xfrm>
          <a:prstGeom prst="rect">
            <a:avLst/>
          </a:prstGeom>
        </p:spPr>
      </p:pic>
      <p:sp>
        <p:nvSpPr>
          <p:cNvPr id="12" name="Arrow: Right 11">
            <a:extLst>
              <a:ext uri="{FF2B5EF4-FFF2-40B4-BE49-F238E27FC236}">
                <a16:creationId xmlns:a16="http://schemas.microsoft.com/office/drawing/2014/main" id="{58A3A4AA-45CB-4E8F-9925-DC3C82C47369}"/>
              </a:ext>
            </a:extLst>
          </p:cNvPr>
          <p:cNvSpPr/>
          <p:nvPr/>
        </p:nvSpPr>
        <p:spPr>
          <a:xfrm rot="10800000" flipV="1">
            <a:off x="4223776" y="4779979"/>
            <a:ext cx="1393465" cy="145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0472EB3-B632-4CDD-8C16-E0CE1310CA63}"/>
              </a:ext>
            </a:extLst>
          </p:cNvPr>
          <p:cNvGrpSpPr/>
          <p:nvPr/>
        </p:nvGrpSpPr>
        <p:grpSpPr>
          <a:xfrm>
            <a:off x="6001305" y="1162579"/>
            <a:ext cx="3074230" cy="2761351"/>
            <a:chOff x="9692790" y="1915199"/>
            <a:chExt cx="3346879" cy="2986069"/>
          </a:xfrm>
        </p:grpSpPr>
        <p:grpSp>
          <p:nvGrpSpPr>
            <p:cNvPr id="15" name="Group 14">
              <a:extLst>
                <a:ext uri="{FF2B5EF4-FFF2-40B4-BE49-F238E27FC236}">
                  <a16:creationId xmlns:a16="http://schemas.microsoft.com/office/drawing/2014/main" id="{52A00506-F3DC-4A7B-8A0E-84C97F860ACC}"/>
                </a:ext>
              </a:extLst>
            </p:cNvPr>
            <p:cNvGrpSpPr/>
            <p:nvPr/>
          </p:nvGrpSpPr>
          <p:grpSpPr>
            <a:xfrm>
              <a:off x="9692790" y="2218410"/>
              <a:ext cx="3346879" cy="2682858"/>
              <a:chOff x="6175332" y="1919177"/>
              <a:chExt cx="3346879" cy="2682858"/>
            </a:xfrm>
          </p:grpSpPr>
          <p:grpSp>
            <p:nvGrpSpPr>
              <p:cNvPr id="17" name="Group 16">
                <a:extLst>
                  <a:ext uri="{FF2B5EF4-FFF2-40B4-BE49-F238E27FC236}">
                    <a16:creationId xmlns:a16="http://schemas.microsoft.com/office/drawing/2014/main" id="{B60D1260-1C98-454D-9113-F3B8097C7833}"/>
                  </a:ext>
                </a:extLst>
              </p:cNvPr>
              <p:cNvGrpSpPr/>
              <p:nvPr/>
            </p:nvGrpSpPr>
            <p:grpSpPr>
              <a:xfrm>
                <a:off x="6175332" y="1919177"/>
                <a:ext cx="3274680" cy="2682858"/>
                <a:chOff x="6613907" y="1915150"/>
                <a:chExt cx="3274680" cy="2682858"/>
              </a:xfrm>
            </p:grpSpPr>
            <p:grpSp>
              <p:nvGrpSpPr>
                <p:cNvPr id="19" name="Group 18">
                  <a:extLst>
                    <a:ext uri="{FF2B5EF4-FFF2-40B4-BE49-F238E27FC236}">
                      <a16:creationId xmlns:a16="http://schemas.microsoft.com/office/drawing/2014/main" id="{77198C6B-6FEB-46C8-86AB-E9D3B2F4EAEC}"/>
                    </a:ext>
                  </a:extLst>
                </p:cNvPr>
                <p:cNvGrpSpPr/>
                <p:nvPr/>
              </p:nvGrpSpPr>
              <p:grpSpPr>
                <a:xfrm>
                  <a:off x="7020577" y="1915150"/>
                  <a:ext cx="2868010" cy="2262637"/>
                  <a:chOff x="15865316" y="3514856"/>
                  <a:chExt cx="2868010" cy="2262637"/>
                </a:xfrm>
              </p:grpSpPr>
              <p:cxnSp>
                <p:nvCxnSpPr>
                  <p:cNvPr id="31" name="Straight Connector 30">
                    <a:extLst>
                      <a:ext uri="{FF2B5EF4-FFF2-40B4-BE49-F238E27FC236}">
                        <a16:creationId xmlns:a16="http://schemas.microsoft.com/office/drawing/2014/main" id="{449387F0-04ED-40CA-B2E6-ACA513C74D11}"/>
                      </a:ext>
                    </a:extLst>
                  </p:cNvPr>
                  <p:cNvCxnSpPr>
                    <a:cxnSpLocks/>
                  </p:cNvCxnSpPr>
                  <p:nvPr/>
                </p:nvCxnSpPr>
                <p:spPr>
                  <a:xfrm>
                    <a:off x="15867686" y="4962107"/>
                    <a:ext cx="60584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CBD7374-02F0-4BFC-980C-11197FAE4BF8}"/>
                      </a:ext>
                    </a:extLst>
                  </p:cNvPr>
                  <p:cNvCxnSpPr/>
                  <p:nvPr/>
                </p:nvCxnSpPr>
                <p:spPr>
                  <a:xfrm>
                    <a:off x="15905786" y="5777493"/>
                    <a:ext cx="263491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8C33FA0-F90F-48CB-8D1D-AD94F12DD6BC}"/>
                      </a:ext>
                    </a:extLst>
                  </p:cNvPr>
                  <p:cNvCxnSpPr>
                    <a:cxnSpLocks/>
                  </p:cNvCxnSpPr>
                  <p:nvPr/>
                </p:nvCxnSpPr>
                <p:spPr>
                  <a:xfrm flipV="1">
                    <a:off x="15905786" y="3856451"/>
                    <a:ext cx="0" cy="19210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EB799F-C4BB-480B-A12A-D92DB1778F1E}"/>
                      </a:ext>
                    </a:extLst>
                  </p:cNvPr>
                  <p:cNvCxnSpPr>
                    <a:cxnSpLocks/>
                  </p:cNvCxnSpPr>
                  <p:nvPr/>
                </p:nvCxnSpPr>
                <p:spPr>
                  <a:xfrm flipV="1">
                    <a:off x="16238660" y="4118344"/>
                    <a:ext cx="2302042" cy="135161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CFB587C-0C66-4D4B-99F8-4E3FF8928CE4}"/>
                      </a:ext>
                    </a:extLst>
                  </p:cNvPr>
                  <p:cNvCxnSpPr>
                    <a:cxnSpLocks/>
                  </p:cNvCxnSpPr>
                  <p:nvPr/>
                </p:nvCxnSpPr>
                <p:spPr>
                  <a:xfrm>
                    <a:off x="17886065" y="4967831"/>
                    <a:ext cx="60584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60F551A7-E692-41A3-A500-3A6393BA2351}"/>
                          </a:ext>
                        </a:extLst>
                      </p:cNvPr>
                      <p:cNvSpPr/>
                      <p:nvPr/>
                    </p:nvSpPr>
                    <p:spPr>
                      <a:xfrm>
                        <a:off x="18051371" y="4442584"/>
                        <a:ext cx="66120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latin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𝜸</m:t>
                                  </m:r>
                                </m:e>
                                <m:sub>
                                  <m:r>
                                    <a:rPr lang="en-US" sz="2800" b="1" i="1">
                                      <a:latin typeface="Cambria Math" panose="02040503050406030204" pitchFamily="18" charset="0"/>
                                    </a:rPr>
                                    <m:t>𝑻</m:t>
                                  </m:r>
                                </m:sub>
                              </m:sSub>
                            </m:oMath>
                          </m:oMathPara>
                        </a14:m>
                        <a:endParaRPr lang="en-US" sz="2800" dirty="0"/>
                      </a:p>
                    </p:txBody>
                  </p:sp>
                </mc:Choice>
                <mc:Fallback xmlns="">
                  <p:sp>
                    <p:nvSpPr>
                      <p:cNvPr id="47" name="Rectangle 46">
                        <a:extLst>
                          <a:ext uri="{FF2B5EF4-FFF2-40B4-BE49-F238E27FC236}">
                            <a16:creationId xmlns:a16="http://schemas.microsoft.com/office/drawing/2014/main" id="{7F58021A-C710-4B9C-9204-70BE12039B6D}"/>
                          </a:ext>
                        </a:extLst>
                      </p:cNvPr>
                      <p:cNvSpPr>
                        <a:spLocks noRot="1" noChangeAspect="1" noMove="1" noResize="1" noEditPoints="1" noAdjustHandles="1" noChangeArrowheads="1" noChangeShapeType="1" noTextEdit="1"/>
                      </p:cNvSpPr>
                      <p:nvPr/>
                    </p:nvSpPr>
                    <p:spPr>
                      <a:xfrm>
                        <a:off x="18051371" y="4442584"/>
                        <a:ext cx="661207"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21735334-BF7D-4869-ACDC-B45853E9EE90}"/>
                          </a:ext>
                        </a:extLst>
                      </p:cNvPr>
                      <p:cNvSpPr/>
                      <p:nvPr/>
                    </p:nvSpPr>
                    <p:spPr>
                      <a:xfrm>
                        <a:off x="18250502" y="3731163"/>
                        <a:ext cx="482824" cy="523220"/>
                      </a:xfrm>
                      <a:prstGeom prst="rect">
                        <a:avLst/>
                      </a:prstGeom>
                    </p:spPr>
                    <p:txBody>
                      <a:bodyPr wrap="none">
                        <a:spAutoFit/>
                      </a:bodyPr>
                      <a:lstStyle/>
                      <a:p>
                        <a14:m>
                          <m:oMath xmlns:m="http://schemas.openxmlformats.org/officeDocument/2006/math">
                            <m:r>
                              <a:rPr lang="en-US" sz="2800" b="1" i="1" smtClean="0">
                                <a:latin typeface="Cambria Math" panose="02040503050406030204" pitchFamily="18" charset="0"/>
                                <a:ea typeface="Cambria Math" panose="02040503050406030204" pitchFamily="18" charset="0"/>
                              </a:rPr>
                              <m:t>𝜸</m:t>
                            </m:r>
                          </m:oMath>
                        </a14:m>
                        <a:r>
                          <a:rPr lang="en-US" sz="2800" dirty="0"/>
                          <a:t> </a:t>
                        </a:r>
                      </a:p>
                    </p:txBody>
                  </p:sp>
                </mc:Choice>
                <mc:Fallback xmlns="">
                  <p:sp>
                    <p:nvSpPr>
                      <p:cNvPr id="48" name="Rectangle 47">
                        <a:extLst>
                          <a:ext uri="{FF2B5EF4-FFF2-40B4-BE49-F238E27FC236}">
                            <a16:creationId xmlns:a16="http://schemas.microsoft.com/office/drawing/2014/main" id="{689E920F-5E17-43DC-B507-DE94B99101A2}"/>
                          </a:ext>
                        </a:extLst>
                      </p:cNvPr>
                      <p:cNvSpPr>
                        <a:spLocks noRot="1" noChangeAspect="1" noMove="1" noResize="1" noEditPoints="1" noAdjustHandles="1" noChangeArrowheads="1" noChangeShapeType="1" noTextEdit="1"/>
                      </p:cNvSpPr>
                      <p:nvPr/>
                    </p:nvSpPr>
                    <p:spPr>
                      <a:xfrm>
                        <a:off x="18250502" y="3731163"/>
                        <a:ext cx="482824"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3D043D39-7C98-4937-BA38-228E17CD0D6E}"/>
                          </a:ext>
                        </a:extLst>
                      </p:cNvPr>
                      <p:cNvSpPr txBox="1"/>
                      <p:nvPr/>
                    </p:nvSpPr>
                    <p:spPr>
                      <a:xfrm>
                        <a:off x="15865316" y="3514856"/>
                        <a:ext cx="2302042" cy="690638"/>
                      </a:xfrm>
                      <a:prstGeom prst="rect">
                        <a:avLst/>
                      </a:prstGeom>
                      <a:noFill/>
                    </p:spPr>
                    <p:txBody>
                      <a:bodyPr wrap="square" rtlCol="0">
                        <a:spAutoFit/>
                      </a:bodyPr>
                      <a:lstStyle/>
                      <a:p>
                        <a:pPr algn="ctr">
                          <a:lnSpc>
                            <a:spcPct val="80000"/>
                          </a:lnSpc>
                        </a:pPr>
                        <a:r>
                          <a:rPr lang="en-US" sz="2400" dirty="0"/>
                          <a:t>With </a:t>
                        </a: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panose="02040503050406030204" pitchFamily="18" charset="0"/>
                                    <a:ea typeface="Cambria Math" panose="02040503050406030204" pitchFamily="18" charset="0"/>
                                  </a:rPr>
                                  <m:t>𝜸</m:t>
                                </m:r>
                              </m:e>
                              <m:sub>
                                <m:r>
                                  <a:rPr lang="en-US" sz="2400" b="1" i="1">
                                    <a:latin typeface="Cambria Math" panose="02040503050406030204" pitchFamily="18" charset="0"/>
                                  </a:rPr>
                                  <m:t>𝑻</m:t>
                                </m:r>
                              </m:sub>
                            </m:sSub>
                            <m:r>
                              <a:rPr lang="en-US" sz="2400" b="1" i="1">
                                <a:latin typeface="Cambria Math" panose="02040503050406030204" pitchFamily="18" charset="0"/>
                              </a:rPr>
                              <m:t> </m:t>
                            </m:r>
                          </m:oMath>
                        </a14:m>
                        <a:r>
                          <a:rPr lang="en-US" sz="2400" dirty="0"/>
                          <a:t>-Jump asymmetric </a:t>
                        </a:r>
                      </a:p>
                    </p:txBody>
                  </p:sp>
                </mc:Choice>
                <mc:Fallback xmlns="">
                  <p:sp>
                    <p:nvSpPr>
                      <p:cNvPr id="52" name="TextBox 51">
                        <a:extLst>
                          <a:ext uri="{FF2B5EF4-FFF2-40B4-BE49-F238E27FC236}">
                            <a16:creationId xmlns:a16="http://schemas.microsoft.com/office/drawing/2014/main" id="{427C2DF9-A6C0-4A7C-847E-8F21381859B2}"/>
                          </a:ext>
                        </a:extLst>
                      </p:cNvPr>
                      <p:cNvSpPr txBox="1">
                        <a:spLocks noRot="1" noChangeAspect="1" noMove="1" noResize="1" noEditPoints="1" noAdjustHandles="1" noChangeArrowheads="1" noChangeShapeType="1" noTextEdit="1"/>
                      </p:cNvSpPr>
                      <p:nvPr/>
                    </p:nvSpPr>
                    <p:spPr>
                      <a:xfrm>
                        <a:off x="15865316" y="3514856"/>
                        <a:ext cx="2302042" cy="690638"/>
                      </a:xfrm>
                      <a:prstGeom prst="rect">
                        <a:avLst/>
                      </a:prstGeom>
                      <a:blipFill>
                        <a:blip r:embed="rId10"/>
                        <a:stretch>
                          <a:fillRect t="-16814" r="-794" b="-19469"/>
                        </a:stretch>
                      </a:blipFill>
                    </p:spPr>
                    <p:txBody>
                      <a:bodyPr/>
                      <a:lstStyle/>
                      <a:p>
                        <a:r>
                          <a:rPr lang="en-US">
                            <a:noFill/>
                          </a:rPr>
                          <a:t> </a:t>
                        </a:r>
                      </a:p>
                    </p:txBody>
                  </p:sp>
                </mc:Fallback>
              </mc:AlternateContent>
            </p:grpSp>
            <p:cxnSp>
              <p:nvCxnSpPr>
                <p:cNvPr id="20" name="Straight Connector 19">
                  <a:extLst>
                    <a:ext uri="{FF2B5EF4-FFF2-40B4-BE49-F238E27FC236}">
                      <a16:creationId xmlns:a16="http://schemas.microsoft.com/office/drawing/2014/main" id="{E395ED9C-865D-4F57-8ECC-2572E34804A5}"/>
                    </a:ext>
                  </a:extLst>
                </p:cNvPr>
                <p:cNvCxnSpPr>
                  <a:cxnSpLocks/>
                </p:cNvCxnSpPr>
                <p:nvPr/>
              </p:nvCxnSpPr>
              <p:spPr>
                <a:xfrm flipH="1" flipV="1">
                  <a:off x="7628797" y="3362402"/>
                  <a:ext cx="72110" cy="64325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E2E89098-281A-4CDC-91FA-FF0CE4DA778D}"/>
                    </a:ext>
                  </a:extLst>
                </p:cNvPr>
                <p:cNvSpPr/>
                <p:nvPr/>
              </p:nvSpPr>
              <p:spPr>
                <a:xfrm>
                  <a:off x="7716433" y="3370153"/>
                  <a:ext cx="1490189" cy="660639"/>
                </a:xfrm>
                <a:custGeom>
                  <a:avLst/>
                  <a:gdLst>
                    <a:gd name="connsiteX0" fmla="*/ 0 w 764088"/>
                    <a:gd name="connsiteY0" fmla="*/ 375781 h 375781"/>
                    <a:gd name="connsiteX1" fmla="*/ 363255 w 764088"/>
                    <a:gd name="connsiteY1" fmla="*/ 87683 h 375781"/>
                    <a:gd name="connsiteX2" fmla="*/ 764088 w 764088"/>
                    <a:gd name="connsiteY2" fmla="*/ 0 h 375781"/>
                    <a:gd name="connsiteX0" fmla="*/ 0 w 764088"/>
                    <a:gd name="connsiteY0" fmla="*/ 375781 h 375781"/>
                    <a:gd name="connsiteX1" fmla="*/ 363255 w 764088"/>
                    <a:gd name="connsiteY1" fmla="*/ 116183 h 375781"/>
                    <a:gd name="connsiteX2" fmla="*/ 764088 w 764088"/>
                    <a:gd name="connsiteY2" fmla="*/ 0 h 375781"/>
                    <a:gd name="connsiteX0" fmla="*/ 0 w 764088"/>
                    <a:gd name="connsiteY0" fmla="*/ 375781 h 375781"/>
                    <a:gd name="connsiteX1" fmla="*/ 363255 w 764088"/>
                    <a:gd name="connsiteY1" fmla="*/ 130433 h 375781"/>
                    <a:gd name="connsiteX2" fmla="*/ 764088 w 764088"/>
                    <a:gd name="connsiteY2" fmla="*/ 0 h 375781"/>
                    <a:gd name="connsiteX0" fmla="*/ 0 w 764088"/>
                    <a:gd name="connsiteY0" fmla="*/ 375781 h 375781"/>
                    <a:gd name="connsiteX1" fmla="*/ 356833 w 764088"/>
                    <a:gd name="connsiteY1" fmla="*/ 109058 h 375781"/>
                    <a:gd name="connsiteX2" fmla="*/ 764088 w 764088"/>
                    <a:gd name="connsiteY2" fmla="*/ 0 h 375781"/>
                  </a:gdLst>
                  <a:ahLst/>
                  <a:cxnLst>
                    <a:cxn ang="0">
                      <a:pos x="connsiteX0" y="connsiteY0"/>
                    </a:cxn>
                    <a:cxn ang="0">
                      <a:pos x="connsiteX1" y="connsiteY1"/>
                    </a:cxn>
                    <a:cxn ang="0">
                      <a:pos x="connsiteX2" y="connsiteY2"/>
                    </a:cxn>
                  </a:cxnLst>
                  <a:rect l="l" t="t" r="r" b="b"/>
                  <a:pathLst>
                    <a:path w="764088" h="375781">
                      <a:moveTo>
                        <a:pt x="0" y="375781"/>
                      </a:moveTo>
                      <a:cubicBezTo>
                        <a:pt x="117953" y="263047"/>
                        <a:pt x="229485" y="171688"/>
                        <a:pt x="356833" y="109058"/>
                      </a:cubicBezTo>
                      <a:cubicBezTo>
                        <a:pt x="484181" y="46428"/>
                        <a:pt x="627345" y="12526"/>
                        <a:pt x="764088" y="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2004BB0-7CC9-4DCE-81A5-1BF2B071ECD3}"/>
                    </a:ext>
                  </a:extLst>
                </p:cNvPr>
                <p:cNvCxnSpPr>
                  <a:cxnSpLocks/>
                </p:cNvCxnSpPr>
                <p:nvPr/>
              </p:nvCxnSpPr>
              <p:spPr>
                <a:xfrm>
                  <a:off x="7628796" y="2842878"/>
                  <a:ext cx="27653" cy="141456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5AEFE3C-4D28-4A21-95A1-767301A58730}"/>
                    </a:ext>
                  </a:extLst>
                </p:cNvPr>
                <p:cNvCxnSpPr>
                  <a:cxnSpLocks/>
                </p:cNvCxnSpPr>
                <p:nvPr/>
              </p:nvCxnSpPr>
              <p:spPr>
                <a:xfrm>
                  <a:off x="9044059" y="2842878"/>
                  <a:ext cx="27653" cy="141456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12F097D-E173-4E67-A34D-5C765626DB6F}"/>
                    </a:ext>
                  </a:extLst>
                </p:cNvPr>
                <p:cNvCxnSpPr/>
                <p:nvPr/>
              </p:nvCxnSpPr>
              <p:spPr>
                <a:xfrm>
                  <a:off x="7656449" y="2859343"/>
                  <a:ext cx="1376474" cy="0"/>
                </a:xfrm>
                <a:prstGeom prst="line">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1EDBB51-EB20-4E24-9E91-DB5B5D14BF27}"/>
                    </a:ext>
                  </a:extLst>
                </p:cNvPr>
                <p:cNvSpPr txBox="1"/>
                <p:nvPr/>
              </p:nvSpPr>
              <p:spPr>
                <a:xfrm>
                  <a:off x="7989322" y="2539667"/>
                  <a:ext cx="628698" cy="369332"/>
                </a:xfrm>
                <a:prstGeom prst="rect">
                  <a:avLst/>
                </a:prstGeom>
                <a:noFill/>
              </p:spPr>
              <p:txBody>
                <a:bodyPr wrap="none" rtlCol="0">
                  <a:spAutoFit/>
                </a:bodyPr>
                <a:lstStyle/>
                <a:p>
                  <a:r>
                    <a:rPr lang="en-US" dirty="0"/>
                    <a:t>3 </a:t>
                  </a:r>
                  <a:r>
                    <a:rPr lang="en-US" dirty="0" err="1"/>
                    <a:t>ms</a:t>
                  </a:r>
                  <a:endParaRPr lang="en-US" dirty="0"/>
                </a:p>
              </p:txBody>
            </p:sp>
            <p:cxnSp>
              <p:nvCxnSpPr>
                <p:cNvPr id="26" name="Straight Connector 25">
                  <a:extLst>
                    <a:ext uri="{FF2B5EF4-FFF2-40B4-BE49-F238E27FC236}">
                      <a16:creationId xmlns:a16="http://schemas.microsoft.com/office/drawing/2014/main" id="{58DEB970-E7E8-4D08-A55E-008571E07DB7}"/>
                    </a:ext>
                  </a:extLst>
                </p:cNvPr>
                <p:cNvCxnSpPr>
                  <a:cxnSpLocks/>
                </p:cNvCxnSpPr>
                <p:nvPr/>
              </p:nvCxnSpPr>
              <p:spPr>
                <a:xfrm>
                  <a:off x="6726476" y="4005660"/>
                  <a:ext cx="1445122" cy="20674"/>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C1E7CC7-F853-4F2F-A0E2-1002C25AFA7B}"/>
                    </a:ext>
                  </a:extLst>
                </p:cNvPr>
                <p:cNvCxnSpPr>
                  <a:cxnSpLocks/>
                </p:cNvCxnSpPr>
                <p:nvPr/>
              </p:nvCxnSpPr>
              <p:spPr>
                <a:xfrm flipV="1">
                  <a:off x="6613907" y="3364800"/>
                  <a:ext cx="1346956" cy="5253"/>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3CD90170-E203-4C19-81BF-49FEFB94E136}"/>
                        </a:ext>
                      </a:extLst>
                    </p:cNvPr>
                    <p:cNvSpPr/>
                    <p:nvPr/>
                  </p:nvSpPr>
                  <p:spPr>
                    <a:xfrm>
                      <a:off x="6863227" y="4228676"/>
                      <a:ext cx="873894" cy="369332"/>
                    </a:xfrm>
                    <a:prstGeom prst="rect">
                      <a:avLst/>
                    </a:prstGeom>
                  </p:spPr>
                  <p:txBody>
                    <a:bodyPr wrap="none">
                      <a:spAutoFit/>
                    </a:bodyPr>
                    <a:lstStyle/>
                    <a:p>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𝜸</m:t>
                              </m:r>
                            </m:e>
                            <m:sub>
                              <m:r>
                                <a:rPr lang="en-US" b="1" i="1">
                                  <a:latin typeface="Cambria Math" panose="02040503050406030204" pitchFamily="18" charset="0"/>
                                </a:rPr>
                                <m:t>𝑻</m:t>
                              </m:r>
                            </m:sub>
                          </m:sSub>
                        </m:oMath>
                      </a14:m>
                      <a:r>
                        <a:rPr lang="en-US" dirty="0">
                          <a:sym typeface="Symbol" panose="05050102010706020507" pitchFamily="18" charset="2"/>
                        </a:rPr>
                        <a:t>1</a:t>
                      </a:r>
                      <a:r>
                        <a:rPr lang="en-US" dirty="0"/>
                        <a:t> </a:t>
                      </a:r>
                    </a:p>
                  </p:txBody>
                </p:sp>
              </mc:Choice>
              <mc:Fallback xmlns="">
                <p:sp>
                  <p:nvSpPr>
                    <p:cNvPr id="51" name="Rectangle 50">
                      <a:extLst>
                        <a:ext uri="{FF2B5EF4-FFF2-40B4-BE49-F238E27FC236}">
                          <a16:creationId xmlns:a16="http://schemas.microsoft.com/office/drawing/2014/main" id="{8CE747C6-F29D-4CB8-9D71-BF52F5B10C81}"/>
                        </a:ext>
                      </a:extLst>
                    </p:cNvPr>
                    <p:cNvSpPr>
                      <a:spLocks noRot="1" noChangeAspect="1" noMove="1" noResize="1" noEditPoints="1" noAdjustHandles="1" noChangeArrowheads="1" noChangeShapeType="1" noTextEdit="1"/>
                    </p:cNvSpPr>
                    <p:nvPr/>
                  </p:nvSpPr>
                  <p:spPr>
                    <a:xfrm>
                      <a:off x="6863227" y="4228676"/>
                      <a:ext cx="873894" cy="369332"/>
                    </a:xfrm>
                    <a:prstGeom prst="rect">
                      <a:avLst/>
                    </a:prstGeom>
                    <a:blipFill>
                      <a:blip r:embed="rId11"/>
                      <a:stretch>
                        <a:fillRect t="-13333" b="-26667"/>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AA5A9D7D-7ACF-4823-8F87-81837A940CED}"/>
                    </a:ext>
                  </a:extLst>
                </p:cNvPr>
                <p:cNvCxnSpPr>
                  <a:cxnSpLocks/>
                </p:cNvCxnSpPr>
                <p:nvPr/>
              </p:nvCxnSpPr>
              <p:spPr>
                <a:xfrm>
                  <a:off x="7314034" y="3050351"/>
                  <a:ext cx="0" cy="28819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B46B7B8-D6FA-4250-B82F-D759FAC191EE}"/>
                    </a:ext>
                  </a:extLst>
                </p:cNvPr>
                <p:cNvCxnSpPr>
                  <a:cxnSpLocks/>
                </p:cNvCxnSpPr>
                <p:nvPr/>
              </p:nvCxnSpPr>
              <p:spPr>
                <a:xfrm flipV="1">
                  <a:off x="7325871" y="4026334"/>
                  <a:ext cx="0" cy="31958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11B90E7-045B-46DE-BD8B-9AB363B2157C}"/>
                  </a:ext>
                </a:extLst>
              </p:cNvPr>
              <p:cNvSpPr txBox="1"/>
              <p:nvPr/>
            </p:nvSpPr>
            <p:spPr>
              <a:xfrm>
                <a:off x="9194877" y="3846846"/>
                <a:ext cx="327334" cy="584775"/>
              </a:xfrm>
              <a:prstGeom prst="rect">
                <a:avLst/>
              </a:prstGeom>
              <a:noFill/>
            </p:spPr>
            <p:txBody>
              <a:bodyPr wrap="none" rtlCol="0">
                <a:spAutoFit/>
              </a:bodyPr>
              <a:lstStyle/>
              <a:p>
                <a:r>
                  <a:rPr lang="en-US" sz="3200" b="1" i="1" dirty="0"/>
                  <a:t>t</a:t>
                </a:r>
              </a:p>
            </p:txBody>
          </p:sp>
        </p:grpSp>
        <p:sp>
          <p:nvSpPr>
            <p:cNvPr id="16" name="TextBox 15">
              <a:extLst>
                <a:ext uri="{FF2B5EF4-FFF2-40B4-BE49-F238E27FC236}">
                  <a16:creationId xmlns:a16="http://schemas.microsoft.com/office/drawing/2014/main" id="{C018A76E-594B-443B-B235-DDA98A0797AA}"/>
                </a:ext>
              </a:extLst>
            </p:cNvPr>
            <p:cNvSpPr txBox="1"/>
            <p:nvPr/>
          </p:nvSpPr>
          <p:spPr>
            <a:xfrm>
              <a:off x="10062022" y="1915199"/>
              <a:ext cx="2884700" cy="369332"/>
            </a:xfrm>
            <a:prstGeom prst="rect">
              <a:avLst/>
            </a:prstGeom>
            <a:noFill/>
          </p:spPr>
          <p:txBody>
            <a:bodyPr wrap="none" rtlCol="0">
              <a:spAutoFit/>
            </a:bodyPr>
            <a:lstStyle/>
            <a:p>
              <a:r>
                <a:rPr lang="en-US" dirty="0"/>
                <a:t>Merz et.al., PAC1987,p1343</a:t>
              </a:r>
            </a:p>
          </p:txBody>
        </p:sp>
      </p:grpSp>
    </p:spTree>
    <p:extLst>
      <p:ext uri="{BB962C8B-B14F-4D97-AF65-F5344CB8AC3E}">
        <p14:creationId xmlns:p14="http://schemas.microsoft.com/office/powerpoint/2010/main" val="53430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Effect transition="in" filter="barn(inVertical)">
                                      <p:cBhvr>
                                        <p:cTn id="7" dur="500"/>
                                        <p:tgtEl>
                                          <p:spTgt spid="9">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6" end="6"/>
                                            </p:txEl>
                                          </p:spTgt>
                                        </p:tgtEl>
                                        <p:attrNameLst>
                                          <p:attrName>style.visibility</p:attrName>
                                        </p:attrNameLst>
                                      </p:cBhvr>
                                      <p:to>
                                        <p:strVal val="visible"/>
                                      </p:to>
                                    </p:set>
                                    <p:animEffect transition="in" filter="barn(inVertical)">
                                      <p:cBhvr>
                                        <p:cTn id="12" dur="500"/>
                                        <p:tgtEl>
                                          <p:spTgt spid="9">
                                            <p:txEl>
                                              <p:pRg st="6" end="6"/>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animEffect transition="in" filter="barn(inVertical)">
                                      <p:cBhvr>
                                        <p:cTn id="15" dur="500"/>
                                        <p:tgtEl>
                                          <p:spTgt spid="9">
                                            <p:txEl>
                                              <p:pRg st="7" end="7"/>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xEl>
                                              <p:pRg st="8" end="8"/>
                                            </p:txEl>
                                          </p:spTgt>
                                        </p:tgtEl>
                                        <p:attrNameLst>
                                          <p:attrName>style.visibility</p:attrName>
                                        </p:attrNameLst>
                                      </p:cBhvr>
                                      <p:to>
                                        <p:strVal val="visible"/>
                                      </p:to>
                                    </p:set>
                                    <p:animEffect transition="in" filter="barn(inVertical)">
                                      <p:cBhvr>
                                        <p:cTn id="18" dur="500"/>
                                        <p:tgtEl>
                                          <p:spTgt spid="9">
                                            <p:txEl>
                                              <p:pRg st="8" end="8"/>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xEl>
                                              <p:pRg st="9" end="9"/>
                                            </p:txEl>
                                          </p:spTgt>
                                        </p:tgtEl>
                                        <p:attrNameLst>
                                          <p:attrName>style.visibility</p:attrName>
                                        </p:attrNameLst>
                                      </p:cBhvr>
                                      <p:to>
                                        <p:strVal val="visible"/>
                                      </p:to>
                                    </p:set>
                                    <p:animEffect transition="in" filter="barn(inVertical)">
                                      <p:cBhvr>
                                        <p:cTn id="21" dur="500"/>
                                        <p:tgtEl>
                                          <p:spTgt spid="9">
                                            <p:txEl>
                                              <p:pRg st="9" end="9"/>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xEl>
                                              <p:pRg st="10" end="10"/>
                                            </p:txEl>
                                          </p:spTgt>
                                        </p:tgtEl>
                                        <p:attrNameLst>
                                          <p:attrName>style.visibility</p:attrName>
                                        </p:attrNameLst>
                                      </p:cBhvr>
                                      <p:to>
                                        <p:strVal val="visible"/>
                                      </p:to>
                                    </p:set>
                                    <p:animEffect transition="in" filter="barn(inVertical)">
                                      <p:cBhvr>
                                        <p:cTn id="24" dur="500"/>
                                        <p:tgtEl>
                                          <p:spTgt spid="9">
                                            <p:txEl>
                                              <p:pRg st="10" end="10"/>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xEl>
                                              <p:pRg st="11" end="11"/>
                                            </p:txEl>
                                          </p:spTgt>
                                        </p:tgtEl>
                                        <p:attrNameLst>
                                          <p:attrName>style.visibility</p:attrName>
                                        </p:attrNameLst>
                                      </p:cBhvr>
                                      <p:to>
                                        <p:strVal val="visible"/>
                                      </p:to>
                                    </p:set>
                                    <p:animEffect transition="in" filter="barn(inVertical)">
                                      <p:cBhvr>
                                        <p:cTn id="27" dur="500"/>
                                        <p:tgtEl>
                                          <p:spTgt spid="9">
                                            <p:txEl>
                                              <p:pRg st="11" end="11"/>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A82CC-DB4C-47EB-9BA8-F4B8582FF814}"/>
              </a:ext>
            </a:extLst>
          </p:cNvPr>
          <p:cNvSpPr>
            <a:spLocks noGrp="1"/>
          </p:cNvSpPr>
          <p:nvPr>
            <p:ph type="title"/>
          </p:nvPr>
        </p:nvSpPr>
        <p:spPr/>
        <p:txBody>
          <a:bodyPr/>
          <a:lstStyle/>
          <a:p>
            <a:r>
              <a:rPr lang="en-US" sz="3600" dirty="0"/>
              <a:t>Outline</a:t>
            </a:r>
          </a:p>
        </p:txBody>
      </p:sp>
      <p:sp>
        <p:nvSpPr>
          <p:cNvPr id="3" name="Content Placeholder 2">
            <a:extLst>
              <a:ext uri="{FF2B5EF4-FFF2-40B4-BE49-F238E27FC236}">
                <a16:creationId xmlns:a16="http://schemas.microsoft.com/office/drawing/2014/main" id="{2AB4D388-C72C-4AD8-80E1-CBA3EEBBF839}"/>
              </a:ext>
            </a:extLst>
          </p:cNvPr>
          <p:cNvSpPr>
            <a:spLocks noGrp="1"/>
          </p:cNvSpPr>
          <p:nvPr>
            <p:ph idx="1"/>
          </p:nvPr>
        </p:nvSpPr>
        <p:spPr>
          <a:xfrm>
            <a:off x="457200" y="1295400"/>
            <a:ext cx="8389222" cy="4607559"/>
          </a:xfrm>
        </p:spPr>
        <p:txBody>
          <a:bodyPr>
            <a:normAutofit fontScale="92500" lnSpcReduction="10000"/>
          </a:bodyPr>
          <a:lstStyle/>
          <a:p>
            <a:r>
              <a:rPr lang="en-US" dirty="0"/>
              <a:t>Fermilab’s important role in the history of transition crossing</a:t>
            </a:r>
          </a:p>
          <a:p>
            <a:pPr marL="0" indent="0">
              <a:buNone/>
            </a:pPr>
            <a:r>
              <a:rPr lang="en-US" dirty="0"/>
              <a:t> </a:t>
            </a:r>
          </a:p>
          <a:p>
            <a:r>
              <a:rPr lang="en-US" dirty="0"/>
              <a:t>High intensity beam issues at transition. </a:t>
            </a:r>
          </a:p>
          <a:p>
            <a:endParaRPr lang="en-US" dirty="0"/>
          </a:p>
          <a:p>
            <a:r>
              <a:rPr lang="en-US" dirty="0"/>
              <a:t>Mitigation options</a:t>
            </a:r>
          </a:p>
          <a:p>
            <a:endParaRPr lang="en-US" dirty="0"/>
          </a:p>
          <a:p>
            <a:r>
              <a:rPr lang="en-US" dirty="0"/>
              <a:t>Addressing transition issues in our synchrotrons during high intensity PIP-II era</a:t>
            </a:r>
          </a:p>
          <a:p>
            <a:endParaRPr lang="en-US" dirty="0"/>
          </a:p>
          <a:p>
            <a:endParaRPr lang="en-US" dirty="0"/>
          </a:p>
        </p:txBody>
      </p:sp>
      <p:sp>
        <p:nvSpPr>
          <p:cNvPr id="4" name="Date Placeholder 3">
            <a:extLst>
              <a:ext uri="{FF2B5EF4-FFF2-40B4-BE49-F238E27FC236}">
                <a16:creationId xmlns:a16="http://schemas.microsoft.com/office/drawing/2014/main" id="{3BE2F741-947B-4404-B358-91777B5559EA}"/>
              </a:ext>
            </a:extLst>
          </p:cNvPr>
          <p:cNvSpPr>
            <a:spLocks noGrp="1"/>
          </p:cNvSpPr>
          <p:nvPr>
            <p:ph type="dt" sz="half" idx="2"/>
          </p:nvPr>
        </p:nvSpPr>
        <p:spPr/>
        <p:txBody>
          <a:bodyPr/>
          <a:lstStyle/>
          <a:p>
            <a:r>
              <a:rPr lang="en-US"/>
              <a:t>6/22-7/1, 2020</a:t>
            </a:r>
          </a:p>
        </p:txBody>
      </p:sp>
      <p:sp>
        <p:nvSpPr>
          <p:cNvPr id="5" name="Footer Placeholder 4">
            <a:extLst>
              <a:ext uri="{FF2B5EF4-FFF2-40B4-BE49-F238E27FC236}">
                <a16:creationId xmlns:a16="http://schemas.microsoft.com/office/drawing/2014/main" id="{637EB3B1-DB3D-4990-B17E-480E2AE96319}"/>
              </a:ext>
            </a:extLst>
          </p:cNvPr>
          <p:cNvSpPr>
            <a:spLocks noGrp="1"/>
          </p:cNvSpPr>
          <p:nvPr>
            <p:ph type="ftr" sz="quarter" idx="3"/>
          </p:nvPr>
        </p:nvSpPr>
        <p:spPr/>
        <p:txBody>
          <a:bodyPr/>
          <a:lstStyle/>
          <a:p>
            <a:r>
              <a:rPr lang="en-US"/>
              <a:t>C.Bhat, K.Seiya and J-F.Ostiguy</a:t>
            </a:r>
            <a:endParaRPr lang="en-US" dirty="0"/>
          </a:p>
        </p:txBody>
      </p:sp>
      <p:sp>
        <p:nvSpPr>
          <p:cNvPr id="6" name="Slide Number Placeholder 5">
            <a:extLst>
              <a:ext uri="{FF2B5EF4-FFF2-40B4-BE49-F238E27FC236}">
                <a16:creationId xmlns:a16="http://schemas.microsoft.com/office/drawing/2014/main" id="{D7E7B9EE-A6ED-4864-B239-683BA36AE79B}"/>
              </a:ext>
            </a:extLst>
          </p:cNvPr>
          <p:cNvSpPr>
            <a:spLocks noGrp="1"/>
          </p:cNvSpPr>
          <p:nvPr>
            <p:ph type="sldNum" sz="quarter" idx="4"/>
          </p:nvPr>
        </p:nvSpPr>
        <p:spPr/>
        <p:txBody>
          <a:bodyPr/>
          <a:lstStyle/>
          <a:p>
            <a:fld id="{44D64833-0210-4999-B6BB-5BBCA76D12EA}" type="slidenum">
              <a:rPr lang="en-US" smtClean="0"/>
              <a:pPr/>
              <a:t>2</a:t>
            </a:fld>
            <a:endParaRPr lang="en-US"/>
          </a:p>
        </p:txBody>
      </p:sp>
    </p:spTree>
    <p:extLst>
      <p:ext uri="{BB962C8B-B14F-4D97-AF65-F5344CB8AC3E}">
        <p14:creationId xmlns:p14="http://schemas.microsoft.com/office/powerpoint/2010/main" val="890104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4ABA-4AC4-4D02-B7AA-EB5222E1B8ED}"/>
              </a:ext>
            </a:extLst>
          </p:cNvPr>
          <p:cNvSpPr>
            <a:spLocks noGrp="1"/>
          </p:cNvSpPr>
          <p:nvPr>
            <p:ph type="title"/>
          </p:nvPr>
        </p:nvSpPr>
        <p:spPr>
          <a:xfrm>
            <a:off x="593499" y="204537"/>
            <a:ext cx="8229600" cy="770021"/>
          </a:xfrm>
        </p:spPr>
        <p:txBody>
          <a:bodyPr/>
          <a:lstStyle/>
          <a:p>
            <a:r>
              <a:rPr lang="en-US" sz="2800" dirty="0"/>
              <a:t>High Intensity Booster Beam through Transition after implementing  </a:t>
            </a:r>
            <a:r>
              <a:rPr lang="en-US" sz="2800" b="1" i="1" dirty="0" err="1">
                <a:latin typeface="Times New Roman" panose="02020603050405020304" pitchFamily="18" charset="0"/>
                <a:cs typeface="Times New Roman" panose="02020603050405020304" pitchFamily="18" charset="0"/>
              </a:rPr>
              <a:t>f</a:t>
            </a:r>
            <a:r>
              <a:rPr lang="en-US" sz="2800" b="1" i="1" baseline="-25000" dirty="0" err="1">
                <a:latin typeface="Times New Roman" panose="02020603050405020304" pitchFamily="18" charset="0"/>
                <a:cs typeface="Times New Roman" panose="02020603050405020304" pitchFamily="18" charset="0"/>
              </a:rPr>
              <a:t>RF</a:t>
            </a:r>
            <a:r>
              <a:rPr lang="en-US" sz="2800" dirty="0">
                <a:latin typeface="Times New Roman" panose="02020603050405020304" pitchFamily="18" charset="0"/>
                <a:cs typeface="Times New Roman" panose="02020603050405020304" pitchFamily="18" charset="0"/>
              </a:rPr>
              <a:t> </a:t>
            </a:r>
            <a:r>
              <a:rPr lang="en-US" sz="2800" dirty="0"/>
              <a:t>based Transition Crossing </a:t>
            </a:r>
          </a:p>
        </p:txBody>
      </p:sp>
      <p:sp>
        <p:nvSpPr>
          <p:cNvPr id="3" name="Date Placeholder 2">
            <a:extLst>
              <a:ext uri="{FF2B5EF4-FFF2-40B4-BE49-F238E27FC236}">
                <a16:creationId xmlns:a16="http://schemas.microsoft.com/office/drawing/2014/main" id="{5E902FFA-BA4E-454F-9CC8-2E5E10482B57}"/>
              </a:ext>
            </a:extLst>
          </p:cNvPr>
          <p:cNvSpPr>
            <a:spLocks noGrp="1"/>
          </p:cNvSpPr>
          <p:nvPr>
            <p:ph type="dt" sz="half" idx="2"/>
          </p:nvPr>
        </p:nvSpPr>
        <p:spPr/>
        <p:txBody>
          <a:bodyPr/>
          <a:lstStyle/>
          <a:p>
            <a:r>
              <a:rPr lang="en-US"/>
              <a:t>6/22-7/1, 2020</a:t>
            </a:r>
          </a:p>
        </p:txBody>
      </p:sp>
      <p:sp>
        <p:nvSpPr>
          <p:cNvPr id="4" name="Footer Placeholder 3">
            <a:extLst>
              <a:ext uri="{FF2B5EF4-FFF2-40B4-BE49-F238E27FC236}">
                <a16:creationId xmlns:a16="http://schemas.microsoft.com/office/drawing/2014/main" id="{76BAB9B3-ABD0-4F9F-B275-A55EB5062980}"/>
              </a:ext>
            </a:extLst>
          </p:cNvPr>
          <p:cNvSpPr>
            <a:spLocks noGrp="1"/>
          </p:cNvSpPr>
          <p:nvPr>
            <p:ph type="ftr" sz="quarter" idx="3"/>
          </p:nvPr>
        </p:nvSpPr>
        <p:spPr/>
        <p:txBody>
          <a:bodyPr/>
          <a:lstStyle/>
          <a:p>
            <a:r>
              <a:rPr lang="en-US"/>
              <a:t>C.Bhat, K.Seiya and J-F.Ostiguy</a:t>
            </a:r>
          </a:p>
        </p:txBody>
      </p:sp>
      <p:sp>
        <p:nvSpPr>
          <p:cNvPr id="5" name="Slide Number Placeholder 4">
            <a:extLst>
              <a:ext uri="{FF2B5EF4-FFF2-40B4-BE49-F238E27FC236}">
                <a16:creationId xmlns:a16="http://schemas.microsoft.com/office/drawing/2014/main" id="{4BA50D38-C6C4-484C-A792-B4C8E21AF676}"/>
              </a:ext>
            </a:extLst>
          </p:cNvPr>
          <p:cNvSpPr>
            <a:spLocks noGrp="1"/>
          </p:cNvSpPr>
          <p:nvPr>
            <p:ph type="sldNum" sz="quarter" idx="4"/>
          </p:nvPr>
        </p:nvSpPr>
        <p:spPr/>
        <p:txBody>
          <a:bodyPr/>
          <a:lstStyle/>
          <a:p>
            <a:fld id="{44D64833-0210-4999-B6BB-5BBCA76D12EA}" type="slidenum">
              <a:rPr lang="en-US" smtClean="0"/>
              <a:pPr/>
              <a:t>20</a:t>
            </a:fld>
            <a:endParaRPr lang="en-US"/>
          </a:p>
        </p:txBody>
      </p:sp>
      <p:sp>
        <p:nvSpPr>
          <p:cNvPr id="6" name="TextBox 5">
            <a:extLst>
              <a:ext uri="{FF2B5EF4-FFF2-40B4-BE49-F238E27FC236}">
                <a16:creationId xmlns:a16="http://schemas.microsoft.com/office/drawing/2014/main" id="{31275A7F-015F-426E-8B3B-32E1981DE56E}"/>
              </a:ext>
            </a:extLst>
          </p:cNvPr>
          <p:cNvSpPr txBox="1"/>
          <p:nvPr/>
        </p:nvSpPr>
        <p:spPr>
          <a:xfrm>
            <a:off x="6360142" y="2269054"/>
            <a:ext cx="2388538" cy="369332"/>
          </a:xfrm>
          <a:prstGeom prst="rect">
            <a:avLst/>
          </a:prstGeom>
          <a:noFill/>
        </p:spPr>
        <p:txBody>
          <a:bodyPr wrap="square" rtlCol="0">
            <a:spAutoFit/>
          </a:bodyPr>
          <a:lstStyle/>
          <a:p>
            <a:r>
              <a:rPr lang="en-US" dirty="0">
                <a:solidFill>
                  <a:srgbClr val="FF0000"/>
                </a:solidFill>
              </a:rPr>
              <a:t>Without mode Damper </a:t>
            </a:r>
          </a:p>
        </p:txBody>
      </p:sp>
      <p:pic>
        <p:nvPicPr>
          <p:cNvPr id="10" name="Picture 9" descr="A close up of a map&#10;&#10;Description automatically generated">
            <a:extLst>
              <a:ext uri="{FF2B5EF4-FFF2-40B4-BE49-F238E27FC236}">
                <a16:creationId xmlns:a16="http://schemas.microsoft.com/office/drawing/2014/main" id="{5C2FF978-9A36-4003-A0D1-7E49B24A5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93" y="1443790"/>
            <a:ext cx="5066640" cy="4446104"/>
          </a:xfrm>
          <a:prstGeom prst="rect">
            <a:avLst/>
          </a:prstGeom>
        </p:spPr>
      </p:pic>
      <p:sp>
        <p:nvSpPr>
          <p:cNvPr id="11" name="TextBox 10">
            <a:extLst>
              <a:ext uri="{FF2B5EF4-FFF2-40B4-BE49-F238E27FC236}">
                <a16:creationId xmlns:a16="http://schemas.microsoft.com/office/drawing/2014/main" id="{E73646A3-0267-4F23-81FB-E86B597147D1}"/>
              </a:ext>
            </a:extLst>
          </p:cNvPr>
          <p:cNvSpPr txBox="1"/>
          <p:nvPr/>
        </p:nvSpPr>
        <p:spPr>
          <a:xfrm>
            <a:off x="5105064" y="1374349"/>
            <a:ext cx="1253761" cy="646331"/>
          </a:xfrm>
          <a:prstGeom prst="rect">
            <a:avLst/>
          </a:prstGeom>
          <a:solidFill>
            <a:schemeClr val="accent1">
              <a:lumMod val="40000"/>
              <a:lumOff val="60000"/>
            </a:schemeClr>
          </a:solidFill>
        </p:spPr>
        <p:txBody>
          <a:bodyPr wrap="square" rtlCol="0">
            <a:spAutoFit/>
          </a:bodyPr>
          <a:lstStyle/>
          <a:p>
            <a:pPr algn="ctr"/>
            <a:r>
              <a:rPr lang="en-US" dirty="0"/>
              <a:t>Inj. to Ext. Efficiency</a:t>
            </a:r>
          </a:p>
        </p:txBody>
      </p:sp>
      <p:sp>
        <p:nvSpPr>
          <p:cNvPr id="12" name="TextBox 11">
            <a:extLst>
              <a:ext uri="{FF2B5EF4-FFF2-40B4-BE49-F238E27FC236}">
                <a16:creationId xmlns:a16="http://schemas.microsoft.com/office/drawing/2014/main" id="{AF37F12B-C589-44CD-9010-BC8B57356628}"/>
              </a:ext>
            </a:extLst>
          </p:cNvPr>
          <p:cNvSpPr txBox="1"/>
          <p:nvPr/>
        </p:nvSpPr>
        <p:spPr>
          <a:xfrm>
            <a:off x="5388868" y="2106692"/>
            <a:ext cx="501436" cy="337105"/>
          </a:xfrm>
          <a:prstGeom prst="rect">
            <a:avLst/>
          </a:prstGeom>
          <a:noFill/>
        </p:spPr>
        <p:txBody>
          <a:bodyPr wrap="none" rtlCol="0">
            <a:spAutoFit/>
          </a:bodyPr>
          <a:lstStyle/>
          <a:p>
            <a:r>
              <a:rPr lang="en-US" dirty="0"/>
              <a:t>91%</a:t>
            </a:r>
          </a:p>
        </p:txBody>
      </p:sp>
      <p:sp>
        <p:nvSpPr>
          <p:cNvPr id="14" name="TextBox 13">
            <a:extLst>
              <a:ext uri="{FF2B5EF4-FFF2-40B4-BE49-F238E27FC236}">
                <a16:creationId xmlns:a16="http://schemas.microsoft.com/office/drawing/2014/main" id="{5BC12BD7-E6E9-46D1-905E-42D4A738B0FA}"/>
              </a:ext>
            </a:extLst>
          </p:cNvPr>
          <p:cNvSpPr txBox="1"/>
          <p:nvPr/>
        </p:nvSpPr>
        <p:spPr>
          <a:xfrm>
            <a:off x="5413587" y="2849285"/>
            <a:ext cx="636713" cy="369332"/>
          </a:xfrm>
          <a:prstGeom prst="rect">
            <a:avLst/>
          </a:prstGeom>
          <a:noFill/>
        </p:spPr>
        <p:txBody>
          <a:bodyPr wrap="none" rtlCol="0">
            <a:spAutoFit/>
          </a:bodyPr>
          <a:lstStyle/>
          <a:p>
            <a:pPr algn="ctr"/>
            <a:r>
              <a:rPr lang="en-US" dirty="0"/>
              <a:t>94% </a:t>
            </a:r>
          </a:p>
        </p:txBody>
      </p:sp>
      <p:sp>
        <p:nvSpPr>
          <p:cNvPr id="15" name="TextBox 14">
            <a:extLst>
              <a:ext uri="{FF2B5EF4-FFF2-40B4-BE49-F238E27FC236}">
                <a16:creationId xmlns:a16="http://schemas.microsoft.com/office/drawing/2014/main" id="{851ABA9F-F130-4E75-B7E3-E51BC7348E57}"/>
              </a:ext>
            </a:extLst>
          </p:cNvPr>
          <p:cNvSpPr txBox="1"/>
          <p:nvPr/>
        </p:nvSpPr>
        <p:spPr>
          <a:xfrm>
            <a:off x="5388869" y="3474777"/>
            <a:ext cx="501436" cy="337105"/>
          </a:xfrm>
          <a:prstGeom prst="rect">
            <a:avLst/>
          </a:prstGeom>
          <a:noFill/>
        </p:spPr>
        <p:txBody>
          <a:bodyPr wrap="none" rtlCol="0">
            <a:spAutoFit/>
          </a:bodyPr>
          <a:lstStyle/>
          <a:p>
            <a:r>
              <a:rPr lang="en-US" dirty="0"/>
              <a:t>95%</a:t>
            </a:r>
          </a:p>
        </p:txBody>
      </p:sp>
      <p:grpSp>
        <p:nvGrpSpPr>
          <p:cNvPr id="7" name="Group 6">
            <a:extLst>
              <a:ext uri="{FF2B5EF4-FFF2-40B4-BE49-F238E27FC236}">
                <a16:creationId xmlns:a16="http://schemas.microsoft.com/office/drawing/2014/main" id="{93438D94-45FE-4553-9968-389AD8D4A2C3}"/>
              </a:ext>
            </a:extLst>
          </p:cNvPr>
          <p:cNvGrpSpPr/>
          <p:nvPr/>
        </p:nvGrpSpPr>
        <p:grpSpPr>
          <a:xfrm>
            <a:off x="5124565" y="2301718"/>
            <a:ext cx="308137" cy="1345638"/>
            <a:chOff x="5307217" y="2308533"/>
            <a:chExt cx="485715" cy="1345638"/>
          </a:xfrm>
        </p:grpSpPr>
        <p:cxnSp>
          <p:nvCxnSpPr>
            <p:cNvPr id="16" name="Straight Arrow Connector 15">
              <a:extLst>
                <a:ext uri="{FF2B5EF4-FFF2-40B4-BE49-F238E27FC236}">
                  <a16:creationId xmlns:a16="http://schemas.microsoft.com/office/drawing/2014/main" id="{0805D64A-CABE-40F8-93E6-C6296A9CFD6C}"/>
                </a:ext>
              </a:extLst>
            </p:cNvPr>
            <p:cNvCxnSpPr>
              <a:cxnSpLocks/>
            </p:cNvCxnSpPr>
            <p:nvPr/>
          </p:nvCxnSpPr>
          <p:spPr>
            <a:xfrm flipH="1">
              <a:off x="5307217" y="2308533"/>
              <a:ext cx="485714"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00396E7-D55C-475D-891B-9846A981FBB2}"/>
                </a:ext>
              </a:extLst>
            </p:cNvPr>
            <p:cNvCxnSpPr>
              <a:cxnSpLocks/>
            </p:cNvCxnSpPr>
            <p:nvPr/>
          </p:nvCxnSpPr>
          <p:spPr>
            <a:xfrm flipH="1">
              <a:off x="5307217" y="3038306"/>
              <a:ext cx="485715"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89C345C-2BDF-4E8A-84B6-D0454C0178AB}"/>
                </a:ext>
              </a:extLst>
            </p:cNvPr>
            <p:cNvCxnSpPr>
              <a:cxnSpLocks/>
            </p:cNvCxnSpPr>
            <p:nvPr/>
          </p:nvCxnSpPr>
          <p:spPr>
            <a:xfrm flipH="1">
              <a:off x="5328600" y="3654170"/>
              <a:ext cx="464332" cy="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B5B5E300-EE77-4D56-8B5C-1CF1C4D1C66B}"/>
              </a:ext>
            </a:extLst>
          </p:cNvPr>
          <p:cNvSpPr txBox="1"/>
          <p:nvPr/>
        </p:nvSpPr>
        <p:spPr>
          <a:xfrm>
            <a:off x="6513326" y="1362324"/>
            <a:ext cx="2160720" cy="923330"/>
          </a:xfrm>
          <a:prstGeom prst="rect">
            <a:avLst/>
          </a:prstGeom>
          <a:noFill/>
        </p:spPr>
        <p:txBody>
          <a:bodyPr wrap="none" rtlCol="0">
            <a:spAutoFit/>
          </a:bodyPr>
          <a:lstStyle/>
          <a:p>
            <a:pPr algn="ctr"/>
            <a:r>
              <a:rPr lang="en-US" dirty="0"/>
              <a:t>Mountain Range Plot</a:t>
            </a:r>
          </a:p>
          <a:p>
            <a:pPr algn="ctr"/>
            <a:r>
              <a:rPr lang="en-US" dirty="0"/>
              <a:t> of 81 Bunches </a:t>
            </a:r>
          </a:p>
          <a:p>
            <a:pPr algn="ctr"/>
            <a:r>
              <a:rPr lang="en-US" dirty="0"/>
              <a:t>at Extraction</a:t>
            </a:r>
          </a:p>
        </p:txBody>
      </p:sp>
      <p:sp>
        <p:nvSpPr>
          <p:cNvPr id="25" name="TextBox 24">
            <a:extLst>
              <a:ext uri="{FF2B5EF4-FFF2-40B4-BE49-F238E27FC236}">
                <a16:creationId xmlns:a16="http://schemas.microsoft.com/office/drawing/2014/main" id="{419DCC6D-B2ED-49D2-BB2D-E686DD233B29}"/>
              </a:ext>
            </a:extLst>
          </p:cNvPr>
          <p:cNvSpPr txBox="1"/>
          <p:nvPr/>
        </p:nvSpPr>
        <p:spPr>
          <a:xfrm>
            <a:off x="1656756" y="2928541"/>
            <a:ext cx="1939313" cy="338554"/>
          </a:xfrm>
          <a:prstGeom prst="rect">
            <a:avLst/>
          </a:prstGeom>
          <a:noFill/>
        </p:spPr>
        <p:txBody>
          <a:bodyPr wrap="none" rtlCol="0">
            <a:spAutoFit/>
          </a:bodyPr>
          <a:lstStyle/>
          <a:p>
            <a:r>
              <a:rPr lang="en-US" sz="1600" dirty="0"/>
              <a:t>Operational Intensity</a:t>
            </a:r>
          </a:p>
        </p:txBody>
      </p:sp>
      <p:grpSp>
        <p:nvGrpSpPr>
          <p:cNvPr id="26" name="Group 25">
            <a:extLst>
              <a:ext uri="{FF2B5EF4-FFF2-40B4-BE49-F238E27FC236}">
                <a16:creationId xmlns:a16="http://schemas.microsoft.com/office/drawing/2014/main" id="{45EA450A-A9A1-4990-8920-3C93271AD9BF}"/>
              </a:ext>
            </a:extLst>
          </p:cNvPr>
          <p:cNvGrpSpPr/>
          <p:nvPr/>
        </p:nvGrpSpPr>
        <p:grpSpPr>
          <a:xfrm>
            <a:off x="6752305" y="2663861"/>
            <a:ext cx="1440760" cy="3527524"/>
            <a:chOff x="3452515" y="701834"/>
            <a:chExt cx="1260799" cy="3527524"/>
          </a:xfrm>
        </p:grpSpPr>
        <p:pic>
          <p:nvPicPr>
            <p:cNvPr id="27" name="Picture 26" descr="A picture containing clock&#10;&#10;Description automatically generated">
              <a:extLst>
                <a:ext uri="{FF2B5EF4-FFF2-40B4-BE49-F238E27FC236}">
                  <a16:creationId xmlns:a16="http://schemas.microsoft.com/office/drawing/2014/main" id="{FCDA79FB-57BF-4417-AAB1-936B270EF019}"/>
                </a:ext>
              </a:extLst>
            </p:cNvPr>
            <p:cNvPicPr>
              <a:picLocks noChangeAspect="1"/>
            </p:cNvPicPr>
            <p:nvPr/>
          </p:nvPicPr>
          <p:blipFill rotWithShape="1">
            <a:blip r:embed="rId3">
              <a:extLst>
                <a:ext uri="{28A0092B-C50C-407E-A947-70E740481C1C}">
                  <a14:useLocalDpi xmlns:a14="http://schemas.microsoft.com/office/drawing/2010/main" val="0"/>
                </a:ext>
              </a:extLst>
            </a:blip>
            <a:srcRect l="34233" t="48658" r="36074" b="4304"/>
            <a:stretch/>
          </p:blipFill>
          <p:spPr>
            <a:xfrm>
              <a:off x="3452515" y="701834"/>
              <a:ext cx="1257300" cy="1542122"/>
            </a:xfrm>
            <a:prstGeom prst="rect">
              <a:avLst/>
            </a:prstGeom>
            <a:ln w="19050">
              <a:solidFill>
                <a:schemeClr val="tx1"/>
              </a:solidFill>
            </a:ln>
          </p:spPr>
        </p:pic>
        <p:pic>
          <p:nvPicPr>
            <p:cNvPr id="28" name="Picture 27" descr="A screenshot of a cell phone&#10;&#10;Description automatically generated">
              <a:extLst>
                <a:ext uri="{FF2B5EF4-FFF2-40B4-BE49-F238E27FC236}">
                  <a16:creationId xmlns:a16="http://schemas.microsoft.com/office/drawing/2014/main" id="{C5DB685F-97F7-411E-B909-3067BAAEE5E8}"/>
                </a:ext>
              </a:extLst>
            </p:cNvPr>
            <p:cNvPicPr>
              <a:picLocks noChangeAspect="1"/>
            </p:cNvPicPr>
            <p:nvPr/>
          </p:nvPicPr>
          <p:blipFill rotWithShape="1">
            <a:blip r:embed="rId4">
              <a:extLst>
                <a:ext uri="{28A0092B-C50C-407E-A947-70E740481C1C}">
                  <a14:useLocalDpi xmlns:a14="http://schemas.microsoft.com/office/drawing/2010/main" val="0"/>
                </a:ext>
              </a:extLst>
            </a:blip>
            <a:srcRect l="36612" t="4604" r="34571" b="50173"/>
            <a:stretch/>
          </p:blipFill>
          <p:spPr>
            <a:xfrm>
              <a:off x="3456014" y="2701641"/>
              <a:ext cx="1257300" cy="1527717"/>
            </a:xfrm>
            <a:prstGeom prst="rect">
              <a:avLst/>
            </a:prstGeom>
            <a:ln w="19050">
              <a:solidFill>
                <a:schemeClr val="tx1"/>
              </a:solidFill>
            </a:ln>
          </p:spPr>
        </p:pic>
      </p:grpSp>
      <p:sp>
        <p:nvSpPr>
          <p:cNvPr id="29" name="TextBox 28">
            <a:extLst>
              <a:ext uri="{FF2B5EF4-FFF2-40B4-BE49-F238E27FC236}">
                <a16:creationId xmlns:a16="http://schemas.microsoft.com/office/drawing/2014/main" id="{665C9928-645C-43A8-8B5F-B3F71244BFC0}"/>
              </a:ext>
            </a:extLst>
          </p:cNvPr>
          <p:cNvSpPr txBox="1"/>
          <p:nvPr/>
        </p:nvSpPr>
        <p:spPr>
          <a:xfrm>
            <a:off x="6462038" y="4248816"/>
            <a:ext cx="2184745" cy="369332"/>
          </a:xfrm>
          <a:prstGeom prst="rect">
            <a:avLst/>
          </a:prstGeom>
          <a:noFill/>
        </p:spPr>
        <p:txBody>
          <a:bodyPr wrap="square" rtlCol="0">
            <a:spAutoFit/>
          </a:bodyPr>
          <a:lstStyle/>
          <a:p>
            <a:r>
              <a:rPr lang="en-US" dirty="0">
                <a:solidFill>
                  <a:srgbClr val="FF0000"/>
                </a:solidFill>
              </a:rPr>
              <a:t>With mode Damper </a:t>
            </a:r>
          </a:p>
        </p:txBody>
      </p:sp>
    </p:spTree>
    <p:extLst>
      <p:ext uri="{BB962C8B-B14F-4D97-AF65-F5344CB8AC3E}">
        <p14:creationId xmlns:p14="http://schemas.microsoft.com/office/powerpoint/2010/main" val="1478595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724-DB67-4DA7-B163-B19E72A2D18A}"/>
              </a:ext>
            </a:extLst>
          </p:cNvPr>
          <p:cNvSpPr>
            <a:spLocks noGrp="1"/>
          </p:cNvSpPr>
          <p:nvPr>
            <p:ph type="title"/>
          </p:nvPr>
        </p:nvSpPr>
        <p:spPr>
          <a:xfrm>
            <a:off x="616822" y="72871"/>
            <a:ext cx="8229600" cy="916160"/>
          </a:xfrm>
        </p:spPr>
        <p:txBody>
          <a:bodyPr/>
          <a:lstStyle/>
          <a:p>
            <a:r>
              <a:rPr lang="en-US" sz="2800" dirty="0"/>
              <a:t>High Intensity Booster Beam through Transition after </a:t>
            </a:r>
            <a:r>
              <a:rPr lang="en-US" sz="2800" b="1" i="1" dirty="0" err="1">
                <a:latin typeface="Times New Roman" panose="02020603050405020304" pitchFamily="18" charset="0"/>
                <a:cs typeface="Times New Roman" panose="02020603050405020304" pitchFamily="18" charset="0"/>
              </a:rPr>
              <a:t>f</a:t>
            </a:r>
            <a:r>
              <a:rPr lang="en-US" sz="2800" b="1" i="1" baseline="-25000" dirty="0" err="1">
                <a:latin typeface="Times New Roman" panose="02020603050405020304" pitchFamily="18" charset="0"/>
                <a:cs typeface="Times New Roman" panose="02020603050405020304" pitchFamily="18" charset="0"/>
              </a:rPr>
              <a:t>RF</a:t>
            </a:r>
            <a:r>
              <a:rPr lang="en-US" sz="2800" dirty="0">
                <a:latin typeface="Times New Roman" panose="02020603050405020304" pitchFamily="18" charset="0"/>
                <a:cs typeface="Times New Roman" panose="02020603050405020304" pitchFamily="18" charset="0"/>
              </a:rPr>
              <a:t> </a:t>
            </a:r>
            <a:r>
              <a:rPr lang="en-US" sz="2800" dirty="0"/>
              <a:t>based Transition crossing (cont.) </a:t>
            </a:r>
          </a:p>
        </p:txBody>
      </p:sp>
      <p:sp>
        <p:nvSpPr>
          <p:cNvPr id="3" name="Date Placeholder 2">
            <a:extLst>
              <a:ext uri="{FF2B5EF4-FFF2-40B4-BE49-F238E27FC236}">
                <a16:creationId xmlns:a16="http://schemas.microsoft.com/office/drawing/2014/main" id="{F20FEEF8-2846-4537-92A4-66351126A9B2}"/>
              </a:ext>
            </a:extLst>
          </p:cNvPr>
          <p:cNvSpPr>
            <a:spLocks noGrp="1"/>
          </p:cNvSpPr>
          <p:nvPr>
            <p:ph type="dt" sz="half" idx="2"/>
          </p:nvPr>
        </p:nvSpPr>
        <p:spPr/>
        <p:txBody>
          <a:bodyPr/>
          <a:lstStyle/>
          <a:p>
            <a:r>
              <a:rPr lang="en-US"/>
              <a:t>6/22-7/1, 2020</a:t>
            </a:r>
          </a:p>
        </p:txBody>
      </p:sp>
      <p:sp>
        <p:nvSpPr>
          <p:cNvPr id="4" name="Footer Placeholder 3">
            <a:extLst>
              <a:ext uri="{FF2B5EF4-FFF2-40B4-BE49-F238E27FC236}">
                <a16:creationId xmlns:a16="http://schemas.microsoft.com/office/drawing/2014/main" id="{A45CF5DE-1A09-4C01-8724-BFC3B7F288D2}"/>
              </a:ext>
            </a:extLst>
          </p:cNvPr>
          <p:cNvSpPr>
            <a:spLocks noGrp="1"/>
          </p:cNvSpPr>
          <p:nvPr>
            <p:ph type="ftr" sz="quarter" idx="3"/>
          </p:nvPr>
        </p:nvSpPr>
        <p:spPr/>
        <p:txBody>
          <a:bodyPr/>
          <a:lstStyle/>
          <a:p>
            <a:r>
              <a:rPr lang="en-US"/>
              <a:t>C.Bhat, K.Seiya and J-F.Ostiguy</a:t>
            </a:r>
          </a:p>
        </p:txBody>
      </p:sp>
      <p:sp>
        <p:nvSpPr>
          <p:cNvPr id="5" name="Slide Number Placeholder 4">
            <a:extLst>
              <a:ext uri="{FF2B5EF4-FFF2-40B4-BE49-F238E27FC236}">
                <a16:creationId xmlns:a16="http://schemas.microsoft.com/office/drawing/2014/main" id="{4B06E612-FFC8-41CC-BE1B-98B2444936CF}"/>
              </a:ext>
            </a:extLst>
          </p:cNvPr>
          <p:cNvSpPr>
            <a:spLocks noGrp="1"/>
          </p:cNvSpPr>
          <p:nvPr>
            <p:ph type="sldNum" sz="quarter" idx="4"/>
          </p:nvPr>
        </p:nvSpPr>
        <p:spPr/>
        <p:txBody>
          <a:bodyPr/>
          <a:lstStyle/>
          <a:p>
            <a:fld id="{44D64833-0210-4999-B6BB-5BBCA76D12EA}" type="slidenum">
              <a:rPr lang="en-US" smtClean="0"/>
              <a:pPr/>
              <a:t>21</a:t>
            </a:fld>
            <a:endParaRPr lang="en-US"/>
          </a:p>
        </p:txBody>
      </p:sp>
      <p:pic>
        <p:nvPicPr>
          <p:cNvPr id="6" name="Picture 5">
            <a:extLst>
              <a:ext uri="{FF2B5EF4-FFF2-40B4-BE49-F238E27FC236}">
                <a16:creationId xmlns:a16="http://schemas.microsoft.com/office/drawing/2014/main" id="{44169DE7-AEB8-496A-8729-518E33D06E05}"/>
              </a:ext>
            </a:extLst>
          </p:cNvPr>
          <p:cNvPicPr>
            <a:picLocks noChangeAspect="1"/>
          </p:cNvPicPr>
          <p:nvPr/>
        </p:nvPicPr>
        <p:blipFill rotWithShape="1">
          <a:blip r:embed="rId2"/>
          <a:srcRect l="2408" t="1647" r="1685" b="1504"/>
          <a:stretch/>
        </p:blipFill>
        <p:spPr>
          <a:xfrm>
            <a:off x="0" y="1120697"/>
            <a:ext cx="6298654" cy="4616606"/>
          </a:xfrm>
          <a:prstGeom prst="rect">
            <a:avLst/>
          </a:prstGeom>
        </p:spPr>
      </p:pic>
      <p:sp>
        <p:nvSpPr>
          <p:cNvPr id="7" name="TextBox 6">
            <a:extLst>
              <a:ext uri="{FF2B5EF4-FFF2-40B4-BE49-F238E27FC236}">
                <a16:creationId xmlns:a16="http://schemas.microsoft.com/office/drawing/2014/main" id="{511269DA-D13A-423F-ACAC-2517C40EA780}"/>
              </a:ext>
            </a:extLst>
          </p:cNvPr>
          <p:cNvSpPr txBox="1"/>
          <p:nvPr/>
        </p:nvSpPr>
        <p:spPr>
          <a:xfrm>
            <a:off x="6131385" y="1415386"/>
            <a:ext cx="2904732" cy="5047536"/>
          </a:xfrm>
          <a:prstGeom prst="rect">
            <a:avLst/>
          </a:prstGeom>
          <a:noFill/>
        </p:spPr>
        <p:txBody>
          <a:bodyPr wrap="square" rtlCol="0">
            <a:spAutoFit/>
          </a:bodyPr>
          <a:lstStyle/>
          <a:p>
            <a:r>
              <a:rPr lang="en-US" dirty="0"/>
              <a:t>ESME Simulations showed that the observed bunch length oscillations and emittance dilution are primarily  due to </a:t>
            </a:r>
            <a:r>
              <a:rPr lang="en-US" b="1" dirty="0"/>
              <a:t>bunch- to-bucket mismatch after Transition crossing.</a:t>
            </a:r>
          </a:p>
          <a:p>
            <a:endParaRPr lang="en-US" b="1" dirty="0"/>
          </a:p>
          <a:p>
            <a:r>
              <a:rPr lang="en-US" b="1" dirty="0"/>
              <a:t>Mitigation: </a:t>
            </a:r>
            <a:r>
              <a:rPr lang="en-US" dirty="0"/>
              <a:t>LLRF will be improved to make an additional phase jump in addition to normal phase jump of </a:t>
            </a:r>
            <a:r>
              <a:rPr lang="en-US" dirty="0">
                <a:sym typeface="Symbol" panose="05050102010706020507" pitchFamily="18" charset="2"/>
              </a:rPr>
              <a:t>- </a:t>
            </a:r>
            <a:r>
              <a:rPr lang="en-US" dirty="0"/>
              <a:t>at transition energy. </a:t>
            </a:r>
          </a:p>
          <a:p>
            <a:r>
              <a:rPr lang="en-US" dirty="0"/>
              <a:t> </a:t>
            </a:r>
          </a:p>
          <a:p>
            <a:r>
              <a:rPr lang="en-US" sz="1600" dirty="0"/>
              <a:t>(C. Drennan and B. </a:t>
            </a:r>
            <a:r>
              <a:rPr lang="en-US" sz="1600" dirty="0" err="1"/>
              <a:t>Schupbach</a:t>
            </a:r>
            <a:r>
              <a:rPr lang="en-US" sz="1600" dirty="0"/>
              <a:t>)</a:t>
            </a:r>
          </a:p>
          <a:p>
            <a:endParaRPr lang="en-US" b="1" dirty="0"/>
          </a:p>
          <a:p>
            <a:endParaRPr lang="en-US" dirty="0"/>
          </a:p>
        </p:txBody>
      </p:sp>
      <p:sp>
        <p:nvSpPr>
          <p:cNvPr id="8" name="Rectangle 7">
            <a:extLst>
              <a:ext uri="{FF2B5EF4-FFF2-40B4-BE49-F238E27FC236}">
                <a16:creationId xmlns:a16="http://schemas.microsoft.com/office/drawing/2014/main" id="{7A822CC3-FC7A-4F3F-BA89-11D43A912740}"/>
              </a:ext>
            </a:extLst>
          </p:cNvPr>
          <p:cNvSpPr/>
          <p:nvPr/>
        </p:nvSpPr>
        <p:spPr>
          <a:xfrm>
            <a:off x="0" y="5706141"/>
            <a:ext cx="8601220" cy="461665"/>
          </a:xfrm>
          <a:prstGeom prst="rect">
            <a:avLst/>
          </a:prstGeom>
        </p:spPr>
        <p:txBody>
          <a:bodyPr wrap="square">
            <a:spAutoFit/>
          </a:bodyPr>
          <a:lstStyle/>
          <a:p>
            <a:pPr algn="ctr"/>
            <a:r>
              <a:rPr lang="en-US" sz="2400" b="1" dirty="0"/>
              <a:t>Current Mitigation Technique:  Use of a quad damper</a:t>
            </a:r>
          </a:p>
        </p:txBody>
      </p:sp>
      <p:sp>
        <p:nvSpPr>
          <p:cNvPr id="9" name="TextBox 8">
            <a:extLst>
              <a:ext uri="{FF2B5EF4-FFF2-40B4-BE49-F238E27FC236}">
                <a16:creationId xmlns:a16="http://schemas.microsoft.com/office/drawing/2014/main" id="{ACD2FB30-A866-4513-9DD4-D6506B414772}"/>
              </a:ext>
            </a:extLst>
          </p:cNvPr>
          <p:cNvSpPr txBox="1"/>
          <p:nvPr/>
        </p:nvSpPr>
        <p:spPr>
          <a:xfrm>
            <a:off x="1455941" y="1415386"/>
            <a:ext cx="1609752" cy="646331"/>
          </a:xfrm>
          <a:prstGeom prst="rect">
            <a:avLst/>
          </a:prstGeom>
          <a:noFill/>
        </p:spPr>
        <p:txBody>
          <a:bodyPr wrap="square" rtlCol="0">
            <a:spAutoFit/>
          </a:bodyPr>
          <a:lstStyle/>
          <a:p>
            <a:r>
              <a:rPr lang="en-US" b="1" dirty="0"/>
              <a:t>Data without Quad Damper</a:t>
            </a:r>
          </a:p>
        </p:txBody>
      </p:sp>
    </p:spTree>
    <p:extLst>
      <p:ext uri="{BB962C8B-B14F-4D97-AF65-F5344CB8AC3E}">
        <p14:creationId xmlns:p14="http://schemas.microsoft.com/office/powerpoint/2010/main" val="2511232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00F7D-7A58-46DA-86AF-FBAFAA7BC5F1}"/>
              </a:ext>
            </a:extLst>
          </p:cNvPr>
          <p:cNvSpPr>
            <a:spLocks noGrp="1"/>
          </p:cNvSpPr>
          <p:nvPr>
            <p:ph type="title"/>
          </p:nvPr>
        </p:nvSpPr>
        <p:spPr/>
        <p:txBody>
          <a:bodyPr/>
          <a:lstStyle/>
          <a:p>
            <a:r>
              <a:rPr lang="en-US" sz="2800" dirty="0"/>
              <a:t>Damping Coupled  Bunch Mode-oscillations After Transition Crossing in Booster</a:t>
            </a:r>
            <a:br>
              <a:rPr lang="en-US" sz="2800" dirty="0"/>
            </a:br>
            <a:r>
              <a:rPr lang="en-US" sz="2000" dirty="0"/>
              <a:t>(Ongoing and Future Mitigation Plans)</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8B08EE-0A92-44F3-AC80-D1A6D6AAF59D}"/>
                  </a:ext>
                </a:extLst>
              </p:cNvPr>
              <p:cNvSpPr>
                <a:spLocks noGrp="1"/>
              </p:cNvSpPr>
              <p:nvPr>
                <p:ph idx="1"/>
              </p:nvPr>
            </p:nvSpPr>
            <p:spPr>
              <a:xfrm>
                <a:off x="457200" y="1295400"/>
                <a:ext cx="8229600" cy="5030449"/>
              </a:xfrm>
            </p:spPr>
            <p:txBody>
              <a:bodyPr>
                <a:normAutofit fontScale="55000" lnSpcReduction="20000"/>
              </a:bodyPr>
              <a:lstStyle/>
              <a:p>
                <a:pPr>
                  <a:lnSpc>
                    <a:spcPct val="120000"/>
                  </a:lnSpc>
                </a:pPr>
                <a:r>
                  <a:rPr lang="en-US" dirty="0"/>
                  <a:t>PIP-II Requirements</a:t>
                </a:r>
              </a:p>
              <a:p>
                <a:pPr lvl="1">
                  <a:lnSpc>
                    <a:spcPct val="120000"/>
                  </a:lnSpc>
                </a:pPr>
                <a:r>
                  <a:rPr lang="en-US" dirty="0"/>
                  <a:t>Beam Intensity: 6.5E12 </a:t>
                </a:r>
                <a:r>
                  <a:rPr lang="en-US" dirty="0" err="1"/>
                  <a:t>ppp@Exit</a:t>
                </a:r>
                <a:r>
                  <a:rPr lang="en-US" dirty="0"/>
                  <a:t> with </a:t>
                </a:r>
                <a:r>
                  <a:rPr lang="en-US" dirty="0">
                    <a:sym typeface="Symbol" panose="05050102010706020507" pitchFamily="18" charset="2"/>
                  </a:rPr>
                  <a:t></a:t>
                </a:r>
                <a:r>
                  <a:rPr lang="en-US" baseline="-25000" dirty="0">
                    <a:sym typeface="Symbol" panose="05050102010706020507" pitchFamily="18" charset="2"/>
                  </a:rPr>
                  <a:t>L</a:t>
                </a:r>
                <a:r>
                  <a:rPr lang="en-US" dirty="0">
                    <a:sym typeface="Symbol" panose="05050102010706020507" pitchFamily="18" charset="2"/>
                  </a:rPr>
                  <a:t>(95%)/bunch  0.1 eVs and    </a:t>
                </a:r>
                <a:r>
                  <a:rPr lang="en-US" dirty="0"/>
                  <a:t>(</a:t>
                </a:r>
                <a:r>
                  <a:rPr lang="en-US" dirty="0">
                    <a:sym typeface="Symbol" panose="05050102010706020507" pitchFamily="18" charset="2"/>
                  </a:rPr>
                  <a:t></a:t>
                </a:r>
                <a:r>
                  <a:rPr lang="en-US" baseline="-25000" dirty="0">
                    <a:sym typeface="Symbol" panose="05050102010706020507" pitchFamily="18" charset="2"/>
                  </a:rPr>
                  <a:t>T</a:t>
                </a:r>
                <a:r>
                  <a:rPr lang="en-US" dirty="0">
                    <a:sym typeface="Symbol" panose="05050102010706020507" pitchFamily="18" charset="2"/>
                  </a:rPr>
                  <a:t> (95%)16-mm-</a:t>
                </a:r>
                <a:r>
                  <a:rPr lang="en-US" dirty="0" err="1">
                    <a:sym typeface="Symbol" panose="05050102010706020507" pitchFamily="18" charset="2"/>
                  </a:rPr>
                  <a:t>mr</a:t>
                </a:r>
                <a:r>
                  <a:rPr lang="en-US" dirty="0">
                    <a:sym typeface="Symbol" panose="05050102010706020507" pitchFamily="18" charset="2"/>
                  </a:rPr>
                  <a:t>) </a:t>
                </a:r>
              </a:p>
              <a:p>
                <a:pPr>
                  <a:lnSpc>
                    <a:spcPct val="120000"/>
                  </a:lnSpc>
                </a:pPr>
                <a:r>
                  <a:rPr lang="en-US" dirty="0"/>
                  <a:t>Standard Phase Jump (20Hz) – no other schemes are in baseline design</a:t>
                </a:r>
                <a:endParaRPr lang="en-US" dirty="0">
                  <a:sym typeface="Symbol" panose="05050102010706020507" pitchFamily="18" charset="2"/>
                </a:endParaRPr>
              </a:p>
              <a:p>
                <a:pPr>
                  <a:lnSpc>
                    <a:spcPct val="120000"/>
                  </a:lnSpc>
                </a:pPr>
                <a:r>
                  <a:rPr lang="en-US" dirty="0"/>
                  <a:t>Ongoing and Future Upgrade Plans </a:t>
                </a:r>
              </a:p>
              <a:p>
                <a:pPr lvl="1">
                  <a:lnSpc>
                    <a:spcPct val="120000"/>
                  </a:lnSpc>
                </a:pPr>
                <a:r>
                  <a:rPr lang="en-US" b="1" dirty="0">
                    <a:solidFill>
                      <a:srgbClr val="0000CC"/>
                    </a:solidFill>
                  </a:rPr>
                  <a:t>Quad Digital Damper- </a:t>
                </a:r>
                <a:r>
                  <a:rPr lang="en-US" dirty="0">
                    <a:solidFill>
                      <a:srgbClr val="0000CC"/>
                    </a:solidFill>
                  </a:rPr>
                  <a:t>in progress</a:t>
                </a:r>
              </a:p>
              <a:p>
                <a:pPr lvl="1">
                  <a:lnSpc>
                    <a:spcPct val="120000"/>
                  </a:lnSpc>
                </a:pPr>
                <a:r>
                  <a:rPr lang="en-US" b="1" dirty="0">
                    <a:solidFill>
                      <a:srgbClr val="0000CC"/>
                    </a:solidFill>
                  </a:rPr>
                  <a:t>Higher Ordered Mode Dampers: </a:t>
                </a:r>
                <a:r>
                  <a:rPr lang="en-US" dirty="0">
                    <a:solidFill>
                      <a:srgbClr val="0000CC"/>
                    </a:solidFill>
                  </a:rPr>
                  <a:t>As a side effect of going through transition, bunches become very narrow. The enhanced higher harmonic contents of the beam drives higher order cavity modes- thereby coupled bunch beam modes are excited.</a:t>
                </a:r>
              </a:p>
              <a:p>
                <a:pPr lvl="2">
                  <a:lnSpc>
                    <a:spcPct val="120000"/>
                  </a:lnSpc>
                </a:pPr>
                <a:r>
                  <a:rPr lang="en-US" b="1" dirty="0">
                    <a:solidFill>
                      <a:srgbClr val="0000CC"/>
                    </a:solidFill>
                  </a:rPr>
                  <a:t> Digital dampers – </a:t>
                </a:r>
                <a:r>
                  <a:rPr lang="en-US" dirty="0">
                    <a:solidFill>
                      <a:srgbClr val="0000CC"/>
                    </a:solidFill>
                  </a:rPr>
                  <a:t>in progress</a:t>
                </a:r>
              </a:p>
              <a:p>
                <a:pPr lvl="1">
                  <a:lnSpc>
                    <a:spcPct val="120000"/>
                  </a:lnSpc>
                </a:pPr>
                <a:r>
                  <a:rPr lang="en-US" b="1" dirty="0">
                    <a:solidFill>
                      <a:srgbClr val="0000CC"/>
                    </a:solidFill>
                  </a:rPr>
                  <a:t>Paraphase, RF phase calibration, Digital LLRF Upgrades -</a:t>
                </a:r>
                <a:r>
                  <a:rPr lang="en-US" dirty="0">
                    <a:solidFill>
                      <a:srgbClr val="0000CC"/>
                    </a:solidFill>
                  </a:rPr>
                  <a:t>ongoing</a:t>
                </a:r>
              </a:p>
              <a:p>
                <a:pPr lvl="1">
                  <a:lnSpc>
                    <a:spcPct val="120000"/>
                  </a:lnSpc>
                </a:pPr>
                <a14:m>
                  <m:oMath xmlns:m="http://schemas.openxmlformats.org/officeDocument/2006/math">
                    <m:r>
                      <m:rPr>
                        <m:nor/>
                      </m:rPr>
                      <a:rPr lang="en-US" b="1" dirty="0">
                        <a:solidFill>
                          <a:srgbClr val="0000CC"/>
                        </a:solidFill>
                      </a:rPr>
                      <m:t>Impedance</m:t>
                    </m:r>
                    <m:r>
                      <m:rPr>
                        <m:nor/>
                      </m:rPr>
                      <a:rPr lang="en-US" b="1" dirty="0">
                        <a:solidFill>
                          <a:srgbClr val="0000CC"/>
                        </a:solidFill>
                      </a:rPr>
                      <m:t> </m:t>
                    </m:r>
                    <m:r>
                      <m:rPr>
                        <m:nor/>
                      </m:rPr>
                      <a:rPr lang="en-US" b="1" dirty="0">
                        <a:solidFill>
                          <a:srgbClr val="0000CC"/>
                        </a:solidFill>
                      </a:rPr>
                      <m:t>model</m:t>
                    </m:r>
                    <m:r>
                      <m:rPr>
                        <m:nor/>
                      </m:rPr>
                      <a:rPr lang="en-US" b="1" dirty="0">
                        <a:solidFill>
                          <a:srgbClr val="0000CC"/>
                        </a:solidFill>
                      </a:rPr>
                      <m:t> </m:t>
                    </m:r>
                    <m:r>
                      <m:rPr>
                        <m:nor/>
                      </m:rPr>
                      <a:rPr lang="en-US" b="1" dirty="0">
                        <a:solidFill>
                          <a:srgbClr val="0000CC"/>
                        </a:solidFill>
                      </a:rPr>
                      <m:t>and</m:t>
                    </m:r>
                    <m:r>
                      <m:rPr>
                        <m:nor/>
                      </m:rPr>
                      <a:rPr lang="en-US" b="1" dirty="0">
                        <a:solidFill>
                          <a:srgbClr val="0000CC"/>
                        </a:solidFill>
                      </a:rPr>
                      <m:t> </m:t>
                    </m:r>
                    <m:r>
                      <m:rPr>
                        <m:nor/>
                      </m:rPr>
                      <a:rPr lang="en-US" b="1" dirty="0">
                        <a:solidFill>
                          <a:srgbClr val="0000CC"/>
                        </a:solidFill>
                      </a:rPr>
                      <m:t>simulations</m:t>
                    </m:r>
                    <m:r>
                      <m:rPr>
                        <m:nor/>
                      </m:rPr>
                      <a:rPr lang="en-US" b="1" dirty="0">
                        <a:solidFill>
                          <a:srgbClr val="0000CC"/>
                        </a:solidFill>
                      </a:rPr>
                      <m:t>, </m:t>
                    </m:r>
                    <m:r>
                      <m:rPr>
                        <m:nor/>
                      </m:rPr>
                      <a:rPr lang="en-US" b="1" dirty="0">
                        <a:solidFill>
                          <a:srgbClr val="0000CC"/>
                        </a:solidFill>
                      </a:rPr>
                      <m:t>ESME</m:t>
                    </m:r>
                    <m:r>
                      <m:rPr>
                        <m:nor/>
                      </m:rPr>
                      <a:rPr lang="en-US" b="1" dirty="0">
                        <a:solidFill>
                          <a:srgbClr val="0000CC"/>
                        </a:solidFill>
                      </a:rPr>
                      <m:t>, </m:t>
                    </m:r>
                    <m:r>
                      <m:rPr>
                        <m:nor/>
                      </m:rPr>
                      <a:rPr lang="en-US" b="1" dirty="0">
                        <a:solidFill>
                          <a:srgbClr val="0000CC"/>
                        </a:solidFill>
                      </a:rPr>
                      <m:t>BLOND</m:t>
                    </m:r>
                    <m:r>
                      <m:rPr>
                        <m:nor/>
                      </m:rPr>
                      <a:rPr lang="en-US" b="1" dirty="0">
                        <a:solidFill>
                          <a:srgbClr val="0000CC"/>
                        </a:solidFill>
                      </a:rPr>
                      <m:t>, </m:t>
                    </m:r>
                    <m:r>
                      <m:rPr>
                        <m:nor/>
                      </m:rPr>
                      <a:rPr lang="en-US" b="1" dirty="0">
                        <a:solidFill>
                          <a:srgbClr val="0000CC"/>
                        </a:solidFill>
                      </a:rPr>
                      <m:t>PyOrbit</m:t>
                    </m:r>
                    <m:r>
                      <m:rPr>
                        <m:nor/>
                      </m:rPr>
                      <a:rPr lang="en-US" b="1" dirty="0">
                        <a:solidFill>
                          <a:srgbClr val="0000CC"/>
                        </a:solidFill>
                      </a:rPr>
                      <m:t> </m:t>
                    </m:r>
                    <m:r>
                      <m:rPr>
                        <m:nor/>
                      </m:rPr>
                      <a:rPr lang="en-US" b="1" dirty="0">
                        <a:solidFill>
                          <a:srgbClr val="0000CC"/>
                        </a:solidFill>
                      </a:rPr>
                      <m:t>and</m:t>
                    </m:r>
                    <m:r>
                      <m:rPr>
                        <m:nor/>
                      </m:rPr>
                      <a:rPr lang="en-US" b="1" dirty="0">
                        <a:solidFill>
                          <a:srgbClr val="0000CC"/>
                        </a:solidFill>
                      </a:rPr>
                      <m:t> </m:t>
                    </m:r>
                    <m:r>
                      <m:rPr>
                        <m:nor/>
                      </m:rPr>
                      <a:rPr lang="en-US" b="1" dirty="0">
                        <a:solidFill>
                          <a:srgbClr val="0000CC"/>
                        </a:solidFill>
                      </a:rPr>
                      <m:t>Synergia</m:t>
                    </m:r>
                  </m:oMath>
                </a14:m>
                <a:r>
                  <a:rPr lang="en-US" b="1" dirty="0">
                    <a:solidFill>
                      <a:srgbClr val="0000CC"/>
                    </a:solidFill>
                  </a:rPr>
                  <a:t> –</a:t>
                </a:r>
                <a:r>
                  <a:rPr lang="en-US" dirty="0">
                    <a:solidFill>
                      <a:srgbClr val="0000CC"/>
                    </a:solidFill>
                  </a:rPr>
                  <a:t>in progress</a:t>
                </a:r>
              </a:p>
              <a:p>
                <a:pPr lvl="1">
                  <a:lnSpc>
                    <a:spcPct val="120000"/>
                  </a:lnSpc>
                </a:pP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𝛾</m:t>
                        </m:r>
                      </m:e>
                      <m:sub>
                        <m:r>
                          <a:rPr lang="en-US" i="1">
                            <a:solidFill>
                              <a:schemeClr val="tx1"/>
                            </a:solidFill>
                            <a:latin typeface="Cambria Math" panose="02040503050406030204" pitchFamily="18" charset="0"/>
                          </a:rPr>
                          <m:t>𝑇</m:t>
                        </m:r>
                      </m:sub>
                    </m:sSub>
                    <m:r>
                      <a:rPr lang="en-US" i="1">
                        <a:solidFill>
                          <a:schemeClr val="tx1"/>
                        </a:solidFill>
                        <a:latin typeface="Cambria Math" panose="02040503050406030204" pitchFamily="18" charset="0"/>
                      </a:rPr>
                      <m:t> </m:t>
                    </m:r>
                  </m:oMath>
                </a14:m>
                <a:r>
                  <a:rPr lang="en-US" dirty="0">
                    <a:solidFill>
                      <a:schemeClr val="tx1"/>
                    </a:solidFill>
                  </a:rPr>
                  <a:t>-jump using correctors </a:t>
                </a:r>
              </a:p>
              <a:p>
                <a:pPr lvl="1">
                  <a:lnSpc>
                    <a:spcPct val="120000"/>
                  </a:lnSpc>
                </a:pPr>
                <a:r>
                  <a:rPr lang="en-US" dirty="0">
                    <a:solidFill>
                      <a:schemeClr val="tx1"/>
                    </a:solidFill>
                  </a:rPr>
                  <a:t>triple phase jump, </a:t>
                </a:r>
              </a:p>
              <a:p>
                <a:pPr lvl="1">
                  <a:lnSpc>
                    <a:spcPct val="120000"/>
                  </a:lnSpc>
                </a:pPr>
                <a:r>
                  <a:rPr lang="en-US" dirty="0">
                    <a:solidFill>
                      <a:schemeClr val="tx1"/>
                    </a:solidFill>
                  </a:rPr>
                  <a:t>Combination of the above</a:t>
                </a:r>
              </a:p>
              <a:p>
                <a:pPr lvl="1">
                  <a:lnSpc>
                    <a:spcPct val="120000"/>
                  </a:lnSpc>
                </a:pPr>
                <a:r>
                  <a:rPr lang="en-US" dirty="0">
                    <a:solidFill>
                      <a:schemeClr val="tx1"/>
                    </a:solidFill>
                  </a:rPr>
                  <a:t>Lattice modification  </a:t>
                </a:r>
              </a:p>
              <a:p>
                <a:endParaRPr lang="en-US" dirty="0"/>
              </a:p>
            </p:txBody>
          </p:sp>
        </mc:Choice>
        <mc:Fallback xmlns="">
          <p:sp>
            <p:nvSpPr>
              <p:cNvPr id="3" name="Content Placeholder 2">
                <a:extLst>
                  <a:ext uri="{FF2B5EF4-FFF2-40B4-BE49-F238E27FC236}">
                    <a16:creationId xmlns:a16="http://schemas.microsoft.com/office/drawing/2014/main" id="{A98B08EE-0A92-44F3-AC80-D1A6D6AAF59D}"/>
                  </a:ext>
                </a:extLst>
              </p:cNvPr>
              <p:cNvSpPr>
                <a:spLocks noGrp="1" noRot="1" noChangeAspect="1" noMove="1" noResize="1" noEditPoints="1" noAdjustHandles="1" noChangeArrowheads="1" noChangeShapeType="1" noTextEdit="1"/>
              </p:cNvSpPr>
              <p:nvPr>
                <p:ph idx="1"/>
              </p:nvPr>
            </p:nvSpPr>
            <p:spPr>
              <a:xfrm>
                <a:off x="457200" y="1295400"/>
                <a:ext cx="8229600" cy="5030449"/>
              </a:xfrm>
              <a:blipFill>
                <a:blip r:embed="rId2"/>
                <a:stretch>
                  <a:fillRect t="-72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EEE0EBC4-4CB9-4FA8-ACD2-F36DCC39A53A}"/>
              </a:ext>
            </a:extLst>
          </p:cNvPr>
          <p:cNvSpPr>
            <a:spLocks noGrp="1"/>
          </p:cNvSpPr>
          <p:nvPr>
            <p:ph type="dt" sz="half" idx="2"/>
          </p:nvPr>
        </p:nvSpPr>
        <p:spPr/>
        <p:txBody>
          <a:bodyPr/>
          <a:lstStyle/>
          <a:p>
            <a:r>
              <a:rPr lang="en-US"/>
              <a:t>6/22-7/1, 2020</a:t>
            </a:r>
            <a:endParaRPr lang="en-US" dirty="0"/>
          </a:p>
        </p:txBody>
      </p:sp>
      <p:sp>
        <p:nvSpPr>
          <p:cNvPr id="5" name="Footer Placeholder 4">
            <a:extLst>
              <a:ext uri="{FF2B5EF4-FFF2-40B4-BE49-F238E27FC236}">
                <a16:creationId xmlns:a16="http://schemas.microsoft.com/office/drawing/2014/main" id="{651E05FC-74D6-4A8B-933F-B6F75F8C22EE}"/>
              </a:ext>
            </a:extLst>
          </p:cNvPr>
          <p:cNvSpPr>
            <a:spLocks noGrp="1"/>
          </p:cNvSpPr>
          <p:nvPr>
            <p:ph type="ftr" sz="quarter" idx="3"/>
          </p:nvPr>
        </p:nvSpPr>
        <p:spPr/>
        <p:txBody>
          <a:bodyPr/>
          <a:lstStyle/>
          <a:p>
            <a:r>
              <a:rPr lang="en-US"/>
              <a:t>C.Bhat, K.Seiya and J-F.Ostiguy</a:t>
            </a:r>
          </a:p>
        </p:txBody>
      </p:sp>
      <p:sp>
        <p:nvSpPr>
          <p:cNvPr id="6" name="Slide Number Placeholder 5">
            <a:extLst>
              <a:ext uri="{FF2B5EF4-FFF2-40B4-BE49-F238E27FC236}">
                <a16:creationId xmlns:a16="http://schemas.microsoft.com/office/drawing/2014/main" id="{12DA9EA5-902A-4D35-95B1-D6650792A243}"/>
              </a:ext>
            </a:extLst>
          </p:cNvPr>
          <p:cNvSpPr>
            <a:spLocks noGrp="1"/>
          </p:cNvSpPr>
          <p:nvPr>
            <p:ph type="sldNum" sz="quarter" idx="4"/>
          </p:nvPr>
        </p:nvSpPr>
        <p:spPr/>
        <p:txBody>
          <a:bodyPr/>
          <a:lstStyle/>
          <a:p>
            <a:fld id="{44D64833-0210-4999-B6BB-5BBCA76D12EA}" type="slidenum">
              <a:rPr lang="en-US" smtClean="0"/>
              <a:pPr/>
              <a:t>22</a:t>
            </a:fld>
            <a:endParaRPr lang="en-US"/>
          </a:p>
        </p:txBody>
      </p:sp>
      <p:sp>
        <p:nvSpPr>
          <p:cNvPr id="7" name="Left Brace 6">
            <a:extLst>
              <a:ext uri="{FF2B5EF4-FFF2-40B4-BE49-F238E27FC236}">
                <a16:creationId xmlns:a16="http://schemas.microsoft.com/office/drawing/2014/main" id="{9FF4B691-B793-4ED0-8BFC-EE6A05FAF8E1}"/>
              </a:ext>
            </a:extLst>
          </p:cNvPr>
          <p:cNvSpPr/>
          <p:nvPr/>
        </p:nvSpPr>
        <p:spPr>
          <a:xfrm rot="10800000">
            <a:off x="3653144" y="4882661"/>
            <a:ext cx="293077" cy="135987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FDEF7060-CE3D-41AA-95EF-110C47E63928}"/>
              </a:ext>
            </a:extLst>
          </p:cNvPr>
          <p:cNvSpPr txBox="1"/>
          <p:nvPr/>
        </p:nvSpPr>
        <p:spPr>
          <a:xfrm>
            <a:off x="4034597" y="5377934"/>
            <a:ext cx="2128660" cy="369332"/>
          </a:xfrm>
          <a:prstGeom prst="rect">
            <a:avLst/>
          </a:prstGeom>
          <a:noFill/>
        </p:spPr>
        <p:txBody>
          <a:bodyPr wrap="none" rtlCol="0">
            <a:spAutoFit/>
          </a:bodyPr>
          <a:lstStyle/>
          <a:p>
            <a:r>
              <a:rPr lang="en-US" dirty="0"/>
              <a:t>Under Consideration</a:t>
            </a:r>
          </a:p>
        </p:txBody>
      </p:sp>
    </p:spTree>
    <p:extLst>
      <p:ext uri="{BB962C8B-B14F-4D97-AF65-F5344CB8AC3E}">
        <p14:creationId xmlns:p14="http://schemas.microsoft.com/office/powerpoint/2010/main" val="2687013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8D11B25-D3F8-4E4C-948B-EC6A3E42349B}"/>
              </a:ext>
            </a:extLst>
          </p:cNvPr>
          <p:cNvSpPr>
            <a:spLocks noGrp="1"/>
          </p:cNvSpPr>
          <p:nvPr>
            <p:ph type="title"/>
          </p:nvPr>
        </p:nvSpPr>
        <p:spPr>
          <a:xfrm>
            <a:off x="457199" y="57270"/>
            <a:ext cx="8389223" cy="979367"/>
          </a:xfrm>
        </p:spPr>
        <p:txBody>
          <a:bodyPr/>
          <a:lstStyle/>
          <a:p>
            <a:r>
              <a:rPr lang="en-US" sz="2800" dirty="0"/>
              <a:t>Transition Crossing in the Main Injector </a:t>
            </a:r>
            <a:br>
              <a:rPr lang="en-US" sz="2800" dirty="0"/>
            </a:br>
            <a:r>
              <a:rPr lang="en-US" sz="2800" dirty="0"/>
              <a:t>(history, current and future)</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85C79DA5-8948-4C06-A907-1EF15DEF2C2A}"/>
                  </a:ext>
                </a:extLst>
              </p:cNvPr>
              <p:cNvSpPr>
                <a:spLocks noGrp="1"/>
              </p:cNvSpPr>
              <p:nvPr>
                <p:ph idx="1"/>
              </p:nvPr>
            </p:nvSpPr>
            <p:spPr>
              <a:xfrm>
                <a:off x="560135" y="939809"/>
                <a:ext cx="8399797" cy="5579211"/>
              </a:xfrm>
            </p:spPr>
            <p:txBody>
              <a:bodyPr>
                <a:normAutofit fontScale="55000" lnSpcReduction="20000"/>
              </a:bodyPr>
              <a:lstStyle/>
              <a:p>
                <a:pPr>
                  <a:lnSpc>
                    <a:spcPct val="120000"/>
                  </a:lnSpc>
                </a:pPr>
                <a:r>
                  <a:rPr lang="en-US" dirty="0"/>
                  <a:t>Past</a:t>
                </a:r>
              </a:p>
              <a:p>
                <a:pPr lvl="1">
                  <a:lnSpc>
                    <a:spcPct val="120000"/>
                  </a:lnSpc>
                </a:pP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i="1">
                            <a:latin typeface="Cambria Math" panose="02040503050406030204" pitchFamily="18" charset="0"/>
                          </a:rPr>
                          <m:t>𝑇</m:t>
                        </m:r>
                      </m:sub>
                    </m:sSub>
                    <m:r>
                      <a:rPr lang="en-US" i="1">
                        <a:latin typeface="Cambria Math" panose="02040503050406030204" pitchFamily="18" charset="0"/>
                      </a:rPr>
                      <m:t> </m:t>
                    </m:r>
                  </m:oMath>
                </a14:m>
                <a:r>
                  <a:rPr lang="en-US" dirty="0"/>
                  <a:t>-jump scheme (S. Holmes, S. </a:t>
                </a:r>
                <a:r>
                  <a:rPr lang="en-US" dirty="0" err="1"/>
                  <a:t>Peggs</a:t>
                </a:r>
                <a:r>
                  <a:rPr lang="en-US" dirty="0"/>
                  <a:t>, W. </a:t>
                </a:r>
                <a:r>
                  <a:rPr lang="en-US" dirty="0" err="1"/>
                  <a:t>Chou,V</a:t>
                </a:r>
                <a:r>
                  <a:rPr lang="en-US" dirty="0"/>
                  <a:t>. Visnjic)</a:t>
                </a:r>
              </a:p>
              <a:p>
                <a:pPr lvl="1">
                  <a:lnSpc>
                    <a:spcPct val="120000"/>
                  </a:lnSpc>
                </a:pPr>
                <a:r>
                  <a:rPr lang="en-US" dirty="0"/>
                  <a:t>Focus free transition crossing (J. Griffin, C. Bhat, J. MacLachlan, K. Meisner and many)</a:t>
                </a:r>
              </a:p>
              <a:p>
                <a:pPr lvl="1">
                  <a:lnSpc>
                    <a:spcPct val="120000"/>
                  </a:lnSpc>
                </a:pPr>
                <a:r>
                  <a:rPr lang="en-US" dirty="0"/>
                  <a:t>Transition Free lattice (K.Y. Ng, </a:t>
                </a:r>
                <a:r>
                  <a:rPr lang="en-US" b="1" dirty="0" err="1">
                    <a:solidFill>
                      <a:srgbClr val="FF0000"/>
                    </a:solidFill>
                  </a:rPr>
                  <a:t>D.Trbojevic</a:t>
                </a:r>
                <a:r>
                  <a:rPr lang="en-US" b="1" dirty="0">
                    <a:solidFill>
                      <a:srgbClr val="FF0000"/>
                    </a:solidFill>
                  </a:rPr>
                  <a:t> </a:t>
                </a:r>
                <a:r>
                  <a:rPr lang="en-US" dirty="0"/>
                  <a:t>and S. Y. Lee,)</a:t>
                </a:r>
              </a:p>
              <a:p>
                <a:pPr lvl="1">
                  <a:lnSpc>
                    <a:spcPct val="120000"/>
                  </a:lnSpc>
                </a:pPr>
                <a:r>
                  <a:rPr lang="en-US" dirty="0"/>
                  <a:t>Main Injector Intensity Limitations at Transition, (C. Bhat, MI Note 0218)</a:t>
                </a:r>
              </a:p>
              <a:p>
                <a:pPr lvl="1">
                  <a:lnSpc>
                    <a:spcPct val="120000"/>
                  </a:lnSpc>
                </a:pPr>
                <a:endParaRPr lang="en-US" dirty="0"/>
              </a:p>
              <a:p>
                <a:pPr>
                  <a:lnSpc>
                    <a:spcPct val="120000"/>
                  </a:lnSpc>
                </a:pPr>
                <a:r>
                  <a:rPr lang="en-US" dirty="0"/>
                  <a:t>Current </a:t>
                </a:r>
              </a:p>
              <a:p>
                <a:pPr lvl="1">
                  <a:lnSpc>
                    <a:spcPct val="120000"/>
                  </a:lnSpc>
                </a:pPr>
                <a:r>
                  <a:rPr lang="en-US" sz="2900" b="1" dirty="0"/>
                  <a:t>Standard Phase Jump; </a:t>
                </a:r>
                <a:r>
                  <a:rPr lang="en-US" sz="2900" dirty="0"/>
                  <a:t>Beam Intensity 4.9E13-5.6e13ppp</a:t>
                </a:r>
              </a:p>
              <a:p>
                <a:pPr lvl="2">
                  <a:lnSpc>
                    <a:spcPct val="120000"/>
                  </a:lnSpc>
                </a:pPr>
                <a:r>
                  <a:rPr lang="en-US" dirty="0"/>
                  <a:t>Our analysis and experience showed that </a:t>
                </a:r>
                <a:r>
                  <a:rPr lang="en-US" b="1" dirty="0"/>
                  <a:t>for intensity ~5-6E13 p/486 bunches (</a:t>
                </a:r>
                <a:r>
                  <a:rPr lang="en-US" b="1" dirty="0">
                    <a:sym typeface="Symbol" panose="05050102010706020507" pitchFamily="18" charset="2"/>
                  </a:rPr>
                  <a:t></a:t>
                </a:r>
                <a:r>
                  <a:rPr lang="en-US" b="1" baseline="-25000" dirty="0">
                    <a:sym typeface="Symbol" panose="05050102010706020507" pitchFamily="18" charset="2"/>
                  </a:rPr>
                  <a:t>L</a:t>
                </a:r>
                <a:r>
                  <a:rPr lang="en-US" b="1" dirty="0">
                    <a:sym typeface="Symbol" panose="05050102010706020507" pitchFamily="18" charset="2"/>
                  </a:rPr>
                  <a:t>/bunch  0.2 eVs), transition crossing is not an issue</a:t>
                </a:r>
                <a:r>
                  <a:rPr lang="en-US" dirty="0">
                    <a:sym typeface="Symbol" panose="05050102010706020507" pitchFamily="18" charset="2"/>
                  </a:rPr>
                  <a:t>.</a:t>
                </a:r>
              </a:p>
              <a:p>
                <a:pPr lvl="1">
                  <a:lnSpc>
                    <a:spcPct val="120000"/>
                  </a:lnSpc>
                </a:pPr>
                <a:r>
                  <a:rPr lang="en-US" b="1" i="1" dirty="0" err="1">
                    <a:latin typeface="Times New Roman" panose="02020603050405020304" pitchFamily="18" charset="0"/>
                    <a:cs typeface="Times New Roman" panose="02020603050405020304" pitchFamily="18" charset="0"/>
                  </a:rPr>
                  <a:t>f</a:t>
                </a:r>
                <a:r>
                  <a:rPr lang="en-US" b="1" i="1" baseline="-25000" dirty="0" err="1">
                    <a:latin typeface="Times New Roman" panose="02020603050405020304" pitchFamily="18" charset="0"/>
                    <a:cs typeface="Times New Roman" panose="02020603050405020304" pitchFamily="18" charset="0"/>
                  </a:rPr>
                  <a:t>RF</a:t>
                </a:r>
                <a:r>
                  <a:rPr lang="en-US" b="1" i="1" baseline="-25000" dirty="0">
                    <a:latin typeface="Times New Roman" panose="02020603050405020304" pitchFamily="18" charset="0"/>
                    <a:cs typeface="Times New Roman" panose="02020603050405020304" pitchFamily="18" charset="0"/>
                  </a:rPr>
                  <a:t>  </a:t>
                </a:r>
                <a:r>
                  <a:rPr lang="en-US" dirty="0">
                    <a:sym typeface="Symbol" panose="05050102010706020507" pitchFamily="18" charset="2"/>
                  </a:rPr>
                  <a:t>based transition crossing since (2001), highly improved LLRF system</a:t>
                </a:r>
              </a:p>
              <a:p>
                <a:pPr lvl="1">
                  <a:lnSpc>
                    <a:spcPct val="120000"/>
                  </a:lnSpc>
                </a:pPr>
                <a:r>
                  <a:rPr lang="en-US" dirty="0">
                    <a:sym typeface="Symbol" panose="05050102010706020507" pitchFamily="18" charset="2"/>
                  </a:rPr>
                  <a:t>Run with high chromaticity</a:t>
                </a:r>
              </a:p>
              <a:p>
                <a:pPr lvl="1">
                  <a:lnSpc>
                    <a:spcPct val="120000"/>
                  </a:lnSpc>
                </a:pPr>
                <a:r>
                  <a:rPr lang="en-US" dirty="0">
                    <a:sym typeface="Symbol" panose="05050102010706020507" pitchFamily="18" charset="2"/>
                  </a:rPr>
                  <a:t>Digital wide-band longitudinal dampers (since 2006) </a:t>
                </a:r>
              </a:p>
              <a:p>
                <a:pPr>
                  <a:lnSpc>
                    <a:spcPct val="120000"/>
                  </a:lnSpc>
                </a:pPr>
                <a:r>
                  <a:rPr lang="en-US" dirty="0"/>
                  <a:t>PIP-II Requirements</a:t>
                </a:r>
              </a:p>
              <a:p>
                <a:pPr lvl="1">
                  <a:lnSpc>
                    <a:spcPct val="120000"/>
                  </a:lnSpc>
                </a:pPr>
                <a:r>
                  <a:rPr lang="en-US" dirty="0"/>
                  <a:t>Beam Intensity ~8E13 p/486 bunches with (</a:t>
                </a:r>
                <a:r>
                  <a:rPr lang="en-US" dirty="0">
                    <a:sym typeface="Symbol" panose="05050102010706020507" pitchFamily="18" charset="2"/>
                  </a:rPr>
                  <a:t></a:t>
                </a:r>
                <a:r>
                  <a:rPr lang="en-US" baseline="-25000" dirty="0">
                    <a:sym typeface="Symbol" panose="05050102010706020507" pitchFamily="18" charset="2"/>
                  </a:rPr>
                  <a:t>L</a:t>
                </a:r>
                <a:r>
                  <a:rPr lang="en-US" dirty="0">
                    <a:sym typeface="Symbol" panose="05050102010706020507" pitchFamily="18" charset="2"/>
                  </a:rPr>
                  <a:t>/bunch~0.8 eVs)</a:t>
                </a:r>
              </a:p>
              <a:p>
                <a:pPr lvl="2">
                  <a:lnSpc>
                    <a:spcPct val="120000"/>
                  </a:lnSpc>
                </a:pPr>
                <a:r>
                  <a:rPr lang="en-US" dirty="0">
                    <a:sym typeface="Symbol" panose="05050102010706020507" pitchFamily="18" charset="2"/>
                  </a:rPr>
                  <a:t>Non-linear effects will become an issue  </a:t>
                </a:r>
                <a:endParaRPr lang="en-US" dirty="0"/>
              </a:p>
              <a:p>
                <a:pPr>
                  <a:lnSpc>
                    <a:spcPct val="120000"/>
                  </a:lnSpc>
                </a:pPr>
                <a:r>
                  <a:rPr lang="en-US" dirty="0"/>
                  <a:t>Future Plans </a:t>
                </a:r>
              </a:p>
              <a:p>
                <a:pPr lvl="1">
                  <a:lnSpc>
                    <a:spcPct val="120000"/>
                  </a:lnSpc>
                </a:pPr>
                <a14:m>
                  <m:oMath xmlns:m="http://schemas.openxmlformats.org/officeDocument/2006/math">
                    <m:r>
                      <m:rPr>
                        <m:nor/>
                      </m:rPr>
                      <a:rPr lang="en-US" dirty="0"/>
                      <m:t>Simulations</m:t>
                    </m:r>
                    <m:r>
                      <m:rPr>
                        <m:nor/>
                      </m:rPr>
                      <a:rPr lang="en-US" dirty="0"/>
                      <m:t>: </m:t>
                    </m:r>
                    <m:r>
                      <m:rPr>
                        <m:nor/>
                      </m:rPr>
                      <a:rPr lang="en-US" dirty="0"/>
                      <m:t>Synergia</m:t>
                    </m:r>
                    <m:r>
                      <m:rPr>
                        <m:nor/>
                      </m:rPr>
                      <a:rPr lang="en-US" dirty="0"/>
                      <m:t> </m:t>
                    </m:r>
                    <m:r>
                      <m:rPr>
                        <m:nor/>
                      </m:rPr>
                      <a:rPr lang="en-US" dirty="0"/>
                      <m:t>and</m:t>
                    </m:r>
                    <m:r>
                      <m:rPr>
                        <m:nor/>
                      </m:rPr>
                      <a:rPr lang="en-US" dirty="0"/>
                      <m:t> </m:t>
                    </m:r>
                    <m:r>
                      <m:rPr>
                        <m:nor/>
                      </m:rPr>
                      <a:rPr lang="en-US" dirty="0"/>
                      <m:t>BLOND</m:t>
                    </m:r>
                    <m:r>
                      <m:rPr>
                        <m:nor/>
                      </m:rPr>
                      <a:rPr lang="en-US" dirty="0"/>
                      <m:t> </m:t>
                    </m:r>
                  </m:oMath>
                </a14:m>
                <a:endParaRPr lang="en-US" dirty="0"/>
              </a:p>
              <a:p>
                <a:pPr lvl="1">
                  <a:lnSpc>
                    <a:spcPct val="120000"/>
                  </a:lnSpc>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i="1">
                            <a:latin typeface="Cambria Math" panose="02040503050406030204" pitchFamily="18" charset="0"/>
                          </a:rPr>
                          <m:t>𝑇</m:t>
                        </m:r>
                      </m:sub>
                    </m:sSub>
                    <m:r>
                      <a:rPr lang="en-US" i="1">
                        <a:latin typeface="Cambria Math" panose="02040503050406030204" pitchFamily="18" charset="0"/>
                      </a:rPr>
                      <m:t> </m:t>
                    </m:r>
                  </m:oMath>
                </a14:m>
                <a:r>
                  <a:rPr lang="en-US" dirty="0"/>
                  <a:t>-jump using dedicated pulsed magnets </a:t>
                </a:r>
              </a:p>
              <a:p>
                <a:pPr lvl="1">
                  <a:lnSpc>
                    <a:spcPct val="120000"/>
                  </a:lnSpc>
                </a:pPr>
                <a:endParaRPr lang="en-US" dirty="0"/>
              </a:p>
              <a:p>
                <a:pPr lvl="1">
                  <a:lnSpc>
                    <a:spcPct val="120000"/>
                  </a:lnSpc>
                </a:pPr>
                <a:endParaRPr lang="en-US" dirty="0"/>
              </a:p>
            </p:txBody>
          </p:sp>
        </mc:Choice>
        <mc:Fallback xmlns="">
          <p:sp>
            <p:nvSpPr>
              <p:cNvPr id="9" name="Content Placeholder 8">
                <a:extLst>
                  <a:ext uri="{FF2B5EF4-FFF2-40B4-BE49-F238E27FC236}">
                    <a16:creationId xmlns:a16="http://schemas.microsoft.com/office/drawing/2014/main" id="{85C79DA5-8948-4C06-A907-1EF15DEF2C2A}"/>
                  </a:ext>
                </a:extLst>
              </p:cNvPr>
              <p:cNvSpPr>
                <a:spLocks noGrp="1" noRot="1" noChangeAspect="1" noMove="1" noResize="1" noEditPoints="1" noAdjustHandles="1" noChangeArrowheads="1" noChangeShapeType="1" noTextEdit="1"/>
              </p:cNvSpPr>
              <p:nvPr>
                <p:ph idx="1"/>
              </p:nvPr>
            </p:nvSpPr>
            <p:spPr>
              <a:xfrm>
                <a:off x="560135" y="939809"/>
                <a:ext cx="8399797" cy="5579211"/>
              </a:xfrm>
              <a:blipFill>
                <a:blip r:embed="rId2"/>
                <a:stretch>
                  <a:fillRect t="-546"/>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E5C54D82-12A7-45B4-9B87-0932262F4BFE}"/>
              </a:ext>
            </a:extLst>
          </p:cNvPr>
          <p:cNvSpPr>
            <a:spLocks noGrp="1"/>
          </p:cNvSpPr>
          <p:nvPr>
            <p:ph type="dt" sz="half" idx="2"/>
          </p:nvPr>
        </p:nvSpPr>
        <p:spPr/>
        <p:txBody>
          <a:bodyPr/>
          <a:lstStyle/>
          <a:p>
            <a:r>
              <a:rPr lang="en-US"/>
              <a:t>6/22-7/1, 2020</a:t>
            </a:r>
          </a:p>
        </p:txBody>
      </p:sp>
      <p:sp>
        <p:nvSpPr>
          <p:cNvPr id="6" name="Footer Placeholder 5">
            <a:extLst>
              <a:ext uri="{FF2B5EF4-FFF2-40B4-BE49-F238E27FC236}">
                <a16:creationId xmlns:a16="http://schemas.microsoft.com/office/drawing/2014/main" id="{594152F8-494B-42DA-ABFD-D884A4C1FAF2}"/>
              </a:ext>
            </a:extLst>
          </p:cNvPr>
          <p:cNvSpPr>
            <a:spLocks noGrp="1"/>
          </p:cNvSpPr>
          <p:nvPr>
            <p:ph type="ftr" sz="quarter" idx="3"/>
          </p:nvPr>
        </p:nvSpPr>
        <p:spPr/>
        <p:txBody>
          <a:bodyPr/>
          <a:lstStyle/>
          <a:p>
            <a:r>
              <a:rPr lang="en-US"/>
              <a:t>C.Bhat, K.Seiya and J-F.Ostiguy</a:t>
            </a:r>
          </a:p>
        </p:txBody>
      </p:sp>
      <p:sp>
        <p:nvSpPr>
          <p:cNvPr id="7" name="Slide Number Placeholder 6">
            <a:extLst>
              <a:ext uri="{FF2B5EF4-FFF2-40B4-BE49-F238E27FC236}">
                <a16:creationId xmlns:a16="http://schemas.microsoft.com/office/drawing/2014/main" id="{1AA0CF27-F0BC-4B32-AB13-6CBFAFA85476}"/>
              </a:ext>
            </a:extLst>
          </p:cNvPr>
          <p:cNvSpPr>
            <a:spLocks noGrp="1"/>
          </p:cNvSpPr>
          <p:nvPr>
            <p:ph type="sldNum" sz="quarter" idx="4"/>
          </p:nvPr>
        </p:nvSpPr>
        <p:spPr/>
        <p:txBody>
          <a:bodyPr/>
          <a:lstStyle/>
          <a:p>
            <a:fld id="{44D64833-0210-4999-B6BB-5BBCA76D12EA}" type="slidenum">
              <a:rPr lang="en-US" smtClean="0"/>
              <a:pPr/>
              <a:t>23</a:t>
            </a:fld>
            <a:endParaRPr lang="en-US"/>
          </a:p>
        </p:txBody>
      </p:sp>
      <p:sp>
        <p:nvSpPr>
          <p:cNvPr id="2" name="TextBox 1">
            <a:extLst>
              <a:ext uri="{FF2B5EF4-FFF2-40B4-BE49-F238E27FC236}">
                <a16:creationId xmlns:a16="http://schemas.microsoft.com/office/drawing/2014/main" id="{CEC36547-C23B-4023-A656-127E14D73049}"/>
              </a:ext>
            </a:extLst>
          </p:cNvPr>
          <p:cNvSpPr txBox="1"/>
          <p:nvPr/>
        </p:nvSpPr>
        <p:spPr>
          <a:xfrm>
            <a:off x="7346957" y="4623947"/>
            <a:ext cx="1236908" cy="923330"/>
          </a:xfrm>
          <a:prstGeom prst="rect">
            <a:avLst/>
          </a:prstGeom>
          <a:solidFill>
            <a:schemeClr val="accent6">
              <a:lumMod val="40000"/>
              <a:lumOff val="60000"/>
            </a:schemeClr>
          </a:solidFill>
        </p:spPr>
        <p:txBody>
          <a:bodyPr wrap="square" rtlCol="0">
            <a:spAutoFit/>
          </a:bodyPr>
          <a:lstStyle/>
          <a:p>
            <a:r>
              <a:rPr lang="en-US" b="1" dirty="0"/>
              <a:t>Transition Crossing is an issue</a:t>
            </a:r>
          </a:p>
        </p:txBody>
      </p:sp>
    </p:spTree>
    <p:extLst>
      <p:ext uri="{BB962C8B-B14F-4D97-AF65-F5344CB8AC3E}">
        <p14:creationId xmlns:p14="http://schemas.microsoft.com/office/powerpoint/2010/main" val="428958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2" end="12"/>
                                            </p:txEl>
                                          </p:spTgt>
                                        </p:tgtEl>
                                        <p:attrNameLst>
                                          <p:attrName>style.visibility</p:attrName>
                                        </p:attrNameLst>
                                      </p:cBhvr>
                                      <p:to>
                                        <p:strVal val="visible"/>
                                      </p:to>
                                    </p:set>
                                    <p:animEffect transition="in" filter="barn(inVertical)">
                                      <p:cBhvr>
                                        <p:cTn id="7" dur="500"/>
                                        <p:tgtEl>
                                          <p:spTgt spid="9">
                                            <p:txEl>
                                              <p:pRg st="12" end="1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13" end="13"/>
                                            </p:txEl>
                                          </p:spTgt>
                                        </p:tgtEl>
                                        <p:attrNameLst>
                                          <p:attrName>style.visibility</p:attrName>
                                        </p:attrNameLst>
                                      </p:cBhvr>
                                      <p:to>
                                        <p:strVal val="visible"/>
                                      </p:to>
                                    </p:set>
                                    <p:animEffect transition="in" filter="barn(inVertical)">
                                      <p:cBhvr>
                                        <p:cTn id="10" dur="500"/>
                                        <p:tgtEl>
                                          <p:spTgt spid="9">
                                            <p:txEl>
                                              <p:pRg st="13" end="1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14" end="14"/>
                                            </p:txEl>
                                          </p:spTgt>
                                        </p:tgtEl>
                                        <p:attrNameLst>
                                          <p:attrName>style.visibility</p:attrName>
                                        </p:attrNameLst>
                                      </p:cBhvr>
                                      <p:to>
                                        <p:strVal val="visible"/>
                                      </p:to>
                                    </p:set>
                                    <p:animEffect transition="in" filter="barn(inVertical)">
                                      <p:cBhvr>
                                        <p:cTn id="13" dur="500"/>
                                        <p:tgtEl>
                                          <p:spTgt spid="9">
                                            <p:txEl>
                                              <p:pRg st="14" end="14"/>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xEl>
                                              <p:pRg st="15" end="15"/>
                                            </p:txEl>
                                          </p:spTgt>
                                        </p:tgtEl>
                                        <p:attrNameLst>
                                          <p:attrName>style.visibility</p:attrName>
                                        </p:attrNameLst>
                                      </p:cBhvr>
                                      <p:to>
                                        <p:strVal val="visible"/>
                                      </p:to>
                                    </p:set>
                                    <p:animEffect transition="in" filter="barn(inVertical)">
                                      <p:cBhvr>
                                        <p:cTn id="19" dur="500"/>
                                        <p:tgtEl>
                                          <p:spTgt spid="9">
                                            <p:txEl>
                                              <p:pRg st="15" end="1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xEl>
                                              <p:pRg st="17" end="17"/>
                                            </p:txEl>
                                          </p:spTgt>
                                        </p:tgtEl>
                                        <p:attrNameLst>
                                          <p:attrName>style.visibility</p:attrName>
                                        </p:attrNameLst>
                                      </p:cBhvr>
                                      <p:to>
                                        <p:strVal val="visible"/>
                                      </p:to>
                                    </p:set>
                                    <p:animEffect transition="in" filter="barn(inVertical)">
                                      <p:cBhvr>
                                        <p:cTn id="22" dur="500"/>
                                        <p:tgtEl>
                                          <p:spTgt spid="9">
                                            <p:txEl>
                                              <p:pRg st="17" end="17"/>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xEl>
                                              <p:pRg st="16" end="16"/>
                                            </p:txEl>
                                          </p:spTgt>
                                        </p:tgtEl>
                                        <p:attrNameLst>
                                          <p:attrName>style.visibility</p:attrName>
                                        </p:attrNameLst>
                                      </p:cBhvr>
                                      <p:to>
                                        <p:strVal val="visible"/>
                                      </p:to>
                                    </p:set>
                                    <p:animEffect transition="in" filter="barn(inVertical)">
                                      <p:cBhvr>
                                        <p:cTn id="25" dur="500"/>
                                        <p:tgtEl>
                                          <p:spTgt spid="9">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3102-018B-481C-9DA0-6569770D98EF}"/>
              </a:ext>
            </a:extLst>
          </p:cNvPr>
          <p:cNvSpPr>
            <a:spLocks noGrp="1"/>
          </p:cNvSpPr>
          <p:nvPr>
            <p:ph type="title"/>
          </p:nvPr>
        </p:nvSpPr>
        <p:spPr>
          <a:xfrm>
            <a:off x="593499" y="204537"/>
            <a:ext cx="8229600" cy="780201"/>
          </a:xfrm>
        </p:spPr>
        <p:txBody>
          <a:bodyPr/>
          <a:lstStyle/>
          <a:p>
            <a:r>
              <a:rPr lang="en-US" dirty="0"/>
              <a:t>6D Transition Crossing Simulations </a:t>
            </a:r>
            <a:br>
              <a:rPr lang="en-US" dirty="0"/>
            </a:br>
            <a:r>
              <a:rPr lang="en-US" sz="2000" dirty="0"/>
              <a:t>(including Space Charge effect using PIC code Synergia)</a:t>
            </a:r>
            <a:endParaRPr lang="en-US" dirty="0"/>
          </a:p>
        </p:txBody>
      </p:sp>
      <p:sp>
        <p:nvSpPr>
          <p:cNvPr id="3" name="Date Placeholder 2">
            <a:extLst>
              <a:ext uri="{FF2B5EF4-FFF2-40B4-BE49-F238E27FC236}">
                <a16:creationId xmlns:a16="http://schemas.microsoft.com/office/drawing/2014/main" id="{4C43CB2A-48E6-4FB2-AA69-08AF56EC7902}"/>
              </a:ext>
            </a:extLst>
          </p:cNvPr>
          <p:cNvSpPr>
            <a:spLocks noGrp="1"/>
          </p:cNvSpPr>
          <p:nvPr>
            <p:ph type="dt" sz="half" idx="2"/>
          </p:nvPr>
        </p:nvSpPr>
        <p:spPr/>
        <p:txBody>
          <a:bodyPr/>
          <a:lstStyle/>
          <a:p>
            <a:r>
              <a:rPr lang="en-US"/>
              <a:t>6/22-7/1, 2020</a:t>
            </a:r>
          </a:p>
        </p:txBody>
      </p:sp>
      <p:sp>
        <p:nvSpPr>
          <p:cNvPr id="4" name="Footer Placeholder 3">
            <a:extLst>
              <a:ext uri="{FF2B5EF4-FFF2-40B4-BE49-F238E27FC236}">
                <a16:creationId xmlns:a16="http://schemas.microsoft.com/office/drawing/2014/main" id="{F2A5F279-1EE0-4D9D-896D-7C659B4E9E7D}"/>
              </a:ext>
            </a:extLst>
          </p:cNvPr>
          <p:cNvSpPr>
            <a:spLocks noGrp="1"/>
          </p:cNvSpPr>
          <p:nvPr>
            <p:ph type="ftr" sz="quarter" idx="3"/>
          </p:nvPr>
        </p:nvSpPr>
        <p:spPr/>
        <p:txBody>
          <a:bodyPr/>
          <a:lstStyle/>
          <a:p>
            <a:r>
              <a:rPr lang="en-US"/>
              <a:t>C.Bhat, K.Seiya and J-F.Ostiguy</a:t>
            </a:r>
          </a:p>
        </p:txBody>
      </p:sp>
      <p:sp>
        <p:nvSpPr>
          <p:cNvPr id="5" name="Slide Number Placeholder 4">
            <a:extLst>
              <a:ext uri="{FF2B5EF4-FFF2-40B4-BE49-F238E27FC236}">
                <a16:creationId xmlns:a16="http://schemas.microsoft.com/office/drawing/2014/main" id="{97819DE9-EFBF-4269-A853-BC43D4A671B6}"/>
              </a:ext>
            </a:extLst>
          </p:cNvPr>
          <p:cNvSpPr>
            <a:spLocks noGrp="1"/>
          </p:cNvSpPr>
          <p:nvPr>
            <p:ph type="sldNum" sz="quarter" idx="4"/>
          </p:nvPr>
        </p:nvSpPr>
        <p:spPr/>
        <p:txBody>
          <a:bodyPr/>
          <a:lstStyle/>
          <a:p>
            <a:fld id="{44D64833-0210-4999-B6BB-5BBCA76D12EA}" type="slidenum">
              <a:rPr lang="en-US" smtClean="0"/>
              <a:pPr/>
              <a:t>24</a:t>
            </a:fld>
            <a:endParaRPr lang="en-US"/>
          </a:p>
        </p:txBody>
      </p:sp>
      <p:pic>
        <p:nvPicPr>
          <p:cNvPr id="6" name="gammatrampReduced.png" descr="gammatrampReduced.png">
            <a:extLst>
              <a:ext uri="{FF2B5EF4-FFF2-40B4-BE49-F238E27FC236}">
                <a16:creationId xmlns:a16="http://schemas.microsoft.com/office/drawing/2014/main" id="{A3C17016-4BA9-44EB-B4D0-6A6C87007FE7}"/>
              </a:ext>
            </a:extLst>
          </p:cNvPr>
          <p:cNvPicPr>
            <a:picLocks noChangeAspect="1"/>
          </p:cNvPicPr>
          <p:nvPr/>
        </p:nvPicPr>
        <p:blipFill>
          <a:blip r:embed="rId4"/>
          <a:stretch>
            <a:fillRect/>
          </a:stretch>
        </p:blipFill>
        <p:spPr>
          <a:xfrm>
            <a:off x="228600" y="1692592"/>
            <a:ext cx="5584647" cy="4135844"/>
          </a:xfrm>
          <a:prstGeom prst="rect">
            <a:avLst/>
          </a:prstGeom>
          <a:ln w="12700">
            <a:miter lim="400000"/>
          </a:ln>
        </p:spPr>
      </p:pic>
      <p:cxnSp>
        <p:nvCxnSpPr>
          <p:cNvPr id="7" name="Straight Connector 6">
            <a:extLst>
              <a:ext uri="{FF2B5EF4-FFF2-40B4-BE49-F238E27FC236}">
                <a16:creationId xmlns:a16="http://schemas.microsoft.com/office/drawing/2014/main" id="{265F766A-5295-4951-A70C-A567D34474A2}"/>
              </a:ext>
            </a:extLst>
          </p:cNvPr>
          <p:cNvCxnSpPr>
            <a:cxnSpLocks/>
          </p:cNvCxnSpPr>
          <p:nvPr/>
        </p:nvCxnSpPr>
        <p:spPr>
          <a:xfrm>
            <a:off x="3388566" y="1699900"/>
            <a:ext cx="43542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E4E6DE1-4BA6-4B19-8DCE-E29DC7E2FF42}"/>
              </a:ext>
            </a:extLst>
          </p:cNvPr>
          <p:cNvCxnSpPr>
            <a:cxnSpLocks/>
          </p:cNvCxnSpPr>
          <p:nvPr/>
        </p:nvCxnSpPr>
        <p:spPr>
          <a:xfrm>
            <a:off x="3388566" y="1473868"/>
            <a:ext cx="435428" cy="0"/>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72EA1CF-64BD-46B4-9EEB-A296C523F8E6}"/>
                  </a:ext>
                </a:extLst>
              </p:cNvPr>
              <p:cNvSpPr txBox="1"/>
              <p:nvPr/>
            </p:nvSpPr>
            <p:spPr>
              <a:xfrm>
                <a:off x="3789952" y="1473868"/>
                <a:ext cx="1477392" cy="369332"/>
              </a:xfrm>
              <a:prstGeom prst="rect">
                <a:avLst/>
              </a:prstGeom>
              <a:noFill/>
              <a:ln>
                <a:noFill/>
              </a:ln>
            </p:spPr>
            <p:txBody>
              <a:bodyPr wrap="none" rtlCol="0">
                <a:spAutoFit/>
              </a:bodyPr>
              <a:lstStyle/>
              <a:p>
                <a:r>
                  <a:rPr lang="en-US" sz="1800" dirty="0">
                    <a:solidFill>
                      <a:srgbClr val="FFC000"/>
                    </a:solidFill>
                    <a:latin typeface="Helvetica" panose="020B0604020202020204" pitchFamily="34" charset="0"/>
                    <a:cs typeface="Helvetica" panose="020B0604020202020204" pitchFamily="34" charset="0"/>
                  </a:rPr>
                  <a:t>with </a:t>
                </a:r>
                <a14:m>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𝛾</m:t>
                        </m:r>
                      </m:e>
                      <m:sub>
                        <m:r>
                          <a:rPr lang="en-US" i="1">
                            <a:solidFill>
                              <a:srgbClr val="FF0000"/>
                            </a:solidFill>
                            <a:latin typeface="Cambria Math" panose="02040503050406030204" pitchFamily="18" charset="0"/>
                          </a:rPr>
                          <m:t>𝑇</m:t>
                        </m:r>
                      </m:sub>
                    </m:sSub>
                  </m:oMath>
                </a14:m>
                <a:r>
                  <a:rPr lang="en-US" sz="1800" dirty="0">
                    <a:solidFill>
                      <a:srgbClr val="FFC000"/>
                    </a:solidFill>
                    <a:latin typeface="Helvetica" panose="020B0604020202020204" pitchFamily="34" charset="0"/>
                    <a:cs typeface="Helvetica" panose="020B0604020202020204" pitchFamily="34" charset="0"/>
                  </a:rPr>
                  <a:t>-jump</a:t>
                </a:r>
              </a:p>
            </p:txBody>
          </p:sp>
        </mc:Choice>
        <mc:Fallback xmlns="">
          <p:sp>
            <p:nvSpPr>
              <p:cNvPr id="9" name="TextBox 8">
                <a:extLst>
                  <a:ext uri="{FF2B5EF4-FFF2-40B4-BE49-F238E27FC236}">
                    <a16:creationId xmlns:a16="http://schemas.microsoft.com/office/drawing/2014/main" id="{A72EA1CF-64BD-46B4-9EEB-A296C523F8E6}"/>
                  </a:ext>
                </a:extLst>
              </p:cNvPr>
              <p:cNvSpPr txBox="1">
                <a:spLocks noRot="1" noChangeAspect="1" noMove="1" noResize="1" noEditPoints="1" noAdjustHandles="1" noChangeArrowheads="1" noChangeShapeType="1" noTextEdit="1"/>
              </p:cNvSpPr>
              <p:nvPr/>
            </p:nvSpPr>
            <p:spPr>
              <a:xfrm>
                <a:off x="3789952" y="1473868"/>
                <a:ext cx="1477392" cy="369332"/>
              </a:xfrm>
              <a:prstGeom prst="rect">
                <a:avLst/>
              </a:prstGeom>
              <a:blipFill>
                <a:blip r:embed="rId5"/>
                <a:stretch>
                  <a:fillRect l="-3719" t="-10000" r="-3719" b="-2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B3C0477-E7E4-4E2C-8D97-F92CFD256CCC}"/>
                  </a:ext>
                </a:extLst>
              </p:cNvPr>
              <p:cNvSpPr txBox="1"/>
              <p:nvPr/>
            </p:nvSpPr>
            <p:spPr>
              <a:xfrm>
                <a:off x="3789952" y="1255146"/>
                <a:ext cx="1323504" cy="369332"/>
              </a:xfrm>
              <a:prstGeom prst="rect">
                <a:avLst/>
              </a:prstGeom>
              <a:noFill/>
            </p:spPr>
            <p:txBody>
              <a:bodyPr wrap="none" rtlCol="0">
                <a:spAutoFit/>
              </a:bodyPr>
              <a:lstStyle/>
              <a:p>
                <a:r>
                  <a:rPr lang="en-US" sz="1800" dirty="0">
                    <a:solidFill>
                      <a:srgbClr val="00B0F0"/>
                    </a:solidFill>
                    <a:latin typeface="Helvetica" panose="020B0604020202020204" pitchFamily="34" charset="0"/>
                    <a:cs typeface="Helvetica" panose="020B0604020202020204" pitchFamily="34" charset="0"/>
                  </a:rPr>
                  <a:t>no </a:t>
                </a:r>
                <a14:m>
                  <m:oMath xmlns:m="http://schemas.openxmlformats.org/officeDocument/2006/math">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panose="02040503050406030204" pitchFamily="18" charset="0"/>
                            <a:ea typeface="Cambria Math" panose="02040503050406030204" pitchFamily="18" charset="0"/>
                          </a:rPr>
                          <m:t>𝛾</m:t>
                        </m:r>
                      </m:e>
                      <m:sub>
                        <m:r>
                          <a:rPr lang="en-US" i="1">
                            <a:solidFill>
                              <a:srgbClr val="00B0F0"/>
                            </a:solidFill>
                            <a:latin typeface="Cambria Math" panose="02040503050406030204" pitchFamily="18" charset="0"/>
                          </a:rPr>
                          <m:t>𝑇</m:t>
                        </m:r>
                      </m:sub>
                    </m:sSub>
                  </m:oMath>
                </a14:m>
                <a:r>
                  <a:rPr lang="en-US" sz="1800" dirty="0">
                    <a:solidFill>
                      <a:srgbClr val="00B0F0"/>
                    </a:solidFill>
                    <a:latin typeface="Helvetica" panose="020B0604020202020204" pitchFamily="34" charset="0"/>
                    <a:cs typeface="Helvetica" panose="020B0604020202020204" pitchFamily="34" charset="0"/>
                  </a:rPr>
                  <a:t>-jump</a:t>
                </a:r>
              </a:p>
            </p:txBody>
          </p:sp>
        </mc:Choice>
        <mc:Fallback xmlns="">
          <p:sp>
            <p:nvSpPr>
              <p:cNvPr id="10" name="TextBox 9">
                <a:extLst>
                  <a:ext uri="{FF2B5EF4-FFF2-40B4-BE49-F238E27FC236}">
                    <a16:creationId xmlns:a16="http://schemas.microsoft.com/office/drawing/2014/main" id="{3B3C0477-E7E4-4E2C-8D97-F92CFD256CCC}"/>
                  </a:ext>
                </a:extLst>
              </p:cNvPr>
              <p:cNvSpPr txBox="1">
                <a:spLocks noRot="1" noChangeAspect="1" noMove="1" noResize="1" noEditPoints="1" noAdjustHandles="1" noChangeArrowheads="1" noChangeShapeType="1" noTextEdit="1"/>
              </p:cNvSpPr>
              <p:nvPr/>
            </p:nvSpPr>
            <p:spPr>
              <a:xfrm>
                <a:off x="3789952" y="1255146"/>
                <a:ext cx="1323504" cy="369332"/>
              </a:xfrm>
              <a:prstGeom prst="rect">
                <a:avLst/>
              </a:prstGeom>
              <a:blipFill>
                <a:blip r:embed="rId6"/>
                <a:stretch>
                  <a:fillRect l="-4147" t="-10000" r="-414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4AAC989-7019-469F-B116-9C90777B32E0}"/>
                  </a:ext>
                </a:extLst>
              </p:cNvPr>
              <p:cNvSpPr txBox="1"/>
              <p:nvPr/>
            </p:nvSpPr>
            <p:spPr>
              <a:xfrm>
                <a:off x="1076324" y="5877882"/>
                <a:ext cx="7352568" cy="400110"/>
              </a:xfrm>
              <a:prstGeom prst="rect">
                <a:avLst/>
              </a:prstGeom>
              <a:noFill/>
            </p:spPr>
            <p:txBody>
              <a:bodyPr wrap="square" rtlCol="0">
                <a:spAutoFit/>
              </a:bodyPr>
              <a:lstStyle/>
              <a:p>
                <a14:m>
                  <m:oMath xmlns:m="http://schemas.openxmlformats.org/officeDocument/2006/math">
                    <m:sSub>
                      <m:sSubPr>
                        <m:ctrlPr>
                          <a:rPr lang="en-US" sz="2000" b="1"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𝜸</m:t>
                        </m:r>
                      </m:e>
                      <m:sub>
                        <m:r>
                          <a:rPr lang="en-US" sz="2000" b="1" i="1">
                            <a:latin typeface="Cambria Math" panose="02040503050406030204" pitchFamily="18" charset="0"/>
                          </a:rPr>
                          <m:t>𝑻</m:t>
                        </m:r>
                      </m:sub>
                    </m:sSub>
                  </m:oMath>
                </a14:m>
                <a:r>
                  <a:rPr lang="en-US" sz="2000" b="1" dirty="0">
                    <a:solidFill>
                      <a:schemeClr val="tx1">
                        <a:lumMod val="50000"/>
                      </a:schemeClr>
                    </a:solidFill>
                    <a:latin typeface="Helvetica" panose="020B0604020202020204" pitchFamily="34" charset="0"/>
                    <a:cs typeface="Helvetica" panose="020B0604020202020204" pitchFamily="34" charset="0"/>
                  </a:rPr>
                  <a:t>- jump will be installed for PIP-II operation.</a:t>
                </a:r>
              </a:p>
            </p:txBody>
          </p:sp>
        </mc:Choice>
        <mc:Fallback xmlns="">
          <p:sp>
            <p:nvSpPr>
              <p:cNvPr id="11" name="TextBox 10">
                <a:extLst>
                  <a:ext uri="{FF2B5EF4-FFF2-40B4-BE49-F238E27FC236}">
                    <a16:creationId xmlns:a16="http://schemas.microsoft.com/office/drawing/2014/main" id="{64AAC989-7019-469F-B116-9C90777B32E0}"/>
                  </a:ext>
                </a:extLst>
              </p:cNvPr>
              <p:cNvSpPr txBox="1">
                <a:spLocks noRot="1" noChangeAspect="1" noMove="1" noResize="1" noEditPoints="1" noAdjustHandles="1" noChangeArrowheads="1" noChangeShapeType="1" noTextEdit="1"/>
              </p:cNvSpPr>
              <p:nvPr/>
            </p:nvSpPr>
            <p:spPr>
              <a:xfrm>
                <a:off x="1076324" y="5877882"/>
                <a:ext cx="7352568" cy="400110"/>
              </a:xfrm>
              <a:prstGeom prst="rect">
                <a:avLst/>
              </a:prstGeom>
              <a:blipFill>
                <a:blip r:embed="rId7"/>
                <a:stretch>
                  <a:fillRect t="-6061" b="-27273"/>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E104D8E-F645-4236-AF13-2518783496C2}"/>
              </a:ext>
            </a:extLst>
          </p:cNvPr>
          <p:cNvSpPr txBox="1"/>
          <p:nvPr/>
        </p:nvSpPr>
        <p:spPr>
          <a:xfrm>
            <a:off x="864097" y="4674319"/>
            <a:ext cx="941209" cy="461665"/>
          </a:xfrm>
          <a:prstGeom prst="rect">
            <a:avLst/>
          </a:prstGeom>
          <a:noFill/>
        </p:spPr>
        <p:txBody>
          <a:bodyPr wrap="square" rtlCol="0">
            <a:spAutoFit/>
          </a:bodyPr>
          <a:lstStyle/>
          <a:p>
            <a:pPr algn="ctr"/>
            <a:r>
              <a:rPr lang="en-US" sz="1200" b="1" dirty="0">
                <a:solidFill>
                  <a:schemeClr val="accent6">
                    <a:lumMod val="75000"/>
                  </a:schemeClr>
                </a:solidFill>
                <a:latin typeface="Helvetica" panose="020B0604020202020204" pitchFamily="34" charset="0"/>
                <a:cs typeface="Helvetica" panose="020B0604020202020204" pitchFamily="34" charset="0"/>
              </a:rPr>
              <a:t>Particle </a:t>
            </a:r>
          </a:p>
          <a:p>
            <a:pPr algn="ctr"/>
            <a:r>
              <a:rPr lang="en-US" sz="1200" b="1" dirty="0">
                <a:solidFill>
                  <a:schemeClr val="accent6">
                    <a:lumMod val="75000"/>
                  </a:schemeClr>
                </a:solidFill>
                <a:latin typeface="Helvetica" panose="020B0604020202020204" pitchFamily="34" charset="0"/>
                <a:cs typeface="Helvetica" panose="020B0604020202020204" pitchFamily="34" charset="0"/>
              </a:rPr>
              <a:t>Loss </a:t>
            </a:r>
          </a:p>
        </p:txBody>
      </p:sp>
      <p:sp>
        <p:nvSpPr>
          <p:cNvPr id="13" name="TextBox 12">
            <a:extLst>
              <a:ext uri="{FF2B5EF4-FFF2-40B4-BE49-F238E27FC236}">
                <a16:creationId xmlns:a16="http://schemas.microsoft.com/office/drawing/2014/main" id="{9860843E-7657-49F2-9E4C-4C190D952552}"/>
              </a:ext>
            </a:extLst>
          </p:cNvPr>
          <p:cNvSpPr txBox="1"/>
          <p:nvPr/>
        </p:nvSpPr>
        <p:spPr>
          <a:xfrm>
            <a:off x="2058936" y="3101549"/>
            <a:ext cx="1074850" cy="461665"/>
          </a:xfrm>
          <a:prstGeom prst="rect">
            <a:avLst/>
          </a:prstGeom>
          <a:noFill/>
        </p:spPr>
        <p:txBody>
          <a:bodyPr wrap="square" rtlCol="0">
            <a:spAutoFit/>
          </a:bodyPr>
          <a:lstStyle/>
          <a:p>
            <a:pPr algn="ctr"/>
            <a:r>
              <a:rPr lang="en-US" sz="1200" b="1" dirty="0">
                <a:solidFill>
                  <a:schemeClr val="accent6">
                    <a:lumMod val="75000"/>
                  </a:schemeClr>
                </a:solidFill>
                <a:latin typeface="Helvetica" panose="020B0604020202020204" pitchFamily="34" charset="0"/>
                <a:cs typeface="Helvetica" panose="020B0604020202020204" pitchFamily="34" charset="0"/>
              </a:rPr>
              <a:t>Momentum spread</a:t>
            </a:r>
          </a:p>
        </p:txBody>
      </p:sp>
      <p:sp>
        <p:nvSpPr>
          <p:cNvPr id="14" name="TextBox 13">
            <a:extLst>
              <a:ext uri="{FF2B5EF4-FFF2-40B4-BE49-F238E27FC236}">
                <a16:creationId xmlns:a16="http://schemas.microsoft.com/office/drawing/2014/main" id="{7576DE66-1E5A-4A60-A19C-57F2BDEFD5C8}"/>
              </a:ext>
            </a:extLst>
          </p:cNvPr>
          <p:cNvSpPr txBox="1"/>
          <p:nvPr/>
        </p:nvSpPr>
        <p:spPr>
          <a:xfrm>
            <a:off x="1319467" y="1778914"/>
            <a:ext cx="1074850" cy="461665"/>
          </a:xfrm>
          <a:prstGeom prst="rect">
            <a:avLst/>
          </a:prstGeom>
          <a:noFill/>
        </p:spPr>
        <p:txBody>
          <a:bodyPr wrap="square" rtlCol="0">
            <a:spAutoFit/>
          </a:bodyPr>
          <a:lstStyle/>
          <a:p>
            <a:r>
              <a:rPr lang="en-US" sz="1200" b="1" dirty="0">
                <a:solidFill>
                  <a:schemeClr val="accent6">
                    <a:lumMod val="75000"/>
                  </a:schemeClr>
                </a:solidFill>
                <a:latin typeface="Helvetica" panose="020B0604020202020204" pitchFamily="34" charset="0"/>
                <a:cs typeface="Helvetica" panose="020B0604020202020204" pitchFamily="34" charset="0"/>
              </a:rPr>
              <a:t>Horizontal beam size</a:t>
            </a:r>
          </a:p>
        </p:txBody>
      </p:sp>
      <p:pic>
        <p:nvPicPr>
          <p:cNvPr id="15" name="miReduced.mov" descr="miReduced.mov">
            <a:extLst>
              <a:ext uri="{FF2B5EF4-FFF2-40B4-BE49-F238E27FC236}">
                <a16:creationId xmlns:a16="http://schemas.microsoft.com/office/drawing/2014/main" id="{6D669225-76A8-4257-84A2-30B055C564B9}"/>
              </a:ext>
            </a:extLst>
          </p:cNvPr>
          <p:cNvPicPr>
            <a:picLocks/>
          </p:cNvPicPr>
          <p:nvPr>
            <a:videoFile r:link="rId2"/>
            <p:extLst>
              <p:ext uri="{DAA4B4D4-6D71-4841-9C94-3DE7FCFB9230}">
                <p14:media xmlns:p14="http://schemas.microsoft.com/office/powerpoint/2010/main" r:embed="rId1"/>
              </p:ext>
            </p:extLst>
          </p:nvPr>
        </p:nvPicPr>
        <p:blipFill>
          <a:blip r:embed="rId8"/>
          <a:stretch>
            <a:fillRect/>
          </a:stretch>
        </p:blipFill>
        <p:spPr>
          <a:xfrm>
            <a:off x="5967046" y="2100514"/>
            <a:ext cx="3045765" cy="3280377"/>
          </a:xfrm>
          <a:prstGeom prst="rect">
            <a:avLst/>
          </a:prstGeom>
          <a:ln w="12700">
            <a:solidFill>
              <a:schemeClr val="tx1"/>
            </a:solidFill>
            <a:miter lim="400000"/>
          </a:ln>
        </p:spPr>
      </p:pic>
      <p:sp>
        <p:nvSpPr>
          <p:cNvPr id="17" name="Rectangle 16">
            <a:extLst>
              <a:ext uri="{FF2B5EF4-FFF2-40B4-BE49-F238E27FC236}">
                <a16:creationId xmlns:a16="http://schemas.microsoft.com/office/drawing/2014/main" id="{586B5E81-FFB9-441E-9D4F-B433681B9946}"/>
              </a:ext>
            </a:extLst>
          </p:cNvPr>
          <p:cNvSpPr/>
          <p:nvPr/>
        </p:nvSpPr>
        <p:spPr>
          <a:xfrm>
            <a:off x="6225227" y="5494256"/>
            <a:ext cx="2349746" cy="338554"/>
          </a:xfrm>
          <a:prstGeom prst="rect">
            <a:avLst/>
          </a:prstGeom>
        </p:spPr>
        <p:txBody>
          <a:bodyPr wrap="none">
            <a:spAutoFit/>
          </a:bodyPr>
          <a:lstStyle/>
          <a:p>
            <a:r>
              <a:rPr lang="en-US" sz="1600" dirty="0"/>
              <a:t>Based on PAC1991, p1660</a:t>
            </a:r>
          </a:p>
        </p:txBody>
      </p:sp>
      <p:sp>
        <p:nvSpPr>
          <p:cNvPr id="18" name="TextBox 17">
            <a:extLst>
              <a:ext uri="{FF2B5EF4-FFF2-40B4-BE49-F238E27FC236}">
                <a16:creationId xmlns:a16="http://schemas.microsoft.com/office/drawing/2014/main" id="{2934371C-47F1-4A86-87C0-A621E8C72608}"/>
              </a:ext>
            </a:extLst>
          </p:cNvPr>
          <p:cNvSpPr txBox="1"/>
          <p:nvPr/>
        </p:nvSpPr>
        <p:spPr>
          <a:xfrm>
            <a:off x="6858413" y="1243932"/>
            <a:ext cx="1716560" cy="615553"/>
          </a:xfrm>
          <a:prstGeom prst="rect">
            <a:avLst/>
          </a:prstGeom>
          <a:noFill/>
        </p:spPr>
        <p:txBody>
          <a:bodyPr wrap="square" rtlCol="0">
            <a:spAutoFit/>
          </a:bodyPr>
          <a:lstStyle/>
          <a:p>
            <a:pPr algn="ctr"/>
            <a:r>
              <a:rPr lang="en-US" dirty="0"/>
              <a:t>R. Ainsworth</a:t>
            </a:r>
          </a:p>
          <a:p>
            <a:pPr algn="ctr"/>
            <a:r>
              <a:rPr lang="en-US" sz="1600" dirty="0"/>
              <a:t>(IPAC2017,p 3347)</a:t>
            </a:r>
          </a:p>
        </p:txBody>
      </p:sp>
      <p:sp>
        <p:nvSpPr>
          <p:cNvPr id="19" name="TextBox 18">
            <a:extLst>
              <a:ext uri="{FF2B5EF4-FFF2-40B4-BE49-F238E27FC236}">
                <a16:creationId xmlns:a16="http://schemas.microsoft.com/office/drawing/2014/main" id="{6FF0BC5F-1C46-414B-A69D-5185A042D367}"/>
              </a:ext>
            </a:extLst>
          </p:cNvPr>
          <p:cNvSpPr txBox="1"/>
          <p:nvPr/>
        </p:nvSpPr>
        <p:spPr>
          <a:xfrm>
            <a:off x="3370127" y="4660074"/>
            <a:ext cx="4616389" cy="492443"/>
          </a:xfrm>
          <a:prstGeom prst="rect">
            <a:avLst/>
          </a:prstGeom>
          <a:noFill/>
        </p:spPr>
        <p:txBody>
          <a:bodyPr wrap="square" rtlCol="0">
            <a:spAutoFit/>
          </a:bodyPr>
          <a:lstStyle/>
          <a:p>
            <a:r>
              <a:rPr lang="en-US" sz="1300" dirty="0"/>
              <a:t>Losses seen for the 0.75unit jump </a:t>
            </a:r>
          </a:p>
          <a:p>
            <a:r>
              <a:rPr lang="en-US" sz="1300" dirty="0"/>
              <a:t>as transverse not longitudinal</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4D704F2-A670-430E-93A0-3C4FEB79B719}"/>
                  </a:ext>
                </a:extLst>
              </p:cNvPr>
              <p:cNvSpPr txBox="1"/>
              <p:nvPr/>
            </p:nvSpPr>
            <p:spPr>
              <a:xfrm>
                <a:off x="7061038" y="2268408"/>
                <a:ext cx="1850956" cy="369332"/>
              </a:xfrm>
              <a:prstGeom prst="rect">
                <a:avLst/>
              </a:prstGeom>
              <a:noFill/>
            </p:spPr>
            <p:txBody>
              <a:bodyPr wrap="none" rtlCol="0">
                <a:spAutoFit/>
              </a:bodyPr>
              <a:lstStyle/>
              <a:p>
                <a:r>
                  <a:rPr lang="en-US" dirty="0"/>
                  <a:t>without </a:t>
                </a:r>
                <a14:m>
                  <m:oMath xmlns:m="http://schemas.openxmlformats.org/officeDocument/2006/math">
                    <m:sSub>
                      <m:sSubPr>
                        <m:ctrlPr>
                          <a:rPr lang="en-US" sz="1600" i="1">
                            <a:latin typeface="Cambria Math" panose="02040503050406030204" pitchFamily="18" charset="0"/>
                          </a:rPr>
                        </m:ctrlPr>
                      </m:sSubPr>
                      <m:e>
                        <m:r>
                          <a:rPr lang="en-US" sz="1600" b="0" i="1">
                            <a:latin typeface="Cambria Math" panose="02040503050406030204" pitchFamily="18" charset="0"/>
                            <a:ea typeface="Cambria Math" panose="02040503050406030204" pitchFamily="18" charset="0"/>
                          </a:rPr>
                          <m:t>𝛾</m:t>
                        </m:r>
                      </m:e>
                      <m:sub>
                        <m:r>
                          <a:rPr lang="en-US" sz="1600" b="0" i="1">
                            <a:latin typeface="Cambria Math" panose="02040503050406030204" pitchFamily="18" charset="0"/>
                          </a:rPr>
                          <m:t>𝑇</m:t>
                        </m:r>
                      </m:sub>
                    </m:sSub>
                  </m:oMath>
                </a14:m>
                <a:r>
                  <a:rPr lang="en-US" sz="1600" dirty="0">
                    <a:solidFill>
                      <a:schemeClr val="tx1">
                        <a:lumMod val="50000"/>
                      </a:schemeClr>
                    </a:solidFill>
                    <a:latin typeface="Helvetica" panose="020B0604020202020204" pitchFamily="34" charset="0"/>
                    <a:cs typeface="Helvetica" panose="020B0604020202020204" pitchFamily="34" charset="0"/>
                  </a:rPr>
                  <a:t>- jump</a:t>
                </a:r>
                <a:r>
                  <a:rPr lang="en-US" sz="1600" dirty="0"/>
                  <a:t>  </a:t>
                </a:r>
                <a:endParaRPr lang="en-US" dirty="0"/>
              </a:p>
            </p:txBody>
          </p:sp>
        </mc:Choice>
        <mc:Fallback xmlns="">
          <p:sp>
            <p:nvSpPr>
              <p:cNvPr id="16" name="TextBox 15">
                <a:extLst>
                  <a:ext uri="{FF2B5EF4-FFF2-40B4-BE49-F238E27FC236}">
                    <a16:creationId xmlns:a16="http://schemas.microsoft.com/office/drawing/2014/main" id="{84D704F2-A670-430E-93A0-3C4FEB79B719}"/>
                  </a:ext>
                </a:extLst>
              </p:cNvPr>
              <p:cNvSpPr txBox="1">
                <a:spLocks noRot="1" noChangeAspect="1" noMove="1" noResize="1" noEditPoints="1" noAdjustHandles="1" noChangeArrowheads="1" noChangeShapeType="1" noTextEdit="1"/>
              </p:cNvSpPr>
              <p:nvPr/>
            </p:nvSpPr>
            <p:spPr>
              <a:xfrm>
                <a:off x="7061038" y="2268408"/>
                <a:ext cx="1850956" cy="369332"/>
              </a:xfrm>
              <a:prstGeom prst="rect">
                <a:avLst/>
              </a:prstGeom>
              <a:blipFill>
                <a:blip r:embed="rId9"/>
                <a:stretch>
                  <a:fillRect l="-2632"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62750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8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5F7DC-FAC2-4EBC-98FC-190CFB4ED8D7}"/>
              </a:ext>
            </a:extLst>
          </p:cNvPr>
          <p:cNvSpPr>
            <a:spLocks noGrp="1"/>
          </p:cNvSpPr>
          <p:nvPr>
            <p:ph type="title"/>
          </p:nvPr>
        </p:nvSpPr>
        <p:spPr>
          <a:xfrm>
            <a:off x="457200" y="-47651"/>
            <a:ext cx="8229600" cy="834828"/>
          </a:xfrm>
        </p:spPr>
        <p:txBody>
          <a:bodyPr/>
          <a:lstStyle/>
          <a:p>
            <a:r>
              <a:rPr lang="en-US" dirty="0"/>
              <a:t>Summary and Conclusions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C8C177-A461-4863-8BD4-1E204BF32C05}"/>
                  </a:ext>
                </a:extLst>
              </p:cNvPr>
              <p:cNvSpPr>
                <a:spLocks noGrp="1"/>
              </p:cNvSpPr>
              <p:nvPr>
                <p:ph idx="1"/>
              </p:nvPr>
            </p:nvSpPr>
            <p:spPr>
              <a:xfrm>
                <a:off x="457200" y="1029376"/>
                <a:ext cx="7985464" cy="5253012"/>
              </a:xfrm>
            </p:spPr>
            <p:txBody>
              <a:bodyPr>
                <a:normAutofit fontScale="55000" lnSpcReduction="20000"/>
              </a:bodyPr>
              <a:lstStyle/>
              <a:p>
                <a:pPr>
                  <a:lnSpc>
                    <a:spcPct val="120000"/>
                  </a:lnSpc>
                </a:pPr>
                <a:r>
                  <a:rPr lang="en-US" dirty="0"/>
                  <a:t>“</a:t>
                </a:r>
                <a:r>
                  <a:rPr lang="en-US" dirty="0">
                    <a:solidFill>
                      <a:srgbClr val="0070C0"/>
                    </a:solidFill>
                  </a:rPr>
                  <a:t>Transition Energy has been both a nuisance in machine operation and a possible blessing… bunches with ultra-small beam width</a:t>
                </a:r>
                <a:r>
                  <a:rPr lang="en-US" dirty="0"/>
                  <a:t>.” – S. Y. Lee</a:t>
                </a:r>
              </a:p>
              <a:p>
                <a:pPr lvl="1">
                  <a:lnSpc>
                    <a:spcPct val="120000"/>
                  </a:lnSpc>
                </a:pPr>
                <a:r>
                  <a:rPr lang="en-US" dirty="0"/>
                  <a:t>In HEP hadron synchrotrons transition is more a  </a:t>
                </a:r>
                <a:r>
                  <a:rPr lang="en-US" b="1" dirty="0"/>
                  <a:t>NUISANCE </a:t>
                </a:r>
                <a:r>
                  <a:rPr lang="en-US" dirty="0"/>
                  <a:t>than a </a:t>
                </a:r>
                <a:r>
                  <a:rPr lang="en-US" b="1" dirty="0"/>
                  <a:t>Curse</a:t>
                </a:r>
                <a:r>
                  <a:rPr lang="en-US" dirty="0"/>
                  <a:t>.</a:t>
                </a:r>
              </a:p>
              <a:p>
                <a:pPr>
                  <a:lnSpc>
                    <a:spcPct val="120000"/>
                  </a:lnSpc>
                </a:pPr>
                <a:r>
                  <a:rPr lang="en-US" dirty="0"/>
                  <a:t>In this talk we addressed a number of issues one needs to worry about if beam has to go through transition energy.</a:t>
                </a:r>
              </a:p>
              <a:p>
                <a:pPr marL="0" indent="0">
                  <a:lnSpc>
                    <a:spcPct val="120000"/>
                  </a:lnSpc>
                  <a:buNone/>
                </a:pPr>
                <a:endParaRPr lang="en-US" dirty="0"/>
              </a:p>
              <a:p>
                <a:pPr>
                  <a:lnSpc>
                    <a:spcPct val="120000"/>
                  </a:lnSpc>
                </a:pPr>
                <a:r>
                  <a:rPr lang="en-US" dirty="0"/>
                  <a:t>Fermilab Current and Future Plans for Transition Crossing are discussed</a:t>
                </a:r>
              </a:p>
              <a:p>
                <a:pPr lvl="1">
                  <a:lnSpc>
                    <a:spcPct val="120000"/>
                  </a:lnSpc>
                </a:pPr>
                <a:r>
                  <a:rPr lang="en-US" dirty="0"/>
                  <a:t>Booster  </a:t>
                </a:r>
              </a:p>
              <a:p>
                <a:pPr lvl="2">
                  <a:lnSpc>
                    <a:spcPct val="120000"/>
                  </a:lnSpc>
                </a:pPr>
                <a:r>
                  <a:rPr lang="en-US" sz="2500" dirty="0"/>
                  <a:t>It is unknown if Transition Crossing will be a problem since there is no “Reliable Modeling”. However, measurements in the Booster indicate that there may not be a problem for the designed that PIP-II intensity.</a:t>
                </a:r>
              </a:p>
              <a:p>
                <a:pPr lvl="2">
                  <a:lnSpc>
                    <a:spcPct val="120000"/>
                  </a:lnSpc>
                </a:pPr>
                <a:r>
                  <a:rPr lang="en-US" sz="2500" dirty="0"/>
                  <a:t>Continue with standard RF phase jump with improved LLRF system </a:t>
                </a:r>
              </a:p>
              <a:p>
                <a:pPr lvl="2">
                  <a:lnSpc>
                    <a:spcPct val="120000"/>
                  </a:lnSpc>
                </a:pPr>
                <a:r>
                  <a:rPr lang="en-US" sz="2500" dirty="0"/>
                  <a:t>Efforts are underway to identify issues </a:t>
                </a:r>
              </a:p>
              <a:p>
                <a:pPr lvl="2">
                  <a:lnSpc>
                    <a:spcPct val="120000"/>
                  </a:lnSpc>
                </a:pPr>
                <a:r>
                  <a:rPr lang="en-US" sz="2500" dirty="0"/>
                  <a:t>Upgrade longitudinal quad dampers and  coupled-mode dampers are in place</a:t>
                </a:r>
              </a:p>
              <a:p>
                <a:pPr lvl="2">
                  <a:lnSpc>
                    <a:spcPct val="120000"/>
                  </a:lnSpc>
                </a:pPr>
                <a:r>
                  <a:rPr lang="en-US" sz="2500" dirty="0"/>
                  <a:t>Work in progress on </a:t>
                </a:r>
                <a14:m>
                  <m:oMath xmlns:m="http://schemas.openxmlformats.org/officeDocument/2006/math">
                    <m:sSub>
                      <m:sSubPr>
                        <m:ctrlPr>
                          <a:rPr lang="en-US" sz="2500" i="1">
                            <a:latin typeface="Cambria Math" panose="02040503050406030204" pitchFamily="18" charset="0"/>
                          </a:rPr>
                        </m:ctrlPr>
                      </m:sSubPr>
                      <m:e>
                        <m:r>
                          <a:rPr lang="en-US" sz="2500" i="1">
                            <a:latin typeface="Cambria Math" panose="02040503050406030204" pitchFamily="18" charset="0"/>
                            <a:ea typeface="Cambria Math" panose="02040503050406030204" pitchFamily="18" charset="0"/>
                          </a:rPr>
                          <m:t>𝛾</m:t>
                        </m:r>
                      </m:e>
                      <m:sub>
                        <m:r>
                          <a:rPr lang="en-US" sz="2500" i="1">
                            <a:latin typeface="Cambria Math" panose="02040503050406030204" pitchFamily="18" charset="0"/>
                          </a:rPr>
                          <m:t>𝑇</m:t>
                        </m:r>
                      </m:sub>
                    </m:sSub>
                  </m:oMath>
                </a14:m>
                <a:r>
                  <a:rPr lang="en-US" sz="2500" dirty="0"/>
                  <a:t> -jump scheme using existing quad-correctors </a:t>
                </a:r>
              </a:p>
              <a:p>
                <a:pPr lvl="1">
                  <a:lnSpc>
                    <a:spcPct val="120000"/>
                  </a:lnSpc>
                </a:pPr>
                <a:r>
                  <a:rPr lang="en-US" dirty="0"/>
                  <a:t>Main Injector</a:t>
                </a:r>
              </a:p>
              <a:p>
                <a:pPr lvl="2">
                  <a:lnSpc>
                    <a:spcPct val="120000"/>
                  </a:lnSpc>
                </a:pPr>
                <a:r>
                  <a:rPr lang="en-US" sz="2500" dirty="0"/>
                  <a:t>Transition Crossing is going to be an issue for PIP-II Intensity</a:t>
                </a:r>
              </a:p>
              <a:p>
                <a:pPr lvl="2">
                  <a:lnSpc>
                    <a:spcPct val="120000"/>
                  </a:lnSpc>
                </a:pPr>
                <a:r>
                  <a:rPr lang="en-US" sz="2500" dirty="0"/>
                  <a:t>Formal 1</a:t>
                </a:r>
                <a:r>
                  <a:rPr lang="en-US" sz="2500" baseline="30000" dirty="0"/>
                  <a:t>st</a:t>
                </a:r>
                <a:r>
                  <a:rPr lang="en-US" sz="2500" dirty="0"/>
                  <a:t> order </a:t>
                </a:r>
                <a14:m>
                  <m:oMath xmlns:m="http://schemas.openxmlformats.org/officeDocument/2006/math">
                    <m:sSub>
                      <m:sSubPr>
                        <m:ctrlPr>
                          <a:rPr lang="en-US" sz="2500" i="1">
                            <a:latin typeface="Cambria Math" panose="02040503050406030204" pitchFamily="18" charset="0"/>
                          </a:rPr>
                        </m:ctrlPr>
                      </m:sSubPr>
                      <m:e>
                        <m:r>
                          <a:rPr lang="en-US" sz="2500" i="1">
                            <a:latin typeface="Cambria Math" panose="02040503050406030204" pitchFamily="18" charset="0"/>
                            <a:ea typeface="Cambria Math" panose="02040503050406030204" pitchFamily="18" charset="0"/>
                          </a:rPr>
                          <m:t>𝛾</m:t>
                        </m:r>
                      </m:e>
                      <m:sub>
                        <m:r>
                          <a:rPr lang="en-US" sz="2500" i="1">
                            <a:latin typeface="Cambria Math" panose="02040503050406030204" pitchFamily="18" charset="0"/>
                          </a:rPr>
                          <m:t>𝑇</m:t>
                        </m:r>
                      </m:sub>
                    </m:sSub>
                  </m:oMath>
                </a14:m>
                <a:r>
                  <a:rPr lang="en-US" sz="2500" dirty="0"/>
                  <a:t> - </a:t>
                </a:r>
                <a:r>
                  <a:rPr lang="en-US" sz="2500" dirty="0">
                    <a:solidFill>
                      <a:schemeClr val="tx1">
                        <a:lumMod val="50000"/>
                      </a:schemeClr>
                    </a:solidFill>
                  </a:rPr>
                  <a:t>jump will be installed for PIP-II operation</a:t>
                </a:r>
                <a:r>
                  <a:rPr lang="en-US" sz="2500" dirty="0"/>
                  <a:t>  </a:t>
                </a:r>
              </a:p>
              <a:p>
                <a:pPr>
                  <a:lnSpc>
                    <a:spcPct val="120000"/>
                  </a:lnSpc>
                </a:pPr>
                <a:endParaRPr lang="en-US" dirty="0"/>
              </a:p>
            </p:txBody>
          </p:sp>
        </mc:Choice>
        <mc:Fallback xmlns="">
          <p:sp>
            <p:nvSpPr>
              <p:cNvPr id="3" name="Content Placeholder 2">
                <a:extLst>
                  <a:ext uri="{FF2B5EF4-FFF2-40B4-BE49-F238E27FC236}">
                    <a16:creationId xmlns:a16="http://schemas.microsoft.com/office/drawing/2014/main" id="{F5C8C177-A461-4863-8BD4-1E204BF32C05}"/>
                  </a:ext>
                </a:extLst>
              </p:cNvPr>
              <p:cNvSpPr>
                <a:spLocks noGrp="1" noRot="1" noChangeAspect="1" noMove="1" noResize="1" noEditPoints="1" noAdjustHandles="1" noChangeArrowheads="1" noChangeShapeType="1" noTextEdit="1"/>
              </p:cNvSpPr>
              <p:nvPr>
                <p:ph idx="1"/>
              </p:nvPr>
            </p:nvSpPr>
            <p:spPr>
              <a:xfrm>
                <a:off x="457200" y="1029376"/>
                <a:ext cx="7985464" cy="5253012"/>
              </a:xfrm>
              <a:blipFill>
                <a:blip r:embed="rId2"/>
                <a:stretch>
                  <a:fillRect t="-696" r="-7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E55231DA-8EBA-4B61-A3F7-83EDE146FA0D}"/>
              </a:ext>
            </a:extLst>
          </p:cNvPr>
          <p:cNvSpPr>
            <a:spLocks noGrp="1"/>
          </p:cNvSpPr>
          <p:nvPr>
            <p:ph type="dt" sz="half" idx="2"/>
          </p:nvPr>
        </p:nvSpPr>
        <p:spPr/>
        <p:txBody>
          <a:bodyPr/>
          <a:lstStyle/>
          <a:p>
            <a:r>
              <a:rPr lang="en-US"/>
              <a:t>6/22-7/1, 2020</a:t>
            </a:r>
          </a:p>
        </p:txBody>
      </p:sp>
      <p:sp>
        <p:nvSpPr>
          <p:cNvPr id="5" name="Footer Placeholder 4">
            <a:extLst>
              <a:ext uri="{FF2B5EF4-FFF2-40B4-BE49-F238E27FC236}">
                <a16:creationId xmlns:a16="http://schemas.microsoft.com/office/drawing/2014/main" id="{BE330819-1849-4F6D-AD2A-A076314B5F85}"/>
              </a:ext>
            </a:extLst>
          </p:cNvPr>
          <p:cNvSpPr>
            <a:spLocks noGrp="1"/>
          </p:cNvSpPr>
          <p:nvPr>
            <p:ph type="ftr" sz="quarter" idx="3"/>
          </p:nvPr>
        </p:nvSpPr>
        <p:spPr/>
        <p:txBody>
          <a:bodyPr/>
          <a:lstStyle/>
          <a:p>
            <a:r>
              <a:rPr lang="en-US"/>
              <a:t>C.Bhat, K.Seiya and J-F.Ostiguy</a:t>
            </a:r>
          </a:p>
        </p:txBody>
      </p:sp>
      <p:sp>
        <p:nvSpPr>
          <p:cNvPr id="6" name="Slide Number Placeholder 5">
            <a:extLst>
              <a:ext uri="{FF2B5EF4-FFF2-40B4-BE49-F238E27FC236}">
                <a16:creationId xmlns:a16="http://schemas.microsoft.com/office/drawing/2014/main" id="{7378AA29-E52A-4A48-B992-E3006DD2C235}"/>
              </a:ext>
            </a:extLst>
          </p:cNvPr>
          <p:cNvSpPr>
            <a:spLocks noGrp="1"/>
          </p:cNvSpPr>
          <p:nvPr>
            <p:ph type="sldNum" sz="quarter" idx="4"/>
          </p:nvPr>
        </p:nvSpPr>
        <p:spPr/>
        <p:txBody>
          <a:bodyPr/>
          <a:lstStyle/>
          <a:p>
            <a:fld id="{44D64833-0210-4999-B6BB-5BBCA76D12EA}" type="slidenum">
              <a:rPr lang="en-US" smtClean="0"/>
              <a:pPr/>
              <a:t>25</a:t>
            </a:fld>
            <a:endParaRPr lang="en-US"/>
          </a:p>
        </p:txBody>
      </p:sp>
    </p:spTree>
    <p:extLst>
      <p:ext uri="{BB962C8B-B14F-4D97-AF65-F5344CB8AC3E}">
        <p14:creationId xmlns:p14="http://schemas.microsoft.com/office/powerpoint/2010/main" val="3678469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9B6313-6AA3-48CE-8031-C8C2D473C386}"/>
              </a:ext>
            </a:extLst>
          </p:cNvPr>
          <p:cNvSpPr>
            <a:spLocks noGrp="1"/>
          </p:cNvSpPr>
          <p:nvPr>
            <p:ph type="dt" sz="half" idx="2"/>
          </p:nvPr>
        </p:nvSpPr>
        <p:spPr/>
        <p:txBody>
          <a:bodyPr/>
          <a:lstStyle/>
          <a:p>
            <a:r>
              <a:rPr lang="en-US"/>
              <a:t>6/22-7/1, 2020</a:t>
            </a:r>
          </a:p>
        </p:txBody>
      </p:sp>
      <p:sp>
        <p:nvSpPr>
          <p:cNvPr id="3" name="Footer Placeholder 2">
            <a:extLst>
              <a:ext uri="{FF2B5EF4-FFF2-40B4-BE49-F238E27FC236}">
                <a16:creationId xmlns:a16="http://schemas.microsoft.com/office/drawing/2014/main" id="{A12DC7BE-762F-4DB9-B614-CD50037AA09E}"/>
              </a:ext>
            </a:extLst>
          </p:cNvPr>
          <p:cNvSpPr>
            <a:spLocks noGrp="1"/>
          </p:cNvSpPr>
          <p:nvPr>
            <p:ph type="ftr" sz="quarter" idx="3"/>
          </p:nvPr>
        </p:nvSpPr>
        <p:spPr/>
        <p:txBody>
          <a:bodyPr/>
          <a:lstStyle/>
          <a:p>
            <a:r>
              <a:rPr lang="en-US"/>
              <a:t>C.Bhat, K.Seiya and J-F.Ostiguy</a:t>
            </a:r>
          </a:p>
        </p:txBody>
      </p:sp>
      <p:sp>
        <p:nvSpPr>
          <p:cNvPr id="4" name="Slide Number Placeholder 3">
            <a:extLst>
              <a:ext uri="{FF2B5EF4-FFF2-40B4-BE49-F238E27FC236}">
                <a16:creationId xmlns:a16="http://schemas.microsoft.com/office/drawing/2014/main" id="{E8723EDD-ADBF-4684-8E84-CBAF61BF0805}"/>
              </a:ext>
            </a:extLst>
          </p:cNvPr>
          <p:cNvSpPr>
            <a:spLocks noGrp="1"/>
          </p:cNvSpPr>
          <p:nvPr>
            <p:ph type="sldNum" sz="quarter" idx="4"/>
          </p:nvPr>
        </p:nvSpPr>
        <p:spPr/>
        <p:txBody>
          <a:bodyPr/>
          <a:lstStyle/>
          <a:p>
            <a:fld id="{44D64833-0210-4999-B6BB-5BBCA76D12EA}" type="slidenum">
              <a:rPr lang="en-US" smtClean="0"/>
              <a:pPr/>
              <a:t>3</a:t>
            </a:fld>
            <a:endParaRPr lang="en-US"/>
          </a:p>
        </p:txBody>
      </p:sp>
      <p:pic>
        <p:nvPicPr>
          <p:cNvPr id="5" name="Content Placeholder 8">
            <a:extLst>
              <a:ext uri="{FF2B5EF4-FFF2-40B4-BE49-F238E27FC236}">
                <a16:creationId xmlns:a16="http://schemas.microsoft.com/office/drawing/2014/main" id="{7CDBF72F-1A61-40CE-AB00-FC574FA05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0" y="862002"/>
            <a:ext cx="5480974" cy="4870980"/>
          </a:xfrm>
          <a:prstGeom prst="rect">
            <a:avLst/>
          </a:prstGeom>
          <a:ln>
            <a:noFill/>
          </a:ln>
        </p:spPr>
      </p:pic>
      <p:sp>
        <p:nvSpPr>
          <p:cNvPr id="6" name="Title 28">
            <a:extLst>
              <a:ext uri="{FF2B5EF4-FFF2-40B4-BE49-F238E27FC236}">
                <a16:creationId xmlns:a16="http://schemas.microsoft.com/office/drawing/2014/main" id="{F4B96ECF-2556-41B6-9947-A533CC1B2D27}"/>
              </a:ext>
            </a:extLst>
          </p:cNvPr>
          <p:cNvSpPr txBox="1">
            <a:spLocks/>
          </p:cNvSpPr>
          <p:nvPr/>
        </p:nvSpPr>
        <p:spPr bwMode="auto">
          <a:xfrm>
            <a:off x="649705" y="44165"/>
            <a:ext cx="7911436" cy="642937"/>
          </a:xfrm>
          <a:prstGeom prst="rect">
            <a:avLst/>
          </a:prstGeom>
          <a:solidFill>
            <a:schemeClr val="bg1"/>
          </a:solidFill>
        </p:spPr>
        <p:txBody>
          <a:bodyPr vert="horz" wrap="square" numCol="1" compatLnSpc="1">
            <a:prstTxWarp prst="textNoShape">
              <a:avLst/>
            </a:prstTxWarp>
          </a:bodyPr>
          <a:lstStyle>
            <a:lvl1pPr algn="ctr" defTabSz="914400" rtl="0" eaLnBrk="1" latinLnBrk="0" hangingPunct="1">
              <a:spcBef>
                <a:spcPct val="0"/>
              </a:spcBef>
              <a:buNone/>
              <a:defRPr sz="3200" kern="1200">
                <a:solidFill>
                  <a:srgbClr val="0000CC"/>
                </a:solidFill>
                <a:latin typeface="Helvetica" panose="020B0604020202020204" pitchFamily="34" charset="0"/>
                <a:ea typeface="+mj-ea"/>
                <a:cs typeface="Helvetica" panose="020B0604020202020204" pitchFamily="34" charset="0"/>
              </a:defRPr>
            </a:lvl1pPr>
          </a:lstStyle>
          <a:p>
            <a:r>
              <a:rPr lang="en-US" sz="2400" b="1" dirty="0">
                <a:solidFill>
                  <a:schemeClr val="tx1">
                    <a:lumMod val="85000"/>
                    <a:lumOff val="15000"/>
                  </a:schemeClr>
                </a:solidFill>
              </a:rPr>
              <a:t>Fermilab Accelerator Complex &amp; Experiments</a:t>
            </a:r>
            <a:endParaRPr lang="en-US" altLang="en-US" sz="2400" b="1" dirty="0">
              <a:solidFill>
                <a:schemeClr val="tx1">
                  <a:lumMod val="85000"/>
                  <a:lumOff val="15000"/>
                </a:schemeClr>
              </a:solidFill>
              <a:ea typeface="Geneva" pitchFamily="121" charset="-128"/>
            </a:endParaRPr>
          </a:p>
        </p:txBody>
      </p:sp>
      <p:sp>
        <p:nvSpPr>
          <p:cNvPr id="7" name="TextBox 6">
            <a:extLst>
              <a:ext uri="{FF2B5EF4-FFF2-40B4-BE49-F238E27FC236}">
                <a16:creationId xmlns:a16="http://schemas.microsoft.com/office/drawing/2014/main" id="{EF3FA25A-FB6C-49A4-9D98-ED55D0049FAE}"/>
              </a:ext>
            </a:extLst>
          </p:cNvPr>
          <p:cNvSpPr txBox="1"/>
          <p:nvPr/>
        </p:nvSpPr>
        <p:spPr>
          <a:xfrm>
            <a:off x="4304128" y="2558706"/>
            <a:ext cx="1304910" cy="938719"/>
          </a:xfrm>
          <a:prstGeom prst="rect">
            <a:avLst/>
          </a:prstGeom>
          <a:solidFill>
            <a:schemeClr val="tx1">
              <a:lumMod val="20000"/>
              <a:lumOff val="80000"/>
              <a:alpha val="70000"/>
            </a:schemeClr>
          </a:solidFill>
          <a:ln w="76200">
            <a:noFill/>
          </a:ln>
        </p:spPr>
        <p:txBody>
          <a:bodyPr wrap="square" rtlCol="0">
            <a:spAutoFit/>
          </a:bodyPr>
          <a:lstStyle/>
          <a:p>
            <a:pPr algn="ctr"/>
            <a:r>
              <a:rPr lang="en-US" sz="1100" b="1" dirty="0"/>
              <a:t>Short Baseline Neutrino:</a:t>
            </a:r>
          </a:p>
          <a:p>
            <a:pPr algn="ctr"/>
            <a:r>
              <a:rPr lang="en-US" sz="1100" dirty="0" err="1"/>
              <a:t>MicroBooNE</a:t>
            </a:r>
            <a:r>
              <a:rPr lang="en-US" sz="1100" dirty="0"/>
              <a:t>, ANNIE, ICARUS (SBND)</a:t>
            </a:r>
          </a:p>
        </p:txBody>
      </p:sp>
      <p:sp>
        <p:nvSpPr>
          <p:cNvPr id="8" name="TextBox 7">
            <a:extLst>
              <a:ext uri="{FF2B5EF4-FFF2-40B4-BE49-F238E27FC236}">
                <a16:creationId xmlns:a16="http://schemas.microsoft.com/office/drawing/2014/main" id="{43F77EAC-D14D-4B97-8545-E26792BFF738}"/>
              </a:ext>
            </a:extLst>
          </p:cNvPr>
          <p:cNvSpPr txBox="1"/>
          <p:nvPr/>
        </p:nvSpPr>
        <p:spPr>
          <a:xfrm>
            <a:off x="4112723" y="3677878"/>
            <a:ext cx="985399" cy="592470"/>
          </a:xfrm>
          <a:prstGeom prst="rect">
            <a:avLst/>
          </a:prstGeom>
          <a:solidFill>
            <a:schemeClr val="tx1">
              <a:lumMod val="20000"/>
              <a:lumOff val="80000"/>
              <a:alpha val="70000"/>
            </a:schemeClr>
          </a:solidFill>
          <a:ln w="76200">
            <a:noFill/>
          </a:ln>
        </p:spPr>
        <p:txBody>
          <a:bodyPr wrap="square" rtlCol="0">
            <a:spAutoFit/>
          </a:bodyPr>
          <a:lstStyle/>
          <a:p>
            <a:pPr algn="ctr"/>
            <a:r>
              <a:rPr lang="en-US" sz="1100" b="1" dirty="0"/>
              <a:t>Long Baseline Neutrino</a:t>
            </a:r>
            <a:r>
              <a:rPr lang="en-US" sz="1050" dirty="0"/>
              <a:t>:</a:t>
            </a:r>
          </a:p>
          <a:p>
            <a:pPr algn="ctr"/>
            <a:r>
              <a:rPr lang="en-US" sz="1050" dirty="0" err="1"/>
              <a:t>NOvA</a:t>
            </a:r>
            <a:r>
              <a:rPr lang="en-US" sz="1050" dirty="0"/>
              <a:t> </a:t>
            </a:r>
          </a:p>
        </p:txBody>
      </p:sp>
      <p:sp>
        <p:nvSpPr>
          <p:cNvPr id="9" name="TextBox 8">
            <a:extLst>
              <a:ext uri="{FF2B5EF4-FFF2-40B4-BE49-F238E27FC236}">
                <a16:creationId xmlns:a16="http://schemas.microsoft.com/office/drawing/2014/main" id="{BB0E9333-3D37-4B18-97EC-094243E56A9F}"/>
              </a:ext>
            </a:extLst>
          </p:cNvPr>
          <p:cNvSpPr txBox="1"/>
          <p:nvPr/>
        </p:nvSpPr>
        <p:spPr>
          <a:xfrm>
            <a:off x="3083327" y="4597162"/>
            <a:ext cx="1151975" cy="430887"/>
          </a:xfrm>
          <a:prstGeom prst="rect">
            <a:avLst/>
          </a:prstGeom>
          <a:solidFill>
            <a:schemeClr val="tx1">
              <a:lumMod val="20000"/>
              <a:lumOff val="80000"/>
              <a:alpha val="70000"/>
            </a:schemeClr>
          </a:solidFill>
        </p:spPr>
        <p:txBody>
          <a:bodyPr wrap="square" rtlCol="0">
            <a:spAutoFit/>
          </a:bodyPr>
          <a:lstStyle/>
          <a:p>
            <a:r>
              <a:rPr lang="en-US" sz="1100" b="1" dirty="0"/>
              <a:t>Muon Campus:</a:t>
            </a:r>
          </a:p>
          <a:p>
            <a:r>
              <a:rPr lang="en-US" sz="1100" dirty="0"/>
              <a:t>g-2(Mu2e)</a:t>
            </a:r>
          </a:p>
        </p:txBody>
      </p:sp>
      <p:sp>
        <p:nvSpPr>
          <p:cNvPr id="10" name="TextBox 9">
            <a:extLst>
              <a:ext uri="{FF2B5EF4-FFF2-40B4-BE49-F238E27FC236}">
                <a16:creationId xmlns:a16="http://schemas.microsoft.com/office/drawing/2014/main" id="{E635EA36-AA90-437B-99FE-78CA65D2A6B2}"/>
              </a:ext>
            </a:extLst>
          </p:cNvPr>
          <p:cNvSpPr txBox="1"/>
          <p:nvPr/>
        </p:nvSpPr>
        <p:spPr>
          <a:xfrm>
            <a:off x="24812" y="4029061"/>
            <a:ext cx="1370659" cy="600164"/>
          </a:xfrm>
          <a:prstGeom prst="rect">
            <a:avLst/>
          </a:prstGeom>
          <a:solidFill>
            <a:schemeClr val="tx1">
              <a:lumMod val="20000"/>
              <a:lumOff val="80000"/>
              <a:alpha val="70000"/>
            </a:schemeClr>
          </a:solidFill>
        </p:spPr>
        <p:txBody>
          <a:bodyPr wrap="square" rtlCol="0">
            <a:spAutoFit/>
          </a:bodyPr>
          <a:lstStyle/>
          <a:p>
            <a:r>
              <a:rPr lang="en-US" sz="1100" b="1" dirty="0"/>
              <a:t>Switchyard:</a:t>
            </a:r>
          </a:p>
          <a:p>
            <a:r>
              <a:rPr lang="en-US" sz="1100" dirty="0" err="1"/>
              <a:t>SeaQuest</a:t>
            </a:r>
            <a:r>
              <a:rPr lang="en-US" sz="1100" dirty="0"/>
              <a:t>, test beam</a:t>
            </a:r>
          </a:p>
          <a:p>
            <a:r>
              <a:rPr lang="en-US" sz="1100" dirty="0"/>
              <a:t>(</a:t>
            </a:r>
            <a:r>
              <a:rPr lang="en-US" sz="1100" dirty="0" err="1"/>
              <a:t>SpinQuest</a:t>
            </a:r>
            <a:r>
              <a:rPr lang="en-US" sz="1100" dirty="0"/>
              <a:t>)</a:t>
            </a:r>
          </a:p>
        </p:txBody>
      </p:sp>
      <p:sp>
        <p:nvSpPr>
          <p:cNvPr id="14" name="TextBox 13">
            <a:extLst>
              <a:ext uri="{FF2B5EF4-FFF2-40B4-BE49-F238E27FC236}">
                <a16:creationId xmlns:a16="http://schemas.microsoft.com/office/drawing/2014/main" id="{BED8FB27-30A7-494A-BD3F-D58A42D7F208}"/>
              </a:ext>
            </a:extLst>
          </p:cNvPr>
          <p:cNvSpPr txBox="1"/>
          <p:nvPr/>
        </p:nvSpPr>
        <p:spPr>
          <a:xfrm>
            <a:off x="2933650" y="2178288"/>
            <a:ext cx="614271" cy="323165"/>
          </a:xfrm>
          <a:prstGeom prst="rect">
            <a:avLst/>
          </a:prstGeom>
          <a:noFill/>
        </p:spPr>
        <p:txBody>
          <a:bodyPr wrap="none" rtlCol="0">
            <a:spAutoFit/>
          </a:bodyPr>
          <a:lstStyle/>
          <a:p>
            <a:r>
              <a:rPr lang="en-US" sz="1500" b="1" dirty="0">
                <a:solidFill>
                  <a:srgbClr val="0000CC"/>
                </a:solidFill>
              </a:rPr>
              <a:t>8GeV</a:t>
            </a:r>
          </a:p>
        </p:txBody>
      </p:sp>
      <p:sp>
        <p:nvSpPr>
          <p:cNvPr id="19" name="TextBox 18">
            <a:extLst>
              <a:ext uri="{FF2B5EF4-FFF2-40B4-BE49-F238E27FC236}">
                <a16:creationId xmlns:a16="http://schemas.microsoft.com/office/drawing/2014/main" id="{C9EB6609-C8D5-4631-AFA5-836C50E39B65}"/>
              </a:ext>
            </a:extLst>
          </p:cNvPr>
          <p:cNvSpPr txBox="1"/>
          <p:nvPr/>
        </p:nvSpPr>
        <p:spPr>
          <a:xfrm>
            <a:off x="2727762" y="2507702"/>
            <a:ext cx="920445" cy="336952"/>
          </a:xfrm>
          <a:prstGeom prst="rect">
            <a:avLst/>
          </a:prstGeom>
          <a:noFill/>
        </p:spPr>
        <p:txBody>
          <a:bodyPr wrap="none" rtlCol="0">
            <a:spAutoFit/>
          </a:bodyPr>
          <a:lstStyle/>
          <a:p>
            <a:pPr>
              <a:lnSpc>
                <a:spcPct val="70000"/>
              </a:lnSpc>
            </a:pPr>
            <a:r>
              <a:rPr lang="en-US" sz="1100" b="1" dirty="0">
                <a:solidFill>
                  <a:schemeClr val="accent3">
                    <a:lumMod val="75000"/>
                  </a:schemeClr>
                </a:solidFill>
              </a:rPr>
              <a:t>Slip Stacking</a:t>
            </a:r>
          </a:p>
          <a:p>
            <a:pPr>
              <a:lnSpc>
                <a:spcPct val="70000"/>
              </a:lnSpc>
            </a:pPr>
            <a:r>
              <a:rPr lang="en-US" sz="1100" b="1" dirty="0" err="1">
                <a:solidFill>
                  <a:schemeClr val="accent3">
                    <a:lumMod val="75000"/>
                  </a:schemeClr>
                </a:solidFill>
              </a:rPr>
              <a:t>Rebunching</a:t>
            </a:r>
            <a:endParaRPr lang="en-US" sz="1100" b="1" dirty="0">
              <a:solidFill>
                <a:schemeClr val="accent3">
                  <a:lumMod val="75000"/>
                </a:schemeClr>
              </a:solidFill>
            </a:endParaRPr>
          </a:p>
        </p:txBody>
      </p:sp>
      <p:pic>
        <p:nvPicPr>
          <p:cNvPr id="24" name="13-0344-02D.png" descr="13-0344-02D.png">
            <a:extLst>
              <a:ext uri="{FF2B5EF4-FFF2-40B4-BE49-F238E27FC236}">
                <a16:creationId xmlns:a16="http://schemas.microsoft.com/office/drawing/2014/main" id="{6F6AE9EB-48FE-44AE-95BA-17B5EBBB70F5}"/>
              </a:ext>
            </a:extLst>
          </p:cNvPr>
          <p:cNvPicPr>
            <a:picLocks noChangeAspect="1"/>
          </p:cNvPicPr>
          <p:nvPr/>
        </p:nvPicPr>
        <p:blipFill>
          <a:blip r:embed="rId3"/>
          <a:stretch>
            <a:fillRect/>
          </a:stretch>
        </p:blipFill>
        <p:spPr>
          <a:xfrm>
            <a:off x="5609038" y="618864"/>
            <a:ext cx="2247952" cy="1499915"/>
          </a:xfrm>
          <a:prstGeom prst="rect">
            <a:avLst/>
          </a:prstGeom>
          <a:ln w="12700">
            <a:miter lim="400000"/>
          </a:ln>
        </p:spPr>
      </p:pic>
      <p:pic>
        <p:nvPicPr>
          <p:cNvPr id="25" name="Picture 24">
            <a:extLst>
              <a:ext uri="{FF2B5EF4-FFF2-40B4-BE49-F238E27FC236}">
                <a16:creationId xmlns:a16="http://schemas.microsoft.com/office/drawing/2014/main" id="{FAA96CD3-60E8-44B1-88B2-39FD147AC207}"/>
              </a:ext>
            </a:extLst>
          </p:cNvPr>
          <p:cNvPicPr>
            <a:picLocks noChangeAspect="1"/>
          </p:cNvPicPr>
          <p:nvPr/>
        </p:nvPicPr>
        <p:blipFill>
          <a:blip r:embed="rId4"/>
          <a:stretch>
            <a:fillRect/>
          </a:stretch>
        </p:blipFill>
        <p:spPr>
          <a:xfrm>
            <a:off x="2072911" y="5173644"/>
            <a:ext cx="2369699" cy="1345377"/>
          </a:xfrm>
          <a:prstGeom prst="rect">
            <a:avLst/>
          </a:prstGeom>
        </p:spPr>
      </p:pic>
      <p:sp>
        <p:nvSpPr>
          <p:cNvPr id="26" name="TextBox 25">
            <a:extLst>
              <a:ext uri="{FF2B5EF4-FFF2-40B4-BE49-F238E27FC236}">
                <a16:creationId xmlns:a16="http://schemas.microsoft.com/office/drawing/2014/main" id="{4F67DBE9-333E-4C82-9D91-453B984C473A}"/>
              </a:ext>
            </a:extLst>
          </p:cNvPr>
          <p:cNvSpPr txBox="1"/>
          <p:nvPr/>
        </p:nvSpPr>
        <p:spPr>
          <a:xfrm>
            <a:off x="2903089" y="5995998"/>
            <a:ext cx="1406603" cy="523220"/>
          </a:xfrm>
          <a:prstGeom prst="rect">
            <a:avLst/>
          </a:prstGeom>
          <a:noFill/>
        </p:spPr>
        <p:txBody>
          <a:bodyPr wrap="none" rtlCol="0">
            <a:spAutoFit/>
          </a:bodyPr>
          <a:lstStyle/>
          <a:p>
            <a:pPr algn="ctr"/>
            <a:r>
              <a:rPr lang="en-US" sz="1400" dirty="0">
                <a:solidFill>
                  <a:schemeClr val="bg1"/>
                </a:solidFill>
              </a:rPr>
              <a:t>2</a:t>
            </a:r>
            <a:r>
              <a:rPr lang="en-US" sz="1400" baseline="30000" dirty="0">
                <a:solidFill>
                  <a:schemeClr val="bg1"/>
                </a:solidFill>
              </a:rPr>
              <a:t>nd</a:t>
            </a:r>
            <a:r>
              <a:rPr lang="en-US" sz="1400" dirty="0">
                <a:solidFill>
                  <a:schemeClr val="bg1"/>
                </a:solidFill>
              </a:rPr>
              <a:t> Oldest </a:t>
            </a:r>
          </a:p>
          <a:p>
            <a:pPr algn="ctr"/>
            <a:r>
              <a:rPr lang="en-US" sz="1400" dirty="0">
                <a:solidFill>
                  <a:schemeClr val="bg1"/>
                </a:solidFill>
              </a:rPr>
              <a:t>RCS in the World</a:t>
            </a:r>
          </a:p>
        </p:txBody>
      </p:sp>
      <mc:AlternateContent xmlns:mc="http://schemas.openxmlformats.org/markup-compatibility/2006" xmlns:a14="http://schemas.microsoft.com/office/drawing/2010/main">
        <mc:Choice Requires="a14">
          <p:graphicFrame>
            <p:nvGraphicFramePr>
              <p:cNvPr id="30" name="Table 30">
                <a:extLst>
                  <a:ext uri="{FF2B5EF4-FFF2-40B4-BE49-F238E27FC236}">
                    <a16:creationId xmlns:a16="http://schemas.microsoft.com/office/drawing/2014/main" id="{09372333-D374-4E13-AB02-7E24D2668ADA}"/>
                  </a:ext>
                </a:extLst>
              </p:cNvPr>
              <p:cNvGraphicFramePr>
                <a:graphicFrameLocks noGrp="1"/>
              </p:cNvGraphicFramePr>
              <p:nvPr>
                <p:extLst>
                  <p:ext uri="{D42A27DB-BD31-4B8C-83A1-F6EECF244321}">
                    <p14:modId xmlns:p14="http://schemas.microsoft.com/office/powerpoint/2010/main" val="289767205"/>
                  </p:ext>
                </p:extLst>
              </p:nvPr>
            </p:nvGraphicFramePr>
            <p:xfrm>
              <a:off x="5699464" y="2462880"/>
              <a:ext cx="3379231" cy="3524469"/>
            </p:xfrm>
            <a:graphic>
              <a:graphicData uri="http://schemas.openxmlformats.org/drawingml/2006/table">
                <a:tbl>
                  <a:tblPr firstRow="1" bandRow="1">
                    <a:tableStyleId>{5C22544A-7EE6-4342-B048-85BDC9FD1C3A}</a:tableStyleId>
                  </a:tblPr>
                  <a:tblGrid>
                    <a:gridCol w="1435692">
                      <a:extLst>
                        <a:ext uri="{9D8B030D-6E8A-4147-A177-3AD203B41FA5}">
                          <a16:colId xmlns:a16="http://schemas.microsoft.com/office/drawing/2014/main" val="477462774"/>
                        </a:ext>
                      </a:extLst>
                    </a:gridCol>
                    <a:gridCol w="941560">
                      <a:extLst>
                        <a:ext uri="{9D8B030D-6E8A-4147-A177-3AD203B41FA5}">
                          <a16:colId xmlns:a16="http://schemas.microsoft.com/office/drawing/2014/main" val="918167801"/>
                        </a:ext>
                      </a:extLst>
                    </a:gridCol>
                    <a:gridCol w="1001979">
                      <a:extLst>
                        <a:ext uri="{9D8B030D-6E8A-4147-A177-3AD203B41FA5}">
                          <a16:colId xmlns:a16="http://schemas.microsoft.com/office/drawing/2014/main" val="493267304"/>
                        </a:ext>
                      </a:extLst>
                    </a:gridCol>
                  </a:tblGrid>
                  <a:tr h="669794">
                    <a:tc>
                      <a:txBody>
                        <a:bodyPr/>
                        <a:lstStyle/>
                        <a:p>
                          <a:pPr algn="ctr"/>
                          <a:endParaRPr lang="en-US" dirty="0"/>
                        </a:p>
                      </a:txBody>
                      <a:tcPr/>
                    </a:tc>
                    <a:tc>
                      <a:txBody>
                        <a:bodyPr/>
                        <a:lstStyle/>
                        <a:p>
                          <a:pPr algn="ctr"/>
                          <a:r>
                            <a:rPr lang="en-US" dirty="0"/>
                            <a:t>Booster(RCS)</a:t>
                          </a:r>
                        </a:p>
                      </a:txBody>
                      <a:tcPr/>
                    </a:tc>
                    <a:tc>
                      <a:txBody>
                        <a:bodyPr/>
                        <a:lstStyle/>
                        <a:p>
                          <a:pPr algn="ctr"/>
                          <a:r>
                            <a:rPr lang="en-US" dirty="0"/>
                            <a:t>Main Injector</a:t>
                          </a:r>
                        </a:p>
                      </a:txBody>
                      <a:tcPr/>
                    </a:tc>
                    <a:extLst>
                      <a:ext uri="{0D108BD9-81ED-4DB2-BD59-A6C34878D82A}">
                        <a16:rowId xmlns:a16="http://schemas.microsoft.com/office/drawing/2014/main" val="1655237008"/>
                      </a:ext>
                    </a:extLst>
                  </a:tr>
                  <a:tr h="388055">
                    <a:tc>
                      <a:txBody>
                        <a:bodyPr/>
                        <a:lstStyle/>
                        <a:p>
                          <a:pPr algn="ctr"/>
                          <a:r>
                            <a:rPr lang="en-US" dirty="0"/>
                            <a:t>E (GeV)</a:t>
                          </a:r>
                        </a:p>
                      </a:txBody>
                      <a:tcPr/>
                    </a:tc>
                    <a:tc>
                      <a:txBody>
                        <a:bodyPr/>
                        <a:lstStyle/>
                        <a:p>
                          <a:pPr algn="ctr"/>
                          <a:r>
                            <a:rPr lang="en-US" dirty="0"/>
                            <a:t>0.4-8</a:t>
                          </a:r>
                        </a:p>
                      </a:txBody>
                      <a:tcPr/>
                    </a:tc>
                    <a:tc>
                      <a:txBody>
                        <a:bodyPr/>
                        <a:lstStyle/>
                        <a:p>
                          <a:pPr algn="ctr"/>
                          <a:r>
                            <a:rPr lang="en-US" dirty="0"/>
                            <a:t>8-120 </a:t>
                          </a:r>
                        </a:p>
                      </a:txBody>
                      <a:tcPr/>
                    </a:tc>
                    <a:extLst>
                      <a:ext uri="{0D108BD9-81ED-4DB2-BD59-A6C34878D82A}">
                        <a16:rowId xmlns:a16="http://schemas.microsoft.com/office/drawing/2014/main" val="2220315582"/>
                      </a:ext>
                    </a:extLst>
                  </a:tr>
                  <a:tr h="388055">
                    <a:tc>
                      <a:txBody>
                        <a:bodyPr/>
                        <a:lstStyle/>
                        <a:p>
                          <a:pPr algn="ctr"/>
                          <a:r>
                            <a:rPr lang="en-US" dirty="0"/>
                            <a:t>R(m)</a:t>
                          </a:r>
                        </a:p>
                      </a:txBody>
                      <a:tcPr/>
                    </a:tc>
                    <a:tc>
                      <a:txBody>
                        <a:bodyPr/>
                        <a:lstStyle/>
                        <a:p>
                          <a:pPr algn="ctr"/>
                          <a:r>
                            <a:rPr lang="en-US" dirty="0"/>
                            <a:t>75.4</a:t>
                          </a:r>
                        </a:p>
                      </a:txBody>
                      <a:tcPr/>
                    </a:tc>
                    <a:tc>
                      <a:txBody>
                        <a:bodyPr/>
                        <a:lstStyle/>
                        <a:p>
                          <a:pPr algn="ctr"/>
                          <a:r>
                            <a:rPr lang="en-US" dirty="0"/>
                            <a:t>528.7</a:t>
                          </a:r>
                        </a:p>
                      </a:txBody>
                      <a:tcPr/>
                    </a:tc>
                    <a:extLst>
                      <a:ext uri="{0D108BD9-81ED-4DB2-BD59-A6C34878D82A}">
                        <a16:rowId xmlns:a16="http://schemas.microsoft.com/office/drawing/2014/main" val="1815081211"/>
                      </a:ext>
                    </a:extLst>
                  </a:tr>
                  <a:tr h="388055">
                    <a:tc>
                      <a:txBody>
                        <a:bodyPr/>
                        <a:lstStyle/>
                        <a:p>
                          <a:pPr algn="ctr"/>
                          <a:r>
                            <a:rPr lang="en-US" dirty="0"/>
                            <a:t>Beam Cycle</a:t>
                          </a:r>
                        </a:p>
                      </a:txBody>
                      <a:tcPr/>
                    </a:tc>
                    <a:tc>
                      <a:txBody>
                        <a:bodyPr/>
                        <a:lstStyle/>
                        <a:p>
                          <a:pPr algn="ctr"/>
                          <a:r>
                            <a:rPr lang="en-US" dirty="0"/>
                            <a:t>15(Hz)</a:t>
                          </a:r>
                        </a:p>
                      </a:txBody>
                      <a:tcPr/>
                    </a:tc>
                    <a:tc>
                      <a:txBody>
                        <a:bodyPr/>
                        <a:lstStyle/>
                        <a:p>
                          <a:pPr algn="ctr"/>
                          <a:r>
                            <a:rPr lang="en-US" dirty="0"/>
                            <a:t>1.2s</a:t>
                          </a:r>
                        </a:p>
                      </a:txBody>
                      <a:tcPr/>
                    </a:tc>
                    <a:extLst>
                      <a:ext uri="{0D108BD9-81ED-4DB2-BD59-A6C34878D82A}">
                        <a16:rowId xmlns:a16="http://schemas.microsoft.com/office/drawing/2014/main" val="3792698517"/>
                      </a:ext>
                    </a:extLst>
                  </a:tr>
                  <a:tr h="388055">
                    <a:tc>
                      <a:txBody>
                        <a:bodyPr/>
                        <a:lstStyle/>
                        <a:p>
                          <a:pPr algn="ct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𝜸</m:t>
                                    </m:r>
                                  </m:e>
                                  <m:sub>
                                    <m:r>
                                      <a:rPr lang="en-US" b="1" i="1">
                                        <a:latin typeface="Cambria Math" panose="02040503050406030204" pitchFamily="18" charset="0"/>
                                      </a:rPr>
                                      <m:t>𝑻</m:t>
                                    </m:r>
                                  </m:sub>
                                </m:sSub>
                                <m:r>
                                  <a:rPr lang="en-US" b="1" i="1">
                                    <a:latin typeface="Cambria Math" panose="02040503050406030204" pitchFamily="18" charset="0"/>
                                  </a:rPr>
                                  <m:t> </m:t>
                                </m:r>
                              </m:oMath>
                            </m:oMathPara>
                          </a14:m>
                          <a:endParaRPr lang="en-US" dirty="0"/>
                        </a:p>
                      </a:txBody>
                      <a:tcPr/>
                    </a:tc>
                    <a:tc>
                      <a:txBody>
                        <a:bodyPr/>
                        <a:lstStyle/>
                        <a:p>
                          <a:pPr algn="ctr"/>
                          <a:r>
                            <a:rPr lang="en-US" dirty="0"/>
                            <a:t>5.47</a:t>
                          </a:r>
                        </a:p>
                      </a:txBody>
                      <a:tcPr/>
                    </a:tc>
                    <a:tc>
                      <a:txBody>
                        <a:bodyPr/>
                        <a:lstStyle/>
                        <a:p>
                          <a:pPr algn="ctr"/>
                          <a:r>
                            <a:rPr lang="en-US" dirty="0"/>
                            <a:t>21.65</a:t>
                          </a:r>
                        </a:p>
                      </a:txBody>
                      <a:tcPr/>
                    </a:tc>
                    <a:extLst>
                      <a:ext uri="{0D108BD9-81ED-4DB2-BD59-A6C34878D82A}">
                        <a16:rowId xmlns:a16="http://schemas.microsoft.com/office/drawing/2014/main" val="127708987"/>
                      </a:ext>
                    </a:extLst>
                  </a:tr>
                  <a:tr h="655751">
                    <a:tc>
                      <a:txBody>
                        <a:bodyPr/>
                        <a:lstStyle/>
                        <a:p>
                          <a:pPr algn="ctr"/>
                          <a:r>
                            <a:rPr lang="en-US" dirty="0"/>
                            <a:t>Beam pipe radius (cm)</a:t>
                          </a:r>
                        </a:p>
                      </a:txBody>
                      <a:tcPr/>
                    </a:tc>
                    <a:tc>
                      <a:txBody>
                        <a:bodyPr/>
                        <a:lstStyle/>
                        <a:p>
                          <a:pPr algn="ctr"/>
                          <a:r>
                            <a:rPr lang="en-US" dirty="0"/>
                            <a:t>No beam pipe</a:t>
                          </a:r>
                        </a:p>
                      </a:txBody>
                      <a:tcPr/>
                    </a:tc>
                    <a:tc>
                      <a:txBody>
                        <a:bodyPr/>
                        <a:lstStyle/>
                        <a:p>
                          <a:pPr algn="ctr"/>
                          <a:r>
                            <a:rPr lang="en-US" dirty="0"/>
                            <a:t>5.8</a:t>
                          </a:r>
                        </a:p>
                      </a:txBody>
                      <a:tcPr/>
                    </a:tc>
                    <a:extLst>
                      <a:ext uri="{0D108BD9-81ED-4DB2-BD59-A6C34878D82A}">
                        <a16:rowId xmlns:a16="http://schemas.microsoft.com/office/drawing/2014/main" val="1295047743"/>
                      </a:ext>
                    </a:extLst>
                  </a:tr>
                  <a:tr h="388055">
                    <a:tc>
                      <a:txBody>
                        <a:bodyPr/>
                        <a:lstStyle/>
                        <a:p>
                          <a:pPr algn="ctr"/>
                          <a:r>
                            <a:rPr lang="en-US" dirty="0"/>
                            <a:t>Z</a:t>
                          </a:r>
                          <a:r>
                            <a:rPr lang="en-US" baseline="-25000" dirty="0">
                              <a:sym typeface="Symbol" panose="05050102010706020507" pitchFamily="18" charset="2"/>
                            </a:rPr>
                            <a:t></a:t>
                          </a:r>
                          <a:r>
                            <a:rPr lang="en-US" dirty="0"/>
                            <a:t>/n(</a:t>
                          </a:r>
                          <a:r>
                            <a:rPr lang="en-US" dirty="0">
                              <a:sym typeface="Symbol" panose="05050102010706020507" pitchFamily="18" charset="2"/>
                            </a:rPr>
                            <a:t></a:t>
                          </a:r>
                          <a:r>
                            <a:rPr lang="en-US" dirty="0"/>
                            <a:t>)</a:t>
                          </a:r>
                        </a:p>
                      </a:txBody>
                      <a:tcPr/>
                    </a:tc>
                    <a:tc>
                      <a:txBody>
                        <a:bodyPr/>
                        <a:lstStyle/>
                        <a:p>
                          <a:pPr algn="ctr"/>
                          <a:r>
                            <a:rPr lang="en-US" dirty="0"/>
                            <a:t>&lt;40*</a:t>
                          </a:r>
                        </a:p>
                      </a:txBody>
                      <a:tcPr/>
                    </a:tc>
                    <a:tc>
                      <a:txBody>
                        <a:bodyPr/>
                        <a:lstStyle/>
                        <a:p>
                          <a:pPr algn="ctr"/>
                          <a:r>
                            <a:rPr lang="en-US" dirty="0"/>
                            <a:t>&lt;10</a:t>
                          </a:r>
                        </a:p>
                      </a:txBody>
                      <a:tcPr/>
                    </a:tc>
                    <a:extLst>
                      <a:ext uri="{0D108BD9-81ED-4DB2-BD59-A6C34878D82A}">
                        <a16:rowId xmlns:a16="http://schemas.microsoft.com/office/drawing/2014/main" val="2566298767"/>
                      </a:ext>
                    </a:extLst>
                  </a:tr>
                </a:tbl>
              </a:graphicData>
            </a:graphic>
          </p:graphicFrame>
        </mc:Choice>
        <mc:Fallback xmlns="">
          <p:graphicFrame>
            <p:nvGraphicFramePr>
              <p:cNvPr id="30" name="Table 30">
                <a:extLst>
                  <a:ext uri="{FF2B5EF4-FFF2-40B4-BE49-F238E27FC236}">
                    <a16:creationId xmlns:a16="http://schemas.microsoft.com/office/drawing/2014/main" id="{09372333-D374-4E13-AB02-7E24D2668ADA}"/>
                  </a:ext>
                </a:extLst>
              </p:cNvPr>
              <p:cNvGraphicFramePr>
                <a:graphicFrameLocks noGrp="1"/>
              </p:cNvGraphicFramePr>
              <p:nvPr>
                <p:extLst>
                  <p:ext uri="{D42A27DB-BD31-4B8C-83A1-F6EECF244321}">
                    <p14:modId xmlns:p14="http://schemas.microsoft.com/office/powerpoint/2010/main" val="289767205"/>
                  </p:ext>
                </p:extLst>
              </p:nvPr>
            </p:nvGraphicFramePr>
            <p:xfrm>
              <a:off x="5699464" y="2462880"/>
              <a:ext cx="3379231" cy="3524469"/>
            </p:xfrm>
            <a:graphic>
              <a:graphicData uri="http://schemas.openxmlformats.org/drawingml/2006/table">
                <a:tbl>
                  <a:tblPr firstRow="1" bandRow="1">
                    <a:tableStyleId>{5C22544A-7EE6-4342-B048-85BDC9FD1C3A}</a:tableStyleId>
                  </a:tblPr>
                  <a:tblGrid>
                    <a:gridCol w="1435692">
                      <a:extLst>
                        <a:ext uri="{9D8B030D-6E8A-4147-A177-3AD203B41FA5}">
                          <a16:colId xmlns:a16="http://schemas.microsoft.com/office/drawing/2014/main" val="477462774"/>
                        </a:ext>
                      </a:extLst>
                    </a:gridCol>
                    <a:gridCol w="941560">
                      <a:extLst>
                        <a:ext uri="{9D8B030D-6E8A-4147-A177-3AD203B41FA5}">
                          <a16:colId xmlns:a16="http://schemas.microsoft.com/office/drawing/2014/main" val="918167801"/>
                        </a:ext>
                      </a:extLst>
                    </a:gridCol>
                    <a:gridCol w="1001979">
                      <a:extLst>
                        <a:ext uri="{9D8B030D-6E8A-4147-A177-3AD203B41FA5}">
                          <a16:colId xmlns:a16="http://schemas.microsoft.com/office/drawing/2014/main" val="493267304"/>
                        </a:ext>
                      </a:extLst>
                    </a:gridCol>
                  </a:tblGrid>
                  <a:tr h="669794">
                    <a:tc>
                      <a:txBody>
                        <a:bodyPr/>
                        <a:lstStyle/>
                        <a:p>
                          <a:pPr algn="ctr"/>
                          <a:endParaRPr lang="en-US" dirty="0"/>
                        </a:p>
                      </a:txBody>
                      <a:tcPr/>
                    </a:tc>
                    <a:tc>
                      <a:txBody>
                        <a:bodyPr/>
                        <a:lstStyle/>
                        <a:p>
                          <a:pPr algn="ctr"/>
                          <a:r>
                            <a:rPr lang="en-US" dirty="0"/>
                            <a:t>Booster(RCS)</a:t>
                          </a:r>
                        </a:p>
                      </a:txBody>
                      <a:tcPr/>
                    </a:tc>
                    <a:tc>
                      <a:txBody>
                        <a:bodyPr/>
                        <a:lstStyle/>
                        <a:p>
                          <a:pPr algn="ctr"/>
                          <a:r>
                            <a:rPr lang="en-US" dirty="0"/>
                            <a:t>Main Injector</a:t>
                          </a:r>
                        </a:p>
                      </a:txBody>
                      <a:tcPr/>
                    </a:tc>
                    <a:extLst>
                      <a:ext uri="{0D108BD9-81ED-4DB2-BD59-A6C34878D82A}">
                        <a16:rowId xmlns:a16="http://schemas.microsoft.com/office/drawing/2014/main" val="1655237008"/>
                      </a:ext>
                    </a:extLst>
                  </a:tr>
                  <a:tr h="388055">
                    <a:tc>
                      <a:txBody>
                        <a:bodyPr/>
                        <a:lstStyle/>
                        <a:p>
                          <a:pPr algn="ctr"/>
                          <a:r>
                            <a:rPr lang="en-US" dirty="0"/>
                            <a:t>E (GeV)</a:t>
                          </a:r>
                        </a:p>
                      </a:txBody>
                      <a:tcPr/>
                    </a:tc>
                    <a:tc>
                      <a:txBody>
                        <a:bodyPr/>
                        <a:lstStyle/>
                        <a:p>
                          <a:pPr algn="ctr"/>
                          <a:r>
                            <a:rPr lang="en-US" dirty="0"/>
                            <a:t>0.4-8</a:t>
                          </a:r>
                        </a:p>
                      </a:txBody>
                      <a:tcPr/>
                    </a:tc>
                    <a:tc>
                      <a:txBody>
                        <a:bodyPr/>
                        <a:lstStyle/>
                        <a:p>
                          <a:pPr algn="ctr"/>
                          <a:r>
                            <a:rPr lang="en-US" dirty="0"/>
                            <a:t>8-120 </a:t>
                          </a:r>
                        </a:p>
                      </a:txBody>
                      <a:tcPr/>
                    </a:tc>
                    <a:extLst>
                      <a:ext uri="{0D108BD9-81ED-4DB2-BD59-A6C34878D82A}">
                        <a16:rowId xmlns:a16="http://schemas.microsoft.com/office/drawing/2014/main" val="2220315582"/>
                      </a:ext>
                    </a:extLst>
                  </a:tr>
                  <a:tr h="388055">
                    <a:tc>
                      <a:txBody>
                        <a:bodyPr/>
                        <a:lstStyle/>
                        <a:p>
                          <a:pPr algn="ctr"/>
                          <a:r>
                            <a:rPr lang="en-US" dirty="0"/>
                            <a:t>R(m)</a:t>
                          </a:r>
                        </a:p>
                      </a:txBody>
                      <a:tcPr/>
                    </a:tc>
                    <a:tc>
                      <a:txBody>
                        <a:bodyPr/>
                        <a:lstStyle/>
                        <a:p>
                          <a:pPr algn="ctr"/>
                          <a:r>
                            <a:rPr lang="en-US" dirty="0"/>
                            <a:t>75.4</a:t>
                          </a:r>
                        </a:p>
                      </a:txBody>
                      <a:tcPr/>
                    </a:tc>
                    <a:tc>
                      <a:txBody>
                        <a:bodyPr/>
                        <a:lstStyle/>
                        <a:p>
                          <a:pPr algn="ctr"/>
                          <a:r>
                            <a:rPr lang="en-US" dirty="0"/>
                            <a:t>528.7</a:t>
                          </a:r>
                        </a:p>
                      </a:txBody>
                      <a:tcPr/>
                    </a:tc>
                    <a:extLst>
                      <a:ext uri="{0D108BD9-81ED-4DB2-BD59-A6C34878D82A}">
                        <a16:rowId xmlns:a16="http://schemas.microsoft.com/office/drawing/2014/main" val="1815081211"/>
                      </a:ext>
                    </a:extLst>
                  </a:tr>
                  <a:tr h="388055">
                    <a:tc>
                      <a:txBody>
                        <a:bodyPr/>
                        <a:lstStyle/>
                        <a:p>
                          <a:pPr algn="ctr"/>
                          <a:r>
                            <a:rPr lang="en-US" dirty="0"/>
                            <a:t>Beam Cycle</a:t>
                          </a:r>
                        </a:p>
                      </a:txBody>
                      <a:tcPr/>
                    </a:tc>
                    <a:tc>
                      <a:txBody>
                        <a:bodyPr/>
                        <a:lstStyle/>
                        <a:p>
                          <a:pPr algn="ctr"/>
                          <a:r>
                            <a:rPr lang="en-US" dirty="0"/>
                            <a:t>15(Hz)</a:t>
                          </a:r>
                        </a:p>
                      </a:txBody>
                      <a:tcPr/>
                    </a:tc>
                    <a:tc>
                      <a:txBody>
                        <a:bodyPr/>
                        <a:lstStyle/>
                        <a:p>
                          <a:pPr algn="ctr"/>
                          <a:r>
                            <a:rPr lang="en-US" dirty="0"/>
                            <a:t>1.2s</a:t>
                          </a:r>
                        </a:p>
                      </a:txBody>
                      <a:tcPr/>
                    </a:tc>
                    <a:extLst>
                      <a:ext uri="{0D108BD9-81ED-4DB2-BD59-A6C34878D82A}">
                        <a16:rowId xmlns:a16="http://schemas.microsoft.com/office/drawing/2014/main" val="3792698517"/>
                      </a:ext>
                    </a:extLst>
                  </a:tr>
                  <a:tr h="388055">
                    <a:tc>
                      <a:txBody>
                        <a:bodyPr/>
                        <a:lstStyle/>
                        <a:p>
                          <a:endParaRPr lang="en-US"/>
                        </a:p>
                      </a:txBody>
                      <a:tcPr>
                        <a:blipFill>
                          <a:blip r:embed="rId5"/>
                          <a:stretch>
                            <a:fillRect l="-424" t="-478125" r="-137288" b="-353125"/>
                          </a:stretch>
                        </a:blipFill>
                      </a:tcPr>
                    </a:tc>
                    <a:tc>
                      <a:txBody>
                        <a:bodyPr/>
                        <a:lstStyle/>
                        <a:p>
                          <a:pPr algn="ctr"/>
                          <a:r>
                            <a:rPr lang="en-US" dirty="0"/>
                            <a:t>5.47</a:t>
                          </a:r>
                        </a:p>
                      </a:txBody>
                      <a:tcPr/>
                    </a:tc>
                    <a:tc>
                      <a:txBody>
                        <a:bodyPr/>
                        <a:lstStyle/>
                        <a:p>
                          <a:pPr algn="ctr"/>
                          <a:r>
                            <a:rPr lang="en-US" dirty="0"/>
                            <a:t>21.65</a:t>
                          </a:r>
                        </a:p>
                      </a:txBody>
                      <a:tcPr/>
                    </a:tc>
                    <a:extLst>
                      <a:ext uri="{0D108BD9-81ED-4DB2-BD59-A6C34878D82A}">
                        <a16:rowId xmlns:a16="http://schemas.microsoft.com/office/drawing/2014/main" val="127708987"/>
                      </a:ext>
                    </a:extLst>
                  </a:tr>
                  <a:tr h="914400">
                    <a:tc>
                      <a:txBody>
                        <a:bodyPr/>
                        <a:lstStyle/>
                        <a:p>
                          <a:pPr algn="ctr"/>
                          <a:r>
                            <a:rPr lang="en-US" dirty="0"/>
                            <a:t>Beam pipe radius (cm)</a:t>
                          </a:r>
                        </a:p>
                      </a:txBody>
                      <a:tcPr/>
                    </a:tc>
                    <a:tc>
                      <a:txBody>
                        <a:bodyPr/>
                        <a:lstStyle/>
                        <a:p>
                          <a:pPr algn="ctr"/>
                          <a:r>
                            <a:rPr lang="en-US" dirty="0"/>
                            <a:t>No beam pipe</a:t>
                          </a:r>
                        </a:p>
                      </a:txBody>
                      <a:tcPr/>
                    </a:tc>
                    <a:tc>
                      <a:txBody>
                        <a:bodyPr/>
                        <a:lstStyle/>
                        <a:p>
                          <a:pPr algn="ctr"/>
                          <a:r>
                            <a:rPr lang="en-US" dirty="0"/>
                            <a:t>5.8</a:t>
                          </a:r>
                        </a:p>
                      </a:txBody>
                      <a:tcPr/>
                    </a:tc>
                    <a:extLst>
                      <a:ext uri="{0D108BD9-81ED-4DB2-BD59-A6C34878D82A}">
                        <a16:rowId xmlns:a16="http://schemas.microsoft.com/office/drawing/2014/main" val="1295047743"/>
                      </a:ext>
                    </a:extLst>
                  </a:tr>
                  <a:tr h="388055">
                    <a:tc>
                      <a:txBody>
                        <a:bodyPr/>
                        <a:lstStyle/>
                        <a:p>
                          <a:pPr algn="ctr"/>
                          <a:r>
                            <a:rPr lang="en-US" dirty="0"/>
                            <a:t>Z</a:t>
                          </a:r>
                          <a:r>
                            <a:rPr lang="en-US" baseline="-25000" dirty="0">
                              <a:sym typeface="Symbol" panose="05050102010706020507" pitchFamily="18" charset="2"/>
                            </a:rPr>
                            <a:t></a:t>
                          </a:r>
                          <a:r>
                            <a:rPr lang="en-US" dirty="0"/>
                            <a:t>/n(</a:t>
                          </a:r>
                          <a:r>
                            <a:rPr lang="en-US" dirty="0">
                              <a:sym typeface="Symbol" panose="05050102010706020507" pitchFamily="18" charset="2"/>
                            </a:rPr>
                            <a:t></a:t>
                          </a:r>
                          <a:r>
                            <a:rPr lang="en-US" dirty="0"/>
                            <a:t>)</a:t>
                          </a:r>
                        </a:p>
                      </a:txBody>
                      <a:tcPr/>
                    </a:tc>
                    <a:tc>
                      <a:txBody>
                        <a:bodyPr/>
                        <a:lstStyle/>
                        <a:p>
                          <a:pPr algn="ctr"/>
                          <a:r>
                            <a:rPr lang="en-US" dirty="0"/>
                            <a:t>&lt;40*</a:t>
                          </a:r>
                        </a:p>
                      </a:txBody>
                      <a:tcPr/>
                    </a:tc>
                    <a:tc>
                      <a:txBody>
                        <a:bodyPr/>
                        <a:lstStyle/>
                        <a:p>
                          <a:pPr algn="ctr"/>
                          <a:r>
                            <a:rPr lang="en-US" dirty="0"/>
                            <a:t>&lt;10</a:t>
                          </a:r>
                        </a:p>
                      </a:txBody>
                      <a:tcPr/>
                    </a:tc>
                    <a:extLst>
                      <a:ext uri="{0D108BD9-81ED-4DB2-BD59-A6C34878D82A}">
                        <a16:rowId xmlns:a16="http://schemas.microsoft.com/office/drawing/2014/main" val="2566298767"/>
                      </a:ext>
                    </a:extLst>
                  </a:tr>
                </a:tbl>
              </a:graphicData>
            </a:graphic>
          </p:graphicFrame>
        </mc:Fallback>
      </mc:AlternateContent>
      <p:sp>
        <p:nvSpPr>
          <p:cNvPr id="16" name="Rectangle 15">
            <a:extLst>
              <a:ext uri="{FF2B5EF4-FFF2-40B4-BE49-F238E27FC236}">
                <a16:creationId xmlns:a16="http://schemas.microsoft.com/office/drawing/2014/main" id="{3E66CAC9-E432-45F1-A538-CDA05C4FBE7E}"/>
              </a:ext>
            </a:extLst>
          </p:cNvPr>
          <p:cNvSpPr/>
          <p:nvPr/>
        </p:nvSpPr>
        <p:spPr>
          <a:xfrm>
            <a:off x="2026382" y="4690964"/>
            <a:ext cx="493913" cy="121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B5B28F2-FE52-4205-92F5-D3905B769C84}"/>
              </a:ext>
            </a:extLst>
          </p:cNvPr>
          <p:cNvSpPr txBox="1"/>
          <p:nvPr/>
        </p:nvSpPr>
        <p:spPr>
          <a:xfrm>
            <a:off x="1935215" y="4667323"/>
            <a:ext cx="860557" cy="488467"/>
          </a:xfrm>
          <a:prstGeom prst="rect">
            <a:avLst/>
          </a:prstGeom>
          <a:noFill/>
        </p:spPr>
        <p:txBody>
          <a:bodyPr wrap="none" rtlCol="0">
            <a:spAutoFit/>
          </a:bodyPr>
          <a:lstStyle/>
          <a:p>
            <a:pPr algn="ctr">
              <a:lnSpc>
                <a:spcPct val="70000"/>
              </a:lnSpc>
            </a:pPr>
            <a:r>
              <a:rPr lang="en-US" sz="1200" b="1" dirty="0">
                <a:solidFill>
                  <a:srgbClr val="7030A0"/>
                </a:solidFill>
              </a:rPr>
              <a:t>Ion Source</a:t>
            </a:r>
          </a:p>
          <a:p>
            <a:pPr algn="ctr">
              <a:lnSpc>
                <a:spcPct val="70000"/>
              </a:lnSpc>
            </a:pPr>
            <a:r>
              <a:rPr lang="en-US" sz="1200" b="1" dirty="0">
                <a:solidFill>
                  <a:srgbClr val="7030A0"/>
                </a:solidFill>
              </a:rPr>
              <a:t>RFQ</a:t>
            </a:r>
          </a:p>
          <a:p>
            <a:pPr algn="ctr">
              <a:lnSpc>
                <a:spcPct val="70000"/>
              </a:lnSpc>
            </a:pPr>
            <a:r>
              <a:rPr lang="en-US" sz="1200" b="1" dirty="0">
                <a:solidFill>
                  <a:srgbClr val="7030A0"/>
                </a:solidFill>
              </a:rPr>
              <a:t>750keV</a:t>
            </a:r>
          </a:p>
        </p:txBody>
      </p:sp>
      <p:grpSp>
        <p:nvGrpSpPr>
          <p:cNvPr id="40" name="Group 39">
            <a:extLst>
              <a:ext uri="{FF2B5EF4-FFF2-40B4-BE49-F238E27FC236}">
                <a16:creationId xmlns:a16="http://schemas.microsoft.com/office/drawing/2014/main" id="{B56D1ED5-43EC-481A-A023-8A984C71591F}"/>
              </a:ext>
            </a:extLst>
          </p:cNvPr>
          <p:cNvGrpSpPr/>
          <p:nvPr/>
        </p:nvGrpSpPr>
        <p:grpSpPr>
          <a:xfrm>
            <a:off x="2198431" y="4040104"/>
            <a:ext cx="762388" cy="252826"/>
            <a:chOff x="-1065657" y="2926477"/>
            <a:chExt cx="762388" cy="252826"/>
          </a:xfrm>
        </p:grpSpPr>
        <p:sp>
          <p:nvSpPr>
            <p:cNvPr id="33" name="Rectangle 32">
              <a:extLst>
                <a:ext uri="{FF2B5EF4-FFF2-40B4-BE49-F238E27FC236}">
                  <a16:creationId xmlns:a16="http://schemas.microsoft.com/office/drawing/2014/main" id="{7D0790DE-78E9-46F0-B397-C751282FB454}"/>
                </a:ext>
              </a:extLst>
            </p:cNvPr>
            <p:cNvSpPr/>
            <p:nvPr/>
          </p:nvSpPr>
          <p:spPr>
            <a:xfrm>
              <a:off x="-959217" y="2983191"/>
              <a:ext cx="493913" cy="121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TextBox 30">
              <a:extLst>
                <a:ext uri="{FF2B5EF4-FFF2-40B4-BE49-F238E27FC236}">
                  <a16:creationId xmlns:a16="http://schemas.microsoft.com/office/drawing/2014/main" id="{0AE27D38-C309-4541-B91B-DD67E3E3C454}"/>
                </a:ext>
              </a:extLst>
            </p:cNvPr>
            <p:cNvSpPr txBox="1"/>
            <p:nvPr/>
          </p:nvSpPr>
          <p:spPr>
            <a:xfrm>
              <a:off x="-1065657" y="2926477"/>
              <a:ext cx="762388" cy="252826"/>
            </a:xfrm>
            <a:prstGeom prst="rect">
              <a:avLst/>
            </a:prstGeom>
            <a:noFill/>
          </p:spPr>
          <p:txBody>
            <a:bodyPr wrap="none" rtlCol="0">
              <a:spAutoFit/>
            </a:bodyPr>
            <a:lstStyle/>
            <a:p>
              <a:pPr algn="ctr">
                <a:lnSpc>
                  <a:spcPct val="70000"/>
                </a:lnSpc>
              </a:pPr>
              <a:r>
                <a:rPr lang="en-US" sz="1400" b="1" dirty="0">
                  <a:solidFill>
                    <a:srgbClr val="7030A0"/>
                  </a:solidFill>
                </a:rPr>
                <a:t>Booster</a:t>
              </a:r>
            </a:p>
          </p:txBody>
        </p:sp>
      </p:grpSp>
      <p:grpSp>
        <p:nvGrpSpPr>
          <p:cNvPr id="17" name="Group 16">
            <a:extLst>
              <a:ext uri="{FF2B5EF4-FFF2-40B4-BE49-F238E27FC236}">
                <a16:creationId xmlns:a16="http://schemas.microsoft.com/office/drawing/2014/main" id="{73851F69-1C23-4FA3-A3BE-FCB21BF9F7A5}"/>
              </a:ext>
            </a:extLst>
          </p:cNvPr>
          <p:cNvGrpSpPr/>
          <p:nvPr/>
        </p:nvGrpSpPr>
        <p:grpSpPr>
          <a:xfrm>
            <a:off x="2072911" y="4357893"/>
            <a:ext cx="723276" cy="359201"/>
            <a:chOff x="-1115096" y="3820350"/>
            <a:chExt cx="723276" cy="359201"/>
          </a:xfrm>
        </p:grpSpPr>
        <p:sp>
          <p:nvSpPr>
            <p:cNvPr id="34" name="Rectangle 33">
              <a:extLst>
                <a:ext uri="{FF2B5EF4-FFF2-40B4-BE49-F238E27FC236}">
                  <a16:creationId xmlns:a16="http://schemas.microsoft.com/office/drawing/2014/main" id="{091233B0-03AD-4FEC-BDCD-9BDF1BBC994A}"/>
                </a:ext>
              </a:extLst>
            </p:cNvPr>
            <p:cNvSpPr/>
            <p:nvPr/>
          </p:nvSpPr>
          <p:spPr>
            <a:xfrm>
              <a:off x="-1000415" y="3912886"/>
              <a:ext cx="493913" cy="121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5363E53-61C8-48D1-8A54-20CD3429A655}"/>
                </a:ext>
              </a:extLst>
            </p:cNvPr>
            <p:cNvSpPr txBox="1"/>
            <p:nvPr/>
          </p:nvSpPr>
          <p:spPr>
            <a:xfrm>
              <a:off x="-1115096" y="3820350"/>
              <a:ext cx="723276" cy="359201"/>
            </a:xfrm>
            <a:prstGeom prst="rect">
              <a:avLst/>
            </a:prstGeom>
            <a:noFill/>
          </p:spPr>
          <p:txBody>
            <a:bodyPr wrap="none" rtlCol="0">
              <a:spAutoFit/>
            </a:bodyPr>
            <a:lstStyle/>
            <a:p>
              <a:pPr algn="ctr">
                <a:lnSpc>
                  <a:spcPct val="70000"/>
                </a:lnSpc>
              </a:pPr>
              <a:r>
                <a:rPr lang="en-US" sz="1200" b="1" dirty="0">
                  <a:solidFill>
                    <a:srgbClr val="7030A0"/>
                  </a:solidFill>
                </a:rPr>
                <a:t>LINAC</a:t>
              </a:r>
            </a:p>
            <a:p>
              <a:pPr algn="ctr">
                <a:lnSpc>
                  <a:spcPct val="70000"/>
                </a:lnSpc>
              </a:pPr>
              <a:r>
                <a:rPr lang="en-US" sz="1200" b="1" dirty="0">
                  <a:solidFill>
                    <a:srgbClr val="7030A0"/>
                  </a:solidFill>
                </a:rPr>
                <a:t>400MeV</a:t>
              </a:r>
            </a:p>
          </p:txBody>
        </p:sp>
      </p:grpSp>
      <p:sp>
        <p:nvSpPr>
          <p:cNvPr id="36" name="Rectangle 35">
            <a:extLst>
              <a:ext uri="{FF2B5EF4-FFF2-40B4-BE49-F238E27FC236}">
                <a16:creationId xmlns:a16="http://schemas.microsoft.com/office/drawing/2014/main" id="{BCCD3390-9A0F-4F07-A67E-671B7F4E71A2}"/>
              </a:ext>
            </a:extLst>
          </p:cNvPr>
          <p:cNvSpPr/>
          <p:nvPr/>
        </p:nvSpPr>
        <p:spPr>
          <a:xfrm>
            <a:off x="-753459" y="660930"/>
            <a:ext cx="493913" cy="121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E25EA2A-9893-4954-8CF5-1A600724D88E}"/>
              </a:ext>
            </a:extLst>
          </p:cNvPr>
          <p:cNvSpPr txBox="1"/>
          <p:nvPr/>
        </p:nvSpPr>
        <p:spPr>
          <a:xfrm>
            <a:off x="-856549" y="566549"/>
            <a:ext cx="723276" cy="359201"/>
          </a:xfrm>
          <a:prstGeom prst="rect">
            <a:avLst/>
          </a:prstGeom>
          <a:noFill/>
        </p:spPr>
        <p:txBody>
          <a:bodyPr wrap="none" rtlCol="0">
            <a:spAutoFit/>
          </a:bodyPr>
          <a:lstStyle/>
          <a:p>
            <a:pPr algn="ctr">
              <a:lnSpc>
                <a:spcPct val="70000"/>
              </a:lnSpc>
            </a:pPr>
            <a:r>
              <a:rPr lang="en-US" sz="1200" b="1" dirty="0">
                <a:solidFill>
                  <a:srgbClr val="7030A0"/>
                </a:solidFill>
              </a:rPr>
              <a:t>LINAC</a:t>
            </a:r>
          </a:p>
          <a:p>
            <a:pPr algn="ctr">
              <a:lnSpc>
                <a:spcPct val="70000"/>
              </a:lnSpc>
            </a:pPr>
            <a:r>
              <a:rPr lang="en-US" sz="1200" b="1" dirty="0">
                <a:solidFill>
                  <a:srgbClr val="7030A0"/>
                </a:solidFill>
              </a:rPr>
              <a:t>400MeV</a:t>
            </a:r>
          </a:p>
        </p:txBody>
      </p:sp>
      <p:sp>
        <p:nvSpPr>
          <p:cNvPr id="38" name="Rectangle 37">
            <a:extLst>
              <a:ext uri="{FF2B5EF4-FFF2-40B4-BE49-F238E27FC236}">
                <a16:creationId xmlns:a16="http://schemas.microsoft.com/office/drawing/2014/main" id="{8C160D76-F2CB-4949-AE3E-CCBD654EE164}"/>
              </a:ext>
            </a:extLst>
          </p:cNvPr>
          <p:cNvSpPr/>
          <p:nvPr/>
        </p:nvSpPr>
        <p:spPr>
          <a:xfrm>
            <a:off x="1925608" y="2275592"/>
            <a:ext cx="614098" cy="227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87482AE-47FF-4680-89C2-75C6819750C5}"/>
              </a:ext>
            </a:extLst>
          </p:cNvPr>
          <p:cNvSpPr txBox="1"/>
          <p:nvPr/>
        </p:nvSpPr>
        <p:spPr>
          <a:xfrm>
            <a:off x="1588293" y="2337768"/>
            <a:ext cx="1188018" cy="252826"/>
          </a:xfrm>
          <a:prstGeom prst="rect">
            <a:avLst/>
          </a:prstGeom>
          <a:noFill/>
        </p:spPr>
        <p:txBody>
          <a:bodyPr wrap="none" rtlCol="0">
            <a:spAutoFit/>
          </a:bodyPr>
          <a:lstStyle/>
          <a:p>
            <a:pPr algn="ctr">
              <a:lnSpc>
                <a:spcPct val="70000"/>
              </a:lnSpc>
            </a:pPr>
            <a:r>
              <a:rPr lang="en-US" sz="1400" b="1" dirty="0">
                <a:solidFill>
                  <a:srgbClr val="7030A0"/>
                </a:solidFill>
              </a:rPr>
              <a:t>Main Injector</a:t>
            </a:r>
          </a:p>
        </p:txBody>
      </p:sp>
      <p:sp>
        <p:nvSpPr>
          <p:cNvPr id="41" name="TextBox 40">
            <a:extLst>
              <a:ext uri="{FF2B5EF4-FFF2-40B4-BE49-F238E27FC236}">
                <a16:creationId xmlns:a16="http://schemas.microsoft.com/office/drawing/2014/main" id="{18C4F137-5EF4-4548-A7E6-05437F55B642}"/>
              </a:ext>
            </a:extLst>
          </p:cNvPr>
          <p:cNvSpPr txBox="1"/>
          <p:nvPr/>
        </p:nvSpPr>
        <p:spPr>
          <a:xfrm>
            <a:off x="4490678" y="1803452"/>
            <a:ext cx="1082590" cy="592470"/>
          </a:xfrm>
          <a:prstGeom prst="rect">
            <a:avLst/>
          </a:prstGeom>
          <a:solidFill>
            <a:schemeClr val="tx1">
              <a:lumMod val="20000"/>
              <a:lumOff val="80000"/>
              <a:alpha val="70000"/>
            </a:schemeClr>
          </a:solidFill>
          <a:ln w="76200">
            <a:noFill/>
          </a:ln>
        </p:spPr>
        <p:txBody>
          <a:bodyPr wrap="square" rtlCol="0">
            <a:spAutoFit/>
          </a:bodyPr>
          <a:lstStyle/>
          <a:p>
            <a:pPr algn="ctr"/>
            <a:r>
              <a:rPr lang="en-US" sz="1100" b="1" dirty="0"/>
              <a:t>Long Baseline Neutrino</a:t>
            </a:r>
            <a:r>
              <a:rPr lang="en-US" sz="1050" dirty="0"/>
              <a:t>:</a:t>
            </a:r>
          </a:p>
          <a:p>
            <a:pPr algn="ctr"/>
            <a:r>
              <a:rPr lang="en-US" sz="1050" dirty="0"/>
              <a:t>(LBNF/DUNE)</a:t>
            </a:r>
          </a:p>
        </p:txBody>
      </p:sp>
      <p:sp>
        <p:nvSpPr>
          <p:cNvPr id="43" name="Arrow: Right 42">
            <a:extLst>
              <a:ext uri="{FF2B5EF4-FFF2-40B4-BE49-F238E27FC236}">
                <a16:creationId xmlns:a16="http://schemas.microsoft.com/office/drawing/2014/main" id="{DBFA69DD-E6F6-4CA1-8D1C-8D4C60593B25}"/>
              </a:ext>
            </a:extLst>
          </p:cNvPr>
          <p:cNvSpPr/>
          <p:nvPr/>
        </p:nvSpPr>
        <p:spPr>
          <a:xfrm rot="18895795">
            <a:off x="3669897" y="2398274"/>
            <a:ext cx="1145219" cy="1970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31B1755F-AE24-4A48-A3FC-F97882902FAB}"/>
              </a:ext>
            </a:extLst>
          </p:cNvPr>
          <p:cNvSpPr/>
          <p:nvPr/>
        </p:nvSpPr>
        <p:spPr>
          <a:xfrm>
            <a:off x="2565647" y="4234649"/>
            <a:ext cx="310718" cy="941033"/>
          </a:xfrm>
          <a:custGeom>
            <a:avLst/>
            <a:gdLst>
              <a:gd name="connsiteX0" fmla="*/ 310718 w 310718"/>
              <a:gd name="connsiteY0" fmla="*/ 941033 h 941033"/>
              <a:gd name="connsiteX1" fmla="*/ 310718 w 310718"/>
              <a:gd name="connsiteY1" fmla="*/ 257452 h 941033"/>
              <a:gd name="connsiteX2" fmla="*/ 0 w 310718"/>
              <a:gd name="connsiteY2" fmla="*/ 0 h 941033"/>
            </a:gdLst>
            <a:ahLst/>
            <a:cxnLst>
              <a:cxn ang="0">
                <a:pos x="connsiteX0" y="connsiteY0"/>
              </a:cxn>
              <a:cxn ang="0">
                <a:pos x="connsiteX1" y="connsiteY1"/>
              </a:cxn>
              <a:cxn ang="0">
                <a:pos x="connsiteX2" y="connsiteY2"/>
              </a:cxn>
            </a:cxnLst>
            <a:rect l="l" t="t" r="r" b="b"/>
            <a:pathLst>
              <a:path w="310718" h="941033">
                <a:moveTo>
                  <a:pt x="310718" y="941033"/>
                </a:moveTo>
                <a:lnTo>
                  <a:pt x="310718" y="257452"/>
                </a:lnTo>
                <a:lnTo>
                  <a:pt x="0" y="0"/>
                </a:lnTo>
              </a:path>
            </a:pathLst>
          </a:custGeom>
          <a:noFill/>
          <a:ln>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25970BE4-06C9-4346-A31D-38767F9E5766}"/>
              </a:ext>
            </a:extLst>
          </p:cNvPr>
          <p:cNvSpPr/>
          <p:nvPr/>
        </p:nvSpPr>
        <p:spPr>
          <a:xfrm rot="16200000">
            <a:off x="4444755" y="857350"/>
            <a:ext cx="482545" cy="1846024"/>
          </a:xfrm>
          <a:custGeom>
            <a:avLst/>
            <a:gdLst>
              <a:gd name="connsiteX0" fmla="*/ 310718 w 310718"/>
              <a:gd name="connsiteY0" fmla="*/ 941033 h 941033"/>
              <a:gd name="connsiteX1" fmla="*/ 310718 w 310718"/>
              <a:gd name="connsiteY1" fmla="*/ 257452 h 941033"/>
              <a:gd name="connsiteX2" fmla="*/ 0 w 310718"/>
              <a:gd name="connsiteY2" fmla="*/ 0 h 941033"/>
            </a:gdLst>
            <a:ahLst/>
            <a:cxnLst>
              <a:cxn ang="0">
                <a:pos x="connsiteX0" y="connsiteY0"/>
              </a:cxn>
              <a:cxn ang="0">
                <a:pos x="connsiteX1" y="connsiteY1"/>
              </a:cxn>
              <a:cxn ang="0">
                <a:pos x="connsiteX2" y="connsiteY2"/>
              </a:cxn>
            </a:cxnLst>
            <a:rect l="l" t="t" r="r" b="b"/>
            <a:pathLst>
              <a:path w="310718" h="941033">
                <a:moveTo>
                  <a:pt x="310718" y="941033"/>
                </a:moveTo>
                <a:lnTo>
                  <a:pt x="310718" y="257452"/>
                </a:lnTo>
                <a:lnTo>
                  <a:pt x="0" y="0"/>
                </a:lnTo>
              </a:path>
            </a:pathLst>
          </a:custGeom>
          <a:noFill/>
          <a:ln>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B0C970C-6B52-4625-8463-FB7025EEDA91}"/>
              </a:ext>
            </a:extLst>
          </p:cNvPr>
          <p:cNvSpPr/>
          <p:nvPr/>
        </p:nvSpPr>
        <p:spPr>
          <a:xfrm>
            <a:off x="1077362" y="1348966"/>
            <a:ext cx="2767885" cy="298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353509-563B-430D-A630-D6B38014ADFA}"/>
              </a:ext>
            </a:extLst>
          </p:cNvPr>
          <p:cNvSpPr/>
          <p:nvPr/>
        </p:nvSpPr>
        <p:spPr>
          <a:xfrm>
            <a:off x="5690586" y="2462881"/>
            <a:ext cx="3364798" cy="35331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3865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3FE8-8F1B-4D62-8291-6FF5D66C0996}"/>
              </a:ext>
            </a:extLst>
          </p:cNvPr>
          <p:cNvSpPr>
            <a:spLocks noGrp="1"/>
          </p:cNvSpPr>
          <p:nvPr>
            <p:ph type="title"/>
          </p:nvPr>
        </p:nvSpPr>
        <p:spPr>
          <a:xfrm>
            <a:off x="457200" y="57270"/>
            <a:ext cx="8389222" cy="745607"/>
          </a:xfrm>
        </p:spPr>
        <p:txBody>
          <a:bodyPr/>
          <a:lstStyle/>
          <a:p>
            <a:r>
              <a:rPr lang="en-US" sz="2800" dirty="0"/>
              <a:t>Fermilab’s Role in the History of Transition Crossing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8092351-FFBB-4A05-A3AA-09E71C9A4BBE}"/>
                  </a:ext>
                </a:extLst>
              </p:cNvPr>
              <p:cNvSpPr>
                <a:spLocks noGrp="1"/>
              </p:cNvSpPr>
              <p:nvPr>
                <p:ph idx="1"/>
              </p:nvPr>
            </p:nvSpPr>
            <p:spPr>
              <a:xfrm>
                <a:off x="376400" y="925224"/>
                <a:ext cx="7346140" cy="5692894"/>
              </a:xfrm>
            </p:spPr>
            <p:txBody>
              <a:bodyPr>
                <a:normAutofit/>
              </a:bodyPr>
              <a:lstStyle/>
              <a:p>
                <a:pPr>
                  <a:lnSpc>
                    <a:spcPct val="120000"/>
                  </a:lnSpc>
                </a:pPr>
                <a:r>
                  <a:rPr lang="en-US" sz="1600" dirty="0"/>
                  <a:t>“Longitudinal Space Charge Effects at Transition in NAL Booster and Main Ring</a:t>
                </a:r>
                <a:r>
                  <a:rPr lang="en-US" sz="1600" i="1" dirty="0"/>
                  <a:t>”</a:t>
                </a:r>
                <a:r>
                  <a:rPr lang="en-US" sz="1600" dirty="0"/>
                  <a:t>. E.D. Courant, FERMILAB-FN-0187,May 20, 1969,</a:t>
                </a:r>
              </a:p>
              <a:p>
                <a:pPr>
                  <a:lnSpc>
                    <a:spcPct val="120000"/>
                  </a:lnSpc>
                </a:pPr>
                <a14:m>
                  <m:oMath xmlns:m="http://schemas.openxmlformats.org/officeDocument/2006/math">
                    <m:sSub>
                      <m:sSubPr>
                        <m:ctrlPr>
                          <a:rPr lang="en-US" sz="1600" b="1" i="1">
                            <a:latin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𝜸</m:t>
                        </m:r>
                      </m:e>
                      <m:sub>
                        <m:r>
                          <a:rPr lang="en-US" sz="1600" b="1" i="1">
                            <a:latin typeface="Cambria Math" panose="02040503050406030204" pitchFamily="18" charset="0"/>
                          </a:rPr>
                          <m:t>𝑻</m:t>
                        </m:r>
                      </m:sub>
                    </m:sSub>
                  </m:oMath>
                </a14:m>
                <a:r>
                  <a:rPr lang="en-US" sz="1600" b="1" dirty="0"/>
                  <a:t>-Jump Scheme</a:t>
                </a:r>
                <a:r>
                  <a:rPr lang="en-US" sz="1600" dirty="0"/>
                  <a:t>: “Compensation of Space-charge Mismatch at Transition of Booster using the Transition-Jump Method”, </a:t>
                </a:r>
                <a:r>
                  <a:rPr lang="en-US" sz="1600" b="1" dirty="0">
                    <a:solidFill>
                      <a:srgbClr val="FF0000"/>
                    </a:solidFill>
                  </a:rPr>
                  <a:t>L.C. Teng</a:t>
                </a:r>
                <a:r>
                  <a:rPr lang="en-US" sz="1600" dirty="0"/>
                  <a:t>, FN-207 0400, (1970),</a:t>
                </a:r>
              </a:p>
              <a:p>
                <a:pPr>
                  <a:lnSpc>
                    <a:spcPct val="120000"/>
                  </a:lnSpc>
                </a:pPr>
                <a:r>
                  <a:rPr lang="en-US" sz="1600" dirty="0"/>
                  <a:t>“Beam Bunch Length Matching at Transition Crossing with Space-Charge Forces”, W.W. Lee and L.C. Teng, PAC1971,</a:t>
                </a:r>
              </a:p>
              <a:p>
                <a:pPr>
                  <a:lnSpc>
                    <a:spcPct val="120000"/>
                  </a:lnSpc>
                </a:pPr>
                <a:r>
                  <a:rPr lang="en-US" sz="1600" dirty="0"/>
                  <a:t>“Transition Jump system for the Fermilab Booster”, W. Merz, C. </a:t>
                </a:r>
                <a:r>
                  <a:rPr lang="en-US" sz="1600" dirty="0" err="1"/>
                  <a:t>Ankenbrandt</a:t>
                </a:r>
                <a:r>
                  <a:rPr lang="en-US" sz="1600" dirty="0"/>
                  <a:t> and </a:t>
                </a:r>
                <a:r>
                  <a:rPr lang="en-US" sz="1600" dirty="0" err="1"/>
                  <a:t>K.Koepke</a:t>
                </a:r>
                <a:r>
                  <a:rPr lang="en-US" sz="1600" dirty="0"/>
                  <a:t>, PAC1987,p 1343, (but removed in 2006)</a:t>
                </a:r>
              </a:p>
              <a:p>
                <a:pPr>
                  <a:lnSpc>
                    <a:spcPct val="120000"/>
                  </a:lnSpc>
                </a:pPr>
                <a:r>
                  <a:rPr lang="en-US" sz="1600" b="1" dirty="0"/>
                  <a:t>Focus Free Transition Crossing</a:t>
                </a:r>
                <a:r>
                  <a:rPr lang="en-US" sz="1600" dirty="0"/>
                  <a:t>: “Proposal for Experimental Test of RF Harmonic Transition Crossing in the Main Ring”, </a:t>
                </a:r>
                <a:r>
                  <a:rPr lang="en-US" sz="1600" b="1" dirty="0" err="1">
                    <a:solidFill>
                      <a:srgbClr val="FF0000"/>
                    </a:solidFill>
                  </a:rPr>
                  <a:t>J.Griffin</a:t>
                </a:r>
                <a:r>
                  <a:rPr lang="en-US" sz="1600" b="1" dirty="0">
                    <a:solidFill>
                      <a:srgbClr val="FF0000"/>
                    </a:solidFill>
                  </a:rPr>
                  <a:t> </a:t>
                </a:r>
                <a:r>
                  <a:rPr lang="en-US" sz="1600" dirty="0"/>
                  <a:t>and C.M. Bhat, Fermilab Internal Note, MI-0062, (1991); “Transition crossing in proton synchrotrons using a flattened rf wave” </a:t>
                </a:r>
                <a:r>
                  <a:rPr lang="de-DE" sz="1600" dirty="0"/>
                  <a:t>C.M.Bhat, J.Griffin,et.al., </a:t>
                </a:r>
                <a:r>
                  <a:rPr lang="en-US" sz="1600" dirty="0"/>
                  <a:t>Phys. Rev. E, Vol. 55, (1997), p.1028,</a:t>
                </a:r>
              </a:p>
              <a:p>
                <a:pPr>
                  <a:lnSpc>
                    <a:spcPct val="120000"/>
                  </a:lnSpc>
                </a:pPr>
                <a:r>
                  <a:rPr lang="en-US" sz="1600" b="1" dirty="0"/>
                  <a:t>Imaginary </a:t>
                </a:r>
                <a14:m>
                  <m:oMath xmlns:m="http://schemas.openxmlformats.org/officeDocument/2006/math">
                    <m:sSub>
                      <m:sSubPr>
                        <m:ctrlPr>
                          <a:rPr lang="en-US" sz="1600" b="1" i="1">
                            <a:latin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𝜸</m:t>
                        </m:r>
                      </m:e>
                      <m:sub>
                        <m:r>
                          <a:rPr lang="en-US" sz="1600" b="1" i="1">
                            <a:latin typeface="Cambria Math" panose="02040503050406030204" pitchFamily="18" charset="0"/>
                          </a:rPr>
                          <m:t>𝑻</m:t>
                        </m:r>
                      </m:sub>
                    </m:sSub>
                  </m:oMath>
                </a14:m>
                <a:r>
                  <a:rPr lang="en-US" sz="1600" b="1" dirty="0"/>
                  <a:t> -Lattice for Synchrotrons</a:t>
                </a:r>
                <a:r>
                  <a:rPr lang="en-US" sz="1600" dirty="0"/>
                  <a:t>: “A Transition-less Lattice for the Fermilab Main Injector”, K.Y. Ng, </a:t>
                </a:r>
                <a:r>
                  <a:rPr lang="en-US" sz="1600" b="1" dirty="0" err="1">
                    <a:solidFill>
                      <a:srgbClr val="FF0000"/>
                    </a:solidFill>
                  </a:rPr>
                  <a:t>D.Trbojevic</a:t>
                </a:r>
                <a:r>
                  <a:rPr lang="en-US" sz="1600" b="1" dirty="0">
                    <a:solidFill>
                      <a:srgbClr val="FF0000"/>
                    </a:solidFill>
                  </a:rPr>
                  <a:t> </a:t>
                </a:r>
                <a:r>
                  <a:rPr lang="en-US" sz="1600" dirty="0"/>
                  <a:t>and S. Y. Lee, PAC1991, p 159. </a:t>
                </a:r>
              </a:p>
            </p:txBody>
          </p:sp>
        </mc:Choice>
        <mc:Fallback xmlns="">
          <p:sp>
            <p:nvSpPr>
              <p:cNvPr id="3" name="Content Placeholder 2">
                <a:extLst>
                  <a:ext uri="{FF2B5EF4-FFF2-40B4-BE49-F238E27FC236}">
                    <a16:creationId xmlns:a16="http://schemas.microsoft.com/office/drawing/2014/main" id="{E8092351-FFBB-4A05-A3AA-09E71C9A4BBE}"/>
                  </a:ext>
                </a:extLst>
              </p:cNvPr>
              <p:cNvSpPr>
                <a:spLocks noGrp="1" noRot="1" noChangeAspect="1" noMove="1" noResize="1" noEditPoints="1" noAdjustHandles="1" noChangeArrowheads="1" noChangeShapeType="1" noTextEdit="1"/>
              </p:cNvSpPr>
              <p:nvPr>
                <p:ph idx="1"/>
              </p:nvPr>
            </p:nvSpPr>
            <p:spPr>
              <a:xfrm>
                <a:off x="376400" y="925224"/>
                <a:ext cx="7346140" cy="5692894"/>
              </a:xfrm>
              <a:blipFill>
                <a:blip r:embed="rId2"/>
                <a:stretch>
                  <a:fillRect r="-91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DF7C5A9D-A812-4218-B465-4F7CE3ACD1C2}"/>
              </a:ext>
            </a:extLst>
          </p:cNvPr>
          <p:cNvSpPr>
            <a:spLocks noGrp="1"/>
          </p:cNvSpPr>
          <p:nvPr>
            <p:ph type="dt" sz="half" idx="2"/>
          </p:nvPr>
        </p:nvSpPr>
        <p:spPr/>
        <p:txBody>
          <a:bodyPr/>
          <a:lstStyle/>
          <a:p>
            <a:r>
              <a:rPr lang="en-US"/>
              <a:t>6/22-7/1, 2020</a:t>
            </a:r>
          </a:p>
        </p:txBody>
      </p:sp>
      <p:sp>
        <p:nvSpPr>
          <p:cNvPr id="5" name="Footer Placeholder 4">
            <a:extLst>
              <a:ext uri="{FF2B5EF4-FFF2-40B4-BE49-F238E27FC236}">
                <a16:creationId xmlns:a16="http://schemas.microsoft.com/office/drawing/2014/main" id="{A2CACD64-E4F2-40B0-9CB3-0DD5477CB2F8}"/>
              </a:ext>
            </a:extLst>
          </p:cNvPr>
          <p:cNvSpPr>
            <a:spLocks noGrp="1"/>
          </p:cNvSpPr>
          <p:nvPr>
            <p:ph type="ftr" sz="quarter" idx="3"/>
          </p:nvPr>
        </p:nvSpPr>
        <p:spPr/>
        <p:txBody>
          <a:bodyPr/>
          <a:lstStyle/>
          <a:p>
            <a:r>
              <a:rPr lang="en-US"/>
              <a:t>C.Bhat, K.Seiya and J-F.Ostiguy</a:t>
            </a:r>
          </a:p>
        </p:txBody>
      </p:sp>
      <p:sp>
        <p:nvSpPr>
          <p:cNvPr id="6" name="Slide Number Placeholder 5">
            <a:extLst>
              <a:ext uri="{FF2B5EF4-FFF2-40B4-BE49-F238E27FC236}">
                <a16:creationId xmlns:a16="http://schemas.microsoft.com/office/drawing/2014/main" id="{15B03219-D55B-4943-BF22-4E60A589678A}"/>
              </a:ext>
            </a:extLst>
          </p:cNvPr>
          <p:cNvSpPr>
            <a:spLocks noGrp="1"/>
          </p:cNvSpPr>
          <p:nvPr>
            <p:ph type="sldNum" sz="quarter" idx="4"/>
          </p:nvPr>
        </p:nvSpPr>
        <p:spPr/>
        <p:txBody>
          <a:bodyPr/>
          <a:lstStyle/>
          <a:p>
            <a:fld id="{44D64833-0210-4999-B6BB-5BBCA76D12EA}" type="slidenum">
              <a:rPr lang="en-US" smtClean="0"/>
              <a:pPr/>
              <a:t>4</a:t>
            </a:fld>
            <a:endParaRPr lang="en-US"/>
          </a:p>
        </p:txBody>
      </p:sp>
      <p:sp>
        <p:nvSpPr>
          <p:cNvPr id="7" name="Left Brace 6">
            <a:extLst>
              <a:ext uri="{FF2B5EF4-FFF2-40B4-BE49-F238E27FC236}">
                <a16:creationId xmlns:a16="http://schemas.microsoft.com/office/drawing/2014/main" id="{BEA4445C-19A6-41B7-96BB-BEEBE64BE82C}"/>
              </a:ext>
            </a:extLst>
          </p:cNvPr>
          <p:cNvSpPr/>
          <p:nvPr/>
        </p:nvSpPr>
        <p:spPr>
          <a:xfrm rot="10800000">
            <a:off x="7586717" y="3681528"/>
            <a:ext cx="216624" cy="2373594"/>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6B33B24-C977-4DBD-86F2-C7E9C2F397F5}"/>
                  </a:ext>
                </a:extLst>
              </p:cNvPr>
              <p:cNvSpPr txBox="1"/>
              <p:nvPr/>
            </p:nvSpPr>
            <p:spPr>
              <a:xfrm>
                <a:off x="7695028" y="4264832"/>
                <a:ext cx="1469663" cy="1477328"/>
              </a:xfrm>
              <a:prstGeom prst="rect">
                <a:avLst/>
              </a:prstGeom>
              <a:noFill/>
            </p:spPr>
            <p:txBody>
              <a:bodyPr wrap="square" rtlCol="0">
                <a:spAutoFit/>
              </a:bodyPr>
              <a:lstStyle/>
              <a:p>
                <a:r>
                  <a:rPr lang="en-US" dirty="0"/>
                  <a:t>Thought about new ways of  dealing with </a:t>
                </a:r>
                <a14:m>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𝜸</m:t>
                        </m:r>
                      </m:e>
                      <m:sub>
                        <m:r>
                          <a:rPr lang="en-US" b="1" i="1">
                            <a:latin typeface="Cambria Math" panose="02040503050406030204" pitchFamily="18" charset="0"/>
                          </a:rPr>
                          <m:t>𝑻</m:t>
                        </m:r>
                      </m:sub>
                    </m:sSub>
                  </m:oMath>
                </a14:m>
                <a:r>
                  <a:rPr lang="en-US" dirty="0"/>
                  <a:t> crossing</a:t>
                </a:r>
              </a:p>
            </p:txBody>
          </p:sp>
        </mc:Choice>
        <mc:Fallback xmlns="">
          <p:sp>
            <p:nvSpPr>
              <p:cNvPr id="8" name="TextBox 7">
                <a:extLst>
                  <a:ext uri="{FF2B5EF4-FFF2-40B4-BE49-F238E27FC236}">
                    <a16:creationId xmlns:a16="http://schemas.microsoft.com/office/drawing/2014/main" id="{06B33B24-C977-4DBD-86F2-C7E9C2F397F5}"/>
                  </a:ext>
                </a:extLst>
              </p:cNvPr>
              <p:cNvSpPr txBox="1">
                <a:spLocks noRot="1" noChangeAspect="1" noMove="1" noResize="1" noEditPoints="1" noAdjustHandles="1" noChangeArrowheads="1" noChangeShapeType="1" noTextEdit="1"/>
              </p:cNvSpPr>
              <p:nvPr/>
            </p:nvSpPr>
            <p:spPr>
              <a:xfrm>
                <a:off x="7695028" y="4264832"/>
                <a:ext cx="1469663" cy="1477328"/>
              </a:xfrm>
              <a:prstGeom prst="rect">
                <a:avLst/>
              </a:prstGeom>
              <a:blipFill>
                <a:blip r:embed="rId3"/>
                <a:stretch>
                  <a:fillRect l="-3320" t="-2479" b="-5785"/>
                </a:stretch>
              </a:blipFill>
            </p:spPr>
            <p:txBody>
              <a:bodyPr/>
              <a:lstStyle/>
              <a:p>
                <a:r>
                  <a:rPr lang="en-US">
                    <a:noFill/>
                  </a:rPr>
                  <a:t> </a:t>
                </a:r>
              </a:p>
            </p:txBody>
          </p:sp>
        </mc:Fallback>
      </mc:AlternateContent>
    </p:spTree>
    <p:extLst>
      <p:ext uri="{BB962C8B-B14F-4D97-AF65-F5344CB8AC3E}">
        <p14:creationId xmlns:p14="http://schemas.microsoft.com/office/powerpoint/2010/main" val="2264416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0E2C4-8949-4611-AE8A-DE74979B270D}"/>
              </a:ext>
            </a:extLst>
          </p:cNvPr>
          <p:cNvSpPr>
            <a:spLocks noGrp="1"/>
          </p:cNvSpPr>
          <p:nvPr>
            <p:ph type="title"/>
          </p:nvPr>
        </p:nvSpPr>
        <p:spPr>
          <a:xfrm>
            <a:off x="457200" y="57270"/>
            <a:ext cx="8229600" cy="566617"/>
          </a:xfrm>
        </p:spPr>
        <p:txBody>
          <a:bodyPr/>
          <a:lstStyle/>
          <a:p>
            <a:r>
              <a:rPr lang="en-US" dirty="0"/>
              <a:t>Transition Crossing in a Synchrotron</a:t>
            </a:r>
          </a:p>
        </p:txBody>
      </p:sp>
      <p:sp>
        <p:nvSpPr>
          <p:cNvPr id="3" name="Content Placeholder 2">
            <a:extLst>
              <a:ext uri="{FF2B5EF4-FFF2-40B4-BE49-F238E27FC236}">
                <a16:creationId xmlns:a16="http://schemas.microsoft.com/office/drawing/2014/main" id="{E68DE433-9610-45B7-8A1E-E26C212DCBE2}"/>
              </a:ext>
            </a:extLst>
          </p:cNvPr>
          <p:cNvSpPr>
            <a:spLocks noGrp="1"/>
          </p:cNvSpPr>
          <p:nvPr>
            <p:ph idx="1"/>
          </p:nvPr>
        </p:nvSpPr>
        <p:spPr>
          <a:xfrm>
            <a:off x="362375" y="672910"/>
            <a:ext cx="7442562" cy="1079715"/>
          </a:xfrm>
        </p:spPr>
        <p:txBody>
          <a:bodyPr>
            <a:normAutofit fontScale="77500" lnSpcReduction="20000"/>
          </a:bodyPr>
          <a:lstStyle/>
          <a:p>
            <a:pPr marL="228600" indent="-228600">
              <a:lnSpc>
                <a:spcPct val="120000"/>
              </a:lnSpc>
            </a:pPr>
            <a:r>
              <a:rPr lang="en-US" sz="2900" dirty="0"/>
              <a:t>Transition Energy  and What is Transition Crossing?</a:t>
            </a:r>
          </a:p>
          <a:p>
            <a:pPr marL="628650" lvl="1" indent="-228600">
              <a:lnSpc>
                <a:spcPct val="120000"/>
              </a:lnSpc>
            </a:pPr>
            <a:r>
              <a:rPr lang="en-US" sz="2300" dirty="0"/>
              <a:t>Particles with different momenta travel along different paths  with a revolution period </a:t>
            </a:r>
            <a:r>
              <a:rPr lang="en-US" sz="2300" b="1" i="1" dirty="0">
                <a:solidFill>
                  <a:schemeClr val="tx1"/>
                </a:solidFill>
                <a:latin typeface="Times New Roman" panose="02020603050405020304" pitchFamily="18" charset="0"/>
                <a:cs typeface="Times New Roman" panose="02020603050405020304" pitchFamily="18" charset="0"/>
              </a:rPr>
              <a:t>T=C/v</a:t>
            </a:r>
          </a:p>
          <a:p>
            <a:endParaRPr lang="en-US" dirty="0"/>
          </a:p>
        </p:txBody>
      </p:sp>
      <p:sp>
        <p:nvSpPr>
          <p:cNvPr id="4" name="Date Placeholder 3">
            <a:extLst>
              <a:ext uri="{FF2B5EF4-FFF2-40B4-BE49-F238E27FC236}">
                <a16:creationId xmlns:a16="http://schemas.microsoft.com/office/drawing/2014/main" id="{A49D762B-F24F-46F6-813A-D662EF677E7A}"/>
              </a:ext>
            </a:extLst>
          </p:cNvPr>
          <p:cNvSpPr>
            <a:spLocks noGrp="1"/>
          </p:cNvSpPr>
          <p:nvPr>
            <p:ph type="dt" sz="half" idx="2"/>
          </p:nvPr>
        </p:nvSpPr>
        <p:spPr/>
        <p:txBody>
          <a:bodyPr/>
          <a:lstStyle/>
          <a:p>
            <a:r>
              <a:rPr lang="en-US"/>
              <a:t>6/22-7/1, 2020</a:t>
            </a:r>
            <a:endParaRPr lang="en-US" dirty="0"/>
          </a:p>
        </p:txBody>
      </p:sp>
      <p:sp>
        <p:nvSpPr>
          <p:cNvPr id="5" name="Footer Placeholder 4">
            <a:extLst>
              <a:ext uri="{FF2B5EF4-FFF2-40B4-BE49-F238E27FC236}">
                <a16:creationId xmlns:a16="http://schemas.microsoft.com/office/drawing/2014/main" id="{5FDBDAFF-77F9-4889-AD64-129805548D52}"/>
              </a:ext>
            </a:extLst>
          </p:cNvPr>
          <p:cNvSpPr>
            <a:spLocks noGrp="1"/>
          </p:cNvSpPr>
          <p:nvPr>
            <p:ph type="ftr" sz="quarter" idx="3"/>
          </p:nvPr>
        </p:nvSpPr>
        <p:spPr/>
        <p:txBody>
          <a:bodyPr/>
          <a:lstStyle/>
          <a:p>
            <a:r>
              <a:rPr lang="en-US"/>
              <a:t>C.Bhat, K.Seiya and J-F.Ostiguy</a:t>
            </a:r>
            <a:endParaRPr lang="en-US" dirty="0"/>
          </a:p>
        </p:txBody>
      </p:sp>
      <p:sp>
        <p:nvSpPr>
          <p:cNvPr id="6" name="Slide Number Placeholder 5">
            <a:extLst>
              <a:ext uri="{FF2B5EF4-FFF2-40B4-BE49-F238E27FC236}">
                <a16:creationId xmlns:a16="http://schemas.microsoft.com/office/drawing/2014/main" id="{A56433BE-5B29-44AC-A69D-888E345EF102}"/>
              </a:ext>
            </a:extLst>
          </p:cNvPr>
          <p:cNvSpPr>
            <a:spLocks noGrp="1"/>
          </p:cNvSpPr>
          <p:nvPr>
            <p:ph type="sldNum" sz="quarter" idx="4"/>
          </p:nvPr>
        </p:nvSpPr>
        <p:spPr/>
        <p:txBody>
          <a:bodyPr/>
          <a:lstStyle/>
          <a:p>
            <a:fld id="{44D64833-0210-4999-B6BB-5BBCA76D12EA}" type="slidenum">
              <a:rPr lang="en-US" smtClean="0"/>
              <a:pPr/>
              <a:t>5</a:t>
            </a:fld>
            <a:endParaRPr lang="en-US"/>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E38FDE3-CCEC-4A66-AE9D-678B51A1B2C6}"/>
                  </a:ext>
                </a:extLst>
              </p:cNvPr>
              <p:cNvSpPr txBox="1"/>
              <p:nvPr/>
            </p:nvSpPr>
            <p:spPr>
              <a:xfrm>
                <a:off x="339095" y="1636415"/>
                <a:ext cx="8770029" cy="751552"/>
              </a:xfrm>
              <a:prstGeom prst="rect">
                <a:avLst/>
              </a:prstGeom>
              <a:noFill/>
            </p:spPr>
            <p:txBody>
              <a:bodyPr wrap="square" lIns="0" tIns="0" rIns="0" bIns="0" rtlCol="0">
                <a:spAutoFit/>
              </a:bodyPr>
              <a:lstStyle/>
              <a:p>
                <a14:m>
                  <m:oMath xmlns:m="http://schemas.openxmlformats.org/officeDocument/2006/math">
                    <m:f>
                      <m:fPr>
                        <m:ctrlPr>
                          <a:rPr lang="en-US" sz="2400" i="1" smtClean="0">
                            <a:latin typeface="Cambria Math" panose="02040503050406030204" pitchFamily="18" charset="0"/>
                          </a:rPr>
                        </m:ctrlPr>
                      </m:fPr>
                      <m:num>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𝑇</m:t>
                        </m:r>
                      </m:num>
                      <m:den>
                        <m:r>
                          <a:rPr lang="en-US" sz="2400" b="0" i="1" smtClean="0">
                            <a:latin typeface="Cambria Math" panose="02040503050406030204" pitchFamily="18" charset="0"/>
                          </a:rPr>
                          <m:t>𝑇</m:t>
                        </m:r>
                      </m:den>
                    </m:f>
                    <m:r>
                      <a:rPr lang="en-US" sz="240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𝐶</m:t>
                        </m:r>
                      </m:num>
                      <m:den>
                        <m:r>
                          <a:rPr lang="en-US" sz="2400" b="0" i="1" smtClean="0">
                            <a:latin typeface="Cambria Math" panose="02040503050406030204" pitchFamily="18" charset="0"/>
                            <a:ea typeface="Cambria Math" panose="02040503050406030204" pitchFamily="18" charset="0"/>
                          </a:rPr>
                          <m:t>𝐶</m:t>
                        </m:r>
                      </m:den>
                    </m:f>
                  </m:oMath>
                </a14:m>
                <a:r>
                  <a:rPr lang="en-US" sz="2400" dirty="0"/>
                  <a:t>-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𝑣</m:t>
                        </m:r>
                      </m:num>
                      <m:den>
                        <m:r>
                          <a:rPr lang="en-US" sz="2400" b="0" i="1" smtClean="0">
                            <a:latin typeface="Cambria Math" panose="02040503050406030204" pitchFamily="18" charset="0"/>
                            <a:ea typeface="Cambria Math" panose="02040503050406030204" pitchFamily="18" charset="0"/>
                          </a:rPr>
                          <m:t>𝑣</m:t>
                        </m:r>
                      </m:den>
                    </m:f>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𝛼</m:t>
                            </m:r>
                          </m:e>
                          <m:sub>
                            <m:r>
                              <a:rPr lang="en-US" sz="2400" b="0" i="1" smtClean="0">
                                <a:latin typeface="Cambria Math" panose="02040503050406030204" pitchFamily="18" charset="0"/>
                              </a:rPr>
                              <m:t>𝑐</m:t>
                            </m:r>
                          </m:sub>
                        </m:sSub>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b="0" i="1" smtClean="0">
                                <a:latin typeface="Cambria Math" panose="02040503050406030204" pitchFamily="18" charset="0"/>
                              </a:rPr>
                              <m:t>1</m:t>
                            </m:r>
                          </m:num>
                          <m:den>
                            <m:sSup>
                              <m:sSupPr>
                                <m:ctrlPr>
                                  <a:rPr lang="en-US" sz="2400" i="1" smtClean="0">
                                    <a:latin typeface="Cambria Math" panose="02040503050406030204" pitchFamily="18" charset="0"/>
                                    <a:ea typeface="Cambria Math" panose="02040503050406030204" pitchFamily="18" charset="0"/>
                                  </a:rPr>
                                </m:ctrlPr>
                              </m:sSupPr>
                              <m:e>
                                <m:r>
                                  <a:rPr lang="en-US" sz="2400" i="1" smtClean="0">
                                    <a:latin typeface="Cambria Math" panose="02040503050406030204" pitchFamily="18" charset="0"/>
                                    <a:ea typeface="Cambria Math" panose="02040503050406030204" pitchFamily="18" charset="0"/>
                                  </a:rPr>
                                  <m:t>𝛾</m:t>
                                </m:r>
                              </m:e>
                              <m:sup>
                                <m:r>
                                  <a:rPr lang="en-US" sz="2400" b="0" i="1" smtClean="0">
                                    <a:latin typeface="Cambria Math" panose="02040503050406030204" pitchFamily="18" charset="0"/>
                                    <a:ea typeface="Cambria Math" panose="02040503050406030204" pitchFamily="18" charset="0"/>
                                  </a:rPr>
                                  <m:t>2</m:t>
                                </m:r>
                              </m:sup>
                            </m:sSup>
                          </m:den>
                        </m:f>
                      </m:e>
                    </m:d>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𝑝</m:t>
                        </m:r>
                      </m:num>
                      <m:den>
                        <m:r>
                          <a:rPr lang="en-US" sz="2400" b="0" i="1" smtClean="0">
                            <a:latin typeface="Cambria Math" panose="02040503050406030204" pitchFamily="18" charset="0"/>
                            <a:ea typeface="Cambria Math" panose="02040503050406030204" pitchFamily="18" charset="0"/>
                          </a:rPr>
                          <m:t>𝑝</m:t>
                        </m:r>
                      </m:den>
                    </m:f>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𝜂</m:t>
                    </m:r>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𝑝</m:t>
                        </m:r>
                      </m:num>
                      <m:den>
                        <m:r>
                          <a:rPr lang="en-US" sz="2400" i="1">
                            <a:latin typeface="Cambria Math" panose="02040503050406030204" pitchFamily="18" charset="0"/>
                            <a:ea typeface="Cambria Math" panose="02040503050406030204" pitchFamily="18" charset="0"/>
                          </a:rPr>
                          <m:t>𝑝</m:t>
                        </m:r>
                      </m:den>
                    </m:f>
                    <m:r>
                      <m:rPr>
                        <m:nor/>
                      </m:rPr>
                      <a:rPr lang="en-US" sz="2400" dirty="0"/>
                      <m:t>= </m:t>
                    </m:r>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US" sz="2400" i="1">
                                <a:latin typeface="Cambria Math" panose="02040503050406030204" pitchFamily="18" charset="0"/>
                              </a:rPr>
                              <m:t>1</m:t>
                            </m:r>
                          </m:num>
                          <m:den>
                            <m:sSubSup>
                              <m:sSubSupPr>
                                <m:ctrlPr>
                                  <a:rPr lang="en-US" sz="2400" i="1">
                                    <a:latin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𝛾</m:t>
                                </m:r>
                              </m:e>
                              <m:sub>
                                <m:r>
                                  <a:rPr lang="en-US" sz="2400" i="1">
                                    <a:latin typeface="Cambria Math" panose="02040503050406030204" pitchFamily="18" charset="0"/>
                                  </a:rPr>
                                  <m:t>𝑇</m:t>
                                </m:r>
                              </m:sub>
                              <m:sup>
                                <m:r>
                                  <a:rPr lang="en-US" sz="2400" i="1">
                                    <a:latin typeface="Cambria Math" panose="02040503050406030204" pitchFamily="18" charset="0"/>
                                  </a:rPr>
                                  <m:t>2</m:t>
                                </m:r>
                              </m:sup>
                            </m:sSubSup>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𝛾</m:t>
                                </m:r>
                              </m:e>
                              <m:sup>
                                <m:r>
                                  <a:rPr lang="en-US" sz="2400" i="1">
                                    <a:latin typeface="Cambria Math" panose="02040503050406030204" pitchFamily="18" charset="0"/>
                                    <a:ea typeface="Cambria Math" panose="02040503050406030204" pitchFamily="18" charset="0"/>
                                  </a:rPr>
                                  <m:t>2</m:t>
                                </m:r>
                              </m:sup>
                            </m:sSup>
                          </m:den>
                        </m:f>
                      </m:e>
                    </m:d>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𝑝</m:t>
                        </m:r>
                      </m:num>
                      <m:den>
                        <m:r>
                          <a:rPr lang="en-US" sz="2400" i="1">
                            <a:latin typeface="Cambria Math" panose="02040503050406030204" pitchFamily="18" charset="0"/>
                            <a:ea typeface="Cambria Math" panose="02040503050406030204" pitchFamily="18" charset="0"/>
                          </a:rPr>
                          <m:t>𝑝</m:t>
                        </m:r>
                      </m:den>
                    </m:f>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𝛾</m:t>
                        </m:r>
                      </m:e>
                      <m:sub>
                        <m:r>
                          <a:rPr lang="en-US" sz="2400" b="0" i="1" smtClean="0">
                            <a:latin typeface="Cambria Math" panose="02040503050406030204" pitchFamily="18" charset="0"/>
                            <a:ea typeface="Cambria Math" panose="02040503050406030204" pitchFamily="18" charset="0"/>
                          </a:rPr>
                          <m:t>𝑇</m:t>
                        </m:r>
                      </m:sub>
                    </m:sSub>
                    <m:r>
                      <a:rPr lang="en-US" sz="2400" b="0" i="1" smtClean="0">
                        <a:latin typeface="Cambria Math" panose="02040503050406030204" pitchFamily="18" charset="0"/>
                        <a:ea typeface="Cambria Math" panose="02040503050406030204" pitchFamily="18" charset="0"/>
                      </a:rPr>
                      <m:t>=</m:t>
                    </m:r>
                    <m:rad>
                      <m:radPr>
                        <m:degHide m:val="on"/>
                        <m:ctrlPr>
                          <a:rPr lang="en-US" sz="2400" b="0" i="1" smtClean="0">
                            <a:latin typeface="Cambria Math" panose="02040503050406030204" pitchFamily="18" charset="0"/>
                            <a:ea typeface="Cambria Math" panose="02040503050406030204" pitchFamily="18" charset="0"/>
                          </a:rPr>
                        </m:ctrlPr>
                      </m:radPr>
                      <m:deg/>
                      <m:e>
                        <m:d>
                          <m:dPr>
                            <m:ctrlPr>
                              <a:rPr lang="en-US" sz="2400" b="0" i="1" smtClean="0">
                                <a:latin typeface="Cambria Math" panose="02040503050406030204" pitchFamily="18" charset="0"/>
                                <a:ea typeface="Cambria Math" panose="02040503050406030204" pitchFamily="18" charset="0"/>
                              </a:rPr>
                            </m:ctrlPr>
                          </m:dPr>
                          <m:e>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𝑝</m:t>
                                </m:r>
                              </m:num>
                              <m:den>
                                <m:r>
                                  <a:rPr lang="en-US" sz="2400" b="0" i="1" smtClean="0">
                                    <a:latin typeface="Cambria Math" panose="02040503050406030204" pitchFamily="18" charset="0"/>
                                    <a:ea typeface="Cambria Math" panose="02040503050406030204" pitchFamily="18" charset="0"/>
                                  </a:rPr>
                                  <m:t>𝑝</m:t>
                                </m:r>
                              </m:den>
                            </m:f>
                          </m:e>
                        </m:d>
                        <m:r>
                          <a:rPr lang="en-US" sz="2400" b="0" i="1" smtClean="0">
                            <a:latin typeface="Cambria Math" panose="02040503050406030204" pitchFamily="18" charset="0"/>
                            <a:ea typeface="Cambria Math" panose="02040503050406030204" pitchFamily="18" charset="0"/>
                          </a:rPr>
                          <m:t>/</m:t>
                        </m:r>
                        <m:d>
                          <m:dPr>
                            <m:ctrlPr>
                              <a:rPr lang="en-US" sz="2400" i="1">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𝐶</m:t>
                                </m:r>
                              </m:num>
                              <m:den>
                                <m:r>
                                  <a:rPr lang="en-US" sz="2400" b="0" i="1" smtClean="0">
                                    <a:latin typeface="Cambria Math" panose="02040503050406030204" pitchFamily="18" charset="0"/>
                                    <a:ea typeface="Cambria Math" panose="02040503050406030204" pitchFamily="18" charset="0"/>
                                  </a:rPr>
                                  <m:t>𝐶</m:t>
                                </m:r>
                              </m:den>
                            </m:f>
                          </m:e>
                        </m:d>
                      </m:e>
                    </m:rad>
                  </m:oMath>
                </a14:m>
                <a:r>
                  <a:rPr lang="en-US" sz="2400" dirty="0"/>
                  <a:t> </a:t>
                </a:r>
              </a:p>
            </p:txBody>
          </p:sp>
        </mc:Choice>
        <mc:Fallback xmlns="">
          <p:sp>
            <p:nvSpPr>
              <p:cNvPr id="46" name="TextBox 45">
                <a:extLst>
                  <a:ext uri="{FF2B5EF4-FFF2-40B4-BE49-F238E27FC236}">
                    <a16:creationId xmlns:a16="http://schemas.microsoft.com/office/drawing/2014/main" id="{2E38FDE3-CCEC-4A66-AE9D-678B51A1B2C6}"/>
                  </a:ext>
                </a:extLst>
              </p:cNvPr>
              <p:cNvSpPr txBox="1">
                <a:spLocks noRot="1" noChangeAspect="1" noMove="1" noResize="1" noEditPoints="1" noAdjustHandles="1" noChangeArrowheads="1" noChangeShapeType="1" noTextEdit="1"/>
              </p:cNvSpPr>
              <p:nvPr/>
            </p:nvSpPr>
            <p:spPr>
              <a:xfrm>
                <a:off x="339095" y="1636415"/>
                <a:ext cx="8770029" cy="751552"/>
              </a:xfrm>
              <a:prstGeom prst="rect">
                <a:avLst/>
              </a:prstGeom>
              <a:blipFill>
                <a:blip r:embed="rId2"/>
                <a:stretch>
                  <a:fillRect l="-70" b="-806"/>
                </a:stretch>
              </a:blipFill>
            </p:spPr>
            <p:txBody>
              <a:bodyPr/>
              <a:lstStyle/>
              <a:p>
                <a:r>
                  <a:rPr lang="en-US">
                    <a:noFill/>
                  </a:rPr>
                  <a:t> </a:t>
                </a:r>
              </a:p>
            </p:txBody>
          </p:sp>
        </mc:Fallback>
      </mc:AlternateContent>
      <p:sp>
        <p:nvSpPr>
          <p:cNvPr id="7" name="Content Placeholder 2">
            <a:extLst>
              <a:ext uri="{FF2B5EF4-FFF2-40B4-BE49-F238E27FC236}">
                <a16:creationId xmlns:a16="http://schemas.microsoft.com/office/drawing/2014/main" id="{D89114F0-C360-40EB-B1B3-E5E141C05806}"/>
              </a:ext>
            </a:extLst>
          </p:cNvPr>
          <p:cNvSpPr txBox="1">
            <a:spLocks/>
          </p:cNvSpPr>
          <p:nvPr/>
        </p:nvSpPr>
        <p:spPr>
          <a:xfrm>
            <a:off x="362375" y="2821339"/>
            <a:ext cx="5043720" cy="3389972"/>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ClrTx/>
              <a:buSzPct val="70000"/>
              <a:buFont typeface="Wingdings" panose="05000000000000000000" pitchFamily="2" charset="2"/>
              <a:buChar char="q"/>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Wingdings" panose="05000000000000000000" pitchFamily="2" charset="2"/>
              <a:buChar char="Ø"/>
              <a:defRPr sz="2800" kern="1200">
                <a:solidFill>
                  <a:srgbClr val="C00000"/>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v"/>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Courier New" panose="02070309020205020404" pitchFamily="49" charset="0"/>
              <a:buChar char="o"/>
              <a:defRPr sz="2000" kern="1200">
                <a:solidFill>
                  <a:srgbClr val="C00000"/>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600" indent="-228600">
              <a:lnSpc>
                <a:spcPct val="120000"/>
              </a:lnSpc>
            </a:pPr>
            <a:r>
              <a:rPr lang="en-US" sz="4000" dirty="0"/>
              <a:t>Why Transition Crossing is a Curse?</a:t>
            </a:r>
          </a:p>
          <a:p>
            <a:pPr lvl="1">
              <a:lnSpc>
                <a:spcPct val="120000"/>
              </a:lnSpc>
            </a:pPr>
            <a:r>
              <a:rPr lang="en-US" dirty="0"/>
              <a:t>Beam losses due to large </a:t>
            </a:r>
            <a:r>
              <a:rPr lang="en-US" dirty="0" err="1"/>
              <a:t>dp</a:t>
            </a:r>
            <a:r>
              <a:rPr lang="en-US" dirty="0"/>
              <a:t>/p at transition crossing </a:t>
            </a:r>
            <a:r>
              <a:rPr lang="en-US" dirty="0">
                <a:sym typeface="Wingdings" panose="05000000000000000000" pitchFamily="2" charset="2"/>
              </a:rPr>
              <a:t> </a:t>
            </a:r>
            <a:r>
              <a:rPr lang="en-US" b="1" dirty="0">
                <a:sym typeface="Wingdings" panose="05000000000000000000" pitchFamily="2" charset="2"/>
              </a:rPr>
              <a:t>Increased beam loading, Space charge effects </a:t>
            </a:r>
            <a:endParaRPr lang="en-US" b="1" dirty="0"/>
          </a:p>
          <a:p>
            <a:pPr lvl="1">
              <a:lnSpc>
                <a:spcPct val="120000"/>
              </a:lnSpc>
            </a:pPr>
            <a:r>
              <a:rPr lang="en-US" dirty="0"/>
              <a:t>Non-adiabaticity around Transition Crossing</a:t>
            </a:r>
            <a:r>
              <a:rPr lang="en-US" dirty="0">
                <a:sym typeface="Wingdings" panose="05000000000000000000" pitchFamily="2" charset="2"/>
              </a:rPr>
              <a:t> </a:t>
            </a:r>
            <a:r>
              <a:rPr lang="en-US" dirty="0"/>
              <a:t>	                 	     </a:t>
            </a:r>
            <a:r>
              <a:rPr lang="en-US" dirty="0">
                <a:sym typeface="Wingdings" panose="05000000000000000000" pitchFamily="2" charset="2"/>
              </a:rPr>
              <a:t>D</a:t>
            </a:r>
            <a:r>
              <a:rPr lang="en-US" dirty="0"/>
              <a:t>isappearance of phase focusing</a:t>
            </a:r>
          </a:p>
          <a:p>
            <a:pPr lvl="1">
              <a:lnSpc>
                <a:spcPct val="120000"/>
              </a:lnSpc>
            </a:pPr>
            <a:r>
              <a:rPr lang="en-US" dirty="0"/>
              <a:t>Johnsen’s effect/non-linear effects</a:t>
            </a:r>
          </a:p>
          <a:p>
            <a:pPr lvl="1">
              <a:lnSpc>
                <a:spcPct val="120000"/>
              </a:lnSpc>
            </a:pPr>
            <a:r>
              <a:rPr lang="en-US" dirty="0"/>
              <a:t>Microwave instability</a:t>
            </a:r>
          </a:p>
          <a:p>
            <a:pPr lvl="1">
              <a:lnSpc>
                <a:spcPct val="120000"/>
              </a:lnSpc>
            </a:pPr>
            <a:r>
              <a:rPr lang="en-US" dirty="0"/>
              <a:t>Negative Mass instability</a:t>
            </a:r>
          </a:p>
          <a:p>
            <a:pPr lvl="1">
              <a:lnSpc>
                <a:spcPct val="120000"/>
              </a:lnSpc>
            </a:pPr>
            <a:r>
              <a:rPr lang="en-US" dirty="0" err="1"/>
              <a:t>Umstatter’s</a:t>
            </a:r>
            <a:r>
              <a:rPr lang="en-US" dirty="0"/>
              <a:t> Effect</a:t>
            </a:r>
          </a:p>
          <a:p>
            <a:pPr lvl="1">
              <a:lnSpc>
                <a:spcPct val="120000"/>
              </a:lnSpc>
            </a:pPr>
            <a:r>
              <a:rPr lang="en-US" dirty="0"/>
              <a:t>Lattice Issues, </a:t>
            </a:r>
            <a:r>
              <a:rPr lang="en-US" dirty="0" err="1"/>
              <a:t>Chomaticity</a:t>
            </a:r>
            <a:r>
              <a:rPr lang="en-US" dirty="0"/>
              <a:t>-Jump</a:t>
            </a:r>
          </a:p>
          <a:p>
            <a:pPr lvl="1">
              <a:lnSpc>
                <a:spcPct val="120000"/>
              </a:lnSpc>
            </a:pPr>
            <a:r>
              <a:rPr lang="en-US" dirty="0"/>
              <a:t>And Many more ….</a:t>
            </a:r>
          </a:p>
          <a:p>
            <a:endParaRPr lang="en-US" dirty="0"/>
          </a:p>
        </p:txBody>
      </p:sp>
      <p:grpSp>
        <p:nvGrpSpPr>
          <p:cNvPr id="50" name="Group 49">
            <a:extLst>
              <a:ext uri="{FF2B5EF4-FFF2-40B4-BE49-F238E27FC236}">
                <a16:creationId xmlns:a16="http://schemas.microsoft.com/office/drawing/2014/main" id="{8278A66B-BEEE-417C-A28C-65DF06AD911E}"/>
              </a:ext>
            </a:extLst>
          </p:cNvPr>
          <p:cNvGrpSpPr/>
          <p:nvPr/>
        </p:nvGrpSpPr>
        <p:grpSpPr>
          <a:xfrm>
            <a:off x="362375" y="2172547"/>
            <a:ext cx="8746749" cy="4149205"/>
            <a:chOff x="362375" y="2172547"/>
            <a:chExt cx="8746749" cy="4149205"/>
          </a:xfrm>
        </p:grpSpPr>
        <p:grpSp>
          <p:nvGrpSpPr>
            <p:cNvPr id="45" name="Group 44">
              <a:extLst>
                <a:ext uri="{FF2B5EF4-FFF2-40B4-BE49-F238E27FC236}">
                  <a16:creationId xmlns:a16="http://schemas.microsoft.com/office/drawing/2014/main" id="{2546472B-1226-472A-8B1C-FDD8962A41FF}"/>
                </a:ext>
              </a:extLst>
            </p:cNvPr>
            <p:cNvGrpSpPr/>
            <p:nvPr/>
          </p:nvGrpSpPr>
          <p:grpSpPr>
            <a:xfrm>
              <a:off x="362375" y="2172547"/>
              <a:ext cx="8746749" cy="4149205"/>
              <a:chOff x="362375" y="2172547"/>
              <a:chExt cx="8746749" cy="4149205"/>
            </a:xfrm>
          </p:grpSpPr>
          <p:grpSp>
            <p:nvGrpSpPr>
              <p:cNvPr id="59" name="Group 58">
                <a:extLst>
                  <a:ext uri="{FF2B5EF4-FFF2-40B4-BE49-F238E27FC236}">
                    <a16:creationId xmlns:a16="http://schemas.microsoft.com/office/drawing/2014/main" id="{D4A844F2-D8DB-4C74-B4D6-AB5E1B0696FE}"/>
                  </a:ext>
                </a:extLst>
              </p:cNvPr>
              <p:cNvGrpSpPr/>
              <p:nvPr/>
            </p:nvGrpSpPr>
            <p:grpSpPr>
              <a:xfrm>
                <a:off x="362375" y="2172547"/>
                <a:ext cx="8746749" cy="3584234"/>
                <a:chOff x="343662" y="2142757"/>
                <a:chExt cx="8746749" cy="3584234"/>
              </a:xfrm>
            </p:grpSpPr>
            <p:grpSp>
              <p:nvGrpSpPr>
                <p:cNvPr id="54" name="Group 53">
                  <a:extLst>
                    <a:ext uri="{FF2B5EF4-FFF2-40B4-BE49-F238E27FC236}">
                      <a16:creationId xmlns:a16="http://schemas.microsoft.com/office/drawing/2014/main" id="{5D66887D-0564-4CFD-914E-2C600C3DCA11}"/>
                    </a:ext>
                  </a:extLst>
                </p:cNvPr>
                <p:cNvGrpSpPr/>
                <p:nvPr/>
              </p:nvGrpSpPr>
              <p:grpSpPr>
                <a:xfrm>
                  <a:off x="343662" y="2142757"/>
                  <a:ext cx="8746749" cy="3584234"/>
                  <a:chOff x="343662" y="2142757"/>
                  <a:chExt cx="8746749" cy="3584234"/>
                </a:xfrm>
              </p:grpSpPr>
              <p:pic>
                <p:nvPicPr>
                  <p:cNvPr id="44" name="Picture 43">
                    <a:extLst>
                      <a:ext uri="{FF2B5EF4-FFF2-40B4-BE49-F238E27FC236}">
                        <a16:creationId xmlns:a16="http://schemas.microsoft.com/office/drawing/2014/main" id="{AE390884-F549-46FE-8947-CDFB8EEDE4D0}"/>
                      </a:ext>
                    </a:extLst>
                  </p:cNvPr>
                  <p:cNvPicPr>
                    <a:picLocks noChangeAspect="1"/>
                  </p:cNvPicPr>
                  <p:nvPr/>
                </p:nvPicPr>
                <p:blipFill>
                  <a:blip r:embed="rId3"/>
                  <a:stretch>
                    <a:fillRect/>
                  </a:stretch>
                </p:blipFill>
                <p:spPr>
                  <a:xfrm>
                    <a:off x="5218882" y="2791549"/>
                    <a:ext cx="3871529" cy="2935442"/>
                  </a:xfrm>
                  <a:prstGeom prst="rect">
                    <a:avLst/>
                  </a:prstGeom>
                </p:spPr>
              </p:pic>
              <p:grpSp>
                <p:nvGrpSpPr>
                  <p:cNvPr id="53" name="Group 52">
                    <a:extLst>
                      <a:ext uri="{FF2B5EF4-FFF2-40B4-BE49-F238E27FC236}">
                        <a16:creationId xmlns:a16="http://schemas.microsoft.com/office/drawing/2014/main" id="{60A1BF57-E73C-40A2-AC78-D1E6F551B81F}"/>
                      </a:ext>
                    </a:extLst>
                  </p:cNvPr>
                  <p:cNvGrpSpPr/>
                  <p:nvPr/>
                </p:nvGrpSpPr>
                <p:grpSpPr>
                  <a:xfrm>
                    <a:off x="343662" y="2142757"/>
                    <a:ext cx="5150821" cy="587236"/>
                    <a:chOff x="343662" y="2142757"/>
                    <a:chExt cx="5150821" cy="587236"/>
                  </a:xfrm>
                </p:grpSpPr>
                <p:sp>
                  <p:nvSpPr>
                    <p:cNvPr id="47" name="TextBox 46">
                      <a:extLst>
                        <a:ext uri="{FF2B5EF4-FFF2-40B4-BE49-F238E27FC236}">
                          <a16:creationId xmlns:a16="http://schemas.microsoft.com/office/drawing/2014/main" id="{3CA47132-4074-46E3-905D-677C9DF2A7A5}"/>
                        </a:ext>
                      </a:extLst>
                    </p:cNvPr>
                    <p:cNvSpPr txBox="1"/>
                    <p:nvPr/>
                  </p:nvSpPr>
                  <p:spPr>
                    <a:xfrm>
                      <a:off x="343662" y="2370614"/>
                      <a:ext cx="2768771" cy="338554"/>
                    </a:xfrm>
                    <a:prstGeom prst="rect">
                      <a:avLst/>
                    </a:prstGeom>
                    <a:solidFill>
                      <a:srgbClr val="FFFF99"/>
                    </a:solidFill>
                  </p:spPr>
                  <p:txBody>
                    <a:bodyPr wrap="none" rtlCol="0">
                      <a:spAutoFit/>
                    </a:bodyPr>
                    <a:lstStyle/>
                    <a:p>
                      <a:r>
                        <a:rPr lang="en-US" sz="1600" dirty="0"/>
                        <a:t>Momentum Compaction factor</a:t>
                      </a:r>
                    </a:p>
                  </p:txBody>
                </p:sp>
                <p:sp>
                  <p:nvSpPr>
                    <p:cNvPr id="48" name="TextBox 47">
                      <a:extLst>
                        <a:ext uri="{FF2B5EF4-FFF2-40B4-BE49-F238E27FC236}">
                          <a16:creationId xmlns:a16="http://schemas.microsoft.com/office/drawing/2014/main" id="{22EE6129-C057-41E4-935C-E9F61705DB0E}"/>
                        </a:ext>
                      </a:extLst>
                    </p:cNvPr>
                    <p:cNvSpPr txBox="1"/>
                    <p:nvPr/>
                  </p:nvSpPr>
                  <p:spPr>
                    <a:xfrm>
                      <a:off x="3935658" y="2391439"/>
                      <a:ext cx="1558825" cy="338554"/>
                    </a:xfrm>
                    <a:prstGeom prst="rect">
                      <a:avLst/>
                    </a:prstGeom>
                    <a:solidFill>
                      <a:srgbClr val="FFFF99"/>
                    </a:solidFill>
                  </p:spPr>
                  <p:txBody>
                    <a:bodyPr wrap="none" rtlCol="0">
                      <a:spAutoFit/>
                    </a:bodyPr>
                    <a:lstStyle/>
                    <a:p>
                      <a:r>
                        <a:rPr lang="en-US" sz="1600" dirty="0"/>
                        <a:t>Phase-slip factor</a:t>
                      </a:r>
                    </a:p>
                  </p:txBody>
                </p:sp>
                <p:cxnSp>
                  <p:nvCxnSpPr>
                    <p:cNvPr id="49" name="Straight Arrow Connector 48">
                      <a:extLst>
                        <a:ext uri="{FF2B5EF4-FFF2-40B4-BE49-F238E27FC236}">
                          <a16:creationId xmlns:a16="http://schemas.microsoft.com/office/drawing/2014/main" id="{C73519C0-F8CF-4A51-BCD0-05D850A20D28}"/>
                        </a:ext>
                      </a:extLst>
                    </p:cNvPr>
                    <p:cNvCxnSpPr>
                      <a:cxnSpLocks/>
                    </p:cNvCxnSpPr>
                    <p:nvPr/>
                  </p:nvCxnSpPr>
                  <p:spPr>
                    <a:xfrm flipV="1">
                      <a:off x="2304223" y="2142757"/>
                      <a:ext cx="93915" cy="29162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614754C-71E0-4097-85C3-5E106654D218}"/>
                        </a:ext>
                      </a:extLst>
                    </p:cNvPr>
                    <p:cNvCxnSpPr>
                      <a:cxnSpLocks/>
                    </p:cNvCxnSpPr>
                    <p:nvPr/>
                  </p:nvCxnSpPr>
                  <p:spPr>
                    <a:xfrm flipH="1" flipV="1">
                      <a:off x="4173293" y="2158092"/>
                      <a:ext cx="95829" cy="29033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56" name="TextBox 55">
                  <a:extLst>
                    <a:ext uri="{FF2B5EF4-FFF2-40B4-BE49-F238E27FC236}">
                      <a16:creationId xmlns:a16="http://schemas.microsoft.com/office/drawing/2014/main" id="{1E75E9B5-4902-425C-90DE-855FDCE777CF}"/>
                    </a:ext>
                  </a:extLst>
                </p:cNvPr>
                <p:cNvSpPr txBox="1"/>
                <p:nvPr/>
              </p:nvSpPr>
              <p:spPr>
                <a:xfrm>
                  <a:off x="6153118" y="2376040"/>
                  <a:ext cx="1278620" cy="369332"/>
                </a:xfrm>
                <a:prstGeom prst="rect">
                  <a:avLst/>
                </a:prstGeom>
                <a:noFill/>
              </p:spPr>
              <p:txBody>
                <a:bodyPr wrap="none" rtlCol="0">
                  <a:spAutoFit/>
                </a:bodyPr>
                <a:lstStyle/>
                <a:p>
                  <a:r>
                    <a:rPr lang="en-US" b="1" dirty="0">
                      <a:solidFill>
                        <a:srgbClr val="FF0000"/>
                      </a:solidFill>
                    </a:rPr>
                    <a:t>Transition </a:t>
                  </a:r>
                  <a:r>
                    <a:rPr lang="en-US" b="1" dirty="0">
                      <a:solidFill>
                        <a:srgbClr val="FF0000"/>
                      </a:solidFill>
                      <a:sym typeface="Symbol" panose="05050102010706020507" pitchFamily="18" charset="2"/>
                    </a:rPr>
                    <a:t></a:t>
                  </a:r>
                  <a:endParaRPr lang="en-US" b="1" dirty="0">
                    <a:solidFill>
                      <a:srgbClr val="FF0000"/>
                    </a:solidFill>
                  </a:endParaRPr>
                </a:p>
              </p:txBody>
            </p:sp>
            <p:cxnSp>
              <p:nvCxnSpPr>
                <p:cNvPr id="57" name="Straight Arrow Connector 56">
                  <a:extLst>
                    <a:ext uri="{FF2B5EF4-FFF2-40B4-BE49-F238E27FC236}">
                      <a16:creationId xmlns:a16="http://schemas.microsoft.com/office/drawing/2014/main" id="{D3F6BB56-9769-46F9-AC5E-E10D8F659DA8}"/>
                    </a:ext>
                  </a:extLst>
                </p:cNvPr>
                <p:cNvCxnSpPr>
                  <a:cxnSpLocks/>
                </p:cNvCxnSpPr>
                <p:nvPr/>
              </p:nvCxnSpPr>
              <p:spPr>
                <a:xfrm flipH="1" flipV="1">
                  <a:off x="6753463" y="2177365"/>
                  <a:ext cx="29168" cy="34794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1BAB0686-E9A8-42AA-AB9F-3D1D95C362BD}"/>
                  </a:ext>
                </a:extLst>
              </p:cNvPr>
              <p:cNvSpPr txBox="1"/>
              <p:nvPr/>
            </p:nvSpPr>
            <p:spPr>
              <a:xfrm>
                <a:off x="5378556" y="5675421"/>
                <a:ext cx="2526121" cy="646331"/>
              </a:xfrm>
              <a:prstGeom prst="rect">
                <a:avLst/>
              </a:prstGeom>
              <a:noFill/>
            </p:spPr>
            <p:txBody>
              <a:bodyPr wrap="square" rtlCol="0">
                <a:spAutoFit/>
              </a:bodyPr>
              <a:lstStyle/>
              <a:p>
                <a:pPr algn="ctr"/>
                <a:r>
                  <a:rPr lang="en-US" dirty="0"/>
                  <a:t>In reality the phase jump is not symmetric</a:t>
                </a:r>
              </a:p>
            </p:txBody>
          </p:sp>
        </p:grpSp>
        <p:sp>
          <p:nvSpPr>
            <p:cNvPr id="43" name="Arrow: Down 42">
              <a:extLst>
                <a:ext uri="{FF2B5EF4-FFF2-40B4-BE49-F238E27FC236}">
                  <a16:creationId xmlns:a16="http://schemas.microsoft.com/office/drawing/2014/main" id="{29F08BC3-FC0D-4B89-8FF1-70D87A0C3898}"/>
                </a:ext>
              </a:extLst>
            </p:cNvPr>
            <p:cNvSpPr/>
            <p:nvPr/>
          </p:nvSpPr>
          <p:spPr>
            <a:xfrm rot="10800000">
              <a:off x="6365757" y="5351503"/>
              <a:ext cx="136149" cy="3700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0765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1793-6976-44E7-89E1-984830ABC7F8}"/>
              </a:ext>
            </a:extLst>
          </p:cNvPr>
          <p:cNvSpPr>
            <a:spLocks noGrp="1"/>
          </p:cNvSpPr>
          <p:nvPr>
            <p:ph type="title"/>
          </p:nvPr>
        </p:nvSpPr>
        <p:spPr>
          <a:xfrm>
            <a:off x="761010" y="14593"/>
            <a:ext cx="7756417" cy="822814"/>
          </a:xfrm>
        </p:spPr>
        <p:txBody>
          <a:bodyPr/>
          <a:lstStyle/>
          <a:p>
            <a:r>
              <a:rPr lang="en-US" sz="2800" dirty="0"/>
              <a:t>Beam Losses due to Large </a:t>
            </a:r>
            <a:r>
              <a:rPr lang="en-US" sz="2800" dirty="0" err="1"/>
              <a:t>dp</a:t>
            </a:r>
            <a:r>
              <a:rPr lang="en-US" sz="2800" dirty="0"/>
              <a:t>/p during Transition Crossing</a:t>
            </a:r>
          </a:p>
        </p:txBody>
      </p:sp>
      <p:sp>
        <p:nvSpPr>
          <p:cNvPr id="3" name="Date Placeholder 2">
            <a:extLst>
              <a:ext uri="{FF2B5EF4-FFF2-40B4-BE49-F238E27FC236}">
                <a16:creationId xmlns:a16="http://schemas.microsoft.com/office/drawing/2014/main" id="{19B3ECAE-1519-44D6-91D3-97589972BDA3}"/>
              </a:ext>
            </a:extLst>
          </p:cNvPr>
          <p:cNvSpPr>
            <a:spLocks noGrp="1"/>
          </p:cNvSpPr>
          <p:nvPr>
            <p:ph type="dt" sz="half" idx="2"/>
          </p:nvPr>
        </p:nvSpPr>
        <p:spPr/>
        <p:txBody>
          <a:bodyPr/>
          <a:lstStyle/>
          <a:p>
            <a:r>
              <a:rPr lang="en-US"/>
              <a:t>6/22-7/1, 2020</a:t>
            </a:r>
            <a:endParaRPr lang="en-US" dirty="0"/>
          </a:p>
        </p:txBody>
      </p:sp>
      <p:sp>
        <p:nvSpPr>
          <p:cNvPr id="4" name="Footer Placeholder 3">
            <a:extLst>
              <a:ext uri="{FF2B5EF4-FFF2-40B4-BE49-F238E27FC236}">
                <a16:creationId xmlns:a16="http://schemas.microsoft.com/office/drawing/2014/main" id="{CDDA5655-210A-4472-8CE8-0F6C7105B08A}"/>
              </a:ext>
            </a:extLst>
          </p:cNvPr>
          <p:cNvSpPr>
            <a:spLocks noGrp="1"/>
          </p:cNvSpPr>
          <p:nvPr>
            <p:ph type="ftr" sz="quarter" idx="3"/>
          </p:nvPr>
        </p:nvSpPr>
        <p:spPr/>
        <p:txBody>
          <a:bodyPr/>
          <a:lstStyle/>
          <a:p>
            <a:r>
              <a:rPr lang="en-US"/>
              <a:t>C.Bhat, K.Seiya and J-F.Ostiguy</a:t>
            </a:r>
            <a:endParaRPr lang="en-US" dirty="0"/>
          </a:p>
        </p:txBody>
      </p:sp>
      <p:sp>
        <p:nvSpPr>
          <p:cNvPr id="5" name="Slide Number Placeholder 4">
            <a:extLst>
              <a:ext uri="{FF2B5EF4-FFF2-40B4-BE49-F238E27FC236}">
                <a16:creationId xmlns:a16="http://schemas.microsoft.com/office/drawing/2014/main" id="{824E5932-B81E-4725-87A1-A35AD0DD34F7}"/>
              </a:ext>
            </a:extLst>
          </p:cNvPr>
          <p:cNvSpPr>
            <a:spLocks noGrp="1"/>
          </p:cNvSpPr>
          <p:nvPr>
            <p:ph type="sldNum" sz="quarter" idx="4"/>
          </p:nvPr>
        </p:nvSpPr>
        <p:spPr/>
        <p:txBody>
          <a:bodyPr/>
          <a:lstStyle/>
          <a:p>
            <a:fld id="{44D64833-0210-4999-B6BB-5BBCA76D12EA}" type="slidenum">
              <a:rPr lang="en-US" smtClean="0"/>
              <a:pPr/>
              <a:t>6</a:t>
            </a:fld>
            <a:endParaRPr lang="en-US"/>
          </a:p>
        </p:txBody>
      </p:sp>
      <p:sp>
        <p:nvSpPr>
          <p:cNvPr id="18" name="Oval 17">
            <a:extLst>
              <a:ext uri="{FF2B5EF4-FFF2-40B4-BE49-F238E27FC236}">
                <a16:creationId xmlns:a16="http://schemas.microsoft.com/office/drawing/2014/main" id="{FD05C9B2-1CB3-4C1D-9121-73758517B7AB}"/>
              </a:ext>
            </a:extLst>
          </p:cNvPr>
          <p:cNvSpPr/>
          <p:nvPr/>
        </p:nvSpPr>
        <p:spPr>
          <a:xfrm>
            <a:off x="2856923" y="1741789"/>
            <a:ext cx="692727" cy="1239241"/>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499C1D0-1A26-4B91-ACE4-7F71942D47F3}"/>
              </a:ext>
            </a:extLst>
          </p:cNvPr>
          <p:cNvSpPr txBox="1"/>
          <p:nvPr/>
        </p:nvSpPr>
        <p:spPr>
          <a:xfrm>
            <a:off x="3573791" y="1817541"/>
            <a:ext cx="1933575" cy="923330"/>
          </a:xfrm>
          <a:prstGeom prst="rect">
            <a:avLst/>
          </a:prstGeom>
          <a:noFill/>
        </p:spPr>
        <p:txBody>
          <a:bodyPr wrap="square" rtlCol="0">
            <a:spAutoFit/>
          </a:bodyPr>
          <a:lstStyle/>
          <a:p>
            <a:pPr algn="ctr"/>
            <a:r>
              <a:rPr lang="en-US" dirty="0"/>
              <a:t>During </a:t>
            </a:r>
          </a:p>
          <a:p>
            <a:pPr algn="ctr"/>
            <a:r>
              <a:rPr lang="en-US" dirty="0"/>
              <a:t>Transition </a:t>
            </a:r>
          </a:p>
          <a:p>
            <a:pPr algn="ctr"/>
            <a:r>
              <a:rPr lang="en-US" dirty="0"/>
              <a:t>Crossing</a:t>
            </a:r>
          </a:p>
        </p:txBody>
      </p:sp>
      <p:cxnSp>
        <p:nvCxnSpPr>
          <p:cNvPr id="20" name="Straight Arrow Connector 19">
            <a:extLst>
              <a:ext uri="{FF2B5EF4-FFF2-40B4-BE49-F238E27FC236}">
                <a16:creationId xmlns:a16="http://schemas.microsoft.com/office/drawing/2014/main" id="{B5F590DF-177F-45CC-AFA8-6CB6122372CB}"/>
              </a:ext>
            </a:extLst>
          </p:cNvPr>
          <p:cNvCxnSpPr>
            <a:cxnSpLocks/>
          </p:cNvCxnSpPr>
          <p:nvPr/>
        </p:nvCxnSpPr>
        <p:spPr>
          <a:xfrm flipH="1">
            <a:off x="3549650" y="2279206"/>
            <a:ext cx="526472" cy="10001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B6C580D-FD85-4FA8-96C4-313CDD8E1B76}"/>
              </a:ext>
            </a:extLst>
          </p:cNvPr>
          <p:cNvSpPr txBox="1"/>
          <p:nvPr/>
        </p:nvSpPr>
        <p:spPr>
          <a:xfrm>
            <a:off x="6134893" y="1381570"/>
            <a:ext cx="2904506" cy="3785652"/>
          </a:xfrm>
          <a:prstGeom prst="rect">
            <a:avLst/>
          </a:prstGeom>
          <a:noFill/>
        </p:spPr>
        <p:txBody>
          <a:bodyPr wrap="square" rtlCol="0">
            <a:spAutoFit/>
          </a:bodyPr>
          <a:lstStyle/>
          <a:p>
            <a:pPr algn="ctr"/>
            <a:r>
              <a:rPr lang="en-US" sz="2400" dirty="0"/>
              <a:t>One can expect beam loss if momentum spread of the beam  exceeds momentum acceptance of the machine.</a:t>
            </a:r>
          </a:p>
          <a:p>
            <a:pPr algn="ctr"/>
            <a:endParaRPr lang="en-US" sz="2400" dirty="0"/>
          </a:p>
          <a:p>
            <a:pPr algn="ctr"/>
            <a:endParaRPr lang="en-US" sz="2400" dirty="0"/>
          </a:p>
          <a:p>
            <a:pPr algn="ctr"/>
            <a:r>
              <a:rPr lang="en-US" sz="2400" dirty="0"/>
              <a:t>Example:</a:t>
            </a:r>
          </a:p>
          <a:p>
            <a:pPr algn="ctr"/>
            <a:r>
              <a:rPr lang="en-US" sz="2400" dirty="0"/>
              <a:t>Fermilab Main Ring</a:t>
            </a:r>
          </a:p>
        </p:txBody>
      </p:sp>
      <p:graphicFrame>
        <p:nvGraphicFramePr>
          <p:cNvPr id="21" name="Chart 20">
            <a:extLst>
              <a:ext uri="{FF2B5EF4-FFF2-40B4-BE49-F238E27FC236}">
                <a16:creationId xmlns:a16="http://schemas.microsoft.com/office/drawing/2014/main" id="{2565FF99-1C44-4A90-8A58-EA8980A23B40}"/>
              </a:ext>
            </a:extLst>
          </p:cNvPr>
          <p:cNvGraphicFramePr>
            <a:graphicFrameLocks/>
          </p:cNvGraphicFramePr>
          <p:nvPr>
            <p:extLst>
              <p:ext uri="{D42A27DB-BD31-4B8C-83A1-F6EECF244321}">
                <p14:modId xmlns:p14="http://schemas.microsoft.com/office/powerpoint/2010/main" val="2063468006"/>
              </p:ext>
            </p:extLst>
          </p:nvPr>
        </p:nvGraphicFramePr>
        <p:xfrm>
          <a:off x="216435" y="976544"/>
          <a:ext cx="5894317" cy="473484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8BBD455C-0A72-48DA-89F9-C84591991317}"/>
              </a:ext>
            </a:extLst>
          </p:cNvPr>
          <p:cNvSpPr txBox="1"/>
          <p:nvPr/>
        </p:nvSpPr>
        <p:spPr>
          <a:xfrm>
            <a:off x="2446164" y="3541921"/>
            <a:ext cx="418704" cy="369332"/>
          </a:xfrm>
          <a:prstGeom prst="rect">
            <a:avLst/>
          </a:prstGeom>
          <a:noFill/>
        </p:spPr>
        <p:txBody>
          <a:bodyPr wrap="none" rtlCol="0">
            <a:spAutoFit/>
          </a:bodyPr>
          <a:lstStyle/>
          <a:p>
            <a:r>
              <a:rPr lang="en-US" dirty="0" err="1"/>
              <a:t>dE</a:t>
            </a:r>
            <a:endParaRPr lang="en-US" dirty="0"/>
          </a:p>
        </p:txBody>
      </p:sp>
      <p:cxnSp>
        <p:nvCxnSpPr>
          <p:cNvPr id="23" name="Straight Arrow Connector 22">
            <a:extLst>
              <a:ext uri="{FF2B5EF4-FFF2-40B4-BE49-F238E27FC236}">
                <a16:creationId xmlns:a16="http://schemas.microsoft.com/office/drawing/2014/main" id="{B7BA5594-30FD-44EC-8001-61ECE5CDD169}"/>
              </a:ext>
            </a:extLst>
          </p:cNvPr>
          <p:cNvCxnSpPr>
            <a:cxnSpLocks/>
          </p:cNvCxnSpPr>
          <p:nvPr/>
        </p:nvCxnSpPr>
        <p:spPr>
          <a:xfrm>
            <a:off x="2813107" y="3762520"/>
            <a:ext cx="350486" cy="21743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364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8C31-53EE-4A32-9CAB-17CCD66E8D33}"/>
              </a:ext>
            </a:extLst>
          </p:cNvPr>
          <p:cNvSpPr>
            <a:spLocks noGrp="1"/>
          </p:cNvSpPr>
          <p:nvPr>
            <p:ph type="title"/>
          </p:nvPr>
        </p:nvSpPr>
        <p:spPr>
          <a:xfrm>
            <a:off x="457200" y="95964"/>
            <a:ext cx="8229600" cy="635873"/>
          </a:xfrm>
        </p:spPr>
        <p:txBody>
          <a:bodyPr/>
          <a:lstStyle/>
          <a:p>
            <a:r>
              <a:rPr lang="en-US" sz="2800" dirty="0"/>
              <a:t>Non-adiabatic and Non-linear Effects in  </a:t>
            </a:r>
            <a:br>
              <a:rPr lang="en-US" sz="2800" dirty="0"/>
            </a:br>
            <a:r>
              <a:rPr lang="en-US" sz="2800" dirty="0"/>
              <a:t>Synchrotrons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12198E4-5D9D-4083-9F04-7AB6B6CEEE45}"/>
                  </a:ext>
                </a:extLst>
              </p:cNvPr>
              <p:cNvSpPr>
                <a:spLocks noGrp="1"/>
              </p:cNvSpPr>
              <p:nvPr>
                <p:ph sz="half" idx="1"/>
              </p:nvPr>
            </p:nvSpPr>
            <p:spPr>
              <a:xfrm>
                <a:off x="240576" y="916806"/>
                <a:ext cx="4255224" cy="1460847"/>
              </a:xfrm>
            </p:spPr>
            <p:txBody>
              <a:bodyPr>
                <a:normAutofit fontScale="77500" lnSpcReduction="20000"/>
              </a:bodyPr>
              <a:lstStyle/>
              <a:p>
                <a:pPr>
                  <a:lnSpc>
                    <a:spcPct val="120000"/>
                  </a:lnSpc>
                </a:pPr>
                <a:r>
                  <a:rPr lang="en-US" sz="2000" b="1" dirty="0"/>
                  <a:t>Non-adiabatic Time: </a:t>
                </a:r>
                <a:r>
                  <a:rPr lang="en-US" sz="2000" dirty="0"/>
                  <a:t>During transition the synchrotron oscillations of the beam particles are </a:t>
                </a:r>
                <a:r>
                  <a:rPr lang="en-US" sz="2000" b="1" dirty="0"/>
                  <a:t>FROZEN </a:t>
                </a:r>
                <a:r>
                  <a:rPr lang="en-US" sz="2000" dirty="0"/>
                  <a:t>for a time interval</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𝑇</m:t>
                        </m:r>
                      </m:e>
                      <m:sub>
                        <m:r>
                          <a:rPr lang="en-US" sz="2000" i="1">
                            <a:latin typeface="Cambria Math" panose="02040503050406030204" pitchFamily="18" charset="0"/>
                          </a:rPr>
                          <m:t>𝑛𝑎</m:t>
                        </m:r>
                      </m:sub>
                    </m:sSub>
                  </m:oMath>
                </a14:m>
                <a:r>
                  <a:rPr lang="en-US" sz="2000" dirty="0"/>
                  <a:t>and the longitudinal motion of the particle becomes non-adiabatic,</a:t>
                </a:r>
              </a:p>
            </p:txBody>
          </p:sp>
        </mc:Choice>
        <mc:Fallback xmlns="">
          <p:sp>
            <p:nvSpPr>
              <p:cNvPr id="3" name="Content Placeholder 2">
                <a:extLst>
                  <a:ext uri="{FF2B5EF4-FFF2-40B4-BE49-F238E27FC236}">
                    <a16:creationId xmlns:a16="http://schemas.microsoft.com/office/drawing/2014/main" id="{B12198E4-5D9D-4083-9F04-7AB6B6CEEE45}"/>
                  </a:ext>
                </a:extLst>
              </p:cNvPr>
              <p:cNvSpPr>
                <a:spLocks noGrp="1" noRot="1" noChangeAspect="1" noMove="1" noResize="1" noEditPoints="1" noAdjustHandles="1" noChangeArrowheads="1" noChangeShapeType="1" noTextEdit="1"/>
              </p:cNvSpPr>
              <p:nvPr>
                <p:ph sz="half" idx="1"/>
              </p:nvPr>
            </p:nvSpPr>
            <p:spPr>
              <a:xfrm>
                <a:off x="240576" y="916806"/>
                <a:ext cx="4255224" cy="1460847"/>
              </a:xfrm>
              <a:blipFill>
                <a:blip r:embed="rId2"/>
                <a:stretch>
                  <a:fillRect l="-572" t="-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368182F6-5374-4415-9D53-CC70AF7EA589}"/>
                  </a:ext>
                </a:extLst>
              </p:cNvPr>
              <p:cNvSpPr>
                <a:spLocks noGrp="1"/>
              </p:cNvSpPr>
              <p:nvPr>
                <p:ph sz="half" idx="2"/>
              </p:nvPr>
            </p:nvSpPr>
            <p:spPr>
              <a:xfrm>
                <a:off x="4850333" y="937976"/>
                <a:ext cx="4293667" cy="4240415"/>
              </a:xfrm>
            </p:spPr>
            <p:txBody>
              <a:bodyPr>
                <a:normAutofit fontScale="77500" lnSpcReduction="20000"/>
              </a:bodyPr>
              <a:lstStyle/>
              <a:p>
                <a:pPr>
                  <a:lnSpc>
                    <a:spcPct val="120000"/>
                  </a:lnSpc>
                </a:pPr>
                <a:r>
                  <a:rPr lang="en-US" sz="2000" b="1" dirty="0"/>
                  <a:t>Johnsen-Effect:</a:t>
                </a:r>
                <a:r>
                  <a:rPr lang="en-US" sz="2000" dirty="0"/>
                  <a:t> Emittance growth due to </a:t>
                </a:r>
                <a:r>
                  <a:rPr lang="en-US" sz="2000" b="1" dirty="0"/>
                  <a:t>chromatic non-linearities </a:t>
                </a:r>
                <a:r>
                  <a:rPr lang="en-US" sz="2000" dirty="0"/>
                  <a:t>arising from different particles in a bunch crossing transition at different times. Then the total non-linear time </a:t>
                </a:r>
                <a14:m>
                  <m:oMath xmlns:m="http://schemas.openxmlformats.org/officeDocument/2006/math">
                    <m:sSub>
                      <m:sSubPr>
                        <m:ctrlPr>
                          <a:rPr lang="en-US" sz="2000" i="1">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𝑇</m:t>
                        </m:r>
                      </m:e>
                      <m:sub>
                        <m:r>
                          <a:rPr lang="en-US" sz="2000" i="1">
                            <a:latin typeface="Cambria Math" panose="02040503050406030204" pitchFamily="18" charset="0"/>
                          </a:rPr>
                          <m:t>𝑛𝑙</m:t>
                        </m:r>
                      </m:sub>
                    </m:sSub>
                  </m:oMath>
                </a14:m>
                <a:r>
                  <a:rPr lang="en-US" sz="2000" dirty="0"/>
                  <a:t> is, </a:t>
                </a:r>
              </a:p>
              <a:p>
                <a:pPr>
                  <a:lnSpc>
                    <a:spcPct val="120000"/>
                  </a:lnSpc>
                </a:pPr>
                <a:endParaRPr lang="en-US" sz="2000" dirty="0"/>
              </a:p>
              <a:p>
                <a:pPr>
                  <a:lnSpc>
                    <a:spcPct val="120000"/>
                  </a:lnSpc>
                </a:pPr>
                <a:endParaRPr lang="en-US" sz="2000" dirty="0"/>
              </a:p>
              <a:p>
                <a:pPr>
                  <a:lnSpc>
                    <a:spcPct val="120000"/>
                  </a:lnSpc>
                </a:pPr>
                <a:endParaRPr lang="en-US" sz="2000" dirty="0"/>
              </a:p>
              <a:p>
                <a:pPr marL="0" indent="0">
                  <a:lnSpc>
                    <a:spcPct val="120000"/>
                  </a:lnSpc>
                  <a:buNone/>
                </a:pPr>
                <a:endParaRPr lang="en-US" sz="2000" dirty="0"/>
              </a:p>
            </p:txBody>
          </p:sp>
        </mc:Choice>
        <mc:Fallback xmlns="">
          <p:sp>
            <p:nvSpPr>
              <p:cNvPr id="4" name="Content Placeholder 3">
                <a:extLst>
                  <a:ext uri="{FF2B5EF4-FFF2-40B4-BE49-F238E27FC236}">
                    <a16:creationId xmlns:a16="http://schemas.microsoft.com/office/drawing/2014/main" id="{368182F6-5374-4415-9D53-CC70AF7EA589}"/>
                  </a:ext>
                </a:extLst>
              </p:cNvPr>
              <p:cNvSpPr>
                <a:spLocks noGrp="1" noRot="1" noChangeAspect="1" noMove="1" noResize="1" noEditPoints="1" noAdjustHandles="1" noChangeArrowheads="1" noChangeShapeType="1" noTextEdit="1"/>
              </p:cNvSpPr>
              <p:nvPr>
                <p:ph sz="half" idx="2"/>
              </p:nvPr>
            </p:nvSpPr>
            <p:spPr>
              <a:xfrm>
                <a:off x="4850333" y="937976"/>
                <a:ext cx="4293667" cy="4240415"/>
              </a:xfrm>
              <a:blipFill>
                <a:blip r:embed="rId3"/>
                <a:stretch>
                  <a:fillRect l="-568" t="-432" r="-1136"/>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510148C5-2FFA-479F-A8D4-0D909E5B7815}"/>
              </a:ext>
            </a:extLst>
          </p:cNvPr>
          <p:cNvSpPr>
            <a:spLocks noGrp="1"/>
          </p:cNvSpPr>
          <p:nvPr>
            <p:ph type="dt" sz="half" idx="10"/>
          </p:nvPr>
        </p:nvSpPr>
        <p:spPr/>
        <p:txBody>
          <a:bodyPr/>
          <a:lstStyle/>
          <a:p>
            <a:r>
              <a:rPr lang="en-US"/>
              <a:t>6/22-7/1, 2020</a:t>
            </a:r>
            <a:endParaRPr lang="en-US" dirty="0"/>
          </a:p>
        </p:txBody>
      </p:sp>
      <p:sp>
        <p:nvSpPr>
          <p:cNvPr id="6" name="Footer Placeholder 5">
            <a:extLst>
              <a:ext uri="{FF2B5EF4-FFF2-40B4-BE49-F238E27FC236}">
                <a16:creationId xmlns:a16="http://schemas.microsoft.com/office/drawing/2014/main" id="{76ADFE3F-D179-4119-B5FF-79250826E311}"/>
              </a:ext>
            </a:extLst>
          </p:cNvPr>
          <p:cNvSpPr>
            <a:spLocks noGrp="1"/>
          </p:cNvSpPr>
          <p:nvPr>
            <p:ph type="ftr" sz="quarter" idx="3"/>
          </p:nvPr>
        </p:nvSpPr>
        <p:spPr/>
        <p:txBody>
          <a:bodyPr/>
          <a:lstStyle/>
          <a:p>
            <a:r>
              <a:rPr lang="en-US"/>
              <a:t>C.Bhat, K.Seiya and J-F.Ostiguy</a:t>
            </a:r>
            <a:endParaRPr lang="en-US" dirty="0"/>
          </a:p>
        </p:txBody>
      </p:sp>
      <p:sp>
        <p:nvSpPr>
          <p:cNvPr id="7" name="Slide Number Placeholder 6">
            <a:extLst>
              <a:ext uri="{FF2B5EF4-FFF2-40B4-BE49-F238E27FC236}">
                <a16:creationId xmlns:a16="http://schemas.microsoft.com/office/drawing/2014/main" id="{A73CEA8D-6141-47E2-B5A8-B3AA68312FC1}"/>
              </a:ext>
            </a:extLst>
          </p:cNvPr>
          <p:cNvSpPr>
            <a:spLocks noGrp="1"/>
          </p:cNvSpPr>
          <p:nvPr>
            <p:ph type="sldNum" sz="quarter" idx="4"/>
          </p:nvPr>
        </p:nvSpPr>
        <p:spPr/>
        <p:txBody>
          <a:bodyPr/>
          <a:lstStyle/>
          <a:p>
            <a:fld id="{44D64833-0210-4999-B6BB-5BBCA76D12EA}" type="slidenum">
              <a:rPr lang="en-US" smtClean="0"/>
              <a:pPr/>
              <a:t>7</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C36650C-EB80-4721-A7B8-9D3BC9EA29B2}"/>
                  </a:ext>
                </a:extLst>
              </p:cNvPr>
              <p:cNvSpPr txBox="1"/>
              <p:nvPr/>
            </p:nvSpPr>
            <p:spPr>
              <a:xfrm>
                <a:off x="558825" y="3168085"/>
                <a:ext cx="4552755" cy="1323439"/>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h</a:t>
                </a:r>
                <a:r>
                  <a:rPr lang="en-US" sz="1600" dirty="0">
                    <a:latin typeface="Times New Roman" panose="02020603050405020304" pitchFamily="18" charset="0"/>
                    <a:cs typeface="Times New Roman" panose="02020603050405020304" pitchFamily="18" charset="0"/>
                  </a:rPr>
                  <a:t> is harmonic number,  </a:t>
                </a:r>
                <a:endParaRPr lang="en-US" sz="1600" i="1" dirty="0">
                  <a:latin typeface="Times New Roman" panose="02020603050405020304" pitchFamily="18" charset="0"/>
                  <a:cs typeface="Times New Roman" panose="02020603050405020304" pitchFamily="18" charset="0"/>
                </a:endParaRPr>
              </a:p>
              <a:p>
                <a14:m>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𝛽</m:t>
                        </m:r>
                      </m:e>
                      <m:sub>
                        <m:r>
                          <a:rPr lang="en-US" sz="1600" b="0" i="1" smtClean="0">
                            <a:latin typeface="Cambria Math" panose="02040503050406030204" pitchFamily="18" charset="0"/>
                          </a:rPr>
                          <m:t>𝑇</m:t>
                        </m:r>
                      </m:sub>
                    </m:sSub>
                    <m:r>
                      <a:rPr lang="en-US" sz="1600" b="0" i="1" smtClean="0">
                        <a:latin typeface="Cambria Math" panose="02040503050406030204" pitchFamily="18" charset="0"/>
                      </a:rPr>
                      <m:t> </m:t>
                    </m:r>
                    <m:r>
                      <m:rPr>
                        <m:sty m:val="p"/>
                      </m:rPr>
                      <a:rPr lang="en-US" sz="1600" b="0" i="0" smtClean="0">
                        <a:latin typeface="Cambria Math" panose="02040503050406030204" pitchFamily="18" charset="0"/>
                      </a:rPr>
                      <m:t>and</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𝛾</m:t>
                        </m:r>
                      </m:e>
                      <m:sub>
                        <m:r>
                          <a:rPr lang="en-US" sz="1600" b="0" i="1" smtClean="0">
                            <a:latin typeface="Cambria Math" panose="02040503050406030204" pitchFamily="18" charset="0"/>
                          </a:rPr>
                          <m:t>𝑇</m:t>
                        </m:r>
                      </m:sub>
                    </m:sSub>
                    <m:r>
                      <a:rPr lang="en-US" sz="1600" b="0" i="1" smtClean="0">
                        <a:latin typeface="Cambria Math" panose="02040503050406030204" pitchFamily="18" charset="0"/>
                      </a:rPr>
                      <m:t> </m:t>
                    </m:r>
                  </m:oMath>
                </a14:m>
                <a:r>
                  <a:rPr lang="en-US" sz="1600" dirty="0">
                    <a:latin typeface="Times New Roman" panose="02020603050405020304" pitchFamily="18" charset="0"/>
                    <a:cs typeface="Times New Roman" panose="02020603050405020304" pitchFamily="18" charset="0"/>
                  </a:rPr>
                  <a:t> are relativistic quantities at transition,</a:t>
                </a:r>
              </a:p>
              <a:p>
                <a14:m>
                  <m:oMath xmlns:m="http://schemas.openxmlformats.org/officeDocument/2006/math">
                    <m:sSub>
                      <m:sSubPr>
                        <m:ctrlPr>
                          <a:rPr lang="en-US" sz="1600" i="1">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𝜔</m:t>
                        </m:r>
                      </m:e>
                      <m:sub>
                        <m:r>
                          <a:rPr lang="en-US" sz="1600" b="0" i="1" smtClean="0">
                            <a:latin typeface="Cambria Math" panose="02040503050406030204" pitchFamily="18" charset="0"/>
                            <a:ea typeface="Cambria Math" panose="02040503050406030204" pitchFamily="18" charset="0"/>
                          </a:rPr>
                          <m:t>𝑇</m:t>
                        </m:r>
                      </m:sub>
                    </m:sSub>
                    <m:r>
                      <a:rPr lang="en-US" sz="1600" i="1">
                        <a:latin typeface="Cambria Math" panose="02040503050406030204" pitchFamily="18" charset="0"/>
                      </a:rPr>
                      <m:t> </m:t>
                    </m:r>
                  </m:oMath>
                </a14:m>
                <a:r>
                  <a:rPr lang="en-US" sz="1600" dirty="0">
                    <a:latin typeface="Times New Roman" panose="02020603050405020304" pitchFamily="18" charset="0"/>
                    <a:cs typeface="Times New Roman" panose="02020603050405020304" pitchFamily="18" charset="0"/>
                  </a:rPr>
                  <a:t>is angular velocity of the synchronous particle,</a:t>
                </a:r>
              </a:p>
              <a:p>
                <a14:m>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i="1" smtClean="0">
                                <a:latin typeface="Cambria Math" panose="02040503050406030204" pitchFamily="18" charset="0"/>
                                <a:ea typeface="Cambria Math" panose="02040503050406030204" pitchFamily="18" charset="0"/>
                              </a:rPr>
                              <m:t>𝛾</m:t>
                            </m:r>
                          </m:e>
                        </m:acc>
                      </m:e>
                      <m:sub>
                        <m:r>
                          <a:rPr lang="en-US" sz="1600" b="0" i="1" smtClean="0">
                            <a:latin typeface="Cambria Math" panose="02040503050406030204" pitchFamily="18" charset="0"/>
                          </a:rPr>
                          <m:t>𝑇</m:t>
                        </m:r>
                      </m:sub>
                    </m:sSub>
                  </m:oMath>
                </a14:m>
                <a:r>
                  <a:rPr lang="en-US" sz="1600" dirty="0">
                    <a:latin typeface="Times New Roman" panose="02020603050405020304" pitchFamily="18" charset="0"/>
                    <a:cs typeface="Times New Roman" panose="02020603050405020304" pitchFamily="18" charset="0"/>
                  </a:rPr>
                  <a:t> is the rate of change of </a:t>
                </a:r>
                <a14:m>
                  <m:oMath xmlns:m="http://schemas.openxmlformats.org/officeDocument/2006/math">
                    <m:r>
                      <a:rPr lang="en-US" sz="1600" i="1" smtClean="0">
                        <a:latin typeface="Cambria Math" panose="02040503050406030204" pitchFamily="18" charset="0"/>
                        <a:ea typeface="Cambria Math" panose="02040503050406030204" pitchFamily="18" charset="0"/>
                      </a:rPr>
                      <m:t>𝛾</m:t>
                    </m:r>
                  </m:oMath>
                </a14:m>
                <a:r>
                  <a:rPr lang="en-US" sz="1600" dirty="0">
                    <a:latin typeface="Times New Roman" panose="02020603050405020304" pitchFamily="18" charset="0"/>
                    <a:cs typeface="Times New Roman" panose="02020603050405020304" pitchFamily="18" charset="0"/>
                  </a:rPr>
                  <a:t> at transition</a:t>
                </a:r>
              </a:p>
              <a:p>
                <a14:m>
                  <m:oMath xmlns:m="http://schemas.openxmlformats.org/officeDocument/2006/math">
                    <m:sSub>
                      <m:sSubPr>
                        <m:ctrlPr>
                          <a:rPr lang="en-US" sz="1600" i="1">
                            <a:latin typeface="Cambria Math" panose="02040503050406030204" pitchFamily="18" charset="0"/>
                          </a:rPr>
                        </m:ctrlPr>
                      </m:sSubPr>
                      <m:e>
                        <m:r>
                          <a:rPr lang="en-US" sz="1600" i="1" smtClean="0">
                            <a:latin typeface="Cambria Math" panose="02040503050406030204" pitchFamily="18" charset="0"/>
                            <a:sym typeface="Symbol" panose="05050102010706020507" pitchFamily="18" charset="2"/>
                          </a:rPr>
                          <m:t></m:t>
                        </m:r>
                      </m:e>
                      <m:sub>
                        <m:r>
                          <a:rPr lang="en-US" sz="1600" b="0" i="1" smtClean="0">
                            <a:latin typeface="Cambria Math" panose="02040503050406030204" pitchFamily="18" charset="0"/>
                            <a:ea typeface="Cambria Math" panose="02040503050406030204" pitchFamily="18" charset="0"/>
                          </a:rPr>
                          <m:t>𝑠</m:t>
                        </m:r>
                      </m:sub>
                    </m:sSub>
                  </m:oMath>
                </a14:m>
                <a:r>
                  <a:rPr lang="en-US" sz="1600" dirty="0">
                    <a:latin typeface="Times New Roman" panose="02020603050405020304" pitchFamily="18" charset="0"/>
                    <a:cs typeface="Times New Roman" panose="02020603050405020304" pitchFamily="18" charset="0"/>
                  </a:rPr>
                  <a:t> is synchronous phase angle of the bunch</a:t>
                </a:r>
              </a:p>
            </p:txBody>
          </p:sp>
        </mc:Choice>
        <mc:Fallback xmlns="">
          <p:sp>
            <p:nvSpPr>
              <p:cNvPr id="10" name="TextBox 9">
                <a:extLst>
                  <a:ext uri="{FF2B5EF4-FFF2-40B4-BE49-F238E27FC236}">
                    <a16:creationId xmlns:a16="http://schemas.microsoft.com/office/drawing/2014/main" id="{0C36650C-EB80-4721-A7B8-9D3BC9EA29B2}"/>
                  </a:ext>
                </a:extLst>
              </p:cNvPr>
              <p:cNvSpPr txBox="1">
                <a:spLocks noRot="1" noChangeAspect="1" noMove="1" noResize="1" noEditPoints="1" noAdjustHandles="1" noChangeArrowheads="1" noChangeShapeType="1" noTextEdit="1"/>
              </p:cNvSpPr>
              <p:nvPr/>
            </p:nvSpPr>
            <p:spPr>
              <a:xfrm>
                <a:off x="558825" y="3168085"/>
                <a:ext cx="4552755" cy="1323439"/>
              </a:xfrm>
              <a:prstGeom prst="rect">
                <a:avLst/>
              </a:prstGeom>
              <a:blipFill>
                <a:blip r:embed="rId4"/>
                <a:stretch>
                  <a:fillRect l="-803" t="-1382" b="-5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C9CC672-BB4D-4FCE-BD0C-BB99F7E5D11E}"/>
                  </a:ext>
                </a:extLst>
              </p:cNvPr>
              <p:cNvSpPr txBox="1"/>
              <p:nvPr/>
            </p:nvSpPr>
            <p:spPr>
              <a:xfrm>
                <a:off x="7492677" y="2256226"/>
                <a:ext cx="1383905" cy="1285095"/>
              </a:xfrm>
              <a:prstGeom prst="rect">
                <a:avLst/>
              </a:prstGeom>
              <a:noFill/>
            </p:spPr>
            <p:txBody>
              <a:bodyPr wrap="none" rtlCol="0">
                <a:spAutoFit/>
              </a:bodyPr>
              <a:lstStyle/>
              <a:p>
                <a:pPr algn="ct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0</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𝑇</m:t>
                            </m:r>
                          </m:sub>
                          <m:sup>
                            <m:r>
                              <a:rPr lang="en-US" b="0" i="1" smtClean="0">
                                <a:latin typeface="Cambria Math" panose="02040503050406030204" pitchFamily="18" charset="0"/>
                              </a:rPr>
                              <m:t>2</m:t>
                            </m:r>
                          </m:sup>
                        </m:sSubSup>
                      </m:den>
                    </m:f>
                  </m:oMath>
                </a14:m>
                <a:r>
                  <a:rPr lang="en-US" dirty="0"/>
                  <a:t> and </a:t>
                </a:r>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1</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0.5</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0</m:t>
                          </m:r>
                        </m:sub>
                      </m:sSub>
                    </m:oMath>
                  </m:oMathPara>
                </a14:m>
                <a:endParaRPr lang="en-US" dirty="0"/>
              </a:p>
              <a:p>
                <a:pPr algn="ct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𝛿</m:t>
                        </m:r>
                      </m:e>
                    </m:acc>
                  </m:oMath>
                </a14:m>
                <a:r>
                  <a:rPr lang="en-US" dirty="0"/>
                  <a:t>=</a:t>
                </a:r>
                <a14:m>
                  <m:oMath xmlns:m="http://schemas.openxmlformats.org/officeDocument/2006/math">
                    <m:sSub>
                      <m:sSubPr>
                        <m:ctrlPr>
                          <a:rPr lang="en-US" i="1" dirty="0" smtClean="0">
                            <a:latin typeface="Cambria Math" panose="02040503050406030204" pitchFamily="18" charset="0"/>
                          </a:rPr>
                        </m:ctrlPr>
                      </m:sSubPr>
                      <m:e>
                        <m:d>
                          <m:dPr>
                            <m:ctrlPr>
                              <a:rPr lang="en-US" i="1" dirty="0">
                                <a:latin typeface="Cambria Math" panose="02040503050406030204" pitchFamily="18" charset="0"/>
                              </a:rPr>
                            </m:ctrlPr>
                          </m:dPr>
                          <m:e>
                            <m:f>
                              <m:fPr>
                                <m:ctrlPr>
                                  <a:rPr lang="en-US" i="1" dirty="0">
                                    <a:latin typeface="Cambria Math" panose="02040503050406030204" pitchFamily="18" charset="0"/>
                                  </a:rPr>
                                </m:ctrlPr>
                              </m:fPr>
                              <m:num>
                                <m:r>
                                  <a:rPr lang="en-US" i="1" dirty="0">
                                    <a:latin typeface="Cambria Math" panose="02040503050406030204" pitchFamily="18" charset="0"/>
                                  </a:rPr>
                                  <m:t>𝑑𝑝</m:t>
                                </m:r>
                              </m:num>
                              <m:den>
                                <m:r>
                                  <a:rPr lang="en-US" i="1" dirty="0">
                                    <a:latin typeface="Cambria Math" panose="02040503050406030204" pitchFamily="18" charset="0"/>
                                  </a:rPr>
                                  <m:t>𝑝</m:t>
                                </m:r>
                              </m:den>
                            </m:f>
                          </m:e>
                        </m:d>
                      </m:e>
                      <m:sub>
                        <m:r>
                          <a:rPr lang="en-US" b="0" i="1" dirty="0" smtClean="0">
                            <a:latin typeface="Cambria Math" panose="02040503050406030204" pitchFamily="18" charset="0"/>
                          </a:rPr>
                          <m:t>95%</m:t>
                        </m:r>
                      </m:sub>
                    </m:sSub>
                  </m:oMath>
                </a14:m>
                <a:endParaRPr lang="en-US" dirty="0"/>
              </a:p>
            </p:txBody>
          </p:sp>
        </mc:Choice>
        <mc:Fallback xmlns="">
          <p:sp>
            <p:nvSpPr>
              <p:cNvPr id="11" name="TextBox 10">
                <a:extLst>
                  <a:ext uri="{FF2B5EF4-FFF2-40B4-BE49-F238E27FC236}">
                    <a16:creationId xmlns:a16="http://schemas.microsoft.com/office/drawing/2014/main" id="{2C9CC672-BB4D-4FCE-BD0C-BB99F7E5D11E}"/>
                  </a:ext>
                </a:extLst>
              </p:cNvPr>
              <p:cNvSpPr txBox="1">
                <a:spLocks noRot="1" noChangeAspect="1" noMove="1" noResize="1" noEditPoints="1" noAdjustHandles="1" noChangeArrowheads="1" noChangeShapeType="1" noTextEdit="1"/>
              </p:cNvSpPr>
              <p:nvPr/>
            </p:nvSpPr>
            <p:spPr>
              <a:xfrm>
                <a:off x="7492677" y="2256226"/>
                <a:ext cx="1383905" cy="1285095"/>
              </a:xfrm>
              <a:prstGeom prst="rect">
                <a:avLst/>
              </a:prstGeom>
              <a:blipFill>
                <a:blip r:embed="rId5"/>
                <a:stretch>
                  <a:fillRect r="-3524" b="-9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E66E982-FAE3-4DAC-ACD8-195DAD62B088}"/>
                  </a:ext>
                </a:extLst>
              </p:cNvPr>
              <p:cNvSpPr txBox="1"/>
              <p:nvPr/>
            </p:nvSpPr>
            <p:spPr>
              <a:xfrm>
                <a:off x="5231609" y="2377653"/>
                <a:ext cx="2261068" cy="7450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𝑛𝑙</m:t>
                          </m:r>
                        </m:sub>
                      </m:sSub>
                      <m:r>
                        <a:rPr lang="en-US" i="1" smtClean="0">
                          <a:latin typeface="Cambria Math" panose="02040503050406030204" pitchFamily="18" charset="0"/>
                        </a:rPr>
                        <m:t>=</m:t>
                      </m:r>
                      <m:f>
                        <m:fPr>
                          <m:ctrlPr>
                            <a:rPr lang="en-US" i="1" smtClean="0">
                              <a:latin typeface="Cambria Math" panose="02040503050406030204" pitchFamily="18" charset="0"/>
                            </a:rPr>
                          </m:ctrlPr>
                        </m:fPr>
                        <m:num>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2</m:t>
                              </m:r>
                            </m:den>
                          </m:f>
                          <m:sSubSup>
                            <m:sSubSupPr>
                              <m:ctrlPr>
                                <a:rPr lang="en-US" i="1" smtClean="0">
                                  <a:latin typeface="Cambria Math" panose="02040503050406030204" pitchFamily="18" charset="0"/>
                                </a:rPr>
                              </m:ctrlPr>
                            </m:sSubSupPr>
                            <m:e>
                              <m:r>
                                <a:rPr lang="en-US"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𝑇</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1</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𝑇</m:t>
                              </m:r>
                            </m:sub>
                            <m:sup>
                              <m:r>
                                <a:rPr lang="en-US" b="0" i="1" smtClean="0">
                                  <a:latin typeface="Cambria Math" panose="02040503050406030204" pitchFamily="18" charset="0"/>
                                </a:rPr>
                                <m:t>2</m:t>
                              </m:r>
                            </m:sup>
                          </m:sSubSup>
                        </m:num>
                        <m:den>
                          <m:r>
                            <a:rPr lang="en-US" b="0" i="1" smtClean="0">
                              <a:latin typeface="Cambria Math" panose="02040503050406030204" pitchFamily="18" charset="0"/>
                            </a:rPr>
                            <m:t>2</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𝛾</m:t>
                                  </m:r>
                                </m:e>
                              </m:acc>
                            </m:e>
                            <m:sub>
                              <m:r>
                                <a:rPr lang="en-US" i="1">
                                  <a:latin typeface="Cambria Math" panose="02040503050406030204" pitchFamily="18" charset="0"/>
                                </a:rPr>
                                <m:t>𝑇</m:t>
                              </m:r>
                            </m:sub>
                          </m:sSub>
                        </m:den>
                      </m:f>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𝑇</m:t>
                          </m:r>
                        </m:sub>
                      </m:sSub>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𝛿</m:t>
                          </m:r>
                        </m:e>
                      </m:acc>
                    </m:oMath>
                  </m:oMathPara>
                </a14:m>
                <a:endParaRPr lang="en-US" dirty="0"/>
              </a:p>
            </p:txBody>
          </p:sp>
        </mc:Choice>
        <mc:Fallback xmlns="">
          <p:sp>
            <p:nvSpPr>
              <p:cNvPr id="17" name="TextBox 16">
                <a:extLst>
                  <a:ext uri="{FF2B5EF4-FFF2-40B4-BE49-F238E27FC236}">
                    <a16:creationId xmlns:a16="http://schemas.microsoft.com/office/drawing/2014/main" id="{FE66E982-FAE3-4DAC-ACD8-195DAD62B088}"/>
                  </a:ext>
                </a:extLst>
              </p:cNvPr>
              <p:cNvSpPr txBox="1">
                <a:spLocks noRot="1" noChangeAspect="1" noMove="1" noResize="1" noEditPoints="1" noAdjustHandles="1" noChangeArrowheads="1" noChangeShapeType="1" noTextEdit="1"/>
              </p:cNvSpPr>
              <p:nvPr/>
            </p:nvSpPr>
            <p:spPr>
              <a:xfrm>
                <a:off x="5231609" y="2377653"/>
                <a:ext cx="2261068" cy="74507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9" name="Table 19">
                <a:extLst>
                  <a:ext uri="{FF2B5EF4-FFF2-40B4-BE49-F238E27FC236}">
                    <a16:creationId xmlns:a16="http://schemas.microsoft.com/office/drawing/2014/main" id="{E7D5575D-16CD-4123-A804-81C90424DC23}"/>
                  </a:ext>
                </a:extLst>
              </p:cNvPr>
              <p:cNvGraphicFramePr>
                <a:graphicFrameLocks noGrp="1"/>
              </p:cNvGraphicFramePr>
              <p:nvPr>
                <p:extLst>
                  <p:ext uri="{D42A27DB-BD31-4B8C-83A1-F6EECF244321}">
                    <p14:modId xmlns:p14="http://schemas.microsoft.com/office/powerpoint/2010/main" val="2685200236"/>
                  </p:ext>
                </p:extLst>
              </p:nvPr>
            </p:nvGraphicFramePr>
            <p:xfrm>
              <a:off x="588086" y="4622530"/>
              <a:ext cx="7967827" cy="1524000"/>
            </p:xfrm>
            <a:graphic>
              <a:graphicData uri="http://schemas.openxmlformats.org/drawingml/2006/table">
                <a:tbl>
                  <a:tblPr firstRow="1" bandRow="1">
                    <a:tableStyleId>{D7AC3CCA-C797-4891-BE02-D94E43425B78}</a:tableStyleId>
                  </a:tblPr>
                  <a:tblGrid>
                    <a:gridCol w="993286">
                      <a:extLst>
                        <a:ext uri="{9D8B030D-6E8A-4147-A177-3AD203B41FA5}">
                          <a16:colId xmlns:a16="http://schemas.microsoft.com/office/drawing/2014/main" val="2752019698"/>
                        </a:ext>
                      </a:extLst>
                    </a:gridCol>
                    <a:gridCol w="2492189">
                      <a:extLst>
                        <a:ext uri="{9D8B030D-6E8A-4147-A177-3AD203B41FA5}">
                          <a16:colId xmlns:a16="http://schemas.microsoft.com/office/drawing/2014/main" val="4160818961"/>
                        </a:ext>
                      </a:extLst>
                    </a:gridCol>
                    <a:gridCol w="1174376">
                      <a:extLst>
                        <a:ext uri="{9D8B030D-6E8A-4147-A177-3AD203B41FA5}">
                          <a16:colId xmlns:a16="http://schemas.microsoft.com/office/drawing/2014/main" val="1656769190"/>
                        </a:ext>
                      </a:extLst>
                    </a:gridCol>
                    <a:gridCol w="860612">
                      <a:extLst>
                        <a:ext uri="{9D8B030D-6E8A-4147-A177-3AD203B41FA5}">
                          <a16:colId xmlns:a16="http://schemas.microsoft.com/office/drawing/2014/main" val="519281118"/>
                        </a:ext>
                      </a:extLst>
                    </a:gridCol>
                    <a:gridCol w="905435">
                      <a:extLst>
                        <a:ext uri="{9D8B030D-6E8A-4147-A177-3AD203B41FA5}">
                          <a16:colId xmlns:a16="http://schemas.microsoft.com/office/drawing/2014/main" val="2427731068"/>
                        </a:ext>
                      </a:extLst>
                    </a:gridCol>
                    <a:gridCol w="762000">
                      <a:extLst>
                        <a:ext uri="{9D8B030D-6E8A-4147-A177-3AD203B41FA5}">
                          <a16:colId xmlns:a16="http://schemas.microsoft.com/office/drawing/2014/main" val="3373517571"/>
                        </a:ext>
                      </a:extLst>
                    </a:gridCol>
                    <a:gridCol w="779929">
                      <a:extLst>
                        <a:ext uri="{9D8B030D-6E8A-4147-A177-3AD203B41FA5}">
                          <a16:colId xmlns:a16="http://schemas.microsoft.com/office/drawing/2014/main" val="143303419"/>
                        </a:ext>
                      </a:extLst>
                    </a:gridCol>
                  </a:tblGrid>
                  <a:tr h="248359">
                    <a:tc>
                      <a:txBody>
                        <a:bodyPr/>
                        <a:lstStyle/>
                        <a:p>
                          <a:pPr algn="ctr"/>
                          <a:endParaRPr lang="en-US" sz="1400" dirty="0"/>
                        </a:p>
                      </a:txBody>
                      <a:tcPr/>
                    </a:tc>
                    <a:tc>
                      <a:txBody>
                        <a:bodyPr/>
                        <a:lstStyle/>
                        <a:p>
                          <a:pPr algn="ctr"/>
                          <a:r>
                            <a:rPr lang="en-US" sz="1400" dirty="0"/>
                            <a:t>FNAL Booster (PIP/PIPII)</a:t>
                          </a:r>
                        </a:p>
                      </a:txBody>
                      <a:tcPr/>
                    </a:tc>
                    <a:tc>
                      <a:txBody>
                        <a:bodyPr/>
                        <a:lstStyle/>
                        <a:p>
                          <a:pPr algn="ctr"/>
                          <a:r>
                            <a:rPr lang="en-US" sz="1400" dirty="0"/>
                            <a:t>FNAL MI</a:t>
                          </a:r>
                        </a:p>
                      </a:txBody>
                      <a:tcPr/>
                    </a:tc>
                    <a:tc>
                      <a:txBody>
                        <a:bodyPr/>
                        <a:lstStyle/>
                        <a:p>
                          <a:pPr algn="ctr"/>
                          <a:r>
                            <a:rPr lang="en-US" sz="1400" dirty="0"/>
                            <a:t>BNL AGS</a:t>
                          </a:r>
                        </a:p>
                      </a:txBody>
                      <a:tcPr/>
                    </a:tc>
                    <a:tc>
                      <a:txBody>
                        <a:bodyPr/>
                        <a:lstStyle/>
                        <a:p>
                          <a:pPr algn="ctr"/>
                          <a:r>
                            <a:rPr lang="en-US" sz="1400" dirty="0"/>
                            <a:t>BNL RHIC</a:t>
                          </a:r>
                        </a:p>
                      </a:txBody>
                      <a:tcPr/>
                    </a:tc>
                    <a:tc>
                      <a:txBody>
                        <a:bodyPr/>
                        <a:lstStyle/>
                        <a:p>
                          <a:pPr algn="ctr"/>
                          <a:r>
                            <a:rPr lang="en-US" sz="1400" dirty="0"/>
                            <a:t>KEKPS</a:t>
                          </a:r>
                        </a:p>
                      </a:txBody>
                      <a:tcPr/>
                    </a:tc>
                    <a:tc>
                      <a:txBody>
                        <a:bodyPr/>
                        <a:lstStyle/>
                        <a:p>
                          <a:pPr algn="ctr"/>
                          <a:r>
                            <a:rPr lang="en-US" sz="1400" dirty="0"/>
                            <a:t>CERN PS</a:t>
                          </a:r>
                        </a:p>
                      </a:txBody>
                      <a:tcPr/>
                    </a:tc>
                    <a:extLst>
                      <a:ext uri="{0D108BD9-81ED-4DB2-BD59-A6C34878D82A}">
                        <a16:rowId xmlns:a16="http://schemas.microsoft.com/office/drawing/2014/main" val="874385245"/>
                      </a:ext>
                    </a:extLst>
                  </a:tr>
                  <a:tr h="248359">
                    <a:tc>
                      <a:txBody>
                        <a:bodyPr/>
                        <a:lstStyle/>
                        <a:p>
                          <a14:m>
                            <m:oMath xmlns:m="http://schemas.openxmlformats.org/officeDocument/2006/math">
                              <m:sSub>
                                <m:sSubPr>
                                  <m:ctrlPr>
                                    <a:rPr lang="en-US" sz="1600" i="1" smtClean="0">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𝛾</m:t>
                                      </m:r>
                                    </m:e>
                                  </m:acc>
                                </m:e>
                                <m:sub>
                                  <m:r>
                                    <a:rPr lang="en-US" sz="1600" i="1">
                                      <a:latin typeface="Cambria Math" panose="02040503050406030204" pitchFamily="18" charset="0"/>
                                    </a:rPr>
                                    <m:t>𝑇</m:t>
                                  </m:r>
                                </m:sub>
                              </m:sSub>
                            </m:oMath>
                          </a14:m>
                          <a:r>
                            <a:rPr lang="en-US" sz="1600" i="0" dirty="0"/>
                            <a:t>(s</a:t>
                          </a:r>
                          <a:r>
                            <a:rPr lang="en-US" sz="1600" i="0" baseline="30000" dirty="0"/>
                            <a:t>-1</a:t>
                          </a:r>
                          <a:r>
                            <a:rPr lang="en-US" sz="1600" i="0" dirty="0"/>
                            <a:t>)</a:t>
                          </a:r>
                        </a:p>
                      </a:txBody>
                      <a:tcPr/>
                    </a:tc>
                    <a:tc>
                      <a:txBody>
                        <a:bodyPr/>
                        <a:lstStyle/>
                        <a:p>
                          <a:pPr algn="ctr"/>
                          <a:r>
                            <a:rPr lang="en-US" sz="1600" b="1" dirty="0">
                              <a:highlight>
                                <a:srgbClr val="FFFF66"/>
                              </a:highlight>
                            </a:rPr>
                            <a:t>391(15Hz)/489(20Hz)</a:t>
                          </a:r>
                        </a:p>
                      </a:txBody>
                      <a:tcPr/>
                    </a:tc>
                    <a:tc>
                      <a:txBody>
                        <a:bodyPr/>
                        <a:lstStyle/>
                        <a:p>
                          <a:pPr algn="ctr"/>
                          <a:r>
                            <a:rPr lang="en-US" sz="1600" b="1" dirty="0">
                              <a:highlight>
                                <a:srgbClr val="FFFF66"/>
                              </a:highlight>
                            </a:rPr>
                            <a:t>267</a:t>
                          </a:r>
                        </a:p>
                      </a:txBody>
                      <a:tcPr/>
                    </a:tc>
                    <a:tc>
                      <a:txBody>
                        <a:bodyPr/>
                        <a:lstStyle/>
                        <a:p>
                          <a:pPr algn="ctr"/>
                          <a:r>
                            <a:rPr lang="en-US" sz="1600" dirty="0"/>
                            <a:t>70</a:t>
                          </a:r>
                        </a:p>
                      </a:txBody>
                      <a:tcPr/>
                    </a:tc>
                    <a:tc>
                      <a:txBody>
                        <a:bodyPr/>
                        <a:lstStyle/>
                        <a:p>
                          <a:pPr algn="ctr"/>
                          <a:r>
                            <a:rPr lang="en-US" sz="1600" b="1" dirty="0">
                              <a:highlight>
                                <a:srgbClr val="FFFF66"/>
                              </a:highlight>
                            </a:rPr>
                            <a:t>1.6</a:t>
                          </a:r>
                        </a:p>
                      </a:txBody>
                      <a:tcPr/>
                    </a:tc>
                    <a:tc>
                      <a:txBody>
                        <a:bodyPr/>
                        <a:lstStyle/>
                        <a:p>
                          <a:pPr algn="ctr"/>
                          <a:r>
                            <a:rPr lang="en-US" sz="1600" dirty="0"/>
                            <a:t>40</a:t>
                          </a:r>
                        </a:p>
                      </a:txBody>
                      <a:tcPr/>
                    </a:tc>
                    <a:tc>
                      <a:txBody>
                        <a:bodyPr/>
                        <a:lstStyle/>
                        <a:p>
                          <a:pPr algn="ctr"/>
                          <a:r>
                            <a:rPr lang="en-US" sz="1600" dirty="0"/>
                            <a:t>60</a:t>
                          </a:r>
                        </a:p>
                      </a:txBody>
                      <a:tcPr/>
                    </a:tc>
                    <a:extLst>
                      <a:ext uri="{0D108BD9-81ED-4DB2-BD59-A6C34878D82A}">
                        <a16:rowId xmlns:a16="http://schemas.microsoft.com/office/drawing/2014/main" val="1446649628"/>
                      </a:ext>
                    </a:extLst>
                  </a:tr>
                  <a:tr h="248359">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smtClean="0">
                                        <a:latin typeface="Cambria Math" panose="02040503050406030204" pitchFamily="18" charset="0"/>
                                      </a:rPr>
                                      <m:t>𝑇</m:t>
                                    </m:r>
                                  </m:e>
                                  <m:sub>
                                    <m:r>
                                      <a:rPr lang="en-US" sz="1600" smtClean="0">
                                        <a:latin typeface="Cambria Math" panose="02040503050406030204" pitchFamily="18" charset="0"/>
                                      </a:rPr>
                                      <m:t>𝑛𝑎</m:t>
                                    </m:r>
                                  </m:sub>
                                </m:sSub>
                                <m:r>
                                  <a:rPr lang="en-US" sz="1600" smtClean="0">
                                    <a:latin typeface="Cambria Math" panose="02040503050406030204" pitchFamily="18" charset="0"/>
                                  </a:rPr>
                                  <m:t>(</m:t>
                                </m:r>
                                <m:r>
                                  <m:rPr>
                                    <m:sty m:val="p"/>
                                  </m:rPr>
                                  <a:rPr lang="en-US" sz="1600" smtClean="0">
                                    <a:latin typeface="Cambria Math" panose="02040503050406030204" pitchFamily="18" charset="0"/>
                                  </a:rPr>
                                  <m:t>ms</m:t>
                                </m:r>
                                <m:r>
                                  <a:rPr lang="en-US" sz="1600" smtClean="0">
                                    <a:latin typeface="Cambria Math" panose="02040503050406030204" pitchFamily="18" charset="0"/>
                                  </a:rPr>
                                  <m:t>)</m:t>
                                </m:r>
                              </m:oMath>
                            </m:oMathPara>
                          </a14:m>
                          <a:endParaRPr lang="en-US" sz="1600" i="0" dirty="0"/>
                        </a:p>
                      </a:txBody>
                      <a:tcPr/>
                    </a:tc>
                    <a:tc>
                      <a:txBody>
                        <a:bodyPr/>
                        <a:lstStyle/>
                        <a:p>
                          <a:pPr algn="ctr"/>
                          <a:r>
                            <a:rPr lang="en-US" sz="1600" b="1" dirty="0">
                              <a:solidFill>
                                <a:schemeClr val="tx1"/>
                              </a:solidFill>
                              <a:highlight>
                                <a:srgbClr val="FFFF66"/>
                              </a:highlight>
                            </a:rPr>
                            <a:t>0.213/0.20</a:t>
                          </a:r>
                        </a:p>
                      </a:txBody>
                      <a:tcPr/>
                    </a:tc>
                    <a:tc>
                      <a:txBody>
                        <a:bodyPr/>
                        <a:lstStyle/>
                        <a:p>
                          <a:pPr algn="ctr"/>
                          <a:r>
                            <a:rPr lang="en-US" sz="1600" b="1" dirty="0">
                              <a:solidFill>
                                <a:schemeClr val="tx1"/>
                              </a:solidFill>
                              <a:highlight>
                                <a:srgbClr val="FFFF66"/>
                              </a:highlight>
                            </a:rPr>
                            <a:t>1.8</a:t>
                          </a:r>
                        </a:p>
                      </a:txBody>
                      <a:tcPr/>
                    </a:tc>
                    <a:tc>
                      <a:txBody>
                        <a:bodyPr/>
                        <a:lstStyle/>
                        <a:p>
                          <a:pPr algn="ctr"/>
                          <a:r>
                            <a:rPr lang="en-US" sz="1600" dirty="0"/>
                            <a:t>2.5</a:t>
                          </a:r>
                        </a:p>
                      </a:txBody>
                      <a:tcPr/>
                    </a:tc>
                    <a:tc>
                      <a:txBody>
                        <a:bodyPr/>
                        <a:lstStyle/>
                        <a:p>
                          <a:pPr algn="ctr"/>
                          <a:r>
                            <a:rPr lang="en-US" sz="1600" b="1" dirty="0">
                              <a:solidFill>
                                <a:schemeClr val="tx1"/>
                              </a:solidFill>
                              <a:highlight>
                                <a:srgbClr val="FFFF66"/>
                              </a:highlight>
                            </a:rPr>
                            <a:t>36</a:t>
                          </a:r>
                        </a:p>
                      </a:txBody>
                      <a:tcPr/>
                    </a:tc>
                    <a:tc>
                      <a:txBody>
                        <a:bodyPr/>
                        <a:lstStyle/>
                        <a:p>
                          <a:pPr algn="ctr"/>
                          <a:r>
                            <a:rPr lang="en-US" sz="1600" dirty="0"/>
                            <a:t>1.8</a:t>
                          </a:r>
                        </a:p>
                      </a:txBody>
                      <a:tcPr/>
                    </a:tc>
                    <a:tc>
                      <a:txBody>
                        <a:bodyPr/>
                        <a:lstStyle/>
                        <a:p>
                          <a:pPr algn="ctr"/>
                          <a:r>
                            <a:rPr lang="en-US" sz="1600" dirty="0"/>
                            <a:t>1.5</a:t>
                          </a:r>
                        </a:p>
                      </a:txBody>
                      <a:tcPr/>
                    </a:tc>
                    <a:extLst>
                      <a:ext uri="{0D108BD9-81ED-4DB2-BD59-A6C34878D82A}">
                        <a16:rowId xmlns:a16="http://schemas.microsoft.com/office/drawing/2014/main" val="258496110"/>
                      </a:ext>
                    </a:extLst>
                  </a:tr>
                  <a:tr h="248359">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smtClean="0">
                                        <a:latin typeface="Cambria Math" panose="02040503050406030204" pitchFamily="18" charset="0"/>
                                      </a:rPr>
                                      <m:t>𝑇</m:t>
                                    </m:r>
                                  </m:e>
                                  <m:sub>
                                    <m:r>
                                      <a:rPr lang="en-US" sz="1600" smtClean="0">
                                        <a:latin typeface="Cambria Math" panose="02040503050406030204" pitchFamily="18" charset="0"/>
                                      </a:rPr>
                                      <m:t>𝑛𝑙</m:t>
                                    </m:r>
                                  </m:sub>
                                </m:sSub>
                                <m:r>
                                  <a:rPr lang="en-US" sz="1600" smtClean="0">
                                    <a:latin typeface="Cambria Math" panose="02040503050406030204" pitchFamily="18" charset="0"/>
                                  </a:rPr>
                                  <m:t>(</m:t>
                                </m:r>
                                <m:r>
                                  <m:rPr>
                                    <m:sty m:val="p"/>
                                  </m:rPr>
                                  <a:rPr lang="en-US" sz="1600" smtClean="0">
                                    <a:latin typeface="Cambria Math" panose="02040503050406030204" pitchFamily="18" charset="0"/>
                                  </a:rPr>
                                  <m:t>ms</m:t>
                                </m:r>
                                <m:r>
                                  <a:rPr lang="en-US" sz="1600" smtClean="0">
                                    <a:latin typeface="Cambria Math" panose="02040503050406030204" pitchFamily="18" charset="0"/>
                                  </a:rPr>
                                  <m:t>)</m:t>
                                </m:r>
                              </m:oMath>
                            </m:oMathPara>
                          </a14:m>
                          <a:endParaRPr lang="en-US" sz="1600" dirty="0"/>
                        </a:p>
                      </a:txBody>
                      <a:tcPr/>
                    </a:tc>
                    <a:tc>
                      <a:txBody>
                        <a:bodyPr/>
                        <a:lstStyle/>
                        <a:p>
                          <a:pPr algn="ctr"/>
                          <a:r>
                            <a:rPr lang="en-US" sz="1600" dirty="0"/>
                            <a:t>0.073/0.08</a:t>
                          </a:r>
                        </a:p>
                      </a:txBody>
                      <a:tcPr/>
                    </a:tc>
                    <a:tc>
                      <a:txBody>
                        <a:bodyPr/>
                        <a:lstStyle/>
                        <a:p>
                          <a:pPr algn="ctr"/>
                          <a:r>
                            <a:rPr lang="en-US" sz="1600" dirty="0"/>
                            <a:t>0.2</a:t>
                          </a:r>
                        </a:p>
                      </a:txBody>
                      <a:tcPr/>
                    </a:tc>
                    <a:tc>
                      <a:txBody>
                        <a:bodyPr/>
                        <a:lstStyle/>
                        <a:p>
                          <a:pPr algn="ctr"/>
                          <a:r>
                            <a:rPr lang="en-US" sz="1600" dirty="0"/>
                            <a:t>0.6</a:t>
                          </a:r>
                        </a:p>
                      </a:txBody>
                      <a:tcPr/>
                    </a:tc>
                    <a:tc>
                      <a:txBody>
                        <a:bodyPr/>
                        <a:lstStyle/>
                        <a:p>
                          <a:pPr algn="ctr"/>
                          <a:r>
                            <a:rPr lang="en-US" sz="1600" dirty="0"/>
                            <a:t>63</a:t>
                          </a:r>
                        </a:p>
                      </a:txBody>
                      <a:tcPr/>
                    </a:tc>
                    <a:tc>
                      <a:txBody>
                        <a:bodyPr/>
                        <a:lstStyle/>
                        <a:p>
                          <a:pPr algn="ctr"/>
                          <a:r>
                            <a:rPr lang="en-US" sz="1600" dirty="0"/>
                            <a:t>0.7</a:t>
                          </a:r>
                        </a:p>
                      </a:txBody>
                      <a:tcPr/>
                    </a:tc>
                    <a:tc>
                      <a:txBody>
                        <a:bodyPr/>
                        <a:lstStyle/>
                        <a:p>
                          <a:pPr algn="ctr"/>
                          <a:r>
                            <a:rPr lang="en-US" sz="1600" dirty="0"/>
                            <a:t>0.5</a:t>
                          </a:r>
                        </a:p>
                      </a:txBody>
                      <a:tcPr/>
                    </a:tc>
                    <a:extLst>
                      <a:ext uri="{0D108BD9-81ED-4DB2-BD59-A6C34878D82A}">
                        <a16:rowId xmlns:a16="http://schemas.microsoft.com/office/drawing/2014/main" val="2199663907"/>
                      </a:ext>
                    </a:extLst>
                  </a:tr>
                </a:tbl>
              </a:graphicData>
            </a:graphic>
          </p:graphicFrame>
        </mc:Choice>
        <mc:Fallback xmlns="">
          <p:graphicFrame>
            <p:nvGraphicFramePr>
              <p:cNvPr id="19" name="Table 19">
                <a:extLst>
                  <a:ext uri="{FF2B5EF4-FFF2-40B4-BE49-F238E27FC236}">
                    <a16:creationId xmlns:a16="http://schemas.microsoft.com/office/drawing/2014/main" id="{E7D5575D-16CD-4123-A804-81C90424DC23}"/>
                  </a:ext>
                </a:extLst>
              </p:cNvPr>
              <p:cNvGraphicFramePr>
                <a:graphicFrameLocks noGrp="1"/>
              </p:cNvGraphicFramePr>
              <p:nvPr>
                <p:extLst>
                  <p:ext uri="{D42A27DB-BD31-4B8C-83A1-F6EECF244321}">
                    <p14:modId xmlns:p14="http://schemas.microsoft.com/office/powerpoint/2010/main" val="2685200236"/>
                  </p:ext>
                </p:extLst>
              </p:nvPr>
            </p:nvGraphicFramePr>
            <p:xfrm>
              <a:off x="588086" y="4622530"/>
              <a:ext cx="7967827" cy="1524000"/>
            </p:xfrm>
            <a:graphic>
              <a:graphicData uri="http://schemas.openxmlformats.org/drawingml/2006/table">
                <a:tbl>
                  <a:tblPr firstRow="1" bandRow="1">
                    <a:tableStyleId>{D7AC3CCA-C797-4891-BE02-D94E43425B78}</a:tableStyleId>
                  </a:tblPr>
                  <a:tblGrid>
                    <a:gridCol w="993286">
                      <a:extLst>
                        <a:ext uri="{9D8B030D-6E8A-4147-A177-3AD203B41FA5}">
                          <a16:colId xmlns:a16="http://schemas.microsoft.com/office/drawing/2014/main" val="2752019698"/>
                        </a:ext>
                      </a:extLst>
                    </a:gridCol>
                    <a:gridCol w="2492189">
                      <a:extLst>
                        <a:ext uri="{9D8B030D-6E8A-4147-A177-3AD203B41FA5}">
                          <a16:colId xmlns:a16="http://schemas.microsoft.com/office/drawing/2014/main" val="4160818961"/>
                        </a:ext>
                      </a:extLst>
                    </a:gridCol>
                    <a:gridCol w="1174376">
                      <a:extLst>
                        <a:ext uri="{9D8B030D-6E8A-4147-A177-3AD203B41FA5}">
                          <a16:colId xmlns:a16="http://schemas.microsoft.com/office/drawing/2014/main" val="1656769190"/>
                        </a:ext>
                      </a:extLst>
                    </a:gridCol>
                    <a:gridCol w="860612">
                      <a:extLst>
                        <a:ext uri="{9D8B030D-6E8A-4147-A177-3AD203B41FA5}">
                          <a16:colId xmlns:a16="http://schemas.microsoft.com/office/drawing/2014/main" val="519281118"/>
                        </a:ext>
                      </a:extLst>
                    </a:gridCol>
                    <a:gridCol w="905435">
                      <a:extLst>
                        <a:ext uri="{9D8B030D-6E8A-4147-A177-3AD203B41FA5}">
                          <a16:colId xmlns:a16="http://schemas.microsoft.com/office/drawing/2014/main" val="2427731068"/>
                        </a:ext>
                      </a:extLst>
                    </a:gridCol>
                    <a:gridCol w="762000">
                      <a:extLst>
                        <a:ext uri="{9D8B030D-6E8A-4147-A177-3AD203B41FA5}">
                          <a16:colId xmlns:a16="http://schemas.microsoft.com/office/drawing/2014/main" val="3373517571"/>
                        </a:ext>
                      </a:extLst>
                    </a:gridCol>
                    <a:gridCol w="779929">
                      <a:extLst>
                        <a:ext uri="{9D8B030D-6E8A-4147-A177-3AD203B41FA5}">
                          <a16:colId xmlns:a16="http://schemas.microsoft.com/office/drawing/2014/main" val="143303419"/>
                        </a:ext>
                      </a:extLst>
                    </a:gridCol>
                  </a:tblGrid>
                  <a:tr h="518160">
                    <a:tc>
                      <a:txBody>
                        <a:bodyPr/>
                        <a:lstStyle/>
                        <a:p>
                          <a:pPr algn="ctr"/>
                          <a:endParaRPr lang="en-US" sz="1400" dirty="0"/>
                        </a:p>
                      </a:txBody>
                      <a:tcPr/>
                    </a:tc>
                    <a:tc>
                      <a:txBody>
                        <a:bodyPr/>
                        <a:lstStyle/>
                        <a:p>
                          <a:pPr algn="ctr"/>
                          <a:r>
                            <a:rPr lang="en-US" sz="1400" dirty="0"/>
                            <a:t>FNAL Booster (PIP/PIPII)</a:t>
                          </a:r>
                        </a:p>
                      </a:txBody>
                      <a:tcPr/>
                    </a:tc>
                    <a:tc>
                      <a:txBody>
                        <a:bodyPr/>
                        <a:lstStyle/>
                        <a:p>
                          <a:pPr algn="ctr"/>
                          <a:r>
                            <a:rPr lang="en-US" sz="1400" dirty="0"/>
                            <a:t>FNAL MI</a:t>
                          </a:r>
                        </a:p>
                      </a:txBody>
                      <a:tcPr/>
                    </a:tc>
                    <a:tc>
                      <a:txBody>
                        <a:bodyPr/>
                        <a:lstStyle/>
                        <a:p>
                          <a:pPr algn="ctr"/>
                          <a:r>
                            <a:rPr lang="en-US" sz="1400" dirty="0"/>
                            <a:t>BNL AGS</a:t>
                          </a:r>
                        </a:p>
                      </a:txBody>
                      <a:tcPr/>
                    </a:tc>
                    <a:tc>
                      <a:txBody>
                        <a:bodyPr/>
                        <a:lstStyle/>
                        <a:p>
                          <a:pPr algn="ctr"/>
                          <a:r>
                            <a:rPr lang="en-US" sz="1400" dirty="0"/>
                            <a:t>BNL RHIC</a:t>
                          </a:r>
                        </a:p>
                      </a:txBody>
                      <a:tcPr/>
                    </a:tc>
                    <a:tc>
                      <a:txBody>
                        <a:bodyPr/>
                        <a:lstStyle/>
                        <a:p>
                          <a:pPr algn="ctr"/>
                          <a:r>
                            <a:rPr lang="en-US" sz="1400" dirty="0"/>
                            <a:t>KEKPS</a:t>
                          </a:r>
                        </a:p>
                      </a:txBody>
                      <a:tcPr/>
                    </a:tc>
                    <a:tc>
                      <a:txBody>
                        <a:bodyPr/>
                        <a:lstStyle/>
                        <a:p>
                          <a:pPr algn="ctr"/>
                          <a:r>
                            <a:rPr lang="en-US" sz="1400" dirty="0"/>
                            <a:t>CERN PS</a:t>
                          </a:r>
                        </a:p>
                      </a:txBody>
                      <a:tcPr/>
                    </a:tc>
                    <a:extLst>
                      <a:ext uri="{0D108BD9-81ED-4DB2-BD59-A6C34878D82A}">
                        <a16:rowId xmlns:a16="http://schemas.microsoft.com/office/drawing/2014/main" val="874385245"/>
                      </a:ext>
                    </a:extLst>
                  </a:tr>
                  <a:tr h="335280">
                    <a:tc>
                      <a:txBody>
                        <a:bodyPr/>
                        <a:lstStyle/>
                        <a:p>
                          <a:endParaRPr lang="en-US"/>
                        </a:p>
                      </a:txBody>
                      <a:tcPr>
                        <a:blipFill>
                          <a:blip r:embed="rId7"/>
                          <a:stretch>
                            <a:fillRect l="-613" t="-153571" r="-703681" b="-217857"/>
                          </a:stretch>
                        </a:blipFill>
                      </a:tcPr>
                    </a:tc>
                    <a:tc>
                      <a:txBody>
                        <a:bodyPr/>
                        <a:lstStyle/>
                        <a:p>
                          <a:pPr algn="ctr"/>
                          <a:r>
                            <a:rPr lang="en-US" sz="1600" b="1" dirty="0">
                              <a:highlight>
                                <a:srgbClr val="FFFF66"/>
                              </a:highlight>
                            </a:rPr>
                            <a:t>391(15Hz)/489(20Hz)</a:t>
                          </a:r>
                        </a:p>
                      </a:txBody>
                      <a:tcPr/>
                    </a:tc>
                    <a:tc>
                      <a:txBody>
                        <a:bodyPr/>
                        <a:lstStyle/>
                        <a:p>
                          <a:pPr algn="ctr"/>
                          <a:r>
                            <a:rPr lang="en-US" sz="1600" b="1" dirty="0">
                              <a:highlight>
                                <a:srgbClr val="FFFF66"/>
                              </a:highlight>
                            </a:rPr>
                            <a:t>267</a:t>
                          </a:r>
                        </a:p>
                      </a:txBody>
                      <a:tcPr/>
                    </a:tc>
                    <a:tc>
                      <a:txBody>
                        <a:bodyPr/>
                        <a:lstStyle/>
                        <a:p>
                          <a:pPr algn="ctr"/>
                          <a:r>
                            <a:rPr lang="en-US" sz="1600" dirty="0"/>
                            <a:t>70</a:t>
                          </a:r>
                        </a:p>
                      </a:txBody>
                      <a:tcPr/>
                    </a:tc>
                    <a:tc>
                      <a:txBody>
                        <a:bodyPr/>
                        <a:lstStyle/>
                        <a:p>
                          <a:pPr algn="ctr"/>
                          <a:r>
                            <a:rPr lang="en-US" sz="1600" b="1" dirty="0">
                              <a:highlight>
                                <a:srgbClr val="FFFF66"/>
                              </a:highlight>
                            </a:rPr>
                            <a:t>1.6</a:t>
                          </a:r>
                        </a:p>
                      </a:txBody>
                      <a:tcPr/>
                    </a:tc>
                    <a:tc>
                      <a:txBody>
                        <a:bodyPr/>
                        <a:lstStyle/>
                        <a:p>
                          <a:pPr algn="ctr"/>
                          <a:r>
                            <a:rPr lang="en-US" sz="1600" dirty="0"/>
                            <a:t>40</a:t>
                          </a:r>
                        </a:p>
                      </a:txBody>
                      <a:tcPr/>
                    </a:tc>
                    <a:tc>
                      <a:txBody>
                        <a:bodyPr/>
                        <a:lstStyle/>
                        <a:p>
                          <a:pPr algn="ctr"/>
                          <a:r>
                            <a:rPr lang="en-US" sz="1600" dirty="0"/>
                            <a:t>60</a:t>
                          </a:r>
                        </a:p>
                      </a:txBody>
                      <a:tcPr/>
                    </a:tc>
                    <a:extLst>
                      <a:ext uri="{0D108BD9-81ED-4DB2-BD59-A6C34878D82A}">
                        <a16:rowId xmlns:a16="http://schemas.microsoft.com/office/drawing/2014/main" val="1446649628"/>
                      </a:ext>
                    </a:extLst>
                  </a:tr>
                  <a:tr h="335280">
                    <a:tc>
                      <a:txBody>
                        <a:bodyPr/>
                        <a:lstStyle/>
                        <a:p>
                          <a:endParaRPr lang="en-US"/>
                        </a:p>
                      </a:txBody>
                      <a:tcPr>
                        <a:blipFill>
                          <a:blip r:embed="rId7"/>
                          <a:stretch>
                            <a:fillRect l="-613" t="-258182" r="-703681" b="-121818"/>
                          </a:stretch>
                        </a:blipFill>
                      </a:tcPr>
                    </a:tc>
                    <a:tc>
                      <a:txBody>
                        <a:bodyPr/>
                        <a:lstStyle/>
                        <a:p>
                          <a:pPr algn="ctr"/>
                          <a:r>
                            <a:rPr lang="en-US" sz="1600" b="1" dirty="0">
                              <a:solidFill>
                                <a:schemeClr val="tx1"/>
                              </a:solidFill>
                              <a:highlight>
                                <a:srgbClr val="FFFF66"/>
                              </a:highlight>
                            </a:rPr>
                            <a:t>0.213/0.20</a:t>
                          </a:r>
                        </a:p>
                      </a:txBody>
                      <a:tcPr/>
                    </a:tc>
                    <a:tc>
                      <a:txBody>
                        <a:bodyPr/>
                        <a:lstStyle/>
                        <a:p>
                          <a:pPr algn="ctr"/>
                          <a:r>
                            <a:rPr lang="en-US" sz="1600" b="1" dirty="0">
                              <a:solidFill>
                                <a:schemeClr val="tx1"/>
                              </a:solidFill>
                              <a:highlight>
                                <a:srgbClr val="FFFF66"/>
                              </a:highlight>
                            </a:rPr>
                            <a:t>1.8</a:t>
                          </a:r>
                        </a:p>
                      </a:txBody>
                      <a:tcPr/>
                    </a:tc>
                    <a:tc>
                      <a:txBody>
                        <a:bodyPr/>
                        <a:lstStyle/>
                        <a:p>
                          <a:pPr algn="ctr"/>
                          <a:r>
                            <a:rPr lang="en-US" sz="1600" dirty="0"/>
                            <a:t>2.5</a:t>
                          </a:r>
                        </a:p>
                      </a:txBody>
                      <a:tcPr/>
                    </a:tc>
                    <a:tc>
                      <a:txBody>
                        <a:bodyPr/>
                        <a:lstStyle/>
                        <a:p>
                          <a:pPr algn="ctr"/>
                          <a:r>
                            <a:rPr lang="en-US" sz="1600" b="1" dirty="0">
                              <a:solidFill>
                                <a:schemeClr val="tx1"/>
                              </a:solidFill>
                              <a:highlight>
                                <a:srgbClr val="FFFF66"/>
                              </a:highlight>
                            </a:rPr>
                            <a:t>36</a:t>
                          </a:r>
                        </a:p>
                      </a:txBody>
                      <a:tcPr/>
                    </a:tc>
                    <a:tc>
                      <a:txBody>
                        <a:bodyPr/>
                        <a:lstStyle/>
                        <a:p>
                          <a:pPr algn="ctr"/>
                          <a:r>
                            <a:rPr lang="en-US" sz="1600" dirty="0"/>
                            <a:t>1.8</a:t>
                          </a:r>
                        </a:p>
                      </a:txBody>
                      <a:tcPr/>
                    </a:tc>
                    <a:tc>
                      <a:txBody>
                        <a:bodyPr/>
                        <a:lstStyle/>
                        <a:p>
                          <a:pPr algn="ctr"/>
                          <a:r>
                            <a:rPr lang="en-US" sz="1600" dirty="0"/>
                            <a:t>1.5</a:t>
                          </a:r>
                        </a:p>
                      </a:txBody>
                      <a:tcPr/>
                    </a:tc>
                    <a:extLst>
                      <a:ext uri="{0D108BD9-81ED-4DB2-BD59-A6C34878D82A}">
                        <a16:rowId xmlns:a16="http://schemas.microsoft.com/office/drawing/2014/main" val="258496110"/>
                      </a:ext>
                    </a:extLst>
                  </a:tr>
                  <a:tr h="335280">
                    <a:tc>
                      <a:txBody>
                        <a:bodyPr/>
                        <a:lstStyle/>
                        <a:p>
                          <a:endParaRPr lang="en-US"/>
                        </a:p>
                      </a:txBody>
                      <a:tcPr>
                        <a:blipFill>
                          <a:blip r:embed="rId7"/>
                          <a:stretch>
                            <a:fillRect l="-613" t="-358182" r="-703681" b="-21818"/>
                          </a:stretch>
                        </a:blipFill>
                      </a:tcPr>
                    </a:tc>
                    <a:tc>
                      <a:txBody>
                        <a:bodyPr/>
                        <a:lstStyle/>
                        <a:p>
                          <a:pPr algn="ctr"/>
                          <a:r>
                            <a:rPr lang="en-US" sz="1600" dirty="0"/>
                            <a:t>0.073/0.08</a:t>
                          </a:r>
                        </a:p>
                      </a:txBody>
                      <a:tcPr/>
                    </a:tc>
                    <a:tc>
                      <a:txBody>
                        <a:bodyPr/>
                        <a:lstStyle/>
                        <a:p>
                          <a:pPr algn="ctr"/>
                          <a:r>
                            <a:rPr lang="en-US" sz="1600" dirty="0"/>
                            <a:t>0.2</a:t>
                          </a:r>
                        </a:p>
                      </a:txBody>
                      <a:tcPr/>
                    </a:tc>
                    <a:tc>
                      <a:txBody>
                        <a:bodyPr/>
                        <a:lstStyle/>
                        <a:p>
                          <a:pPr algn="ctr"/>
                          <a:r>
                            <a:rPr lang="en-US" sz="1600" dirty="0"/>
                            <a:t>0.6</a:t>
                          </a:r>
                        </a:p>
                      </a:txBody>
                      <a:tcPr/>
                    </a:tc>
                    <a:tc>
                      <a:txBody>
                        <a:bodyPr/>
                        <a:lstStyle/>
                        <a:p>
                          <a:pPr algn="ctr"/>
                          <a:r>
                            <a:rPr lang="en-US" sz="1600" dirty="0"/>
                            <a:t>63</a:t>
                          </a:r>
                        </a:p>
                      </a:txBody>
                      <a:tcPr/>
                    </a:tc>
                    <a:tc>
                      <a:txBody>
                        <a:bodyPr/>
                        <a:lstStyle/>
                        <a:p>
                          <a:pPr algn="ctr"/>
                          <a:r>
                            <a:rPr lang="en-US" sz="1600" dirty="0"/>
                            <a:t>0.7</a:t>
                          </a:r>
                        </a:p>
                      </a:txBody>
                      <a:tcPr/>
                    </a:tc>
                    <a:tc>
                      <a:txBody>
                        <a:bodyPr/>
                        <a:lstStyle/>
                        <a:p>
                          <a:pPr algn="ctr"/>
                          <a:r>
                            <a:rPr lang="en-US" sz="1600" dirty="0"/>
                            <a:t>0.5</a:t>
                          </a:r>
                        </a:p>
                      </a:txBody>
                      <a:tcPr/>
                    </a:tc>
                    <a:extLst>
                      <a:ext uri="{0D108BD9-81ED-4DB2-BD59-A6C34878D82A}">
                        <a16:rowId xmlns:a16="http://schemas.microsoft.com/office/drawing/2014/main" val="2199663907"/>
                      </a:ext>
                    </a:extLst>
                  </a:tr>
                </a:tbl>
              </a:graphicData>
            </a:graphic>
          </p:graphicFrame>
        </mc:Fallback>
      </mc:AlternateContent>
      <p:sp>
        <p:nvSpPr>
          <p:cNvPr id="9" name="TextBox 8">
            <a:extLst>
              <a:ext uri="{FF2B5EF4-FFF2-40B4-BE49-F238E27FC236}">
                <a16:creationId xmlns:a16="http://schemas.microsoft.com/office/drawing/2014/main" id="{A4617E03-A8D6-4E64-8B07-54C4669BA578}"/>
              </a:ext>
            </a:extLst>
          </p:cNvPr>
          <p:cNvSpPr txBox="1"/>
          <p:nvPr/>
        </p:nvSpPr>
        <p:spPr>
          <a:xfrm>
            <a:off x="5151152" y="3446749"/>
            <a:ext cx="3885272" cy="1200329"/>
          </a:xfrm>
          <a:prstGeom prst="rect">
            <a:avLst/>
          </a:prstGeom>
          <a:noFill/>
        </p:spPr>
        <p:txBody>
          <a:bodyPr wrap="square" rtlCol="0">
            <a:spAutoFit/>
          </a:bodyPr>
          <a:lstStyle/>
          <a:p>
            <a:r>
              <a:rPr lang="en-US" dirty="0"/>
              <a:t>During this time the particles with high and low momenta follow </a:t>
            </a:r>
            <a:r>
              <a:rPr lang="en-US" b="1" dirty="0"/>
              <a:t>hyperbolic divergent paths</a:t>
            </a:r>
            <a:r>
              <a:rPr lang="en-US" dirty="0"/>
              <a:t>.</a:t>
            </a:r>
          </a:p>
          <a:p>
            <a:endParaRPr lang="en-US" dirty="0"/>
          </a:p>
        </p:txBody>
      </p:sp>
      <p:pic>
        <p:nvPicPr>
          <p:cNvPr id="15" name="Picture 14">
            <a:extLst>
              <a:ext uri="{FF2B5EF4-FFF2-40B4-BE49-F238E27FC236}">
                <a16:creationId xmlns:a16="http://schemas.microsoft.com/office/drawing/2014/main" id="{0164CE58-45F3-4601-8040-02402C305C60}"/>
              </a:ext>
            </a:extLst>
          </p:cNvPr>
          <p:cNvPicPr>
            <a:picLocks noChangeAspect="1"/>
          </p:cNvPicPr>
          <p:nvPr/>
        </p:nvPicPr>
        <p:blipFill>
          <a:blip r:embed="rId8"/>
          <a:stretch>
            <a:fillRect/>
          </a:stretch>
        </p:blipFill>
        <p:spPr>
          <a:xfrm>
            <a:off x="1092287" y="2167057"/>
            <a:ext cx="2768668" cy="1001028"/>
          </a:xfrm>
          <a:prstGeom prst="rect">
            <a:avLst/>
          </a:prstGeom>
        </p:spPr>
      </p:pic>
    </p:spTree>
    <p:extLst>
      <p:ext uri="{BB962C8B-B14F-4D97-AF65-F5344CB8AC3E}">
        <p14:creationId xmlns:p14="http://schemas.microsoft.com/office/powerpoint/2010/main" val="1956473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AB46-0DC1-4DF1-B781-F644C402AF23}"/>
              </a:ext>
            </a:extLst>
          </p:cNvPr>
          <p:cNvSpPr>
            <a:spLocks noGrp="1"/>
          </p:cNvSpPr>
          <p:nvPr>
            <p:ph type="title"/>
          </p:nvPr>
        </p:nvSpPr>
        <p:spPr>
          <a:xfrm>
            <a:off x="457200" y="57270"/>
            <a:ext cx="8229600" cy="683875"/>
          </a:xfrm>
        </p:spPr>
        <p:txBody>
          <a:bodyPr/>
          <a:lstStyle/>
          <a:p>
            <a:r>
              <a:rPr lang="en-US" dirty="0"/>
              <a:t>Microwave Single Bunch Instability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EEE971-4320-43B1-8DD3-D1A053B9BC4E}"/>
                  </a:ext>
                </a:extLst>
              </p:cNvPr>
              <p:cNvSpPr>
                <a:spLocks noGrp="1"/>
              </p:cNvSpPr>
              <p:nvPr>
                <p:ph idx="1"/>
              </p:nvPr>
            </p:nvSpPr>
            <p:spPr>
              <a:xfrm>
                <a:off x="445166" y="875620"/>
                <a:ext cx="8401256" cy="3685978"/>
              </a:xfrm>
            </p:spPr>
            <p:txBody>
              <a:bodyPr>
                <a:normAutofit/>
              </a:bodyPr>
              <a:lstStyle/>
              <a:p>
                <a:pPr>
                  <a:lnSpc>
                    <a:spcPct val="120000"/>
                  </a:lnSpc>
                </a:pPr>
                <a:r>
                  <a:rPr lang="en-US" sz="1800" dirty="0"/>
                  <a:t>Generally Microwave single bunch instability is handled using Keil-Schnell -</a:t>
                </a:r>
                <a:r>
                  <a:rPr lang="en-US" sz="1800" dirty="0" err="1"/>
                  <a:t>Boussard</a:t>
                </a:r>
                <a:r>
                  <a:rPr lang="en-US" sz="1800" dirty="0"/>
                  <a:t> Criteria for a bunched beam,</a:t>
                </a:r>
              </a:p>
              <a:p>
                <a:pPr>
                  <a:lnSpc>
                    <a:spcPct val="120000"/>
                  </a:lnSpc>
                </a:pPr>
                <a:endParaRPr lang="en-US" sz="2000" dirty="0"/>
              </a:p>
              <a:p>
                <a:pPr>
                  <a:lnSpc>
                    <a:spcPct val="120000"/>
                  </a:lnSpc>
                </a:pPr>
                <a:endParaRPr lang="en-US" sz="2000" dirty="0"/>
              </a:p>
              <a:p>
                <a:pPr>
                  <a:lnSpc>
                    <a:spcPct val="120000"/>
                  </a:lnSpc>
                </a:pPr>
                <a:endParaRPr lang="en-US" sz="2000" dirty="0"/>
              </a:p>
              <a:p>
                <a:pPr marL="0" indent="0">
                  <a:lnSpc>
                    <a:spcPct val="120000"/>
                  </a:lnSpc>
                  <a:buNone/>
                </a:pPr>
                <a:endParaRPr lang="en-US" sz="2000" dirty="0"/>
              </a:p>
              <a:p>
                <a:pPr>
                  <a:lnSpc>
                    <a:spcPct val="120000"/>
                  </a:lnSpc>
                </a:pPr>
                <a:r>
                  <a:rPr lang="en-US" sz="1800" dirty="0" err="1"/>
                  <a:t>SYLee</a:t>
                </a:r>
                <a:r>
                  <a:rPr lang="en-US" sz="1800" dirty="0"/>
                  <a:t>, </a:t>
                </a:r>
                <a:r>
                  <a:rPr lang="en-US" sz="1800" dirty="0" err="1"/>
                  <a:t>JWei</a:t>
                </a:r>
                <a:r>
                  <a:rPr lang="en-US" sz="1800" dirty="0"/>
                  <a:t>, </a:t>
                </a:r>
                <a:r>
                  <a:rPr lang="en-US" sz="1800" dirty="0" err="1"/>
                  <a:t>LCTeng</a:t>
                </a:r>
                <a:r>
                  <a:rPr lang="en-US" sz="1800" dirty="0"/>
                  <a:t>, </a:t>
                </a:r>
                <a:r>
                  <a:rPr lang="en-US" sz="1800" dirty="0" err="1"/>
                  <a:t>JMWang</a:t>
                </a:r>
                <a:r>
                  <a:rPr lang="en-US" sz="1800" dirty="0"/>
                  <a:t>: At </a:t>
                </a:r>
                <a14:m>
                  <m:oMath xmlns:m="http://schemas.openxmlformats.org/officeDocument/2006/math">
                    <m:r>
                      <m:rPr>
                        <m:sty m:val="p"/>
                      </m:rPr>
                      <a:rPr lang="el-GR" sz="1800" i="1">
                        <a:latin typeface="Cambria Math" panose="02040503050406030204" pitchFamily="18" charset="0"/>
                        <a:ea typeface="Cambria Math" panose="02040503050406030204" pitchFamily="18" charset="0"/>
                      </a:rPr>
                      <m:t>γ</m:t>
                    </m:r>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𝛾</m:t>
                        </m:r>
                      </m:e>
                      <m:sub>
                        <m:r>
                          <a:rPr lang="en-US" sz="1800" i="1">
                            <a:latin typeface="Cambria Math" panose="02040503050406030204" pitchFamily="18" charset="0"/>
                            <a:ea typeface="Cambria Math" panose="02040503050406030204" pitchFamily="18" charset="0"/>
                          </a:rPr>
                          <m:t>𝑇</m:t>
                        </m:r>
                      </m:sub>
                    </m:sSub>
                  </m:oMath>
                </a14:m>
                <a:r>
                  <a:rPr lang="en-US" sz="1800" dirty="0"/>
                  <a:t>  a capacitive (</a:t>
                </a:r>
                <a14:m>
                  <m:oMath xmlns:m="http://schemas.openxmlformats.org/officeDocument/2006/math">
                    <m:r>
                      <m:rPr>
                        <m:sty m:val="p"/>
                      </m:rPr>
                      <a:rPr lang="el-GR" sz="1800" i="1">
                        <a:latin typeface="Cambria Math" panose="02040503050406030204" pitchFamily="18" charset="0"/>
                        <a:ea typeface="Cambria Math" panose="02040503050406030204" pitchFamily="18" charset="0"/>
                      </a:rPr>
                      <m:t>γ</m:t>
                    </m:r>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𝛾</m:t>
                        </m:r>
                      </m:e>
                      <m:sub>
                        <m:r>
                          <a:rPr lang="en-US" sz="1800" i="1">
                            <a:latin typeface="Cambria Math" panose="02040503050406030204" pitchFamily="18" charset="0"/>
                            <a:ea typeface="Cambria Math" panose="02040503050406030204" pitchFamily="18" charset="0"/>
                          </a:rPr>
                          <m:t>𝑇</m:t>
                        </m:r>
                      </m:sub>
                    </m:sSub>
                  </m:oMath>
                </a14:m>
                <a:r>
                  <a:rPr lang="en-US" sz="1800" dirty="0"/>
                  <a:t>, an inductive) longitudinal coupling impedance </a:t>
                </a:r>
                <a:r>
                  <a:rPr lang="en-US" sz="1800" i="1" dirty="0"/>
                  <a:t>Z</a:t>
                </a:r>
                <a:r>
                  <a:rPr lang="en-US" sz="1800" dirty="0"/>
                  <a:t>|| at a “broad-band” frequency will cause a Microwave Instability, if</a:t>
                </a:r>
              </a:p>
            </p:txBody>
          </p:sp>
        </mc:Choice>
        <mc:Fallback xmlns="">
          <p:sp>
            <p:nvSpPr>
              <p:cNvPr id="3" name="Content Placeholder 2">
                <a:extLst>
                  <a:ext uri="{FF2B5EF4-FFF2-40B4-BE49-F238E27FC236}">
                    <a16:creationId xmlns:a16="http://schemas.microsoft.com/office/drawing/2014/main" id="{EBEEE971-4320-43B1-8DD3-D1A053B9BC4E}"/>
                  </a:ext>
                </a:extLst>
              </p:cNvPr>
              <p:cNvSpPr>
                <a:spLocks noGrp="1" noRot="1" noChangeAspect="1" noMove="1" noResize="1" noEditPoints="1" noAdjustHandles="1" noChangeArrowheads="1" noChangeShapeType="1" noTextEdit="1"/>
              </p:cNvSpPr>
              <p:nvPr>
                <p:ph idx="1"/>
              </p:nvPr>
            </p:nvSpPr>
            <p:spPr>
              <a:xfrm>
                <a:off x="445166" y="875620"/>
                <a:ext cx="8401256" cy="3685978"/>
              </a:xfrm>
              <a:blipFill>
                <a:blip r:embed="rId2"/>
                <a:stretch>
                  <a:fillRect t="-166" r="-101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FEEEDDE-B938-4BF4-92FD-6F1CA842A92A}"/>
              </a:ext>
            </a:extLst>
          </p:cNvPr>
          <p:cNvSpPr>
            <a:spLocks noGrp="1"/>
          </p:cNvSpPr>
          <p:nvPr>
            <p:ph type="dt" sz="half" idx="2"/>
          </p:nvPr>
        </p:nvSpPr>
        <p:spPr/>
        <p:txBody>
          <a:bodyPr/>
          <a:lstStyle/>
          <a:p>
            <a:r>
              <a:rPr lang="en-US"/>
              <a:t>6/22-7/1, 2020</a:t>
            </a:r>
            <a:endParaRPr lang="en-US" dirty="0"/>
          </a:p>
        </p:txBody>
      </p:sp>
      <p:sp>
        <p:nvSpPr>
          <p:cNvPr id="5" name="Footer Placeholder 4">
            <a:extLst>
              <a:ext uri="{FF2B5EF4-FFF2-40B4-BE49-F238E27FC236}">
                <a16:creationId xmlns:a16="http://schemas.microsoft.com/office/drawing/2014/main" id="{BD99FC70-50DB-4AEC-BC16-869584CA07C8}"/>
              </a:ext>
            </a:extLst>
          </p:cNvPr>
          <p:cNvSpPr>
            <a:spLocks noGrp="1"/>
          </p:cNvSpPr>
          <p:nvPr>
            <p:ph type="ftr" sz="quarter" idx="3"/>
          </p:nvPr>
        </p:nvSpPr>
        <p:spPr/>
        <p:txBody>
          <a:bodyPr/>
          <a:lstStyle/>
          <a:p>
            <a:r>
              <a:rPr lang="en-US"/>
              <a:t>C.Bhat, K.Seiya and J-F.Ostiguy</a:t>
            </a:r>
            <a:endParaRPr lang="en-US" dirty="0"/>
          </a:p>
        </p:txBody>
      </p:sp>
      <p:sp>
        <p:nvSpPr>
          <p:cNvPr id="6" name="Slide Number Placeholder 5">
            <a:extLst>
              <a:ext uri="{FF2B5EF4-FFF2-40B4-BE49-F238E27FC236}">
                <a16:creationId xmlns:a16="http://schemas.microsoft.com/office/drawing/2014/main" id="{C04B6251-16D2-48B8-AC49-72AC1D9D4364}"/>
              </a:ext>
            </a:extLst>
          </p:cNvPr>
          <p:cNvSpPr>
            <a:spLocks noGrp="1"/>
          </p:cNvSpPr>
          <p:nvPr>
            <p:ph type="sldNum" sz="quarter" idx="4"/>
          </p:nvPr>
        </p:nvSpPr>
        <p:spPr/>
        <p:txBody>
          <a:bodyPr/>
          <a:lstStyle/>
          <a:p>
            <a:fld id="{44D64833-0210-4999-B6BB-5BBCA76D12EA}" type="slidenum">
              <a:rPr lang="en-US" smtClean="0"/>
              <a:pPr/>
              <a:t>8</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27CC149-0FA9-4C33-B39E-65E8D38AC605}"/>
                  </a:ext>
                </a:extLst>
              </p:cNvPr>
              <p:cNvSpPr txBox="1"/>
              <p:nvPr/>
            </p:nvSpPr>
            <p:spPr>
              <a:xfrm>
                <a:off x="638576" y="1790981"/>
                <a:ext cx="7672389" cy="6861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m:t>
                                  </m:r>
                                </m:sub>
                              </m:sSub>
                            </m:num>
                            <m:den>
                              <m:r>
                                <a:rPr lang="en-US" b="0" i="1" smtClean="0">
                                  <a:latin typeface="Cambria Math" panose="02040503050406030204" pitchFamily="18" charset="0"/>
                                </a:rPr>
                                <m:t>𝑛</m:t>
                              </m:r>
                            </m:den>
                          </m:f>
                        </m:e>
                      </m:d>
                      <m:r>
                        <a:rPr lang="en-US" i="1">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𝛽</m:t>
                              </m:r>
                            </m:e>
                            <m:sup>
                              <m:r>
                                <a:rPr lang="en-US" b="0" i="1" smtClean="0">
                                  <a:latin typeface="Cambria Math" panose="02040503050406030204" pitchFamily="18" charset="0"/>
                                  <a:ea typeface="Cambria Math" panose="02040503050406030204" pitchFamily="18" charset="0"/>
                                </a:rPr>
                                <m:t>2</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rPr>
                            <m:t>/</m:t>
                          </m:r>
                          <m:r>
                            <a:rPr lang="en-US" b="0" i="1" smtClean="0">
                              <a:latin typeface="Cambria Math" panose="02040503050406030204" pitchFamily="18" charset="0"/>
                            </a:rPr>
                            <m:t>𝑒</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𝜂</m:t>
                              </m:r>
                            </m:e>
                          </m:d>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𝑝𝑒𝑎𝑘</m:t>
                              </m:r>
                            </m:sub>
                          </m:sSub>
                        </m:den>
                      </m:f>
                      <m:sSup>
                        <m:sSupPr>
                          <m:ctrlPr>
                            <a:rPr lang="en-US" i="1" smtClean="0">
                              <a:latin typeface="Cambria Math" panose="02040503050406030204" pitchFamily="18" charset="0"/>
                            </a:rPr>
                          </m:ctrlPr>
                        </m:sSupPr>
                        <m:e>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𝑝</m:t>
                                      </m:r>
                                    </m:sub>
                                  </m:sSub>
                                </m:num>
                                <m:den>
                                  <m:r>
                                    <a:rPr lang="en-US" b="0" i="1" smtClean="0">
                                      <a:latin typeface="Cambria Math" panose="02040503050406030204" pitchFamily="18" charset="0"/>
                                    </a:rPr>
                                    <m:t>𝑝</m:t>
                                  </m:r>
                                </m:den>
                              </m:f>
                            </m:e>
                          </m:d>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𝑝𝑒𝑎𝑘</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𝑏</m:t>
                              </m:r>
                            </m:sub>
                          </m:sSub>
                          <m:r>
                            <a:rPr lang="en-US" b="0" i="1" smtClean="0">
                              <a:latin typeface="Cambria Math" panose="02040503050406030204" pitchFamily="18" charset="0"/>
                            </a:rPr>
                            <m:t>𝑒</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e>
                          </m:rad>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𝜏</m:t>
                              </m:r>
                            </m:sub>
                          </m:sSub>
                        </m:den>
                      </m:f>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𝜏</m:t>
                          </m:r>
                        </m:sub>
                      </m:sSub>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rPr>
                        <m:t>RMS</m:t>
                      </m:r>
                      <m:r>
                        <a:rPr lang="en-US" b="0" i="0" smtClean="0">
                          <a:latin typeface="Cambria Math" panose="02040503050406030204" pitchFamily="18" charset="0"/>
                        </a:rPr>
                        <m:t> </m:t>
                      </m:r>
                      <m:r>
                        <m:rPr>
                          <m:sty m:val="p"/>
                        </m:rPr>
                        <a:rPr lang="en-US" b="0" i="0" smtClean="0">
                          <a:latin typeface="Cambria Math" panose="02040503050406030204" pitchFamily="18" charset="0"/>
                        </a:rPr>
                        <m:t>bunch</m:t>
                      </m:r>
                      <m:r>
                        <a:rPr lang="en-US" b="0" i="0" smtClean="0">
                          <a:latin typeface="Cambria Math" panose="02040503050406030204" pitchFamily="18" charset="0"/>
                        </a:rPr>
                        <m:t> </m:t>
                      </m:r>
                      <m:r>
                        <m:rPr>
                          <m:sty m:val="p"/>
                        </m:rPr>
                        <a:rPr lang="en-US" b="0" i="0" smtClean="0">
                          <a:latin typeface="Cambria Math" panose="02040503050406030204" pitchFamily="18" charset="0"/>
                        </a:rPr>
                        <m:t>length</m:t>
                      </m:r>
                      <m:r>
                        <a:rPr lang="en-US" b="0" i="0" smtClean="0">
                          <a:latin typeface="Cambria Math" panose="02040503050406030204" pitchFamily="18" charset="0"/>
                        </a:rPr>
                        <m:t> </m:t>
                      </m:r>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827CC149-0FA9-4C33-B39E-65E8D38AC605}"/>
                  </a:ext>
                </a:extLst>
              </p:cNvPr>
              <p:cNvSpPr txBox="1">
                <a:spLocks noRot="1" noChangeAspect="1" noMove="1" noResize="1" noEditPoints="1" noAdjustHandles="1" noChangeArrowheads="1" noChangeShapeType="1" noTextEdit="1"/>
              </p:cNvSpPr>
              <p:nvPr/>
            </p:nvSpPr>
            <p:spPr>
              <a:xfrm>
                <a:off x="638576" y="1790981"/>
                <a:ext cx="7672389" cy="686150"/>
              </a:xfrm>
              <a:prstGeom prst="rect">
                <a:avLst/>
              </a:prstGeom>
              <a:blipFill>
                <a:blip r:embed="rId3"/>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8B9D4C7-A5B5-4E70-9E5A-D6826E556B64}"/>
              </a:ext>
            </a:extLst>
          </p:cNvPr>
          <p:cNvSpPr txBox="1"/>
          <p:nvPr/>
        </p:nvSpPr>
        <p:spPr>
          <a:xfrm>
            <a:off x="445166" y="2586693"/>
            <a:ext cx="8618754" cy="646331"/>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Because of a small synchrotron frequency spread in this region, Landau damping    for microwave single bunch instability vanishes </a:t>
            </a:r>
            <a:r>
              <a:rPr lang="en-US" dirty="0">
                <a:latin typeface="Helvetica" panose="020B0604020202020204" pitchFamily="34" charset="0"/>
                <a:cs typeface="Helvetica" panose="020B0604020202020204" pitchFamily="34" charset="0"/>
                <a:sym typeface="Wingdings" panose="05000000000000000000" pitchFamily="2" charset="2"/>
              </a:rPr>
              <a:t></a:t>
            </a:r>
            <a:r>
              <a:rPr lang="en-US" b="1" dirty="0">
                <a:solidFill>
                  <a:srgbClr val="0070C0"/>
                </a:solidFill>
                <a:latin typeface="Helvetica" panose="020B0604020202020204" pitchFamily="34" charset="0"/>
                <a:cs typeface="Helvetica" panose="020B0604020202020204" pitchFamily="34" charset="0"/>
              </a:rPr>
              <a:t>Keil-Schnell criteria unsuitable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D38A840-4C99-4ED3-8C1F-569E90701BA7}"/>
                  </a:ext>
                </a:extLst>
              </p:cNvPr>
              <p:cNvSpPr txBox="1"/>
              <p:nvPr/>
            </p:nvSpPr>
            <p:spPr>
              <a:xfrm>
                <a:off x="734852" y="4454977"/>
                <a:ext cx="8107429" cy="69711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𝐷</m:t>
                          </m:r>
                        </m:e>
                        <m:sub>
                          <m:r>
                            <a:rPr lang="en-US" sz="2000" b="0" i="1" smtClean="0">
                              <a:latin typeface="Cambria Math" panose="02040503050406030204" pitchFamily="18" charset="0"/>
                              <a:ea typeface="Cambria Math" panose="02040503050406030204" pitchFamily="18" charset="0"/>
                            </a:rPr>
                            <m:t>||</m:t>
                          </m:r>
                        </m:sub>
                      </m:sSub>
                      <m:r>
                        <a:rPr lang="en-US" sz="2000" i="1">
                          <a:latin typeface="Cambria Math" panose="02040503050406030204" pitchFamily="18" charset="0"/>
                          <a:ea typeface="Cambria Math" panose="02040503050406030204" pitchFamily="18" charset="0"/>
                        </a:rPr>
                        <m:t>≈</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4</m:t>
                          </m:r>
                          <m:r>
                            <a:rPr lang="en-US" sz="2000" b="0" i="1" smtClean="0">
                              <a:latin typeface="Cambria Math" panose="02040503050406030204" pitchFamily="18" charset="0"/>
                            </a:rPr>
                            <m:t>h</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𝐼</m:t>
                              </m:r>
                            </m:e>
                            <m:sub>
                              <m:r>
                                <a:rPr lang="en-US" sz="2000" b="0" i="1" smtClean="0">
                                  <a:latin typeface="Cambria Math" panose="02040503050406030204" pitchFamily="18" charset="0"/>
                                </a:rPr>
                                <m:t>𝑝𝑒𝑎𝑘</m:t>
                              </m:r>
                            </m:sub>
                          </m:sSub>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𝑍</m:t>
                                  </m:r>
                                </m:e>
                                <m:sub>
                                  <m:r>
                                    <a:rPr lang="en-US" sz="2000" i="1">
                                      <a:latin typeface="Cambria Math" panose="02040503050406030204" pitchFamily="18" charset="0"/>
                                    </a:rPr>
                                    <m:t>||</m:t>
                                  </m:r>
                                </m:sub>
                              </m:sSub>
                              <m:r>
                                <a:rPr lang="en-US" sz="2000" i="1">
                                  <a:latin typeface="Cambria Math" panose="02040503050406030204" pitchFamily="18" charset="0"/>
                                </a:rPr>
                                <m:t>/</m:t>
                              </m:r>
                              <m:r>
                                <a:rPr lang="en-US" sz="2000" i="1">
                                  <a:latin typeface="Cambria Math" panose="02040503050406030204" pitchFamily="18" charset="0"/>
                                </a:rPr>
                                <m:t>𝑛</m:t>
                              </m:r>
                            </m:e>
                          </m:d>
                        </m:num>
                        <m:den>
                          <m:r>
                            <a:rPr lang="en-US" sz="2000" b="0" i="1" smtClean="0">
                              <a:latin typeface="Cambria Math" panose="02040503050406030204" pitchFamily="18" charset="0"/>
                              <a:ea typeface="Cambria Math" panose="02040503050406030204" pitchFamily="18" charset="0"/>
                            </a:rPr>
                            <m:t>9</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𝑉</m:t>
                              </m:r>
                            </m:e>
                            <m:sub>
                              <m:r>
                                <a:rPr lang="en-US" sz="2000" b="0" i="1" smtClean="0">
                                  <a:latin typeface="Cambria Math" panose="02040503050406030204" pitchFamily="18" charset="0"/>
                                  <a:ea typeface="Cambria Math" panose="02040503050406030204" pitchFamily="18" charset="0"/>
                                </a:rPr>
                                <m:t>𝑅𝐹</m:t>
                              </m:r>
                            </m:sub>
                          </m:sSub>
                          <m:d>
                            <m:dPr>
                              <m:begChr m:val="|"/>
                              <m:endChr m:val="|"/>
                              <m:ctrlPr>
                                <a:rPr lang="en-US" sz="2000" b="0" i="1" smtClean="0">
                                  <a:latin typeface="Cambria Math" panose="02040503050406030204" pitchFamily="18" charset="0"/>
                                  <a:ea typeface="Cambria Math" panose="02040503050406030204" pitchFamily="18" charset="0"/>
                                </a:rPr>
                              </m:ctrlPr>
                            </m:dPr>
                            <m:e>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cos</m:t>
                                  </m:r>
                                </m:fName>
                                <m:e>
                                  <m:d>
                                    <m:dPr>
                                      <m:ctrlPr>
                                        <a:rPr lang="en-US" sz="2000" b="0" i="1" smtClean="0">
                                          <a:latin typeface="Cambria Math" panose="02040503050406030204" pitchFamily="18" charset="0"/>
                                          <a:ea typeface="Cambria Math" panose="02040503050406030204" pitchFamily="18" charset="0"/>
                                        </a:rPr>
                                      </m:ctrlPr>
                                    </m:dPr>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𝜙</m:t>
                                          </m:r>
                                        </m:e>
                                        <m:sub>
                                          <m:r>
                                            <a:rPr lang="en-US" sz="2000" b="0" i="1" smtClean="0">
                                              <a:latin typeface="Cambria Math" panose="02040503050406030204" pitchFamily="18" charset="0"/>
                                              <a:ea typeface="Cambria Math" panose="02040503050406030204" pitchFamily="18" charset="0"/>
                                            </a:rPr>
                                            <m:t>𝑠</m:t>
                                          </m:r>
                                        </m:sub>
                                      </m:sSub>
                                    </m:e>
                                  </m:d>
                                </m:e>
                              </m:func>
                            </m:e>
                          </m:d>
                          <m:sSubSup>
                            <m:sSubSupPr>
                              <m:ctrlPr>
                                <a:rPr lang="en-US" sz="2000" b="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𝜎</m:t>
                              </m:r>
                            </m:e>
                            <m:sub>
                              <m:r>
                                <a:rPr lang="en-US" sz="2000" b="0" i="1" smtClean="0">
                                  <a:latin typeface="Cambria Math" panose="02040503050406030204" pitchFamily="18" charset="0"/>
                                  <a:ea typeface="Cambria Math" panose="02040503050406030204" pitchFamily="18" charset="0"/>
                                </a:rPr>
                                <m:t>𝜏</m:t>
                              </m:r>
                            </m:sub>
                            <m:sup>
                              <m:r>
                                <a:rPr lang="en-US" sz="2000" b="0" i="1" smtClean="0">
                                  <a:latin typeface="Cambria Math" panose="02040503050406030204" pitchFamily="18" charset="0"/>
                                  <a:ea typeface="Cambria Math" panose="02040503050406030204" pitchFamily="18" charset="0"/>
                                </a:rPr>
                                <m:t>2</m:t>
                              </m:r>
                            </m:sup>
                          </m:sSubSup>
                          <m:d>
                            <m:dPr>
                              <m:ctrlPr>
                                <a:rPr lang="en-US" sz="2000" b="0" i="1" smtClean="0">
                                  <a:latin typeface="Cambria Math" panose="02040503050406030204" pitchFamily="18" charset="0"/>
                                  <a:ea typeface="Cambria Math" panose="02040503050406030204" pitchFamily="18" charset="0"/>
                                </a:rPr>
                              </m:ctrlPr>
                            </m:dPr>
                            <m:e>
                              <m:r>
                                <m:rPr>
                                  <m:sty m:val="p"/>
                                </m:rPr>
                                <a:rPr lang="en-US" sz="2000" b="0" i="0" smtClean="0">
                                  <a:latin typeface="Cambria Math" panose="02040503050406030204" pitchFamily="18" charset="0"/>
                                  <a:ea typeface="Cambria Math" panose="02040503050406030204" pitchFamily="18" charset="0"/>
                                </a:rPr>
                                <m:t>radian</m:t>
                              </m:r>
                            </m:e>
                          </m:d>
                        </m:den>
                      </m:f>
                      <m:r>
                        <a:rPr lang="en-US" sz="2000" i="1">
                          <a:latin typeface="Cambria Math" panose="02040503050406030204" pitchFamily="18" charset="0"/>
                          <a:ea typeface="Cambria Math" panose="02040503050406030204" pitchFamily="18" charset="0"/>
                        </a:rPr>
                        <m:t>≥</m:t>
                      </m:r>
                      <m:r>
                        <a:rPr lang="en-US" sz="2000" b="0" i="0" smtClean="0">
                          <a:latin typeface="Cambria Math" panose="02040503050406030204" pitchFamily="18" charset="0"/>
                          <a:ea typeface="Cambria Math" panose="02040503050406030204" pitchFamily="18" charset="0"/>
                        </a:rPr>
                        <m:t>1,  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𝐼</m:t>
                          </m:r>
                        </m:e>
                        <m:sub>
                          <m:r>
                            <a:rPr lang="en-US" sz="2000" b="0" i="1" smtClean="0">
                              <a:latin typeface="Cambria Math" panose="02040503050406030204" pitchFamily="18" charset="0"/>
                              <a:ea typeface="Cambria Math" panose="02040503050406030204" pitchFamily="18" charset="0"/>
                            </a:rPr>
                            <m:t>𝑝𝑒𝑎𝑘</m:t>
                          </m:r>
                        </m:sub>
                      </m:sSub>
                      <m:r>
                        <a:rPr lang="en-US" sz="2000" b="0" i="1"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and</m:t>
                      </m:r>
                      <m:r>
                        <a:rPr lang="en-US" sz="2000" b="0" i="1" smtClean="0">
                          <a:latin typeface="Cambria Math" panose="02040503050406030204" pitchFamily="18" charset="0"/>
                          <a:ea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𝜎</m:t>
                          </m:r>
                        </m:e>
                        <m:sub>
                          <m:r>
                            <a:rPr lang="en-US" sz="2000" b="0" i="1" smtClean="0">
                              <a:latin typeface="Cambria Math" panose="02040503050406030204" pitchFamily="18" charset="0"/>
                              <a:ea typeface="Cambria Math" panose="02040503050406030204" pitchFamily="18" charset="0"/>
                            </a:rPr>
                            <m:t>𝜏</m:t>
                          </m:r>
                        </m:sub>
                      </m:sSub>
                      <m:r>
                        <a:rPr lang="en-US" sz="2000" b="0" i="1"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at</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Transition</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Energy</m:t>
                      </m:r>
                      <m:r>
                        <a:rPr lang="en-US" sz="2000" b="0" i="0" smtClean="0">
                          <a:latin typeface="Cambria Math" panose="02040503050406030204" pitchFamily="18" charset="0"/>
                        </a:rPr>
                        <m:t> </m:t>
                      </m:r>
                    </m:oMath>
                  </m:oMathPara>
                </a14:m>
                <a:endParaRPr lang="en-US" sz="2000" dirty="0"/>
              </a:p>
            </p:txBody>
          </p:sp>
        </mc:Choice>
        <mc:Fallback xmlns="">
          <p:sp>
            <p:nvSpPr>
              <p:cNvPr id="9" name="TextBox 8">
                <a:extLst>
                  <a:ext uri="{FF2B5EF4-FFF2-40B4-BE49-F238E27FC236}">
                    <a16:creationId xmlns:a16="http://schemas.microsoft.com/office/drawing/2014/main" id="{7D38A840-4C99-4ED3-8C1F-569E90701BA7}"/>
                  </a:ext>
                </a:extLst>
              </p:cNvPr>
              <p:cNvSpPr txBox="1">
                <a:spLocks noRot="1" noChangeAspect="1" noMove="1" noResize="1" noEditPoints="1" noAdjustHandles="1" noChangeArrowheads="1" noChangeShapeType="1" noTextEdit="1"/>
              </p:cNvSpPr>
              <p:nvPr/>
            </p:nvSpPr>
            <p:spPr>
              <a:xfrm>
                <a:off x="734852" y="4454977"/>
                <a:ext cx="8107429" cy="697114"/>
              </a:xfrm>
              <a:prstGeom prst="rect">
                <a:avLst/>
              </a:prstGeom>
              <a:blipFill>
                <a:blip r:embed="rId4"/>
                <a:stretch>
                  <a:fillRect b="-87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F8F4222D-20AD-4FAB-A2FD-EC1986A9A8B0}"/>
              </a:ext>
            </a:extLst>
          </p:cNvPr>
          <p:cNvSpPr txBox="1"/>
          <p:nvPr/>
        </p:nvSpPr>
        <p:spPr>
          <a:xfrm>
            <a:off x="734852" y="5405189"/>
            <a:ext cx="6231456" cy="369332"/>
          </a:xfrm>
          <a:prstGeom prst="rect">
            <a:avLst/>
          </a:prstGeom>
          <a:noFill/>
        </p:spPr>
        <p:txBody>
          <a:bodyPr wrap="square" rtlCol="0">
            <a:spAutoFit/>
          </a:bodyPr>
          <a:lstStyle/>
          <a:p>
            <a:r>
              <a:rPr lang="en-US" i="1" dirty="0">
                <a:latin typeface="Helvetica" panose="020B0604020202020204" pitchFamily="34" charset="0"/>
                <a:cs typeface="Helvetica" panose="020B0604020202020204" pitchFamily="34" charset="0"/>
              </a:rPr>
              <a:t>V</a:t>
            </a:r>
            <a:r>
              <a:rPr lang="en-US" i="1" baseline="-25000" dirty="0">
                <a:latin typeface="Helvetica" panose="020B0604020202020204" pitchFamily="34" charset="0"/>
                <a:cs typeface="Helvetica" panose="020B0604020202020204" pitchFamily="34" charset="0"/>
              </a:rPr>
              <a:t>RF</a:t>
            </a:r>
            <a:r>
              <a:rPr lang="en-US" dirty="0">
                <a:latin typeface="Helvetica" panose="020B0604020202020204" pitchFamily="34" charset="0"/>
                <a:cs typeface="Helvetica" panose="020B0604020202020204" pitchFamily="34" charset="0"/>
              </a:rPr>
              <a:t> </a:t>
            </a:r>
            <a:r>
              <a:rPr lang="en-US" sz="1600" dirty="0">
                <a:latin typeface="Helvetica" panose="020B0604020202020204" pitchFamily="34" charset="0"/>
                <a:cs typeface="Helvetica" panose="020B0604020202020204" pitchFamily="34" charset="0"/>
              </a:rPr>
              <a:t>is Accelerating RF voltage at Transition Energy</a:t>
            </a:r>
            <a:endParaRPr lang="en-US" b="1" dirty="0">
              <a:solidFill>
                <a:srgbClr val="0070C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360712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screenshot of a cell phone&#10;&#10;Description automatically generated">
            <a:extLst>
              <a:ext uri="{FF2B5EF4-FFF2-40B4-BE49-F238E27FC236}">
                <a16:creationId xmlns:a16="http://schemas.microsoft.com/office/drawing/2014/main" id="{260C928A-6B40-43FB-BC67-AD010C779816}"/>
              </a:ext>
            </a:extLst>
          </p:cNvPr>
          <p:cNvPicPr>
            <a:picLocks noChangeAspect="1"/>
          </p:cNvPicPr>
          <p:nvPr/>
        </p:nvPicPr>
        <p:blipFill rotWithShape="1">
          <a:blip r:embed="rId2">
            <a:extLst>
              <a:ext uri="{28A0092B-C50C-407E-A947-70E740481C1C}">
                <a14:useLocalDpi xmlns:a14="http://schemas.microsoft.com/office/drawing/2010/main" val="0"/>
              </a:ext>
            </a:extLst>
          </a:blip>
          <a:srcRect l="6684" t="4526" r="10634" b="5367"/>
          <a:stretch/>
        </p:blipFill>
        <p:spPr>
          <a:xfrm>
            <a:off x="177042" y="1209522"/>
            <a:ext cx="4669322" cy="4305802"/>
          </a:xfrm>
          <a:prstGeom prst="rect">
            <a:avLst/>
          </a:prstGeom>
          <a:ln>
            <a:solidFill>
              <a:schemeClr val="tx1"/>
            </a:solidFill>
          </a:ln>
        </p:spPr>
      </p:pic>
      <p:sp>
        <p:nvSpPr>
          <p:cNvPr id="2" name="Title 1">
            <a:extLst>
              <a:ext uri="{FF2B5EF4-FFF2-40B4-BE49-F238E27FC236}">
                <a16:creationId xmlns:a16="http://schemas.microsoft.com/office/drawing/2014/main" id="{45C92DC2-B44F-4637-A2AD-F54C277DF26A}"/>
              </a:ext>
            </a:extLst>
          </p:cNvPr>
          <p:cNvSpPr>
            <a:spLocks noGrp="1"/>
          </p:cNvSpPr>
          <p:nvPr>
            <p:ph type="title"/>
          </p:nvPr>
        </p:nvSpPr>
        <p:spPr>
          <a:xfrm>
            <a:off x="457200" y="88054"/>
            <a:ext cx="8229600" cy="839989"/>
          </a:xfrm>
        </p:spPr>
        <p:txBody>
          <a:bodyPr/>
          <a:lstStyle/>
          <a:p>
            <a:r>
              <a:rPr lang="en-US" sz="2800" dirty="0"/>
              <a:t>Microwave Single Bunch Instability Limit for Fermilab Booster</a:t>
            </a:r>
          </a:p>
        </p:txBody>
      </p:sp>
      <p:sp>
        <p:nvSpPr>
          <p:cNvPr id="3" name="Date Placeholder 2">
            <a:extLst>
              <a:ext uri="{FF2B5EF4-FFF2-40B4-BE49-F238E27FC236}">
                <a16:creationId xmlns:a16="http://schemas.microsoft.com/office/drawing/2014/main" id="{72603E93-54B6-495A-973D-6BA7C660B51F}"/>
              </a:ext>
            </a:extLst>
          </p:cNvPr>
          <p:cNvSpPr>
            <a:spLocks noGrp="1"/>
          </p:cNvSpPr>
          <p:nvPr>
            <p:ph type="dt" sz="half" idx="2"/>
          </p:nvPr>
        </p:nvSpPr>
        <p:spPr/>
        <p:txBody>
          <a:bodyPr/>
          <a:lstStyle/>
          <a:p>
            <a:r>
              <a:rPr lang="en-US"/>
              <a:t>6/22-7/1, 2020</a:t>
            </a:r>
          </a:p>
        </p:txBody>
      </p:sp>
      <p:sp>
        <p:nvSpPr>
          <p:cNvPr id="4" name="Footer Placeholder 3">
            <a:extLst>
              <a:ext uri="{FF2B5EF4-FFF2-40B4-BE49-F238E27FC236}">
                <a16:creationId xmlns:a16="http://schemas.microsoft.com/office/drawing/2014/main" id="{F9CD7FE5-11FD-409F-9F6E-28CB80FB97AB}"/>
              </a:ext>
            </a:extLst>
          </p:cNvPr>
          <p:cNvSpPr>
            <a:spLocks noGrp="1"/>
          </p:cNvSpPr>
          <p:nvPr>
            <p:ph type="ftr" sz="quarter" idx="3"/>
          </p:nvPr>
        </p:nvSpPr>
        <p:spPr/>
        <p:txBody>
          <a:bodyPr/>
          <a:lstStyle/>
          <a:p>
            <a:r>
              <a:rPr lang="en-US"/>
              <a:t>C.Bhat, K.Seiya and J-F.Ostiguy</a:t>
            </a:r>
          </a:p>
        </p:txBody>
      </p:sp>
      <p:sp>
        <p:nvSpPr>
          <p:cNvPr id="5" name="Slide Number Placeholder 4">
            <a:extLst>
              <a:ext uri="{FF2B5EF4-FFF2-40B4-BE49-F238E27FC236}">
                <a16:creationId xmlns:a16="http://schemas.microsoft.com/office/drawing/2014/main" id="{05BF851A-8DD6-4810-BD45-10E35FA3F848}"/>
              </a:ext>
            </a:extLst>
          </p:cNvPr>
          <p:cNvSpPr>
            <a:spLocks noGrp="1"/>
          </p:cNvSpPr>
          <p:nvPr>
            <p:ph type="sldNum" sz="quarter" idx="4"/>
          </p:nvPr>
        </p:nvSpPr>
        <p:spPr/>
        <p:txBody>
          <a:bodyPr/>
          <a:lstStyle/>
          <a:p>
            <a:fld id="{44D64833-0210-4999-B6BB-5BBCA76D12EA}" type="slidenum">
              <a:rPr lang="en-US" smtClean="0"/>
              <a:pPr/>
              <a:t>9</a:t>
            </a:fld>
            <a:endParaRPr lang="en-US"/>
          </a:p>
        </p:txBody>
      </p:sp>
      <p:grpSp>
        <p:nvGrpSpPr>
          <p:cNvPr id="11" name="Group 10">
            <a:extLst>
              <a:ext uri="{FF2B5EF4-FFF2-40B4-BE49-F238E27FC236}">
                <a16:creationId xmlns:a16="http://schemas.microsoft.com/office/drawing/2014/main" id="{1675769B-01F2-42AF-9B88-C3F7BA11E7F8}"/>
              </a:ext>
            </a:extLst>
          </p:cNvPr>
          <p:cNvGrpSpPr/>
          <p:nvPr/>
        </p:nvGrpSpPr>
        <p:grpSpPr>
          <a:xfrm>
            <a:off x="5045124" y="1443363"/>
            <a:ext cx="3867150" cy="2082417"/>
            <a:chOff x="3482583" y="1490962"/>
            <a:chExt cx="7050892" cy="3362325"/>
          </a:xfrm>
        </p:grpSpPr>
        <p:pic>
          <p:nvPicPr>
            <p:cNvPr id="9" name="Picture 8">
              <a:extLst>
                <a:ext uri="{FF2B5EF4-FFF2-40B4-BE49-F238E27FC236}">
                  <a16:creationId xmlns:a16="http://schemas.microsoft.com/office/drawing/2014/main" id="{0C697A0C-EB01-427C-9F16-3428DB2EF32C}"/>
                </a:ext>
              </a:extLst>
            </p:cNvPr>
            <p:cNvPicPr>
              <a:picLocks noChangeAspect="1"/>
            </p:cNvPicPr>
            <p:nvPr/>
          </p:nvPicPr>
          <p:blipFill>
            <a:blip r:embed="rId3"/>
            <a:stretch>
              <a:fillRect/>
            </a:stretch>
          </p:blipFill>
          <p:spPr>
            <a:xfrm>
              <a:off x="3482583" y="1490962"/>
              <a:ext cx="3514725" cy="3362325"/>
            </a:xfrm>
            <a:prstGeom prst="rect">
              <a:avLst/>
            </a:prstGeom>
            <a:ln>
              <a:solidFill>
                <a:schemeClr val="accent1"/>
              </a:solidFill>
            </a:ln>
          </p:spPr>
        </p:pic>
        <p:pic>
          <p:nvPicPr>
            <p:cNvPr id="10" name="Picture 9">
              <a:extLst>
                <a:ext uri="{FF2B5EF4-FFF2-40B4-BE49-F238E27FC236}">
                  <a16:creationId xmlns:a16="http://schemas.microsoft.com/office/drawing/2014/main" id="{DD71F314-A0AE-46E9-B9A3-D4CA9012ED9D}"/>
                </a:ext>
              </a:extLst>
            </p:cNvPr>
            <p:cNvPicPr>
              <a:picLocks noChangeAspect="1"/>
            </p:cNvPicPr>
            <p:nvPr/>
          </p:nvPicPr>
          <p:blipFill rotWithShape="1">
            <a:blip r:embed="rId4"/>
            <a:srcRect t="3288" b="-1"/>
            <a:stretch/>
          </p:blipFill>
          <p:spPr>
            <a:xfrm>
              <a:off x="7047325" y="1490962"/>
              <a:ext cx="3486150" cy="3362325"/>
            </a:xfrm>
            <a:prstGeom prst="rect">
              <a:avLst/>
            </a:prstGeom>
            <a:ln>
              <a:solidFill>
                <a:schemeClr val="accent1"/>
              </a:solidFill>
            </a:ln>
          </p:spPr>
        </p:pic>
      </p:grpSp>
      <p:sp>
        <p:nvSpPr>
          <p:cNvPr id="12" name="TextBox 11">
            <a:extLst>
              <a:ext uri="{FF2B5EF4-FFF2-40B4-BE49-F238E27FC236}">
                <a16:creationId xmlns:a16="http://schemas.microsoft.com/office/drawing/2014/main" id="{8723A3A1-9964-489D-831A-314FCFA3FFC2}"/>
              </a:ext>
            </a:extLst>
          </p:cNvPr>
          <p:cNvSpPr txBox="1"/>
          <p:nvPr/>
        </p:nvSpPr>
        <p:spPr>
          <a:xfrm>
            <a:off x="4825426" y="874089"/>
            <a:ext cx="4349653" cy="646331"/>
          </a:xfrm>
          <a:prstGeom prst="rect">
            <a:avLst/>
          </a:prstGeom>
          <a:noFill/>
        </p:spPr>
        <p:txBody>
          <a:bodyPr wrap="none" rtlCol="0">
            <a:spAutoFit/>
          </a:bodyPr>
          <a:lstStyle/>
          <a:p>
            <a:pPr algn="ctr"/>
            <a:r>
              <a:rPr lang="en-US" sz="2000" b="1" dirty="0"/>
              <a:t>Longitudinal Impedance </a:t>
            </a:r>
          </a:p>
          <a:p>
            <a:pPr algn="ctr"/>
            <a:r>
              <a:rPr lang="en-US" sz="1600" dirty="0"/>
              <a:t>Measurements: J Crisp,Fermilab-TM-2145, (2001) </a:t>
            </a:r>
          </a:p>
        </p:txBody>
      </p:sp>
      <p:grpSp>
        <p:nvGrpSpPr>
          <p:cNvPr id="25" name="Group 24">
            <a:extLst>
              <a:ext uri="{FF2B5EF4-FFF2-40B4-BE49-F238E27FC236}">
                <a16:creationId xmlns:a16="http://schemas.microsoft.com/office/drawing/2014/main" id="{9B9C55BB-3AB0-4FE0-B4B0-D3CD07CA70C1}"/>
              </a:ext>
            </a:extLst>
          </p:cNvPr>
          <p:cNvGrpSpPr/>
          <p:nvPr/>
        </p:nvGrpSpPr>
        <p:grpSpPr>
          <a:xfrm>
            <a:off x="4909350" y="3571814"/>
            <a:ext cx="4210254" cy="2469161"/>
            <a:chOff x="4909350" y="3571814"/>
            <a:chExt cx="4210254" cy="2469161"/>
          </a:xfrm>
        </p:grpSpPr>
        <p:sp>
          <p:nvSpPr>
            <p:cNvPr id="13" name="TextBox 12">
              <a:extLst>
                <a:ext uri="{FF2B5EF4-FFF2-40B4-BE49-F238E27FC236}">
                  <a16:creationId xmlns:a16="http://schemas.microsoft.com/office/drawing/2014/main" id="{66BE3471-B9D1-40F3-A168-A061FC8F8DB1}"/>
                </a:ext>
              </a:extLst>
            </p:cNvPr>
            <p:cNvSpPr txBox="1"/>
            <p:nvPr/>
          </p:nvSpPr>
          <p:spPr>
            <a:xfrm>
              <a:off x="5671038" y="3571814"/>
              <a:ext cx="3000565" cy="615553"/>
            </a:xfrm>
            <a:prstGeom prst="rect">
              <a:avLst/>
            </a:prstGeom>
            <a:noFill/>
          </p:spPr>
          <p:txBody>
            <a:bodyPr wrap="none" rtlCol="0">
              <a:spAutoFit/>
            </a:bodyPr>
            <a:lstStyle/>
            <a:p>
              <a:pPr algn="ctr"/>
              <a:r>
                <a:rPr lang="en-US" dirty="0"/>
                <a:t>Total Longitudinal Impedance</a:t>
              </a:r>
            </a:p>
            <a:p>
              <a:pPr algn="ctr"/>
              <a:r>
                <a:rPr lang="en-US" sz="1600" dirty="0"/>
                <a:t>Model: V. Lebedev, BD5146(2016)</a:t>
              </a:r>
            </a:p>
          </p:txBody>
        </p:sp>
        <p:pic>
          <p:nvPicPr>
            <p:cNvPr id="8" name="Picture 7">
              <a:extLst>
                <a:ext uri="{FF2B5EF4-FFF2-40B4-BE49-F238E27FC236}">
                  <a16:creationId xmlns:a16="http://schemas.microsoft.com/office/drawing/2014/main" id="{BA79408F-FD79-401F-9D3C-73DB989BEA17}"/>
                </a:ext>
              </a:extLst>
            </p:cNvPr>
            <p:cNvPicPr>
              <a:picLocks noChangeAspect="1"/>
            </p:cNvPicPr>
            <p:nvPr/>
          </p:nvPicPr>
          <p:blipFill rotWithShape="1">
            <a:blip r:embed="rId5"/>
            <a:srcRect l="5416" r="3481"/>
            <a:stretch/>
          </p:blipFill>
          <p:spPr>
            <a:xfrm>
              <a:off x="4909350" y="4187367"/>
              <a:ext cx="2354591" cy="1853608"/>
            </a:xfrm>
            <a:prstGeom prst="rect">
              <a:avLst/>
            </a:prstGeom>
          </p:spPr>
        </p:pic>
        <p:grpSp>
          <p:nvGrpSpPr>
            <p:cNvPr id="16" name="Group 15">
              <a:extLst>
                <a:ext uri="{FF2B5EF4-FFF2-40B4-BE49-F238E27FC236}">
                  <a16:creationId xmlns:a16="http://schemas.microsoft.com/office/drawing/2014/main" id="{9CD05936-0729-483C-8C00-5750DFE1D396}"/>
                </a:ext>
              </a:extLst>
            </p:cNvPr>
            <p:cNvGrpSpPr/>
            <p:nvPr/>
          </p:nvGrpSpPr>
          <p:grpSpPr>
            <a:xfrm>
              <a:off x="7207581" y="4204878"/>
              <a:ext cx="1912023" cy="1683112"/>
              <a:chOff x="7224880" y="4336920"/>
              <a:chExt cx="1748763" cy="1531875"/>
            </a:xfrm>
          </p:grpSpPr>
          <p:pic>
            <p:nvPicPr>
              <p:cNvPr id="14" name="Picture 13" descr="A close up of a map&#10;&#10;Description automatically generated">
                <a:extLst>
                  <a:ext uri="{FF2B5EF4-FFF2-40B4-BE49-F238E27FC236}">
                    <a16:creationId xmlns:a16="http://schemas.microsoft.com/office/drawing/2014/main" id="{C25ECCC6-4B7C-414C-804C-2D97AC8DAE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81" t="9015" r="11217" b="5162"/>
              <a:stretch/>
            </p:blipFill>
            <p:spPr>
              <a:xfrm>
                <a:off x="7224880" y="4336920"/>
                <a:ext cx="1748763" cy="1531875"/>
              </a:xfrm>
              <a:prstGeom prst="rect">
                <a:avLst/>
              </a:prstGeom>
            </p:spPr>
          </p:pic>
          <p:sp>
            <p:nvSpPr>
              <p:cNvPr id="15" name="Rectangle 14">
                <a:extLst>
                  <a:ext uri="{FF2B5EF4-FFF2-40B4-BE49-F238E27FC236}">
                    <a16:creationId xmlns:a16="http://schemas.microsoft.com/office/drawing/2014/main" id="{9A58D8F2-20BD-4082-8B4E-2FF694F350D4}"/>
                  </a:ext>
                </a:extLst>
              </p:cNvPr>
              <p:cNvSpPr/>
              <p:nvPr/>
            </p:nvSpPr>
            <p:spPr>
              <a:xfrm>
                <a:off x="7426449" y="4442113"/>
                <a:ext cx="1460585" cy="124690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7" name="Straight Connector 6">
            <a:extLst>
              <a:ext uri="{FF2B5EF4-FFF2-40B4-BE49-F238E27FC236}">
                <a16:creationId xmlns:a16="http://schemas.microsoft.com/office/drawing/2014/main" id="{9C092C95-D413-4081-B3A0-1B77DC5A266C}"/>
              </a:ext>
            </a:extLst>
          </p:cNvPr>
          <p:cNvCxnSpPr/>
          <p:nvPr/>
        </p:nvCxnSpPr>
        <p:spPr>
          <a:xfrm>
            <a:off x="7427968" y="4471639"/>
            <a:ext cx="1596941"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A08EF2E-91DA-4213-9C65-082E5654563B}"/>
              </a:ext>
            </a:extLst>
          </p:cNvPr>
          <p:cNvSpPr txBox="1"/>
          <p:nvPr/>
        </p:nvSpPr>
        <p:spPr>
          <a:xfrm>
            <a:off x="7857569" y="4808115"/>
            <a:ext cx="1064715" cy="307777"/>
          </a:xfrm>
          <a:prstGeom prst="rect">
            <a:avLst/>
          </a:prstGeom>
          <a:noFill/>
        </p:spPr>
        <p:txBody>
          <a:bodyPr wrap="none" rtlCol="0">
            <a:spAutoFit/>
          </a:bodyPr>
          <a:lstStyle/>
          <a:p>
            <a:r>
              <a:rPr lang="en-US" sz="1400" b="1" dirty="0"/>
              <a:t>Z||/n=40 </a:t>
            </a:r>
            <a:r>
              <a:rPr lang="en-US" sz="1400" b="1" dirty="0">
                <a:sym typeface="Symbol" panose="05050102010706020507" pitchFamily="18" charset="2"/>
              </a:rPr>
              <a:t></a:t>
            </a:r>
            <a:endParaRPr lang="en-US" sz="1400" b="1" dirty="0"/>
          </a:p>
        </p:txBody>
      </p:sp>
      <p:cxnSp>
        <p:nvCxnSpPr>
          <p:cNvPr id="20" name="Straight Arrow Connector 19">
            <a:extLst>
              <a:ext uri="{FF2B5EF4-FFF2-40B4-BE49-F238E27FC236}">
                <a16:creationId xmlns:a16="http://schemas.microsoft.com/office/drawing/2014/main" id="{2165E388-17C6-4443-B2F7-2E99BC1E9619}"/>
              </a:ext>
            </a:extLst>
          </p:cNvPr>
          <p:cNvCxnSpPr>
            <a:cxnSpLocks/>
          </p:cNvCxnSpPr>
          <p:nvPr/>
        </p:nvCxnSpPr>
        <p:spPr>
          <a:xfrm flipH="1" flipV="1">
            <a:off x="8226438" y="4456406"/>
            <a:ext cx="204843" cy="45363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383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92200099A496542A068C53B692DC9D7" ma:contentTypeVersion="10" ma:contentTypeDescription="Create a new document." ma:contentTypeScope="" ma:versionID="84784f421ad2cf0941ca2b1100030ba3">
  <xsd:schema xmlns:xsd="http://www.w3.org/2001/XMLSchema" xmlns:xs="http://www.w3.org/2001/XMLSchema" xmlns:p="http://schemas.microsoft.com/office/2006/metadata/properties" xmlns:ns3="131081b7-e303-4fd2-9e2d-9884005f07b7" xmlns:ns4="47ded30a-80fb-4bbe-93ba-f3afa5660e01" targetNamespace="http://schemas.microsoft.com/office/2006/metadata/properties" ma:root="true" ma:fieldsID="18a30ca826784bb625643ea81011a367" ns3:_="" ns4:_="">
    <xsd:import namespace="131081b7-e303-4fd2-9e2d-9884005f07b7"/>
    <xsd:import namespace="47ded30a-80fb-4bbe-93ba-f3afa5660e0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081b7-e303-4fd2-9e2d-9884005f07b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ded30a-80fb-4bbe-93ba-f3afa5660e0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18E3A5-3B82-4F4C-97C3-C6A54CCE8687}">
  <ds:schemaRefs>
    <ds:schemaRef ds:uri="http://schemas.microsoft.com/office/2006/metadata/properties"/>
    <ds:schemaRef ds:uri="131081b7-e303-4fd2-9e2d-9884005f07b7"/>
    <ds:schemaRef ds:uri="47ded30a-80fb-4bbe-93ba-f3afa5660e0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0762549A-D658-4B69-9264-990D62CA98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081b7-e303-4fd2-9e2d-9884005f07b7"/>
    <ds:schemaRef ds:uri="47ded30a-80fb-4bbe-93ba-f3afa5660e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0D1FBD-BEC0-4342-8241-01FFEAE9DC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7932</TotalTime>
  <Words>2965</Words>
  <Application>Microsoft Office PowerPoint</Application>
  <PresentationFormat>On-screen Show (4:3)</PresentationFormat>
  <Paragraphs>471</Paragraphs>
  <Slides>25</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Cambria Math</vt:lpstr>
      <vt:lpstr>Courier New</vt:lpstr>
      <vt:lpstr>Helvetica</vt:lpstr>
      <vt:lpstr>Symbol</vt:lpstr>
      <vt:lpstr>Times New Roman</vt:lpstr>
      <vt:lpstr>Wingdings</vt:lpstr>
      <vt:lpstr>Office Theme</vt:lpstr>
      <vt:lpstr>PowerPoint Presentation</vt:lpstr>
      <vt:lpstr>Outline</vt:lpstr>
      <vt:lpstr>PowerPoint Presentation</vt:lpstr>
      <vt:lpstr>Fermilab’s Role in the History of Transition Crossing</vt:lpstr>
      <vt:lpstr>Transition Crossing in a Synchrotron</vt:lpstr>
      <vt:lpstr>Beam Losses due to Large dp/p during Transition Crossing</vt:lpstr>
      <vt:lpstr>Non-adiabatic and Non-linear Effects in   Synchrotrons</vt:lpstr>
      <vt:lpstr>Microwave Single Bunch Instability</vt:lpstr>
      <vt:lpstr>Microwave Single Bunch Instability Limit for Fermilab Booster</vt:lpstr>
      <vt:lpstr>Negative Mass instability</vt:lpstr>
      <vt:lpstr>Microwave and Negative Mass Instability Limits  in the FNAL Main Injector </vt:lpstr>
      <vt:lpstr>Umstatter’s Effect</vt:lpstr>
      <vt:lpstr>Mitigation Techniques</vt:lpstr>
      <vt:lpstr>γ_T  -Jump scheme</vt:lpstr>
      <vt:lpstr>Focus Free Transition Crossing using RF cavities</vt:lpstr>
      <vt:lpstr>Experiment in the Fermilab Main Ring</vt:lpstr>
      <vt:lpstr>Intensity Frontier Efforts at Fermilab</vt:lpstr>
      <vt:lpstr>Increasing beam power on 120 GeV neutrino target</vt:lpstr>
      <vt:lpstr>Transition Crossing in Booster (RCS)  (history, current and future)</vt:lpstr>
      <vt:lpstr>High Intensity Booster Beam through Transition after implementing  fRF based Transition Crossing </vt:lpstr>
      <vt:lpstr>High Intensity Booster Beam through Transition after fRF based Transition crossing (cont.) </vt:lpstr>
      <vt:lpstr>Damping Coupled  Bunch Mode-oscillations After Transition Crossing in Booster (Ongoing and Future Mitigation Plans)</vt:lpstr>
      <vt:lpstr>Transition Crossing in the Main Injector  (history, current and future)</vt:lpstr>
      <vt:lpstr>6D Transition Crossing Simulations  (including Space Charge effect using PIC code Synergia)</vt:lpstr>
      <vt:lpstr>Summary and 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Chandrashekhara M. Bhat x4821 08252N</dc:creator>
  <cp:lastModifiedBy>Chandrashekhara M. Bhat x4821 08252N</cp:lastModifiedBy>
  <cp:revision>260</cp:revision>
  <dcterms:created xsi:type="dcterms:W3CDTF">2020-04-21T23:04:50Z</dcterms:created>
  <dcterms:modified xsi:type="dcterms:W3CDTF">2020-06-23T03:38:52Z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0x010100E92200099A496542A068C53B692DC9D7</vt:lpwstr>
  </property>
</Properties>
</file>