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71" r:id="rId4"/>
    <p:sldId id="323" r:id="rId5"/>
    <p:sldId id="290" r:id="rId6"/>
    <p:sldId id="294" r:id="rId7"/>
    <p:sldId id="305" r:id="rId8"/>
    <p:sldId id="301" r:id="rId9"/>
    <p:sldId id="324" r:id="rId10"/>
    <p:sldId id="325" r:id="rId11"/>
    <p:sldId id="287" r:id="rId12"/>
    <p:sldId id="275" r:id="rId13"/>
    <p:sldId id="304" r:id="rId14"/>
    <p:sldId id="326" r:id="rId15"/>
    <p:sldId id="327" r:id="rId16"/>
    <p:sldId id="317" r:id="rId17"/>
    <p:sldId id="297" r:id="rId18"/>
    <p:sldId id="307" r:id="rId19"/>
    <p:sldId id="306" r:id="rId20"/>
    <p:sldId id="315" r:id="rId21"/>
    <p:sldId id="312" r:id="rId22"/>
    <p:sldId id="309" r:id="rId23"/>
    <p:sldId id="258" r:id="rId24"/>
    <p:sldId id="328" r:id="rId25"/>
    <p:sldId id="293" r:id="rId26"/>
    <p:sldId id="308" r:id="rId27"/>
    <p:sldId id="310" r:id="rId28"/>
    <p:sldId id="320" r:id="rId29"/>
    <p:sldId id="316" r:id="rId30"/>
    <p:sldId id="264" r:id="rId31"/>
    <p:sldId id="295" r:id="rId32"/>
    <p:sldId id="30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C701-775E-4C51-BB79-4D2842FB365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DDE1B-172C-4B7E-9B2B-0F16E1E60E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6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5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46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1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1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92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2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2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8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2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0C047-5A22-4F79-9C9B-BD40D2CA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7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34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tiff"/><Relationship Id="rId4" Type="http://schemas.openxmlformats.org/officeDocument/2006/relationships/image" Target="../media/image35.png"/><Relationship Id="rId9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5" Type="http://schemas.openxmlformats.org/officeDocument/2006/relationships/image" Target="../media/image371.png"/><Relationship Id="rId4" Type="http://schemas.openxmlformats.org/officeDocument/2006/relationships/image" Target="file:///C:\Users\schwarz\cernbox\BLonD_files\Simulations\flatTop\data_analysis\1batch_threshold_200FB_comparison.pn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rgbClr val="0070C0"/>
                </a:solidFill>
              </a:rPr>
              <a:t>Landau damping </a:t>
            </a:r>
            <a:br>
              <a:rPr lang="en-GB" sz="4400" b="1" dirty="0">
                <a:solidFill>
                  <a:srgbClr val="0070C0"/>
                </a:solidFill>
              </a:rPr>
            </a:br>
            <a:r>
              <a:rPr lang="en-GB" sz="4400" b="1" dirty="0">
                <a:solidFill>
                  <a:srgbClr val="0070C0"/>
                </a:solidFill>
              </a:rPr>
              <a:t>in longitudinal plane for </a:t>
            </a:r>
            <a:br>
              <a:rPr lang="en-GB" sz="4400" b="1" dirty="0">
                <a:solidFill>
                  <a:srgbClr val="0070C0"/>
                </a:solidFill>
              </a:rPr>
            </a:br>
            <a:r>
              <a:rPr lang="en-GB" sz="4400" b="1" dirty="0">
                <a:solidFill>
                  <a:srgbClr val="0070C0"/>
                </a:solidFill>
              </a:rPr>
              <a:t>single or multi-bunch beams</a:t>
            </a:r>
            <a:endParaRPr lang="en-GB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986" y="4319509"/>
            <a:ext cx="9937315" cy="165576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E. </a:t>
            </a:r>
            <a:r>
              <a:rPr lang="en-GB" dirty="0" err="1"/>
              <a:t>Shaposhnikova</a:t>
            </a:r>
            <a:r>
              <a:rPr lang="en-GB" dirty="0"/>
              <a:t>, T. Argyropoulos, I. </a:t>
            </a:r>
            <a:r>
              <a:rPr lang="en-GB" dirty="0" err="1"/>
              <a:t>Karpov</a:t>
            </a:r>
            <a:r>
              <a:rPr lang="en-GB" dirty="0"/>
              <a:t> (CERN)</a:t>
            </a:r>
          </a:p>
          <a:p>
            <a:pPr algn="r"/>
            <a:r>
              <a:rPr lang="en-GB" sz="1800" dirty="0"/>
              <a:t>23.06.2020</a:t>
            </a:r>
          </a:p>
          <a:p>
            <a:pPr algn="l"/>
            <a:endParaRPr lang="en-GB" sz="2200" dirty="0"/>
          </a:p>
          <a:p>
            <a:pPr algn="l"/>
            <a:r>
              <a:rPr lang="en-GB" sz="2200" dirty="0"/>
              <a:t>Thanks to A. </a:t>
            </a:r>
            <a:r>
              <a:rPr lang="en-GB" sz="2200" dirty="0" err="1"/>
              <a:t>Burov</a:t>
            </a:r>
            <a:r>
              <a:rPr lang="en-GB" sz="2200" dirty="0"/>
              <a:t>, T. </a:t>
            </a:r>
            <a:r>
              <a:rPr lang="en-GB" sz="2200" dirty="0" err="1"/>
              <a:t>Bohl</a:t>
            </a:r>
            <a:r>
              <a:rPr lang="en-GB" sz="2200" dirty="0"/>
              <a:t>, H. </a:t>
            </a:r>
            <a:r>
              <a:rPr lang="en-GB" sz="2200" dirty="0" err="1"/>
              <a:t>Damerau</a:t>
            </a:r>
            <a:r>
              <a:rPr lang="en-GB" sz="2200" dirty="0"/>
              <a:t>, J. E. Muller,  J. </a:t>
            </a:r>
            <a:r>
              <a:rPr lang="en-GB" sz="2200" dirty="0" err="1"/>
              <a:t>Repond</a:t>
            </a:r>
            <a:r>
              <a:rPr lang="en-GB" sz="2200" dirty="0"/>
              <a:t>, M. Schwarz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8CB9A-3829-2D4C-95ED-823E884E8EAD}"/>
              </a:ext>
            </a:extLst>
          </p:cNvPr>
          <p:cNvSpPr/>
          <p:nvPr/>
        </p:nvSpPr>
        <p:spPr>
          <a:xfrm>
            <a:off x="2209800" y="232746"/>
            <a:ext cx="7469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Roboto"/>
              </a:rPr>
              <a:t>ARIES Workshop on Mitigations Approaches              for Hadron Storage Rings and Synchrotrons </a:t>
            </a:r>
          </a:p>
        </p:txBody>
      </p:sp>
    </p:spTree>
    <p:extLst>
      <p:ext uri="{BB962C8B-B14F-4D97-AF65-F5344CB8AC3E}">
        <p14:creationId xmlns:p14="http://schemas.microsoft.com/office/powerpoint/2010/main" val="149739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Sacherer</a:t>
            </a:r>
            <a:r>
              <a:rPr lang="en-GB" dirty="0">
                <a:solidFill>
                  <a:srgbClr val="0070C0"/>
                </a:solidFill>
              </a:rPr>
              <a:t> formalism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43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Criterion for the loss of Landau damping was found for a parabolic bunch (</a:t>
            </a:r>
            <a:r>
              <a:rPr lang="el-GR" sz="2200" dirty="0">
                <a:latin typeface="Calibri" panose="020F0502020204030204" pitchFamily="34" charset="0"/>
              </a:rPr>
              <a:t>μ</a:t>
            </a:r>
            <a:r>
              <a:rPr lang="en-GB" sz="2200" dirty="0">
                <a:latin typeface="Calibri" panose="020F0502020204030204" pitchFamily="34" charset="0"/>
              </a:rPr>
              <a:t> = </a:t>
            </a:r>
            <a:r>
              <a:rPr lang="en-GB" sz="2200" dirty="0"/>
              <a:t>0.5) </a:t>
            </a:r>
          </a:p>
          <a:p>
            <a:pPr marL="457200" lvl="1" indent="0">
              <a:buNone/>
            </a:pPr>
            <a:r>
              <a:rPr lang="en-GB" sz="2200" dirty="0"/>
              <a:t> </a:t>
            </a:r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From stability diagram for </a:t>
            </a:r>
            <a:r>
              <a:rPr lang="el-GR" sz="2200" dirty="0">
                <a:latin typeface="Calibri" panose="020F0502020204030204" pitchFamily="34" charset="0"/>
              </a:rPr>
              <a:t>μ</a:t>
            </a:r>
            <a:r>
              <a:rPr lang="en-GB" sz="2200" dirty="0">
                <a:latin typeface="Calibri" panose="020F0502020204030204" pitchFamily="34" charset="0"/>
              </a:rPr>
              <a:t> = </a:t>
            </a:r>
            <a:r>
              <a:rPr lang="en-GB" sz="2200" dirty="0"/>
              <a:t>0.5 and dipole mode (m=1)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sz="2200" dirty="0"/>
              <a:t>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[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/ ∆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]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stab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= 2/3</a:t>
            </a:r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dirty="0"/>
              <a:t>The popular criterion  </a:t>
            </a: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 &lt; ∆</a:t>
            </a:r>
            <a:r>
              <a:rPr lang="el-GR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200" b="1" dirty="0">
                <a:solidFill>
                  <a:srgbClr val="0070C0"/>
                </a:solidFill>
                <a:latin typeface="Calibri" panose="020F0502020204030204" pitchFamily="34" charset="0"/>
              </a:rPr>
              <a:t>/4  </a:t>
            </a:r>
            <a:r>
              <a:rPr lang="en-GB" sz="2200" dirty="0">
                <a:latin typeface="Calibri" panose="020F0502020204030204" pitchFamily="34" charset="0"/>
              </a:rPr>
              <a:t>is obtained when </a:t>
            </a:r>
            <a:r>
              <a:rPr lang="en-GB" sz="2200" dirty="0"/>
              <a:t>the stability limit for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μ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= 2 </a:t>
            </a:r>
            <a:r>
              <a:rPr lang="en-GB" sz="2200" dirty="0">
                <a:latin typeface="Calibri" panose="020F0502020204030204" pitchFamily="34" charset="0"/>
              </a:rPr>
              <a:t>(“smooth” distribution) is</a:t>
            </a:r>
            <a:r>
              <a:rPr lang="en-GB" sz="2200" dirty="0"/>
              <a:t> replaced by a </a:t>
            </a:r>
            <a:r>
              <a:rPr lang="en-GB" sz="2200" dirty="0">
                <a:solidFill>
                  <a:srgbClr val="0070C0"/>
                </a:solidFill>
              </a:rPr>
              <a:t>semi-circle </a:t>
            </a:r>
            <a:r>
              <a:rPr lang="en-GB" sz="2200" dirty="0"/>
              <a:t>with </a:t>
            </a:r>
            <a:r>
              <a:rPr lang="en-GB" sz="2200" dirty="0">
                <a:solidFill>
                  <a:srgbClr val="0070C0"/>
                </a:solidFill>
              </a:rPr>
              <a:t>radius [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/ ∆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]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stab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= 0.25</a:t>
            </a:r>
            <a:endParaRPr lang="en-GB" sz="2200" dirty="0">
              <a:solidFill>
                <a:srgbClr val="0070C0"/>
              </a:solidFill>
            </a:endParaRPr>
          </a:p>
          <a:p>
            <a:r>
              <a:rPr lang="en-GB" sz="2200" dirty="0"/>
              <a:t>Analytical solutions for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 </a:t>
            </a:r>
            <a:r>
              <a:rPr lang="en-GB" sz="2200" dirty="0"/>
              <a:t> exist for some distribution functions (Gaussian, binominal with </a:t>
            </a:r>
            <a:r>
              <a:rPr lang="el-GR" sz="2200" dirty="0">
                <a:latin typeface="Calibri" panose="020F0502020204030204" pitchFamily="34" charset="0"/>
              </a:rPr>
              <a:t>μ</a:t>
            </a:r>
            <a:r>
              <a:rPr lang="en-GB" sz="2200" dirty="0">
                <a:latin typeface="Calibri" panose="020F0502020204030204" pitchFamily="34" charset="0"/>
              </a:rPr>
              <a:t> = 0, 0.5, 1) → consistent approach only when used together with the exact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[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/ ∆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]</a:t>
            </a:r>
            <a:r>
              <a:rPr lang="en-GB" sz="22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stab.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/>
              <a:t>Difficulties due to necessity to include the incoherent frequency shift.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804" y="2406584"/>
            <a:ext cx="4112789" cy="90740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454790" y="2335013"/>
            <a:ext cx="1223879" cy="1050547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5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Hofmann-Pedersen formalism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6" y="1690687"/>
            <a:ext cx="7144317" cy="414295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0070C0"/>
                </a:solidFill>
              </a:rPr>
              <a:t>Self-consistent </a:t>
            </a:r>
            <a:r>
              <a:rPr lang="en-GB" sz="2200" dirty="0"/>
              <a:t>analytical solution for </a:t>
            </a:r>
            <a:r>
              <a:rPr lang="el-GR" sz="2200" dirty="0">
                <a:solidFill>
                  <a:srgbClr val="C0000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 err="1">
                <a:solidFill>
                  <a:srgbClr val="C00000"/>
                </a:solidFill>
                <a:latin typeface="Calibri" panose="020F0502020204030204" pitchFamily="34" charset="0"/>
              </a:rPr>
              <a:t>sc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/>
              <a:t>and 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∆</a:t>
            </a:r>
            <a:r>
              <a:rPr lang="el-GR" sz="2200" dirty="0">
                <a:solidFill>
                  <a:srgbClr val="C00000"/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rgbClr val="C00000"/>
                </a:solidFill>
                <a:latin typeface="Calibri" panose="020F0502020204030204" pitchFamily="34" charset="0"/>
              </a:rPr>
              <a:t>s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en-GB" sz="2200" dirty="0">
                <a:latin typeface="Calibri" panose="020F0502020204030204" pitchFamily="34" charset="0"/>
              </a:rPr>
              <a:t>for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μ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= 0.5 </a:t>
            </a:r>
            <a:r>
              <a:rPr lang="en-GB" sz="2200" dirty="0"/>
              <a:t>and </a:t>
            </a:r>
            <a:r>
              <a:rPr lang="en-GB" sz="2200" dirty="0" err="1">
                <a:solidFill>
                  <a:srgbClr val="0070C0"/>
                </a:solidFill>
              </a:rPr>
              <a:t>ImZ</a:t>
            </a:r>
            <a:r>
              <a:rPr lang="en-GB" sz="2200" dirty="0">
                <a:solidFill>
                  <a:srgbClr val="0070C0"/>
                </a:solidFill>
              </a:rPr>
              <a:t>/n=</a:t>
            </a:r>
            <a:r>
              <a:rPr lang="en-GB" sz="2200" dirty="0" err="1">
                <a:solidFill>
                  <a:srgbClr val="0070C0"/>
                </a:solidFill>
              </a:rPr>
              <a:t>const</a:t>
            </a:r>
            <a:endParaRPr lang="en-GB" sz="2200" dirty="0">
              <a:solidFill>
                <a:srgbClr val="0070C0"/>
              </a:solidFill>
            </a:endParaRPr>
          </a:p>
          <a:p>
            <a:pPr lvl="1"/>
            <a:r>
              <a:rPr lang="en-GB" sz="2000" dirty="0">
                <a:solidFill>
                  <a:srgbClr val="0070C0"/>
                </a:solidFill>
              </a:rPr>
              <a:t>rigid bunch motion </a:t>
            </a:r>
            <a:r>
              <a:rPr lang="en-GB" sz="2000" dirty="0"/>
              <a:t>(also)</a:t>
            </a:r>
          </a:p>
          <a:p>
            <a:pPr lvl="1"/>
            <a:r>
              <a:rPr lang="en-GB" sz="2000" dirty="0"/>
              <a:t>coherent frequency calculation: spread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ω</a:t>
            </a:r>
            <a:r>
              <a:rPr lang="en-GB" sz="20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sz="2000" dirty="0"/>
              <a:t> is included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en-GB" sz="2000" dirty="0">
                <a:solidFill>
                  <a:srgbClr val="0070C0"/>
                </a:solidFill>
              </a:rPr>
              <a:t>non-zero threshold for 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</a:rPr>
              <a:t>η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70C0"/>
                </a:solidFill>
              </a:rPr>
              <a:t>ImZ</a:t>
            </a:r>
            <a:r>
              <a:rPr lang="en-GB" sz="2000" dirty="0">
                <a:solidFill>
                  <a:srgbClr val="0070C0"/>
                </a:solidFill>
              </a:rPr>
              <a:t>/n &lt;0 </a:t>
            </a: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200" dirty="0"/>
              <a:t>Threshold for loss of LD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/>
              <a:t>with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F =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π</a:t>
            </a:r>
            <a:r>
              <a:rPr lang="en-GB" sz="2200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/30 </a:t>
            </a:r>
            <a:r>
              <a:rPr lang="en-GB" sz="2200" dirty="0">
                <a:latin typeface="Calibri" panose="020F0502020204030204" pitchFamily="34" charset="0"/>
              </a:rPr>
              <a:t>for short bunches </a:t>
            </a:r>
            <a:r>
              <a:rPr lang="en-GB" sz="2200" dirty="0"/>
              <a:t>is ~ 30% higher than             </a:t>
            </a:r>
            <a:r>
              <a:rPr lang="en-GB" sz="2200" dirty="0">
                <a:solidFill>
                  <a:srgbClr val="0070C0"/>
                </a:solidFill>
              </a:rPr>
              <a:t>F =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π</a:t>
            </a:r>
            <a:r>
              <a:rPr lang="en-GB" sz="2200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/4</a:t>
            </a:r>
            <a:r>
              <a:rPr lang="en-GB" sz="2200" dirty="0"/>
              <a:t> from </a:t>
            </a:r>
            <a:r>
              <a:rPr lang="en-GB" sz="2200" dirty="0" err="1"/>
              <a:t>Sacherer</a:t>
            </a:r>
            <a:r>
              <a:rPr lang="en-GB" sz="2200" dirty="0"/>
              <a:t> criterion for </a:t>
            </a:r>
            <a:r>
              <a:rPr lang="en-GB" sz="2200" dirty="0">
                <a:solidFill>
                  <a:srgbClr val="0070C0"/>
                </a:solidFill>
              </a:rPr>
              <a:t>m=1</a:t>
            </a:r>
            <a:r>
              <a:rPr lang="en-GB" sz="2200" dirty="0"/>
              <a:t> and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μ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= 0.5 </a:t>
            </a:r>
            <a:r>
              <a:rPr lang="en-GB" sz="2200" dirty="0"/>
              <a:t>since  </a:t>
            </a:r>
            <a:r>
              <a:rPr lang="en-GB" sz="2200" dirty="0">
                <a:solidFill>
                  <a:srgbClr val="0070C0"/>
                </a:solidFill>
              </a:rPr>
              <a:t>   </a:t>
            </a:r>
            <a:r>
              <a:rPr lang="en-GB" sz="2200" dirty="0">
                <a:latin typeface="Calibri" panose="020F0502020204030204" pitchFamily="34" charset="0"/>
              </a:rPr>
              <a:t>[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latin typeface="Calibri" panose="020F0502020204030204" pitchFamily="34" charset="0"/>
              </a:rPr>
              <a:t>c</a:t>
            </a:r>
            <a:r>
              <a:rPr lang="en-GB" sz="2200" dirty="0">
                <a:latin typeface="Calibri" panose="020F0502020204030204" pitchFamily="34" charset="0"/>
              </a:rPr>
              <a:t>/ ∆</a:t>
            </a:r>
            <a:r>
              <a:rPr lang="el-GR" sz="2200" dirty="0"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latin typeface="Calibri" panose="020F0502020204030204" pitchFamily="34" charset="0"/>
              </a:rPr>
              <a:t>s</a:t>
            </a:r>
            <a:r>
              <a:rPr lang="en-GB" sz="2200" dirty="0">
                <a:latin typeface="Calibri" panose="020F0502020204030204" pitchFamily="34" charset="0"/>
              </a:rPr>
              <a:t>]</a:t>
            </a:r>
            <a:r>
              <a:rPr lang="en-GB" sz="2200" baseline="-25000" dirty="0">
                <a:latin typeface="Calibri" panose="020F0502020204030204" pitchFamily="34" charset="0"/>
              </a:rPr>
              <a:t>stab</a:t>
            </a:r>
            <a:r>
              <a:rPr lang="en-GB" sz="2200" dirty="0">
                <a:latin typeface="Calibri" panose="020F0502020204030204" pitchFamily="34" charset="0"/>
              </a:rPr>
              <a:t> = 2/3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Calibri" panose="020F0502020204030204" pitchFamily="34" charset="0"/>
              </a:rPr>
              <a:t>     </a:t>
            </a:r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94" y="1818694"/>
            <a:ext cx="4367463" cy="35289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649326" y="2543090"/>
            <a:ext cx="12031" cy="2574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076" y="3671470"/>
            <a:ext cx="2416345" cy="760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635" y="2289211"/>
            <a:ext cx="2494630" cy="50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Comparison of loss of LD thresholds for LHC</a:t>
            </a:r>
          </a:p>
        </p:txBody>
      </p:sp>
      <p:sp>
        <p:nvSpPr>
          <p:cNvPr id="6" name="Rectangle 5"/>
          <p:cNvSpPr/>
          <p:nvPr/>
        </p:nvSpPr>
        <p:spPr>
          <a:xfrm>
            <a:off x="5324497" y="1676326"/>
            <a:ext cx="6133499" cy="43088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 Expected from </a:t>
            </a:r>
            <a:r>
              <a:rPr lang="en-GB" dirty="0" err="1">
                <a:latin typeface="Calibri" panose="020F0502020204030204" pitchFamily="34" charset="0"/>
              </a:rPr>
              <a:t>Sacherer</a:t>
            </a:r>
            <a:r>
              <a:rPr lang="en-GB" dirty="0">
                <a:latin typeface="Calibri" panose="020F0502020204030204" pitchFamily="34" charset="0"/>
              </a:rPr>
              <a:t>’ criterion scaling with energy, voltage and bunch length seems to work, but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→ The thresholds predicted from </a:t>
            </a:r>
            <a:r>
              <a:rPr lang="en-GB" dirty="0" err="1">
                <a:latin typeface="Calibri" panose="020F0502020204030204" pitchFamily="34" charset="0"/>
              </a:rPr>
              <a:t>Sacherer</a:t>
            </a:r>
            <a:r>
              <a:rPr lang="en-GB" dirty="0">
                <a:latin typeface="Calibri" panose="020F0502020204030204" pitchFamily="34" charset="0"/>
              </a:rPr>
              <a:t>’ stability diagrams and Hofmann-Pedersen approach are </a:t>
            </a:r>
            <a:r>
              <a:rPr lang="en-GB" b="1" dirty="0">
                <a:solidFill>
                  <a:srgbClr val="C00000"/>
                </a:solidFill>
              </a:rPr>
              <a:t>3 – 4 times higher </a:t>
            </a:r>
            <a:r>
              <a:rPr lang="en-GB" dirty="0"/>
              <a:t>than measured and simulated thresholds.</a:t>
            </a:r>
          </a:p>
          <a:p>
            <a:endParaRPr lang="en-GB" dirty="0"/>
          </a:p>
          <a:p>
            <a:r>
              <a:rPr lang="en-GB" dirty="0">
                <a:latin typeface="Calibri" panose="020F0502020204030204" pitchFamily="34" charset="0"/>
              </a:rPr>
              <a:t>The discrepancy </a:t>
            </a:r>
            <a:r>
              <a:rPr lang="en-GB" dirty="0"/>
              <a:t>cannot be explained either by</a:t>
            </a:r>
          </a:p>
          <a:p>
            <a:pPr marL="285750" indent="-285750">
              <a:buFontTx/>
              <a:buChar char="-"/>
            </a:pPr>
            <a:r>
              <a:rPr lang="en-GB" dirty="0"/>
              <a:t>by different particle distribution: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thresholds for different distributions are similar for the same FWHM bunch length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alibri" panose="020F0502020204030204" pitchFamily="34" charset="0"/>
              </a:rPr>
              <a:t>by “missing “ impedance due to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good agreement 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between measurements and simulations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→ More accurate methods should be used based on Van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Kampen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 Modes (A. </a:t>
            </a:r>
            <a:r>
              <a:rPr lang="en-GB" sz="2000" dirty="0" err="1">
                <a:solidFill>
                  <a:srgbClr val="0070C0"/>
                </a:solidFill>
                <a:latin typeface="Calibri" panose="020F0502020204030204" pitchFamily="34" charset="0"/>
              </a:rPr>
              <a:t>Burov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, 2010) or Lebedev equation 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7850"/>
            <a:ext cx="4173709" cy="36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6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damping: Van-</a:t>
            </a:r>
            <a:r>
              <a:rPr lang="en-GB" dirty="0" err="1">
                <a:solidFill>
                  <a:srgbClr val="0070C0"/>
                </a:solidFill>
              </a:rPr>
              <a:t>Kampen</a:t>
            </a:r>
            <a:r>
              <a:rPr lang="en-GB" dirty="0">
                <a:solidFill>
                  <a:srgbClr val="0070C0"/>
                </a:solidFill>
              </a:rPr>
              <a:t>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625" y="1645059"/>
            <a:ext cx="103197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More accurate method </a:t>
            </a:r>
            <a:r>
              <a:rPr lang="en-GB" sz="2000" i="1" dirty="0"/>
              <a:t>(A. </a:t>
            </a:r>
            <a:r>
              <a:rPr lang="en-GB" sz="2000" i="1" dirty="0" err="1"/>
              <a:t>Burov</a:t>
            </a:r>
            <a:r>
              <a:rPr lang="en-GB" sz="2000" i="1" dirty="0"/>
              <a:t>, 2010)</a:t>
            </a:r>
            <a:r>
              <a:rPr lang="en-GB" sz="2000" dirty="0"/>
              <a:t>: find </a:t>
            </a:r>
            <a:r>
              <a:rPr lang="en-GB" sz="2000" dirty="0">
                <a:solidFill>
                  <a:srgbClr val="0070C0"/>
                </a:solidFill>
              </a:rPr>
              <a:t>Van-</a:t>
            </a:r>
            <a:r>
              <a:rPr lang="en-GB" sz="2000" dirty="0" err="1">
                <a:solidFill>
                  <a:srgbClr val="0070C0"/>
                </a:solidFill>
              </a:rPr>
              <a:t>Kampen</a:t>
            </a:r>
            <a:r>
              <a:rPr lang="en-GB" sz="2000" dirty="0">
                <a:solidFill>
                  <a:srgbClr val="0070C0"/>
                </a:solidFill>
              </a:rPr>
              <a:t> modes </a:t>
            </a:r>
            <a:r>
              <a:rPr lang="en-GB" sz="2000" dirty="0"/>
              <a:t>solving </a:t>
            </a:r>
            <a:r>
              <a:rPr lang="en-GB" sz="2000" dirty="0" err="1"/>
              <a:t>Vlasov</a:t>
            </a:r>
            <a:r>
              <a:rPr lang="en-GB" sz="2000" dirty="0"/>
              <a:t> equation for a perturbation of a stationary distribution expanded as </a:t>
            </a:r>
            <a:r>
              <a:rPr lang="en-GB" sz="2000" i="1" dirty="0"/>
              <a:t>(Oide &amp; </a:t>
            </a:r>
            <a:r>
              <a:rPr lang="en-GB" sz="2000" i="1" dirty="0" err="1"/>
              <a:t>Yokoya</a:t>
            </a:r>
            <a:r>
              <a:rPr lang="en-GB" sz="2000" i="1" dirty="0"/>
              <a:t>, 1990)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55150" y="2986760"/>
            <a:ext cx="985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Substitution into </a:t>
            </a:r>
            <a:r>
              <a:rPr lang="en-GB" sz="2000" dirty="0" err="1"/>
              <a:t>linearised</a:t>
            </a:r>
            <a:r>
              <a:rPr lang="en-GB" sz="2000" dirty="0"/>
              <a:t> </a:t>
            </a:r>
            <a:r>
              <a:rPr lang="en-GB" sz="2000" dirty="0" err="1"/>
              <a:t>Vlasov</a:t>
            </a:r>
            <a:r>
              <a:rPr lang="en-GB" sz="2000" dirty="0"/>
              <a:t> equation gives the following equation</a:t>
            </a:r>
          </a:p>
          <a:p>
            <a:r>
              <a:rPr lang="en-GB" sz="2000" dirty="0"/>
              <a:t> (which is then transformed into matrix equation by replacing integration over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Ꜫ</a:t>
            </a:r>
            <a:r>
              <a:rPr lang="en-GB" sz="2000" dirty="0"/>
              <a:t> by a sum)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625" y="4634605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534" y="5293945"/>
            <a:ext cx="103742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Continuous spectrum </a:t>
            </a:r>
            <a:r>
              <a:rPr lang="en-GB" dirty="0"/>
              <a:t>- singular modes from incoherent band.  </a:t>
            </a:r>
            <a:r>
              <a:rPr lang="en-GB" dirty="0">
                <a:solidFill>
                  <a:srgbClr val="C00000"/>
                </a:solidFill>
              </a:rPr>
              <a:t>Discrete modes </a:t>
            </a:r>
            <a:r>
              <a:rPr lang="en-GB" dirty="0"/>
              <a:t>- coherent solutions described by regular </a:t>
            </a:r>
            <a:r>
              <a:rPr lang="en-GB" dirty="0">
                <a:solidFill>
                  <a:srgbClr val="0070C0"/>
                </a:solidFill>
              </a:rPr>
              <a:t>eigenfunctions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their existence outside incoherent band serve as criterion for loss of LD 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E3CDF3-8573-1F4D-98DD-B40DC99F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489" y="2301192"/>
            <a:ext cx="5209755" cy="713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828A3D-0791-3F40-91A5-3080547DE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97" y="3768973"/>
            <a:ext cx="4827670" cy="7321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D9C456-1DF9-9345-A610-679BB33FC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857" y="3732955"/>
            <a:ext cx="5257737" cy="8032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9FC213-89B7-4D48-884D-CE9F938A7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289" y="4513915"/>
            <a:ext cx="3454400" cy="660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3702E7-F77C-0C4B-B800-EAC3CADBCA38}"/>
              </a:ext>
            </a:extLst>
          </p:cNvPr>
          <p:cNvSpPr txBox="1"/>
          <p:nvPr/>
        </p:nvSpPr>
        <p:spPr>
          <a:xfrm>
            <a:off x="5360312" y="4616999"/>
            <a:ext cx="516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75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Lebedev equation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47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Matrix equation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(A. N. Lebedev, 1967) in            variables with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GB" sz="2400" dirty="0"/>
              <a:t>                                                                  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and normalisation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Finally,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GB" sz="2400" dirty="0"/>
              <a:t>       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is a solution of equation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2821"/>
            <a:ext cx="4672263" cy="833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45" y="3253757"/>
            <a:ext cx="2298120" cy="674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231" y="3303426"/>
            <a:ext cx="3324727" cy="520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811" y="4305707"/>
            <a:ext cx="9518989" cy="955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9524" y="5350414"/>
            <a:ext cx="1905000" cy="429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0821" r="9826"/>
          <a:stretch/>
        </p:blipFill>
        <p:spPr>
          <a:xfrm>
            <a:off x="1773915" y="5350414"/>
            <a:ext cx="364035" cy="45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463" y="1800704"/>
            <a:ext cx="757990" cy="419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4377" y="1800704"/>
            <a:ext cx="3323362" cy="374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273" y="2310364"/>
            <a:ext cx="4817466" cy="7844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592135-8DE9-DC40-B9F9-EE542AEF639A}"/>
              </a:ext>
            </a:extLst>
          </p:cNvPr>
          <p:cNvSpPr/>
          <p:nvPr/>
        </p:nvSpPr>
        <p:spPr>
          <a:xfrm>
            <a:off x="5519070" y="2533151"/>
            <a:ext cx="93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endParaRPr lang="en-US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B5C026-8EFF-9644-B63B-B9D9D577A3D4}"/>
              </a:ext>
            </a:extLst>
          </p:cNvPr>
          <p:cNvSpPr/>
          <p:nvPr/>
        </p:nvSpPr>
        <p:spPr>
          <a:xfrm>
            <a:off x="9572263" y="4686463"/>
            <a:ext cx="1102702" cy="6050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5CA836-0FC5-7547-90C0-6EB568F8B7C4}"/>
              </a:ext>
            </a:extLst>
          </p:cNvPr>
          <p:cNvCxnSpPr>
            <a:endCxn id="16" idx="3"/>
          </p:cNvCxnSpPr>
          <p:nvPr/>
        </p:nvCxnSpPr>
        <p:spPr>
          <a:xfrm flipV="1">
            <a:off x="9120851" y="5202886"/>
            <a:ext cx="612899" cy="3413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10EA67-38BA-F047-A4D4-B52E12D985CA}"/>
              </a:ext>
            </a:extLst>
          </p:cNvPr>
          <p:cNvSpPr txBox="1"/>
          <p:nvPr/>
        </p:nvSpPr>
        <p:spPr>
          <a:xfrm>
            <a:off x="8029670" y="5565307"/>
            <a:ext cx="197567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Affects stability in double RF system!</a:t>
            </a:r>
          </a:p>
        </p:txBody>
      </p:sp>
    </p:spTree>
    <p:extLst>
      <p:ext uri="{BB962C8B-B14F-4D97-AF65-F5344CB8AC3E}">
        <p14:creationId xmlns:p14="http://schemas.microsoft.com/office/powerpoint/2010/main" val="3518722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0410" cy="1325563"/>
          </a:xfrm>
        </p:spPr>
        <p:txBody>
          <a:bodyPr>
            <a:normAutofit/>
          </a:bodyPr>
          <a:lstStyle/>
          <a:p>
            <a:r>
              <a:rPr lang="en-GB" sz="3800" dirty="0" err="1">
                <a:solidFill>
                  <a:srgbClr val="0070C0"/>
                </a:solidFill>
              </a:rPr>
              <a:t>Sacherer</a:t>
            </a:r>
            <a:r>
              <a:rPr lang="en-GB" sz="3800" dirty="0">
                <a:solidFill>
                  <a:srgbClr val="0070C0"/>
                </a:solidFill>
              </a:rPr>
              <a:t> dispersion equation as a low-frequency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In a single RF,  for short bunches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For</a:t>
            </a:r>
            <a:r>
              <a:rPr lang="en-GB" sz="2000" dirty="0"/>
              <a:t>                            </a:t>
            </a:r>
            <a:r>
              <a:rPr lang="en-GB" sz="2000" dirty="0">
                <a:solidFill>
                  <a:srgbClr val="0070C0"/>
                </a:solidFill>
              </a:rPr>
              <a:t>Bessel function </a:t>
            </a:r>
            <a:r>
              <a:rPr lang="en-GB" sz="2000" dirty="0" err="1">
                <a:solidFill>
                  <a:srgbClr val="0070C0"/>
                </a:solidFill>
              </a:rPr>
              <a:t>J</a:t>
            </a:r>
            <a:r>
              <a:rPr lang="en-GB" sz="2000" baseline="-25000" dirty="0" err="1">
                <a:solidFill>
                  <a:srgbClr val="0070C0"/>
                </a:solidFill>
              </a:rPr>
              <a:t>m</a:t>
            </a:r>
            <a:r>
              <a:rPr lang="en-GB" sz="2000" baseline="-25000" dirty="0">
                <a:solidFill>
                  <a:srgbClr val="0070C0"/>
                </a:solidFill>
              </a:rPr>
              <a:t>  </a:t>
            </a:r>
            <a:r>
              <a:rPr lang="en-GB" sz="2000" dirty="0">
                <a:solidFill>
                  <a:srgbClr val="0070C0"/>
                </a:solidFill>
              </a:rPr>
              <a:t>can be replaced by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or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Then, for uncoupled modes m,  eigenfunction                                             Is solution of                    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Lebedev’ equation for mode </a:t>
            </a:r>
            <a:r>
              <a:rPr lang="en-GB" sz="2000" i="1" dirty="0">
                <a:solidFill>
                  <a:srgbClr val="0070C0"/>
                </a:solidFill>
              </a:rPr>
              <a:t>m</a:t>
            </a:r>
            <a:r>
              <a:rPr lang="en-GB" sz="2000" dirty="0">
                <a:solidFill>
                  <a:srgbClr val="0070C0"/>
                </a:solidFill>
              </a:rPr>
              <a:t> → </a:t>
            </a:r>
            <a:r>
              <a:rPr lang="en-GB" sz="2000" dirty="0" err="1">
                <a:solidFill>
                  <a:srgbClr val="0070C0"/>
                </a:solidFill>
              </a:rPr>
              <a:t>Sacherer</a:t>
            </a:r>
            <a:r>
              <a:rPr lang="en-GB" sz="2000" dirty="0">
                <a:solidFill>
                  <a:srgbClr val="0070C0"/>
                </a:solidFill>
              </a:rPr>
              <a:t>’ stability diagram with synthetic kernel used for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b="1" i="1" dirty="0">
                <a:solidFill>
                  <a:srgbClr val="C00000"/>
                </a:solidFill>
              </a:rPr>
              <a:t>m &gt; 0</a:t>
            </a:r>
            <a:endParaRPr lang="en-GB" sz="20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                                                                                                 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C00000"/>
                </a:solidFill>
              </a:rPr>
              <a:t>This equation is valid</a:t>
            </a:r>
            <a:r>
              <a:rPr lang="en-GB" sz="2000" dirty="0">
                <a:solidFill>
                  <a:srgbClr val="C00000"/>
                </a:solidFill>
              </a:rPr>
              <a:t> f</a:t>
            </a:r>
            <a:r>
              <a:rPr lang="en-GB" sz="2000" b="1" dirty="0">
                <a:solidFill>
                  <a:srgbClr val="C00000"/>
                </a:solidFill>
              </a:rPr>
              <a:t>or low frequency impedances with </a:t>
            </a:r>
            <a:r>
              <a:rPr lang="en-US" sz="2000" b="1" i="1" dirty="0">
                <a:solidFill>
                  <a:srgbClr val="C00000"/>
                </a:solidFill>
              </a:rPr>
              <a:t>f &lt; 1/(π𝜏</a:t>
            </a:r>
            <a:r>
              <a:rPr lang="en-US" sz="2000" i="1" dirty="0">
                <a:solidFill>
                  <a:srgbClr val="C00000"/>
                </a:solidFill>
              </a:rPr>
              <a:t>)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                   (𝜏 - bunch length)</a:t>
            </a:r>
            <a:endParaRPr lang="el-GR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20" y="2512452"/>
            <a:ext cx="1269933" cy="693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738" y="2533910"/>
            <a:ext cx="3103462" cy="636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262" y="3260211"/>
            <a:ext cx="2543630" cy="658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716" y="4629264"/>
            <a:ext cx="2485073" cy="6912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9FA563-3B76-D34A-A726-3E4F3BCF1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801" y="1732974"/>
            <a:ext cx="3068129" cy="586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D4BF8-93D6-CA4B-B831-27572A36D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078" y="1756626"/>
            <a:ext cx="3445556" cy="5395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9A15BD-7588-E549-83A3-9E89C26A9CEA}"/>
              </a:ext>
            </a:extLst>
          </p:cNvPr>
          <p:cNvSpPr txBox="1"/>
          <p:nvPr/>
        </p:nvSpPr>
        <p:spPr>
          <a:xfrm>
            <a:off x="835933" y="5755862"/>
            <a:ext cx="1015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“effective” impedance doesn’t converge for </a:t>
            </a:r>
            <a:r>
              <a:rPr lang="en-US" sz="2000" dirty="0" err="1"/>
              <a:t>ImZ</a:t>
            </a:r>
            <a:r>
              <a:rPr lang="en-US" sz="2000" dirty="0"/>
              <a:t>/n=</a:t>
            </a:r>
            <a:r>
              <a:rPr lang="en-US" sz="2000" dirty="0" err="1"/>
              <a:t>const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666BD-DA80-BD48-BEFD-E48B96559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227" y="4448451"/>
            <a:ext cx="7091702" cy="686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5D0672-5B60-BD46-9637-209B9530B36C}"/>
              </a:ext>
            </a:extLst>
          </p:cNvPr>
          <p:cNvSpPr/>
          <p:nvPr/>
        </p:nvSpPr>
        <p:spPr>
          <a:xfrm>
            <a:off x="8288377" y="4172379"/>
            <a:ext cx="2819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with effective impedance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B44258-C639-9744-AFBF-D214B1075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619" y="3053922"/>
            <a:ext cx="2475469" cy="41257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C635C4-F625-7245-A014-00804580E703}"/>
              </a:ext>
            </a:extLst>
          </p:cNvPr>
          <p:cNvCxnSpPr/>
          <p:nvPr/>
        </p:nvCxnSpPr>
        <p:spPr>
          <a:xfrm flipH="1">
            <a:off x="6701742" y="4294208"/>
            <a:ext cx="925974" cy="1026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EDF8D5-12C6-0A41-9336-883E67949D71}"/>
              </a:ext>
            </a:extLst>
          </p:cNvPr>
          <p:cNvCxnSpPr>
            <a:cxnSpLocks/>
          </p:cNvCxnSpPr>
          <p:nvPr/>
        </p:nvCxnSpPr>
        <p:spPr>
          <a:xfrm>
            <a:off x="6820391" y="4339452"/>
            <a:ext cx="777417" cy="981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F473F691-26F1-4349-93E8-DF6BBFB1B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5462" y="4822984"/>
            <a:ext cx="439058" cy="2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Van-</a:t>
            </a:r>
            <a:r>
              <a:rPr lang="en-GB" sz="4000" dirty="0" err="1">
                <a:solidFill>
                  <a:srgbClr val="0070C0"/>
                </a:solidFill>
              </a:rPr>
              <a:t>Kampen</a:t>
            </a:r>
            <a:r>
              <a:rPr lang="en-GB" sz="4000" dirty="0">
                <a:solidFill>
                  <a:srgbClr val="0070C0"/>
                </a:solidFill>
              </a:rPr>
              <a:t> modes vs Lebedev equation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16</a:t>
            </a:fld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6DFCD-F282-5548-BC98-EAA0A8FA869C}"/>
              </a:ext>
            </a:extLst>
          </p:cNvPr>
          <p:cNvSpPr txBox="1"/>
          <p:nvPr/>
        </p:nvSpPr>
        <p:spPr>
          <a:xfrm>
            <a:off x="1071087" y="1459855"/>
            <a:ext cx="10000117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Loss of Landau damping in LHC: comparison of calculations and measurements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D30C1-0903-8149-B593-9DEE5963AEBF}"/>
              </a:ext>
            </a:extLst>
          </p:cNvPr>
          <p:cNvSpPr txBox="1"/>
          <p:nvPr/>
        </p:nvSpPr>
        <p:spPr>
          <a:xfrm>
            <a:off x="8102600" y="2099047"/>
            <a:ext cx="3901026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Solution for </a:t>
            </a:r>
            <a:r>
              <a:rPr lang="en-GB" dirty="0" err="1">
                <a:latin typeface="Calibri" panose="020F0502020204030204" pitchFamily="34" charset="0"/>
              </a:rPr>
              <a:t>ImZ</a:t>
            </a:r>
            <a:r>
              <a:rPr lang="en-GB" dirty="0">
                <a:latin typeface="Calibri" panose="020F0502020204030204" pitchFamily="34" charset="0"/>
              </a:rPr>
              <a:t>/n = </a:t>
            </a:r>
            <a:r>
              <a:rPr lang="en-GB" dirty="0" err="1">
                <a:latin typeface="Calibri" panose="020F0502020204030204" pitchFamily="34" charset="0"/>
              </a:rPr>
              <a:t>const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</a:rPr>
              <a:t>does not converge </a:t>
            </a:r>
            <a:r>
              <a:rPr lang="en-GB" dirty="0">
                <a:latin typeface="Calibri" panose="020F0502020204030204" pitchFamily="34" charset="0"/>
              </a:rPr>
              <a:t>→ physical impedance model should be used. 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T</a:t>
            </a:r>
            <a:r>
              <a:rPr lang="en-US" dirty="0"/>
              <a:t>he results depend on cut-off frequency for </a:t>
            </a:r>
            <a:r>
              <a:rPr lang="en-US" dirty="0" err="1"/>
              <a:t>Im</a:t>
            </a:r>
            <a:r>
              <a:rPr lang="en-US" i="1" dirty="0" err="1"/>
              <a:t>Z</a:t>
            </a:r>
            <a:r>
              <a:rPr lang="en-US" i="1" dirty="0"/>
              <a:t>/n</a:t>
            </a:r>
            <a:r>
              <a:rPr lang="en-US" dirty="0"/>
              <a:t> = </a:t>
            </a:r>
            <a:r>
              <a:rPr lang="en-US" i="1" dirty="0" err="1"/>
              <a:t>const</a:t>
            </a:r>
            <a:r>
              <a:rPr lang="en-US" dirty="0"/>
              <a:t> or resonant frequency of the broad-band impedance model →  study ongoing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Good agreement with measurements   </a:t>
            </a:r>
            <a:r>
              <a:rPr lang="en-US" dirty="0"/>
              <a:t>for </a:t>
            </a:r>
            <a:r>
              <a:rPr lang="en-US" dirty="0" err="1"/>
              <a:t>μ</a:t>
            </a:r>
            <a:r>
              <a:rPr lang="en-US" dirty="0"/>
              <a:t>=2 and b-b impedance: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= 5 GHz, </a:t>
            </a:r>
            <a:r>
              <a:rPr lang="en-US" i="1" dirty="0"/>
              <a:t>Q </a:t>
            </a:r>
            <a:r>
              <a:rPr lang="en-US" dirty="0"/>
              <a:t>= 1, </a:t>
            </a:r>
            <a:r>
              <a:rPr lang="en-US" dirty="0" err="1"/>
              <a:t>Im</a:t>
            </a:r>
            <a:r>
              <a:rPr lang="en-US" i="1" dirty="0" err="1"/>
              <a:t>Z</a:t>
            </a:r>
            <a:r>
              <a:rPr lang="en-US" i="1" dirty="0"/>
              <a:t>/n </a:t>
            </a:r>
            <a:r>
              <a:rPr lang="en-US" dirty="0"/>
              <a:t>= 0.076 Ohm, </a:t>
            </a:r>
            <a:r>
              <a:rPr lang="en-US" i="1" dirty="0" err="1"/>
              <a:t>f</a:t>
            </a:r>
            <a:r>
              <a:rPr lang="en-US" i="1" baseline="-25000" dirty="0" err="1"/>
              <a:t>cu</a:t>
            </a:r>
            <a:r>
              <a:rPr lang="en-US" baseline="-25000" dirty="0" err="1"/>
              <a:t>t</a:t>
            </a:r>
            <a:r>
              <a:rPr lang="en-US" baseline="-25000" dirty="0"/>
              <a:t> </a:t>
            </a:r>
            <a:r>
              <a:rPr lang="en-US" dirty="0"/>
              <a:t>= 20 GHz</a:t>
            </a:r>
          </a:p>
          <a:p>
            <a:endParaRPr lang="en-US" dirty="0"/>
          </a:p>
          <a:p>
            <a:r>
              <a:rPr lang="en-US" dirty="0"/>
              <a:t>→ For HL-LHC nominal bunch length was increased to 1.2 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421C4A-972A-7646-8C2B-064D1AAD8F38}"/>
              </a:ext>
            </a:extLst>
          </p:cNvPr>
          <p:cNvSpPr/>
          <p:nvPr/>
        </p:nvSpPr>
        <p:spPr>
          <a:xfrm>
            <a:off x="631797" y="5049326"/>
            <a:ext cx="6820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→ Code MELODY </a:t>
            </a:r>
            <a:r>
              <a:rPr lang="en-US" sz="2000" i="1" dirty="0"/>
              <a:t>(I. </a:t>
            </a:r>
            <a:r>
              <a:rPr lang="en-US" sz="2000" i="1" dirty="0" err="1"/>
              <a:t>Karpov</a:t>
            </a:r>
            <a:r>
              <a:rPr lang="en-US" sz="2000" i="1" dirty="0"/>
              <a:t>, 2019) </a:t>
            </a:r>
            <a:r>
              <a:rPr lang="en-US" sz="2000" dirty="0"/>
              <a:t>solving numerically </a:t>
            </a:r>
            <a:r>
              <a:rPr lang="en-US" sz="2000" dirty="0">
                <a:solidFill>
                  <a:srgbClr val="0070C0"/>
                </a:solidFill>
              </a:rPr>
              <a:t>Lebedev equation gives the same thresholds as from Van-</a:t>
            </a:r>
            <a:r>
              <a:rPr lang="en-US" sz="2000" dirty="0" err="1">
                <a:solidFill>
                  <a:srgbClr val="0070C0"/>
                </a:solidFill>
              </a:rPr>
              <a:t>Kampen</a:t>
            </a:r>
            <a:r>
              <a:rPr lang="en-US" sz="2000" dirty="0">
                <a:solidFill>
                  <a:srgbClr val="0070C0"/>
                </a:solidFill>
              </a:rPr>
              <a:t> modes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429225-29B8-BB4F-8DD2-F8219EB1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5" y="2167236"/>
            <a:ext cx="3528527" cy="278455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2473-AA1B-4046-8C4D-0AE7E7168093}"/>
              </a:ext>
            </a:extLst>
          </p:cNvPr>
          <p:cNvGrpSpPr/>
          <p:nvPr/>
        </p:nvGrpSpPr>
        <p:grpSpPr>
          <a:xfrm>
            <a:off x="4208024" y="2099047"/>
            <a:ext cx="3679840" cy="2920936"/>
            <a:chOff x="655166" y="1278826"/>
            <a:chExt cx="6190478" cy="484600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B8A8FF-2FBD-B846-80AA-2486747B8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166" y="1278826"/>
              <a:ext cx="6190478" cy="484600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3DA202-4506-814E-9184-7C90F36FB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388" y="1606378"/>
              <a:ext cx="5163595" cy="400359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1CE7A6-F011-A748-90A6-B4F815427913}"/>
                </a:ext>
              </a:extLst>
            </p:cNvPr>
            <p:cNvSpPr txBox="1"/>
            <p:nvPr/>
          </p:nvSpPr>
          <p:spPr>
            <a:xfrm>
              <a:off x="5198556" y="1713114"/>
              <a:ext cx="12971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A. N. </a:t>
              </a:r>
              <a:r>
                <a:rPr lang="en-US" sz="1200" dirty="0" err="1"/>
                <a:t>Lebedev</a:t>
              </a:r>
              <a:endParaRPr lang="en-US" sz="1200" dirty="0"/>
            </a:p>
            <a:p>
              <a:r>
                <a:rPr lang="en-US" sz="1200" dirty="0"/>
                <a:t>N. G. van </a:t>
              </a:r>
              <a:r>
                <a:rPr lang="en-US" sz="1200" dirty="0" err="1"/>
                <a:t>Kampen</a:t>
              </a:r>
              <a:endParaRPr lang="en-US" sz="1200" dirty="0"/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E1A6AC-F1F2-0E4E-848A-F2CE1F92C11E}"/>
              </a:ext>
            </a:extLst>
          </p:cNvPr>
          <p:cNvCxnSpPr>
            <a:cxnSpLocks/>
          </p:cNvCxnSpPr>
          <p:nvPr/>
        </p:nvCxnSpPr>
        <p:spPr>
          <a:xfrm flipH="1" flipV="1">
            <a:off x="5628343" y="4602425"/>
            <a:ext cx="2607270" cy="426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8792B1-C8A3-0A42-A306-18CEF0713CA8}"/>
              </a:ext>
            </a:extLst>
          </p:cNvPr>
          <p:cNvSpPr txBox="1"/>
          <p:nvPr/>
        </p:nvSpPr>
        <p:spPr>
          <a:xfrm>
            <a:off x="667692" y="5733410"/>
            <a:ext cx="708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In this case the effect of potential well distortion is &lt; 10%</a:t>
            </a:r>
          </a:p>
        </p:txBody>
      </p:sp>
    </p:spTree>
    <p:extLst>
      <p:ext uri="{BB962C8B-B14F-4D97-AF65-F5344CB8AC3E}">
        <p14:creationId xmlns:p14="http://schemas.microsoft.com/office/powerpoint/2010/main" val="243780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Landau damping in a double RF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9467" y="1285158"/>
            <a:ext cx="4287252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  </a:t>
            </a:r>
            <a:r>
              <a:rPr lang="en-US" sz="2000" dirty="0">
                <a:solidFill>
                  <a:srgbClr val="0070C0"/>
                </a:solidFill>
              </a:rPr>
              <a:t>Synchrotron frequency distribution 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</a:rPr>
              <a:t>400</a:t>
            </a:r>
          </a:p>
          <a:p>
            <a:pPr>
              <a:buNone/>
            </a:pPr>
            <a:r>
              <a:rPr lang="en-US" sz="2000" dirty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87" y="1685824"/>
            <a:ext cx="4551862" cy="350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25990" y="1488856"/>
            <a:ext cx="6484940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Total voltage </a:t>
            </a:r>
            <a:r>
              <a:rPr lang="en-US" sz="2000" dirty="0">
                <a:solidFill>
                  <a:srgbClr val="0070C0"/>
                </a:solidFill>
              </a:rPr>
              <a:t>in a double RF system:    </a:t>
            </a:r>
          </a:p>
          <a:p>
            <a:r>
              <a:rPr lang="en-US" sz="2000" dirty="0"/>
              <a:t>               V = V</a:t>
            </a:r>
            <a:r>
              <a:rPr lang="en-US" sz="2000" baseline="-25000" dirty="0"/>
              <a:t>1</a:t>
            </a:r>
            <a:r>
              <a:rPr lang="en-US" sz="2000" dirty="0"/>
              <a:t>sin</a:t>
            </a:r>
            <a:r>
              <a:rPr lang="el-GR" sz="2000" dirty="0">
                <a:latin typeface="Times New Roman"/>
                <a:cs typeface="Times New Roman"/>
              </a:rPr>
              <a:t>φ</a:t>
            </a:r>
            <a:r>
              <a:rPr lang="en-US" sz="2000" dirty="0"/>
              <a:t> +V</a:t>
            </a:r>
            <a:r>
              <a:rPr lang="en-US" sz="2000" baseline="-25000" dirty="0"/>
              <a:t>2 </a:t>
            </a:r>
            <a:r>
              <a:rPr lang="en-US" sz="2000" dirty="0"/>
              <a:t>sin(</a:t>
            </a:r>
            <a:r>
              <a:rPr lang="en-US" sz="2000" b="1" dirty="0"/>
              <a:t>n</a:t>
            </a:r>
            <a:r>
              <a:rPr lang="el-GR" sz="2000" dirty="0">
                <a:latin typeface="Times New Roman"/>
                <a:cs typeface="Times New Roman"/>
              </a:rPr>
              <a:t>φ</a:t>
            </a:r>
            <a:r>
              <a:rPr lang="en-US" sz="2000" dirty="0"/>
              <a:t> + </a:t>
            </a:r>
            <a:r>
              <a:rPr lang="el-GR" sz="2000" b="1" dirty="0">
                <a:latin typeface="Times New Roman"/>
                <a:cs typeface="Times New Roman"/>
              </a:rPr>
              <a:t>Φ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)      (nV</a:t>
            </a:r>
            <a:r>
              <a:rPr lang="en-US" sz="2000" baseline="-25000" dirty="0">
                <a:cs typeface="Times New Roman"/>
              </a:rPr>
              <a:t>2</a:t>
            </a:r>
            <a:r>
              <a:rPr lang="en-US" sz="2000" dirty="0">
                <a:cs typeface="Times New Roman"/>
              </a:rPr>
              <a:t>/V</a:t>
            </a:r>
            <a:r>
              <a:rPr lang="en-US" sz="2000" baseline="-25000" dirty="0">
                <a:cs typeface="Times New Roman"/>
              </a:rPr>
              <a:t>1</a:t>
            </a:r>
            <a:r>
              <a:rPr lang="en-US" sz="2000" dirty="0">
                <a:cs typeface="Times New Roman"/>
              </a:rPr>
              <a:t> &lt; 1)</a:t>
            </a:r>
          </a:p>
          <a:p>
            <a:endParaRPr lang="en-GB" sz="2000" dirty="0">
              <a:cs typeface="Times New Roman"/>
            </a:endParaRPr>
          </a:p>
          <a:p>
            <a:r>
              <a:rPr lang="en-GB" sz="2000" dirty="0">
                <a:cs typeface="Times New Roman"/>
              </a:rPr>
              <a:t>Maximum change in </a:t>
            </a:r>
            <a:r>
              <a:rPr lang="el-GR" sz="2000" dirty="0">
                <a:cs typeface="Times New Roman"/>
              </a:rPr>
              <a:t>ω</a:t>
            </a:r>
            <a:r>
              <a:rPr lang="en-GB" sz="2000" baseline="-25000" dirty="0">
                <a:cs typeface="Times New Roman"/>
              </a:rPr>
              <a:t>s</a:t>
            </a:r>
            <a:r>
              <a:rPr lang="en-GB" sz="2000" dirty="0">
                <a:cs typeface="Times New Roman"/>
              </a:rPr>
              <a:t>(0) for </a:t>
            </a:r>
            <a:r>
              <a:rPr lang="el-GR" sz="2000" b="1" dirty="0">
                <a:cs typeface="Times New Roman"/>
              </a:rPr>
              <a:t>Φ</a:t>
            </a:r>
            <a:r>
              <a:rPr lang="en-US" sz="2000" b="1" baseline="-25000" dirty="0">
                <a:cs typeface="Times New Roman"/>
              </a:rPr>
              <a:t>2  </a:t>
            </a:r>
            <a:r>
              <a:rPr lang="en-US" sz="2000" b="1" dirty="0">
                <a:cs typeface="Times New Roman"/>
              </a:rPr>
              <a:t>= </a:t>
            </a:r>
            <a:r>
              <a:rPr lang="el-GR" sz="2000" b="1" dirty="0">
                <a:cs typeface="Times New Roman"/>
              </a:rPr>
              <a:t>φ</a:t>
            </a:r>
            <a:r>
              <a:rPr lang="en-GB" sz="2000" b="1" baseline="-25000" dirty="0">
                <a:cs typeface="Times New Roman"/>
              </a:rPr>
              <a:t>2</a:t>
            </a:r>
            <a:r>
              <a:rPr lang="en-GB" sz="2000" b="1" dirty="0">
                <a:cs typeface="Times New Roman"/>
              </a:rPr>
              <a:t> – n </a:t>
            </a:r>
            <a:r>
              <a:rPr lang="el-GR" sz="2000" dirty="0">
                <a:cs typeface="Times New Roman"/>
              </a:rPr>
              <a:t>φ</a:t>
            </a:r>
            <a:r>
              <a:rPr lang="en-GB" sz="2000" baseline="-25000" dirty="0">
                <a:cs typeface="Times New Roman"/>
              </a:rPr>
              <a:t>s</a:t>
            </a:r>
            <a:endParaRPr lang="en-US" sz="2000" dirty="0">
              <a:cs typeface="Times New Roman"/>
            </a:endParaRPr>
          </a:p>
          <a:p>
            <a:pPr>
              <a:buNone/>
            </a:pPr>
            <a:r>
              <a:rPr lang="en-US" sz="2000" dirty="0">
                <a:cs typeface="Times New Roman"/>
              </a:rPr>
              <a:t>Above transition: </a:t>
            </a:r>
          </a:p>
          <a:p>
            <a:pPr>
              <a:buNone/>
            </a:pPr>
            <a:r>
              <a:rPr lang="el-GR" sz="2000" b="1" dirty="0">
                <a:cs typeface="Times New Roman"/>
              </a:rPr>
              <a:t>φ</a:t>
            </a:r>
            <a:r>
              <a:rPr lang="en-US" sz="2000" b="1" baseline="-25000" dirty="0">
                <a:cs typeface="Times New Roman"/>
              </a:rPr>
              <a:t>2 </a:t>
            </a:r>
            <a:r>
              <a:rPr lang="en-US" sz="2000" b="1" dirty="0">
                <a:cs typeface="Times New Roman"/>
              </a:rPr>
              <a:t>= 0 </a:t>
            </a:r>
            <a:r>
              <a:rPr lang="en-US" sz="2000" dirty="0">
                <a:cs typeface="Times New Roman"/>
              </a:rPr>
              <a:t>-   </a:t>
            </a:r>
            <a:r>
              <a:rPr lang="en-US" sz="2000" b="1" dirty="0">
                <a:solidFill>
                  <a:srgbClr val="0070C0"/>
                </a:solidFill>
                <a:cs typeface="Times New Roman"/>
              </a:rPr>
              <a:t>BLM  </a:t>
            </a:r>
            <a:r>
              <a:rPr lang="en-US" sz="2000" dirty="0">
                <a:solidFill>
                  <a:srgbClr val="0070C0"/>
                </a:solidFill>
                <a:cs typeface="Times New Roman"/>
              </a:rPr>
              <a:t>(Bunch-Lengthening Mode)</a:t>
            </a:r>
          </a:p>
          <a:p>
            <a:r>
              <a:rPr lang="el-GR" sz="2000" b="1" dirty="0">
                <a:cs typeface="Times New Roman"/>
              </a:rPr>
              <a:t>φ</a:t>
            </a:r>
            <a:r>
              <a:rPr lang="en-US" sz="2000" b="1" baseline="-25000" dirty="0">
                <a:cs typeface="Times New Roman"/>
              </a:rPr>
              <a:t>2</a:t>
            </a:r>
            <a:r>
              <a:rPr lang="en-US" sz="2000" b="1" dirty="0">
                <a:cs typeface="Times New Roman"/>
              </a:rPr>
              <a:t> = </a:t>
            </a:r>
            <a:r>
              <a:rPr lang="el-GR" sz="2000" b="1" dirty="0">
                <a:cs typeface="Times New Roman"/>
              </a:rPr>
              <a:t>π</a:t>
            </a:r>
            <a:r>
              <a:rPr lang="en-US" sz="2000" b="1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-  </a:t>
            </a:r>
            <a:r>
              <a:rPr lang="en-US" sz="2000" b="1" dirty="0">
                <a:solidFill>
                  <a:srgbClr val="0070C0"/>
                </a:solidFill>
                <a:cs typeface="Times New Roman"/>
              </a:rPr>
              <a:t>BSM  </a:t>
            </a:r>
            <a:r>
              <a:rPr lang="en-US" sz="2000" dirty="0">
                <a:solidFill>
                  <a:srgbClr val="0070C0"/>
                </a:solidFill>
                <a:cs typeface="Times New Roman"/>
              </a:rPr>
              <a:t>(Bunch-Shortening Mode)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70C0"/>
                </a:solidFill>
              </a:rPr>
              <a:t>BLM:</a:t>
            </a:r>
            <a:r>
              <a:rPr lang="en-US" sz="2000" b="1" dirty="0"/>
              <a:t>  </a:t>
            </a:r>
            <a:r>
              <a:rPr lang="en-US" sz="2000" dirty="0"/>
              <a:t>“flat” bunches, increased bucket, larger spread for V</a:t>
            </a:r>
            <a:r>
              <a:rPr lang="en-US" sz="2000" baseline="-25000" dirty="0"/>
              <a:t>1</a:t>
            </a:r>
            <a:r>
              <a:rPr lang="en-US" sz="2000" dirty="0"/>
              <a:t>/V</a:t>
            </a:r>
            <a:r>
              <a:rPr lang="en-US" sz="2000" baseline="-25000" dirty="0"/>
              <a:t>2</a:t>
            </a:r>
            <a:r>
              <a:rPr lang="en-US" sz="2000" dirty="0"/>
              <a:t> = n, </a:t>
            </a:r>
            <a:r>
              <a:rPr lang="en-US" sz="2000" dirty="0">
                <a:solidFill>
                  <a:srgbClr val="C00000"/>
                </a:solidFill>
              </a:rPr>
              <a:t>but </a:t>
            </a:r>
            <a:r>
              <a:rPr lang="en-US" sz="2000" dirty="0">
                <a:solidFill>
                  <a:srgbClr val="C00000"/>
                </a:solidFill>
                <a:cs typeface="Times New Roman"/>
              </a:rPr>
              <a:t>region with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Times New Roman"/>
              </a:rPr>
              <a:t>ω</a:t>
            </a:r>
            <a:r>
              <a:rPr lang="en-US" sz="2000" dirty="0">
                <a:solidFill>
                  <a:srgbClr val="C00000"/>
                </a:solidFill>
                <a:cs typeface="Times New Roman"/>
              </a:rPr>
              <a:t>’</a:t>
            </a:r>
            <a:r>
              <a:rPr lang="en-US" sz="2000" baseline="-25000" dirty="0">
                <a:solidFill>
                  <a:srgbClr val="C00000"/>
                </a:solidFill>
                <a:cs typeface="Times New Roman"/>
              </a:rPr>
              <a:t>s</a:t>
            </a:r>
            <a:r>
              <a:rPr lang="en-US" sz="20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sz="2000" dirty="0">
                <a:solidFill>
                  <a:srgbClr val="C00000"/>
                </a:solidFill>
                <a:cs typeface="Times New Roman"/>
              </a:rPr>
              <a:t>) = 0 exists </a:t>
            </a:r>
            <a:r>
              <a:rPr lang="en-US" sz="2000" dirty="0">
                <a:solidFill>
                  <a:srgbClr val="C00000"/>
                </a:solidFill>
              </a:rPr>
              <a:t>for any V</a:t>
            </a:r>
            <a:r>
              <a:rPr lang="en-US" sz="2000" baseline="-25000" dirty="0">
                <a:solidFill>
                  <a:srgbClr val="C00000"/>
                </a:solidFill>
              </a:rPr>
              <a:t>2 </a:t>
            </a:r>
            <a:r>
              <a:rPr lang="en-US" sz="2000" dirty="0">
                <a:solidFill>
                  <a:srgbClr val="C00000"/>
                </a:solidFill>
              </a:rPr>
              <a:t>/V</a:t>
            </a:r>
            <a:r>
              <a:rPr lang="en-US" sz="2000" baseline="-250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            </a:t>
            </a:r>
            <a:r>
              <a:rPr lang="en-US" sz="2000" i="1" dirty="0"/>
              <a:t>(V. </a:t>
            </a:r>
            <a:r>
              <a:rPr lang="en-US" sz="2000" i="1" dirty="0" err="1"/>
              <a:t>Balbekov</a:t>
            </a:r>
            <a:r>
              <a:rPr lang="en-US" sz="2000" i="1" dirty="0"/>
              <a:t>, S. Ivanov, 1987) </a:t>
            </a:r>
            <a:r>
              <a:rPr lang="en-US" sz="2000" i="1" dirty="0">
                <a:solidFill>
                  <a:srgbClr val="C00000"/>
                </a:solidFill>
              </a:rPr>
              <a:t>+</a:t>
            </a:r>
            <a:r>
              <a:rPr lang="en-US" sz="2000" dirty="0">
                <a:solidFill>
                  <a:srgbClr val="C00000"/>
                </a:solidFill>
              </a:rPr>
              <a:t> high sensitivity to error in </a:t>
            </a:r>
            <a:r>
              <a:rPr lang="el-GR"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Φ</a:t>
            </a:r>
            <a:r>
              <a:rPr lang="en-US" sz="2000" b="1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en-US" sz="2000" b="1" baseline="-25000" dirty="0">
                <a:latin typeface="Times New Roman"/>
                <a:cs typeface="Times New Roman"/>
              </a:rPr>
              <a:t> </a:t>
            </a:r>
            <a:endParaRPr lang="en-US" sz="2000" i="1" dirty="0"/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en-US" sz="2000" dirty="0">
                <a:solidFill>
                  <a:srgbClr val="0070C0"/>
                </a:solidFill>
              </a:rPr>
              <a:t> only </a:t>
            </a:r>
            <a:r>
              <a:rPr lang="en-US" sz="2000" b="1" dirty="0">
                <a:solidFill>
                  <a:srgbClr val="0070C0"/>
                </a:solidFill>
              </a:rPr>
              <a:t>BSM </a:t>
            </a:r>
            <a:r>
              <a:rPr lang="en-US" sz="2000" dirty="0">
                <a:solidFill>
                  <a:srgbClr val="0070C0"/>
                </a:solidFill>
              </a:rPr>
              <a:t>works for LHC beam in the CERN SPS (n=4), </a:t>
            </a:r>
            <a:r>
              <a:rPr lang="en-US" sz="2000" dirty="0"/>
              <a:t>and in PS </a:t>
            </a:r>
            <a:r>
              <a:rPr lang="en-US" sz="2000" i="1" dirty="0"/>
              <a:t>(H. </a:t>
            </a:r>
            <a:r>
              <a:rPr lang="en-US" sz="2000" i="1" dirty="0" err="1"/>
              <a:t>Damerau</a:t>
            </a:r>
            <a:r>
              <a:rPr lang="en-US" sz="2000" i="1" dirty="0"/>
              <a:t> et al.)</a:t>
            </a:r>
          </a:p>
          <a:p>
            <a:endParaRPr lang="en-US" sz="2000" i="1" dirty="0"/>
          </a:p>
          <a:p>
            <a:r>
              <a:rPr lang="en-US" sz="2000" dirty="0">
                <a:cs typeface="Times New Roman"/>
              </a:rPr>
              <a:t>Lower is </a:t>
            </a:r>
            <a:r>
              <a:rPr lang="en-US" sz="2000" b="1" dirty="0">
                <a:cs typeface="Times New Roman"/>
              </a:rPr>
              <a:t>n, </a:t>
            </a:r>
            <a:r>
              <a:rPr lang="en-US" sz="2000" dirty="0">
                <a:cs typeface="Times New Roman"/>
              </a:rPr>
              <a:t>point </a:t>
            </a:r>
            <a:r>
              <a:rPr lang="el-GR" sz="2000" i="1" dirty="0">
                <a:latin typeface="Calibri" panose="020F0502020204030204" pitchFamily="34" charset="0"/>
                <a:cs typeface="Times New Roman"/>
              </a:rPr>
              <a:t>ω</a:t>
            </a:r>
            <a:r>
              <a:rPr lang="en-US" sz="2000" i="1" dirty="0">
                <a:cs typeface="Times New Roman"/>
              </a:rPr>
              <a:t>’</a:t>
            </a:r>
            <a:r>
              <a:rPr lang="en-US" sz="2000" i="1" baseline="-25000" dirty="0">
                <a:cs typeface="Times New Roman"/>
              </a:rPr>
              <a:t>s</a:t>
            </a:r>
            <a:r>
              <a:rPr lang="en-US" sz="2000" i="1" dirty="0">
                <a:cs typeface="Times New Roman"/>
              </a:rPr>
              <a:t>(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sz="2000" i="1" dirty="0">
                <a:cs typeface="Times New Roman"/>
              </a:rPr>
              <a:t>) = 0 </a:t>
            </a:r>
            <a:r>
              <a:rPr lang="en-US" sz="2000" dirty="0">
                <a:cs typeface="Times New Roman"/>
              </a:rPr>
              <a:t>is further away from bunch center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38200" y="6173787"/>
            <a:ext cx="2743200" cy="365125"/>
          </a:xfrm>
        </p:spPr>
        <p:txBody>
          <a:bodyPr/>
          <a:lstStyle/>
          <a:p>
            <a:r>
              <a:rPr lang="en-US" dirty="0"/>
              <a:t>23/06/2020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17</a:t>
            </a:fld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162887" y="5334067"/>
            <a:ext cx="504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→ </a:t>
            </a:r>
            <a:r>
              <a:rPr lang="en-US" dirty="0"/>
              <a:t>For short bunches,  </a:t>
            </a:r>
            <a:r>
              <a:rPr lang="en-GB" b="1" dirty="0">
                <a:latin typeface="Calibri" panose="020F0502020204030204" pitchFamily="34" charset="0"/>
              </a:rPr>
              <a:t>∆</a:t>
            </a:r>
            <a:r>
              <a:rPr lang="el-GR" b="1" dirty="0">
                <a:latin typeface="Calibri" panose="020F0502020204030204" pitchFamily="34" charset="0"/>
              </a:rPr>
              <a:t>ω</a:t>
            </a:r>
            <a:r>
              <a:rPr lang="en-GB" b="1" baseline="-25000" dirty="0">
                <a:latin typeface="Calibri" panose="020F0502020204030204" pitchFamily="34" charset="0"/>
              </a:rPr>
              <a:t>s</a:t>
            </a:r>
            <a:r>
              <a:rPr lang="en-US" dirty="0"/>
              <a:t> is significantly increased</a:t>
            </a:r>
          </a:p>
          <a:p>
            <a:r>
              <a:rPr lang="en-US" dirty="0"/>
              <a:t>(by ~ 10/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en-GB" baseline="-25000" dirty="0">
                <a:latin typeface="Times New Roman"/>
                <a:cs typeface="Times New Roman"/>
              </a:rPr>
              <a:t>b</a:t>
            </a:r>
            <a:r>
              <a:rPr lang="en-GB" baseline="30000" dirty="0">
                <a:latin typeface="Times New Roman"/>
                <a:cs typeface="Times New Roman"/>
              </a:rPr>
              <a:t>2</a:t>
            </a:r>
            <a:r>
              <a:rPr lang="en-GB" dirty="0">
                <a:latin typeface="Times New Roman"/>
                <a:cs typeface="Times New Roman"/>
              </a:rPr>
              <a:t>) </a:t>
            </a:r>
            <a:r>
              <a:rPr lang="en-GB" dirty="0">
                <a:cs typeface="Times New Roman"/>
              </a:rPr>
              <a:t>with </a:t>
            </a:r>
            <a:r>
              <a:rPr lang="en-US" dirty="0"/>
              <a:t>optimum n </a:t>
            </a:r>
            <a:r>
              <a:rPr lang="en-US" i="1" dirty="0"/>
              <a:t>~ 5/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en-US" baseline="-25000" dirty="0">
                <a:latin typeface="Times New Roman"/>
                <a:cs typeface="Times New Roman"/>
              </a:rPr>
              <a:t>b</a:t>
            </a:r>
            <a:r>
              <a:rPr lang="en-GB" baseline="-25000" dirty="0">
                <a:latin typeface="Times New Roman"/>
                <a:cs typeface="Times New Roman"/>
              </a:rPr>
              <a:t> </a:t>
            </a:r>
            <a:r>
              <a:rPr lang="en-US" dirty="0"/>
              <a:t>(</a:t>
            </a:r>
            <a:r>
              <a:rPr lang="el-GR" dirty="0">
                <a:latin typeface="Times New Roman"/>
                <a:cs typeface="Times New Roman"/>
              </a:rPr>
              <a:t>φ</a:t>
            </a:r>
            <a:r>
              <a:rPr lang="en-GB" baseline="-25000" dirty="0">
                <a:latin typeface="Times New Roman"/>
                <a:cs typeface="Times New Roman"/>
              </a:rPr>
              <a:t>b </a:t>
            </a:r>
            <a:r>
              <a:rPr lang="en-GB" dirty="0">
                <a:latin typeface="Times New Roman"/>
                <a:cs typeface="Times New Roman"/>
              </a:rPr>
              <a:t>= </a:t>
            </a:r>
            <a:r>
              <a:rPr lang="en-GB" i="1" dirty="0">
                <a:latin typeface="Times New Roman"/>
                <a:cs typeface="Times New Roman"/>
              </a:rPr>
              <a:t>h</a:t>
            </a:r>
            <a:r>
              <a:rPr lang="en-GB" dirty="0">
                <a:latin typeface="Times New Roman"/>
                <a:cs typeface="Times New Roman"/>
              </a:rPr>
              <a:t>ω</a:t>
            </a:r>
            <a:r>
              <a:rPr lang="en-GB" baseline="-25000" dirty="0">
                <a:latin typeface="Times New Roman"/>
                <a:cs typeface="Times New Roman"/>
              </a:rPr>
              <a:t>0</a:t>
            </a:r>
            <a:r>
              <a:rPr lang="en-GB" dirty="0">
                <a:latin typeface="Times New Roman"/>
                <a:cs typeface="Times New Roman"/>
              </a:rPr>
              <a:t>𝜏/2)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FB0F5-A69B-3943-8DE7-01AE79ED891F}"/>
              </a:ext>
            </a:extLst>
          </p:cNvPr>
          <p:cNvSpPr txBox="1"/>
          <p:nvPr/>
        </p:nvSpPr>
        <p:spPr>
          <a:xfrm>
            <a:off x="10193017" y="4964735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 MHz RF</a:t>
            </a:r>
          </a:p>
        </p:txBody>
      </p:sp>
    </p:spTree>
    <p:extLst>
      <p:ext uri="{BB962C8B-B14F-4D97-AF65-F5344CB8AC3E}">
        <p14:creationId xmlns:p14="http://schemas.microsoft.com/office/powerpoint/2010/main" val="232531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06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Double RF system: single bunch stability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2075" y="2001948"/>
            <a:ext cx="3876735" cy="29867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4" y="2589450"/>
            <a:ext cx="4216057" cy="3100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68" y="2431832"/>
            <a:ext cx="3247354" cy="25299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377" y="1494117"/>
            <a:ext cx="4352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Thresholds from Van-</a:t>
            </a:r>
            <a:r>
              <a:rPr lang="en-GB" sz="2000" dirty="0" err="1">
                <a:solidFill>
                  <a:srgbClr val="0070C0"/>
                </a:solidFill>
              </a:rPr>
              <a:t>Kampen</a:t>
            </a:r>
            <a:r>
              <a:rPr lang="en-GB" sz="2000" dirty="0">
                <a:solidFill>
                  <a:srgbClr val="0070C0"/>
                </a:solidFill>
              </a:rPr>
              <a:t> modes</a:t>
            </a:r>
          </a:p>
          <a:p>
            <a:r>
              <a:rPr lang="en-GB" sz="2000" dirty="0"/>
              <a:t>and simulations for </a:t>
            </a:r>
            <a:r>
              <a:rPr lang="en-GB" sz="2000" dirty="0" err="1"/>
              <a:t>ImZ</a:t>
            </a:r>
            <a:r>
              <a:rPr lang="en-GB" sz="2000" dirty="0"/>
              <a:t>/n = </a:t>
            </a:r>
            <a:r>
              <a:rPr lang="en-GB" sz="2000" dirty="0" err="1"/>
              <a:t>const</a:t>
            </a:r>
            <a:endParaRPr lang="en-GB" sz="2000" dirty="0"/>
          </a:p>
          <a:p>
            <a:r>
              <a:rPr lang="en-GB" sz="2000" dirty="0"/>
              <a:t>(inductive impedance above transition)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5589" y="5038834"/>
            <a:ext cx="351322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simulations the criterion for LLD needs to be chosen (0.8)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83565" y="1330763"/>
            <a:ext cx="328273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Oscillation amplitude normalised to the kick amplitude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36243" y="3950700"/>
            <a:ext cx="685800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0031" y="5512996"/>
            <a:ext cx="49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→ </a:t>
            </a:r>
            <a:r>
              <a:rPr lang="en-GB" dirty="0"/>
              <a:t>For n=2, long bunches are more stable in BSM. </a:t>
            </a:r>
          </a:p>
          <a:p>
            <a:r>
              <a:rPr lang="en-GB" dirty="0">
                <a:latin typeface="Calibri" panose="020F0502020204030204" pitchFamily="34" charset="0"/>
              </a:rPr>
              <a:t> Different behaviour below transition (simulations O. </a:t>
            </a:r>
            <a:r>
              <a:rPr lang="en-GB" dirty="0" err="1">
                <a:latin typeface="Calibri" panose="020F0502020204030204" pitchFamily="34" charset="0"/>
              </a:rPr>
              <a:t>Boine</a:t>
            </a:r>
            <a:r>
              <a:rPr lang="en-GB" dirty="0">
                <a:latin typeface="Calibri" panose="020F0502020204030204" pitchFamily="34" charset="0"/>
              </a:rPr>
              <a:t> - </a:t>
            </a:r>
            <a:r>
              <a:rPr lang="en-GB" dirty="0" err="1">
                <a:latin typeface="Calibri" panose="020F0502020204030204" pitchFamily="34" charset="0"/>
              </a:rPr>
              <a:t>Frankenheim</a:t>
            </a:r>
            <a:r>
              <a:rPr lang="en-GB" dirty="0">
                <a:latin typeface="Calibri" panose="020F0502020204030204" pitchFamily="34" charset="0"/>
              </a:rPr>
              <a:t>, T. Shukla, PRST AB, 2005)?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29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 in BS-mode for n &gt;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6232" y="2200431"/>
            <a:ext cx="4588448" cy="30394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024230" y="5378104"/>
            <a:ext cx="3974432" cy="6771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 </a:t>
            </a:r>
            <a:r>
              <a:rPr lang="en-GB" dirty="0"/>
              <a:t>BS-mode with </a:t>
            </a:r>
            <a:r>
              <a:rPr lang="en-GB" b="1" dirty="0">
                <a:solidFill>
                  <a:srgbClr val="C00000"/>
                </a:solidFill>
              </a:rPr>
              <a:t>n=4</a:t>
            </a:r>
            <a:r>
              <a:rPr lang="en-GB" dirty="0"/>
              <a:t> and V2/V1=n,    </a:t>
            </a:r>
          </a:p>
          <a:p>
            <a:r>
              <a:rPr lang="en-GB" dirty="0"/>
              <a:t>V1=0.6 MV @100 MHz , SPS @26 GeV/c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89" y="2361240"/>
            <a:ext cx="3984037" cy="28786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24230" y="1504208"/>
            <a:ext cx="405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Threshold from particle simulations</a:t>
            </a:r>
          </a:p>
          <a:p>
            <a:r>
              <a:rPr lang="en-GB" sz="2000" i="1" dirty="0"/>
              <a:t>(T. Argyropoulos, PhD thesis, 2015)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1802" y="1541020"/>
            <a:ext cx="3976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/>
              <a:t>Synchrotron frequency distribution </a:t>
            </a:r>
          </a:p>
          <a:p>
            <a:pPr>
              <a:buNone/>
            </a:pPr>
            <a:r>
              <a:rPr lang="en-US" sz="2000" b="1" dirty="0"/>
              <a:t>in BS-mode for various 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766" y="5208827"/>
            <a:ext cx="5674019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→ </a:t>
            </a:r>
            <a:r>
              <a:rPr lang="en-GB" sz="2000" dirty="0"/>
              <a:t>Flat portion in </a:t>
            </a:r>
            <a:r>
              <a:rPr lang="el-GR" sz="2000" dirty="0">
                <a:latin typeface="Calibri" panose="020F0502020204030204" pitchFamily="34" charset="0"/>
              </a:rPr>
              <a:t>ω</a:t>
            </a:r>
            <a:r>
              <a:rPr lang="en-GB" sz="2000" dirty="0">
                <a:latin typeface="Calibri" panose="020F0502020204030204" pitchFamily="34" charset="0"/>
              </a:rPr>
              <a:t>’</a:t>
            </a:r>
            <a:r>
              <a:rPr lang="en-GB" sz="2000" baseline="-25000" dirty="0">
                <a:latin typeface="Calibri" panose="020F0502020204030204" pitchFamily="34" charset="0"/>
              </a:rPr>
              <a:t>s</a:t>
            </a:r>
            <a:r>
              <a:rPr lang="en-GB" sz="2000" dirty="0">
                <a:latin typeface="Calibri" panose="020F0502020204030204" pitchFamily="34" charset="0"/>
              </a:rPr>
              <a:t>(J) </a:t>
            </a:r>
            <a:r>
              <a:rPr lang="en-GB" sz="2000" dirty="0"/>
              <a:t>appears </a:t>
            </a:r>
            <a:r>
              <a:rPr lang="en-GB" sz="2000" b="1" dirty="0">
                <a:solidFill>
                  <a:srgbClr val="C00000"/>
                </a:solidFill>
              </a:rPr>
              <a:t>for n&gt;2</a:t>
            </a:r>
          </a:p>
          <a:p>
            <a:r>
              <a:rPr lang="en-GB" sz="2000" dirty="0"/>
              <a:t>Stability in </a:t>
            </a:r>
            <a:r>
              <a:rPr lang="en-GB" sz="2000" b="1" dirty="0"/>
              <a:t>BSM</a:t>
            </a:r>
            <a:r>
              <a:rPr lang="en-GB" sz="2000" dirty="0"/>
              <a:t> can be improved by phase shift, also in </a:t>
            </a:r>
            <a:r>
              <a:rPr lang="en-GB" sz="2000" b="1" dirty="0"/>
              <a:t>BLM</a:t>
            </a:r>
            <a:r>
              <a:rPr lang="en-GB" sz="2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T.  Argyropoulos, A. </a:t>
            </a:r>
            <a:r>
              <a:rPr lang="en-US" sz="2000" i="1" dirty="0" err="1"/>
              <a:t>Burov</a:t>
            </a:r>
            <a:r>
              <a:rPr lang="en-US" sz="2000" i="1" dirty="0"/>
              <a:t>, E.S., IPAC’12</a:t>
            </a:r>
            <a:r>
              <a:rPr lang="en-US" sz="2000" dirty="0"/>
              <a:t>)</a:t>
            </a:r>
            <a:endParaRPr lang="en-GB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87985" y="3691642"/>
            <a:ext cx="6858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46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>
                <a:solidFill>
                  <a:srgbClr val="0070C0"/>
                </a:solidFill>
              </a:rPr>
              <a:t>Single bunch</a:t>
            </a:r>
          </a:p>
          <a:p>
            <a:pPr lvl="1"/>
            <a:r>
              <a:rPr lang="en-GB" dirty="0"/>
              <a:t>Loss of Landau Damping in LHC </a:t>
            </a:r>
          </a:p>
          <a:p>
            <a:pPr lvl="1"/>
            <a:r>
              <a:rPr lang="en-GB" dirty="0" err="1"/>
              <a:t>Sacherer</a:t>
            </a:r>
            <a:r>
              <a:rPr lang="en-GB" dirty="0"/>
              <a:t> and Hofmann-Pedersen approaches</a:t>
            </a:r>
          </a:p>
          <a:p>
            <a:pPr lvl="1"/>
            <a:r>
              <a:rPr lang="en-GB" dirty="0"/>
              <a:t>Van-</a:t>
            </a:r>
            <a:r>
              <a:rPr lang="en-GB" dirty="0" err="1"/>
              <a:t>Kampen</a:t>
            </a:r>
            <a:r>
              <a:rPr lang="en-GB" dirty="0"/>
              <a:t> modes and Lebedev’ equation</a:t>
            </a:r>
          </a:p>
          <a:p>
            <a:r>
              <a:rPr lang="en-GB" dirty="0"/>
              <a:t>Landau damping in </a:t>
            </a:r>
            <a:r>
              <a:rPr lang="en-GB" dirty="0">
                <a:solidFill>
                  <a:srgbClr val="0070C0"/>
                </a:solidFill>
              </a:rPr>
              <a:t>a double RF system </a:t>
            </a:r>
          </a:p>
          <a:p>
            <a:r>
              <a:rPr lang="en-GB" dirty="0">
                <a:solidFill>
                  <a:srgbClr val="0070C0"/>
                </a:solidFill>
              </a:rPr>
              <a:t>Multi-bunch beam</a:t>
            </a:r>
          </a:p>
          <a:p>
            <a:pPr lvl="1"/>
            <a:r>
              <a:rPr lang="en-GB" dirty="0"/>
              <a:t>Stability diagrams in single and double RF</a:t>
            </a:r>
          </a:p>
          <a:p>
            <a:pPr lvl="1"/>
            <a:r>
              <a:rPr lang="en-GB" dirty="0"/>
              <a:t>Bunch-by-bunch Landau damping</a:t>
            </a:r>
          </a:p>
          <a:p>
            <a:r>
              <a:rPr lang="en-GB" dirty="0"/>
              <a:t>Summary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0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 for multi-bunch beam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20</a:t>
            </a:fld>
            <a:endParaRPr lang="en-GB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651" y="2046641"/>
            <a:ext cx="3523967" cy="329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1964" y="1311654"/>
            <a:ext cx="232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Stability diagram for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99" y="1629595"/>
            <a:ext cx="2352287" cy="4721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381" y="5439537"/>
            <a:ext cx="4087274" cy="5548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2216" y="1574529"/>
            <a:ext cx="61794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For narrow band impedance </a:t>
            </a:r>
            <a:r>
              <a:rPr lang="en-GB" sz="2000" dirty="0"/>
              <a:t>with </a:t>
            </a:r>
            <a:r>
              <a:rPr lang="en-GB" sz="2000" i="1" dirty="0" err="1">
                <a:latin typeface="Calibri" panose="020F0502020204030204" pitchFamily="34" charset="0"/>
              </a:rPr>
              <a:t>ω</a:t>
            </a:r>
            <a:r>
              <a:rPr lang="en-GB" sz="2000" i="1" baseline="-25000" dirty="0" err="1"/>
              <a:t>r</a:t>
            </a:r>
            <a:r>
              <a:rPr lang="en-GB" sz="2000" i="1" dirty="0"/>
              <a:t>,</a:t>
            </a:r>
            <a:r>
              <a:rPr lang="en-GB" sz="2000" dirty="0"/>
              <a:t> only one resonant harmonic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000" i="1" dirty="0" err="1">
                <a:latin typeface="Calibri" panose="020F0502020204030204" pitchFamily="34" charset="0"/>
              </a:rPr>
              <a:t>ω</a:t>
            </a:r>
            <a:r>
              <a:rPr lang="en-GB" sz="2000" i="1" baseline="-25000" dirty="0" err="1"/>
              <a:t>r</a:t>
            </a:r>
            <a:r>
              <a:rPr lang="en-GB" sz="2000" i="1" baseline="-25000" dirty="0"/>
              <a:t> </a:t>
            </a:r>
            <a:r>
              <a:rPr lang="en-GB" sz="2000" i="1" dirty="0"/>
              <a:t>/</a:t>
            </a:r>
            <a:r>
              <a:rPr lang="en-GB" sz="2000" i="1" dirty="0">
                <a:latin typeface="Calibri" panose="020F0502020204030204" pitchFamily="34" charset="0"/>
              </a:rPr>
              <a:t>ω</a:t>
            </a:r>
            <a:r>
              <a:rPr lang="en-GB" sz="2000" i="1" baseline="-25000" dirty="0"/>
              <a:t>0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lM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+ n </a:t>
            </a:r>
            <a:r>
              <a:rPr lang="en-GB" sz="2000" dirty="0"/>
              <a:t>can be kept </a:t>
            </a:r>
            <a:r>
              <a:rPr lang="en-GB" dirty="0"/>
              <a:t>(M - number of equidistant bunches) in Lebedev equation: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994" y="2502394"/>
            <a:ext cx="2585096" cy="7954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217" y="3255158"/>
            <a:ext cx="2647622" cy="768978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435" y="4116994"/>
            <a:ext cx="3856711" cy="742372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/>
          </p:cNvCxnSpPr>
          <p:nvPr/>
        </p:nvCxnSpPr>
        <p:spPr>
          <a:xfrm>
            <a:off x="9742077" y="2222339"/>
            <a:ext cx="1" cy="285521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1486" y="3975365"/>
            <a:ext cx="854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stable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93148" y="3975365"/>
            <a:ext cx="101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unstable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2216" y="3316250"/>
            <a:ext cx="330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From stability diagram</a:t>
            </a:r>
          </a:p>
          <a:p>
            <a:r>
              <a:rPr lang="en-GB" sz="2000" i="1" dirty="0"/>
              <a:t>(V. </a:t>
            </a:r>
            <a:r>
              <a:rPr lang="en-GB" sz="2000" i="1" dirty="0" err="1"/>
              <a:t>Balbekov</a:t>
            </a:r>
            <a:r>
              <a:rPr lang="en-GB" sz="2000" i="1" dirty="0"/>
              <a:t>, S. Ivanov, 1987):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571" y="4287793"/>
            <a:ext cx="61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9E385A-066A-7747-BD5A-AF2BCD7B245E}"/>
              </a:ext>
            </a:extLst>
          </p:cNvPr>
          <p:cNvSpPr txBox="1"/>
          <p:nvPr/>
        </p:nvSpPr>
        <p:spPr>
          <a:xfrm>
            <a:off x="838200" y="5254871"/>
            <a:ext cx="648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→ Beam is stable </a:t>
            </a:r>
            <a:r>
              <a:rPr lang="en-GB" sz="2000" dirty="0"/>
              <a:t>if vertical line </a:t>
            </a:r>
            <a:r>
              <a:rPr lang="en-GB" sz="2000" i="1" dirty="0"/>
              <a:t>1/</a:t>
            </a:r>
            <a:r>
              <a:rPr lang="en-GB" sz="2000" i="1" dirty="0" err="1"/>
              <a:t>R</a:t>
            </a:r>
            <a:r>
              <a:rPr lang="en-GB" sz="2000" i="1" baseline="-25000" dirty="0" err="1"/>
              <a:t>sh</a:t>
            </a:r>
            <a:r>
              <a:rPr lang="en-GB" sz="2000" i="1" baseline="-25000" dirty="0"/>
              <a:t> </a:t>
            </a:r>
            <a:r>
              <a:rPr lang="en-GB" sz="2000" dirty="0"/>
              <a:t>is inside stability region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3F15C6-6416-9C45-AA50-528A119D6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499" y="4228084"/>
            <a:ext cx="1771903" cy="5201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AC540EC-C755-2144-BF3F-C3F44068FC5D}"/>
              </a:ext>
            </a:extLst>
          </p:cNvPr>
          <p:cNvSpPr txBox="1"/>
          <p:nvPr/>
        </p:nvSpPr>
        <p:spPr>
          <a:xfrm>
            <a:off x="5063282" y="4303514"/>
            <a:ext cx="72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914066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 for multi-bunch beam: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stability diagrams in single and double RF   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23/06/2020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21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26" y="1950795"/>
            <a:ext cx="3403630" cy="3255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74" y="2000524"/>
            <a:ext cx="3308951" cy="310610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9874" y="5314654"/>
            <a:ext cx="348769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GB" sz="2000" dirty="0">
                <a:solidFill>
                  <a:srgbClr val="C00000"/>
                </a:solidFill>
              </a:rPr>
              <a:t>= 2: </a:t>
            </a:r>
            <a:r>
              <a:rPr lang="en-GB" sz="2000" dirty="0" err="1"/>
              <a:t>R</a:t>
            </a:r>
            <a:r>
              <a:rPr lang="en-GB" sz="2000" baseline="-25000" dirty="0" err="1"/>
              <a:t>th</a:t>
            </a:r>
            <a:r>
              <a:rPr lang="en-GB" sz="2000" dirty="0"/>
              <a:t> in double RF system (BLM) is higher than in single RF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960" y="5303069"/>
            <a:ext cx="1725360" cy="3892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9502" y="4676664"/>
            <a:ext cx="4259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Note that many modes m are excited simultaneously in the BL-mode (not in BS-mode) since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10600" y="5320488"/>
            <a:ext cx="32993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GB" sz="2000" dirty="0">
                <a:solidFill>
                  <a:srgbClr val="C00000"/>
                </a:solidFill>
              </a:rPr>
              <a:t>= 1:</a:t>
            </a:r>
            <a:r>
              <a:rPr lang="en-GB" sz="2000" dirty="0"/>
              <a:t> </a:t>
            </a:r>
            <a:r>
              <a:rPr lang="en-GB" sz="2000" dirty="0" err="1"/>
              <a:t>R</a:t>
            </a:r>
            <a:r>
              <a:rPr lang="en-GB" sz="2000" baseline="-25000" dirty="0" err="1"/>
              <a:t>th</a:t>
            </a:r>
            <a:r>
              <a:rPr lang="en-GB" sz="2000" dirty="0"/>
              <a:t> in double RF system is decreasing with emittance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9414" y="1651814"/>
            <a:ext cx="72707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Stability diagrams </a:t>
            </a:r>
            <a:r>
              <a:rPr lang="en-GB" dirty="0">
                <a:latin typeface="Calibri" panose="020F0502020204030204" pitchFamily="34" charset="0"/>
              </a:rPr>
              <a:t>(m=1)</a:t>
            </a:r>
            <a:r>
              <a:rPr lang="en-GB" dirty="0"/>
              <a:t> for </a:t>
            </a:r>
            <a:r>
              <a:rPr lang="el-GR" dirty="0">
                <a:latin typeface="Calibri" panose="020F0502020204030204" pitchFamily="34" charset="0"/>
              </a:rPr>
              <a:t>μ</a:t>
            </a:r>
            <a:r>
              <a:rPr lang="en-GB" dirty="0">
                <a:latin typeface="Calibri" panose="020F0502020204030204" pitchFamily="34" charset="0"/>
              </a:rPr>
              <a:t> = 1 and 2 in 1RF &amp; 2RF (BLM) for various </a:t>
            </a:r>
            <a:r>
              <a:rPr lang="el-GR" dirty="0">
                <a:latin typeface="Calibri" panose="020F0502020204030204" pitchFamily="34" charset="0"/>
              </a:rPr>
              <a:t>φ</a:t>
            </a:r>
            <a:r>
              <a:rPr lang="en-GB" baseline="-25000" dirty="0">
                <a:latin typeface="Calibri" panose="020F0502020204030204" pitchFamily="34" charset="0"/>
              </a:rPr>
              <a:t>max</a:t>
            </a:r>
            <a:endParaRPr lang="en-GB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37" y="2449685"/>
            <a:ext cx="4378237" cy="799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502" y="2050699"/>
            <a:ext cx="2759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instability threshold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555" y="3572112"/>
            <a:ext cx="4195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→ </a:t>
            </a:r>
            <a:r>
              <a:rPr lang="en-GB" sz="2000" dirty="0"/>
              <a:t>Strong dependence on </a:t>
            </a:r>
            <a:r>
              <a:rPr lang="el-GR" sz="2000" dirty="0">
                <a:latin typeface="Calibri" panose="020F0502020204030204" pitchFamily="34" charset="0"/>
              </a:rPr>
              <a:t>ω</a:t>
            </a:r>
            <a:r>
              <a:rPr lang="en-GB" sz="2000" dirty="0">
                <a:latin typeface="Calibri" panose="020F0502020204030204" pitchFamily="34" charset="0"/>
              </a:rPr>
              <a:t>’</a:t>
            </a:r>
            <a:r>
              <a:rPr lang="en-GB" sz="2000" baseline="-25000" dirty="0">
                <a:latin typeface="Calibri" panose="020F0502020204030204" pitchFamily="34" charset="0"/>
              </a:rPr>
              <a:t>s</a:t>
            </a:r>
            <a:r>
              <a:rPr lang="en-GB" sz="2000" dirty="0">
                <a:latin typeface="Calibri" panose="020F0502020204030204" pitchFamily="34" charset="0"/>
              </a:rPr>
              <a:t>/F’</a:t>
            </a:r>
            <a:endParaRPr lang="en-GB" sz="2000" dirty="0"/>
          </a:p>
          <a:p>
            <a:r>
              <a:rPr lang="en-GB" sz="2000" dirty="0"/>
              <a:t>Distributions with non-zero function F’</a:t>
            </a:r>
          </a:p>
          <a:p>
            <a:r>
              <a:rPr lang="en-GB" sz="2000" dirty="0"/>
              <a:t>at the edge are more unstable (</a:t>
            </a:r>
            <a:r>
              <a:rPr lang="el-GR" sz="2000" dirty="0">
                <a:latin typeface="Calibri" panose="020F0502020204030204" pitchFamily="34" charset="0"/>
              </a:rPr>
              <a:t>μ</a:t>
            </a:r>
            <a:r>
              <a:rPr lang="en-GB" sz="2000" dirty="0">
                <a:latin typeface="Calibri" panose="020F0502020204030204" pitchFamily="34" charset="0"/>
              </a:rPr>
              <a:t> &lt; 1)</a:t>
            </a:r>
            <a:r>
              <a:rPr lang="en-GB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070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Multi-bunch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5942"/>
            <a:ext cx="56500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000" dirty="0"/>
              <a:t>Only the FWHM bunch length is important </a:t>
            </a:r>
          </a:p>
          <a:p>
            <a:r>
              <a:rPr lang="en-GB" sz="2000" dirty="0"/>
              <a:t>Lebedev matrix equation allows analysis of beam stability with both narrow and broad-band impedances. 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22</a:t>
            </a:fld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787993" y="4100926"/>
            <a:ext cx="712026" cy="231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22555" y="1592614"/>
            <a:ext cx="5413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In single RF system the threshold (no acceleration)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05" y="1298212"/>
            <a:ext cx="4590953" cy="34723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68632" y="4786069"/>
            <a:ext cx="4704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Threshold </a:t>
            </a:r>
            <a:r>
              <a:rPr lang="en-GB" dirty="0" err="1"/>
              <a:t>R</a:t>
            </a:r>
            <a:r>
              <a:rPr lang="en-GB" baseline="-25000" dirty="0" err="1"/>
              <a:t>sh</a:t>
            </a:r>
            <a:r>
              <a:rPr lang="en-GB" dirty="0"/>
              <a:t> for coupled-bunch instabilities in FCC-</a:t>
            </a:r>
            <a:r>
              <a:rPr lang="en-GB" dirty="0" err="1"/>
              <a:t>hh</a:t>
            </a:r>
            <a:r>
              <a:rPr lang="en-GB" dirty="0"/>
              <a:t> at 50 </a:t>
            </a:r>
            <a:r>
              <a:rPr lang="en-GB" dirty="0" err="1"/>
              <a:t>TeV</a:t>
            </a:r>
            <a:r>
              <a:rPr lang="en-GB" dirty="0"/>
              <a:t> for nominal intensity </a:t>
            </a:r>
            <a:r>
              <a:rPr lang="en-GB" dirty="0" err="1"/>
              <a:t>N</a:t>
            </a:r>
            <a:r>
              <a:rPr lang="en-GB" baseline="-25000" dirty="0" err="1"/>
              <a:t>b</a:t>
            </a:r>
            <a:r>
              <a:rPr lang="en-GB" dirty="0"/>
              <a:t>=10</a:t>
            </a:r>
            <a:r>
              <a:rPr lang="en-GB" baseline="30000" dirty="0"/>
              <a:t>11</a:t>
            </a:r>
            <a:r>
              <a:rPr lang="en-GB" dirty="0"/>
              <a:t>, V = 38 MV, </a:t>
            </a:r>
            <a:r>
              <a:rPr lang="el-GR" dirty="0">
                <a:latin typeface="Calibri" panose="020F0502020204030204" pitchFamily="34" charset="0"/>
              </a:rPr>
              <a:t>γ</a:t>
            </a:r>
            <a:r>
              <a:rPr lang="en-GB" baseline="-25000" dirty="0"/>
              <a:t>t</a:t>
            </a:r>
            <a:r>
              <a:rPr lang="en-GB" dirty="0"/>
              <a:t> =99.3 </a:t>
            </a:r>
            <a:r>
              <a:rPr lang="en-GB" i="1" dirty="0"/>
              <a:t>(I. Karpov, E.S., IPAC’19)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01" y="2023251"/>
            <a:ext cx="2931384" cy="6787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493" y="2754039"/>
            <a:ext cx="5303819" cy="9464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2824" y="2301497"/>
            <a:ext cx="133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13503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8">
            <a:extLst>
              <a:ext uri="{FF2B5EF4-FFF2-40B4-BE49-F238E27FC236}">
                <a16:creationId xmlns:a16="http://schemas.microsoft.com/office/drawing/2014/main" id="{BB7B1AF4-9162-894F-B049-CDFDF47E0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35" y="2903839"/>
            <a:ext cx="3626282" cy="270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Stabilisation of LHC proton beam in CERN SPS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97" y="1690688"/>
            <a:ext cx="10596181" cy="4351338"/>
          </a:xfrm>
        </p:spPr>
        <p:txBody>
          <a:bodyPr>
            <a:normAutofit/>
          </a:bodyPr>
          <a:lstStyle/>
          <a:p>
            <a:r>
              <a:rPr lang="en-GB" sz="2100" dirty="0"/>
              <a:t>Bunch intensity </a:t>
            </a:r>
            <a:r>
              <a:rPr lang="en-GB" sz="2100" dirty="0">
                <a:solidFill>
                  <a:srgbClr val="0070C0"/>
                </a:solidFill>
              </a:rPr>
              <a:t>should be doubled </a:t>
            </a:r>
            <a:r>
              <a:rPr lang="en-GB" sz="2100" dirty="0"/>
              <a:t>after RF upgrade, HOM damping and impedance reduction</a:t>
            </a:r>
          </a:p>
          <a:p>
            <a:r>
              <a:rPr lang="en-GB" sz="2100" dirty="0"/>
              <a:t>The LHC beam in SPS is stabilised by the </a:t>
            </a:r>
            <a:r>
              <a:rPr lang="en-GB" sz="2100" dirty="0">
                <a:solidFill>
                  <a:srgbClr val="0070C0"/>
                </a:solidFill>
              </a:rPr>
              <a:t>4</a:t>
            </a:r>
            <a:r>
              <a:rPr lang="en-GB" sz="2100" baseline="30000" dirty="0">
                <a:solidFill>
                  <a:srgbClr val="0070C0"/>
                </a:solidFill>
              </a:rPr>
              <a:t>th</a:t>
            </a:r>
            <a:r>
              <a:rPr lang="en-GB" sz="2100" dirty="0">
                <a:solidFill>
                  <a:srgbClr val="0070C0"/>
                </a:solidFill>
              </a:rPr>
              <a:t> harmonic RF system </a:t>
            </a:r>
            <a:r>
              <a:rPr lang="en-GB" sz="2100" dirty="0">
                <a:solidFill>
                  <a:srgbClr val="C00000"/>
                </a:solidFill>
              </a:rPr>
              <a:t>(~ factor 4 in threshold)</a:t>
            </a:r>
            <a:r>
              <a:rPr lang="en-GB" sz="2100" dirty="0"/>
              <a:t>.                   </a:t>
            </a:r>
            <a:r>
              <a:rPr lang="en-GB" sz="2100" dirty="0">
                <a:latin typeface="Calibri" panose="020F0502020204030204" pitchFamily="34" charset="0"/>
              </a:rPr>
              <a:t>→ </a:t>
            </a:r>
            <a:r>
              <a:rPr lang="en-GB" sz="2100" dirty="0"/>
              <a:t>Extra stability margin by optimising the 800 MHz voltage program (</a:t>
            </a:r>
            <a:r>
              <a:rPr lang="en-GB" sz="2100" i="1" dirty="0"/>
              <a:t>V</a:t>
            </a:r>
            <a:r>
              <a:rPr lang="en-GB" sz="2100" i="1" baseline="-25000" dirty="0"/>
              <a:t>4 </a:t>
            </a:r>
            <a:r>
              <a:rPr lang="en-GB" sz="2100" i="1" dirty="0"/>
              <a:t>/V</a:t>
            </a:r>
            <a:r>
              <a:rPr lang="en-GB" sz="2100" i="1" baseline="-25000" dirty="0"/>
              <a:t>1</a:t>
            </a:r>
            <a:r>
              <a:rPr lang="en-GB" sz="2100" i="1" dirty="0"/>
              <a:t> </a:t>
            </a:r>
            <a:r>
              <a:rPr lang="en-GB" sz="2100" dirty="0"/>
              <a:t>= 0.1 used before)  </a:t>
            </a:r>
            <a:endParaRPr lang="en-US" sz="21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69" y="2851727"/>
            <a:ext cx="3646472" cy="2721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7832" y="3122194"/>
            <a:ext cx="14510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</a:t>
            </a:r>
            <a:r>
              <a:rPr lang="en-US" sz="1600" b="1" baseline="-25000" dirty="0"/>
              <a:t>800</a:t>
            </a:r>
            <a:r>
              <a:rPr lang="en-US" sz="1600" b="1" dirty="0"/>
              <a:t> = 0.15 V</a:t>
            </a:r>
            <a:r>
              <a:rPr lang="en-US" sz="1600" b="1" baseline="-25000" dirty="0"/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5065" y="3065193"/>
            <a:ext cx="20014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Optimum V</a:t>
            </a:r>
            <a:r>
              <a:rPr lang="en-US" sz="1600" b="1" baseline="-25000" dirty="0"/>
              <a:t>800</a:t>
            </a:r>
            <a:r>
              <a:rPr lang="en-US" sz="1600" b="1" dirty="0"/>
              <a:t>/V</a:t>
            </a:r>
            <a:r>
              <a:rPr lang="en-US" sz="1600" b="1" baseline="-25000" dirty="0"/>
              <a:t>200</a:t>
            </a:r>
          </a:p>
          <a:p>
            <a:r>
              <a:rPr lang="en-US" sz="1600" b="1" dirty="0"/>
              <a:t>ratio during SPS 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220" y="5608059"/>
            <a:ext cx="36410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Increasing V</a:t>
            </a:r>
            <a:r>
              <a:rPr lang="en-GB" baseline="-25000" dirty="0">
                <a:solidFill>
                  <a:srgbClr val="C00000"/>
                </a:solidFill>
              </a:rPr>
              <a:t>800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 improves stability, 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45373" y="5609161"/>
            <a:ext cx="3264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en-US" dirty="0"/>
              <a:t>higher bunch intensities were stabilized </a:t>
            </a:r>
            <a:r>
              <a:rPr lang="en-GB" dirty="0"/>
              <a:t>and injected into LHC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84715" y="5622924"/>
            <a:ext cx="38202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but only towards the end of the ramp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23/06/2020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23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23779" y="4203505"/>
            <a:ext cx="1372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SPS @450 GeV</a:t>
            </a:r>
          </a:p>
        </p:txBody>
      </p:sp>
      <p:pic>
        <p:nvPicPr>
          <p:cNvPr id="16" name="DAC227CF-C489-4B63-BFBC-63A6977FC8A0" descr="A8336851-BA1A-4405-8685-DFB200A79802@cern">
            <a:extLst>
              <a:ext uri="{FF2B5EF4-FFF2-40B4-BE49-F238E27FC236}">
                <a16:creationId xmlns:a16="http://schemas.microsoft.com/office/drawing/2014/main" id="{3C6D4C87-5EAE-D94E-B906-CB9404EA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" y="2762491"/>
            <a:ext cx="3723426" cy="278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BB84CC-4001-134A-A5F5-3D806DD667F6}"/>
              </a:ext>
            </a:extLst>
          </p:cNvPr>
          <p:cNvCxnSpPr>
            <a:cxnSpLocks/>
          </p:cNvCxnSpPr>
          <p:nvPr/>
        </p:nvCxnSpPr>
        <p:spPr>
          <a:xfrm flipV="1">
            <a:off x="2823779" y="4152958"/>
            <a:ext cx="0" cy="5711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56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A129-F15A-1B48-9C85-F9B9509E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Intensity effects and controlled emittance blow-up in a double RF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BA892-BFD2-E843-941B-8277A9B2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7678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Strong </a:t>
            </a:r>
            <a:r>
              <a:rPr lang="en-US" sz="2400" dirty="0">
                <a:solidFill>
                  <a:srgbClr val="C00000"/>
                </a:solidFill>
              </a:rPr>
              <a:t>beam loading </a:t>
            </a:r>
            <a:r>
              <a:rPr lang="en-US" sz="2400" dirty="0"/>
              <a:t>in main SPS RF system (even with OTFB) shifts a relative phase between 2 RF systems (200 &amp; 800 MHz) and bunch positions</a:t>
            </a:r>
          </a:p>
          <a:p>
            <a:pPr lvl="1"/>
            <a:r>
              <a:rPr lang="en-US" sz="2000" dirty="0"/>
              <a:t>Synchrotron frequency spread and Landau damping is varying from </a:t>
            </a:r>
            <a:r>
              <a:rPr lang="en-US" sz="2000" dirty="0">
                <a:solidFill>
                  <a:srgbClr val="C00000"/>
                </a:solidFill>
              </a:rPr>
              <a:t>bunch-to-bunch</a:t>
            </a:r>
          </a:p>
          <a:p>
            <a:pPr lvl="1"/>
            <a:r>
              <a:rPr lang="en-US" sz="2000" dirty="0"/>
              <a:t>Optimum noise frequency band                  is different for each bunch…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B9C70-3BCF-0244-ABBB-E083EA0D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CC4BD-973D-434F-8B02-97270C2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FAD01-B717-564D-8E99-93127B470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364" y="3764586"/>
            <a:ext cx="33782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956F8-CC81-2E4E-9FED-9EA8981D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34" y="1134722"/>
            <a:ext cx="3378200" cy="270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E85444-34F6-744C-9151-8EE2AD455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2" t="1241" r="4748"/>
          <a:stretch/>
        </p:blipFill>
        <p:spPr>
          <a:xfrm>
            <a:off x="4934908" y="4001294"/>
            <a:ext cx="3220927" cy="246885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D1BA9A-0957-DE4D-BF40-3031837942F8}"/>
              </a:ext>
            </a:extLst>
          </p:cNvPr>
          <p:cNvCxnSpPr>
            <a:cxnSpLocks/>
          </p:cNvCxnSpPr>
          <p:nvPr/>
        </p:nvCxnSpPr>
        <p:spPr>
          <a:xfrm flipV="1">
            <a:off x="5976029" y="2829568"/>
            <a:ext cx="1027925" cy="187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CEAA525-447E-0F4B-9752-4A1F38B49CE5}"/>
              </a:ext>
            </a:extLst>
          </p:cNvPr>
          <p:cNvSpPr/>
          <p:nvPr/>
        </p:nvSpPr>
        <p:spPr>
          <a:xfrm>
            <a:off x="7819358" y="141105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bunch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271D4-6855-904E-A250-02A73B83309B}"/>
              </a:ext>
            </a:extLst>
          </p:cNvPr>
          <p:cNvSpPr txBox="1"/>
          <p:nvPr/>
        </p:nvSpPr>
        <p:spPr>
          <a:xfrm>
            <a:off x="6565695" y="4224057"/>
            <a:ext cx="1630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bunch number:</a:t>
            </a:r>
          </a:p>
          <a:p>
            <a:r>
              <a:rPr lang="en-GB" dirty="0">
                <a:solidFill>
                  <a:schemeClr val="accent5"/>
                </a:solidFill>
              </a:rPr>
              <a:t>               k=1</a:t>
            </a:r>
          </a:p>
          <a:p>
            <a:pPr algn="ctr"/>
            <a:r>
              <a:rPr lang="en-GB" dirty="0"/>
              <a:t>           k=36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           k=72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7A07F3-6A90-DA46-8936-C383EBCF5E7B}"/>
              </a:ext>
            </a:extLst>
          </p:cNvPr>
          <p:cNvSpPr/>
          <p:nvPr/>
        </p:nvSpPr>
        <p:spPr>
          <a:xfrm>
            <a:off x="838200" y="4697580"/>
            <a:ext cx="3679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Potential well distortion </a:t>
            </a:r>
            <a:r>
              <a:rPr lang="en-US" sz="2400" dirty="0"/>
              <a:t>also shifts incoherent frequency band  ~ N/𝜏</a:t>
            </a:r>
            <a:r>
              <a:rPr lang="en-US" sz="2400" baseline="30000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52ED74-CA3F-9A4E-B720-5F1B05B33014}"/>
              </a:ext>
            </a:extLst>
          </p:cNvPr>
          <p:cNvSpPr txBox="1"/>
          <p:nvPr/>
        </p:nvSpPr>
        <p:spPr>
          <a:xfrm>
            <a:off x="9799459" y="2677518"/>
            <a:ext cx="122655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- initial</a:t>
            </a:r>
          </a:p>
          <a:p>
            <a:r>
              <a:rPr lang="en-GB" dirty="0">
                <a:solidFill>
                  <a:srgbClr val="FF0000"/>
                </a:solidFill>
              </a:rPr>
              <a:t>- after BUP</a:t>
            </a:r>
          </a:p>
          <a:p>
            <a:r>
              <a:rPr lang="en-GB" dirty="0">
                <a:solidFill>
                  <a:schemeClr val="accent5"/>
                </a:solidFill>
              </a:rPr>
              <a:t>- at flat top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8525F-DFDB-4848-8AAE-43FA2A47086B}"/>
              </a:ext>
            </a:extLst>
          </p:cNvPr>
          <p:cNvSpPr/>
          <p:nvPr/>
        </p:nvSpPr>
        <p:spPr>
          <a:xfrm>
            <a:off x="9787206" y="5524823"/>
            <a:ext cx="141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bunch length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39DB7-077D-DC43-99F0-DFE2700E46BA}"/>
              </a:ext>
            </a:extLst>
          </p:cNvPr>
          <p:cNvCxnSpPr>
            <a:cxnSpLocks/>
          </p:cNvCxnSpPr>
          <p:nvPr/>
        </p:nvCxnSpPr>
        <p:spPr>
          <a:xfrm>
            <a:off x="5593552" y="3821094"/>
            <a:ext cx="517378" cy="876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506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Damping of coupled-bunch instability</a:t>
            </a:r>
            <a:b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 with higher harmonic RF system in CERN PS 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2" y="2309943"/>
            <a:ext cx="2737680" cy="2796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40" y="2277460"/>
            <a:ext cx="2956232" cy="274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96" y="3124305"/>
            <a:ext cx="2159703" cy="125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46" y="3124305"/>
            <a:ext cx="2250494" cy="1307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95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10 &amp; 40 MHz  in 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</a:rPr>
              <a:t>BL-mode </a:t>
            </a:r>
            <a:endParaRPr lang="en-GB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3440" y="1958200"/>
            <a:ext cx="26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</a:rPr>
              <a:t>10 &amp; 40 MHz in </a:t>
            </a:r>
            <a:r>
              <a:rPr lang="en-US" b="1" dirty="0">
                <a:solidFill>
                  <a:srgbClr val="C00000"/>
                </a:solidFill>
                <a:latin typeface="Calibri Light" panose="020F0302020204030204" pitchFamily="34" charset="0"/>
              </a:rPr>
              <a:t>BS-mode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59116" y="376383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59943" y="5299415"/>
            <a:ext cx="8061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First successful tests at flat top energy in CERN PS, (</a:t>
            </a:r>
            <a:r>
              <a:rPr lang="en-GB" sz="2000" i="1" dirty="0"/>
              <a:t>H. Damerau et al.</a:t>
            </a:r>
            <a:r>
              <a:rPr lang="en-GB" sz="2000" dirty="0"/>
              <a:t>, 2017)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1736" y="2689100"/>
            <a:ext cx="233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Bunch mode spectrum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16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300" dirty="0">
                <a:solidFill>
                  <a:srgbClr val="0070C0"/>
                </a:solidFill>
              </a:rPr>
              <a:t>Bunch-by-bunch synchrotron frequency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03232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Coupled-bunch instability can also be </a:t>
            </a:r>
            <a:r>
              <a:rPr lang="en-GB" sz="2400" dirty="0" err="1"/>
              <a:t>stabilisied</a:t>
            </a:r>
            <a:r>
              <a:rPr lang="en-GB" sz="2400" dirty="0"/>
              <a:t> by bunch-by-bunch </a:t>
            </a:r>
            <a:r>
              <a:rPr lang="en-GB" sz="2400" dirty="0">
                <a:solidFill>
                  <a:srgbClr val="0070C0"/>
                </a:solidFill>
              </a:rPr>
              <a:t>spread 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400" i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4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&gt; shift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∆ω</a:t>
            </a:r>
            <a:r>
              <a:rPr lang="en-GB" sz="2400" i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2400" dirty="0"/>
              <a:t>: </a:t>
            </a:r>
          </a:p>
          <a:p>
            <a:r>
              <a:rPr lang="en-GB" sz="2400" dirty="0"/>
              <a:t>spread in bunch population</a:t>
            </a:r>
          </a:p>
          <a:p>
            <a:pPr marL="0" indent="0">
              <a:buNone/>
            </a:pPr>
            <a:r>
              <a:rPr lang="en-GB" sz="2400" dirty="0"/>
              <a:t>           </a:t>
            </a:r>
            <a:r>
              <a:rPr lang="en-GB" sz="2400" i="1" dirty="0">
                <a:solidFill>
                  <a:srgbClr val="0070C0"/>
                </a:solidFill>
              </a:rPr>
              <a:t>{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n-GB" sz="2400" i="1" dirty="0">
                <a:solidFill>
                  <a:srgbClr val="0070C0"/>
                </a:solidFill>
              </a:rPr>
              <a:t>N/N}</a:t>
            </a:r>
            <a:r>
              <a:rPr lang="en-GB" sz="2400" i="1" baseline="-25000" dirty="0" err="1">
                <a:solidFill>
                  <a:srgbClr val="0070C0"/>
                </a:solidFill>
              </a:rPr>
              <a:t>rms</a:t>
            </a:r>
            <a:r>
              <a:rPr lang="en-GB" sz="2400" i="1" baseline="-25000" dirty="0">
                <a:solidFill>
                  <a:srgbClr val="0070C0"/>
                </a:solidFill>
              </a:rPr>
              <a:t> </a:t>
            </a:r>
            <a:r>
              <a:rPr lang="en-GB" sz="2400" i="1" dirty="0">
                <a:solidFill>
                  <a:srgbClr val="0070C0"/>
                </a:solidFill>
              </a:rPr>
              <a:t>&gt; </a:t>
            </a:r>
            <a:r>
              <a:rPr lang="en-GB" sz="2400" i="1" dirty="0" err="1">
                <a:solidFill>
                  <a:srgbClr val="0070C0"/>
                </a:solidFill>
              </a:rPr>
              <a:t>Im</a:t>
            </a:r>
            <a:r>
              <a:rPr lang="en-GB" sz="2400" i="1" dirty="0">
                <a:solidFill>
                  <a:srgbClr val="0070C0"/>
                </a:solidFill>
              </a:rPr>
              <a:t>{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400" i="1" baseline="-25000" dirty="0">
                <a:solidFill>
                  <a:srgbClr val="0070C0"/>
                </a:solidFill>
              </a:rPr>
              <a:t>c</a:t>
            </a:r>
            <a:r>
              <a:rPr lang="en-GB" sz="2400" i="1" dirty="0">
                <a:solidFill>
                  <a:srgbClr val="0070C0"/>
                </a:solidFill>
              </a:rPr>
              <a:t>}/Re{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400" i="1" baseline="-25000" dirty="0">
                <a:solidFill>
                  <a:srgbClr val="0070C0"/>
                </a:solidFill>
              </a:rPr>
              <a:t>c</a:t>
            </a:r>
            <a:r>
              <a:rPr lang="en-GB" sz="2400" i="1" dirty="0">
                <a:solidFill>
                  <a:srgbClr val="0070C0"/>
                </a:solidFill>
              </a:rPr>
              <a:t>}</a:t>
            </a:r>
            <a:endParaRPr lang="en-GB" sz="2400" i="1" baseline="-25000" dirty="0">
              <a:solidFill>
                <a:srgbClr val="0070C0"/>
              </a:solidFill>
            </a:endParaRPr>
          </a:p>
          <a:p>
            <a:r>
              <a:rPr lang="en-GB" sz="2400" dirty="0"/>
              <a:t>low-frequency voltage-modulation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</a:rPr>
              <a:t>                            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400" i="1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s0 </a:t>
            </a: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~ V</a:t>
            </a:r>
            <a:r>
              <a:rPr lang="en-GB" sz="2400" i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1/2  </a:t>
            </a:r>
            <a:endParaRPr lang="en-GB" sz="2400" i="1" baseline="30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/>
              <a:t>from RF cavities at </a:t>
            </a:r>
            <a:r>
              <a:rPr lang="en-GB" sz="2400" i="1" dirty="0">
                <a:solidFill>
                  <a:srgbClr val="0070C0"/>
                </a:solidFill>
              </a:rPr>
              <a:t>(h+1)</a:t>
            </a:r>
            <a:r>
              <a:rPr lang="en-GB" sz="2400" dirty="0"/>
              <a:t> or residual beam loading (from fractional ring filling) – ESRF storage ring </a:t>
            </a:r>
            <a:r>
              <a:rPr lang="en-GB" sz="2400" i="1" dirty="0"/>
              <a:t>(O. </a:t>
            </a:r>
            <a:r>
              <a:rPr lang="en-GB" sz="2400" i="1" dirty="0" err="1"/>
              <a:t>Naumann</a:t>
            </a:r>
            <a:r>
              <a:rPr lang="en-GB" sz="2400" i="1" dirty="0"/>
              <a:t>, J. Jacob, 1997)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CERN SPS simulations: </a:t>
            </a:r>
            <a:r>
              <a:rPr lang="en-GB" sz="2400" dirty="0"/>
              <a:t>LHC beam is globally more stable with fundamental impedance reduced (by feedback) than removed </a:t>
            </a:r>
            <a:r>
              <a:rPr lang="en-GB" sz="2400" i="1" dirty="0"/>
              <a:t>(J. </a:t>
            </a:r>
            <a:r>
              <a:rPr lang="en-GB" sz="2400" i="1" dirty="0" err="1"/>
              <a:t>Repond</a:t>
            </a:r>
            <a:r>
              <a:rPr lang="en-GB" sz="2400" i="1" dirty="0"/>
              <a:t>, M. Schwarz)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90" y="1690688"/>
            <a:ext cx="4385498" cy="4144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8546" y="5710019"/>
            <a:ext cx="4918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SPS, Q26, </a:t>
            </a:r>
            <a:r>
              <a:rPr lang="en-GB" sz="2000" i="1" dirty="0" err="1"/>
              <a:t>N</a:t>
            </a:r>
            <a:r>
              <a:rPr lang="en-GB" sz="2000" i="1" baseline="-25000" dirty="0" err="1"/>
              <a:t>b</a:t>
            </a:r>
            <a:r>
              <a:rPr lang="en-GB" sz="2000" baseline="-25000" dirty="0"/>
              <a:t> </a:t>
            </a:r>
            <a:r>
              <a:rPr lang="en-GB" sz="2000" dirty="0"/>
              <a:t>= 3x10</a:t>
            </a:r>
            <a:r>
              <a:rPr lang="en-GB" sz="2000" baseline="30000" dirty="0"/>
              <a:t>10   </a:t>
            </a:r>
            <a:r>
              <a:rPr lang="en-GB" sz="2000" dirty="0"/>
              <a:t>ppb, 16% RF AM</a:t>
            </a:r>
            <a:endParaRPr lang="en-GB" sz="2000" baseline="30000" dirty="0"/>
          </a:p>
          <a:p>
            <a:r>
              <a:rPr lang="en-GB" sz="2000" i="1" dirty="0"/>
              <a:t>E. Vogel, T. Bohl and U. Wehrle, PRST 8 (2005)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1432" y="1365053"/>
            <a:ext cx="4425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Effect of main RF Amplitude Modulation </a:t>
            </a:r>
          </a:p>
        </p:txBody>
      </p:sp>
    </p:spTree>
    <p:extLst>
      <p:ext uri="{BB962C8B-B14F-4D97-AF65-F5344CB8AC3E}">
        <p14:creationId xmlns:p14="http://schemas.microsoft.com/office/powerpoint/2010/main" val="414745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23133" y="6356351"/>
            <a:ext cx="668867" cy="366183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69956"/>
            <a:ext cx="10969139" cy="739515"/>
          </a:xfrm>
          <a:prstGeom prst="rect">
            <a:avLst/>
          </a:prstGeom>
        </p:spPr>
        <p:txBody>
          <a:bodyPr vert="horz" lIns="60960" rIns="6096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dirty="0">
                <a:solidFill>
                  <a:srgbClr val="0070C0"/>
                </a:solidFill>
              </a:rPr>
              <a:t>Thresholds for different feedback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7775" y="858708"/>
                <a:ext cx="11265359" cy="152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1x72 bunches, V</a:t>
                </a:r>
                <a:r>
                  <a:rPr lang="en-US" sz="1867" baseline="-25000" dirty="0"/>
                  <a:t>200</a:t>
                </a:r>
                <a:r>
                  <a:rPr lang="en-US" sz="1867" dirty="0"/>
                  <a:t>/V</a:t>
                </a:r>
                <a:r>
                  <a:rPr lang="en-US" sz="1867" baseline="-25000" dirty="0"/>
                  <a:t>800</a:t>
                </a:r>
                <a:r>
                  <a:rPr lang="en-US" sz="1867" dirty="0"/>
                  <a:t> = 10MV/1MV, Q20, full SPS impedance model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Model feedback of 200 MHz by</a:t>
                </a:r>
              </a:p>
              <a:p>
                <a:pPr marL="990575" lvl="1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Reduction of </a:t>
                </a:r>
                <a:r>
                  <a:rPr lang="en-US" sz="1867" dirty="0" err="1"/>
                  <a:t>R</a:t>
                </a:r>
                <a:r>
                  <a:rPr lang="en-US" sz="1867" baseline="-25000" dirty="0" err="1"/>
                  <a:t>shunt</a:t>
                </a:r>
                <a:r>
                  <a:rPr lang="en-US" sz="1867" dirty="0"/>
                  <a:t> by 26dB (continuous)</a:t>
                </a:r>
              </a:p>
              <a:p>
                <a:pPr marL="990575" lvl="1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Impedance reduction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67" dirty="0">
                    <a:ea typeface="Cambria Math" panose="02040503050406030204" pitchFamily="18" charset="0"/>
                  </a:rPr>
                  <a:t> (data points)</a:t>
                </a:r>
              </a:p>
              <a:p>
                <a:pPr marL="990575" lvl="1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No 200 MHz TWC (dashed)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75" y="858708"/>
                <a:ext cx="11265359" cy="1528945"/>
              </a:xfrm>
              <a:prstGeom prst="rect">
                <a:avLst/>
              </a:prstGeom>
              <a:blipFill>
                <a:blip r:embed="rId2"/>
                <a:stretch>
                  <a:fillRect l="-379" t="-2390" b="-5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42" y="2898758"/>
            <a:ext cx="5305959" cy="396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7774" y="2326177"/>
                <a:ext cx="11265359" cy="954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Reducing the shunt impedance yields similar threshold as without the 200 MHz TWCs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sz="1867" dirty="0"/>
                  <a:t>No threshold was found when using the impedance reduction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67" dirty="0"/>
                  <a:t>, even though it has more ‘residual’ impedance around 200 MHz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74" y="2326177"/>
                <a:ext cx="11265359" cy="954300"/>
              </a:xfrm>
              <a:prstGeom prst="rect">
                <a:avLst/>
              </a:prstGeom>
              <a:blipFill>
                <a:blip r:embed="rId5"/>
                <a:stretch>
                  <a:fillRect l="-379" t="-3846"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5" y="3191669"/>
            <a:ext cx="4843359" cy="3617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2779" y="4078705"/>
            <a:ext cx="148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M. Schwarz, 2019</a:t>
            </a:r>
          </a:p>
        </p:txBody>
      </p:sp>
    </p:spTree>
    <p:extLst>
      <p:ext uri="{BB962C8B-B14F-4D97-AF65-F5344CB8AC3E}">
        <p14:creationId xmlns:p14="http://schemas.microsoft.com/office/powerpoint/2010/main" val="266582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Summary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en-GB" sz="2400" dirty="0" err="1">
                <a:solidFill>
                  <a:srgbClr val="0070C0"/>
                </a:solidFill>
              </a:rPr>
              <a:t>Sacherer</a:t>
            </a:r>
            <a:r>
              <a:rPr lang="en-GB" sz="2400" dirty="0">
                <a:solidFill>
                  <a:srgbClr val="0070C0"/>
                </a:solidFill>
              </a:rPr>
              <a:t> stability diagrams </a:t>
            </a:r>
            <a:r>
              <a:rPr lang="en-GB" sz="2400" dirty="0"/>
              <a:t>in longitudinal plane are justified only for low-frequency impedance and in other cases should be used with caution.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More complete formalisms </a:t>
            </a:r>
            <a:r>
              <a:rPr lang="en-GB" sz="2400" dirty="0"/>
              <a:t>(Van-</a:t>
            </a:r>
            <a:r>
              <a:rPr lang="en-GB" sz="2400" dirty="0" err="1"/>
              <a:t>Kampen</a:t>
            </a:r>
            <a:r>
              <a:rPr lang="en-GB" sz="2400" dirty="0"/>
              <a:t> modes and Lebedev equation) together with particle simulations are available for accurate threshold estimations, which should be based on </a:t>
            </a:r>
            <a:r>
              <a:rPr lang="en-GB" sz="2400" dirty="0">
                <a:solidFill>
                  <a:srgbClr val="0070C0"/>
                </a:solidFill>
              </a:rPr>
              <a:t>realistic impedance model.</a:t>
            </a:r>
          </a:p>
          <a:p>
            <a:r>
              <a:rPr lang="en-GB" sz="2400" dirty="0"/>
              <a:t>Dependence of intensity thresholds on particle distribution can be reduced by using the </a:t>
            </a:r>
            <a:r>
              <a:rPr lang="en-GB" sz="2400" dirty="0">
                <a:solidFill>
                  <a:srgbClr val="0070C0"/>
                </a:solidFill>
              </a:rPr>
              <a:t>FWHM bunch lengths</a:t>
            </a:r>
            <a:r>
              <a:rPr lang="en-GB" sz="2400" dirty="0"/>
              <a:t>.</a:t>
            </a:r>
          </a:p>
          <a:p>
            <a:r>
              <a:rPr lang="en-GB" sz="2400" dirty="0"/>
              <a:t>Landau damping can be significantly increased by additional, </a:t>
            </a:r>
            <a:r>
              <a:rPr lang="en-GB" sz="2400" dirty="0">
                <a:solidFill>
                  <a:srgbClr val="0070C0"/>
                </a:solidFill>
              </a:rPr>
              <a:t>higher harmonic RF </a:t>
            </a:r>
            <a:r>
              <a:rPr lang="en-GB" sz="2400" dirty="0"/>
              <a:t>system, but its limitations in BLM and, for </a:t>
            </a:r>
            <a:r>
              <a:rPr lang="en-GB" sz="2400" i="1" dirty="0"/>
              <a:t>n &gt; 2</a:t>
            </a:r>
            <a:r>
              <a:rPr lang="en-GB" sz="2400" dirty="0"/>
              <a:t>, in BSM should be taken into account for the choice of the beam and RF parameters.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Main mitigation measures used at CERN </a:t>
            </a:r>
            <a:r>
              <a:rPr lang="en-GB" sz="2400" dirty="0"/>
              <a:t>against loss of Landau damping and instabilities in longitudinal plane are controlled longitudinal emittance blow-up and high harmonic (Landau) cavity (in addition to FB around main impedance)                                  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7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Spare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Landau damping is </a:t>
            </a:r>
            <a:r>
              <a:rPr lang="en-GB" sz="2400" dirty="0">
                <a:solidFill>
                  <a:srgbClr val="0070C0"/>
                </a:solidFill>
              </a:rPr>
              <a:t>a natural mitigation mechanism </a:t>
            </a:r>
            <a:r>
              <a:rPr lang="en-GB" sz="2400" dirty="0"/>
              <a:t>for beam instabilities</a:t>
            </a:r>
          </a:p>
          <a:p>
            <a:r>
              <a:rPr lang="en-GB" sz="2400" dirty="0">
                <a:solidFill>
                  <a:srgbClr val="C00000"/>
                </a:solidFill>
              </a:rPr>
              <a:t>Landau damping is lost </a:t>
            </a:r>
            <a:r>
              <a:rPr lang="en-GB" sz="2400" dirty="0"/>
              <a:t>when </a:t>
            </a:r>
            <a:r>
              <a:rPr lang="en-GB" sz="2400" dirty="0">
                <a:solidFill>
                  <a:srgbClr val="0070C0"/>
                </a:solidFill>
              </a:rPr>
              <a:t>coherent bunch frequency moves</a:t>
            </a:r>
            <a:r>
              <a:rPr lang="en-GB" sz="2400" dirty="0"/>
              <a:t> outside </a:t>
            </a:r>
            <a:r>
              <a:rPr lang="en-GB" sz="2400" dirty="0">
                <a:solidFill>
                  <a:srgbClr val="0070C0"/>
                </a:solidFill>
              </a:rPr>
              <a:t>incoherent frequency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band</a:t>
            </a:r>
            <a:r>
              <a:rPr lang="en-GB" sz="2400" dirty="0"/>
              <a:t> modified by </a:t>
            </a:r>
            <a:r>
              <a:rPr lang="en-GB" sz="2400" dirty="0">
                <a:solidFill>
                  <a:srgbClr val="0070C0"/>
                </a:solidFill>
              </a:rPr>
              <a:t>beam-induced voltage</a:t>
            </a:r>
            <a:endParaRPr lang="en-GB" sz="2400" dirty="0"/>
          </a:p>
          <a:p>
            <a:r>
              <a:rPr lang="en-GB" sz="2400" dirty="0"/>
              <a:t>In longitudinal plane, Landau damping of coherent modes is achieved by </a:t>
            </a:r>
            <a:r>
              <a:rPr lang="en-GB" sz="2400" dirty="0">
                <a:solidFill>
                  <a:srgbClr val="0070C0"/>
                </a:solidFill>
              </a:rPr>
              <a:t>synchrotron frequency spread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</a:rPr>
              <a:t>∆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r>
              <a:rPr lang="en-GB" sz="2400" baseline="-25000" dirty="0">
                <a:solidFill>
                  <a:srgbClr val="0070C0"/>
                </a:solidFill>
                <a:latin typeface="Calibri" panose="020F0502020204030204" pitchFamily="34" charset="0"/>
              </a:rPr>
              <a:t>s</a:t>
            </a:r>
            <a:r>
              <a:rPr lang="en-GB" sz="2400" dirty="0">
                <a:solidFill>
                  <a:srgbClr val="0070C0"/>
                </a:solidFill>
              </a:rPr>
              <a:t>, </a:t>
            </a:r>
            <a:r>
              <a:rPr lang="en-GB" sz="2400" dirty="0"/>
              <a:t>which can be increased by</a:t>
            </a:r>
          </a:p>
          <a:p>
            <a:pPr lvl="1"/>
            <a:r>
              <a:rPr lang="en-GB" dirty="0"/>
              <a:t>increasing filling of the RF bucket </a:t>
            </a:r>
          </a:p>
          <a:p>
            <a:pPr marL="457200" lvl="1" indent="0">
              <a:buNone/>
            </a:pPr>
            <a:r>
              <a:rPr lang="en-GB" sz="2000" dirty="0">
                <a:latin typeface="Calibri" panose="020F0502020204030204" pitchFamily="34" charset="0"/>
              </a:rPr>
              <a:t>        → </a:t>
            </a:r>
            <a:r>
              <a:rPr lang="en-GB" sz="2000" dirty="0"/>
              <a:t>minimum RF voltage for a given emittance (limited by particle losses),</a:t>
            </a:r>
          </a:p>
          <a:p>
            <a:pPr lvl="1"/>
            <a:r>
              <a:rPr lang="en-GB" dirty="0"/>
              <a:t>increasing longitudinal emittance</a:t>
            </a:r>
          </a:p>
          <a:p>
            <a:pPr marL="914400" lvl="2" indent="0">
              <a:buNone/>
            </a:pPr>
            <a:r>
              <a:rPr lang="en-GB" dirty="0">
                <a:latin typeface="Calibri" panose="020F0502020204030204" pitchFamily="34" charset="0"/>
              </a:rPr>
              <a:t>→</a:t>
            </a:r>
            <a:r>
              <a:rPr lang="en-GB" dirty="0"/>
              <a:t> controlled emittance blow-up (limited by available RF voltage), </a:t>
            </a:r>
          </a:p>
          <a:p>
            <a:pPr lvl="1"/>
            <a:r>
              <a:rPr lang="en-GB" dirty="0"/>
              <a:t>applying a higher harmonic RF system (in active or passive mode)</a:t>
            </a:r>
          </a:p>
          <a:p>
            <a:r>
              <a:rPr lang="en-GB" sz="2400" dirty="0">
                <a:solidFill>
                  <a:srgbClr val="C00000"/>
                </a:solidFill>
              </a:rPr>
              <a:t>Active damping </a:t>
            </a:r>
            <a:r>
              <a:rPr lang="en-GB" sz="2400" dirty="0"/>
              <a:t>by feedback is needed if these methods are not possible or sufficient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121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Thresholds for different distribution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2995" y="2183929"/>
                <a:ext cx="23789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ℰ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max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995" y="2183929"/>
                <a:ext cx="2378920" cy="276999"/>
              </a:xfrm>
              <a:prstGeom prst="rect">
                <a:avLst/>
              </a:prstGeom>
              <a:blipFill>
                <a:blip r:embed="rId2"/>
                <a:stretch>
                  <a:fillRect l="-1790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92995" y="1639330"/>
            <a:ext cx="21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Distribution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838" y="6191345"/>
            <a:ext cx="838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 full-width half-maximum bunch length is a good parameter for stability 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589" y="2821439"/>
            <a:ext cx="48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same full-width half-maximum bunch length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14" y="1291906"/>
            <a:ext cx="58751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D19F5-DDE5-AA44-A4EC-D36F31FCC662}"/>
              </a:ext>
            </a:extLst>
          </p:cNvPr>
          <p:cNvSpPr txBox="1"/>
          <p:nvPr/>
        </p:nvSpPr>
        <p:spPr>
          <a:xfrm>
            <a:off x="4914900" y="4483100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 </a:t>
            </a:r>
            <a:r>
              <a:rPr lang="en-US" dirty="0" err="1"/>
              <a:t>Karpov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BF75-F3CA-5B43-A2A4-4C60E909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4D4FB02-700A-9243-B976-9592229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4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Threshold of loss of Landau damping for different particle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88" y="2059133"/>
            <a:ext cx="4207265" cy="315544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56" y="1957972"/>
            <a:ext cx="4477029" cy="3357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37270" y="5315743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Threshold of LLD for different particle distributions with 0.8 ns FWHM @4.0 </a:t>
            </a:r>
            <a:r>
              <a:rPr lang="en-GB" dirty="0" err="1"/>
              <a:t>TeV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136257" y="5315744"/>
            <a:ext cx="4299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Threshold of LLD for different particle distributions with 1 eVs emittance @4.0 </a:t>
            </a:r>
            <a:r>
              <a:rPr lang="en-GB" dirty="0" err="1"/>
              <a:t>TeV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31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B74EF-7966-6B4D-8312-BBAA91E20315}"/>
              </a:ext>
            </a:extLst>
          </p:cNvPr>
          <p:cNvSpPr txBox="1"/>
          <p:nvPr/>
        </p:nvSpPr>
        <p:spPr>
          <a:xfrm>
            <a:off x="5265491" y="4484747"/>
            <a:ext cx="121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J. E. Muller</a:t>
            </a:r>
          </a:p>
        </p:txBody>
      </p:sp>
    </p:spTree>
    <p:extLst>
      <p:ext uri="{BB962C8B-B14F-4D97-AF65-F5344CB8AC3E}">
        <p14:creationId xmlns:p14="http://schemas.microsoft.com/office/powerpoint/2010/main" val="3433018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Synchrotron frequency distribution and phase between 2 RF systems in BS-mode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8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38" y="1762150"/>
            <a:ext cx="3581645" cy="280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3062" y="1795386"/>
            <a:ext cx="2933700" cy="269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9752" y="1221466"/>
            <a:ext cx="3303313" cy="25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0449" y="4568152"/>
            <a:ext cx="6865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good agreement between measurements and simulations (with SPS impedance model):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single bunches  are unstable in </a:t>
            </a:r>
            <a:r>
              <a:rPr lang="en-US" dirty="0">
                <a:solidFill>
                  <a:srgbClr val="C00000"/>
                </a:solidFill>
              </a:rPr>
              <a:t>BS-mode with V2/V1=4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can be </a:t>
            </a:r>
            <a:r>
              <a:rPr lang="en-US" dirty="0" err="1"/>
              <a:t>stabilised</a:t>
            </a:r>
            <a:r>
              <a:rPr lang="en-US" dirty="0"/>
              <a:t> by significant phase shift of 800 MHz RF system</a:t>
            </a:r>
          </a:p>
          <a:p>
            <a:r>
              <a:rPr lang="en-US" dirty="0"/>
              <a:t>(T.  </a:t>
            </a:r>
            <a:r>
              <a:rPr lang="en-US" dirty="0" err="1"/>
              <a:t>Argyropoulos</a:t>
            </a:r>
            <a:r>
              <a:rPr lang="en-US" dirty="0"/>
              <a:t> et al., IPAC’12)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32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752" y="3707719"/>
            <a:ext cx="3551303" cy="264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3A3A-9A94-4D4D-87C3-817F3F8D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Mitigation of longitudinal instabilities in CERN synchrotrons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383E2-87C5-CD4E-AE6A-7B3A851F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Impedance budget control</a:t>
            </a:r>
            <a:r>
              <a:rPr lang="en-US" sz="2400" dirty="0"/>
              <a:t> (LHC, …) and </a:t>
            </a:r>
            <a:r>
              <a:rPr lang="en-US" sz="2400" dirty="0">
                <a:solidFill>
                  <a:srgbClr val="0070C0"/>
                </a:solidFill>
              </a:rPr>
              <a:t>reduction</a:t>
            </a:r>
            <a:r>
              <a:rPr lang="en-US" sz="2400" dirty="0"/>
              <a:t> programs (SPS, …)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Increasing synchrotron frequency spread by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controlled emittance blow-up </a:t>
            </a:r>
            <a:r>
              <a:rPr lang="en-US" dirty="0"/>
              <a:t>(PSB, PS, SPS, LHC): </a:t>
            </a:r>
          </a:p>
          <a:p>
            <a:pPr lvl="2"/>
            <a:r>
              <a:rPr lang="en-US" dirty="0"/>
              <a:t>using a high harmonic RF system (PS) or band-limited noise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multi-harmonic RF systems: </a:t>
            </a:r>
          </a:p>
          <a:p>
            <a:pPr lvl="2"/>
            <a:r>
              <a:rPr lang="en-US" dirty="0"/>
              <a:t>SPS (and PSB)</a:t>
            </a:r>
          </a:p>
          <a:p>
            <a:pPr lvl="2"/>
            <a:r>
              <a:rPr lang="en-US" dirty="0"/>
              <a:t>tested recently  in the PS </a:t>
            </a:r>
          </a:p>
          <a:p>
            <a:pPr lvl="2"/>
            <a:r>
              <a:rPr lang="en-US" dirty="0"/>
              <a:t>considered for HL-LHC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Active damping system </a:t>
            </a:r>
            <a:r>
              <a:rPr lang="en-US" sz="2400" dirty="0"/>
              <a:t>in longitudinal plane exists only in PS (dipole mode, upgrade to quadrupole ongoing). In all machines: feedbacks for impedance reduction around fundamental RF frequency (beam-loading + instabilities)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3F6DF-7147-3D4C-941A-2F8F899C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BA4DB-0A90-5845-9D84-150DC945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0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  <a:latin typeface="Calibri Light" panose="020F0302020204030204" pitchFamily="34" charset="0"/>
              </a:rPr>
              <a:t>Longitudinal beam stability in LHC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8" y="1946026"/>
            <a:ext cx="4069903" cy="3052427"/>
          </a:xfrm>
        </p:spPr>
      </p:pic>
      <p:sp>
        <p:nvSpPr>
          <p:cNvPr id="7" name="TextBox 6"/>
          <p:cNvSpPr txBox="1"/>
          <p:nvPr/>
        </p:nvSpPr>
        <p:spPr>
          <a:xfrm>
            <a:off x="375249" y="4998454"/>
            <a:ext cx="43331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Beam 1: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controlled blow-up: </a:t>
            </a:r>
            <a:r>
              <a:rPr lang="el-GR" sz="2000" dirty="0">
                <a:solidFill>
                  <a:srgbClr val="0070C0"/>
                </a:solidFill>
                <a:latin typeface="Calibri" panose="020F0502020204030204" pitchFamily="34" charset="0"/>
              </a:rPr>
              <a:t>τ</a:t>
            </a:r>
            <a:r>
              <a:rPr lang="en-GB" sz="20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GB" sz="20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const</a:t>
            </a:r>
            <a:endParaRPr lang="en-GB" sz="2000" b="1" dirty="0"/>
          </a:p>
          <a:p>
            <a:r>
              <a:rPr lang="en-GB" sz="2000" b="1" dirty="0">
                <a:solidFill>
                  <a:srgbClr val="C00000"/>
                </a:solidFill>
              </a:rPr>
              <a:t>Beam 2:</a:t>
            </a:r>
            <a:r>
              <a:rPr lang="en-GB" sz="2000" dirty="0"/>
              <a:t> emittance blow-up didn’t work</a:t>
            </a:r>
            <a:endParaRPr lang="en-GB" sz="2000" dirty="0">
              <a:solidFill>
                <a:srgbClr val="C00000"/>
              </a:solidFill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→</a:t>
            </a:r>
            <a:r>
              <a:rPr lang="en-GB" sz="2000" dirty="0"/>
              <a:t> </a:t>
            </a:r>
            <a:r>
              <a:rPr lang="en-GB" sz="2000" b="1" dirty="0"/>
              <a:t>instability </a:t>
            </a:r>
            <a:r>
              <a:rPr lang="en-GB" sz="2000" dirty="0"/>
              <a:t>during acceleration ramp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5204" y="2208276"/>
            <a:ext cx="6768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ramp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74" y="1723692"/>
            <a:ext cx="49000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Measured average bunch length during cycle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4716" y="1723693"/>
            <a:ext cx="692216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LHC Design Report: nominal intensity </a:t>
            </a:r>
            <a:r>
              <a:rPr lang="en-GB" sz="2200" dirty="0">
                <a:solidFill>
                  <a:srgbClr val="0070C0"/>
                </a:solidFill>
              </a:rPr>
              <a:t>N</a:t>
            </a:r>
            <a:r>
              <a:rPr lang="en-GB" sz="2200" baseline="-25000" dirty="0">
                <a:solidFill>
                  <a:srgbClr val="0070C0"/>
                </a:solidFill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= 1.0x10</a:t>
            </a:r>
            <a:r>
              <a:rPr lang="en-GB" sz="2200" baseline="30000" dirty="0">
                <a:solidFill>
                  <a:srgbClr val="0070C0"/>
                </a:solidFill>
              </a:rPr>
              <a:t>11</a:t>
            </a:r>
            <a:r>
              <a:rPr lang="en-GB" sz="2200" dirty="0">
                <a:solidFill>
                  <a:srgbClr val="0070C0"/>
                </a:solidFill>
              </a:rPr>
              <a:t> p/b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From the criterion </a:t>
            </a:r>
            <a:r>
              <a:rPr lang="en-GB" sz="2000" i="1" dirty="0"/>
              <a:t>(F. </a:t>
            </a:r>
            <a:r>
              <a:rPr lang="en-GB" sz="2000" i="1" dirty="0" err="1"/>
              <a:t>Sacherer</a:t>
            </a:r>
            <a:r>
              <a:rPr lang="en-GB" sz="2000" i="1" dirty="0"/>
              <a:t>, 1973)</a:t>
            </a:r>
          </a:p>
          <a:p>
            <a:r>
              <a:rPr lang="en-GB" sz="2200" dirty="0"/>
              <a:t>                                 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latin typeface="Calibri" panose="020F0502020204030204" pitchFamily="34" charset="0"/>
              </a:rPr>
              <a:t>c</a:t>
            </a:r>
            <a:r>
              <a:rPr lang="en-GB" sz="2200" dirty="0">
                <a:latin typeface="Calibri" panose="020F0502020204030204" pitchFamily="34" charset="0"/>
              </a:rPr>
              <a:t> &lt; ∆</a:t>
            </a:r>
            <a:r>
              <a:rPr lang="el-GR" sz="2200" dirty="0"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latin typeface="Calibri" panose="020F0502020204030204" pitchFamily="34" charset="0"/>
              </a:rPr>
              <a:t>s</a:t>
            </a:r>
            <a:r>
              <a:rPr lang="en-GB" sz="2200" baseline="-250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>
                <a:latin typeface="Calibri" panose="020F0502020204030204" pitchFamily="34" charset="0"/>
              </a:rPr>
              <a:t>/4 </a:t>
            </a:r>
          </a:p>
          <a:p>
            <a:pPr lvl="1"/>
            <a:r>
              <a:rPr lang="en-GB" sz="2200" dirty="0"/>
              <a:t>with </a:t>
            </a:r>
            <a:r>
              <a:rPr lang="en-GB" sz="2200" dirty="0" err="1">
                <a:solidFill>
                  <a:srgbClr val="C00000"/>
                </a:solidFill>
              </a:rPr>
              <a:t>ImZ</a:t>
            </a:r>
            <a:r>
              <a:rPr lang="en-GB" sz="2200" dirty="0">
                <a:solidFill>
                  <a:srgbClr val="C00000"/>
                </a:solidFill>
              </a:rPr>
              <a:t>/n = 0.28 Ohm</a:t>
            </a:r>
            <a:r>
              <a:rPr lang="en-GB" sz="2200" dirty="0"/>
              <a:t>, 4</a:t>
            </a:r>
            <a:r>
              <a:rPr lang="el-GR" sz="2200" dirty="0">
                <a:latin typeface="Calibri" panose="020F0502020204030204" pitchFamily="34" charset="0"/>
              </a:rPr>
              <a:t>σ</a:t>
            </a:r>
            <a:r>
              <a:rPr lang="en-GB" sz="2200" dirty="0"/>
              <a:t> =1 ns, V=16 MV at 7 </a:t>
            </a:r>
            <a:r>
              <a:rPr lang="en-GB" sz="2200" dirty="0" err="1"/>
              <a:t>TeV</a:t>
            </a:r>
            <a:r>
              <a:rPr lang="en-GB" sz="2200" dirty="0"/>
              <a:t>: </a:t>
            </a:r>
            <a:r>
              <a:rPr lang="en-GB" sz="2200" b="1" dirty="0">
                <a:solidFill>
                  <a:srgbClr val="0070C0"/>
                </a:solidFill>
              </a:rPr>
              <a:t>N</a:t>
            </a:r>
            <a:r>
              <a:rPr lang="en-GB" sz="2200" b="1" baseline="-25000" dirty="0">
                <a:solidFill>
                  <a:srgbClr val="0070C0"/>
                </a:solidFill>
              </a:rPr>
              <a:t>th </a:t>
            </a:r>
            <a:r>
              <a:rPr lang="en-GB" sz="2200" b="1" dirty="0">
                <a:solidFill>
                  <a:srgbClr val="0070C0"/>
                </a:solidFill>
              </a:rPr>
              <a:t>= 2.4x10</a:t>
            </a:r>
            <a:r>
              <a:rPr lang="en-GB" sz="2200" b="1" baseline="30000" dirty="0">
                <a:solidFill>
                  <a:srgbClr val="0070C0"/>
                </a:solidFill>
              </a:rPr>
              <a:t>11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en-GB" sz="2200" dirty="0">
                <a:latin typeface="Calibri" panose="020F0502020204030204" pitchFamily="34" charset="0"/>
              </a:rPr>
              <a:t>natural Landau damping is sufficient,</a:t>
            </a:r>
            <a:endParaRPr lang="en-GB" sz="2200" dirty="0"/>
          </a:p>
          <a:p>
            <a:pPr lvl="1"/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no dedicated wide-band feedback </a:t>
            </a:r>
            <a:r>
              <a:rPr lang="en-GB" sz="2000" i="1" dirty="0"/>
              <a:t>(D. </a:t>
            </a:r>
            <a:r>
              <a:rPr lang="en-GB" sz="2000" i="1" dirty="0" err="1"/>
              <a:t>Boussard</a:t>
            </a:r>
            <a:r>
              <a:rPr lang="en-GB" sz="2000" i="1" dirty="0"/>
              <a:t> et al, 1999, “Is a longitudinal feedback system required for LHC?”)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To avoid LLD during ramp → emittance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ε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~ E</a:t>
            </a:r>
            <a:r>
              <a:rPr lang="en-GB" sz="2400" b="1" baseline="30000" dirty="0">
                <a:solidFill>
                  <a:srgbClr val="0070C0"/>
                </a:solidFill>
              </a:rPr>
              <a:t>1/2 </a:t>
            </a:r>
            <a:r>
              <a:rPr lang="en-GB" sz="2400" dirty="0">
                <a:solidFill>
                  <a:srgbClr val="0070C0"/>
                </a:solidFill>
              </a:rPr>
              <a:t>or</a:t>
            </a:r>
            <a:endParaRPr lang="en-GB" sz="2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GB" sz="22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GB" sz="22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00000"/>
                </a:solidFill>
              </a:rPr>
              <a:t>Much lower LLD threshold was measured:                      </a:t>
            </a:r>
            <a:r>
              <a:rPr lang="en-GB" sz="2200" b="1" dirty="0">
                <a:solidFill>
                  <a:srgbClr val="0070C0"/>
                </a:solidFill>
              </a:rPr>
              <a:t>N</a:t>
            </a:r>
            <a:r>
              <a:rPr lang="en-GB" sz="2200" b="1" baseline="-25000" dirty="0">
                <a:solidFill>
                  <a:srgbClr val="0070C0"/>
                </a:solidFill>
              </a:rPr>
              <a:t>th </a:t>
            </a:r>
            <a:r>
              <a:rPr lang="en-GB" sz="2200" b="1" dirty="0">
                <a:solidFill>
                  <a:srgbClr val="0070C0"/>
                </a:solidFill>
              </a:rPr>
              <a:t>= 2.0x10</a:t>
            </a:r>
            <a:r>
              <a:rPr lang="en-GB" sz="2200" b="1" baseline="30000" dirty="0">
                <a:solidFill>
                  <a:srgbClr val="0070C0"/>
                </a:solidFill>
              </a:rPr>
              <a:t>11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for 4</a:t>
            </a:r>
            <a:r>
              <a:rPr lang="el-GR" sz="2200" dirty="0">
                <a:latin typeface="Calibri" panose="020F0502020204030204" pitchFamily="34" charset="0"/>
              </a:rPr>
              <a:t>σ</a:t>
            </a:r>
            <a:r>
              <a:rPr lang="en-GB" sz="2200" dirty="0"/>
              <a:t> =1 ns, V=16 MV (scaled to 7 </a:t>
            </a:r>
            <a:r>
              <a:rPr lang="en-GB" sz="2200" dirty="0" err="1"/>
              <a:t>TeV</a:t>
            </a:r>
            <a:r>
              <a:rPr lang="en-GB" sz="2200" dirty="0"/>
              <a:t>)  and </a:t>
            </a:r>
            <a:r>
              <a:rPr lang="en-GB" sz="2200" dirty="0">
                <a:solidFill>
                  <a:srgbClr val="C00000"/>
                </a:solidFill>
              </a:rPr>
              <a:t>~3 times smaller</a:t>
            </a:r>
            <a:r>
              <a:rPr lang="en-GB" sz="2200" dirty="0"/>
              <a:t> </a:t>
            </a:r>
            <a:r>
              <a:rPr lang="en-GB" sz="2200" dirty="0" err="1">
                <a:solidFill>
                  <a:srgbClr val="C00000"/>
                </a:solidFill>
              </a:rPr>
              <a:t>ImZ</a:t>
            </a:r>
            <a:r>
              <a:rPr lang="en-GB" sz="2200" dirty="0">
                <a:solidFill>
                  <a:srgbClr val="C00000"/>
                </a:solidFill>
              </a:rPr>
              <a:t>/n = 0.09 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Ohm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23/06/2020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5</a:t>
            </a:fld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607C48-C5C7-BA45-BB8A-076435383B79}"/>
              </a:ext>
            </a:extLst>
          </p:cNvPr>
          <p:cNvCxnSpPr>
            <a:cxnSpLocks/>
          </p:cNvCxnSpPr>
          <p:nvPr/>
        </p:nvCxnSpPr>
        <p:spPr>
          <a:xfrm flipH="1" flipV="1">
            <a:off x="3338330" y="3652798"/>
            <a:ext cx="1506386" cy="6968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22C82-663C-B54B-B0B4-5B696DE0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20587"/>
            <a:ext cx="1715931" cy="7037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79F9F9-CEC6-8948-90BF-4F8BAAF10836}"/>
              </a:ext>
            </a:extLst>
          </p:cNvPr>
          <p:cNvSpPr/>
          <p:nvPr/>
        </p:nvSpPr>
        <p:spPr>
          <a:xfrm>
            <a:off x="8062168" y="4548807"/>
            <a:ext cx="14856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τ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= </a:t>
            </a:r>
            <a:r>
              <a:rPr lang="en-GB" sz="2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const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97FF6F-5C95-F94C-B9E9-DC654EB69C7D}"/>
              </a:ext>
            </a:extLst>
          </p:cNvPr>
          <p:cNvSpPr/>
          <p:nvPr/>
        </p:nvSpPr>
        <p:spPr>
          <a:xfrm>
            <a:off x="5261263" y="4548806"/>
            <a:ext cx="7665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</a:rPr>
              <a:t>since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886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 in LHC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7" y="2166606"/>
            <a:ext cx="3717125" cy="2669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860" y="2192487"/>
            <a:ext cx="3644392" cy="2785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063" y="5004278"/>
            <a:ext cx="365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Similar simulation results for </a:t>
            </a:r>
            <a:r>
              <a:rPr lang="en-GB" sz="2000" b="1" dirty="0"/>
              <a:t>full impedance model </a:t>
            </a:r>
            <a:r>
              <a:rPr lang="en-GB" sz="2000" dirty="0"/>
              <a:t>(N. </a:t>
            </a:r>
            <a:r>
              <a:rPr lang="en-GB" sz="2000" dirty="0" err="1"/>
              <a:t>Mounet</a:t>
            </a:r>
            <a:r>
              <a:rPr lang="en-GB" sz="2000" dirty="0"/>
              <a:t>, 2015) and  </a:t>
            </a:r>
            <a:r>
              <a:rPr lang="en-GB" sz="2000" dirty="0" err="1"/>
              <a:t>ImZ</a:t>
            </a:r>
            <a:r>
              <a:rPr lang="en-GB" sz="2000" dirty="0"/>
              <a:t>/n</a:t>
            </a:r>
            <a:r>
              <a:rPr lang="en-GB" sz="2000" baseline="-25000" dirty="0"/>
              <a:t> </a:t>
            </a:r>
            <a:r>
              <a:rPr lang="en-GB" sz="2000" dirty="0"/>
              <a:t>= </a:t>
            </a:r>
            <a:r>
              <a:rPr lang="en-GB" sz="2000" b="1" dirty="0"/>
              <a:t>0.09 Ohm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3675" y="4910510"/>
            <a:ext cx="4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BLonD</a:t>
            </a:r>
            <a:r>
              <a:rPr lang="en-GB" sz="2000" dirty="0"/>
              <a:t> simulations using full  </a:t>
            </a:r>
            <a:r>
              <a:rPr lang="en-GB" sz="2000" b="1" dirty="0">
                <a:solidFill>
                  <a:srgbClr val="C00000"/>
                </a:solidFill>
              </a:rPr>
              <a:t>impedance model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C00000"/>
                </a:solidFill>
              </a:rPr>
              <a:t> bunches </a:t>
            </a:r>
            <a:r>
              <a:rPr lang="en-GB" sz="2000" dirty="0"/>
              <a:t>with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GB" sz="2000" b="1" dirty="0">
                <a:solidFill>
                  <a:srgbClr val="C00000"/>
                </a:solidFill>
              </a:rPr>
              <a:t> = 2 </a:t>
            </a:r>
            <a:r>
              <a:rPr lang="en-GB" sz="2000" b="1" dirty="0"/>
              <a:t>agree with measurements </a:t>
            </a:r>
          </a:p>
          <a:p>
            <a:r>
              <a:rPr lang="en-GB" sz="2000" i="1" dirty="0"/>
              <a:t>(PhD thesis J. E. Muller, 2016)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610" y="1752834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LHC impedance model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1993" y="1412628"/>
            <a:ext cx="31656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Measured &amp; simulated</a:t>
            </a:r>
          </a:p>
          <a:p>
            <a:r>
              <a:rPr lang="en-GB" sz="2400" dirty="0"/>
              <a:t>LHC threshold intensity</a:t>
            </a:r>
          </a:p>
          <a:p>
            <a:r>
              <a:rPr lang="en-GB" sz="2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759" y="2970156"/>
            <a:ext cx="1143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GB" baseline="-25000" dirty="0"/>
              <a:t>th</a:t>
            </a:r>
            <a:r>
              <a:rPr lang="en-GB" dirty="0"/>
              <a:t>  ~ </a:t>
            </a:r>
            <a:r>
              <a:rPr lang="el-GR" dirty="0">
                <a:latin typeface="Calibri" panose="020F0502020204030204" pitchFamily="34" charset="0"/>
              </a:rPr>
              <a:t>ε</a:t>
            </a:r>
            <a:r>
              <a:rPr lang="en-GB" baseline="30000" dirty="0"/>
              <a:t>5/2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62617" y="3356424"/>
            <a:ext cx="807584" cy="405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262123" y="1092600"/>
            <a:ext cx="278927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/>
              <a:t>Measured bunch profiles and their fit with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GB" sz="2000" b="1" dirty="0">
                <a:solidFill>
                  <a:srgbClr val="C00000"/>
                </a:solidFill>
              </a:rPr>
              <a:t> = 2</a:t>
            </a:r>
            <a:r>
              <a:rPr lang="en-GB" sz="2000" dirty="0"/>
              <a:t>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245" y="413489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 MV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23/06/2020</a:t>
            </a:r>
            <a:endParaRPr lang="en-GB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6</a:t>
            </a:fld>
            <a:endParaRPr lang="en-GB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99106"/>
              </p:ext>
            </p:extLst>
          </p:nvPr>
        </p:nvGraphicFramePr>
        <p:xfrm>
          <a:off x="8458200" y="1971557"/>
          <a:ext cx="2306624" cy="1835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" name="Acrobat Document" r:id="rId5" imgW="3495520" imgH="2781300" progId="AcroExch.Document.11">
                  <p:embed/>
                </p:oleObj>
              </mc:Choice>
              <mc:Fallback>
                <p:oleObj name="Acrobat Document" r:id="rId5" imgW="3495520" imgH="2781300" progId="AcroExch.Document.1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8200" y="1971557"/>
                        <a:ext cx="2306624" cy="1835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92621"/>
              </p:ext>
            </p:extLst>
          </p:nvPr>
        </p:nvGraphicFramePr>
        <p:xfrm>
          <a:off x="8509495" y="3856728"/>
          <a:ext cx="2255329" cy="179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5" name="Acrobat Document" r:id="rId7" imgW="3495520" imgH="2781300" progId="AcroExch.Document.11">
                  <p:embed/>
                </p:oleObj>
              </mc:Choice>
              <mc:Fallback>
                <p:oleObj name="Acrobat Document" r:id="rId7" imgW="3495520" imgH="2781300" progId="AcroExch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09495" y="3856728"/>
                        <a:ext cx="2255329" cy="179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9828682" y="2366694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450 GeV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946053" y="4333044"/>
            <a:ext cx="930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</a:rPr>
              <a:t>6.5 </a:t>
            </a:r>
            <a:r>
              <a:rPr lang="en-GB" b="1" dirty="0" err="1">
                <a:latin typeface="Calibri" panose="020F0502020204030204" pitchFamily="34" charset="0"/>
              </a:rPr>
              <a:t>TeV</a:t>
            </a:r>
            <a:r>
              <a:rPr lang="en-GB" b="1" dirty="0"/>
              <a:t> 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3160484" y="4383358"/>
            <a:ext cx="878616" cy="97952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738" y="5705380"/>
            <a:ext cx="3174684" cy="5378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9" name="Straight Arrow Connector 28"/>
          <p:cNvCxnSpPr/>
          <p:nvPr/>
        </p:nvCxnSpPr>
        <p:spPr>
          <a:xfrm flipV="1">
            <a:off x="7349115" y="4251693"/>
            <a:ext cx="1012970" cy="92414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3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Landau damping in 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2" y="2061329"/>
            <a:ext cx="4259340" cy="332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6491" y="1517292"/>
            <a:ext cx="584821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→  </a:t>
            </a:r>
            <a:r>
              <a:rPr lang="en-GB" sz="2200" dirty="0">
                <a:latin typeface="Calibri" panose="020F0502020204030204" pitchFamily="34" charset="0"/>
              </a:rPr>
              <a:t>Expected scaling with energy, voltage and bunch length (small range) works in LHC with</a:t>
            </a:r>
          </a:p>
          <a:p>
            <a:r>
              <a:rPr lang="en-US" sz="2200" dirty="0">
                <a:latin typeface="Calibri" panose="020F0502020204030204" pitchFamily="34" charset="0"/>
              </a:rPr>
              <a:t>             </a:t>
            </a:r>
            <a:r>
              <a:rPr lang="el-GR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ξ</a:t>
            </a:r>
            <a:r>
              <a:rPr lang="en-GB" sz="2200" b="1" baseline="-25000" dirty="0" err="1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GB" sz="22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/>
              <a:t>= (5.0±0.5)10</a:t>
            </a:r>
            <a:r>
              <a:rPr lang="en-GB" sz="2200" baseline="30000" dirty="0"/>
              <a:t>-5</a:t>
            </a:r>
            <a:r>
              <a:rPr lang="en-GB" sz="2200" dirty="0"/>
              <a:t> (ns)</a:t>
            </a:r>
            <a:r>
              <a:rPr lang="en-GB" sz="2200" baseline="30000" dirty="0"/>
              <a:t>5</a:t>
            </a:r>
            <a:r>
              <a:rPr lang="en-GB" sz="2200" dirty="0"/>
              <a:t>V</a:t>
            </a:r>
          </a:p>
          <a:p>
            <a:r>
              <a:rPr lang="en-GB" sz="2200" dirty="0">
                <a:latin typeface="Calibri" panose="020F0502020204030204" pitchFamily="34" charset="0"/>
              </a:rPr>
              <a:t>on flat bottom, flat top and during cycle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48954" y="1542840"/>
            <a:ext cx="3430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Measurements in LHC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37" y="2638590"/>
            <a:ext cx="1715931" cy="703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3484" y="2763823"/>
            <a:ext cx="63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</a:t>
            </a:r>
            <a:r>
              <a:rPr lang="el-GR" b="1" dirty="0">
                <a:solidFill>
                  <a:srgbClr val="C00000"/>
                </a:solidFill>
                <a:latin typeface="Calibri" panose="020F0502020204030204" pitchFamily="34" charset="0"/>
              </a:rPr>
              <a:t>ξ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694" y="3078708"/>
            <a:ext cx="3729067" cy="276958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9212708" y="2975216"/>
            <a:ext cx="697832" cy="77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894112" y="2978395"/>
            <a:ext cx="639411" cy="272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710863" y="4363236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</a:rPr>
              <a:t>ε</a:t>
            </a:r>
            <a:r>
              <a:rPr lang="en-GB" b="1" dirty="0"/>
              <a:t> ~ E</a:t>
            </a:r>
            <a:r>
              <a:rPr lang="en-GB" b="1" baseline="30000" dirty="0"/>
              <a:t>1/2</a:t>
            </a:r>
            <a:r>
              <a:rPr lang="en-GB" b="1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68788" y="5256839"/>
            <a:ext cx="292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(PhD thesis J. E. Muller, 2016)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2138" y="5839385"/>
            <a:ext cx="5998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What about absolute values for the threshold?</a:t>
            </a:r>
          </a:p>
        </p:txBody>
      </p:sp>
    </p:spTree>
    <p:extLst>
      <p:ext uri="{BB962C8B-B14F-4D97-AF65-F5344CB8AC3E}">
        <p14:creationId xmlns:p14="http://schemas.microsoft.com/office/powerpoint/2010/main" val="213901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16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Longitudinal beam stability in the CERN SPS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95080"/>
              </p:ext>
            </p:extLst>
          </p:nvPr>
        </p:nvGraphicFramePr>
        <p:xfrm>
          <a:off x="4284648" y="2110326"/>
          <a:ext cx="3541698" cy="336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Acrobat Document" r:id="rId3" imgW="5400512" imgH="5400512" progId="AcroExch.Document.7">
                  <p:embed/>
                </p:oleObj>
              </mc:Choice>
              <mc:Fallback>
                <p:oleObj name="Acrobat Document" r:id="rId3" imgW="5400512" imgH="5400512" progId="AcroExch.Document.7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48" y="2110326"/>
                        <a:ext cx="3541698" cy="33646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blCycle_MD124_14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6" y="2201434"/>
            <a:ext cx="4249044" cy="258253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8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737268" y="1825625"/>
            <a:ext cx="4454732" cy="3647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</a:rPr>
              <a:t>Sacherer</a:t>
            </a:r>
            <a:r>
              <a:rPr lang="en-US" sz="2100" b="1" dirty="0">
                <a:solidFill>
                  <a:srgbClr val="C00000"/>
                </a:solidFill>
              </a:rPr>
              <a:t>’ criterion </a:t>
            </a:r>
            <a:r>
              <a:rPr lang="en-US" sz="2100" dirty="0">
                <a:solidFill>
                  <a:schemeClr val="tx1"/>
                </a:solidFill>
              </a:rPr>
              <a:t>for </a:t>
            </a:r>
            <a:r>
              <a:rPr lang="en-US" sz="2100" dirty="0" err="1">
                <a:solidFill>
                  <a:schemeClr val="tx1"/>
                </a:solidFill>
              </a:rPr>
              <a:t>ImZ</a:t>
            </a:r>
            <a:r>
              <a:rPr lang="en-US" sz="2100" dirty="0">
                <a:solidFill>
                  <a:schemeClr val="tx1"/>
                </a:solidFill>
              </a:rPr>
              <a:t>/n = </a:t>
            </a:r>
            <a:r>
              <a:rPr lang="en-US" sz="2100" dirty="0" err="1">
                <a:solidFill>
                  <a:schemeClr val="tx1"/>
                </a:solidFill>
              </a:rPr>
              <a:t>const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/>
              <a:t>predicts a factor 10 higher impedance threshold at injection (26 GeV/c, 2 MV) than on flat top (450 GeV/c)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Measurements: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/>
              <a:t>similar thresholds ~1x10</a:t>
            </a:r>
            <a:r>
              <a:rPr lang="en-US" sz="2100" baseline="30000" dirty="0"/>
              <a:t>11</a:t>
            </a:r>
            <a:r>
              <a:rPr lang="en-US" sz="2100" dirty="0"/>
              <a:t> </a:t>
            </a:r>
            <a:endParaRPr lang="en-US" sz="2100" b="1" dirty="0">
              <a:solidFill>
                <a:srgbClr val="CC0099"/>
              </a:solidFill>
              <a:cs typeface="Times New Roman"/>
            </a:endParaRPr>
          </a:p>
          <a:p>
            <a:endParaRPr lang="en-US" sz="2100" dirty="0">
              <a:solidFill>
                <a:srgbClr val="0070C0"/>
              </a:solidFill>
              <a:cs typeface="Times New Roman"/>
            </a:endParaRPr>
          </a:p>
          <a:p>
            <a:r>
              <a:rPr lang="en-US" sz="2100" dirty="0"/>
              <a:t>Good agreement between </a:t>
            </a:r>
            <a:r>
              <a:rPr lang="en-US" sz="2100" dirty="0">
                <a:solidFill>
                  <a:srgbClr val="0070C0"/>
                </a:solidFill>
              </a:rPr>
              <a:t>measurements and simulations (with rotated PS bunches and full SPS impedance model).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922085" y="2539866"/>
            <a:ext cx="1849091" cy="125276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CC377B-0FD2-414A-A143-A1B5ADBC5C2B}"/>
              </a:ext>
            </a:extLst>
          </p:cNvPr>
          <p:cNvSpPr txBox="1"/>
          <p:nvPr/>
        </p:nvSpPr>
        <p:spPr>
          <a:xfrm>
            <a:off x="5352837" y="5365055"/>
            <a:ext cx="1493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Cycle time [s]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3E2C3-C596-3E4A-A248-DF46EB67C2C3}"/>
              </a:ext>
            </a:extLst>
          </p:cNvPr>
          <p:cNvSpPr txBox="1"/>
          <p:nvPr/>
        </p:nvSpPr>
        <p:spPr>
          <a:xfrm>
            <a:off x="564393" y="1532066"/>
            <a:ext cx="37599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Measurements: single bunch during cycle  in a single RF system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49A7B-37A5-5441-92A5-206BC8D16744}"/>
              </a:ext>
            </a:extLst>
          </p:cNvPr>
          <p:cNvSpPr txBox="1"/>
          <p:nvPr/>
        </p:nvSpPr>
        <p:spPr>
          <a:xfrm>
            <a:off x="5423078" y="2016768"/>
            <a:ext cx="148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CACDD-2154-C845-9EE1-50AB0A50B332}"/>
              </a:ext>
            </a:extLst>
          </p:cNvPr>
          <p:cNvSpPr txBox="1"/>
          <p:nvPr/>
        </p:nvSpPr>
        <p:spPr>
          <a:xfrm>
            <a:off x="368479" y="4889984"/>
            <a:ext cx="39558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→ Voltage reduction stabilizes the beam</a:t>
            </a:r>
          </a:p>
          <a:p>
            <a:r>
              <a:rPr lang="en-US" dirty="0"/>
              <a:t>→ Bunch with smaller emittance becomes unstable later in the cycle </a:t>
            </a:r>
          </a:p>
        </p:txBody>
      </p:sp>
    </p:spTree>
    <p:extLst>
      <p:ext uri="{BB962C8B-B14F-4D97-AF65-F5344CB8AC3E}">
        <p14:creationId xmlns:p14="http://schemas.microsoft.com/office/powerpoint/2010/main" val="167996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</a:rPr>
              <a:t>Sacherer</a:t>
            </a:r>
            <a:r>
              <a:rPr lang="en-GB" dirty="0">
                <a:solidFill>
                  <a:srgbClr val="0070C0"/>
                </a:solidFill>
              </a:rPr>
              <a:t> formalism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43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General matrix equation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(F. </a:t>
            </a:r>
            <a:r>
              <a:rPr lang="en-GB" sz="2200" dirty="0" err="1"/>
              <a:t>Sacherer</a:t>
            </a:r>
            <a:r>
              <a:rPr lang="en-GB" sz="2200" dirty="0"/>
              <a:t>, 1971) was derived from </a:t>
            </a:r>
            <a:r>
              <a:rPr lang="en-GB" sz="2200" dirty="0" err="1"/>
              <a:t>linearised</a:t>
            </a:r>
            <a:r>
              <a:rPr lang="en-GB" sz="2200" dirty="0"/>
              <a:t> </a:t>
            </a:r>
            <a:r>
              <a:rPr lang="en-GB" sz="2200" dirty="0" err="1"/>
              <a:t>Vlasov</a:t>
            </a:r>
            <a:r>
              <a:rPr lang="en-GB" sz="2200" dirty="0"/>
              <a:t> equation.</a:t>
            </a:r>
            <a:endParaRPr lang="en-GB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0070C0"/>
                </a:solidFill>
              </a:rPr>
              <a:t>Dispersion equation </a:t>
            </a:r>
            <a:r>
              <a:rPr lang="en-GB" sz="2200" dirty="0"/>
              <a:t>was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obtained for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“synthetic kernel” assuming </a:t>
            </a:r>
            <a:r>
              <a:rPr lang="en-GB" sz="2200" dirty="0">
                <a:solidFill>
                  <a:srgbClr val="0070C0"/>
                </a:solidFill>
              </a:rPr>
              <a:t>a rigid bunch motion</a:t>
            </a:r>
            <a:endParaRPr lang="en-GB" sz="2200" dirty="0"/>
          </a:p>
          <a:p>
            <a:pPr marL="0" indent="0">
              <a:buNone/>
            </a:pPr>
            <a:endParaRPr lang="en-GB" sz="2200" dirty="0">
              <a:solidFill>
                <a:srgbClr val="0070C0"/>
              </a:solidFill>
            </a:endParaRPr>
          </a:p>
          <a:p>
            <a:endParaRPr lang="en-GB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200" dirty="0"/>
              <a:t>and   </a:t>
            </a:r>
            <a:r>
              <a:rPr lang="en-GB" sz="2200" i="1" dirty="0">
                <a:latin typeface="Calibri" panose="020F0502020204030204" pitchFamily="34" charset="0"/>
                <a:cs typeface="Calibri" panose="020F0502020204030204" pitchFamily="34" charset="0"/>
              </a:rPr>
              <a:t>Ꜫ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endParaRPr lang="en-GB" sz="2400" dirty="0"/>
          </a:p>
          <a:p>
            <a:pPr marL="0" indent="0">
              <a:buNone/>
            </a:pPr>
            <a:r>
              <a:rPr lang="en-GB" sz="2200" dirty="0"/>
              <a:t>Coherent frequency shifts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c,m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/>
              <a:t>are calculated from </a:t>
            </a:r>
            <a:r>
              <a:rPr lang="en-GB" sz="2200" u="sng" dirty="0"/>
              <a:t>general matrix equation</a:t>
            </a:r>
            <a:r>
              <a:rPr lang="en-GB" sz="2200" u="sng" dirty="0">
                <a:solidFill>
                  <a:srgbClr val="0070C0"/>
                </a:solidFill>
              </a:rPr>
              <a:t> </a:t>
            </a:r>
            <a:r>
              <a:rPr lang="en-GB" sz="2200" dirty="0"/>
              <a:t>for spread         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∆</a:t>
            </a:r>
            <a:r>
              <a:rPr lang="el-GR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ω</a:t>
            </a:r>
            <a:r>
              <a:rPr lang="en-GB" sz="2200" baseline="-25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= 0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200" dirty="0"/>
              <a:t> and effective impedance </a:t>
            </a:r>
            <a:r>
              <a:rPr lang="en-GB" sz="2200" dirty="0" err="1">
                <a:solidFill>
                  <a:srgbClr val="0070C0"/>
                </a:solidFill>
              </a:rPr>
              <a:t>Z</a:t>
            </a:r>
            <a:r>
              <a:rPr lang="en-GB" sz="2200" baseline="-25000" dirty="0" err="1">
                <a:solidFill>
                  <a:srgbClr val="0070C0"/>
                </a:solidFill>
              </a:rPr>
              <a:t>eff</a:t>
            </a:r>
            <a:r>
              <a:rPr lang="en-GB" sz="2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23/06/2020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0C047-5A22-4F79-9C9B-BD40D2CADA36}" type="slidenum">
              <a:rPr lang="en-GB" smtClean="0"/>
              <a:t>9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67" y="2725553"/>
            <a:ext cx="4268564" cy="940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613" y="2924182"/>
            <a:ext cx="2428763" cy="589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421" y="4001294"/>
            <a:ext cx="3050059" cy="362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526" y="5003457"/>
            <a:ext cx="2554461" cy="809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24405" y="3003660"/>
            <a:ext cx="974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where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199" y="5192989"/>
            <a:ext cx="71089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solidFill>
                  <a:srgbClr val="0070C0"/>
                </a:solidFill>
              </a:rPr>
              <a:t>Stability diagrams </a:t>
            </a:r>
            <a:r>
              <a:rPr lang="en-GB" sz="2200" dirty="0"/>
              <a:t>for binomial particle distribution functions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655" y="5642655"/>
            <a:ext cx="89761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</a:rPr>
              <a:t>No LD with </a:t>
            </a:r>
            <a:r>
              <a:rPr lang="el-GR" sz="2200" dirty="0">
                <a:solidFill>
                  <a:srgbClr val="C00000"/>
                </a:solidFill>
                <a:latin typeface="Calibri" panose="020F0502020204030204" pitchFamily="34" charset="0"/>
              </a:rPr>
              <a:t>μ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>
                <a:solidFill>
                  <a:srgbClr val="C00000"/>
                </a:solidFill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Calibri" panose="020F0502020204030204" pitchFamily="34" charset="0"/>
              </a:rPr>
              <a:t>≤ </a:t>
            </a:r>
            <a:r>
              <a:rPr lang="en-GB" sz="2200" dirty="0">
                <a:solidFill>
                  <a:srgbClr val="C00000"/>
                </a:solidFill>
              </a:rPr>
              <a:t>1 </a:t>
            </a:r>
            <a:r>
              <a:rPr lang="en-GB" sz="2200" dirty="0"/>
              <a:t>for </a:t>
            </a:r>
            <a:r>
              <a:rPr lang="el-GR" sz="2200" dirty="0">
                <a:solidFill>
                  <a:srgbClr val="0070C0"/>
                </a:solidFill>
                <a:latin typeface="Calibri" panose="020F0502020204030204" pitchFamily="34" charset="0"/>
              </a:rPr>
              <a:t>η</a:t>
            </a:r>
            <a:r>
              <a:rPr lang="en-GB" sz="2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GB" sz="2200" dirty="0" err="1">
                <a:solidFill>
                  <a:srgbClr val="0070C0"/>
                </a:solidFill>
              </a:rPr>
              <a:t>ImZ</a:t>
            </a:r>
            <a:r>
              <a:rPr lang="en-GB" sz="2200" dirty="0">
                <a:solidFill>
                  <a:srgbClr val="0070C0"/>
                </a:solidFill>
              </a:rPr>
              <a:t>/n &lt; 0 </a:t>
            </a:r>
            <a:r>
              <a:rPr lang="en-GB" sz="2200" dirty="0"/>
              <a:t>(space charge above transition)</a:t>
            </a:r>
          </a:p>
        </p:txBody>
      </p:sp>
    </p:spTree>
    <p:extLst>
      <p:ext uri="{BB962C8B-B14F-4D97-AF65-F5344CB8AC3E}">
        <p14:creationId xmlns:p14="http://schemas.microsoft.com/office/powerpoint/2010/main" val="31290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64607</TotalTime>
  <Words>3053</Words>
  <Application>Microsoft Macintosh PowerPoint</Application>
  <PresentationFormat>Widescreen</PresentationFormat>
  <Paragraphs>385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Roboto</vt:lpstr>
      <vt:lpstr>Tahoma</vt:lpstr>
      <vt:lpstr>Times New Roman</vt:lpstr>
      <vt:lpstr>Office Theme</vt:lpstr>
      <vt:lpstr>Acrobat Document</vt:lpstr>
      <vt:lpstr>Landau damping  in longitudinal plane for  single or multi-bunch beams</vt:lpstr>
      <vt:lpstr>Outline</vt:lpstr>
      <vt:lpstr>Introduction </vt:lpstr>
      <vt:lpstr>Mitigation of longitudinal instabilities in CERN synchrotrons </vt:lpstr>
      <vt:lpstr>Longitudinal beam stability in LHC</vt:lpstr>
      <vt:lpstr>Landau damping in LHC</vt:lpstr>
      <vt:lpstr>Landau damping in LHC</vt:lpstr>
      <vt:lpstr>Longitudinal beam stability in the CERN SPS  </vt:lpstr>
      <vt:lpstr>Sacherer formalism (1/2)</vt:lpstr>
      <vt:lpstr>Sacherer formalism (2/2)</vt:lpstr>
      <vt:lpstr>Hofmann-Pedersen formalism</vt:lpstr>
      <vt:lpstr>Comparison of loss of LD thresholds for LHC</vt:lpstr>
      <vt:lpstr>Landau damping: Van-Kampen modes</vt:lpstr>
      <vt:lpstr>Lebedev equation </vt:lpstr>
      <vt:lpstr>Sacherer dispersion equation as a low-frequency limit</vt:lpstr>
      <vt:lpstr>Van-Kampen modes vs Lebedev equation</vt:lpstr>
      <vt:lpstr>Landau damping in a double RF system</vt:lpstr>
      <vt:lpstr>Double RF system: single bunch stability</vt:lpstr>
      <vt:lpstr>Landau damping in BS-mode for n &gt; 2</vt:lpstr>
      <vt:lpstr>Landau damping for multi-bunch beam</vt:lpstr>
      <vt:lpstr>Landau damping for multi-bunch beam: stability diagrams in single and double RF    </vt:lpstr>
      <vt:lpstr>Multi-bunch threshold</vt:lpstr>
      <vt:lpstr>Stabilisation of LHC proton beam in CERN SPS</vt:lpstr>
      <vt:lpstr>Intensity effects and controlled emittance blow-up in a double RF </vt:lpstr>
      <vt:lpstr>Damping of coupled-bunch instability  with higher harmonic RF system in CERN PS  </vt:lpstr>
      <vt:lpstr>Bunch-by-bunch synchrotron frequency spread</vt:lpstr>
      <vt:lpstr>PowerPoint Presentation</vt:lpstr>
      <vt:lpstr>Summary </vt:lpstr>
      <vt:lpstr>Spare slides</vt:lpstr>
      <vt:lpstr>Thresholds for different distribution functions</vt:lpstr>
      <vt:lpstr>Threshold of loss of Landau damping for different particle distributions</vt:lpstr>
      <vt:lpstr>Synchrotron frequency distribution and phase between 2 RF systems in BS-mode</vt:lpstr>
    </vt:vector>
  </TitlesOfParts>
  <Manager/>
  <Company>CERN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dynamics requirements  after LS2</dc:title>
  <dc:subject/>
  <dc:creator>Elena Chapochnikova</dc:creator>
  <cp:keywords/>
  <dc:description/>
  <cp:lastModifiedBy>Microsoft Office User</cp:lastModifiedBy>
  <cp:revision>530</cp:revision>
  <cp:lastPrinted>2019-09-23T14:38:09Z</cp:lastPrinted>
  <dcterms:created xsi:type="dcterms:W3CDTF">2019-01-07T14:33:29Z</dcterms:created>
  <dcterms:modified xsi:type="dcterms:W3CDTF">2020-06-23T11:22:23Z</dcterms:modified>
  <cp:category/>
</cp:coreProperties>
</file>