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6832" r:id="rId1"/>
  </p:sldMasterIdLst>
  <p:notesMasterIdLst>
    <p:notesMasterId r:id="rId28"/>
  </p:notesMasterIdLst>
  <p:handoutMasterIdLst>
    <p:handoutMasterId r:id="rId29"/>
  </p:handoutMasterIdLst>
  <p:sldIdLst>
    <p:sldId id="802" r:id="rId2"/>
    <p:sldId id="1049" r:id="rId3"/>
    <p:sldId id="1028" r:id="rId4"/>
    <p:sldId id="1032" r:id="rId5"/>
    <p:sldId id="1050" r:id="rId6"/>
    <p:sldId id="1051" r:id="rId7"/>
    <p:sldId id="1052" r:id="rId8"/>
    <p:sldId id="1053" r:id="rId9"/>
    <p:sldId id="1054" r:id="rId10"/>
    <p:sldId id="1055" r:id="rId11"/>
    <p:sldId id="1056" r:id="rId12"/>
    <p:sldId id="1057" r:id="rId13"/>
    <p:sldId id="1060" r:id="rId14"/>
    <p:sldId id="1058" r:id="rId15"/>
    <p:sldId id="1035" r:id="rId16"/>
    <p:sldId id="1036" r:id="rId17"/>
    <p:sldId id="1059" r:id="rId18"/>
    <p:sldId id="1061" r:id="rId19"/>
    <p:sldId id="1018" r:id="rId20"/>
    <p:sldId id="1040" r:id="rId21"/>
    <p:sldId id="1041" r:id="rId22"/>
    <p:sldId id="1045" r:id="rId23"/>
    <p:sldId id="1046" r:id="rId24"/>
    <p:sldId id="1047" r:id="rId25"/>
    <p:sldId id="1048" r:id="rId26"/>
    <p:sldId id="1027" r:id="rId27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8FF"/>
    <a:srgbClr val="14881F"/>
    <a:srgbClr val="FFFFFF"/>
    <a:srgbClr val="000082"/>
    <a:srgbClr val="F8CBAD"/>
    <a:srgbClr val="E52809"/>
    <a:srgbClr val="EC0000"/>
    <a:srgbClr val="A3DA9A"/>
    <a:srgbClr val="DAE3F3"/>
    <a:srgbClr val="AE5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6" autoAdjust="0"/>
    <p:restoredTop sz="86418" autoAdjust="0"/>
  </p:normalViewPr>
  <p:slideViewPr>
    <p:cSldViewPr>
      <p:cViewPr varScale="1">
        <p:scale>
          <a:sx n="97" d="100"/>
          <a:sy n="97" d="100"/>
        </p:scale>
        <p:origin x="2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Myriad Pro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Myriad Pro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29733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Myriad Pro"/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32850"/>
            <a:ext cx="29733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A2EE4C6A-2917-A14D-847A-3FE15EAB1035}" type="slidenum">
              <a:rPr lang="en-US">
                <a:latin typeface="Myriad Pro"/>
                <a:ea typeface="Myriad Pro"/>
                <a:cs typeface="Myriad Pro"/>
              </a:rPr>
              <a:pPr>
                <a:defRPr/>
              </a:pPr>
              <a:t>‹#›</a:t>
            </a:fld>
            <a:endParaRPr lang="en-US">
              <a:latin typeface="Myriad Pro"/>
              <a:ea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1752311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Myriad Pro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43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Myriad Pro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6175" y="709613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2650" y="4411663"/>
            <a:ext cx="50768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3325"/>
            <a:ext cx="2943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Myriad Pro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8823325"/>
            <a:ext cx="2943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Myriad Pro"/>
                <a:ea typeface="Myriad Pro"/>
                <a:cs typeface="Myriad Pro"/>
              </a:defRPr>
            </a:lvl1pPr>
          </a:lstStyle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84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Myriad Pro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yriad Pro"/>
        <a:ea typeface="Myriad Pro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01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12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99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76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7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95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6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5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02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38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13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4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26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96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67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08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94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63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7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0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9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91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6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3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A5F57-00E5-D748-B25E-807BE1DC94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6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288277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825876"/>
            <a:ext cx="7543800" cy="177274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tx2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7338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371600"/>
            <a:ext cx="7543801" cy="4497494"/>
          </a:xfr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  <a:lvl2pPr>
              <a:defRPr>
                <a:latin typeface="Myriad Pro" charset="0"/>
                <a:ea typeface="Myriad Pro" charset="0"/>
                <a:cs typeface="Myriad Pro" charset="0"/>
              </a:defRPr>
            </a:lvl2pPr>
            <a:lvl3pPr>
              <a:defRPr>
                <a:latin typeface="Myriad Pro" charset="0"/>
                <a:ea typeface="Myriad Pro" charset="0"/>
                <a:cs typeface="Myriad Pro" charset="0"/>
              </a:defRPr>
            </a:lvl3pPr>
            <a:lvl4pPr>
              <a:defRPr>
                <a:latin typeface="Myriad Pro" charset="0"/>
                <a:ea typeface="Myriad Pro" charset="0"/>
                <a:cs typeface="Myriad Pro" charset="0"/>
              </a:defRPr>
            </a:lvl4pPr>
            <a:lvl5pPr>
              <a:defRPr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59"/>
          <p:cNvSpPr txBox="1">
            <a:spLocks/>
          </p:cNvSpPr>
          <p:nvPr userDrawn="1"/>
        </p:nvSpPr>
        <p:spPr>
          <a:xfrm>
            <a:off x="8441537" y="6492875"/>
            <a:ext cx="245264" cy="223520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/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76200" y="6461125"/>
            <a:ext cx="5486400" cy="320675"/>
          </a:xfr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22960" y="76200"/>
            <a:ext cx="7543800" cy="609600"/>
          </a:xfrm>
        </p:spPr>
        <p:txBody>
          <a:bodyPr>
            <a:noAutofit/>
          </a:bodyPr>
          <a:lstStyle>
            <a:lvl1pPr>
              <a:defRPr sz="3600"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" y="76200"/>
            <a:ext cx="751258" cy="7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990600"/>
            <a:ext cx="7147560" cy="4878494"/>
          </a:xfr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  <a:lvl2pPr>
              <a:defRPr>
                <a:latin typeface="Myriad Pro" charset="0"/>
                <a:ea typeface="Myriad Pro" charset="0"/>
                <a:cs typeface="Myriad Pro" charset="0"/>
              </a:defRPr>
            </a:lvl2pPr>
            <a:lvl3pPr>
              <a:defRPr>
                <a:latin typeface="Myriad Pro" charset="0"/>
                <a:ea typeface="Myriad Pro" charset="0"/>
                <a:cs typeface="Myriad Pro" charset="0"/>
              </a:defRPr>
            </a:lvl3pPr>
            <a:lvl4pPr>
              <a:defRPr>
                <a:latin typeface="Myriad Pro" charset="0"/>
                <a:ea typeface="Myriad Pro" charset="0"/>
                <a:cs typeface="Myriad Pro" charset="0"/>
              </a:defRPr>
            </a:lvl4pPr>
            <a:lvl5pPr>
              <a:defRPr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59"/>
          <p:cNvSpPr txBox="1">
            <a:spLocks/>
          </p:cNvSpPr>
          <p:nvPr userDrawn="1"/>
        </p:nvSpPr>
        <p:spPr>
          <a:xfrm>
            <a:off x="8441537" y="6492875"/>
            <a:ext cx="245264" cy="223520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/>
          <a:lstStyle>
            <a:defPPr>
              <a:defRPr lang="en-US"/>
            </a:defPPr>
            <a:lvl1pPr algn="r" defTabSz="9144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b="1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76200" y="6461125"/>
            <a:ext cx="5486400" cy="320675"/>
          </a:xfr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22960" y="76200"/>
            <a:ext cx="7543800" cy="609600"/>
          </a:xfrm>
        </p:spPr>
        <p:txBody>
          <a:bodyPr>
            <a:noAutofit/>
          </a:bodyPr>
          <a:lstStyle>
            <a:lvl1pPr>
              <a:defRPr sz="3600"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" y="76200"/>
            <a:ext cx="751258" cy="738815"/>
          </a:xfrm>
          <a:prstGeom prst="rect">
            <a:avLst/>
          </a:prstGeom>
        </p:spPr>
      </p:pic>
      <p:grpSp>
        <p:nvGrpSpPr>
          <p:cNvPr id="35" name="Grouper 34"/>
          <p:cNvGrpSpPr/>
          <p:nvPr/>
        </p:nvGrpSpPr>
        <p:grpSpPr>
          <a:xfrm>
            <a:off x="75600" y="842400"/>
            <a:ext cx="990000" cy="5403600"/>
            <a:chOff x="1524000" y="1399632"/>
            <a:chExt cx="401440" cy="4058735"/>
          </a:xfrm>
        </p:grpSpPr>
        <p:sp>
          <p:nvSpPr>
            <p:cNvPr id="36" name="Forme libre 35"/>
            <p:cNvSpPr/>
            <p:nvPr/>
          </p:nvSpPr>
          <p:spPr>
            <a:xfrm>
              <a:off x="1524000" y="1399632"/>
              <a:ext cx="401440" cy="573485"/>
            </a:xfrm>
            <a:custGeom>
              <a:avLst/>
              <a:gdLst>
                <a:gd name="connsiteX0" fmla="*/ 0 w 573484"/>
                <a:gd name="connsiteY0" fmla="*/ 0 h 401439"/>
                <a:gd name="connsiteX1" fmla="*/ 372765 w 573484"/>
                <a:gd name="connsiteY1" fmla="*/ 0 h 401439"/>
                <a:gd name="connsiteX2" fmla="*/ 573484 w 573484"/>
                <a:gd name="connsiteY2" fmla="*/ 200720 h 401439"/>
                <a:gd name="connsiteX3" fmla="*/ 372765 w 573484"/>
                <a:gd name="connsiteY3" fmla="*/ 401439 h 401439"/>
                <a:gd name="connsiteX4" fmla="*/ 0 w 573484"/>
                <a:gd name="connsiteY4" fmla="*/ 401439 h 401439"/>
                <a:gd name="connsiteX5" fmla="*/ 200720 w 573484"/>
                <a:gd name="connsiteY5" fmla="*/ 200720 h 401439"/>
                <a:gd name="connsiteX6" fmla="*/ 0 w 573484"/>
                <a:gd name="connsiteY6" fmla="*/ 0 h 4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484" h="401439">
                  <a:moveTo>
                    <a:pt x="573483" y="0"/>
                  </a:moveTo>
                  <a:lnTo>
                    <a:pt x="573483" y="260936"/>
                  </a:lnTo>
                  <a:lnTo>
                    <a:pt x="286741" y="401439"/>
                  </a:lnTo>
                  <a:lnTo>
                    <a:pt x="1" y="260936"/>
                  </a:lnTo>
                  <a:lnTo>
                    <a:pt x="1" y="0"/>
                  </a:lnTo>
                  <a:lnTo>
                    <a:pt x="286741" y="140504"/>
                  </a:lnTo>
                  <a:lnTo>
                    <a:pt x="57348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1" tIns="207071" rIns="6350" bIns="207069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>
                  <a:latin typeface="Myriad Pro" charset="0"/>
                  <a:ea typeface="Myriad Pro" charset="0"/>
                  <a:cs typeface="Myriad Pro" charset="0"/>
                </a:rPr>
                <a:t>Hamiltonian</a:t>
              </a:r>
            </a:p>
          </p:txBody>
        </p:sp>
        <p:sp>
          <p:nvSpPr>
            <p:cNvPr id="38" name="Forme libre 37"/>
            <p:cNvSpPr/>
            <p:nvPr/>
          </p:nvSpPr>
          <p:spPr>
            <a:xfrm>
              <a:off x="1524000" y="1897525"/>
              <a:ext cx="401440" cy="573485"/>
            </a:xfrm>
            <a:custGeom>
              <a:avLst/>
              <a:gdLst>
                <a:gd name="connsiteX0" fmla="*/ 0 w 573484"/>
                <a:gd name="connsiteY0" fmla="*/ 0 h 401439"/>
                <a:gd name="connsiteX1" fmla="*/ 372765 w 573484"/>
                <a:gd name="connsiteY1" fmla="*/ 0 h 401439"/>
                <a:gd name="connsiteX2" fmla="*/ 573484 w 573484"/>
                <a:gd name="connsiteY2" fmla="*/ 200720 h 401439"/>
                <a:gd name="connsiteX3" fmla="*/ 372765 w 573484"/>
                <a:gd name="connsiteY3" fmla="*/ 401439 h 401439"/>
                <a:gd name="connsiteX4" fmla="*/ 0 w 573484"/>
                <a:gd name="connsiteY4" fmla="*/ 401439 h 401439"/>
                <a:gd name="connsiteX5" fmla="*/ 200720 w 573484"/>
                <a:gd name="connsiteY5" fmla="*/ 200720 h 401439"/>
                <a:gd name="connsiteX6" fmla="*/ 0 w 573484"/>
                <a:gd name="connsiteY6" fmla="*/ 0 h 4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484" h="401439">
                  <a:moveTo>
                    <a:pt x="573483" y="0"/>
                  </a:moveTo>
                  <a:lnTo>
                    <a:pt x="573483" y="260936"/>
                  </a:lnTo>
                  <a:lnTo>
                    <a:pt x="286741" y="401439"/>
                  </a:lnTo>
                  <a:lnTo>
                    <a:pt x="1" y="260936"/>
                  </a:lnTo>
                  <a:lnTo>
                    <a:pt x="1" y="0"/>
                  </a:lnTo>
                  <a:lnTo>
                    <a:pt x="286741" y="140504"/>
                  </a:lnTo>
                  <a:lnTo>
                    <a:pt x="57348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1" tIns="207071" rIns="6350" bIns="207069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>
                  <a:latin typeface="Myriad Pro" charset="0"/>
                  <a:ea typeface="Myriad Pro" charset="0"/>
                  <a:cs typeface="Myriad Pro" charset="0"/>
                </a:rPr>
                <a:t>Coordinates</a:t>
              </a:r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1524000" y="2395418"/>
              <a:ext cx="401440" cy="573485"/>
            </a:xfrm>
            <a:custGeom>
              <a:avLst/>
              <a:gdLst>
                <a:gd name="connsiteX0" fmla="*/ 0 w 573484"/>
                <a:gd name="connsiteY0" fmla="*/ 0 h 401439"/>
                <a:gd name="connsiteX1" fmla="*/ 372765 w 573484"/>
                <a:gd name="connsiteY1" fmla="*/ 0 h 401439"/>
                <a:gd name="connsiteX2" fmla="*/ 573484 w 573484"/>
                <a:gd name="connsiteY2" fmla="*/ 200720 h 401439"/>
                <a:gd name="connsiteX3" fmla="*/ 372765 w 573484"/>
                <a:gd name="connsiteY3" fmla="*/ 401439 h 401439"/>
                <a:gd name="connsiteX4" fmla="*/ 0 w 573484"/>
                <a:gd name="connsiteY4" fmla="*/ 401439 h 401439"/>
                <a:gd name="connsiteX5" fmla="*/ 200720 w 573484"/>
                <a:gd name="connsiteY5" fmla="*/ 200720 h 401439"/>
                <a:gd name="connsiteX6" fmla="*/ 0 w 573484"/>
                <a:gd name="connsiteY6" fmla="*/ 0 h 4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484" h="401439">
                  <a:moveTo>
                    <a:pt x="573483" y="0"/>
                  </a:moveTo>
                  <a:lnTo>
                    <a:pt x="573483" y="260936"/>
                  </a:lnTo>
                  <a:lnTo>
                    <a:pt x="286741" y="401439"/>
                  </a:lnTo>
                  <a:lnTo>
                    <a:pt x="1" y="260936"/>
                  </a:lnTo>
                  <a:lnTo>
                    <a:pt x="1" y="0"/>
                  </a:lnTo>
                  <a:lnTo>
                    <a:pt x="286741" y="140504"/>
                  </a:lnTo>
                  <a:lnTo>
                    <a:pt x="57348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1" tIns="251999" rIns="6350" bIns="207069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>
                  <a:latin typeface="Myriad Pro" charset="0"/>
                  <a:ea typeface="Myriad Pro" charset="0"/>
                  <a:cs typeface="Myriad Pro" charset="0"/>
                </a:rPr>
                <a:t>Stationary distribution</a:t>
              </a:r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1524000" y="2893311"/>
              <a:ext cx="401440" cy="573485"/>
            </a:xfrm>
            <a:custGeom>
              <a:avLst/>
              <a:gdLst>
                <a:gd name="connsiteX0" fmla="*/ 0 w 573484"/>
                <a:gd name="connsiteY0" fmla="*/ 0 h 401439"/>
                <a:gd name="connsiteX1" fmla="*/ 372765 w 573484"/>
                <a:gd name="connsiteY1" fmla="*/ 0 h 401439"/>
                <a:gd name="connsiteX2" fmla="*/ 573484 w 573484"/>
                <a:gd name="connsiteY2" fmla="*/ 200720 h 401439"/>
                <a:gd name="connsiteX3" fmla="*/ 372765 w 573484"/>
                <a:gd name="connsiteY3" fmla="*/ 401439 h 401439"/>
                <a:gd name="connsiteX4" fmla="*/ 0 w 573484"/>
                <a:gd name="connsiteY4" fmla="*/ 401439 h 401439"/>
                <a:gd name="connsiteX5" fmla="*/ 200720 w 573484"/>
                <a:gd name="connsiteY5" fmla="*/ 200720 h 401439"/>
                <a:gd name="connsiteX6" fmla="*/ 0 w 573484"/>
                <a:gd name="connsiteY6" fmla="*/ 0 h 4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484" h="401439">
                  <a:moveTo>
                    <a:pt x="573483" y="0"/>
                  </a:moveTo>
                  <a:lnTo>
                    <a:pt x="573483" y="260936"/>
                  </a:lnTo>
                  <a:lnTo>
                    <a:pt x="286741" y="401439"/>
                  </a:lnTo>
                  <a:lnTo>
                    <a:pt x="1" y="260936"/>
                  </a:lnTo>
                  <a:lnTo>
                    <a:pt x="1" y="0"/>
                  </a:lnTo>
                  <a:lnTo>
                    <a:pt x="286741" y="140504"/>
                  </a:lnTo>
                  <a:lnTo>
                    <a:pt x="57348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251999" rIns="6985" bIns="207704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1200" dirty="0">
                  <a:latin typeface="Myriad Pro" charset="0"/>
                  <a:ea typeface="Myriad Pro" charset="0"/>
                  <a:cs typeface="Myriad Pro" charset="0"/>
                </a:rPr>
                <a:t>Linearized </a:t>
              </a:r>
              <a:r>
                <a:rPr lang="en-US" sz="1100" kern="1200" dirty="0" err="1">
                  <a:latin typeface="Myriad Pro" charset="0"/>
                  <a:ea typeface="Myriad Pro" charset="0"/>
                  <a:cs typeface="Myriad Pro" charset="0"/>
                </a:rPr>
                <a:t>Vlasov</a:t>
              </a:r>
              <a:r>
                <a:rPr lang="en-US" sz="1100" kern="1200" baseline="0" dirty="0">
                  <a:latin typeface="Myriad Pro" charset="0"/>
                  <a:ea typeface="Myriad Pro" charset="0"/>
                  <a:cs typeface="Myriad Pro" charset="0"/>
                </a:rPr>
                <a:t> eq.</a:t>
              </a:r>
              <a:endParaRPr lang="en-US" sz="1100" kern="12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1524000" y="3391203"/>
              <a:ext cx="401440" cy="573485"/>
            </a:xfrm>
            <a:custGeom>
              <a:avLst/>
              <a:gdLst>
                <a:gd name="connsiteX0" fmla="*/ 0 w 573484"/>
                <a:gd name="connsiteY0" fmla="*/ 0 h 401439"/>
                <a:gd name="connsiteX1" fmla="*/ 372765 w 573484"/>
                <a:gd name="connsiteY1" fmla="*/ 0 h 401439"/>
                <a:gd name="connsiteX2" fmla="*/ 573484 w 573484"/>
                <a:gd name="connsiteY2" fmla="*/ 200720 h 401439"/>
                <a:gd name="connsiteX3" fmla="*/ 372765 w 573484"/>
                <a:gd name="connsiteY3" fmla="*/ 401439 h 401439"/>
                <a:gd name="connsiteX4" fmla="*/ 0 w 573484"/>
                <a:gd name="connsiteY4" fmla="*/ 401439 h 401439"/>
                <a:gd name="connsiteX5" fmla="*/ 200720 w 573484"/>
                <a:gd name="connsiteY5" fmla="*/ 200720 h 401439"/>
                <a:gd name="connsiteX6" fmla="*/ 0 w 573484"/>
                <a:gd name="connsiteY6" fmla="*/ 0 h 4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484" h="401439">
                  <a:moveTo>
                    <a:pt x="573483" y="0"/>
                  </a:moveTo>
                  <a:lnTo>
                    <a:pt x="573483" y="260936"/>
                  </a:lnTo>
                  <a:lnTo>
                    <a:pt x="286741" y="401439"/>
                  </a:lnTo>
                  <a:lnTo>
                    <a:pt x="1" y="260936"/>
                  </a:lnTo>
                  <a:lnTo>
                    <a:pt x="1" y="0"/>
                  </a:lnTo>
                  <a:lnTo>
                    <a:pt x="286741" y="140504"/>
                  </a:lnTo>
                  <a:lnTo>
                    <a:pt x="57348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251999" rIns="6985" bIns="207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>
                  <a:latin typeface="Myriad Pro" charset="0"/>
                  <a:ea typeface="Myriad Pro" charset="0"/>
                  <a:cs typeface="Myriad Pro" charset="0"/>
                </a:rPr>
                <a:t>Perturbation </a:t>
              </a:r>
              <a:r>
                <a:rPr lang="en-US" sz="1100" kern="1200" dirty="0" err="1">
                  <a:latin typeface="Myriad Pro" charset="0"/>
                  <a:ea typeface="Myriad Pro" charset="0"/>
                  <a:cs typeface="Myriad Pro" charset="0"/>
                </a:rPr>
                <a:t>decomp</a:t>
              </a:r>
              <a:r>
                <a:rPr lang="en-US" sz="1100" kern="1200" dirty="0">
                  <a:latin typeface="Myriad Pro" charset="0"/>
                  <a:ea typeface="Myriad Pro" charset="0"/>
                  <a:cs typeface="Myriad Pro" charset="0"/>
                </a:rPr>
                <a:t>.</a:t>
              </a:r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1524000" y="3889096"/>
              <a:ext cx="401440" cy="573485"/>
            </a:xfrm>
            <a:custGeom>
              <a:avLst/>
              <a:gdLst>
                <a:gd name="connsiteX0" fmla="*/ 0 w 573484"/>
                <a:gd name="connsiteY0" fmla="*/ 0 h 401439"/>
                <a:gd name="connsiteX1" fmla="*/ 372765 w 573484"/>
                <a:gd name="connsiteY1" fmla="*/ 0 h 401439"/>
                <a:gd name="connsiteX2" fmla="*/ 573484 w 573484"/>
                <a:gd name="connsiteY2" fmla="*/ 200720 h 401439"/>
                <a:gd name="connsiteX3" fmla="*/ 372765 w 573484"/>
                <a:gd name="connsiteY3" fmla="*/ 401439 h 401439"/>
                <a:gd name="connsiteX4" fmla="*/ 0 w 573484"/>
                <a:gd name="connsiteY4" fmla="*/ 401439 h 401439"/>
                <a:gd name="connsiteX5" fmla="*/ 200720 w 573484"/>
                <a:gd name="connsiteY5" fmla="*/ 200720 h 401439"/>
                <a:gd name="connsiteX6" fmla="*/ 0 w 573484"/>
                <a:gd name="connsiteY6" fmla="*/ 0 h 4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484" h="401439">
                  <a:moveTo>
                    <a:pt x="573483" y="0"/>
                  </a:moveTo>
                  <a:lnTo>
                    <a:pt x="573483" y="260936"/>
                  </a:lnTo>
                  <a:lnTo>
                    <a:pt x="286741" y="401439"/>
                  </a:lnTo>
                  <a:lnTo>
                    <a:pt x="1" y="260936"/>
                  </a:lnTo>
                  <a:lnTo>
                    <a:pt x="1" y="0"/>
                  </a:lnTo>
                  <a:lnTo>
                    <a:pt x="286741" y="140504"/>
                  </a:lnTo>
                  <a:lnTo>
                    <a:pt x="57348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251999" rIns="6985" bIns="207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>
                  <a:latin typeface="Myriad Pro" charset="0"/>
                  <a:ea typeface="Myriad Pro" charset="0"/>
                  <a:cs typeface="Myriad Pro" charset="0"/>
                </a:rPr>
                <a:t>Reduction variables</a:t>
              </a:r>
            </a:p>
          </p:txBody>
        </p:sp>
        <p:sp>
          <p:nvSpPr>
            <p:cNvPr id="48" name="Forme libre 47"/>
            <p:cNvSpPr/>
            <p:nvPr/>
          </p:nvSpPr>
          <p:spPr>
            <a:xfrm>
              <a:off x="1524000" y="4386989"/>
              <a:ext cx="401440" cy="573485"/>
            </a:xfrm>
            <a:custGeom>
              <a:avLst/>
              <a:gdLst>
                <a:gd name="connsiteX0" fmla="*/ 0 w 573484"/>
                <a:gd name="connsiteY0" fmla="*/ 0 h 401439"/>
                <a:gd name="connsiteX1" fmla="*/ 372765 w 573484"/>
                <a:gd name="connsiteY1" fmla="*/ 0 h 401439"/>
                <a:gd name="connsiteX2" fmla="*/ 573484 w 573484"/>
                <a:gd name="connsiteY2" fmla="*/ 200720 h 401439"/>
                <a:gd name="connsiteX3" fmla="*/ 372765 w 573484"/>
                <a:gd name="connsiteY3" fmla="*/ 401439 h 401439"/>
                <a:gd name="connsiteX4" fmla="*/ 0 w 573484"/>
                <a:gd name="connsiteY4" fmla="*/ 401439 h 401439"/>
                <a:gd name="connsiteX5" fmla="*/ 200720 w 573484"/>
                <a:gd name="connsiteY5" fmla="*/ 200720 h 401439"/>
                <a:gd name="connsiteX6" fmla="*/ 0 w 573484"/>
                <a:gd name="connsiteY6" fmla="*/ 0 h 4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484" h="401439">
                  <a:moveTo>
                    <a:pt x="573483" y="0"/>
                  </a:moveTo>
                  <a:lnTo>
                    <a:pt x="573483" y="260936"/>
                  </a:lnTo>
                  <a:lnTo>
                    <a:pt x="286741" y="401439"/>
                  </a:lnTo>
                  <a:lnTo>
                    <a:pt x="1" y="260936"/>
                  </a:lnTo>
                  <a:lnTo>
                    <a:pt x="1" y="0"/>
                  </a:lnTo>
                  <a:lnTo>
                    <a:pt x="286741" y="140504"/>
                  </a:lnTo>
                  <a:lnTo>
                    <a:pt x="57348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251999" rIns="6985" bIns="207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>
                  <a:latin typeface="Myriad Pro" charset="0"/>
                  <a:ea typeface="Myriad Pro" charset="0"/>
                  <a:cs typeface="Myriad Pro" charset="0"/>
                </a:rPr>
                <a:t>Impedance force</a:t>
              </a:r>
            </a:p>
          </p:txBody>
        </p:sp>
        <p:sp>
          <p:nvSpPr>
            <p:cNvPr id="50" name="Forme libre 49"/>
            <p:cNvSpPr/>
            <p:nvPr/>
          </p:nvSpPr>
          <p:spPr>
            <a:xfrm>
              <a:off x="1524000" y="4884882"/>
              <a:ext cx="401440" cy="573485"/>
            </a:xfrm>
            <a:custGeom>
              <a:avLst/>
              <a:gdLst>
                <a:gd name="connsiteX0" fmla="*/ 0 w 573484"/>
                <a:gd name="connsiteY0" fmla="*/ 0 h 401439"/>
                <a:gd name="connsiteX1" fmla="*/ 372765 w 573484"/>
                <a:gd name="connsiteY1" fmla="*/ 0 h 401439"/>
                <a:gd name="connsiteX2" fmla="*/ 573484 w 573484"/>
                <a:gd name="connsiteY2" fmla="*/ 200720 h 401439"/>
                <a:gd name="connsiteX3" fmla="*/ 372765 w 573484"/>
                <a:gd name="connsiteY3" fmla="*/ 401439 h 401439"/>
                <a:gd name="connsiteX4" fmla="*/ 0 w 573484"/>
                <a:gd name="connsiteY4" fmla="*/ 401439 h 401439"/>
                <a:gd name="connsiteX5" fmla="*/ 200720 w 573484"/>
                <a:gd name="connsiteY5" fmla="*/ 200720 h 401439"/>
                <a:gd name="connsiteX6" fmla="*/ 0 w 573484"/>
                <a:gd name="connsiteY6" fmla="*/ 0 h 40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484" h="401439">
                  <a:moveTo>
                    <a:pt x="573483" y="0"/>
                  </a:moveTo>
                  <a:lnTo>
                    <a:pt x="573483" y="260936"/>
                  </a:lnTo>
                  <a:lnTo>
                    <a:pt x="286741" y="401439"/>
                  </a:lnTo>
                  <a:lnTo>
                    <a:pt x="1" y="260936"/>
                  </a:lnTo>
                  <a:lnTo>
                    <a:pt x="1" y="0"/>
                  </a:lnTo>
                  <a:lnTo>
                    <a:pt x="286741" y="140504"/>
                  </a:lnTo>
                  <a:lnTo>
                    <a:pt x="57348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207706" rIns="6985" bIns="207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>
                  <a:latin typeface="Myriad Pro" charset="0"/>
                  <a:ea typeface="Myriad Pro" charset="0"/>
                  <a:cs typeface="Myriad Pro" charset="0"/>
                </a:rPr>
                <a:t>Final equation</a:t>
              </a:r>
            </a:p>
          </p:txBody>
        </p:sp>
      </p:grp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" y="76200"/>
            <a:ext cx="751258" cy="738815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" y="76200"/>
            <a:ext cx="751258" cy="7388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200" y="6459786"/>
            <a:ext cx="4419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" y="76200"/>
            <a:ext cx="751258" cy="7388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152400"/>
            <a:ext cx="7543800" cy="5253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143000"/>
            <a:ext cx="7543801" cy="47260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569" y="6400800"/>
            <a:ext cx="4171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762000"/>
            <a:ext cx="74752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1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33" r:id="rId1"/>
    <p:sldLayoutId id="2147486844" r:id="rId2"/>
    <p:sldLayoutId id="2147486845" r:id="rId3"/>
    <p:sldLayoutId id="2147486837" r:id="rId4"/>
    <p:sldLayoutId id="2147486838" r:id="rId5"/>
    <p:sldLayoutId id="2147486839" r:id="rId6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spc="-50" baseline="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yriad Pro" charset="0"/>
          <a:ea typeface="Myriad Pro" charset="0"/>
          <a:cs typeface="Myriad Pro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66800"/>
            <a:ext cx="7848600" cy="19812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Marriage &amp; divorce of “Feedbacks” with “Landau damping” – transverse</a:t>
            </a:r>
            <a:endParaRPr lang="en-US" sz="1800" b="1" i="1" baseline="30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7924800" cy="2057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Nicolas </a:t>
            </a:r>
            <a:r>
              <a:rPr lang="en-US" sz="2000" dirty="0" err="1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Mounet</a:t>
            </a:r>
            <a:r>
              <a:rPr lang="en-US" sz="20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, CERN/BE-ABP-HSC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latin typeface="Myriad Pro" charset="0"/>
              <a:ea typeface="Myriad Pro" charset="0"/>
              <a:cs typeface="Myriad Pro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With lots of inputs from</a:t>
            </a:r>
            <a:r>
              <a:rPr lang="en-US" sz="1800" dirty="0">
                <a:solidFill>
                  <a:schemeClr val="tx1"/>
                </a:solidFill>
              </a:rPr>
              <a:t> S. </a:t>
            </a:r>
            <a:r>
              <a:rPr lang="en-US" sz="1800" dirty="0" err="1">
                <a:solidFill>
                  <a:schemeClr val="tx1"/>
                </a:solidFill>
              </a:rPr>
              <a:t>Antipov</a:t>
            </a:r>
            <a:r>
              <a:rPr lang="en-US" sz="1800" dirty="0">
                <a:solidFill>
                  <a:schemeClr val="tx1"/>
                </a:solidFill>
              </a:rPr>
              <a:t>, S. </a:t>
            </a:r>
            <a:r>
              <a:rPr lang="en-US" sz="1800" dirty="0" err="1">
                <a:solidFill>
                  <a:schemeClr val="tx1"/>
                </a:solidFill>
              </a:rPr>
              <a:t>Arsenyev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X. </a:t>
            </a:r>
            <a:r>
              <a:rPr lang="en-US" sz="1800" dirty="0" err="1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Buffat</a:t>
            </a:r>
            <a:r>
              <a:rPr lang="en-US" sz="18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, A. </a:t>
            </a:r>
            <a:r>
              <a:rPr lang="en-US" sz="1800" dirty="0" err="1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Burov</a:t>
            </a:r>
            <a:r>
              <a:rPr lang="en-US" sz="18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, A. Chao, S. </a:t>
            </a:r>
            <a:r>
              <a:rPr lang="en-US" sz="1800" dirty="0" err="1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Furuseth</a:t>
            </a:r>
            <a:r>
              <a:rPr lang="en-US" sz="18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, G. </a:t>
            </a:r>
            <a:r>
              <a:rPr lang="en-US" sz="1800" dirty="0" err="1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Iadarola</a:t>
            </a:r>
            <a:r>
              <a:rPr lang="en-US" sz="18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N. </a:t>
            </a:r>
            <a:r>
              <a:rPr lang="en-US" sz="1800" dirty="0" err="1">
                <a:solidFill>
                  <a:schemeClr val="tx1"/>
                </a:solidFill>
              </a:rPr>
              <a:t>Klinkenberg</a:t>
            </a:r>
            <a:r>
              <a:rPr lang="en-US" sz="1800" dirty="0">
                <a:solidFill>
                  <a:schemeClr val="tx1"/>
                </a:solidFill>
              </a:rPr>
              <a:t>, J. </a:t>
            </a:r>
            <a:r>
              <a:rPr lang="en-US" sz="1800" dirty="0" err="1">
                <a:solidFill>
                  <a:schemeClr val="tx1"/>
                </a:solidFill>
              </a:rPr>
              <a:t>Komppula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K. Li, A. Maillard, E. </a:t>
            </a:r>
            <a:r>
              <a:rPr lang="en-US" sz="1800" dirty="0" err="1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Métral</a:t>
            </a:r>
            <a:r>
              <a:rPr lang="en-US" sz="18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, A. </a:t>
            </a:r>
            <a:r>
              <a:rPr lang="en-US" sz="1800" dirty="0" err="1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Oeftiger</a:t>
            </a:r>
            <a:r>
              <a:rPr lang="en-US" sz="18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, G. </a:t>
            </a:r>
            <a:r>
              <a:rPr lang="en-US" sz="1800" dirty="0" err="1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Rumolo</a:t>
            </a:r>
            <a:r>
              <a:rPr lang="en-US" sz="18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rPr>
              <a:t>, M. Schenk, V.</a:t>
            </a:r>
            <a:r>
              <a:rPr lang="en-US" sz="1800" dirty="0">
                <a:solidFill>
                  <a:schemeClr val="tx1"/>
                </a:solidFill>
              </a:rPr>
              <a:t> Vaccaro, D. </a:t>
            </a:r>
            <a:r>
              <a:rPr lang="en-US" sz="1800" dirty="0" err="1">
                <a:solidFill>
                  <a:schemeClr val="tx1"/>
                </a:solidFill>
              </a:rPr>
              <a:t>Valuch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endParaRPr lang="en-US" sz="1800" dirty="0">
              <a:solidFill>
                <a:schemeClr val="tx1"/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9" y="282825"/>
            <a:ext cx="1053141" cy="10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23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59B5B9-C19C-DA43-9426-8612F755A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6324"/>
            <a:ext cx="9144000" cy="5144713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… but also unexpectedly damp others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C8A78-F93C-2F4F-A569-0A95A36A0BA8}"/>
              </a:ext>
            </a:extLst>
          </p:cNvPr>
          <p:cNvSpPr txBox="1"/>
          <p:nvPr/>
        </p:nvSpPr>
        <p:spPr>
          <a:xfrm>
            <a:off x="838200" y="931542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Case of FCC (it is very similar in the LHC):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7527D-D738-314B-A350-D4182A98AF11}"/>
              </a:ext>
            </a:extLst>
          </p:cNvPr>
          <p:cNvSpPr txBox="1"/>
          <p:nvPr/>
        </p:nvSpPr>
        <p:spPr>
          <a:xfrm>
            <a:off x="4419600" y="2246894"/>
            <a:ext cx="25908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From 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S. </a:t>
            </a:r>
            <a:r>
              <a:rPr lang="en-GB" sz="2000" i="1" dirty="0" err="1">
                <a:latin typeface="Myriad Pro" charset="0"/>
                <a:ea typeface="Myriad Pro" charset="0"/>
                <a:cs typeface="Myriad Pro" charset="0"/>
              </a:rPr>
              <a:t>Arsenyev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and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 N. </a:t>
            </a:r>
            <a:r>
              <a:rPr lang="en-GB" sz="2000" i="1" dirty="0" err="1">
                <a:latin typeface="Myriad Pro" charset="0"/>
                <a:ea typeface="Myriad Pro" charset="0"/>
                <a:cs typeface="Myriad Pro" charset="0"/>
              </a:rPr>
              <a:t>Klinkenberg</a:t>
            </a:r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, HSC meeting, 24/09/2018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B03F10-B4D7-614C-92C4-C40E475B1837}"/>
              </a:ext>
            </a:extLst>
          </p:cNvPr>
          <p:cNvSpPr txBox="1"/>
          <p:nvPr/>
        </p:nvSpPr>
        <p:spPr>
          <a:xfrm>
            <a:off x="76200" y="6044706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The damper creates an instability.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5D982C-07E8-0D48-AE79-3EE94883A51B}"/>
              </a:ext>
            </a:extLst>
          </p:cNvPr>
          <p:cNvSpPr/>
          <p:nvPr/>
        </p:nvSpPr>
        <p:spPr>
          <a:xfrm>
            <a:off x="304800" y="5016054"/>
            <a:ext cx="1066800" cy="984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75C1EB-1701-544F-AF2A-8E2636CB490A}"/>
              </a:ext>
            </a:extLst>
          </p:cNvPr>
          <p:cNvSpPr txBox="1"/>
          <p:nvPr/>
        </p:nvSpPr>
        <p:spPr>
          <a:xfrm>
            <a:off x="2971800" y="4267200"/>
            <a:ext cx="412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… while at high chroma the damper seems to damp </a:t>
            </a:r>
            <a:r>
              <a:rPr lang="en-GB" sz="2000" b="0" dirty="0" err="1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intrabunch</a:t>
            </a:r>
            <a:r>
              <a:rPr lang="en-GB" sz="2000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 modes</a:t>
            </a:r>
          </a:p>
        </p:txBody>
      </p:sp>
    </p:spTree>
    <p:extLst>
      <p:ext uri="{BB962C8B-B14F-4D97-AF65-F5344CB8AC3E}">
        <p14:creationId xmlns:p14="http://schemas.microsoft.com/office/powerpoint/2010/main" val="41480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Landau damping – a more complex reality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C8A78-F93C-2F4F-A569-0A95A36A0BA8}"/>
              </a:ext>
            </a:extLst>
          </p:cNvPr>
          <p:cNvSpPr txBox="1"/>
          <p:nvPr/>
        </p:nvSpPr>
        <p:spPr>
          <a:xfrm>
            <a:off x="838200" y="931542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Sometimes </a:t>
            </a:r>
            <a:r>
              <a:rPr lang="en-US" sz="20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tunespread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also has a detrimental effect: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7527D-D738-314B-A350-D4182A98AF11}"/>
              </a:ext>
            </a:extLst>
          </p:cNvPr>
          <p:cNvSpPr txBox="1"/>
          <p:nvPr/>
        </p:nvSpPr>
        <p:spPr>
          <a:xfrm>
            <a:off x="5892800" y="5217852"/>
            <a:ext cx="28956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From </a:t>
            </a:r>
            <a:r>
              <a:rPr lang="en-US" sz="2000" i="1" dirty="0">
                <a:latin typeface="Myriad Pro"/>
                <a:ea typeface="Myriad Pro" charset="0"/>
                <a:cs typeface="Courier New" panose="02070309020205020404" pitchFamily="49" charset="0"/>
              </a:rPr>
              <a:t>Y. Chin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, </a:t>
            </a:r>
            <a:r>
              <a:rPr lang="de-DE" sz="2000" b="0" i="1" dirty="0">
                <a:latin typeface="Myriad Pro" charset="0"/>
                <a:ea typeface="Myriad Pro" charset="0"/>
                <a:cs typeface="Myriad Pro" charset="0"/>
              </a:rPr>
              <a:t>CERN/SPS/85-09 </a:t>
            </a:r>
            <a:r>
              <a:rPr lang="de-DE" sz="2000" b="0" dirty="0">
                <a:latin typeface="Myriad Pro" charset="0"/>
                <a:ea typeface="Myriad Pro" charset="0"/>
                <a:cs typeface="Myriad Pro" charset="0"/>
              </a:rPr>
              <a:t>(1985).</a:t>
            </a:r>
            <a:endParaRPr lang="en-GB" sz="2000" b="0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1025" name="Picture 1" descr="page13image42533696">
            <a:extLst>
              <a:ext uri="{FF2B5EF4-FFF2-40B4-BE49-F238E27FC236}">
                <a16:creationId xmlns:a16="http://schemas.microsoft.com/office/drawing/2014/main" id="{C5042A59-6EFB-1C4B-8B20-0CFCA2B8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01600" y="1349715"/>
            <a:ext cx="54610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40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32A9FD-01DA-0A42-A029-62E469917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264"/>
          <a:stretch/>
        </p:blipFill>
        <p:spPr>
          <a:xfrm>
            <a:off x="6248400" y="3674773"/>
            <a:ext cx="2955856" cy="21336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Landau damping – a more complex reality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BD486-E16E-0A49-9BDB-C27EFF91D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0" y="609600"/>
            <a:ext cx="8909882" cy="199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D58A75-8A34-6348-87C9-1790B562AB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2" r="2286" b="19955"/>
          <a:stretch/>
        </p:blipFill>
        <p:spPr>
          <a:xfrm>
            <a:off x="43070" y="3212200"/>
            <a:ext cx="6278217" cy="34970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3DD72A-329E-AA4B-82CA-68E53C1A2A66}"/>
              </a:ext>
            </a:extLst>
          </p:cNvPr>
          <p:cNvSpPr txBox="1"/>
          <p:nvPr/>
        </p:nvSpPr>
        <p:spPr>
          <a:xfrm>
            <a:off x="381000" y="2783355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Myriad Pro" charset="0"/>
                <a:ea typeface="Myriad Pro" charset="0"/>
                <a:cs typeface="Myriad Pro" charset="0"/>
              </a:rPr>
              <a:t>Stability diagrams, on one side…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F3D77-7025-644A-AD84-9436D4A2F937}"/>
              </a:ext>
            </a:extLst>
          </p:cNvPr>
          <p:cNvSpPr txBox="1"/>
          <p:nvPr/>
        </p:nvSpPr>
        <p:spPr>
          <a:xfrm>
            <a:off x="6305343" y="2744879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Myriad Pro" charset="0"/>
                <a:ea typeface="Myriad Pro" charset="0"/>
                <a:cs typeface="Myriad Pro" charset="0"/>
              </a:rPr>
              <a:t>… but on the other hand modes get also modified by </a:t>
            </a:r>
            <a:r>
              <a:rPr lang="en-GB" sz="1800" dirty="0" err="1">
                <a:latin typeface="Myriad Pro" charset="0"/>
                <a:ea typeface="Myriad Pro" charset="0"/>
                <a:cs typeface="Myriad Pro" charset="0"/>
              </a:rPr>
              <a:t>tunespread</a:t>
            </a:r>
            <a:r>
              <a:rPr lang="en-GB" sz="1800" dirty="0">
                <a:latin typeface="Myriad Pro" charset="0"/>
                <a:ea typeface="Myriad Pro" charset="0"/>
                <a:cs typeface="Myriad Pro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5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Landau damping – a more complex reality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C8A78-F93C-2F4F-A569-0A95A36A0BA8}"/>
              </a:ext>
            </a:extLst>
          </p:cNvPr>
          <p:cNvSpPr txBox="1"/>
          <p:nvPr/>
        </p:nvSpPr>
        <p:spPr>
          <a:xfrm>
            <a:off x="838200" y="931542"/>
            <a:ext cx="8001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Other effects (e.g.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noise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) can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modify the stability diagram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⟹ Diffusion effects seem to be able to drill “holes” in the stability diagram.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5F4BC2-D9DB-7941-82A9-1D9346237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22" y="1364928"/>
            <a:ext cx="6548108" cy="2403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0AE0CC-B5A1-DE49-9614-3D8C10A35508}"/>
              </a:ext>
            </a:extLst>
          </p:cNvPr>
          <p:cNvSpPr txBox="1"/>
          <p:nvPr/>
        </p:nvSpPr>
        <p:spPr>
          <a:xfrm>
            <a:off x="6802230" y="2279328"/>
            <a:ext cx="218937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From 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S. </a:t>
            </a:r>
            <a:r>
              <a:rPr lang="en-GB" sz="2000" i="1" dirty="0" err="1">
                <a:latin typeface="Myriad Pro" charset="0"/>
                <a:ea typeface="Myriad Pro" charset="0"/>
                <a:cs typeface="Myriad Pro" charset="0"/>
              </a:rPr>
              <a:t>Furuseth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 &amp; X. </a:t>
            </a:r>
            <a:r>
              <a:rPr lang="en-GB" sz="2000" i="1" dirty="0" err="1">
                <a:latin typeface="Myriad Pro" charset="0"/>
                <a:ea typeface="Myriad Pro" charset="0"/>
                <a:cs typeface="Myriad Pro" charset="0"/>
              </a:rPr>
              <a:t>Buffat</a:t>
            </a:r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,</a:t>
            </a:r>
            <a:r>
              <a:rPr lang="en-GB" sz="2000" b="0" i="1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MCBI Workshop, 26/09/2019</a:t>
            </a:r>
          </a:p>
        </p:txBody>
      </p:sp>
    </p:spTree>
    <p:extLst>
      <p:ext uri="{BB962C8B-B14F-4D97-AF65-F5344CB8AC3E}">
        <p14:creationId xmlns:p14="http://schemas.microsoft.com/office/powerpoint/2010/main" val="29150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rmAutofit/>
          </a:bodyPr>
          <a:lstStyle/>
          <a:p>
            <a:r>
              <a:rPr lang="en-US" dirty="0"/>
              <a:t>Feedbacks and Landau damping</a:t>
            </a:r>
            <a:endParaRPr 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947440"/>
            <a:ext cx="800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Simplistic view: they both introduce a </a:t>
            </a:r>
            <a:r>
              <a:rPr lang="en-US" sz="2000" b="0" dirty="0">
                <a:solidFill>
                  <a:schemeClr val="accent1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damping rate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Reality is much more complex: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complex feedback system,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non-ideal feedbacks,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complex modification of the stability diagram.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… and some effects are really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contradicting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the simple picture: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destabilizing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effect of damper close to zero chromaticity,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destabilizing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effect of </a:t>
            </a:r>
            <a:r>
              <a:rPr lang="en-US" sz="20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tunespread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on TMCI,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modification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of coherent modes due to the source of </a:t>
            </a:r>
            <a:r>
              <a:rPr lang="en-US" sz="20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tunespread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⟹ to get all these effects one needs a more realistic modelling,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⟹ </a:t>
            </a:r>
            <a:r>
              <a:rPr lang="en-US" sz="2000" b="0" dirty="0">
                <a:solidFill>
                  <a:srgbClr val="14881F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macroparticle simulations 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or</a:t>
            </a:r>
            <a:r>
              <a:rPr lang="en-US" sz="2000" b="0" dirty="0">
                <a:solidFill>
                  <a:srgbClr val="0038FF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38FF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Vlasov</a:t>
            </a:r>
            <a:r>
              <a:rPr lang="en-US" sz="2000" b="0" dirty="0">
                <a:solidFill>
                  <a:srgbClr val="0038FF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 solvers.</a:t>
            </a:r>
          </a:p>
        </p:txBody>
      </p:sp>
    </p:spTree>
    <p:extLst>
      <p:ext uri="{BB962C8B-B14F-4D97-AF65-F5344CB8AC3E}">
        <p14:creationId xmlns:p14="http://schemas.microsoft.com/office/powerpoint/2010/main" val="316407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2400" dirty="0" err="1"/>
              <a:t>Vlasov</a:t>
            </a:r>
            <a:r>
              <a:rPr lang="en-US" sz="2400" dirty="0"/>
              <a:t> equation [</a:t>
            </a:r>
            <a:r>
              <a:rPr lang="sk-SK" sz="2400" b="1" dirty="0"/>
              <a:t>A. A. Vlasov</a:t>
            </a:r>
            <a:r>
              <a:rPr lang="sk-SK" sz="2400" i="1" dirty="0"/>
              <a:t>, J. </a:t>
            </a:r>
            <a:r>
              <a:rPr lang="sk-SK" sz="2400" i="1" dirty="0" err="1"/>
              <a:t>Phys</a:t>
            </a:r>
            <a:r>
              <a:rPr lang="sk-SK" sz="2400" i="1" dirty="0"/>
              <a:t>. USSR 9, 25 (1945)</a:t>
            </a:r>
            <a:r>
              <a:rPr lang="sk-SK" sz="2400" dirty="0"/>
              <a:t>]</a:t>
            </a:r>
            <a:endParaRPr lang="en-US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947440"/>
            <a:ext cx="80010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Vlasov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equation is based on </a:t>
            </a:r>
            <a:r>
              <a:rPr lang="en-US" sz="2000" b="0" dirty="0" err="1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Liouville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 theorem 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(or equivalently, on the </a:t>
            </a:r>
            <a:r>
              <a:rPr lang="en-US" sz="2000" b="0" dirty="0" err="1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collisionless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 Boltzmann transport equation)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, which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 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expresses that the local phase space density does not change when one follows the flow (i.e. the trajectory) of particles.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In other words: local phase space area is conserved in time: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7620000" y="2286000"/>
                <a:ext cx="914400" cy="539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 </m:t>
                    </m:r>
                  </m:oMath>
                </a14:m>
                <a:r>
                  <a:rPr lang="en-US" sz="2400" b="0" dirty="0">
                    <a:solidFill>
                      <a:srgbClr val="FF0000"/>
                    </a:solidFill>
                    <a:latin typeface="Myriad Pro" charset="0"/>
                    <a:ea typeface="Myriad Pro" charset="0"/>
                    <a:cs typeface="Myriad Pro" charset="0"/>
                  </a:rPr>
                  <a:t>= 0</a:t>
                </a: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2286000"/>
                <a:ext cx="914400" cy="539635"/>
              </a:xfrm>
              <a:prstGeom prst="rect">
                <a:avLst/>
              </a:prstGeom>
              <a:blipFill rotWithShape="0">
                <a:blip r:embed="rId4"/>
                <a:stretch>
                  <a:fillRect r="-6667" b="-20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7543800" y="2286000"/>
            <a:ext cx="914400" cy="608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6666"/>
          <a:stretch/>
        </p:blipFill>
        <p:spPr>
          <a:xfrm>
            <a:off x="1524000" y="2907533"/>
            <a:ext cx="5715000" cy="2651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0" y="53340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latin typeface="Myriad Pro" charset="0"/>
                <a:ea typeface="Myriad Pro" charset="0"/>
                <a:cs typeface="Myriad Pro" charset="0"/>
              </a:rPr>
              <a:t>Red particles at time </a:t>
            </a:r>
            <a:r>
              <a:rPr lang="en-GB" b="0" i="1" dirty="0">
                <a:latin typeface="Myriad Pro" charset="0"/>
                <a:ea typeface="Myriad Pro" charset="0"/>
                <a:cs typeface="Myriad Pro" charset="0"/>
              </a:rPr>
              <a:t>t</a:t>
            </a:r>
            <a:r>
              <a:rPr lang="en-GB" b="0" dirty="0">
                <a:latin typeface="Myriad Pro" charset="0"/>
                <a:ea typeface="Myriad Pro" charset="0"/>
                <a:cs typeface="Myriad Pro" charset="0"/>
              </a:rPr>
              <a:t> become the orange ones at time </a:t>
            </a:r>
            <a:r>
              <a:rPr lang="en-GB" b="0" i="1" dirty="0">
                <a:latin typeface="Myriad Pro" charset="0"/>
                <a:ea typeface="Myriad Pro" charset="0"/>
                <a:cs typeface="Myriad Pro" charset="0"/>
              </a:rPr>
              <a:t>t + </a:t>
            </a:r>
            <a:r>
              <a:rPr lang="en-GB" b="0" i="1" dirty="0" err="1">
                <a:latin typeface="Myriad Pro" charset="0"/>
                <a:ea typeface="Myriad Pro" charset="0"/>
                <a:cs typeface="Myriad Pro" charset="0"/>
              </a:rPr>
              <a:t>dt</a:t>
            </a:r>
            <a:r>
              <a:rPr lang="en-GB" b="0" dirty="0">
                <a:latin typeface="Myriad Pro" charset="0"/>
                <a:ea typeface="Myriad Pro" charset="0"/>
                <a:cs typeface="Myriad Pro" charset="0"/>
              </a:rPr>
              <a:t>, and the black square becomes the grey parallelogram which </a:t>
            </a:r>
            <a:r>
              <a:rPr lang="en-GB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contains the same number of particles.</a:t>
            </a:r>
          </a:p>
        </p:txBody>
      </p:sp>
    </p:spTree>
    <p:extLst>
      <p:ext uri="{BB962C8B-B14F-4D97-AF65-F5344CB8AC3E}">
        <p14:creationId xmlns:p14="http://schemas.microsoft.com/office/powerpoint/2010/main" val="39118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From </a:t>
            </a:r>
            <a:r>
              <a:rPr lang="en-US" sz="3200" dirty="0" err="1"/>
              <a:t>Vlasov</a:t>
            </a:r>
            <a:r>
              <a:rPr lang="en-US" sz="3200" dirty="0"/>
              <a:t> equation to </a:t>
            </a:r>
            <a:r>
              <a:rPr lang="en-US" sz="3200" dirty="0" err="1"/>
              <a:t>Sacherer</a:t>
            </a:r>
            <a:r>
              <a:rPr lang="en-US" sz="3200" dirty="0"/>
              <a:t> equation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38200" y="914400"/>
                <a:ext cx="8153400" cy="2504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b="0" dirty="0" err="1">
                    <a:latin typeface="Myriad Pro"/>
                    <a:ea typeface="Myriad Pro" charset="0"/>
                    <a:cs typeface="Courier New" panose="02070309020205020404" pitchFamily="49" charset="0"/>
                  </a:rPr>
                  <a:t>Vlasov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equation is a priori a </a:t>
                </a:r>
                <a:r>
                  <a:rPr lang="en-US" sz="2000" b="0" dirty="0">
                    <a:solidFill>
                      <a:srgbClr val="FF0000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partial differential equation of 7 variables:</a:t>
                </a:r>
                <a:br>
                  <a:rPr lang="en-US" sz="2000" b="0" dirty="0">
                    <a:solidFill>
                      <a:srgbClr val="FF0000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:br>
                  <a:rPr lang="en-US" sz="700" b="0" dirty="0">
                    <a:solidFill>
                      <a:srgbClr val="FF0000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num>
                      <m:den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𝑑𝑡</m:t>
                        </m:r>
                      </m:den>
                    </m:f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18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𝜕𝜓</m:t>
                        </m:r>
                      </m:num>
                      <m:den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den>
                    </m:f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f>
                      <m:fPr>
                        <m:ctrlPr>
                          <a:rPr lang="mr-IN" sz="18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𝜕𝜓</m:t>
                        </m:r>
                      </m:num>
                      <m:den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den>
                    </m:f>
                    <m:f>
                      <m:fPr>
                        <m:ctrlPr>
                          <a:rPr lang="mr-IN" sz="18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num>
                      <m:den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𝑑𝑡</m:t>
                        </m:r>
                      </m:den>
                    </m:f>
                    <m:r>
                      <m:rPr>
                        <m:nor/>
                      </m:rPr>
                      <a:rPr lang="en-US" sz="1800" b="0" dirty="0">
                        <a:latin typeface="Myriad Pro"/>
                        <a:ea typeface="Cambria Math" charset="0"/>
                        <a:cs typeface="Cambria Math" charset="0"/>
                      </a:rPr>
                      <m:t> +</m:t>
                    </m:r>
                    <m:r>
                      <m:rPr>
                        <m:nor/>
                      </m:rPr>
                      <a:rPr lang="mr-IN" sz="1800" b="0" dirty="0">
                        <a:ea typeface="Cambria Math" charset="0"/>
                        <a:cs typeface="Cambria Math" charset="0"/>
                      </a:rPr>
                      <m:t> </m:t>
                    </m:r>
                    <m:f>
                      <m:fPr>
                        <m:ctrlPr>
                          <a:rPr lang="mr-IN" sz="1800" b="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𝜕𝜓</m:t>
                        </m:r>
                      </m:num>
                      <m:den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mr-IN" sz="1800" b="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800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𝑑𝑡</m:t>
                        </m:r>
                      </m:den>
                    </m:f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f>
                      <m:fPr>
                        <m:ctrlPr>
                          <a:rPr lang="mr-IN" sz="18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𝜕𝜓</m:t>
                        </m:r>
                      </m:num>
                      <m:den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mr-IN" sz="18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𝑑𝑦</m:t>
                        </m:r>
                      </m:num>
                      <m:den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𝑑𝑡</m:t>
                        </m:r>
                      </m:den>
                    </m:f>
                    <m:r>
                      <m:rPr>
                        <m:nor/>
                      </m:rPr>
                      <a:rPr lang="en-US" sz="1800" b="0" dirty="0">
                        <a:latin typeface="Myriad Pro"/>
                        <a:ea typeface="Cambria Math" charset="0"/>
                        <a:cs typeface="Cambria Math" charset="0"/>
                      </a:rPr>
                      <m:t> +</m:t>
                    </m:r>
                    <m:r>
                      <m:rPr>
                        <m:nor/>
                      </m:rPr>
                      <a:rPr lang="mr-IN" sz="1800" b="0" dirty="0">
                        <a:ea typeface="Cambria Math" charset="0"/>
                        <a:cs typeface="Cambria Math" charset="0"/>
                      </a:rPr>
                      <m:t> </m:t>
                    </m:r>
                    <m:f>
                      <m:fPr>
                        <m:ctrlPr>
                          <a:rPr lang="mr-IN" sz="1800" b="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𝜕𝜓</m:t>
                        </m:r>
                      </m:num>
                      <m:den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mr-IN" sz="1800" b="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800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𝑑𝑡</m:t>
                        </m:r>
                      </m:den>
                    </m:f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f>
                      <m:fPr>
                        <m:ctrlPr>
                          <a:rPr lang="mr-IN" sz="18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𝜕𝜓</m:t>
                        </m:r>
                      </m:num>
                      <m:den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den>
                    </m:f>
                    <m:f>
                      <m:fPr>
                        <m:ctrlPr>
                          <a:rPr lang="mr-IN" sz="18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num>
                      <m:den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𝑑𝑡</m:t>
                        </m:r>
                      </m:den>
                    </m:f>
                    <m:r>
                      <m:rPr>
                        <m:nor/>
                      </m:rPr>
                      <a:rPr lang="en-US" sz="1800" b="0" dirty="0">
                        <a:latin typeface="Myriad Pro"/>
                        <a:ea typeface="Cambria Math" charset="0"/>
                        <a:cs typeface="Cambria Math" charset="0"/>
                      </a:rPr>
                      <m:t> +</m:t>
                    </m:r>
                    <m:r>
                      <m:rPr>
                        <m:nor/>
                      </m:rPr>
                      <a:rPr lang="mr-IN" sz="1800" b="0" dirty="0">
                        <a:ea typeface="Cambria Math" charset="0"/>
                        <a:cs typeface="Cambria Math" charset="0"/>
                      </a:rPr>
                      <m:t> </m:t>
                    </m:r>
                    <m:f>
                      <m:fPr>
                        <m:ctrlPr>
                          <a:rPr lang="mr-IN" sz="1800" b="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𝜕𝜓</m:t>
                        </m:r>
                      </m:num>
                      <m:den>
                        <m:r>
                          <a:rPr lang="mr-IN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mr-IN" sz="1800" b="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800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1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𝑑𝑡</m:t>
                        </m:r>
                      </m:den>
                    </m:f>
                    <m:r>
                      <a:rPr lang="en-US" sz="1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endParaRPr lang="en-US" sz="2000" b="0" dirty="0">
                  <a:latin typeface="Myriad Pro"/>
                  <a:ea typeface="Myriad Pro" charset="0"/>
                  <a:cs typeface="Courier New" panose="02070309020205020404" pitchFamily="49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In the context of 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transverse beam instabilities 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from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 impedance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, after a number of assumptions and decompositions, and looking for a 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single coherent mode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, it can be recast into the simpler </a:t>
                </a:r>
                <a:r>
                  <a:rPr lang="en-US" sz="2000" b="0" dirty="0" err="1">
                    <a:solidFill>
                      <a:srgbClr val="FF0000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Sacherer</a:t>
                </a:r>
                <a:r>
                  <a:rPr lang="en-US" sz="2000" b="0" dirty="0">
                    <a:solidFill>
                      <a:srgbClr val="FF0000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 equation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[F. J. </a:t>
                </a:r>
                <a:r>
                  <a:rPr lang="en-US" sz="2000" b="0" dirty="0" err="1">
                    <a:latin typeface="Myriad Pro"/>
                    <a:ea typeface="Myriad Pro" charset="0"/>
                    <a:cs typeface="Courier New" panose="02070309020205020404" pitchFamily="49" charset="0"/>
                  </a:rPr>
                  <a:t>Sacherer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, CERN/SI-BR/72-5 (1972)]:</a:t>
                </a:r>
                <a:endParaRPr lang="en-GB" b="0" dirty="0">
                  <a:latin typeface="Myriad Pro"/>
                  <a:ea typeface="Myriad Pro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14400"/>
                <a:ext cx="8153400" cy="2504083"/>
              </a:xfrm>
              <a:prstGeom prst="rect">
                <a:avLst/>
              </a:prstGeom>
              <a:blipFill>
                <a:blip r:embed="rId3"/>
                <a:stretch>
                  <a:fillRect l="-622" t="-1523" r="-156" b="-3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F3196A8-6751-C944-B2EB-D77CCE18C71B}"/>
                  </a:ext>
                </a:extLst>
              </p:cNvPr>
              <p:cNvSpPr/>
              <p:nvPr/>
            </p:nvSpPr>
            <p:spPr>
              <a:xfrm>
                <a:off x="848139" y="3307321"/>
                <a:ext cx="5143972" cy="2178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b="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eqArr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Ω</m:t>
                              </m:r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𝑙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&amp;=</m:t>
                          </m:r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𝑗𝑁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𝜋𝛾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sup>
                              </m:sSup>
                            </m:e>
                          </m:nary>
                        </m:e>
                        <m:e>
                          <m:eqArr>
                            <m:eqArr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×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=−∞</m:t>
                                  </m:r>
                                </m:sub>
                                <m:sup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+∞</m:t>
                                  </m:r>
                                </m:sup>
                                <m:e>
                                  <m:nary>
                                    <m:nary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+∞</m:t>
                                      </m:r>
                                    </m:sup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𝑘</m:t>
                                              </m:r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Sup>
                                                    <m:sSubSupPr>
                                                      <m:ctrlPr>
                                                        <a:rPr lang="en-US" b="0" i="1">
                                                          <a:latin typeface="Cambria Math" panose="02040503050406030204" pitchFamily="18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𝑄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𝑦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bSup>
                                                </m:num>
                                                <m:den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𝜂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  <m:f>
                                            <m:f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</m:num>
                                            <m:den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𝑅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×     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  <m:r>
                                        <a:rPr lang="en-US" b="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Sup>
                                                <m:sSubSupPr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𝑦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num>
                                            <m:den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𝜂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f>
                                        <m:f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𝑟</m:t>
                                          </m:r>
                                        </m:num>
                                        <m:den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𝑅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eqAr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F3196A8-6751-C944-B2EB-D77CCE18C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39" y="3307321"/>
                <a:ext cx="5143972" cy="2178673"/>
              </a:xfrm>
              <a:prstGeom prst="rect">
                <a:avLst/>
              </a:prstGeom>
              <a:blipFill>
                <a:blip r:embed="rId4"/>
                <a:stretch>
                  <a:fillRect t="-34682" r="-985" b="-919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5CE31A-B928-7645-B61A-D20D1EC9E891}"/>
                  </a:ext>
                </a:extLst>
              </p:cNvPr>
              <p:cNvSpPr txBox="1"/>
              <p:nvPr/>
            </p:nvSpPr>
            <p:spPr>
              <a:xfrm>
                <a:off x="6224712" y="3380153"/>
                <a:ext cx="2899410" cy="2788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400" b="0" i="1" dirty="0">
                    <a:solidFill>
                      <a:srgbClr val="0038FF"/>
                    </a:solidFill>
                    <a:latin typeface="Cambria Math" charset="0"/>
                    <a:ea typeface="Myriad Pro" charset="0"/>
                    <a:cs typeface="Myriad Pro" charset="0"/>
                  </a:rPr>
                  <a:t>N </a:t>
                </a:r>
                <a:r>
                  <a:rPr lang="en-US" sz="1400" b="0" dirty="0">
                    <a:solidFill>
                      <a:srgbClr val="0038FF"/>
                    </a:solidFill>
                    <a:latin typeface="Cambria Math" charset="0"/>
                    <a:ea typeface="Myriad Pro" charset="0"/>
                    <a:cs typeface="Myriad Pro" charset="0"/>
                  </a:rPr>
                  <a:t>: number of particles of charge </a:t>
                </a:r>
                <a:r>
                  <a:rPr lang="en-US" sz="1400" b="0" i="1" dirty="0">
                    <a:solidFill>
                      <a:srgbClr val="0038FF"/>
                    </a:solidFill>
                    <a:latin typeface="Cambria Math" charset="0"/>
                    <a:ea typeface="Myriad Pro" charset="0"/>
                    <a:cs typeface="Myriad Pro" charset="0"/>
                  </a:rPr>
                  <a:t>e</a:t>
                </a:r>
                <a:r>
                  <a:rPr lang="en-US" sz="1400" b="0" dirty="0">
                    <a:solidFill>
                      <a:srgbClr val="0038FF"/>
                    </a:solidFill>
                    <a:latin typeface="Cambria Math" charset="0"/>
                    <a:ea typeface="Myriad Pro" charset="0"/>
                    <a:cs typeface="Myriad Pro" charset="0"/>
                  </a:rPr>
                  <a:t>,</a:t>
                </a:r>
                <a:br>
                  <a:rPr lang="en-US" sz="1400" b="0" dirty="0">
                    <a:solidFill>
                      <a:srgbClr val="0038FF"/>
                    </a:solidFill>
                    <a:latin typeface="Cambria Math" charset="0"/>
                    <a:ea typeface="Myriad Pro" charset="0"/>
                    <a:cs typeface="Myriad Pro" charset="0"/>
                  </a:rPr>
                </a:b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38FF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𝜂</m:t>
                    </m:r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slippage factor,</a:t>
                </a:r>
                <a:b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</a:br>
                <a14:m>
                  <m:oMath xmlns:m="http://schemas.openxmlformats.org/officeDocument/2006/math">
                    <m:r>
                      <a:rPr lang="en-US" sz="1400" b="0" i="1" dirty="0">
                        <a:solidFill>
                          <a:srgbClr val="0038FF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𝑅</m:t>
                    </m:r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machine radius, </a:t>
                </a:r>
                <a:br>
                  <a:rPr lang="en-US" sz="1400" b="0" i="1" dirty="0">
                    <a:solidFill>
                      <a:srgbClr val="0038FF"/>
                    </a:solidFill>
                    <a:latin typeface="Cambria Math" charset="0"/>
                    <a:ea typeface="Myriad Pro" charset="0"/>
                    <a:cs typeface="Myriad Pro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>
                            <a:solidFill>
                              <a:srgbClr val="0038F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𝑦</m:t>
                        </m:r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unperturbed transverse tune,</a:t>
                </a:r>
                <a:b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>
                            <a:solidFill>
                              <a:srgbClr val="0038F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ω</m:t>
                        </m:r>
                      </m:e>
                      <m:sub>
                        <m:r>
                          <a:rPr lang="en-US" sz="1400" b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angular revolution frequency,</a:t>
                </a:r>
                <a:b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>
                            <a:solidFill>
                              <a:srgbClr val="0038F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0038FF"/>
                                </a:solidFill>
                                <a:latin typeface="Cambria Math" panose="02040503050406030204" pitchFamily="18" charset="0"/>
                                <a:ea typeface="Myriad Pro" charset="0"/>
                                <a:cs typeface="Myriad Pro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38F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38F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0038FF"/>
                                </a:solidFill>
                                <a:latin typeface="Cambria Math" panose="02040503050406030204" pitchFamily="18" charset="0"/>
                                <a:ea typeface="Myriad Pro" charset="0"/>
                                <a:cs typeface="Myriad Pro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38F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38F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synchrotron frequency,</a:t>
                </a:r>
                <a:b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</a:b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38FF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𝜐</m:t>
                    </m:r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beam velocity,</a:t>
                </a:r>
                <a:b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</a:b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38FF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𝛾</m:t>
                    </m:r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relativistic mass factor</a:t>
                </a:r>
                <a:br>
                  <a:rPr lang="en-GB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dirty="0" smtClean="0">
                            <a:solidFill>
                              <a:srgbClr val="0038F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r>
                          <a:rPr lang="en-GB" sz="1400" b="0" i="1" dirty="0" smtClean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𝑚</m:t>
                        </m:r>
                      </m:e>
                      <m:sub>
                        <m:r>
                          <a:rPr lang="en-GB" sz="1400" b="0" i="1" dirty="0" smtClean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particle rest mass</a:t>
                </a:r>
                <a:b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>
                            <a:solidFill>
                              <a:srgbClr val="0038F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SupPr>
                      <m:e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𝑦</m:t>
                        </m:r>
                      </m:sub>
                      <m:sup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chromaticity,</a:t>
                </a:r>
                <a:br>
                  <a:rPr lang="en-US" sz="1400" b="0" i="1" dirty="0">
                    <a:latin typeface="Cambria Math" panose="02040503050406030204" pitchFamily="18" charset="0"/>
                    <a:ea typeface="Cambria Math" charset="0"/>
                    <a:cs typeface="Myriad Pro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38FF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400" b="0" i="1">
                            <a:solidFill>
                              <a:srgbClr val="0038FF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longitudinal distribution,</a:t>
                </a:r>
              </a:p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38FF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1400" b="0" i="1">
                            <a:solidFill>
                              <a:srgbClr val="0038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1400" b="0" dirty="0">
                    <a:solidFill>
                      <a:srgbClr val="0038FF"/>
                    </a:solidFill>
                    <a:latin typeface="Myriad Pro" charset="0"/>
                    <a:ea typeface="Myriad Pro" charset="0"/>
                    <a:cs typeface="Myriad Pro" charset="0"/>
                  </a:rPr>
                  <a:t>: Bessel function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5CE31A-B928-7645-B61A-D20D1EC9E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712" y="3380153"/>
                <a:ext cx="2899410" cy="2788584"/>
              </a:xfrm>
              <a:prstGeom prst="rect">
                <a:avLst/>
              </a:prstGeom>
              <a:blipFill>
                <a:blip r:embed="rId5"/>
                <a:stretch>
                  <a:fillRect l="-437" b="-1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FDB653-E118-304D-A5C3-4D0BCAA2A609}"/>
              </a:ext>
            </a:extLst>
          </p:cNvPr>
          <p:cNvCxnSpPr>
            <a:cxnSpLocks/>
          </p:cNvCxnSpPr>
          <p:nvPr/>
        </p:nvCxnSpPr>
        <p:spPr>
          <a:xfrm flipV="1">
            <a:off x="1143000" y="3886200"/>
            <a:ext cx="0" cy="16590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9A692B-2CD9-F040-97EC-623786A70B0D}"/>
              </a:ext>
            </a:extLst>
          </p:cNvPr>
          <p:cNvCxnSpPr>
            <a:cxnSpLocks/>
          </p:cNvCxnSpPr>
          <p:nvPr/>
        </p:nvCxnSpPr>
        <p:spPr>
          <a:xfrm flipV="1">
            <a:off x="1143000" y="3885794"/>
            <a:ext cx="1659835" cy="16594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6E27F80-6A95-6A41-B8B5-9476781A7E28}"/>
              </a:ext>
            </a:extLst>
          </p:cNvPr>
          <p:cNvSpPr txBox="1"/>
          <p:nvPr/>
        </p:nvSpPr>
        <p:spPr>
          <a:xfrm>
            <a:off x="76200" y="5551435"/>
            <a:ext cx="2726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These are the unknown (frequency and radial distribution of the mode)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A7B19C-64E2-4C42-A667-937467635E9D}"/>
              </a:ext>
            </a:extLst>
          </p:cNvPr>
          <p:cNvCxnSpPr/>
          <p:nvPr/>
        </p:nvCxnSpPr>
        <p:spPr>
          <a:xfrm flipH="1" flipV="1">
            <a:off x="2057400" y="5257800"/>
            <a:ext cx="1362725" cy="5334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A0B2BF8-5F9D-9945-88DD-778A21279C61}"/>
              </a:ext>
            </a:extLst>
          </p:cNvPr>
          <p:cNvSpPr txBox="1"/>
          <p:nvPr/>
        </p:nvSpPr>
        <p:spPr>
          <a:xfrm>
            <a:off x="3459101" y="5571144"/>
            <a:ext cx="125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accent1"/>
                </a:solidFill>
                <a:latin typeface="Myriad Pro" charset="0"/>
                <a:ea typeface="Myriad Pro" charset="0"/>
                <a:cs typeface="Myriad Pro" charset="0"/>
              </a:rPr>
              <a:t>This is the impedance</a:t>
            </a:r>
          </a:p>
        </p:txBody>
      </p:sp>
    </p:spTree>
    <p:extLst>
      <p:ext uri="{BB962C8B-B14F-4D97-AF65-F5344CB8AC3E}">
        <p14:creationId xmlns:p14="http://schemas.microsoft.com/office/powerpoint/2010/main" val="1944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5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Extension of </a:t>
            </a:r>
            <a:r>
              <a:rPr lang="en-US" sz="3200" dirty="0" err="1"/>
              <a:t>Sacherer</a:t>
            </a:r>
            <a:r>
              <a:rPr lang="en-US" sz="3200" dirty="0"/>
              <a:t> equation with feedback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914400"/>
            <a:ext cx="8153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A non-ideal (but still linear) feedback can be modelled as in impedance</a:t>
            </a:r>
            <a:b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</a:b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⟶ already in the formalism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An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ideal feedback 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is a delta function impedance (or constant wake)</a:t>
            </a:r>
            <a:b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</a:b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⟶ needs an extension of </a:t>
            </a:r>
            <a:r>
              <a:rPr lang="en-US" sz="20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Sacherer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equation to include it [NM, </a:t>
            </a:r>
            <a:r>
              <a:rPr lang="en-US" sz="2000" b="0" i="1" dirty="0">
                <a:latin typeface="Myriad Pro"/>
                <a:ea typeface="Myriad Pro" charset="0"/>
                <a:cs typeface="Courier New" panose="02070309020205020404" pitchFamily="49" charset="0"/>
              </a:rPr>
              <a:t>CERN Yellow Reports: Conf. Proc., 1 (2018) p. 77 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]</a:t>
            </a:r>
            <a:r>
              <a:rPr lang="en-US" sz="2000" b="0" i="1" dirty="0">
                <a:latin typeface="Myriad Pro"/>
                <a:ea typeface="Myriad Pro" charset="0"/>
                <a:cs typeface="Courier New" panose="02070309020205020404" pitchFamily="49" charset="0"/>
              </a:rPr>
              <a:t>:</a:t>
            </a:r>
            <a:b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</a:br>
            <a:endParaRPr lang="en-US" sz="2000" b="0" i="1" dirty="0">
              <a:latin typeface="Myriad Pro"/>
              <a:ea typeface="Myriad Pro" charset="0"/>
              <a:cs typeface="Courier New" panose="02070309020205020404" pitchFamily="49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A7B19C-64E2-4C42-A667-937467635E9D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4200803"/>
            <a:ext cx="990600" cy="98079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0B2BF8-5F9D-9945-88DD-778A21279C61}"/>
                  </a:ext>
                </a:extLst>
              </p:cNvPr>
              <p:cNvSpPr txBox="1"/>
              <p:nvPr/>
            </p:nvSpPr>
            <p:spPr>
              <a:xfrm>
                <a:off x="5870997" y="5181600"/>
                <a:ext cx="30940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b="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Damper part (</a:t>
                </a:r>
                <a14:m>
                  <m:oMath xmlns:m="http://schemas.openxmlformats.org/officeDocument/2006/math">
                    <m:r>
                      <a:rPr lang="en-US" sz="1800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GB" sz="1800" b="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 is proportional to damping gain)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0B2BF8-5F9D-9945-88DD-778A21279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997" y="5181600"/>
                <a:ext cx="3094099" cy="646331"/>
              </a:xfrm>
              <a:prstGeom prst="rect">
                <a:avLst/>
              </a:prstGeom>
              <a:blipFill>
                <a:blip r:embed="rId3"/>
                <a:stretch>
                  <a:fillRect l="-1224" t="-3922" r="-2857" b="-1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F1453F-3CDD-314D-A629-78643D0AFA76}"/>
                  </a:ext>
                </a:extLst>
              </p:cNvPr>
              <p:cNvSpPr/>
              <p:nvPr/>
            </p:nvSpPr>
            <p:spPr>
              <a:xfrm>
                <a:off x="1746754" y="2717764"/>
                <a:ext cx="6101846" cy="2224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eqArr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Ω</m:t>
                              </m:r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𝑙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&amp;=</m:t>
                          </m:r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𝑗𝑁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𝜋𝛾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sup>
                              </m:sSup>
                            </m:e>
                          </m:nary>
                        </m:e>
                        <m:e>
                          <m:eqArr>
                            <m:eqArr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×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=−∞</m:t>
                                  </m:r>
                                </m:sub>
                                <m:sup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+∞</m:t>
                                  </m:r>
                                </m:sup>
                                <m:e>
                                  <m:nary>
                                    <m:nary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+∞</m:t>
                                      </m:r>
                                    </m:sup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r>
                                        <a:rPr lang="en-US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 </m:t>
                                      </m:r>
                                      <m:d>
                                        <m:dPr>
                                          <m:begChr m:val="{"/>
                                          <m:endChr m:val=""/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𝜇</m:t>
                                              </m:r>
                                              <m:r>
                                                <a:rPr lang="en-US" b="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b="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𝑙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sub>
                                          </m:sSub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b="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b="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−</m:t>
                                                  </m:r>
                                                  <m:f>
                                                    <m:fPr>
                                                      <m:ctrlPr>
                                                        <a:rPr lang="en-US" b="0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sSubSup>
                                                        <m:sSubSupPr>
                                                          <m:ctrlPr>
                                                            <a:rPr lang="en-US" b="0" i="1">
                                                              <a:solidFill>
                                                                <a:schemeClr val="accent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</m:ctrlPr>
                                                        </m:sSubSupPr>
                                                        <m:e>
                                                          <m:r>
                                                            <a:rPr lang="en-US" b="0" i="1">
                                                              <a:solidFill>
                                                                <a:schemeClr val="accent1"/>
                                                              </a:solidFill>
                                                              <a:latin typeface="Cambria Math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  <m:t>𝑄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b="0" i="1">
                                                              <a:solidFill>
                                                                <a:schemeClr val="accent1"/>
                                                              </a:solidFill>
                                                              <a:latin typeface="Cambria Math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sub>
                                                        <m:sup>
                                                          <m:r>
                                                            <a:rPr lang="en-US" b="0" i="1">
                                                              <a:solidFill>
                                                                <a:schemeClr val="accent1"/>
                                                              </a:solidFill>
                                                              <a:latin typeface="Cambria Math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  <m:t>′</m:t>
                                                          </m:r>
                                                        </m:sup>
                                                      </m:sSubSup>
                                                    </m:num>
                                                    <m:den>
                                                      <m:r>
                                                        <a:rPr lang="en-US" b="0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𝜂</m:t>
                                                      </m:r>
                                                    </m:den>
                                                  </m:f>
                                                </m:e>
                                              </m:d>
                                              <m:f>
                                                <m:fPr>
                                                  <m:ctrlPr>
                                                    <a:rPr lang="en-US" b="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acc>
                                                    <m:accPr>
                                                      <m:chr m:val="̃"/>
                                                      <m:ctrlPr>
                                                        <a:rPr lang="en-US" b="0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US" b="0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𝑟</m:t>
                                                      </m:r>
                                                    </m:e>
                                                  </m:acc>
                                                </m:num>
                                                <m:den>
                                                  <m:r>
                                                    <a:rPr lang="en-US" b="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𝑅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US" b="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b="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endChr m:val=""/>
                                                  <m:ctrlPr>
                                                    <a:rPr lang="en-US" b="0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d>
                                                    <m:dPr>
                                                      <m:begChr m:val=""/>
                                                      <m:ctrlPr>
                                                        <a:rPr lang="en-US" b="0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b="0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−</m:t>
                                                      </m:r>
                                                      <m:f>
                                                        <m:fPr>
                                                          <m:ctrlPr>
                                                            <a:rPr lang="en-US" b="0" i="1">
                                                              <a:solidFill>
                                                                <a:schemeClr val="accent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</m:ctrlPr>
                                                        </m:fPr>
                                                        <m:num>
                                                          <m:sSubSup>
                                                            <m:sSubSupPr>
                                                              <m:ctrlPr>
                                                                <a:rPr lang="en-US" b="0" i="1">
                                                                  <a:solidFill>
                                                                    <a:schemeClr val="accent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ea typeface="Cambria Math" charset="0"/>
                                                                  <a:cs typeface="Cambria Math" charset="0"/>
                                                                </a:rPr>
                                                              </m:ctrlPr>
                                                            </m:sSubSupPr>
                                                            <m:e>
                                                              <m:r>
                                                                <a:rPr lang="en-US" b="0" i="1">
                                                                  <a:solidFill>
                                                                    <a:schemeClr val="accent1"/>
                                                                  </a:solidFill>
                                                                  <a:latin typeface="Cambria Math" charset="0"/>
                                                                  <a:ea typeface="Cambria Math" charset="0"/>
                                                                  <a:cs typeface="Cambria Math" charset="0"/>
                                                                </a:rPr>
                                                                <m:t>𝑄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b="0" i="1">
                                                                  <a:solidFill>
                                                                    <a:schemeClr val="accent1"/>
                                                                  </a:solidFill>
                                                                  <a:latin typeface="Cambria Math" charset="0"/>
                                                                  <a:ea typeface="Cambria Math" charset="0"/>
                                                                  <a:cs typeface="Cambria Math" charset="0"/>
                                                                </a:rPr>
                                                                <m:t>𝑦</m:t>
                                                              </m:r>
                                                            </m:sub>
                                                            <m:sup>
                                                              <m:r>
                                                                <a:rPr lang="en-US" b="0" i="1">
                                                                  <a:solidFill>
                                                                    <a:schemeClr val="accent1"/>
                                                                  </a:solidFill>
                                                                  <a:latin typeface="Cambria Math" charset="0"/>
                                                                  <a:ea typeface="Cambria Math" charset="0"/>
                                                                  <a:cs typeface="Cambria Math" charset="0"/>
                                                                </a:rPr>
                                                                <m:t>′</m:t>
                                                              </m:r>
                                                            </m:sup>
                                                          </m:sSubSup>
                                                        </m:num>
                                                        <m:den>
                                                          <m:r>
                                                            <a:rPr lang="en-US" b="0" i="1">
                                                              <a:solidFill>
                                                                <a:schemeClr val="accent1"/>
                                                              </a:solidFill>
                                                              <a:latin typeface="Cambria Math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  <m:t>𝜂</m:t>
                                                          </m:r>
                                                        </m:den>
                                                      </m:f>
                                                    </m:e>
                                                  </m:d>
                                                  <m:f>
                                                    <m:fPr>
                                                      <m:ctrlPr>
                                                        <a:rPr lang="en-US" b="0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en-US" b="0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𝑟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b="0" i="1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𝑅</m:t>
                                                      </m:r>
                                                    </m:den>
                                                  </m:f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=−∞</m:t>
                                      </m:r>
                                    </m:sub>
                                    <m:sup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+∞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>
                                                          <a:latin typeface="Cambria Math" panose="02040503050406030204" pitchFamily="18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𝑄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𝑦</m:t>
                                                      </m:r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𝑘</m:t>
                                              </m:r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Sup>
                                                    <m:sSubSupPr>
                                                      <m:ctrlPr>
                                                        <a:rPr lang="en-US" b="0" i="1">
                                                          <a:latin typeface="Cambria Math" panose="02040503050406030204" pitchFamily="18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𝑄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𝑦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bSup>
                                                </m:num>
                                                <m:den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𝜂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  <m:f>
                                            <m:fPr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</m:num>
                                            <m:den>
                                              <m:r>
                                                <a:rPr lang="en-US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𝑅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endChr m:val=""/>
                                              <m:ctrlPr>
                                                <a:rPr lang="en-US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"/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>
                                                          <a:latin typeface="Cambria Math" panose="02040503050406030204" pitchFamily="18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𝑄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𝑦</m:t>
                                                      </m:r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𝑘</m:t>
                                                  </m:r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−</m:t>
                                                  </m:r>
                                                  <m:f>
                                                    <m:fPr>
                                                      <m:ctrlPr>
                                                        <a:rPr lang="en-US" b="0" i="1">
                                                          <a:latin typeface="Cambria Math" panose="02040503050406030204" pitchFamily="18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sSubSup>
                                                        <m:sSubSupPr>
                                                          <m:ctrlPr>
                                                            <a:rPr lang="en-US" b="0" i="1">
                                                              <a:latin typeface="Cambria Math" panose="02040503050406030204" pitchFamily="18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</m:ctrlPr>
                                                        </m:sSubSupPr>
                                                        <m:e>
                                                          <m:r>
                                                            <a:rPr lang="en-US" b="0" i="1">
                                                              <a:latin typeface="Cambria Math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  <m:t>𝑄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b="0" i="1">
                                                              <a:latin typeface="Cambria Math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sub>
                                                        <m:sup>
                                                          <m:r>
                                                            <a:rPr lang="en-US" b="0" i="1">
                                                              <a:latin typeface="Cambria Math" charset="0"/>
                                                              <a:ea typeface="Cambria Math" charset="0"/>
                                                              <a:cs typeface="Cambria Math" charset="0"/>
                                                            </a:rPr>
                                                            <m:t>′</m:t>
                                                          </m:r>
                                                        </m:sup>
                                                      </m:sSubSup>
                                                    </m:num>
                                                    <m:den>
                                                      <m:r>
                                                        <a:rPr lang="en-US" b="0" i="1">
                                                          <a:latin typeface="Cambria Math" charset="0"/>
                                                          <a:ea typeface="Cambria Math" charset="0"/>
                                                          <a:cs typeface="Cambria Math" charset="0"/>
                                                        </a:rPr>
                                                        <m:t>𝜂</m:t>
                                                      </m:r>
                                                    </m:den>
                                                  </m:f>
                                                </m:e>
                                              </m:d>
                                              <m:f>
                                                <m:fPr>
                                                  <m:ctrlPr>
                                                    <a:rPr lang="en-US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𝑟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𝑅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</m:eqArr>
                        </m:e>
                      </m:eqAr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F1453F-3CDD-314D-A629-78643D0AFA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754" y="2717764"/>
                <a:ext cx="6101846" cy="2224391"/>
              </a:xfrm>
              <a:prstGeom prst="rect">
                <a:avLst/>
              </a:prstGeom>
              <a:blipFill>
                <a:blip r:embed="rId4"/>
                <a:stretch>
                  <a:fillRect l="-6861" t="-34091" r="-22245" b="-920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848E0F7-5F24-CF4D-9C98-4549F6E4B86E}"/>
              </a:ext>
            </a:extLst>
          </p:cNvPr>
          <p:cNvSpPr txBox="1"/>
          <p:nvPr/>
        </p:nvSpPr>
        <p:spPr>
          <a:xfrm>
            <a:off x="256371" y="5409252"/>
            <a:ext cx="4569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yriad Pro" charset="0"/>
                <a:ea typeface="Myriad Pro" charset="0"/>
                <a:cs typeface="Myriad Pro" charset="0"/>
              </a:rPr>
              <a:t>Equation can be recast into a standard eigenvalue problem.</a:t>
            </a:r>
          </a:p>
        </p:txBody>
      </p:sp>
    </p:spTree>
    <p:extLst>
      <p:ext uri="{BB962C8B-B14F-4D97-AF65-F5344CB8AC3E}">
        <p14:creationId xmlns:p14="http://schemas.microsoft.com/office/powerpoint/2010/main" val="38043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 err="1"/>
              <a:t>Sacherer</a:t>
            </a:r>
            <a:r>
              <a:rPr lang="en-US" sz="3200" dirty="0"/>
              <a:t> equation with feedback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914400"/>
            <a:ext cx="815340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Including the feedback in the dynamical system (rather than a posteriori as a simple damping rate) </a:t>
            </a:r>
            <a:r>
              <a:rPr lang="en-US" sz="18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unveiled a number of effects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destabilising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 effect of the damper close to zero chromaticity (see before),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damping of high order </a:t>
            </a:r>
            <a:r>
              <a:rPr lang="en-US" sz="18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headtail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 modes at high Q’ with bunch-by-bunch damper: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800" b="0" dirty="0">
              <a:latin typeface="Myriad Pro"/>
              <a:ea typeface="Myriad Pro" charset="0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The equation is implemented in several </a:t>
            </a:r>
            <a:r>
              <a:rPr lang="en-US" sz="1800" b="0" dirty="0" err="1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Vlasov</a:t>
            </a:r>
            <a:r>
              <a:rPr lang="en-US" sz="18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 solvers 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(</a:t>
            </a:r>
            <a:r>
              <a:rPr lang="en-US" sz="1800" dirty="0">
                <a:latin typeface="Myriad Pro"/>
                <a:ea typeface="Myriad Pro" charset="0"/>
                <a:cs typeface="Courier New" panose="02070309020205020404" pitchFamily="49" charset="0"/>
              </a:rPr>
              <a:t>NHTVS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 [A. </a:t>
            </a:r>
            <a:r>
              <a:rPr lang="en-US" sz="18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Burov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, PR ST-AB, 17 (2014), </a:t>
            </a:r>
            <a:r>
              <a:rPr lang="en-US" sz="1800" dirty="0">
                <a:latin typeface="Myriad Pro"/>
                <a:ea typeface="Myriad Pro" charset="0"/>
                <a:cs typeface="Courier New" panose="02070309020205020404" pitchFamily="49" charset="0"/>
              </a:rPr>
              <a:t>DELPHI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 [NM, </a:t>
            </a:r>
            <a:r>
              <a:rPr lang="en-US" sz="1800" b="0" i="1" dirty="0">
                <a:latin typeface="Myriad Pro"/>
                <a:ea typeface="Myriad Pro" charset="0"/>
                <a:cs typeface="Courier New" panose="02070309020205020404" pitchFamily="49" charset="0"/>
              </a:rPr>
              <a:t>CERN Yellow Reports: Conf. Proc., 1 (2018) p. 77],</a:t>
            </a:r>
            <a:r>
              <a:rPr lang="en-US" sz="1800" dirty="0">
                <a:latin typeface="Myriad Pro"/>
                <a:ea typeface="Myriad Pro" charset="0"/>
                <a:cs typeface="Courier New" panose="02070309020205020404" pitchFamily="49" charset="0"/>
              </a:rPr>
              <a:t> GALACTIC</a:t>
            </a:r>
            <a:r>
              <a:rPr lang="ru-RU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 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[E. </a:t>
            </a:r>
            <a:r>
              <a:rPr lang="en-US" sz="18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Métral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 et al, </a:t>
            </a:r>
            <a:r>
              <a:rPr lang="en-US" sz="1800" b="0" i="1" dirty="0">
                <a:latin typeface="Myriad Pro"/>
                <a:ea typeface="Myriad Pro" charset="0"/>
                <a:cs typeface="Courier New" panose="02070309020205020404" pitchFamily="49" charset="0"/>
              </a:rPr>
              <a:t>IPAC’18 (2018) pp. 3076–3079 </a:t>
            </a:r>
            <a:r>
              <a:rPr lang="en-US" sz="1800" b="0" dirty="0">
                <a:latin typeface="Myriad Pro"/>
                <a:ea typeface="Myriad Pro" charset="0"/>
                <a:cs typeface="Courier New" panose="02070309020205020404" pitchFamily="49" charset="0"/>
              </a:rPr>
              <a:t>].</a:t>
            </a:r>
            <a:endParaRPr lang="en-US" sz="1800" b="0" i="1" dirty="0">
              <a:latin typeface="Myriad Pro"/>
              <a:ea typeface="Myriad Pro" charset="0"/>
              <a:cs typeface="Courier New" panose="020703090202050204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D12ED-2E1C-944B-8FAD-9AE032AAC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50"/>
          <a:stretch/>
        </p:blipFill>
        <p:spPr>
          <a:xfrm>
            <a:off x="795128" y="2226930"/>
            <a:ext cx="4943063" cy="3183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A44213-A139-FC4B-8833-AF073EB907D0}"/>
              </a:ext>
            </a:extLst>
          </p:cNvPr>
          <p:cNvSpPr txBox="1"/>
          <p:nvPr/>
        </p:nvSpPr>
        <p:spPr>
          <a:xfrm>
            <a:off x="5840993" y="2590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latin typeface="Myriad Pro" charset="0"/>
                <a:ea typeface="Myriad Pro" charset="0"/>
                <a:cs typeface="Myriad Pro" charset="0"/>
              </a:rPr>
              <a:t>A. </a:t>
            </a:r>
            <a:r>
              <a:rPr lang="en-GB" sz="1800" i="1" dirty="0" err="1">
                <a:latin typeface="Myriad Pro" charset="0"/>
                <a:ea typeface="Myriad Pro" charset="0"/>
                <a:cs typeface="Myriad Pro" charset="0"/>
              </a:rPr>
              <a:t>Burov</a:t>
            </a:r>
            <a:r>
              <a:rPr lang="en-GB" sz="1800" i="1" dirty="0">
                <a:latin typeface="Myriad Pro" charset="0"/>
                <a:ea typeface="Myriad Pro" charset="0"/>
                <a:cs typeface="Myriad Pro" charset="0"/>
              </a:rPr>
              <a:t>, NM </a:t>
            </a:r>
            <a:r>
              <a:rPr lang="en-GB" sz="1800" b="0" dirty="0">
                <a:latin typeface="Myriad Pro" charset="0"/>
                <a:ea typeface="Myriad Pro" charset="0"/>
                <a:cs typeface="Myriad Pro" charset="0"/>
              </a:rPr>
              <a:t>et al, ABA model, talk at LBOC, 14/08/2012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C37F3-D6E4-134A-867D-D97613FB37CD}"/>
              </a:ext>
            </a:extLst>
          </p:cNvPr>
          <p:cNvSpPr txBox="1"/>
          <p:nvPr/>
        </p:nvSpPr>
        <p:spPr>
          <a:xfrm>
            <a:off x="5840993" y="4114800"/>
            <a:ext cx="2998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Myriad Pro" charset="0"/>
                <a:ea typeface="Myriad Pro" charset="0"/>
                <a:cs typeface="Myriad Pro" charset="0"/>
              </a:rPr>
              <a:t>⟹ This supported the idea of running at </a:t>
            </a:r>
            <a:r>
              <a:rPr lang="en-GB" sz="1800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high Q’ </a:t>
            </a:r>
            <a:r>
              <a:rPr lang="en-GB" sz="1800" b="0" dirty="0">
                <a:latin typeface="Myriad Pro" charset="0"/>
                <a:ea typeface="Myriad Pro" charset="0"/>
                <a:cs typeface="Myriad Pro" charset="0"/>
              </a:rPr>
              <a:t>with</a:t>
            </a:r>
            <a:r>
              <a:rPr lang="en-GB" sz="1800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 high damper gain in the LHC</a:t>
            </a:r>
            <a:r>
              <a:rPr lang="en-GB" sz="1800" b="0" dirty="0">
                <a:latin typeface="Myriad Pro" charset="0"/>
                <a:ea typeface="Myriad Pro" charset="0"/>
                <a:cs typeface="Myriad Pro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5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Extension of </a:t>
            </a:r>
            <a:r>
              <a:rPr lang="en-US" sz="2800" dirty="0" err="1"/>
              <a:t>Sacherer</a:t>
            </a:r>
            <a:r>
              <a:rPr lang="en-US" sz="2800" dirty="0"/>
              <a:t> equation with </a:t>
            </a:r>
            <a:r>
              <a:rPr lang="en-US" sz="2800" dirty="0" err="1"/>
              <a:t>tunespread</a:t>
            </a:r>
            <a:endParaRPr lang="en-US" sz="2800" dirty="0">
              <a:latin typeface="Myriad Pro" charset="0"/>
              <a:ea typeface="Myriad Pro" charset="0"/>
              <a:cs typeface="Myriad Pro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6"/>
              <p:cNvSpPr txBox="1"/>
              <p:nvPr/>
            </p:nvSpPr>
            <p:spPr>
              <a:xfrm>
                <a:off x="899159" y="947440"/>
                <a:ext cx="8016241" cy="5737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1200"/>
                  </a:spcBef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It is also possible to extend </a:t>
                </a:r>
                <a:r>
                  <a:rPr lang="en-US" sz="2000" b="0" dirty="0" err="1">
                    <a:latin typeface="Myriad Pro"/>
                    <a:ea typeface="Myriad Pro" charset="0"/>
                    <a:cs typeface="Courier New" panose="02070309020205020404" pitchFamily="49" charset="0"/>
                  </a:rPr>
                  <a:t>Sacherer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equation including </a:t>
                </a:r>
                <a:r>
                  <a:rPr lang="en-US" sz="2000" b="0" dirty="0">
                    <a:solidFill>
                      <a:srgbClr val="0038FF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linear amplitude detuning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(and going beyond the stability diagram theory).</a:t>
                </a:r>
              </a:p>
              <a:p>
                <a:pPr marL="342900" indent="-342900">
                  <a:spcBef>
                    <a:spcPts val="1200"/>
                  </a:spcBef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lang="en-US" sz="2000" b="0" dirty="0">
                    <a:solidFill>
                      <a:schemeClr val="tx1"/>
                    </a:solidFill>
                    <a:ea typeface="Cambria Math" charset="0"/>
                    <a:cs typeface="Cambria Math" charset="0"/>
                  </a:rPr>
                  <a:t>Defining the dispersion integral as </a:t>
                </a:r>
                <a:br>
                  <a:rPr lang="en-US" sz="2000" b="0" dirty="0">
                    <a:solidFill>
                      <a:schemeClr val="tx1"/>
                    </a:solidFill>
                    <a:ea typeface="Cambria Math" charset="0"/>
                    <a:cs typeface="Cambria Math" charset="0"/>
                  </a:rPr>
                </a:b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𝐼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𝑙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trlPr>
                          <a:rPr lang="is-IS" sz="20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  <m:sup>
                        <m:r>
                          <m:rPr>
                            <m:lit/>
                          </m:rP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 </m:t>
                        </m:r>
                      </m:sup>
                      <m:e>
                        <m:f>
                          <m:fPr>
                            <m:ctrlPr>
                              <a:rPr lang="en-US" sz="2000" b="0" i="1">
                                <a:latin typeface="Cambria Math" panose="02040503050406030204" pitchFamily="18" charset="0"/>
                                <a:ea typeface="Myriad Pro" charset="0"/>
                                <a:cs typeface="Courier New" panose="02070309020205020404" pitchFamily="49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000" b="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2000" b="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lang="en-US" sz="2000" b="0" i="1">
                                    <a:latin typeface="Cambria Math" panose="02040503050406030204" pitchFamily="18" charset="0"/>
                                    <a:ea typeface="Myriad Pro" charset="0"/>
                                    <a:cs typeface="Courier New" panose="02070309020205020404" pitchFamily="49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>
                                    <a:latin typeface="Cambria Math" charset="0"/>
                                    <a:ea typeface="Myriad Pro" charset="0"/>
                                    <a:cs typeface="Courier New" panose="02070309020205020404" pitchFamily="49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  <a:ea typeface="Myriad Pro" charset="0"/>
                                        <a:cs typeface="Courier New" panose="02070309020205020404" pitchFamily="49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14881F"/>
                                        </a:solidFill>
                                        <a:latin typeface="Cambria Math" charset="0"/>
                                        <a:ea typeface="Myriad Pro" charset="0"/>
                                        <a:cs typeface="Courier New" panose="02070309020205020404" pitchFamily="49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14881F"/>
                                        </a:solidFill>
                                        <a:latin typeface="Cambria Math" charset="0"/>
                                        <a:ea typeface="Myriad Pro" charset="0"/>
                                        <a:cs typeface="Courier New" panose="02070309020205020404" pitchFamily="49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b="0" i="1">
                                    <a:latin typeface="Cambria Math" charset="0"/>
                                    <a:ea typeface="Myriad Pro" charset="0"/>
                                    <a:cs typeface="Courier New" panose="02070309020205020404" pitchFamily="49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  <a:ea typeface="Myriad Pro" charset="0"/>
                                        <a:cs typeface="Courier New" panose="02070309020205020404" pitchFamily="49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latin typeface="Cambria Math" charset="0"/>
                                        <a:ea typeface="Myriad Pro" charset="0"/>
                                        <a:cs typeface="Courier New" panose="02070309020205020404" pitchFamily="49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latin typeface="Cambria Math" charset="0"/>
                                        <a:ea typeface="Myriad Pro" charset="0"/>
                                        <a:cs typeface="Courier New" panose="02070309020205020404" pitchFamily="49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000" b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Ω</m:t>
                            </m:r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mr-IN" sz="2000" b="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mr-IN" sz="2000" b="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r-IN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mr-IN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𝑦</m:t>
                                    </m:r>
                                    <m:r>
                                      <a:rPr lang="mr-IN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mr-IN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mr-IN" sz="2000" b="0" i="1" smtClean="0">
                                        <a:solidFill>
                                          <a:srgbClr val="0038FF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r-IN" sz="2000" b="0" i="1">
                                        <a:solidFill>
                                          <a:srgbClr val="0038FF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mr-IN" sz="2000" b="0" i="1">
                                        <a:solidFill>
                                          <a:srgbClr val="0038FF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𝑦𝑦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mr-IN" sz="2000" b="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mr-IN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mr-IN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𝑙</m:t>
                            </m:r>
                            <m:sSub>
                              <m:sSubPr>
                                <m:ctrlPr>
                                  <a:rPr lang="en-US" sz="2000" b="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sz="2000" b="0" dirty="0">
                  <a:latin typeface="Myriad Pro"/>
                  <a:ea typeface="Myriad Pro" charset="0"/>
                  <a:cs typeface="Courier New" panose="02070309020205020404" pitchFamily="49" charset="0"/>
                </a:endParaRPr>
              </a:p>
              <a:p>
                <a:pPr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     we can get: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0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𝛀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  <m:sSub>
                                    <m:sSubPr>
                                      <m:ctrlPr>
                                        <a:rPr lang="en-U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&amp;=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𝜂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𝜐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sup>
                              </m:sSup>
                            </m:e>
                          </m:nary>
                        </m:e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×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  <m:r>
                                    <a:rPr lang="en-US" sz="20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=−∞</m:t>
                                  </m:r>
                                </m:sub>
                                <m:sup>
                                  <m:r>
                                    <a:rPr lang="en-US" sz="20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+∞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mr-IN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b="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b="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sz="2000" b="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0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sz="20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  <m: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sSub>
                                <m:sSub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n-US" sz="2000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sz="2000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2000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Sup>
                                                <m:sSubSupPr>
                                                  <m:ctrlPr>
                                                    <a:rPr lang="en-US" sz="2000" b="0" i="1"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𝑦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000" b="0" i="1">
                                                      <a:latin typeface="Cambria Math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num>
                                            <m:den>
                                              <m:r>
                                                <a:rPr lang="en-US" sz="2000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𝜂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f>
                                        <m:fPr>
                                          <m:ctrlPr>
                                            <a:rPr lang="en-US" sz="2000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𝑟</m:t>
                                          </m:r>
                                        </m:num>
                                        <m:den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𝑅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× </m:t>
                              </m:r>
                              <m:nary>
                                <m:nary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+∞</m:t>
                                  </m:r>
                                </m:sup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sz="20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𝑙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nary>
                              <m:sSub>
                                <m:sSub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𝐽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en-US" sz="2000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2000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000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000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en-US" sz="2000" b="0" i="1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b="0" i="1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𝜂</m:t>
                                          </m:r>
                                        </m:den>
                                      </m:f>
                                    </m:e>
                                  </m:d>
                                  <m:f>
                                    <m:fPr>
                                      <m:ctrlPr>
                                        <a:rPr lang="en-US" sz="2000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000" b="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r>
                                        <a:rPr lang="en-US" sz="2000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𝑅</m:t>
                                      </m:r>
                                    </m:den>
                                  </m:f>
                                </m:e>
                              </m:d>
                            </m:e>
                          </m:eqArr>
                        </m:e>
                      </m:eqArr>
                    </m:oMath>
                  </m:oMathPara>
                </a14:m>
                <a:endParaRPr lang="en-US" sz="2000" b="0" dirty="0">
                  <a:latin typeface="Myriad Pro"/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21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59" y="947440"/>
                <a:ext cx="8016241" cy="5737276"/>
              </a:xfrm>
              <a:prstGeom prst="rect">
                <a:avLst/>
              </a:prstGeom>
              <a:blipFill>
                <a:blip r:embed="rId3"/>
                <a:stretch>
                  <a:fillRect l="-633" t="-442" b="-256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9635" y="5506641"/>
            <a:ext cx="2841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latin typeface="Myriad Pro" charset="0"/>
                <a:ea typeface="Myriad Pro" charset="0"/>
                <a:cs typeface="Myriad Pro" charset="0"/>
              </a:rPr>
              <a:t>Equation obtained first by </a:t>
            </a:r>
            <a:r>
              <a:rPr lang="en-GB" dirty="0">
                <a:latin typeface="Myriad Pro" charset="0"/>
                <a:ea typeface="Myriad Pro" charset="0"/>
                <a:cs typeface="Myriad Pro" charset="0"/>
              </a:rPr>
              <a:t>Y. Chin</a:t>
            </a:r>
            <a:r>
              <a:rPr lang="en-GB" b="0" i="1" dirty="0">
                <a:latin typeface="Myriad Pro" charset="0"/>
                <a:ea typeface="Myriad Pro" charset="0"/>
                <a:cs typeface="Myriad Pro" charset="0"/>
              </a:rPr>
              <a:t>, </a:t>
            </a:r>
            <a:r>
              <a:rPr lang="de-DE" b="0" i="1" dirty="0">
                <a:latin typeface="Myriad Pro" charset="0"/>
                <a:ea typeface="Myriad Pro" charset="0"/>
                <a:cs typeface="Myriad Pro" charset="0"/>
              </a:rPr>
              <a:t>CERN/SPS/85-09 </a:t>
            </a:r>
            <a:r>
              <a:rPr lang="de-DE" b="0" dirty="0">
                <a:latin typeface="Myriad Pro" charset="0"/>
                <a:ea typeface="Myriad Pro" charset="0"/>
                <a:cs typeface="Myriad Pro" charset="0"/>
              </a:rPr>
              <a:t>(1985).</a:t>
            </a:r>
            <a:endParaRPr lang="en-GB" b="0" dirty="0">
              <a:latin typeface="Myriad Pro" charset="0"/>
              <a:ea typeface="Myriad Pro" charset="0"/>
              <a:cs typeface="Myriad Pro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FD203D-BC4D-594F-A845-193F3B4BFD38}"/>
              </a:ext>
            </a:extLst>
          </p:cNvPr>
          <p:cNvCxnSpPr>
            <a:cxnSpLocks/>
          </p:cNvCxnSpPr>
          <p:nvPr/>
        </p:nvCxnSpPr>
        <p:spPr>
          <a:xfrm flipH="1">
            <a:off x="6477000" y="1981200"/>
            <a:ext cx="838200" cy="353943"/>
          </a:xfrm>
          <a:prstGeom prst="straightConnector1">
            <a:avLst/>
          </a:prstGeom>
          <a:ln w="28575">
            <a:solidFill>
              <a:srgbClr val="1488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A596246-7C1F-CA4A-AFEF-F898516A1370}"/>
              </a:ext>
            </a:extLst>
          </p:cNvPr>
          <p:cNvSpPr txBox="1"/>
          <p:nvPr/>
        </p:nvSpPr>
        <p:spPr>
          <a:xfrm>
            <a:off x="7315200" y="168881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14881F"/>
                </a:solidFill>
                <a:latin typeface="Myriad Pro" charset="0"/>
                <a:ea typeface="Myriad Pro" charset="0"/>
                <a:cs typeface="Myriad Pro" charset="0"/>
              </a:rPr>
              <a:t>Transverse distribution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A6FAD8-299C-FD46-B43F-8581E46EB962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172200" y="3227021"/>
            <a:ext cx="1378226" cy="292358"/>
          </a:xfrm>
          <a:prstGeom prst="straightConnector1">
            <a:avLst/>
          </a:prstGeom>
          <a:ln w="28575">
            <a:solidFill>
              <a:srgbClr val="003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AFE39B-9550-7B4A-8274-209E45A9BCFC}"/>
              </a:ext>
            </a:extLst>
          </p:cNvPr>
          <p:cNvSpPr txBox="1"/>
          <p:nvPr/>
        </p:nvSpPr>
        <p:spPr>
          <a:xfrm>
            <a:off x="7550426" y="3196213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Amplitude detuning</a:t>
            </a:r>
          </a:p>
        </p:txBody>
      </p:sp>
    </p:spTree>
    <p:extLst>
      <p:ext uri="{BB962C8B-B14F-4D97-AF65-F5344CB8AC3E}">
        <p14:creationId xmlns:p14="http://schemas.microsoft.com/office/powerpoint/2010/main" val="12107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rmAutofit/>
          </a:bodyPr>
          <a:lstStyle/>
          <a:p>
            <a:r>
              <a:rPr lang="en-US" dirty="0"/>
              <a:t>Feedbacks – in a nutshell</a:t>
            </a:r>
            <a:endParaRPr 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A4717B-1338-274B-98DE-B871E5822C2C}"/>
                  </a:ext>
                </a:extLst>
              </p:cNvPr>
              <p:cNvSpPr txBox="1"/>
              <p:nvPr/>
            </p:nvSpPr>
            <p:spPr>
              <a:xfrm>
                <a:off x="457200" y="947440"/>
                <a:ext cx="8382000" cy="5087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1200"/>
                  </a:spcBef>
                  <a:spcAft>
                    <a:spcPts val="600"/>
                  </a:spcAft>
                  <a:buFont typeface="Wingdings" charset="2"/>
                  <a:buChar char="Ø"/>
                </a:pPr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In presence of a </a:t>
                </a:r>
                <a:r>
                  <a:rPr lang="en-US" sz="2000" b="0" dirty="0">
                    <a:solidFill>
                      <a:srgbClr val="FF0000"/>
                    </a:solidFill>
                    <a:latin typeface="Myriad Pro" charset="0"/>
                    <a:ea typeface="Myriad Pro" charset="0"/>
                    <a:cs typeface="Myriad Pro" charset="0"/>
                  </a:rPr>
                  <a:t>coherent instability</a:t>
                </a:r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 leading to a </a:t>
                </a:r>
                <a:r>
                  <a:rPr lang="en-US" sz="2000" b="0" dirty="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rPr>
                  <a:t>complex frequency shift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𝑐𝑜h</m:t>
                        </m:r>
                      </m:sub>
                    </m:sSub>
                  </m:oMath>
                </a14:m>
                <a:endParaRPr lang="en-US" sz="2000" b="0" dirty="0">
                  <a:latin typeface="Myriad Pro" charset="0"/>
                  <a:ea typeface="Myriad Pro" charset="0"/>
                  <a:cs typeface="Myriad Pro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m:rPr>
                              <m:sty m:val="p"/>
                            </m:rPr>
                            <a:rPr lang="en-US" sz="2000" b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𝑐𝑜h</m:t>
                              </m:r>
                            </m:sub>
                          </m:s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ℑ</m:t>
                          </m:r>
                          <m:d>
                            <m:dPr>
                              <m:ctrl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𝑐𝑜h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ℜ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𝑐𝑜h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000" b="0" dirty="0">
                  <a:latin typeface="Myriad Pro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… it is natural to try to damp the </a:t>
                </a:r>
                <a:r>
                  <a:rPr lang="en-US" sz="2000" b="0" dirty="0">
                    <a:solidFill>
                      <a:srgbClr val="FF0000"/>
                    </a:solidFill>
                    <a:latin typeface="Myriad Pro" charset="0"/>
                    <a:ea typeface="Myriad Pro" charset="0"/>
                    <a:cs typeface="Myriad Pro" charset="0"/>
                  </a:rPr>
                  <a:t>exponentially growing term </a:t>
                </a:r>
                <a:r>
                  <a:rPr lang="en-US" sz="2000" b="0" dirty="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ℑ</m:t>
                    </m:r>
                    <m:d>
                      <m:d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𝑐𝑜h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rPr>
                  <a:t>) </a:t>
                </a:r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with a counteracting 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damping</a:t>
                </a:r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 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exponential</a:t>
                </a:r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:</a:t>
                </a: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𝑑𝑎𝑚𝑝</m:t>
                              </m:r>
                            </m:sub>
                          </m:s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b="0" dirty="0">
                  <a:latin typeface="Myriad Pro" charset="0"/>
                  <a:ea typeface="Myriad Pro" charset="0"/>
                  <a:cs typeface="Myriad Pro" charset="0"/>
                </a:endParaRPr>
              </a:p>
              <a:p>
                <a:pPr marL="342900" indent="-342900">
                  <a:spcBef>
                    <a:spcPts val="1200"/>
                  </a:spcBef>
                  <a:spcAft>
                    <a:spcPts val="600"/>
                  </a:spcAft>
                  <a:buFont typeface="Wingdings" charset="2"/>
                  <a:buChar char="Ø"/>
                </a:pPr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In other words the growth rate </a:t>
                </a:r>
                <a14:m>
                  <m:oMath xmlns:m="http://schemas.openxmlformats.org/officeDocument/2006/math">
                    <m:r>
                      <a:rPr lang="en-US" sz="20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ℑ</m:t>
                    </m:r>
                    <m:d>
                      <m:dPr>
                        <m:ctrlP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𝑐𝑜h</m:t>
                            </m:r>
                          </m:sub>
                        </m:sSub>
                      </m:e>
                    </m:d>
                    <m:r>
                      <a:rPr lang="en-US" sz="20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 gets cancelled out by the damper gain </a:t>
                </a:r>
                <a14:m>
                  <m:oMath xmlns:m="http://schemas.openxmlformats.org/officeDocument/2006/math">
                    <m:r>
                      <a:rPr lang="en-US" sz="2000" b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𝑑𝑎𝑚𝑝</m:t>
                        </m:r>
                      </m:sub>
                    </m:sSub>
                    <m:r>
                      <a:rPr lang="en-US" sz="2000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.</a:t>
                </a:r>
              </a:p>
              <a:p>
                <a:pPr marL="342900" indent="-342900">
                  <a:spcBef>
                    <a:spcPts val="1200"/>
                  </a:spcBef>
                  <a:spcAft>
                    <a:spcPts val="600"/>
                  </a:spcAft>
                  <a:buFont typeface="Wingdings" charset="2"/>
                  <a:buChar char="Ø"/>
                </a:pPr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To do so, one “only” need to measure the 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beam position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20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b="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 </a:t>
                </a:r>
                <a: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  <a:t>and kick proportionally to it with a phase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 .</a:t>
                </a:r>
                <a:br>
                  <a:rPr lang="en-US" sz="2000" b="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</a:br>
                <a:br>
                  <a:rPr lang="en-US" sz="2000" b="0" dirty="0">
                    <a:latin typeface="Myriad Pro" charset="0"/>
                    <a:ea typeface="Myriad Pro" charset="0"/>
                    <a:cs typeface="Myriad Pro" charset="0"/>
                  </a:rPr>
                </a:br>
                <a:r>
                  <a:rPr lang="en-US" sz="200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⟹ ”ideal” (bunch-by-bunch) damper</a:t>
                </a:r>
                <a:r>
                  <a:rPr lang="ru-RU" sz="200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,</a:t>
                </a:r>
                <a:r>
                  <a:rPr lang="en-US" sz="2000" dirty="0">
                    <a:solidFill>
                      <a:schemeClr val="accent1"/>
                    </a:solidFill>
                    <a:latin typeface="Myriad Pro" charset="0"/>
                    <a:ea typeface="Myriad Pro" charset="0"/>
                    <a:cs typeface="Myriad Pro" charset="0"/>
                  </a:rPr>
                  <a:t> which acts only on the bunch centroid.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A4717B-1338-274B-98DE-B871E5822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47440"/>
                <a:ext cx="8382000" cy="5087098"/>
              </a:xfrm>
              <a:prstGeom prst="rect">
                <a:avLst/>
              </a:prstGeom>
              <a:blipFill>
                <a:blip r:embed="rId3"/>
                <a:stretch>
                  <a:fillRect l="-758" t="-499" r="-909" b="-9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A533659-2613-A94D-9BEC-CBC331552EC0}"/>
              </a:ext>
            </a:extLst>
          </p:cNvPr>
          <p:cNvCxnSpPr>
            <a:cxnSpLocks/>
          </p:cNvCxnSpPr>
          <p:nvPr/>
        </p:nvCxnSpPr>
        <p:spPr>
          <a:xfrm flipH="1" flipV="1">
            <a:off x="5181600" y="1907019"/>
            <a:ext cx="178904" cy="347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37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determinant equation</a:t>
            </a:r>
            <a:endParaRPr 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6"/>
              <p:cNvSpPr txBox="1"/>
              <p:nvPr/>
            </p:nvSpPr>
            <p:spPr>
              <a:xfrm>
                <a:off x="822960" y="947440"/>
                <a:ext cx="8016240" cy="444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Wingdings" charset="2"/>
                  <a:buChar char="Ø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After some expansion on orthogonal polynomials, one gets an equation of the form</a:t>
                </a:r>
                <a:b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14:m>
                  <m:oMath xmlns:m="http://schemas.openxmlformats.org/officeDocument/2006/math">
                    <m:r>
                      <a:rPr lang="en-US" sz="20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  <m:r>
                      <a:rPr lang="en-US" sz="20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0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sz="2000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=−∞</m:t>
                        </m:r>
                      </m:sub>
                      <m:sup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+∞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sz="2000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sSup>
                              <m:sSupPr>
                                <m:ctrlPr>
                                  <a:rPr lang="en-US" sz="2000" b="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+∞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sz="2000" b="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000" b="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𝛿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𝑙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sub>
                                          <m:sup/>
                                        </m:sSubSup>
                                        <m:sSubSup>
                                          <m:sSubSup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000" b="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𝛿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𝑛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sub>
                                          <m:sup/>
                                        </m:sSubSup>
                                      </m:num>
                                      <m:den>
                                        <m:r>
                                          <a:rPr lang="en-US" sz="2000" b="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𝐼</m:t>
                                        </m:r>
                                        <m:d>
                                          <m:d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 b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Ω</m:t>
                                            </m:r>
                                            <m:r>
                                              <a:rPr lang="en-US" sz="2000" b="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000" b="0" i="1">
                                                    <a:latin typeface="Cambria Math" panose="02040503050406030204" pitchFamily="18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>
                                                    <a:latin typeface="Cambria Math" charset="0"/>
                                                    <a:ea typeface="Cambria Math" charset="0"/>
                                                    <a:cs typeface="Cambria Math" charset="0"/>
                                                  </a:rPr>
                                                  <m:t>𝑠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  <m:r>
                                      <a:rPr lang="en-US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000" b="0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ℳ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𝑙𝑛</m:t>
                                        </m:r>
                                        <m:r>
                                          <a:rPr lang="en-US" sz="2000" b="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𝑙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sub>
                                    </m:sSub>
                                  </m:e>
                                </m:d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𝑙</m:t>
                                    </m:r>
                                  </m:e>
                                  <m:sup>
                                    <m:r>
                                      <a:rPr lang="en-US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  <m:sup>
                                <m:sSup>
                                  <m:sSupPr>
                                    <m:ctrlPr>
                                      <a:rPr lang="en-US" sz="2000" b="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2000" b="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p>
                            </m:sSubSup>
                          </m:e>
                        </m:nary>
                      </m:e>
                    </m:nary>
                  </m:oMath>
                </a14:m>
                <a:b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:b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where each coefficient of the matrix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can be computed analytically.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Wingdings" charset="2"/>
                  <a:buChar char="Ø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Non trivial solutions are found if and only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  <m:r>
                      <a:rPr lang="en-US" sz="2000" b="0" i="1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is the root of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Myriad Pro" charset="0"/>
                              <a:cs typeface="Courier New" panose="02070309020205020404" pitchFamily="49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charset="0"/>
                              <a:ea typeface="Myriad Pro" charset="0"/>
                              <a:cs typeface="Courier New" panose="02070309020205020404" pitchFamily="49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Myriad Pro" charset="0"/>
                                  <a:cs typeface="Courier New" panose="02070309020205020404" pitchFamily="49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Myriad Pro" charset="0"/>
                                      <a:cs typeface="Courier New" panose="02070309020205020404" pitchFamily="49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𝛿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𝑙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𝛿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𝑛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𝐼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Ω</m:t>
                                          </m:r>
                                          <m: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20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𝑙𝑛</m:t>
                                      </m:r>
                                      <m:r>
                                        <a:rPr lang="en-US" sz="2000" b="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𝑙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charset="0"/>
                          <a:ea typeface="Myriad Pro" charset="0"/>
                          <a:cs typeface="Courier New" panose="02070309020205020404" pitchFamily="49" charset="0"/>
                        </a:rPr>
                        <m:t>=0</m:t>
                      </m:r>
                    </m:oMath>
                  </m:oMathPara>
                </a14:m>
                <a:endParaRPr lang="en-US" sz="2000" b="0" dirty="0">
                  <a:latin typeface="Myriad Pro"/>
                  <a:ea typeface="Myriad Pro" charset="0"/>
                  <a:cs typeface="Courier New" panose="02070309020205020404" pitchFamily="49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Wingdings" charset="2"/>
                  <a:buChar char="Ø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Issue: there is a priori no general strategy to find </a:t>
                </a:r>
                <a:r>
                  <a:rPr lang="en-US" sz="2000" b="0" dirty="0">
                    <a:solidFill>
                      <a:srgbClr val="FF0000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all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the roots.</a:t>
                </a:r>
                <a:b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:b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⟹ </a:t>
                </a:r>
                <a:r>
                  <a:rPr lang="en-US" sz="2000" b="0" dirty="0">
                    <a:solidFill>
                      <a:srgbClr val="FF0000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this is a very difficult equation to solve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947440"/>
                <a:ext cx="8016240" cy="4442498"/>
              </a:xfrm>
              <a:prstGeom prst="rect">
                <a:avLst/>
              </a:prstGeom>
              <a:blipFill>
                <a:blip r:embed="rId3"/>
                <a:stretch>
                  <a:fillRect l="-633" t="-7714" b="-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83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yriad Pro" charset="0"/>
                <a:ea typeface="Myriad Pro" charset="0"/>
                <a:cs typeface="Myriad Pro" charset="0"/>
              </a:rPr>
              <a:t>Is there a stability diagram still in the general case?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304800" y="887514"/>
            <a:ext cx="8481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Without trying to solve the full problem, we try to map the complex plane of </a:t>
            </a:r>
            <a:r>
              <a:rPr lang="en-US" sz="20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tuneshifts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, thanks a broad scan of the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phases and gains of a damper 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(inspired by the LHC study by </a:t>
            </a:r>
            <a:r>
              <a:rPr lang="en-US" sz="2000" dirty="0">
                <a:latin typeface="Myriad Pro"/>
                <a:ea typeface="Myriad Pro" charset="0"/>
                <a:cs typeface="Courier New" panose="02070309020205020404" pitchFamily="49" charset="0"/>
              </a:rPr>
              <a:t>S. </a:t>
            </a:r>
            <a:r>
              <a:rPr lang="en-US" sz="2000" dirty="0" err="1">
                <a:latin typeface="Myriad Pro"/>
                <a:ea typeface="Myriad Pro" charset="0"/>
                <a:cs typeface="Courier New" panose="02070309020205020404" pitchFamily="49" charset="0"/>
              </a:rPr>
              <a:t>Antipov</a:t>
            </a:r>
            <a:r>
              <a:rPr lang="en-US" sz="2000" dirty="0">
                <a:latin typeface="Myriad Pro"/>
                <a:ea typeface="Myriad Pro" charset="0"/>
                <a:cs typeface="Courier New" panose="02070309020205020404" pitchFamily="49" charset="0"/>
              </a:rPr>
              <a:t> 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et al</a:t>
            </a:r>
            <a:r>
              <a:rPr lang="en-US" sz="2000" b="0" i="1" dirty="0">
                <a:latin typeface="Myriad Pro"/>
                <a:ea typeface="Myriad Pro" charset="0"/>
                <a:cs typeface="Courier New" panose="02070309020205020404" pitchFamily="49" charset="0"/>
              </a:rPr>
              <a:t>, </a:t>
            </a:r>
            <a:r>
              <a:rPr lang="mr-IN" sz="2000" b="0" i="1" dirty="0">
                <a:latin typeface="Myriad Pro"/>
                <a:ea typeface="Myriad Pro" charset="0"/>
                <a:cs typeface="Courier New" panose="02070309020205020404" pitchFamily="49" charset="0"/>
              </a:rPr>
              <a:t>CERN-ACC-NOTE-2019-0034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).</a:t>
            </a:r>
            <a:endParaRPr lang="en-US" sz="2000" dirty="0">
              <a:solidFill>
                <a:schemeClr val="accent1"/>
              </a:solidFill>
              <a:latin typeface="Myriad Pro"/>
              <a:ea typeface="Myriad Pro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r="8002"/>
          <a:stretch/>
        </p:blipFill>
        <p:spPr>
          <a:xfrm>
            <a:off x="152400" y="1905000"/>
            <a:ext cx="5105400" cy="4472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0000" r="8500" b="4445"/>
          <a:stretch/>
        </p:blipFill>
        <p:spPr>
          <a:xfrm>
            <a:off x="5264876" y="3224310"/>
            <a:ext cx="3526974" cy="2566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3937" y="41910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Case </a:t>
            </a:r>
            <a:r>
              <a:rPr lang="en-US" sz="2000" b="0" i="1" dirty="0">
                <a:latin typeface="Myriad Pro"/>
                <a:ea typeface="Myriad Pro" charset="0"/>
                <a:cs typeface="Courier New" panose="02070309020205020404" pitchFamily="49" charset="0"/>
              </a:rPr>
              <a:t>Q’=0</a:t>
            </a:r>
            <a:endParaRPr lang="en-US" sz="2000" i="1" dirty="0">
              <a:latin typeface="Myriad Pro"/>
              <a:ea typeface="Myriad Pro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4876" y="2133600"/>
            <a:ext cx="3802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Making a fine mesh of phases and gains, we can cover a large area in the complex plane: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76200" y="6461125"/>
            <a:ext cx="5486400" cy="320675"/>
          </a:xfrm>
        </p:spPr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9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5" t="9074" r="6528"/>
          <a:stretch/>
        </p:blipFill>
        <p:spPr>
          <a:xfrm>
            <a:off x="76200" y="2270117"/>
            <a:ext cx="4868427" cy="3507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yriad Pro" charset="0"/>
                <a:ea typeface="Myriad Pro" charset="0"/>
                <a:cs typeface="Myriad Pro" charset="0"/>
              </a:rPr>
              <a:t>Can we recover the stability diagram theory?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304800" y="887514"/>
            <a:ext cx="8481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Strategy: for each gain/phase of the damper, we compute the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determinant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along the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real tune shifts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→ when it touches the stability diagram, the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minimum of this 1D curve 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should go to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zero.</a:t>
            </a:r>
            <a:endParaRPr lang="en-US" sz="2000" dirty="0">
              <a:solidFill>
                <a:srgbClr val="FF0000"/>
              </a:solidFill>
              <a:latin typeface="Myriad Pro"/>
              <a:ea typeface="Myriad Pro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7777" r="5833" b="4445"/>
          <a:stretch/>
        </p:blipFill>
        <p:spPr>
          <a:xfrm>
            <a:off x="4756123" y="2743200"/>
            <a:ext cx="4387877" cy="32640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453727" y="5562600"/>
            <a:ext cx="457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90820" y="4175171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Case </a:t>
            </a:r>
            <a:r>
              <a:rPr lang="en-US" sz="2000" b="0" i="1" dirty="0">
                <a:latin typeface="Myriad Pro"/>
                <a:ea typeface="Myriad Pro" charset="0"/>
                <a:cs typeface="Courier New" panose="02070309020205020404" pitchFamily="49" charset="0"/>
              </a:rPr>
              <a:t>Q’=0</a:t>
            </a:r>
            <a:endParaRPr lang="en-US" sz="2000" i="1" dirty="0">
              <a:latin typeface="Myriad Pro"/>
              <a:ea typeface="Myriad Pro" charset="0"/>
              <a:cs typeface="Courier New" panose="02070309020205020404" pitchFamily="49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29200" y="1903177"/>
            <a:ext cx="1653127" cy="36594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235B4-B36C-4A44-BEB9-2FF1274221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Generalized </a:t>
            </a:r>
            <a:r>
              <a:rPr lang="en-US" sz="2800" dirty="0">
                <a:latin typeface="Myriad Pro" charset="0"/>
                <a:ea typeface="Myriad Pro" charset="0"/>
                <a:cs typeface="Myriad Pro" charset="0"/>
              </a:rPr>
              <a:t>stability diagrams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7155" y="4781370"/>
            <a:ext cx="1964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Case </a:t>
            </a:r>
            <a:r>
              <a:rPr lang="en-US" sz="2000" i="1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Q’=0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0001" r="11667" b="2222"/>
          <a:stretch/>
        </p:blipFill>
        <p:spPr>
          <a:xfrm>
            <a:off x="0" y="1390590"/>
            <a:ext cx="6405458" cy="50102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9144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The color represents the minimum of the previous 1D curves: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1890637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“Usual” stability diagram</a:t>
            </a:r>
          </a:p>
        </p:txBody>
      </p:sp>
      <p:cxnSp>
        <p:nvCxnSpPr>
          <p:cNvPr id="12" name="Straight Arrow Connector 11"/>
          <p:cNvCxnSpPr>
            <a:stCxn id="4" idx="2"/>
          </p:cNvCxnSpPr>
          <p:nvPr/>
        </p:nvCxnSpPr>
        <p:spPr>
          <a:xfrm flipH="1">
            <a:off x="4876800" y="2290747"/>
            <a:ext cx="2667000" cy="28146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76200" y="6461125"/>
            <a:ext cx="5486400" cy="320675"/>
          </a:xfrm>
        </p:spPr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8824" r="11401" b="2614"/>
          <a:stretch/>
        </p:blipFill>
        <p:spPr>
          <a:xfrm>
            <a:off x="126908" y="1480146"/>
            <a:ext cx="5969092" cy="4682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Effect of chromaticity</a:t>
            </a:r>
            <a:endParaRPr lang="en-US" sz="28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7155" y="4781370"/>
            <a:ext cx="1964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Case </a:t>
            </a:r>
            <a:r>
              <a:rPr lang="en-US" sz="2000" i="1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Q’=5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9144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The color represents again the minimum of the 1D curves: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1890637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Usual stability diagrams around 0, -</a:t>
            </a:r>
            <a:r>
              <a:rPr lang="en-US" sz="2000" b="0" i="1" dirty="0">
                <a:latin typeface="Myriad Pro" charset="0"/>
                <a:ea typeface="Myriad Pro" charset="0"/>
                <a:cs typeface="Myriad Pro" charset="0"/>
              </a:rPr>
              <a:t>Q</a:t>
            </a:r>
            <a:r>
              <a:rPr lang="en-US" sz="2000" b="0" i="1" baseline="-25000" dirty="0">
                <a:latin typeface="Myriad Pro" charset="0"/>
                <a:ea typeface="Myriad Pro" charset="0"/>
                <a:cs typeface="Myriad Pro" charset="0"/>
              </a:rPr>
              <a:t>s</a:t>
            </a:r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 and </a:t>
            </a:r>
            <a:r>
              <a:rPr lang="en-US" sz="2000" b="0" i="1" dirty="0">
                <a:latin typeface="Myriad Pro" charset="0"/>
                <a:ea typeface="Myriad Pro" charset="0"/>
                <a:cs typeface="Myriad Pro" charset="0"/>
              </a:rPr>
              <a:t>-2Q</a:t>
            </a:r>
            <a:r>
              <a:rPr lang="en-US" sz="2000" b="0" i="1" baseline="-25000" dirty="0">
                <a:latin typeface="Myriad Pro" charset="0"/>
                <a:ea typeface="Myriad Pro" charset="0"/>
                <a:cs typeface="Myriad Pro" charset="0"/>
              </a:rPr>
              <a:t>s</a:t>
            </a:r>
            <a:endParaRPr lang="en-US" sz="2000" b="0" dirty="0">
              <a:latin typeface="Myriad Pro" charset="0"/>
              <a:ea typeface="Myriad Pro" charset="0"/>
              <a:cs typeface="Myriad Pro" charset="0"/>
            </a:endParaRPr>
          </a:p>
        </p:txBody>
      </p:sp>
      <p:cxnSp>
        <p:nvCxnSpPr>
          <p:cNvPr id="12" name="Straight Arrow Connector 11"/>
          <p:cNvCxnSpPr>
            <a:stCxn id="4" idx="2"/>
          </p:cNvCxnSpPr>
          <p:nvPr/>
        </p:nvCxnSpPr>
        <p:spPr>
          <a:xfrm flipH="1">
            <a:off x="4953000" y="2598523"/>
            <a:ext cx="2590800" cy="2278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2"/>
          </p:cNvCxnSpPr>
          <p:nvPr/>
        </p:nvCxnSpPr>
        <p:spPr>
          <a:xfrm flipH="1">
            <a:off x="3048000" y="2598523"/>
            <a:ext cx="4495800" cy="21828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</p:cNvCxnSpPr>
          <p:nvPr/>
        </p:nvCxnSpPr>
        <p:spPr>
          <a:xfrm flipH="1">
            <a:off x="1219200" y="2598523"/>
            <a:ext cx="6324600" cy="2278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76200" y="6461125"/>
            <a:ext cx="5486400" cy="320675"/>
          </a:xfrm>
        </p:spPr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0000" r="11667" b="1328"/>
          <a:stretch/>
        </p:blipFill>
        <p:spPr>
          <a:xfrm>
            <a:off x="97832" y="1459338"/>
            <a:ext cx="6056179" cy="4785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Effect of chromaticity</a:t>
            </a:r>
            <a:endParaRPr lang="en-US" sz="28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0382" y="3796324"/>
            <a:ext cx="1964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Case </a:t>
            </a:r>
            <a:r>
              <a:rPr lang="en-US" sz="2000" i="1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Q’=15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9144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The color represents again the minimum of the 1D curves: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1890637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Usual stability diagrams around 0, -</a:t>
            </a:r>
            <a:r>
              <a:rPr lang="en-US" sz="2000" b="0" i="1" dirty="0">
                <a:latin typeface="Myriad Pro" charset="0"/>
                <a:ea typeface="Myriad Pro" charset="0"/>
                <a:cs typeface="Myriad Pro" charset="0"/>
              </a:rPr>
              <a:t>Q</a:t>
            </a:r>
            <a:r>
              <a:rPr lang="en-US" sz="2000" b="0" i="1" baseline="-25000" dirty="0">
                <a:latin typeface="Myriad Pro" charset="0"/>
                <a:ea typeface="Myriad Pro" charset="0"/>
                <a:cs typeface="Myriad Pro" charset="0"/>
              </a:rPr>
              <a:t>s</a:t>
            </a:r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 and </a:t>
            </a:r>
            <a:r>
              <a:rPr lang="en-US" sz="2000" b="0" i="1" dirty="0">
                <a:latin typeface="Myriad Pro" charset="0"/>
                <a:ea typeface="Myriad Pro" charset="0"/>
                <a:cs typeface="Myriad Pro" charset="0"/>
              </a:rPr>
              <a:t>-2Q</a:t>
            </a:r>
            <a:r>
              <a:rPr lang="en-US" sz="2000" b="0" i="1" baseline="-25000" dirty="0">
                <a:latin typeface="Myriad Pro" charset="0"/>
                <a:ea typeface="Myriad Pro" charset="0"/>
                <a:cs typeface="Myriad Pro" charset="0"/>
              </a:rPr>
              <a:t>s</a:t>
            </a:r>
            <a:endParaRPr lang="en-US" sz="2000" b="0" dirty="0">
              <a:latin typeface="Myriad Pro" charset="0"/>
              <a:ea typeface="Myriad Pro" charset="0"/>
              <a:cs typeface="Myriad Pro" charset="0"/>
            </a:endParaRPr>
          </a:p>
        </p:txBody>
      </p:sp>
      <p:cxnSp>
        <p:nvCxnSpPr>
          <p:cNvPr id="12" name="Straight Arrow Connector 11"/>
          <p:cNvCxnSpPr>
            <a:stCxn id="4" idx="2"/>
          </p:cNvCxnSpPr>
          <p:nvPr/>
        </p:nvCxnSpPr>
        <p:spPr>
          <a:xfrm flipH="1">
            <a:off x="5105400" y="2598523"/>
            <a:ext cx="2438400" cy="21828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2"/>
          </p:cNvCxnSpPr>
          <p:nvPr/>
        </p:nvCxnSpPr>
        <p:spPr>
          <a:xfrm flipH="1">
            <a:off x="3048000" y="2598523"/>
            <a:ext cx="4495800" cy="21828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</p:cNvCxnSpPr>
          <p:nvPr/>
        </p:nvCxnSpPr>
        <p:spPr>
          <a:xfrm flipH="1">
            <a:off x="1219200" y="2598523"/>
            <a:ext cx="6324600" cy="2278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72200" y="4613368"/>
            <a:ext cx="2913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→ Generalized stability diagrams, different from the “usual” ones and </a:t>
            </a:r>
            <a:r>
              <a:rPr lang="en-US" sz="2000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chromaticity dependent</a:t>
            </a:r>
            <a:r>
              <a:rPr lang="en-US" sz="2000" b="0" dirty="0">
                <a:latin typeface="Myriad Pro" charset="0"/>
                <a:ea typeface="Myriad Pro" charset="0"/>
                <a:cs typeface="Myriad Pro" charset="0"/>
              </a:rPr>
              <a:t>.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76200" y="6461125"/>
            <a:ext cx="5486400" cy="320675"/>
          </a:xfrm>
        </p:spPr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Feedbacks and Landau damping</a:t>
            </a:r>
            <a:endParaRPr 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457200" y="933925"/>
            <a:ext cx="8252460" cy="4933475"/>
          </a:xfrm>
          <a:prstGeom prst="rect">
            <a:avLst/>
          </a:prstGeom>
          <a:noFill/>
          <a:ln>
            <a:noFill/>
          </a:ln>
        </p:spPr>
        <p:txBody>
          <a:bodyPr lIns="90000" tIns="45000" rIns="0" bIns="45000"/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Both can be understood heuristically as providing a damping rate for certain modes.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However, such a simple picture does not withhold a number of observations, e.g. destabilizing effects.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In a </a:t>
            </a:r>
            <a:r>
              <a:rPr lang="en-US" sz="2000" b="0" spc="-1" dirty="0" err="1">
                <a:latin typeface="Myriad Pro" charset="0"/>
                <a:ea typeface="Myriad Pro" charset="0"/>
                <a:cs typeface="Myriad Pro" charset="0"/>
              </a:rPr>
              <a:t>Vlasov</a:t>
            </a: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 treatment, a more realistic picture can be obtained by: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extending </a:t>
            </a:r>
            <a:r>
              <a:rPr lang="en-US" sz="2000" b="0" spc="-1" dirty="0" err="1">
                <a:latin typeface="Myriad Pro" charset="0"/>
                <a:ea typeface="Myriad Pro" charset="0"/>
                <a:cs typeface="Myriad Pro" charset="0"/>
              </a:rPr>
              <a:t>Sacherer</a:t>
            </a: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 equation with an ideal, bunch-by-bunch damper,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⟹ unveils the ability of such a damper to stabilize high order </a:t>
            </a:r>
            <a:r>
              <a:rPr lang="en-US" sz="2000" b="0" spc="-1" dirty="0" err="1">
                <a:latin typeface="Myriad Pro" charset="0"/>
                <a:ea typeface="Myriad Pro" charset="0"/>
                <a:cs typeface="Myriad Pro" charset="0"/>
              </a:rPr>
              <a:t>headtail</a:t>
            </a: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 modes and to destabilize the beam in some conditions,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generalizing the same equation with linear amplitude detuning,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000" b="0" spc="-1" dirty="0">
                <a:latin typeface="Myriad Pro" charset="0"/>
                <a:ea typeface="Myriad Pro" charset="0"/>
                <a:cs typeface="Myriad Pro" charset="0"/>
              </a:rPr>
              <a:t>⟹ could potentially extend the stability diagram theory, but requires to overcome the difficulties to solve the obtained determinant equation.</a:t>
            </a:r>
          </a:p>
        </p:txBody>
      </p:sp>
    </p:spTree>
    <p:extLst>
      <p:ext uri="{BB962C8B-B14F-4D97-AF65-F5344CB8AC3E}">
        <p14:creationId xmlns:p14="http://schemas.microsoft.com/office/powerpoint/2010/main" val="20085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rmAutofit/>
          </a:bodyPr>
          <a:lstStyle/>
          <a:p>
            <a:r>
              <a:rPr lang="en-US" dirty="0"/>
              <a:t>Landau damping – in a nutshell</a:t>
            </a:r>
            <a:endParaRPr lang="en-US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947440"/>
            <a:ext cx="64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Myriad Pro" charset="0"/>
                <a:ea typeface="Myriad Pro" charset="0"/>
                <a:cs typeface="Myriad Pro" charset="0"/>
              </a:rPr>
              <a:t>Alex W. Chao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: “[</a:t>
            </a:r>
            <a:r>
              <a:rPr lang="mr-IN" sz="1800" b="0" dirty="0">
                <a:latin typeface="Myriad Pro" charset="0"/>
                <a:ea typeface="Myriad Pro" charset="0"/>
                <a:cs typeface="Myriad Pro" charset="0"/>
              </a:rPr>
              <a:t>…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] there are a </a:t>
            </a:r>
            <a:r>
              <a:rPr lang="en-US" sz="1800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large number of collective instability mechanisms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 acting on a high intensity beam in an accelerator [</a:t>
            </a:r>
            <a:r>
              <a:rPr lang="mr-IN" sz="1800" b="0" dirty="0">
                <a:latin typeface="Myriad Pro" charset="0"/>
                <a:ea typeface="Myriad Pro" charset="0"/>
                <a:cs typeface="Myriad Pro" charset="0"/>
              </a:rPr>
              <a:t>…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]. Yet the </a:t>
            </a:r>
            <a:r>
              <a:rPr lang="en-US" sz="1800" b="0" dirty="0">
                <a:solidFill>
                  <a:srgbClr val="14881F"/>
                </a:solidFill>
                <a:latin typeface="Myriad Pro" charset="0"/>
                <a:ea typeface="Myriad Pro" charset="0"/>
                <a:cs typeface="Myriad Pro" charset="0"/>
              </a:rPr>
              <a:t>beam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 as a whole </a:t>
            </a:r>
            <a:r>
              <a:rPr lang="en-US" sz="1800" b="0" dirty="0">
                <a:solidFill>
                  <a:srgbClr val="14881F"/>
                </a:solidFill>
                <a:latin typeface="Myriad Pro" charset="0"/>
                <a:ea typeface="Myriad Pro" charset="0"/>
                <a:cs typeface="Myriad Pro" charset="0"/>
              </a:rPr>
              <a:t>seems basically stable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, as evidenced by the existence of a wide variety of working accelerators[</a:t>
            </a:r>
            <a:r>
              <a:rPr lang="mr-IN" sz="1800" b="0" dirty="0">
                <a:latin typeface="Myriad Pro" charset="0"/>
                <a:ea typeface="Myriad Pro" charset="0"/>
                <a:cs typeface="Myriad Pro" charset="0"/>
              </a:rPr>
              <a:t>…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]. One of the reasons for this fortunate outcome is </a:t>
            </a:r>
            <a:r>
              <a:rPr lang="en-US" sz="1800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Landau damping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, which provides a </a:t>
            </a:r>
            <a:r>
              <a:rPr lang="en-US" sz="1800" b="0" dirty="0">
                <a:solidFill>
                  <a:schemeClr val="accent1"/>
                </a:solidFill>
                <a:latin typeface="Myriad Pro" charset="0"/>
                <a:ea typeface="Myriad Pro" charset="0"/>
                <a:cs typeface="Myriad Pro" charset="0"/>
              </a:rPr>
              <a:t>natural stabilizing mechanism 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against collective instabilities if particles in the beam have a </a:t>
            </a:r>
            <a:r>
              <a:rPr lang="en-US" sz="1800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small spread in their natural</a:t>
            </a:r>
            <a:r>
              <a:rPr lang="en-US" sz="1800" b="0" dirty="0">
                <a:solidFill>
                  <a:schemeClr val="accent1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[</a:t>
            </a:r>
            <a:r>
              <a:rPr lang="mr-IN" sz="1800" b="0" dirty="0">
                <a:latin typeface="Myriad Pro" charset="0"/>
                <a:ea typeface="Myriad Pro" charset="0"/>
                <a:cs typeface="Myriad Pro" charset="0"/>
              </a:rPr>
              <a:t>…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]</a:t>
            </a:r>
            <a:r>
              <a:rPr lang="en-US" sz="1800" b="0" dirty="0">
                <a:solidFill>
                  <a:schemeClr val="accent1"/>
                </a:solidFill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sz="1800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frequencies</a:t>
            </a:r>
            <a:r>
              <a:rPr lang="en-US" sz="1800" b="0" dirty="0">
                <a:latin typeface="Myriad Pro" charset="0"/>
                <a:ea typeface="Myriad Pro" charset="0"/>
                <a:cs typeface="Myriad Pro" charset="0"/>
              </a:rPr>
              <a:t>.”</a:t>
            </a:r>
          </a:p>
        </p:txBody>
      </p:sp>
      <p:pic>
        <p:nvPicPr>
          <p:cNvPr id="1026" name="Picture 2" descr="ésultat de recherche d'images pour &quot;alexander wu chao book physics beam instabil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11398"/>
            <a:ext cx="1550276" cy="24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8D4FA3-A952-5F45-9C78-96463A12C5CB}"/>
                  </a:ext>
                </a:extLst>
              </p:cNvPr>
              <p:cNvSpPr txBox="1"/>
              <p:nvPr/>
            </p:nvSpPr>
            <p:spPr>
              <a:xfrm>
                <a:off x="457200" y="3352231"/>
                <a:ext cx="8382000" cy="2592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Mathematically, the coherent frequency of the motion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smtClean="0">
                        <a:solidFill>
                          <a:schemeClr val="accent1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Ω</m:t>
                    </m:r>
                  </m:oMath>
                </a14:m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must self-consistently obey the </a:t>
                </a:r>
                <a:r>
                  <a:rPr lang="en-US" sz="2000" b="0" dirty="0">
                    <a:solidFill>
                      <a:srgbClr val="FF0000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dispersion relation </a:t>
                </a:r>
                <a:r>
                  <a:rPr lang="en-US" sz="2000" b="0" dirty="0">
                    <a:solidFill>
                      <a:schemeClr val="tx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involving the frequency spread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𝜌</m:t>
                    </m:r>
                    <m:d>
                      <m:dPr>
                        <m:ctrlP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:</a:t>
                </a:r>
                <a:br>
                  <a:rPr lang="en-US" sz="2000" b="0" dirty="0">
                    <a:solidFill>
                      <a:srgbClr val="FF0000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charset="0"/>
                          <a:ea typeface="Myriad Pro" charset="0"/>
                          <a:cs typeface="Myriad Pro" charset="0"/>
                        </a:rPr>
                        <m:t>1=</m:t>
                      </m:r>
                      <m:r>
                        <a:rPr lang="en-US" sz="2000" b="0" i="1">
                          <a:latin typeface="Cambria Math" charset="0"/>
                          <a:ea typeface="Myriad Pro" charset="0"/>
                          <a:cs typeface="Myriad Pro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14881F"/>
                          </a:solidFill>
                          <a:latin typeface="Cambria Math" panose="02040503050406030204" pitchFamily="18" charset="0"/>
                          <a:ea typeface="Myriad Pro" charset="0"/>
                          <a:cs typeface="Myriad Pro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4881F"/>
                              </a:solidFill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14881F"/>
                              </a:solidFill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4881F"/>
                              </a:solidFill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  <m:t>𝑐𝑜h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>
                              <a:latin typeface="Cambria Math" charset="0"/>
                              <a:ea typeface="Myriad Pro" charset="0"/>
                              <a:cs typeface="Myriad Pro" charset="0"/>
                            </a:rPr>
                            <m:t>𝑑</m:t>
                          </m:r>
                          <m:r>
                            <a:rPr lang="en-US" sz="2000" b="0" i="1">
                              <a:latin typeface="Cambria Math" charset="0"/>
                              <a:ea typeface="Myriad Pro" charset="0"/>
                              <a:cs typeface="Myriad Pro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  <a:ea typeface="Myriad Pro" charset="0"/>
                                  <a:cs typeface="Myriad Pro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Myriad Pro" charset="0"/>
                                      <a:cs typeface="Myriad Pro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Myriad Pro" charset="0"/>
                                      <a:cs typeface="Myriad Pro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Ω</m:t>
                              </m:r>
                              <m:r>
                                <a:rPr lang="en-US" sz="2000" b="0" i="1"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−</m:t>
                              </m:r>
                              <m:r>
                                <a:rPr lang="en-US" sz="2000" b="0" i="1"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𝜔</m:t>
                              </m:r>
                            </m:den>
                          </m:f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  <a:ea typeface="Myriad Pro" charset="0"/>
                          <a:cs typeface="Myriad Pro" charset="0"/>
                        </a:rPr>
                        <m:t>=</m:t>
                      </m:r>
                      <m:r>
                        <a:rPr lang="en-US" sz="2000" b="0" i="1">
                          <a:latin typeface="Cambria Math" charset="0"/>
                          <a:ea typeface="Myriad Pro" charset="0"/>
                          <a:cs typeface="Myriad Pro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b="0" smtClean="0">
                          <a:solidFill>
                            <a:srgbClr val="14881F"/>
                          </a:solidFill>
                          <a:latin typeface="Cambria Math" panose="02040503050406030204" pitchFamily="18" charset="0"/>
                          <a:ea typeface="Myriad Pro" charset="0"/>
                          <a:cs typeface="Myriad Pro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>
                              <a:solidFill>
                                <a:srgbClr val="14881F"/>
                              </a:solidFill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rgbClr val="14881F"/>
                              </a:solidFill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rgbClr val="14881F"/>
                              </a:solidFill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  <m:t>𝑐𝑜h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Myriad Pro" charset="0"/>
                              <a:cs typeface="Myriad Pro" charset="0"/>
                            </a:rPr>
                            <m:t>𝑃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Myriad Pro" charset="0"/>
                              <a:cs typeface="Myriad Pro" charset="0"/>
                            </a:rPr>
                            <m:t>.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Myriad Pro" charset="0"/>
                              <a:cs typeface="Myriad Pro" charset="0"/>
                            </a:rPr>
                            <m:t>𝑉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Myriad Pro" charset="0"/>
                              <a:cs typeface="Myriad Pro" charset="0"/>
                            </a:rPr>
                            <m:t> </m:t>
                          </m:r>
                          <m:nary>
                            <m:naryPr>
                              <m:ctrlPr>
                                <a:rPr lang="is-I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yriad Pro" charset="0"/>
                                  <a:cs typeface="Myriad Pro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−</m:t>
                              </m:r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𝑑</m:t>
                              </m:r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𝜔</m:t>
                              </m:r>
                              <m:f>
                                <m:fPr>
                                  <m:ctrlP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Myriad Pro" charset="0"/>
                                      <a:cs typeface="Myriad Pro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Myriad Pro" charset="0"/>
                                      <a:cs typeface="Myriad Pro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en-US" sz="2000" b="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Myriad Pro" charset="0"/>
                                          <a:cs typeface="Myriad Pro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Myriad Pro" charset="0"/>
                                          <a:cs typeface="Myriad Pro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b="0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Myriad Pro" charset="0"/>
                                      <a:cs typeface="Myriad Pro" charset="0"/>
                                    </a:rPr>
                                    <m:t>Ω</m:t>
                                  </m:r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Myriad Pro" charset="0"/>
                                      <a:cs typeface="Myriad Pro" charset="0"/>
                                    </a:rPr>
                                    <m:t>−</m:t>
                                  </m:r>
                                  <m:r>
                                    <a:rPr lang="en-US" sz="2000" b="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Myriad Pro" charset="0"/>
                                      <a:cs typeface="Myriad Pro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nary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yriad Pro" charset="0"/>
                              <a:cs typeface="Myriad Pro" charset="0"/>
                            </a:rPr>
                            <m:t>𝑗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charset="0"/>
                              <a:ea typeface="Myriad Pro" charset="0"/>
                              <a:cs typeface="Myriad Pro" charset="0"/>
                            </a:rPr>
                            <m:t>𝜋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Myriad Pro" charset="0"/>
                              <a:cs typeface="Myriad Pro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yriad Pro" charset="0"/>
                                  <a:cs typeface="Myriad Pro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Myriad Pro" charset="0"/>
                                  <a:cs typeface="Myriad Pro" charset="0"/>
                                </a:rPr>
                                <m:t>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b="0" dirty="0">
                  <a:latin typeface="Myriad Pro"/>
                  <a:ea typeface="Myriad Pro" charset="0"/>
                  <a:cs typeface="Courier New" panose="02070309020205020404" pitchFamily="49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>
                        <a:solidFill>
                          <a:srgbClr val="14881F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Δ</m:t>
                    </m:r>
                    <m:sSub>
                      <m:sSubPr>
                        <m:ctrlPr>
                          <a:rPr lang="en-US" sz="2000" b="0" i="1">
                            <a:solidFill>
                              <a:srgbClr val="14881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14881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14881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𝑐𝑜h</m:t>
                        </m:r>
                      </m:sub>
                    </m:sSub>
                  </m:oMath>
                </a14:m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the complex frequency shift of the instability in the </a:t>
                </a:r>
                <a:r>
                  <a:rPr lang="en-US" sz="2000" b="0" dirty="0">
                    <a:solidFill>
                      <a:srgbClr val="14881F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absence of frequency spread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8D4FA3-A952-5F45-9C78-96463A12C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2231"/>
                <a:ext cx="8382000" cy="2592376"/>
              </a:xfrm>
              <a:prstGeom prst="rect">
                <a:avLst/>
              </a:prstGeom>
              <a:blipFill>
                <a:blip r:embed="rId4"/>
                <a:stretch>
                  <a:fillRect l="-758" t="-11765" b="-357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72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772BD2B-2D83-E44D-812F-805BBFE5C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8874" r="7500" b="1093"/>
          <a:stretch/>
        </p:blipFill>
        <p:spPr>
          <a:xfrm>
            <a:off x="3886200" y="4451474"/>
            <a:ext cx="2556602" cy="1917451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dirty="0"/>
              <a:t>Landau damping – transverse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57200" y="947440"/>
                <a:ext cx="8382000" cy="3850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1" indent="-342900">
                  <a:spcBef>
                    <a:spcPts val="600"/>
                  </a:spcBef>
                  <a:spcAft>
                    <a:spcPts val="600"/>
                  </a:spcAft>
                  <a:buFont typeface="Wingdings" charset="2"/>
                  <a:buChar char="Ø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Dispersion relation:</a:t>
                </a:r>
                <a:b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:br>
                  <a:rPr lang="en-US" sz="9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14:m>
                  <m:oMath xmlns:m="http://schemas.openxmlformats.org/officeDocument/2006/math">
                    <m:r>
                      <a:rPr lang="en-US" sz="1800" b="0" smtClean="0">
                        <a:solidFill>
                          <a:schemeClr val="tx1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1</m:t>
                    </m:r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=</m:t>
                    </m:r>
                    <m:r>
                      <a:rPr lang="en-US" sz="1800" b="0" i="1">
                        <a:solidFill>
                          <a:schemeClr val="tx1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800" b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Δ</m:t>
                    </m:r>
                    <m:sSub>
                      <m:sSubPr>
                        <m:ctrlPr>
                          <a:rPr lang="en-US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𝑐𝑜h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𝑃</m:t>
                        </m:r>
                        <m:r>
                          <a:rPr lang="en-US" sz="1800" b="0" i="1" smtClean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.</m:t>
                        </m:r>
                        <m:r>
                          <a:rPr lang="en-US" sz="1800" b="0" i="1" smtClean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𝑉</m:t>
                        </m:r>
                        <m:r>
                          <a:rPr lang="en-US" sz="1800" b="0" i="1" smtClean="0">
                            <a:solidFill>
                              <a:srgbClr val="0038F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 </m:t>
                        </m:r>
                        <m:nary>
                          <m:naryPr>
                            <m:ctrlPr>
                              <a:rPr lang="is-IS" sz="1800" b="0" i="1">
                                <a:solidFill>
                                  <a:srgbClr val="0038FF"/>
                                </a:solidFill>
                                <a:latin typeface="Cambria Math" panose="02040503050406030204" pitchFamily="18" charset="0"/>
                                <a:ea typeface="Myriad Pro" charset="0"/>
                                <a:cs typeface="Myriad Pro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800" b="0" i="1">
                                <a:solidFill>
                                  <a:srgbClr val="0038F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−</m:t>
                            </m:r>
                            <m:r>
                              <a:rPr lang="en-US" sz="1800" b="0" i="1">
                                <a:solidFill>
                                  <a:srgbClr val="0038F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sz="1800" b="0" i="1">
                                <a:solidFill>
                                  <a:srgbClr val="0038F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+∞</m:t>
                            </m:r>
                          </m:sup>
                          <m:e>
                            <m:r>
                              <a:rPr lang="en-US" sz="1800" b="0" i="1">
                                <a:solidFill>
                                  <a:srgbClr val="0038F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𝑑</m:t>
                            </m:r>
                            <m:r>
                              <a:rPr lang="en-US" sz="1800" b="0" i="1">
                                <a:solidFill>
                                  <a:srgbClr val="0038F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𝜔</m:t>
                            </m:r>
                            <m:f>
                              <m:fPr>
                                <m:ctrlPr>
                                  <a:rPr lang="en-US" sz="1800" b="0" i="1">
                                    <a:solidFill>
                                      <a:srgbClr val="0038FF"/>
                                    </a:solidFill>
                                    <a:latin typeface="Cambria Math" panose="02040503050406030204" pitchFamily="18" charset="0"/>
                                    <a:ea typeface="Myriad Pro" charset="0"/>
                                    <a:cs typeface="Myriad Pro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b="0" i="1">
                                    <a:solidFill>
                                      <a:srgbClr val="0038FF"/>
                                    </a:solidFill>
                                    <a:latin typeface="Cambria Math" charset="0"/>
                                    <a:ea typeface="Myriad Pro" charset="0"/>
                                    <a:cs typeface="Myriad Pro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en-US" sz="1800" b="0" i="1">
                                        <a:solidFill>
                                          <a:srgbClr val="0038FF"/>
                                        </a:solidFill>
                                        <a:latin typeface="Cambria Math" panose="02040503050406030204" pitchFamily="18" charset="0"/>
                                        <a:ea typeface="Myriad Pro" charset="0"/>
                                        <a:cs typeface="Myriad Pro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>
                                        <a:solidFill>
                                          <a:srgbClr val="0038FF"/>
                                        </a:solidFill>
                                        <a:latin typeface="Cambria Math" charset="0"/>
                                        <a:ea typeface="Myriad Pro" charset="0"/>
                                        <a:cs typeface="Myriad Pro" charset="0"/>
                                      </a:rPr>
                                      <m:t>𝜔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sz="1800" b="0">
                                    <a:solidFill>
                                      <a:srgbClr val="0038FF"/>
                                    </a:solidFill>
                                    <a:latin typeface="Cambria Math" charset="0"/>
                                    <a:ea typeface="Myriad Pro" charset="0"/>
                                    <a:cs typeface="Myriad Pro" charset="0"/>
                                  </a:rPr>
                                  <m:t>Ω</m:t>
                                </m:r>
                                <m:r>
                                  <a:rPr lang="en-US" sz="1800" b="0" i="1">
                                    <a:solidFill>
                                      <a:srgbClr val="0038FF"/>
                                    </a:solidFill>
                                    <a:latin typeface="Cambria Math" charset="0"/>
                                    <a:ea typeface="Myriad Pro" charset="0"/>
                                    <a:cs typeface="Myriad Pro" charset="0"/>
                                  </a:rPr>
                                  <m:t>−</m:t>
                                </m:r>
                                <m:r>
                                  <a:rPr lang="en-US" sz="1800" b="0" i="1">
                                    <a:solidFill>
                                      <a:srgbClr val="0038FF"/>
                                    </a:solidFill>
                                    <a:latin typeface="Cambria Math" charset="0"/>
                                    <a:ea typeface="Myriad Pro" charset="0"/>
                                    <a:cs typeface="Myriad Pro" charset="0"/>
                                  </a:rPr>
                                  <m:t>𝜔</m:t>
                                </m:r>
                              </m:den>
                            </m:f>
                          </m:e>
                        </m:nary>
                        <m:r>
                          <a:rPr lang="en-US" sz="1800" b="0" i="1" smtClean="0">
                            <a:solidFill>
                              <a:srgbClr val="14881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−</m:t>
                        </m:r>
                        <m:r>
                          <a:rPr lang="en-US" sz="1800" b="0" i="1" smtClean="0">
                            <a:solidFill>
                              <a:srgbClr val="14881F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𝑗</m:t>
                        </m:r>
                        <m:r>
                          <a:rPr lang="en-US" sz="1800" b="0" i="1">
                            <a:solidFill>
                              <a:srgbClr val="14881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𝜋</m:t>
                        </m:r>
                        <m:r>
                          <a:rPr lang="en-US" sz="1800" b="0" i="1">
                            <a:solidFill>
                              <a:srgbClr val="14881F"/>
                            </a:solidFill>
                            <a:latin typeface="Cambria Math" charset="0"/>
                            <a:ea typeface="Myriad Pro" charset="0"/>
                            <a:cs typeface="Myriad Pro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1800" b="0" i="1">
                                <a:solidFill>
                                  <a:srgbClr val="14881F"/>
                                </a:solidFill>
                                <a:latin typeface="Cambria Math" panose="02040503050406030204" pitchFamily="18" charset="0"/>
                                <a:ea typeface="Myriad Pro" charset="0"/>
                                <a:cs typeface="Myriad Pro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800" b="0">
                                <a:solidFill>
                                  <a:srgbClr val="14881F"/>
                                </a:solidFill>
                                <a:latin typeface="Cambria Math" charset="0"/>
                                <a:ea typeface="Myriad Pro" charset="0"/>
                                <a:cs typeface="Myriad Pro" charset="0"/>
                              </a:rPr>
                              <m:t>Ω</m:t>
                            </m:r>
                          </m:e>
                        </m:d>
                      </m:e>
                    </m:d>
                  </m:oMath>
                </a14:m>
                <a:b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</a:br>
                <a:endParaRPr lang="en-US" sz="2000" b="0" dirty="0">
                  <a:latin typeface="Myriad Pro"/>
                  <a:ea typeface="Myriad Pro" charset="0"/>
                  <a:cs typeface="Courier New" panose="02070309020205020404" pitchFamily="49" charset="0"/>
                </a:endParaRPr>
              </a:p>
              <a:p>
                <a:pPr marL="342900" indent="-342900"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Ø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What does this mean?</a:t>
                </a:r>
              </a:p>
              <a:p>
                <a:pPr marL="800100" lvl="1" indent="-342900"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Even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>
                        <a:solidFill>
                          <a:schemeClr val="accent1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Ω</m:t>
                    </m:r>
                    <m:r>
                      <a:rPr lang="en-US" sz="2000" b="0" i="1">
                        <a:solidFill>
                          <a:schemeClr val="accent1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 </m:t>
                    </m:r>
                  </m:oMath>
                </a14:m>
                <a:r>
                  <a:rPr lang="en-US" sz="2000" b="0" dirty="0">
                    <a:solidFill>
                      <a:schemeClr val="accent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real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, there are both a </a:t>
                </a:r>
                <a:r>
                  <a:rPr lang="en-US" sz="2000" b="0" dirty="0">
                    <a:solidFill>
                      <a:srgbClr val="0038FF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real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 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and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 </a:t>
                </a:r>
                <a:r>
                  <a:rPr lang="en-US" sz="2000" b="0" dirty="0">
                    <a:solidFill>
                      <a:srgbClr val="14881F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imaginary part 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between the square brackets.</a:t>
                </a:r>
                <a:endParaRPr lang="en-US" sz="2000" b="0" dirty="0">
                  <a:solidFill>
                    <a:schemeClr val="accent1"/>
                  </a:solidFill>
                  <a:latin typeface="Myriad Pro"/>
                  <a:ea typeface="Myriad Pro" charset="0"/>
                  <a:cs typeface="Courier New" panose="02070309020205020404" pitchFamily="49" charset="0"/>
                </a:endParaRPr>
              </a:p>
              <a:p>
                <a:pPr marL="800100" lvl="1" indent="-342900"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This means the equation can hold even 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Δ</m:t>
                    </m:r>
                    <m:sSub>
                      <m:sSubPr>
                        <m:ctrlP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𝑐𝑜h</m:t>
                        </m:r>
                      </m:sub>
                    </m:sSub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is complex and the final coherent frequency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smtClean="0">
                        <a:solidFill>
                          <a:schemeClr val="accent1"/>
                        </a:solidFill>
                        <a:latin typeface="Cambria Math" charset="0"/>
                        <a:ea typeface="Myriad Pro" charset="0"/>
                        <a:cs typeface="Myriad Pro" charset="0"/>
                      </a:rPr>
                      <m:t>Ω</m:t>
                    </m:r>
                  </m:oMath>
                </a14:m>
                <a:r>
                  <a:rPr lang="en-US" sz="2000" b="0" dirty="0">
                    <a:solidFill>
                      <a:schemeClr val="accent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 is real </a:t>
                </a:r>
                <a:r>
                  <a:rPr lang="en-US" sz="2000" b="0" dirty="0">
                    <a:solidFill>
                      <a:schemeClr val="tx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(i.e. 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stable</a:t>
                </a:r>
                <a:r>
                  <a:rPr lang="en-US" sz="2000" b="0" dirty="0">
                    <a:solidFill>
                      <a:schemeClr val="tx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).</a:t>
                </a:r>
                <a:endParaRPr lang="en-US" sz="2000" b="0" dirty="0">
                  <a:latin typeface="Myriad Pro"/>
                  <a:ea typeface="Myriad Pro" charset="0"/>
                  <a:cs typeface="Courier New" panose="02070309020205020404" pitchFamily="49" charset="0"/>
                </a:endParaRPr>
              </a:p>
              <a:p>
                <a:pPr marL="800100" lvl="1" indent="-342900"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§"/>
                </a:pP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At a given real freq. shift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ℜ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Δ</m:t>
                    </m:r>
                    <m:sSub>
                      <m:sSubPr>
                        <m:ctrlP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𝑐𝑜h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)</m:t>
                    </m:r>
                  </m:oMath>
                </a14:m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, everything is as if the instability gets a </a:t>
                </a:r>
                <a:r>
                  <a:rPr lang="en-US" sz="2000" b="0" dirty="0">
                    <a:solidFill>
                      <a:schemeClr val="accent1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damping term 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equal to the </a:t>
                </a:r>
                <a:r>
                  <a:rPr lang="en-US" sz="2000" b="0" dirty="0">
                    <a:solidFill>
                      <a:srgbClr val="0038FF"/>
                    </a:solidFill>
                    <a:latin typeface="Myriad Pro"/>
                    <a:ea typeface="Myriad Pro" charset="0"/>
                    <a:cs typeface="Courier New" panose="02070309020205020404" pitchFamily="49" charset="0"/>
                  </a:rPr>
                  <a:t>stability diagram </a:t>
                </a:r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imaginary part computed at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ℜ</m:t>
                    </m:r>
                    <m:r>
                      <a:rPr lang="en-US" sz="20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Δ</m:t>
                    </m:r>
                    <m:sSub>
                      <m:sSubPr>
                        <m:ctrlP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yriad Pro" charset="0"/>
                            <a:cs typeface="Myriad Pro" charset="0"/>
                          </a:rPr>
                          <m:t>𝑐𝑜h</m:t>
                        </m:r>
                      </m:sub>
                    </m:sSub>
                    <m:r>
                      <a:rPr lang="en-US" sz="20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yriad Pro" charset="0"/>
                        <a:cs typeface="Myriad Pro" charset="0"/>
                      </a:rPr>
                      <m:t>)</m:t>
                    </m:r>
                  </m:oMath>
                </a14:m>
                <a:r>
                  <a:rPr lang="en-US" sz="2000" b="0" dirty="0">
                    <a:latin typeface="Myriad Pro"/>
                    <a:ea typeface="Myriad Pro" charset="0"/>
                    <a:cs typeface="Courier New" panose="02070309020205020404" pitchFamily="49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47440"/>
                <a:ext cx="8382000" cy="3850798"/>
              </a:xfrm>
              <a:prstGeom prst="rect">
                <a:avLst/>
              </a:prstGeom>
              <a:blipFill>
                <a:blip r:embed="rId4"/>
                <a:stretch>
                  <a:fillRect l="-606" t="-16776" b="-16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DADD620-6D3B-F042-B452-0D13990DD04C}"/>
              </a:ext>
            </a:extLst>
          </p:cNvPr>
          <p:cNvSpPr txBox="1"/>
          <p:nvPr/>
        </p:nvSpPr>
        <p:spPr>
          <a:xfrm>
            <a:off x="6698973" y="4519880"/>
            <a:ext cx="220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Stability diagrams</a:t>
            </a:r>
          </a:p>
          <a:p>
            <a:r>
              <a:rPr lang="en-GB" b="0" dirty="0">
                <a:latin typeface="Myriad Pro" charset="0"/>
                <a:ea typeface="Myriad Pro" charset="0"/>
                <a:cs typeface="Myriad Pro" charset="0"/>
              </a:rPr>
              <a:t>⇒  modes with a freq. shift inside the diagram are stable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76D3EEF-837B-C444-9F8A-34DD647A3310}"/>
              </a:ext>
            </a:extLst>
          </p:cNvPr>
          <p:cNvCxnSpPr>
            <a:cxnSpLocks/>
          </p:cNvCxnSpPr>
          <p:nvPr/>
        </p:nvCxnSpPr>
        <p:spPr>
          <a:xfrm>
            <a:off x="4986130" y="5499652"/>
            <a:ext cx="3313" cy="625257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157298-814A-D04A-A3D6-9891217945D6}"/>
              </a:ext>
            </a:extLst>
          </p:cNvPr>
          <p:cNvCxnSpPr>
            <a:cxnSpLocks/>
          </p:cNvCxnSpPr>
          <p:nvPr/>
        </p:nvCxnSpPr>
        <p:spPr>
          <a:xfrm>
            <a:off x="4929809" y="4704522"/>
            <a:ext cx="1655" cy="1462232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56E694-38E4-D641-B925-30D22683C098}"/>
              </a:ext>
            </a:extLst>
          </p:cNvPr>
          <p:cNvCxnSpPr>
            <a:cxnSpLocks/>
          </p:cNvCxnSpPr>
          <p:nvPr/>
        </p:nvCxnSpPr>
        <p:spPr>
          <a:xfrm>
            <a:off x="3816627" y="4704522"/>
            <a:ext cx="1070113" cy="4770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DB16B37-1D95-FF40-B576-AE444CAA2AC2}"/>
              </a:ext>
            </a:extLst>
          </p:cNvPr>
          <p:cNvSpPr txBox="1"/>
          <p:nvPr/>
        </p:nvSpPr>
        <p:spPr>
          <a:xfrm>
            <a:off x="6442803" y="5584947"/>
            <a:ext cx="2701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latin typeface="Myriad Pro" charset="0"/>
                <a:ea typeface="Myriad Pro" charset="0"/>
                <a:cs typeface="Myriad Pro" charset="0"/>
              </a:rPr>
              <a:t>Stab. diagram theory from </a:t>
            </a:r>
            <a:r>
              <a:rPr lang="en-GB" i="1" dirty="0">
                <a:latin typeface="Myriad Pro" charset="0"/>
                <a:ea typeface="Myriad Pro" charset="0"/>
                <a:cs typeface="Myriad Pro" charset="0"/>
              </a:rPr>
              <a:t>A. Ruggiero and V. Vaccaro</a:t>
            </a:r>
            <a:r>
              <a:rPr lang="en-GB" b="0" i="1" dirty="0">
                <a:latin typeface="Myriad Pro" charset="0"/>
                <a:ea typeface="Myriad Pro" charset="0"/>
                <a:cs typeface="Myriad Pro" charset="0"/>
              </a:rPr>
              <a:t>, CERN-ISR-TH/68-33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6A0458-13DE-8B49-9A98-ADE3AF3D911D}"/>
              </a:ext>
            </a:extLst>
          </p:cNvPr>
          <p:cNvSpPr txBox="1"/>
          <p:nvPr/>
        </p:nvSpPr>
        <p:spPr>
          <a:xfrm>
            <a:off x="4974533" y="5665204"/>
            <a:ext cx="1007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accent1"/>
                </a:solidFill>
                <a:latin typeface="Myriad Pro" charset="0"/>
                <a:ea typeface="Myriad Pro" charset="0"/>
                <a:cs typeface="Myriad Pro" charset="0"/>
              </a:rPr>
              <a:t>damping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973E5C-05A3-0A4E-82B5-F9CCD5867D95}"/>
              </a:ext>
            </a:extLst>
          </p:cNvPr>
          <p:cNvSpPr txBox="1"/>
          <p:nvPr/>
        </p:nvSpPr>
        <p:spPr>
          <a:xfrm>
            <a:off x="1295399" y="5181600"/>
            <a:ext cx="2299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>
                <a:solidFill>
                  <a:srgbClr val="14881F"/>
                </a:solidFill>
                <a:latin typeface="Myriad Pro" charset="0"/>
                <a:ea typeface="Myriad Pro" charset="0"/>
                <a:cs typeface="Myriad Pro" charset="0"/>
              </a:rPr>
              <a:t>To some extent it looks like the action of a feedback…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BF3C18-8C49-5F45-9652-900FEB4B85BC}"/>
              </a:ext>
            </a:extLst>
          </p:cNvPr>
          <p:cNvCxnSpPr/>
          <p:nvPr/>
        </p:nvCxnSpPr>
        <p:spPr>
          <a:xfrm flipV="1">
            <a:off x="6172200" y="1905000"/>
            <a:ext cx="0" cy="533400"/>
          </a:xfrm>
          <a:prstGeom prst="straightConnector1">
            <a:avLst/>
          </a:prstGeom>
          <a:ln w="28575">
            <a:solidFill>
              <a:srgbClr val="1488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7C8E1DA-B3F8-9243-8434-82FECF38DDAC}"/>
              </a:ext>
            </a:extLst>
          </p:cNvPr>
          <p:cNvCxnSpPr>
            <a:cxnSpLocks/>
          </p:cNvCxnSpPr>
          <p:nvPr/>
        </p:nvCxnSpPr>
        <p:spPr>
          <a:xfrm flipH="1" flipV="1">
            <a:off x="4838700" y="2057400"/>
            <a:ext cx="147431" cy="381000"/>
          </a:xfrm>
          <a:prstGeom prst="straightConnector1">
            <a:avLst/>
          </a:prstGeom>
          <a:ln w="28575">
            <a:solidFill>
              <a:srgbClr val="003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0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Feedbacks – in reality (LHC)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E32E9-415B-BA4C-9392-DDFFC0814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86294"/>
            <a:ext cx="7912100" cy="5895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32C3E-010D-FD4A-B587-FA562238D5F6}"/>
              </a:ext>
            </a:extLst>
          </p:cNvPr>
          <p:cNvSpPr txBox="1"/>
          <p:nvPr/>
        </p:nvSpPr>
        <p:spPr>
          <a:xfrm>
            <a:off x="6934199" y="5028017"/>
            <a:ext cx="193895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From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 D. </a:t>
            </a:r>
            <a:r>
              <a:rPr lang="en-GB" sz="2000" i="1" dirty="0" err="1">
                <a:latin typeface="Myriad Pro" charset="0"/>
                <a:ea typeface="Myriad Pro" charset="0"/>
                <a:cs typeface="Myriad Pro" charset="0"/>
              </a:rPr>
              <a:t>Valuch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, </a:t>
            </a:r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LBOC 24/05/016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5BBFD-8E74-3F47-B8B6-133D23D2CA67}"/>
              </a:ext>
            </a:extLst>
          </p:cNvPr>
          <p:cNvSpPr txBox="1"/>
          <p:nvPr/>
        </p:nvSpPr>
        <p:spPr>
          <a:xfrm>
            <a:off x="6553200" y="28956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Bunches “talk to each other” through the feedback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9C9246-172E-2146-BB54-ADB2E66E6B89}"/>
              </a:ext>
            </a:extLst>
          </p:cNvPr>
          <p:cNvCxnSpPr>
            <a:stCxn id="6" idx="1"/>
          </p:cNvCxnSpPr>
          <p:nvPr/>
        </p:nvCxnSpPr>
        <p:spPr>
          <a:xfrm flipH="1">
            <a:off x="4648200" y="3311099"/>
            <a:ext cx="1905000" cy="575101"/>
          </a:xfrm>
          <a:prstGeom prst="straightConnector1">
            <a:avLst/>
          </a:prstGeom>
          <a:ln w="28575">
            <a:solidFill>
              <a:srgbClr val="003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5887A3-6AC1-0E47-8243-2C9206941C7C}"/>
              </a:ext>
            </a:extLst>
          </p:cNvPr>
          <p:cNvSpPr txBox="1"/>
          <p:nvPr/>
        </p:nvSpPr>
        <p:spPr>
          <a:xfrm>
            <a:off x="6587159" y="4132422"/>
            <a:ext cx="2286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Damper closer to ideal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FC5257-5ABA-BC47-A8A6-2DEEE4F1E868}"/>
              </a:ext>
            </a:extLst>
          </p:cNvPr>
          <p:cNvCxnSpPr>
            <a:cxnSpLocks/>
          </p:cNvCxnSpPr>
          <p:nvPr/>
        </p:nvCxnSpPr>
        <p:spPr>
          <a:xfrm flipH="1">
            <a:off x="4705350" y="4301699"/>
            <a:ext cx="1905000" cy="447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612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C46BE-E9C7-C74A-9B75-ABA88238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1" y="796818"/>
            <a:ext cx="7950200" cy="5984982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Feedbacks – in reality (LHC)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A32C3E-010D-FD4A-B587-FA562238D5F6}"/>
              </a:ext>
            </a:extLst>
          </p:cNvPr>
          <p:cNvSpPr txBox="1"/>
          <p:nvPr/>
        </p:nvSpPr>
        <p:spPr>
          <a:xfrm>
            <a:off x="6898737" y="4203088"/>
            <a:ext cx="205564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From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 D. </a:t>
            </a:r>
            <a:r>
              <a:rPr lang="en-GB" sz="2000" i="1" dirty="0" err="1">
                <a:latin typeface="Myriad Pro" charset="0"/>
                <a:ea typeface="Myriad Pro" charset="0"/>
                <a:cs typeface="Myriad Pro" charset="0"/>
              </a:rPr>
              <a:t>Valuch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, </a:t>
            </a:r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LBOC 24/05/016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5BBFD-8E74-3F47-B8B6-133D23D2CA67}"/>
              </a:ext>
            </a:extLst>
          </p:cNvPr>
          <p:cNvSpPr txBox="1"/>
          <p:nvPr/>
        </p:nvSpPr>
        <p:spPr>
          <a:xfrm>
            <a:off x="50800" y="2362200"/>
            <a:ext cx="20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Non ideal feedback has higher gain for modes at lower frequency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9C9246-172E-2146-BB54-ADB2E66E6B89}"/>
              </a:ext>
            </a:extLst>
          </p:cNvPr>
          <p:cNvCxnSpPr>
            <a:cxnSpLocks/>
          </p:cNvCxnSpPr>
          <p:nvPr/>
        </p:nvCxnSpPr>
        <p:spPr>
          <a:xfrm flipV="1">
            <a:off x="1905000" y="2862470"/>
            <a:ext cx="1792357" cy="177680"/>
          </a:xfrm>
          <a:prstGeom prst="straightConnector1">
            <a:avLst/>
          </a:prstGeom>
          <a:ln w="28575">
            <a:solidFill>
              <a:srgbClr val="003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5887A3-6AC1-0E47-8243-2C9206941C7C}"/>
              </a:ext>
            </a:extLst>
          </p:cNvPr>
          <p:cNvSpPr txBox="1"/>
          <p:nvPr/>
        </p:nvSpPr>
        <p:spPr>
          <a:xfrm>
            <a:off x="6783558" y="2455373"/>
            <a:ext cx="2286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…while in ideal feedback the gain is the same for all modes.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FC5257-5ABA-BC47-A8A6-2DEEE4F1E86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539410" y="2870872"/>
            <a:ext cx="1244148" cy="7072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55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9BE45-1BBD-DC4F-AEA6-FAB82EA28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49105"/>
            <a:ext cx="9144000" cy="5180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Feedbacks – in macroparticle simulation tools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15D78C-5253-9B43-8257-B31AA28606DF}"/>
              </a:ext>
            </a:extLst>
          </p:cNvPr>
          <p:cNvSpPr txBox="1"/>
          <p:nvPr/>
        </p:nvSpPr>
        <p:spPr>
          <a:xfrm>
            <a:off x="6148344" y="4724400"/>
            <a:ext cx="29956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From 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K. Li &amp; J. </a:t>
            </a:r>
            <a:r>
              <a:rPr lang="en-GB" sz="2000" i="1" dirty="0" err="1">
                <a:latin typeface="Myriad Pro" charset="0"/>
                <a:ea typeface="Myriad Pro" charset="0"/>
                <a:cs typeface="Myriad Pro" charset="0"/>
              </a:rPr>
              <a:t>Komppula</a:t>
            </a:r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, HSC meeting, 18/03/2019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E55179-A09A-354B-B092-0D9D3686E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13"/>
          <a:stretch/>
        </p:blipFill>
        <p:spPr>
          <a:xfrm>
            <a:off x="1739235" y="1981200"/>
            <a:ext cx="3266109" cy="38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Feedbacks can be used in various ways…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C8A78-F93C-2F4F-A569-0A95A36A0BA8}"/>
              </a:ext>
            </a:extLst>
          </p:cNvPr>
          <p:cNvSpPr txBox="1"/>
          <p:nvPr/>
        </p:nvSpPr>
        <p:spPr>
          <a:xfrm>
            <a:off x="838200" y="947440"/>
            <a:ext cx="800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Instead of being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resistive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, they can also be used as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reactive feedback, i.e. fighting the real part of the frequency shift</a:t>
            </a:r>
            <a:b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</a:b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→ used to </a:t>
            </a:r>
            <a:r>
              <a:rPr lang="en-US" sz="20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stabilise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TMCI, with limited success (not more than 5-10 % increase of LEP TMCI threshold - several models developed [Danilov-</a:t>
            </a:r>
            <a:r>
              <a:rPr lang="en-US" sz="20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Perevedentsev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1993, </a:t>
            </a:r>
            <a:r>
              <a:rPr lang="en-US" sz="2000" b="0" dirty="0" err="1">
                <a:latin typeface="Myriad Pro"/>
                <a:ea typeface="Myriad Pro" charset="0"/>
                <a:cs typeface="Courier New" panose="02070309020205020404" pitchFamily="49" charset="0"/>
              </a:rPr>
              <a:t>Sabbi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1996, Brandt et al 1995].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More generally, one can play with the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phase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and even use the damper as an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instability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FF0000"/>
                </a:solidFill>
                <a:latin typeface="Myriad Pro"/>
                <a:ea typeface="Myriad Pro" charset="0"/>
                <a:cs typeface="Courier New" panose="02070309020205020404" pitchFamily="49" charset="0"/>
              </a:rPr>
              <a:t>exciter </a:t>
            </a:r>
            <a:r>
              <a:rPr lang="en-US" sz="2000" b="0" dirty="0">
                <a:latin typeface="Myriad Pro"/>
                <a:ea typeface="Myriad Pro" charset="0"/>
                <a:cs typeface="Courier New" panose="02070309020205020404" pitchFamily="49" charset="0"/>
              </a:rPr>
              <a:t>(was done as a machine study in the LHC):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BE979-B8C3-BB4A-8A18-BD7833EEB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81940"/>
            <a:ext cx="6503172" cy="34998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15D78C-5253-9B43-8257-B31AA28606DF}"/>
              </a:ext>
            </a:extLst>
          </p:cNvPr>
          <p:cNvSpPr txBox="1"/>
          <p:nvPr/>
        </p:nvSpPr>
        <p:spPr>
          <a:xfrm>
            <a:off x="6553200" y="5562600"/>
            <a:ext cx="25908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From 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S. </a:t>
            </a:r>
            <a:r>
              <a:rPr lang="en-GB" sz="2000" i="1" dirty="0" err="1">
                <a:latin typeface="Myriad Pro" charset="0"/>
                <a:ea typeface="Myriad Pro" charset="0"/>
                <a:cs typeface="Myriad Pro" charset="0"/>
              </a:rPr>
              <a:t>Antipov</a:t>
            </a:r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, HSC meeting, 04/11/2018</a:t>
            </a:r>
          </a:p>
        </p:txBody>
      </p:sp>
    </p:spTree>
    <p:extLst>
      <p:ext uri="{BB962C8B-B14F-4D97-AF65-F5344CB8AC3E}">
        <p14:creationId xmlns:p14="http://schemas.microsoft.com/office/powerpoint/2010/main" val="35643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Mounet – Feedback &amp; Landau damping – MASRS 23/06/2020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731038"/>
          </a:xfrm>
        </p:spPr>
        <p:txBody>
          <a:bodyPr>
            <a:noAutofit/>
          </a:bodyPr>
          <a:lstStyle/>
          <a:p>
            <a:r>
              <a:rPr lang="en-US" sz="3200" dirty="0"/>
              <a:t>Feedbacks can also create instabilities…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22CFC-F886-3943-85F7-2DB4BD754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0" y="838200"/>
            <a:ext cx="9085439" cy="1504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80C44-5B96-F545-8505-829B01FC4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450312"/>
            <a:ext cx="3534826" cy="38602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7527D-D738-314B-A350-D4182A98AF11}"/>
              </a:ext>
            </a:extLst>
          </p:cNvPr>
          <p:cNvSpPr txBox="1"/>
          <p:nvPr/>
        </p:nvSpPr>
        <p:spPr>
          <a:xfrm>
            <a:off x="6476999" y="5288584"/>
            <a:ext cx="236220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From 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E. </a:t>
            </a:r>
            <a:r>
              <a:rPr lang="en-GB" sz="2000" i="1" dirty="0" err="1">
                <a:latin typeface="Myriad Pro" charset="0"/>
                <a:ea typeface="Myriad Pro" charset="0"/>
                <a:cs typeface="Myriad Pro" charset="0"/>
              </a:rPr>
              <a:t>Métral</a:t>
            </a:r>
            <a:r>
              <a:rPr lang="en-GB" sz="2000" i="1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GB" sz="2000" b="0" dirty="0">
                <a:latin typeface="Myriad Pro" charset="0"/>
                <a:ea typeface="Myriad Pro" charset="0"/>
                <a:cs typeface="Myriad Pro" charset="0"/>
              </a:rPr>
              <a:t>et al, IPAC’18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5738B7-0263-F14B-BA47-6BE7A02B32B2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944662" y="4849015"/>
            <a:ext cx="1408138" cy="217910"/>
          </a:xfrm>
          <a:prstGeom prst="straightConnector1">
            <a:avLst/>
          </a:prstGeom>
          <a:ln w="28575">
            <a:solidFill>
              <a:srgbClr val="003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677E2E-C8DB-0A48-95A6-7EC2E5BA8F37}"/>
              </a:ext>
            </a:extLst>
          </p:cNvPr>
          <p:cNvSpPr txBox="1"/>
          <p:nvPr/>
        </p:nvSpPr>
        <p:spPr>
          <a:xfrm>
            <a:off x="206971" y="4528316"/>
            <a:ext cx="1737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No damper</a:t>
            </a:r>
            <a:br>
              <a:rPr lang="en-GB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</a:br>
            <a:r>
              <a:rPr lang="en-GB" b="0" dirty="0">
                <a:solidFill>
                  <a:srgbClr val="0038FF"/>
                </a:solidFill>
                <a:latin typeface="Myriad Pro" charset="0"/>
                <a:ea typeface="Myriad Pro" charset="0"/>
                <a:cs typeface="Myriad Pro" charset="0"/>
              </a:rPr>
              <a:t>⟶ no instability at zero chroma and low intensity.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0AAA16-072C-B745-8E3A-3CB84B3B1E9A}"/>
              </a:ext>
            </a:extLst>
          </p:cNvPr>
          <p:cNvCxnSpPr>
            <a:cxnSpLocks/>
          </p:cNvCxnSpPr>
          <p:nvPr/>
        </p:nvCxnSpPr>
        <p:spPr>
          <a:xfrm flipH="1">
            <a:off x="3429001" y="3962400"/>
            <a:ext cx="2133599" cy="5659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B03F10-B4D7-614C-92C4-C40E475B1837}"/>
              </a:ext>
            </a:extLst>
          </p:cNvPr>
          <p:cNvSpPr txBox="1"/>
          <p:nvPr/>
        </p:nvSpPr>
        <p:spPr>
          <a:xfrm>
            <a:off x="5562600" y="3699301"/>
            <a:ext cx="147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Myriad Pro" charset="0"/>
                <a:ea typeface="Myriad Pro" charset="0"/>
                <a:cs typeface="Myriad Pro" charset="0"/>
              </a:rPr>
              <a:t>The damper creates an instability.</a:t>
            </a:r>
          </a:p>
        </p:txBody>
      </p:sp>
    </p:spTree>
    <p:extLst>
      <p:ext uri="{BB962C8B-B14F-4D97-AF65-F5344CB8AC3E}">
        <p14:creationId xmlns:p14="http://schemas.microsoft.com/office/powerpoint/2010/main" val="296698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Rétrospection">
  <a:themeElements>
    <a:clrScheme name="Rétrospectio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o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o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b="0" smtClean="0">
            <a:latin typeface="Myriad Pro" charset="0"/>
            <a:ea typeface="Myriad Pro" charset="0"/>
            <a:cs typeface="Myriad Pro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74828</TotalTime>
  <Words>2328</Words>
  <Application>Microsoft Macintosh PowerPoint</Application>
  <PresentationFormat>On-screen Show (4:3)</PresentationFormat>
  <Paragraphs>204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ＭＳ Ｐゴシック</vt:lpstr>
      <vt:lpstr>Calibri</vt:lpstr>
      <vt:lpstr>Cambria Math</vt:lpstr>
      <vt:lpstr>Courier New</vt:lpstr>
      <vt:lpstr>Myriad Pro</vt:lpstr>
      <vt:lpstr>Tahoma</vt:lpstr>
      <vt:lpstr>Wingdings</vt:lpstr>
      <vt:lpstr>Rétrospection</vt:lpstr>
      <vt:lpstr>Marriage &amp; divorce of “Feedbacks” with “Landau damping” – transverse</vt:lpstr>
      <vt:lpstr>Feedbacks – in a nutshell</vt:lpstr>
      <vt:lpstr>Landau damping – in a nutshell</vt:lpstr>
      <vt:lpstr>Landau damping – transverse</vt:lpstr>
      <vt:lpstr>Feedbacks – in reality (LHC)</vt:lpstr>
      <vt:lpstr>Feedbacks – in reality (LHC)</vt:lpstr>
      <vt:lpstr>Feedbacks – in macroparticle simulation tools</vt:lpstr>
      <vt:lpstr>Feedbacks can be used in various ways…</vt:lpstr>
      <vt:lpstr>Feedbacks can also create instabilities…</vt:lpstr>
      <vt:lpstr>… but also unexpectedly damp others</vt:lpstr>
      <vt:lpstr>Landau damping – a more complex reality</vt:lpstr>
      <vt:lpstr>Landau damping – a more complex reality</vt:lpstr>
      <vt:lpstr>Landau damping – a more complex reality</vt:lpstr>
      <vt:lpstr>Feedbacks and Landau damping</vt:lpstr>
      <vt:lpstr>Vlasov equation [A. A. Vlasov, J. Phys. USSR 9, 25 (1945)]</vt:lpstr>
      <vt:lpstr>From Vlasov equation to Sacherer equation</vt:lpstr>
      <vt:lpstr>Extension of Sacherer equation with feedback</vt:lpstr>
      <vt:lpstr>Sacherer equation with feedback</vt:lpstr>
      <vt:lpstr>Extension of Sacherer equation with tunespread</vt:lpstr>
      <vt:lpstr>The determinant equation</vt:lpstr>
      <vt:lpstr>Is there a stability diagram still in the general case?</vt:lpstr>
      <vt:lpstr>Can we recover the stability diagram theory?</vt:lpstr>
      <vt:lpstr>Generalized stability diagrams</vt:lpstr>
      <vt:lpstr>Effect of chromaticity</vt:lpstr>
      <vt:lpstr>Effect of chromaticity</vt:lpstr>
      <vt:lpstr>Feedbacks and Landau damping</vt:lpstr>
    </vt:vector>
  </TitlesOfParts>
  <Manager/>
  <Company>MIT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Ballistic Conductance of Functionalized Carbon Nanotubes : First-principles Simulation</dc:title>
  <dc:subject/>
  <dc:creator>Nicolas Mounet</dc:creator>
  <cp:keywords/>
  <dc:description/>
  <cp:lastModifiedBy>Nicolas Mounet</cp:lastModifiedBy>
  <cp:revision>2359</cp:revision>
  <cp:lastPrinted>2020-06-23T11:17:32Z</cp:lastPrinted>
  <dcterms:created xsi:type="dcterms:W3CDTF">2003-11-20T04:59:35Z</dcterms:created>
  <dcterms:modified xsi:type="dcterms:W3CDTF">2020-06-23T12:14:08Z</dcterms:modified>
  <cp:category/>
</cp:coreProperties>
</file>