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01" r:id="rId4"/>
    <p:sldId id="318" r:id="rId5"/>
    <p:sldId id="260" r:id="rId6"/>
    <p:sldId id="317" r:id="rId7"/>
    <p:sldId id="259" r:id="rId8"/>
    <p:sldId id="261" r:id="rId9"/>
    <p:sldId id="319" r:id="rId10"/>
    <p:sldId id="321" r:id="rId11"/>
    <p:sldId id="323" r:id="rId12"/>
    <p:sldId id="262" r:id="rId13"/>
    <p:sldId id="324" r:id="rId14"/>
    <p:sldId id="328" r:id="rId15"/>
    <p:sldId id="302" r:id="rId16"/>
    <p:sldId id="303" r:id="rId17"/>
    <p:sldId id="300" r:id="rId18"/>
    <p:sldId id="304" r:id="rId19"/>
    <p:sldId id="322" r:id="rId20"/>
    <p:sldId id="272" r:id="rId21"/>
    <p:sldId id="325" r:id="rId22"/>
    <p:sldId id="314" r:id="rId23"/>
    <p:sldId id="290" r:id="rId24"/>
    <p:sldId id="315" r:id="rId25"/>
    <p:sldId id="295" r:id="rId26"/>
    <p:sldId id="326" r:id="rId27"/>
    <p:sldId id="327" r:id="rId28"/>
    <p:sldId id="340" r:id="rId29"/>
    <p:sldId id="331" r:id="rId30"/>
    <p:sldId id="335" r:id="rId31"/>
    <p:sldId id="334" r:id="rId32"/>
    <p:sldId id="339" r:id="rId33"/>
    <p:sldId id="341" r:id="rId34"/>
    <p:sldId id="336" r:id="rId35"/>
    <p:sldId id="333" r:id="rId36"/>
    <p:sldId id="313" r:id="rId3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A8060-DE00-41A6-8F11-BBDC28025E0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9DF3DCE6-D7FE-4FCE-902A-230770A2A5CD}">
      <dgm:prSet/>
      <dgm:spPr/>
      <dgm:t>
        <a:bodyPr/>
        <a:lstStyle/>
        <a:p>
          <a:pPr>
            <a:defRPr cap="all"/>
          </a:pPr>
          <a:r>
            <a:rPr lang="en-GB" dirty="0"/>
            <a:t>To protect the machine</a:t>
          </a:r>
          <a:endParaRPr lang="en-US" dirty="0"/>
        </a:p>
      </dgm:t>
    </dgm:pt>
    <dgm:pt modelId="{3B41A96F-F92A-4A27-8E07-79162625F18B}" type="parTrans" cxnId="{BD2582D7-D418-49FC-A893-430D68A68994}">
      <dgm:prSet/>
      <dgm:spPr/>
      <dgm:t>
        <a:bodyPr/>
        <a:lstStyle/>
        <a:p>
          <a:endParaRPr lang="en-US"/>
        </a:p>
      </dgm:t>
    </dgm:pt>
    <dgm:pt modelId="{716389A2-D26C-4360-B2B0-BD347CD0D2E0}" type="sibTrans" cxnId="{BD2582D7-D418-49FC-A893-430D68A68994}">
      <dgm:prSet/>
      <dgm:spPr/>
      <dgm:t>
        <a:bodyPr/>
        <a:lstStyle/>
        <a:p>
          <a:endParaRPr lang="en-US"/>
        </a:p>
      </dgm:t>
    </dgm:pt>
    <dgm:pt modelId="{81A8F1EC-8996-4642-9C69-CF27B795689B}">
      <dgm:prSet/>
      <dgm:spPr/>
      <dgm:t>
        <a:bodyPr/>
        <a:lstStyle/>
        <a:p>
          <a:pPr>
            <a:defRPr cap="all"/>
          </a:pPr>
          <a:r>
            <a:rPr lang="en-GB" dirty="0"/>
            <a:t>To provide the design luminosity to the experiments</a:t>
          </a:r>
          <a:endParaRPr lang="en-US" dirty="0"/>
        </a:p>
      </dgm:t>
    </dgm:pt>
    <dgm:pt modelId="{485F5E81-3441-4D4E-94C3-3BB8730FD774}" type="parTrans" cxnId="{70C3538D-B246-4141-82A5-7ABE231F24B1}">
      <dgm:prSet/>
      <dgm:spPr/>
      <dgm:t>
        <a:bodyPr/>
        <a:lstStyle/>
        <a:p>
          <a:endParaRPr lang="en-US"/>
        </a:p>
      </dgm:t>
    </dgm:pt>
    <dgm:pt modelId="{1C36D300-ABA4-4A89-BE9F-4F0C69E687AD}" type="sibTrans" cxnId="{70C3538D-B246-4141-82A5-7ABE231F24B1}">
      <dgm:prSet/>
      <dgm:spPr/>
      <dgm:t>
        <a:bodyPr/>
        <a:lstStyle/>
        <a:p>
          <a:endParaRPr lang="en-US"/>
        </a:p>
      </dgm:t>
    </dgm:pt>
    <dgm:pt modelId="{1F2A095F-6CE1-4D8A-A8C4-C4E211039257}">
      <dgm:prSet/>
      <dgm:spPr/>
      <dgm:t>
        <a:bodyPr/>
        <a:lstStyle/>
        <a:p>
          <a:pPr>
            <a:defRPr cap="all"/>
          </a:pPr>
          <a:r>
            <a:rPr lang="en-GB" dirty="0"/>
            <a:t>Mitigate beam instabilities</a:t>
          </a:r>
          <a:endParaRPr lang="en-US" dirty="0"/>
        </a:p>
      </dgm:t>
    </dgm:pt>
    <dgm:pt modelId="{36835A5E-F10D-4883-9C5C-305FB9AC635B}" type="parTrans" cxnId="{07C50819-15D9-4583-8BF7-AA8520E6B405}">
      <dgm:prSet/>
      <dgm:spPr/>
      <dgm:t>
        <a:bodyPr/>
        <a:lstStyle/>
        <a:p>
          <a:endParaRPr lang="en-US"/>
        </a:p>
      </dgm:t>
    </dgm:pt>
    <dgm:pt modelId="{4224E38D-98D4-45AC-831B-070B7388D984}" type="sibTrans" cxnId="{07C50819-15D9-4583-8BF7-AA8520E6B405}">
      <dgm:prSet/>
      <dgm:spPr/>
      <dgm:t>
        <a:bodyPr/>
        <a:lstStyle/>
        <a:p>
          <a:endParaRPr lang="en-US"/>
        </a:p>
      </dgm:t>
    </dgm:pt>
    <dgm:pt modelId="{36DF7428-D0D8-4689-A090-F0CDA03BCBEE}" type="pres">
      <dgm:prSet presAssocID="{249A8060-DE00-41A6-8F11-BBDC28025E0B}" presName="root" presStyleCnt="0">
        <dgm:presLayoutVars>
          <dgm:dir/>
          <dgm:resizeHandles val="exact"/>
        </dgm:presLayoutVars>
      </dgm:prSet>
      <dgm:spPr/>
    </dgm:pt>
    <dgm:pt modelId="{78FC278F-8316-4BE9-B266-E7CE9EE25373}" type="pres">
      <dgm:prSet presAssocID="{9DF3DCE6-D7FE-4FCE-902A-230770A2A5CD}" presName="compNode" presStyleCnt="0"/>
      <dgm:spPr/>
    </dgm:pt>
    <dgm:pt modelId="{5FD2EDC2-54EE-44AE-851B-9AE2CECF8DAE}" type="pres">
      <dgm:prSet presAssocID="{9DF3DCE6-D7FE-4FCE-902A-230770A2A5C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C43D85A-E035-4F6C-9897-8A54CBC5B618}" type="pres">
      <dgm:prSet presAssocID="{9DF3DCE6-D7FE-4FCE-902A-230770A2A5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295AD19-B890-43A2-BEF4-AE8C372507A9}" type="pres">
      <dgm:prSet presAssocID="{9DF3DCE6-D7FE-4FCE-902A-230770A2A5CD}" presName="spaceRect" presStyleCnt="0"/>
      <dgm:spPr/>
    </dgm:pt>
    <dgm:pt modelId="{BEC0A027-A201-4688-9F98-0186FB23BBE4}" type="pres">
      <dgm:prSet presAssocID="{9DF3DCE6-D7FE-4FCE-902A-230770A2A5CD}" presName="textRect" presStyleLbl="revTx" presStyleIdx="0" presStyleCnt="3">
        <dgm:presLayoutVars>
          <dgm:chMax val="1"/>
          <dgm:chPref val="1"/>
        </dgm:presLayoutVars>
      </dgm:prSet>
      <dgm:spPr/>
    </dgm:pt>
    <dgm:pt modelId="{6E34948A-1B29-4FDF-B795-13A675498F66}" type="pres">
      <dgm:prSet presAssocID="{716389A2-D26C-4360-B2B0-BD347CD0D2E0}" presName="sibTrans" presStyleCnt="0"/>
      <dgm:spPr/>
    </dgm:pt>
    <dgm:pt modelId="{CFC89012-4387-4367-BA92-2EF7D2D2E13C}" type="pres">
      <dgm:prSet presAssocID="{81A8F1EC-8996-4642-9C69-CF27B795689B}" presName="compNode" presStyleCnt="0"/>
      <dgm:spPr/>
    </dgm:pt>
    <dgm:pt modelId="{94905171-AC4F-437C-8624-95D1A3B32D83}" type="pres">
      <dgm:prSet presAssocID="{81A8F1EC-8996-4642-9C69-CF27B795689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CC825B4-2A47-480A-8699-3CB0FC30D79F}" type="pres">
      <dgm:prSet presAssocID="{81A8F1EC-8996-4642-9C69-CF27B79568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9FF0176-3437-463A-B2AD-0B51B68BF7F3}" type="pres">
      <dgm:prSet presAssocID="{81A8F1EC-8996-4642-9C69-CF27B795689B}" presName="spaceRect" presStyleCnt="0"/>
      <dgm:spPr/>
    </dgm:pt>
    <dgm:pt modelId="{86CA5A8D-CB02-4246-BDCE-E04EA2AEC399}" type="pres">
      <dgm:prSet presAssocID="{81A8F1EC-8996-4642-9C69-CF27B795689B}" presName="textRect" presStyleLbl="revTx" presStyleIdx="1" presStyleCnt="3">
        <dgm:presLayoutVars>
          <dgm:chMax val="1"/>
          <dgm:chPref val="1"/>
        </dgm:presLayoutVars>
      </dgm:prSet>
      <dgm:spPr/>
    </dgm:pt>
    <dgm:pt modelId="{85099A76-452B-401B-B579-7B752AEF23BA}" type="pres">
      <dgm:prSet presAssocID="{1C36D300-ABA4-4A89-BE9F-4F0C69E687AD}" presName="sibTrans" presStyleCnt="0"/>
      <dgm:spPr/>
    </dgm:pt>
    <dgm:pt modelId="{55FF5E12-9F34-477D-B48A-426090E7DDB4}" type="pres">
      <dgm:prSet presAssocID="{1F2A095F-6CE1-4D8A-A8C4-C4E211039257}" presName="compNode" presStyleCnt="0"/>
      <dgm:spPr/>
    </dgm:pt>
    <dgm:pt modelId="{9A2C548E-803C-4A43-A67F-19770858EE47}" type="pres">
      <dgm:prSet presAssocID="{1F2A095F-6CE1-4D8A-A8C4-C4E211039257}" presName="iconBgRect" presStyleLbl="bgShp" presStyleIdx="2" presStyleCnt="3" custLinFactNeighborX="14001" custLinFactNeighborY="-856"/>
      <dgm:spPr>
        <a:prstGeom prst="round2DiagRect">
          <a:avLst>
            <a:gd name="adj1" fmla="val 29727"/>
            <a:gd name="adj2" fmla="val 0"/>
          </a:avLst>
        </a:prstGeom>
      </dgm:spPr>
    </dgm:pt>
    <dgm:pt modelId="{CFF09E14-CEA1-4A3B-81EF-96B087C29C3C}" type="pres">
      <dgm:prSet presAssocID="{1F2A095F-6CE1-4D8A-A8C4-C4E211039257}" presName="iconRect" presStyleLbl="node1" presStyleIdx="2" presStyleCnt="3" custLinFactX="-33861" custLinFactNeighborX="-100000" custLinFactNeighborY="63938"/>
      <dgm:spPr>
        <a:ln>
          <a:noFill/>
        </a:ln>
      </dgm:spPr>
    </dgm:pt>
    <dgm:pt modelId="{F6076A8E-E30C-4275-8B08-FF95FF4AB6F6}" type="pres">
      <dgm:prSet presAssocID="{1F2A095F-6CE1-4D8A-A8C4-C4E211039257}" presName="spaceRect" presStyleCnt="0"/>
      <dgm:spPr/>
    </dgm:pt>
    <dgm:pt modelId="{E8E2FE97-0808-476A-A761-86DFD7D8A601}" type="pres">
      <dgm:prSet presAssocID="{1F2A095F-6CE1-4D8A-A8C4-C4E211039257}" presName="textRect" presStyleLbl="revTx" presStyleIdx="2" presStyleCnt="3" custLinFactNeighborX="2449" custLinFactNeighborY="8188">
        <dgm:presLayoutVars>
          <dgm:chMax val="1"/>
          <dgm:chPref val="1"/>
        </dgm:presLayoutVars>
      </dgm:prSet>
      <dgm:spPr/>
    </dgm:pt>
  </dgm:ptLst>
  <dgm:cxnLst>
    <dgm:cxn modelId="{07C50819-15D9-4583-8BF7-AA8520E6B405}" srcId="{249A8060-DE00-41A6-8F11-BBDC28025E0B}" destId="{1F2A095F-6CE1-4D8A-A8C4-C4E211039257}" srcOrd="2" destOrd="0" parTransId="{36835A5E-F10D-4883-9C5C-305FB9AC635B}" sibTransId="{4224E38D-98D4-45AC-831B-070B7388D984}"/>
    <dgm:cxn modelId="{70C3538D-B246-4141-82A5-7ABE231F24B1}" srcId="{249A8060-DE00-41A6-8F11-BBDC28025E0B}" destId="{81A8F1EC-8996-4642-9C69-CF27B795689B}" srcOrd="1" destOrd="0" parTransId="{485F5E81-3441-4D4E-94C3-3BB8730FD774}" sibTransId="{1C36D300-ABA4-4A89-BE9F-4F0C69E687AD}"/>
    <dgm:cxn modelId="{1DAA1495-4A66-4313-BFD7-B845620323A0}" type="presOf" srcId="{1F2A095F-6CE1-4D8A-A8C4-C4E211039257}" destId="{E8E2FE97-0808-476A-A761-86DFD7D8A601}" srcOrd="0" destOrd="0" presId="urn:microsoft.com/office/officeart/2018/5/layout/IconLeafLabelList"/>
    <dgm:cxn modelId="{1878B1A4-CAAD-4E76-9194-F9E0257683BE}" type="presOf" srcId="{81A8F1EC-8996-4642-9C69-CF27B795689B}" destId="{86CA5A8D-CB02-4246-BDCE-E04EA2AEC399}" srcOrd="0" destOrd="0" presId="urn:microsoft.com/office/officeart/2018/5/layout/IconLeafLabelList"/>
    <dgm:cxn modelId="{187603AA-329B-40A3-9BCB-BCDF571ECD2B}" type="presOf" srcId="{9DF3DCE6-D7FE-4FCE-902A-230770A2A5CD}" destId="{BEC0A027-A201-4688-9F98-0186FB23BBE4}" srcOrd="0" destOrd="0" presId="urn:microsoft.com/office/officeart/2018/5/layout/IconLeafLabelList"/>
    <dgm:cxn modelId="{4989FFC5-3D46-4027-B12C-8DC7A1F98E95}" type="presOf" srcId="{249A8060-DE00-41A6-8F11-BBDC28025E0B}" destId="{36DF7428-D0D8-4689-A090-F0CDA03BCBEE}" srcOrd="0" destOrd="0" presId="urn:microsoft.com/office/officeart/2018/5/layout/IconLeafLabelList"/>
    <dgm:cxn modelId="{BD2582D7-D418-49FC-A893-430D68A68994}" srcId="{249A8060-DE00-41A6-8F11-BBDC28025E0B}" destId="{9DF3DCE6-D7FE-4FCE-902A-230770A2A5CD}" srcOrd="0" destOrd="0" parTransId="{3B41A96F-F92A-4A27-8E07-79162625F18B}" sibTransId="{716389A2-D26C-4360-B2B0-BD347CD0D2E0}"/>
    <dgm:cxn modelId="{C6904C97-2970-4620-B1B1-9BFC84F547F7}" type="presParOf" srcId="{36DF7428-D0D8-4689-A090-F0CDA03BCBEE}" destId="{78FC278F-8316-4BE9-B266-E7CE9EE25373}" srcOrd="0" destOrd="0" presId="urn:microsoft.com/office/officeart/2018/5/layout/IconLeafLabelList"/>
    <dgm:cxn modelId="{61DA89D7-5372-4AA6-AB3D-CD0CF98AB044}" type="presParOf" srcId="{78FC278F-8316-4BE9-B266-E7CE9EE25373}" destId="{5FD2EDC2-54EE-44AE-851B-9AE2CECF8DAE}" srcOrd="0" destOrd="0" presId="urn:microsoft.com/office/officeart/2018/5/layout/IconLeafLabelList"/>
    <dgm:cxn modelId="{27440AD6-896F-4928-9234-D15C5B63DCBC}" type="presParOf" srcId="{78FC278F-8316-4BE9-B266-E7CE9EE25373}" destId="{EC43D85A-E035-4F6C-9897-8A54CBC5B618}" srcOrd="1" destOrd="0" presId="urn:microsoft.com/office/officeart/2018/5/layout/IconLeafLabelList"/>
    <dgm:cxn modelId="{7FDE7097-76FA-451D-A82F-0C5E010E0D45}" type="presParOf" srcId="{78FC278F-8316-4BE9-B266-E7CE9EE25373}" destId="{3295AD19-B890-43A2-BEF4-AE8C372507A9}" srcOrd="2" destOrd="0" presId="urn:microsoft.com/office/officeart/2018/5/layout/IconLeafLabelList"/>
    <dgm:cxn modelId="{09AB8E0E-37F3-43EC-AF7C-9A3DF8D6F463}" type="presParOf" srcId="{78FC278F-8316-4BE9-B266-E7CE9EE25373}" destId="{BEC0A027-A201-4688-9F98-0186FB23BBE4}" srcOrd="3" destOrd="0" presId="urn:microsoft.com/office/officeart/2018/5/layout/IconLeafLabelList"/>
    <dgm:cxn modelId="{03695A38-14F8-4457-9664-16B3BCF9243D}" type="presParOf" srcId="{36DF7428-D0D8-4689-A090-F0CDA03BCBEE}" destId="{6E34948A-1B29-4FDF-B795-13A675498F66}" srcOrd="1" destOrd="0" presId="urn:microsoft.com/office/officeart/2018/5/layout/IconLeafLabelList"/>
    <dgm:cxn modelId="{FB3BF974-DA42-48C1-8D00-C1C6594C0A71}" type="presParOf" srcId="{36DF7428-D0D8-4689-A090-F0CDA03BCBEE}" destId="{CFC89012-4387-4367-BA92-2EF7D2D2E13C}" srcOrd="2" destOrd="0" presId="urn:microsoft.com/office/officeart/2018/5/layout/IconLeafLabelList"/>
    <dgm:cxn modelId="{DCD3AAC8-67FC-4FE4-8C1A-C85C9FB2DBA6}" type="presParOf" srcId="{CFC89012-4387-4367-BA92-2EF7D2D2E13C}" destId="{94905171-AC4F-437C-8624-95D1A3B32D83}" srcOrd="0" destOrd="0" presId="urn:microsoft.com/office/officeart/2018/5/layout/IconLeafLabelList"/>
    <dgm:cxn modelId="{3B93E1FC-40D1-4159-AB81-A0AA51890FB2}" type="presParOf" srcId="{CFC89012-4387-4367-BA92-2EF7D2D2E13C}" destId="{3CC825B4-2A47-480A-8699-3CB0FC30D79F}" srcOrd="1" destOrd="0" presId="urn:microsoft.com/office/officeart/2018/5/layout/IconLeafLabelList"/>
    <dgm:cxn modelId="{0BED0FB1-F57D-4FC6-B732-5514BC943B74}" type="presParOf" srcId="{CFC89012-4387-4367-BA92-2EF7D2D2E13C}" destId="{89FF0176-3437-463A-B2AD-0B51B68BF7F3}" srcOrd="2" destOrd="0" presId="urn:microsoft.com/office/officeart/2018/5/layout/IconLeafLabelList"/>
    <dgm:cxn modelId="{803DBD6D-2F4F-47B8-8C4F-F9C2BA29F50D}" type="presParOf" srcId="{CFC89012-4387-4367-BA92-2EF7D2D2E13C}" destId="{86CA5A8D-CB02-4246-BDCE-E04EA2AEC399}" srcOrd="3" destOrd="0" presId="urn:microsoft.com/office/officeart/2018/5/layout/IconLeafLabelList"/>
    <dgm:cxn modelId="{CF0FAFB4-1DE3-4278-8491-7B955D6EA25A}" type="presParOf" srcId="{36DF7428-D0D8-4689-A090-F0CDA03BCBEE}" destId="{85099A76-452B-401B-B579-7B752AEF23BA}" srcOrd="3" destOrd="0" presId="urn:microsoft.com/office/officeart/2018/5/layout/IconLeafLabelList"/>
    <dgm:cxn modelId="{90E84856-D06C-4698-AC33-F1C13EB14FF5}" type="presParOf" srcId="{36DF7428-D0D8-4689-A090-F0CDA03BCBEE}" destId="{55FF5E12-9F34-477D-B48A-426090E7DDB4}" srcOrd="4" destOrd="0" presId="urn:microsoft.com/office/officeart/2018/5/layout/IconLeafLabelList"/>
    <dgm:cxn modelId="{CB6F14E0-B0B1-45A7-989F-38F92C146F6F}" type="presParOf" srcId="{55FF5E12-9F34-477D-B48A-426090E7DDB4}" destId="{9A2C548E-803C-4A43-A67F-19770858EE47}" srcOrd="0" destOrd="0" presId="urn:microsoft.com/office/officeart/2018/5/layout/IconLeafLabelList"/>
    <dgm:cxn modelId="{298C8E39-6EDD-4445-BD59-A2352E50580A}" type="presParOf" srcId="{55FF5E12-9F34-477D-B48A-426090E7DDB4}" destId="{CFF09E14-CEA1-4A3B-81EF-96B087C29C3C}" srcOrd="1" destOrd="0" presId="urn:microsoft.com/office/officeart/2018/5/layout/IconLeafLabelList"/>
    <dgm:cxn modelId="{00C50F67-83DA-40BA-85A7-16FB094ADBE6}" type="presParOf" srcId="{55FF5E12-9F34-477D-B48A-426090E7DDB4}" destId="{F6076A8E-E30C-4275-8B08-FF95FF4AB6F6}" srcOrd="2" destOrd="0" presId="urn:microsoft.com/office/officeart/2018/5/layout/IconLeafLabelList"/>
    <dgm:cxn modelId="{341C3D5E-1B64-4A3D-9261-EE26B85BA526}" type="presParOf" srcId="{55FF5E12-9F34-477D-B48A-426090E7DDB4}" destId="{E8E2FE97-0808-476A-A761-86DFD7D8A60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7A1B1-58C7-4711-A3CF-65D9686D1AA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854A9A-0BB3-46F6-8FF5-980449AB78A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Problem:</a:t>
          </a:r>
          <a:endParaRPr lang="en-US" dirty="0"/>
        </a:p>
      </dgm:t>
    </dgm:pt>
    <dgm:pt modelId="{3B3F27F8-30AC-40B0-8930-894284EB57C9}" type="parTrans" cxnId="{B27D1262-1C69-4DD4-96D9-B62FEBAF586B}">
      <dgm:prSet/>
      <dgm:spPr/>
      <dgm:t>
        <a:bodyPr/>
        <a:lstStyle/>
        <a:p>
          <a:endParaRPr lang="en-US"/>
        </a:p>
      </dgm:t>
    </dgm:pt>
    <dgm:pt modelId="{26903E1D-D59F-4B34-A032-988C978367D3}" type="sibTrans" cxnId="{B27D1262-1C69-4DD4-96D9-B62FEBAF586B}">
      <dgm:prSet/>
      <dgm:spPr/>
      <dgm:t>
        <a:bodyPr/>
        <a:lstStyle/>
        <a:p>
          <a:endParaRPr lang="en-US"/>
        </a:p>
      </dgm:t>
    </dgm:pt>
    <dgm:pt modelId="{E4A896E1-45AA-417F-8BF3-09DA6D38E2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Different local corrections can correct the phase error but still cause significant difference in the waist of the </a:t>
          </a:r>
          <a:r>
            <a:rPr lang="el-GR" dirty="0"/>
            <a:t>β</a:t>
          </a:r>
          <a:r>
            <a:rPr lang="en-GB" dirty="0"/>
            <a:t>-function</a:t>
          </a:r>
          <a:endParaRPr lang="en-US" dirty="0"/>
        </a:p>
      </dgm:t>
    </dgm:pt>
    <dgm:pt modelId="{3822CE54-593B-4947-9448-3CB21FD67886}" type="parTrans" cxnId="{C1F9BB3D-7B9A-410B-85B4-B07238B8ED94}">
      <dgm:prSet/>
      <dgm:spPr/>
      <dgm:t>
        <a:bodyPr/>
        <a:lstStyle/>
        <a:p>
          <a:endParaRPr lang="en-US"/>
        </a:p>
      </dgm:t>
    </dgm:pt>
    <dgm:pt modelId="{F6E81C31-19B6-479E-9B07-4CB8F1DA9790}" type="sibTrans" cxnId="{C1F9BB3D-7B9A-410B-85B4-B07238B8ED94}">
      <dgm:prSet/>
      <dgm:spPr/>
      <dgm:t>
        <a:bodyPr/>
        <a:lstStyle/>
        <a:p>
          <a:endParaRPr lang="en-US"/>
        </a:p>
      </dgm:t>
    </dgm:pt>
    <dgm:pt modelId="{8E75186D-30D1-45AD-B2D8-148DFB2F29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Solutions:</a:t>
          </a:r>
          <a:endParaRPr lang="en-US" dirty="0"/>
        </a:p>
      </dgm:t>
    </dgm:pt>
    <dgm:pt modelId="{F6EB68AE-64D1-463B-8126-3319A46EE1A5}" type="parTrans" cxnId="{916A72EE-ED32-4CB1-A05E-ED30D66C7E98}">
      <dgm:prSet/>
      <dgm:spPr/>
      <dgm:t>
        <a:bodyPr/>
        <a:lstStyle/>
        <a:p>
          <a:endParaRPr lang="en-US"/>
        </a:p>
      </dgm:t>
    </dgm:pt>
    <dgm:pt modelId="{FCFA4002-42F8-4239-BDC7-E7BE7B2F423A}" type="sibTrans" cxnId="{916A72EE-ED32-4CB1-A05E-ED30D66C7E98}">
      <dgm:prSet/>
      <dgm:spPr/>
      <dgm:t>
        <a:bodyPr/>
        <a:lstStyle/>
        <a:p>
          <a:endParaRPr lang="en-US"/>
        </a:p>
      </dgm:t>
    </dgm:pt>
    <dgm:pt modelId="{E3C624A6-35D7-4E1B-B098-468D2D1439D3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20B606D-7D7C-4B8A-83B0-55A090242901}" type="parTrans" cxnId="{B3FD781E-B462-4A18-A36E-255570FD28FA}">
      <dgm:prSet/>
      <dgm:spPr/>
      <dgm:t>
        <a:bodyPr/>
        <a:lstStyle/>
        <a:p>
          <a:endParaRPr lang="en-US"/>
        </a:p>
      </dgm:t>
    </dgm:pt>
    <dgm:pt modelId="{8233BEFE-EA88-42C4-85A1-C4595AE692B9}" type="sibTrans" cxnId="{B3FD781E-B462-4A18-A36E-255570FD28FA}">
      <dgm:prSet/>
      <dgm:spPr/>
      <dgm:t>
        <a:bodyPr/>
        <a:lstStyle/>
        <a:p>
          <a:endParaRPr lang="en-US"/>
        </a:p>
      </dgm:t>
    </dgm:pt>
    <dgm:pt modelId="{EAB969FA-0C76-440D-9ED2-A6410E2ED92D}">
      <dgm:prSet/>
      <dgm:spPr/>
      <dgm:t>
        <a:bodyPr/>
        <a:lstStyle/>
        <a:p>
          <a:r>
            <a:rPr lang="en-GB" dirty="0"/>
            <a:t>Get precise </a:t>
          </a:r>
          <a:r>
            <a:rPr lang="el-GR" dirty="0"/>
            <a:t>β</a:t>
          </a:r>
          <a:r>
            <a:rPr lang="en-GB" dirty="0"/>
            <a:t>-functions from the amplitude of the oscillations</a:t>
          </a:r>
          <a:endParaRPr lang="en-US" dirty="0"/>
        </a:p>
      </dgm:t>
    </dgm:pt>
    <dgm:pt modelId="{5A72DEE0-32C7-4282-B786-4E7B3BB211F3}" type="parTrans" cxnId="{7AF3E789-5068-4478-A80B-3A0F46A6E08C}">
      <dgm:prSet/>
      <dgm:spPr/>
      <dgm:t>
        <a:bodyPr/>
        <a:lstStyle/>
        <a:p>
          <a:endParaRPr lang="en-US"/>
        </a:p>
      </dgm:t>
    </dgm:pt>
    <dgm:pt modelId="{CF297BDA-7AEB-4BD5-AFD1-41782042F892}" type="sibTrans" cxnId="{7AF3E789-5068-4478-A80B-3A0F46A6E08C}">
      <dgm:prSet/>
      <dgm:spPr/>
      <dgm:t>
        <a:bodyPr/>
        <a:lstStyle/>
        <a:p>
          <a:endParaRPr lang="en-US"/>
        </a:p>
      </dgm:t>
    </dgm:pt>
    <dgm:pt modelId="{AB551C3C-CA94-4D07-BF84-7762A11B4927}">
      <dgm:prSet/>
      <dgm:spPr/>
      <dgm:t>
        <a:bodyPr/>
        <a:lstStyle/>
        <a:p>
          <a:r>
            <a:rPr lang="en-GB" dirty="0"/>
            <a:t>K-modulation of the magnets closest to the IP and use this information to constrain the local corrections.</a:t>
          </a:r>
          <a:endParaRPr lang="en-US" dirty="0"/>
        </a:p>
      </dgm:t>
    </dgm:pt>
    <dgm:pt modelId="{B578F713-575B-43E8-BEC3-2C6A54D0374F}" type="sibTrans" cxnId="{F54A0A2F-4E1D-417E-91C0-28DAB3AFD626}">
      <dgm:prSet/>
      <dgm:spPr/>
      <dgm:t>
        <a:bodyPr/>
        <a:lstStyle/>
        <a:p>
          <a:endParaRPr lang="en-CH"/>
        </a:p>
      </dgm:t>
    </dgm:pt>
    <dgm:pt modelId="{11224027-B863-4279-AFF4-4D8B659308E3}" type="parTrans" cxnId="{F54A0A2F-4E1D-417E-91C0-28DAB3AFD626}">
      <dgm:prSet/>
      <dgm:spPr/>
      <dgm:t>
        <a:bodyPr/>
        <a:lstStyle/>
        <a:p>
          <a:endParaRPr lang="en-CH"/>
        </a:p>
      </dgm:t>
    </dgm:pt>
    <dgm:pt modelId="{D46AFAE8-C01E-4E60-BB10-AEB6405EF2C1}" type="pres">
      <dgm:prSet presAssocID="{0747A1B1-58C7-4711-A3CF-65D9686D1AA6}" presName="root" presStyleCnt="0">
        <dgm:presLayoutVars>
          <dgm:dir/>
          <dgm:resizeHandles val="exact"/>
        </dgm:presLayoutVars>
      </dgm:prSet>
      <dgm:spPr/>
    </dgm:pt>
    <dgm:pt modelId="{A0AB5A2E-BB64-464C-8A2D-B7A6A1702CC2}" type="pres">
      <dgm:prSet presAssocID="{C6854A9A-0BB3-46F6-8FF5-980449AB78A5}" presName="compNode" presStyleCnt="0"/>
      <dgm:spPr/>
    </dgm:pt>
    <dgm:pt modelId="{BF409595-3364-449C-9C20-6E8A07403EFA}" type="pres">
      <dgm:prSet presAssocID="{C6854A9A-0BB3-46F6-8FF5-980449AB78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D7FD2DAA-E7ED-4B39-BA83-B20308A589FC}" type="pres">
      <dgm:prSet presAssocID="{C6854A9A-0BB3-46F6-8FF5-980449AB78A5}" presName="iconSpace" presStyleCnt="0"/>
      <dgm:spPr/>
    </dgm:pt>
    <dgm:pt modelId="{484F7CFD-6C8B-4D95-BBEB-1FF2733D5965}" type="pres">
      <dgm:prSet presAssocID="{C6854A9A-0BB3-46F6-8FF5-980449AB78A5}" presName="parTx" presStyleLbl="revTx" presStyleIdx="0" presStyleCnt="4">
        <dgm:presLayoutVars>
          <dgm:chMax val="0"/>
          <dgm:chPref val="0"/>
        </dgm:presLayoutVars>
      </dgm:prSet>
      <dgm:spPr/>
    </dgm:pt>
    <dgm:pt modelId="{967D1EA4-61DC-49E0-802E-E0AEB1314406}" type="pres">
      <dgm:prSet presAssocID="{C6854A9A-0BB3-46F6-8FF5-980449AB78A5}" presName="txSpace" presStyleCnt="0"/>
      <dgm:spPr/>
    </dgm:pt>
    <dgm:pt modelId="{83E99700-0183-48B3-8E2D-C3BA82BACB7F}" type="pres">
      <dgm:prSet presAssocID="{C6854A9A-0BB3-46F6-8FF5-980449AB78A5}" presName="desTx" presStyleLbl="revTx" presStyleIdx="1" presStyleCnt="4">
        <dgm:presLayoutVars/>
      </dgm:prSet>
      <dgm:spPr/>
    </dgm:pt>
    <dgm:pt modelId="{9D9991C4-69B7-44FA-BD72-15340246499B}" type="pres">
      <dgm:prSet presAssocID="{26903E1D-D59F-4B34-A032-988C978367D3}" presName="sibTrans" presStyleCnt="0"/>
      <dgm:spPr/>
    </dgm:pt>
    <dgm:pt modelId="{6FFBE199-8762-4853-AC64-F1F91F83BF98}" type="pres">
      <dgm:prSet presAssocID="{8E75186D-30D1-45AD-B2D8-148DFB2F2942}" presName="compNode" presStyleCnt="0"/>
      <dgm:spPr/>
    </dgm:pt>
    <dgm:pt modelId="{C9F44B98-FD97-46DD-9FCF-193C72CF5FA9}" type="pres">
      <dgm:prSet presAssocID="{8E75186D-30D1-45AD-B2D8-148DFB2F29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EC2B2FB6-5BF6-4703-9FB1-E7BF264462ED}" type="pres">
      <dgm:prSet presAssocID="{8E75186D-30D1-45AD-B2D8-148DFB2F2942}" presName="iconSpace" presStyleCnt="0"/>
      <dgm:spPr/>
    </dgm:pt>
    <dgm:pt modelId="{FF323CD9-34DA-42D5-907C-FEAB23E04736}" type="pres">
      <dgm:prSet presAssocID="{8E75186D-30D1-45AD-B2D8-148DFB2F2942}" presName="parTx" presStyleLbl="revTx" presStyleIdx="2" presStyleCnt="4">
        <dgm:presLayoutVars>
          <dgm:chMax val="0"/>
          <dgm:chPref val="0"/>
        </dgm:presLayoutVars>
      </dgm:prSet>
      <dgm:spPr/>
    </dgm:pt>
    <dgm:pt modelId="{51AA3002-0143-4109-9F8C-0A0A944A7B26}" type="pres">
      <dgm:prSet presAssocID="{8E75186D-30D1-45AD-B2D8-148DFB2F2942}" presName="txSpace" presStyleCnt="0"/>
      <dgm:spPr/>
    </dgm:pt>
    <dgm:pt modelId="{ECCD3440-F89B-4BAB-8B34-41228F9C4D45}" type="pres">
      <dgm:prSet presAssocID="{8E75186D-30D1-45AD-B2D8-148DFB2F2942}" presName="desTx" presStyleLbl="revTx" presStyleIdx="3" presStyleCnt="4" custScaleY="148138" custLinFactNeighborX="-276" custLinFactNeighborY="-34024">
        <dgm:presLayoutVars/>
      </dgm:prSet>
      <dgm:spPr/>
    </dgm:pt>
  </dgm:ptLst>
  <dgm:cxnLst>
    <dgm:cxn modelId="{CE3BCC04-ADF3-4D72-8925-35766003D5DA}" type="presOf" srcId="{E4A896E1-45AA-417F-8BF3-09DA6D38E214}" destId="{83E99700-0183-48B3-8E2D-C3BA82BACB7F}" srcOrd="0" destOrd="0" presId="urn:microsoft.com/office/officeart/2018/2/layout/IconLabelDescriptionList"/>
    <dgm:cxn modelId="{B3FD781E-B462-4A18-A36E-255570FD28FA}" srcId="{8E75186D-30D1-45AD-B2D8-148DFB2F2942}" destId="{E3C624A6-35D7-4E1B-B098-468D2D1439D3}" srcOrd="0" destOrd="0" parTransId="{D20B606D-7D7C-4B8A-83B0-55A090242901}" sibTransId="{8233BEFE-EA88-42C4-85A1-C4595AE692B9}"/>
    <dgm:cxn modelId="{54E2D126-7337-4F60-8A59-86CA4619D2AD}" type="presOf" srcId="{E3C624A6-35D7-4E1B-B098-468D2D1439D3}" destId="{ECCD3440-F89B-4BAB-8B34-41228F9C4D45}" srcOrd="0" destOrd="0" presId="urn:microsoft.com/office/officeart/2018/2/layout/IconLabelDescriptionList"/>
    <dgm:cxn modelId="{F54A0A2F-4E1D-417E-91C0-28DAB3AFD626}" srcId="{E3C624A6-35D7-4E1B-B098-468D2D1439D3}" destId="{AB551C3C-CA94-4D07-BF84-7762A11B4927}" srcOrd="0" destOrd="0" parTransId="{11224027-B863-4279-AFF4-4D8B659308E3}" sibTransId="{B578F713-575B-43E8-BEC3-2C6A54D0374F}"/>
    <dgm:cxn modelId="{C1F9BB3D-7B9A-410B-85B4-B07238B8ED94}" srcId="{C6854A9A-0BB3-46F6-8FF5-980449AB78A5}" destId="{E4A896E1-45AA-417F-8BF3-09DA6D38E214}" srcOrd="0" destOrd="0" parTransId="{3822CE54-593B-4947-9448-3CB21FD67886}" sibTransId="{F6E81C31-19B6-479E-9B07-4CB8F1DA9790}"/>
    <dgm:cxn modelId="{B27D1262-1C69-4DD4-96D9-B62FEBAF586B}" srcId="{0747A1B1-58C7-4711-A3CF-65D9686D1AA6}" destId="{C6854A9A-0BB3-46F6-8FF5-980449AB78A5}" srcOrd="0" destOrd="0" parTransId="{3B3F27F8-30AC-40B0-8930-894284EB57C9}" sibTransId="{26903E1D-D59F-4B34-A032-988C978367D3}"/>
    <dgm:cxn modelId="{08E37742-BF0A-4061-836D-E2E320FF5CF2}" type="presOf" srcId="{EAB969FA-0C76-440D-9ED2-A6410E2ED92D}" destId="{ECCD3440-F89B-4BAB-8B34-41228F9C4D45}" srcOrd="0" destOrd="2" presId="urn:microsoft.com/office/officeart/2018/2/layout/IconLabelDescriptionList"/>
    <dgm:cxn modelId="{01EA5E56-853F-42C5-89BD-3FCA8A44C898}" type="presOf" srcId="{C6854A9A-0BB3-46F6-8FF5-980449AB78A5}" destId="{484F7CFD-6C8B-4D95-BBEB-1FF2733D5965}" srcOrd="0" destOrd="0" presId="urn:microsoft.com/office/officeart/2018/2/layout/IconLabelDescriptionList"/>
    <dgm:cxn modelId="{D2125579-AEBE-4112-9AFC-F830B0A1080B}" type="presOf" srcId="{AB551C3C-CA94-4D07-BF84-7762A11B4927}" destId="{ECCD3440-F89B-4BAB-8B34-41228F9C4D45}" srcOrd="0" destOrd="1" presId="urn:microsoft.com/office/officeart/2018/2/layout/IconLabelDescriptionList"/>
    <dgm:cxn modelId="{7AF3E789-5068-4478-A80B-3A0F46A6E08C}" srcId="{E3C624A6-35D7-4E1B-B098-468D2D1439D3}" destId="{EAB969FA-0C76-440D-9ED2-A6410E2ED92D}" srcOrd="1" destOrd="0" parTransId="{5A72DEE0-32C7-4282-B786-4E7B3BB211F3}" sibTransId="{CF297BDA-7AEB-4BD5-AFD1-41782042F892}"/>
    <dgm:cxn modelId="{4ED7B8E7-DA0E-4CC8-8BA8-B271063BF2FA}" type="presOf" srcId="{0747A1B1-58C7-4711-A3CF-65D9686D1AA6}" destId="{D46AFAE8-C01E-4E60-BB10-AEB6405EF2C1}" srcOrd="0" destOrd="0" presId="urn:microsoft.com/office/officeart/2018/2/layout/IconLabelDescriptionList"/>
    <dgm:cxn modelId="{916A72EE-ED32-4CB1-A05E-ED30D66C7E98}" srcId="{0747A1B1-58C7-4711-A3CF-65D9686D1AA6}" destId="{8E75186D-30D1-45AD-B2D8-148DFB2F2942}" srcOrd="1" destOrd="0" parTransId="{F6EB68AE-64D1-463B-8126-3319A46EE1A5}" sibTransId="{FCFA4002-42F8-4239-BDC7-E7BE7B2F423A}"/>
    <dgm:cxn modelId="{F30828F6-2AC7-430C-9D96-2AE50E2F9807}" type="presOf" srcId="{8E75186D-30D1-45AD-B2D8-148DFB2F2942}" destId="{FF323CD9-34DA-42D5-907C-FEAB23E04736}" srcOrd="0" destOrd="0" presId="urn:microsoft.com/office/officeart/2018/2/layout/IconLabelDescriptionList"/>
    <dgm:cxn modelId="{B3DB1E34-2124-4375-BF26-23229F4B1AFE}" type="presParOf" srcId="{D46AFAE8-C01E-4E60-BB10-AEB6405EF2C1}" destId="{A0AB5A2E-BB64-464C-8A2D-B7A6A1702CC2}" srcOrd="0" destOrd="0" presId="urn:microsoft.com/office/officeart/2018/2/layout/IconLabelDescriptionList"/>
    <dgm:cxn modelId="{68320845-B69D-4DAB-BDCA-C31855F89CF5}" type="presParOf" srcId="{A0AB5A2E-BB64-464C-8A2D-B7A6A1702CC2}" destId="{BF409595-3364-449C-9C20-6E8A07403EFA}" srcOrd="0" destOrd="0" presId="urn:microsoft.com/office/officeart/2018/2/layout/IconLabelDescriptionList"/>
    <dgm:cxn modelId="{9A31E6E9-000E-464D-8188-2C999602A2EB}" type="presParOf" srcId="{A0AB5A2E-BB64-464C-8A2D-B7A6A1702CC2}" destId="{D7FD2DAA-E7ED-4B39-BA83-B20308A589FC}" srcOrd="1" destOrd="0" presId="urn:microsoft.com/office/officeart/2018/2/layout/IconLabelDescriptionList"/>
    <dgm:cxn modelId="{CDAB2915-BF8A-46B1-BE89-E060530ACB5A}" type="presParOf" srcId="{A0AB5A2E-BB64-464C-8A2D-B7A6A1702CC2}" destId="{484F7CFD-6C8B-4D95-BBEB-1FF2733D5965}" srcOrd="2" destOrd="0" presId="urn:microsoft.com/office/officeart/2018/2/layout/IconLabelDescriptionList"/>
    <dgm:cxn modelId="{C219C529-D8A7-4005-B153-31ED132CAF46}" type="presParOf" srcId="{A0AB5A2E-BB64-464C-8A2D-B7A6A1702CC2}" destId="{967D1EA4-61DC-49E0-802E-E0AEB1314406}" srcOrd="3" destOrd="0" presId="urn:microsoft.com/office/officeart/2018/2/layout/IconLabelDescriptionList"/>
    <dgm:cxn modelId="{94700918-6C6C-4994-B0B2-D6C3DD8E5B4D}" type="presParOf" srcId="{A0AB5A2E-BB64-464C-8A2D-B7A6A1702CC2}" destId="{83E99700-0183-48B3-8E2D-C3BA82BACB7F}" srcOrd="4" destOrd="0" presId="urn:microsoft.com/office/officeart/2018/2/layout/IconLabelDescriptionList"/>
    <dgm:cxn modelId="{14E67DD8-7775-4786-9C5D-5ABB4B562BD7}" type="presParOf" srcId="{D46AFAE8-C01E-4E60-BB10-AEB6405EF2C1}" destId="{9D9991C4-69B7-44FA-BD72-15340246499B}" srcOrd="1" destOrd="0" presId="urn:microsoft.com/office/officeart/2018/2/layout/IconLabelDescriptionList"/>
    <dgm:cxn modelId="{165D1CF7-8E43-481C-829D-F8F2AF5F3232}" type="presParOf" srcId="{D46AFAE8-C01E-4E60-BB10-AEB6405EF2C1}" destId="{6FFBE199-8762-4853-AC64-F1F91F83BF98}" srcOrd="2" destOrd="0" presId="urn:microsoft.com/office/officeart/2018/2/layout/IconLabelDescriptionList"/>
    <dgm:cxn modelId="{AF3BD5B5-A2CE-412C-BF3A-0824E027EA13}" type="presParOf" srcId="{6FFBE199-8762-4853-AC64-F1F91F83BF98}" destId="{C9F44B98-FD97-46DD-9FCF-193C72CF5FA9}" srcOrd="0" destOrd="0" presId="urn:microsoft.com/office/officeart/2018/2/layout/IconLabelDescriptionList"/>
    <dgm:cxn modelId="{3B3B96A5-1DAD-4A97-B4BF-3C4787A928BF}" type="presParOf" srcId="{6FFBE199-8762-4853-AC64-F1F91F83BF98}" destId="{EC2B2FB6-5BF6-4703-9FB1-E7BF264462ED}" srcOrd="1" destOrd="0" presId="urn:microsoft.com/office/officeart/2018/2/layout/IconLabelDescriptionList"/>
    <dgm:cxn modelId="{BF8A1D8D-A851-4A43-82E3-64FD5031A424}" type="presParOf" srcId="{6FFBE199-8762-4853-AC64-F1F91F83BF98}" destId="{FF323CD9-34DA-42D5-907C-FEAB23E04736}" srcOrd="2" destOrd="0" presId="urn:microsoft.com/office/officeart/2018/2/layout/IconLabelDescriptionList"/>
    <dgm:cxn modelId="{EEFB86F9-A398-4FCA-83F2-A4BABD5A9CF4}" type="presParOf" srcId="{6FFBE199-8762-4853-AC64-F1F91F83BF98}" destId="{51AA3002-0143-4109-9F8C-0A0A944A7B26}" srcOrd="3" destOrd="0" presId="urn:microsoft.com/office/officeart/2018/2/layout/IconLabelDescriptionList"/>
    <dgm:cxn modelId="{C0623E4A-4D9F-424E-ADAC-F086525FA07E}" type="presParOf" srcId="{6FFBE199-8762-4853-AC64-F1F91F83BF98}" destId="{ECCD3440-F89B-4BAB-8B34-41228F9C4D4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2EDC2-54EE-44AE-851B-9AE2CECF8DAE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3D85A-E035-4F6C-9897-8A54CBC5B618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0A027-A201-4688-9F98-0186FB23BBE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To protect the machine</a:t>
          </a:r>
          <a:endParaRPr lang="en-US" sz="1700" kern="1200" dirty="0"/>
        </a:p>
      </dsp:txBody>
      <dsp:txXfrm>
        <a:off x="75768" y="3053169"/>
        <a:ext cx="3093750" cy="720000"/>
      </dsp:txXfrm>
    </dsp:sp>
    <dsp:sp modelId="{94905171-AC4F-437C-8624-95D1A3B32D83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25B4-2A47-480A-8699-3CB0FC30D79F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5A8D-CB02-4246-BDCE-E04EA2AEC399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To provide the design luminosity to the experiments</a:t>
          </a:r>
          <a:endParaRPr lang="en-US" sz="1700" kern="1200" dirty="0"/>
        </a:p>
      </dsp:txBody>
      <dsp:txXfrm>
        <a:off x="3710925" y="3053169"/>
        <a:ext cx="3093750" cy="720000"/>
      </dsp:txXfrm>
    </dsp:sp>
    <dsp:sp modelId="{9A2C548E-803C-4A43-A67F-19770858EE47}">
      <dsp:nvSpPr>
        <dsp:cNvPr id="0" name=""/>
        <dsp:cNvSpPr/>
      </dsp:nvSpPr>
      <dsp:spPr>
        <a:xfrm>
          <a:off x="8213587" y="562014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09E14-CEA1-4A3B-81EF-96B087C29C3C}">
      <dsp:nvSpPr>
        <dsp:cNvPr id="0" name=""/>
        <dsp:cNvSpPr/>
      </dsp:nvSpPr>
      <dsp:spPr>
        <a:xfrm>
          <a:off x="6902086" y="1672685"/>
          <a:ext cx="1082812" cy="108281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2FE97-0808-476A-A761-86DFD7D8A601}">
      <dsp:nvSpPr>
        <dsp:cNvPr id="0" name=""/>
        <dsp:cNvSpPr/>
      </dsp:nvSpPr>
      <dsp:spPr>
        <a:xfrm>
          <a:off x="7421847" y="311212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Mitigate beam instabilities</a:t>
          </a:r>
          <a:endParaRPr lang="en-US" sz="1700" kern="1200" dirty="0"/>
        </a:p>
      </dsp:txBody>
      <dsp:txXfrm>
        <a:off x="7421847" y="3112122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09595-3364-449C-9C20-6E8A07403EFA}">
      <dsp:nvSpPr>
        <dsp:cNvPr id="0" name=""/>
        <dsp:cNvSpPr/>
      </dsp:nvSpPr>
      <dsp:spPr>
        <a:xfrm>
          <a:off x="564387" y="60010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F7CFD-6C8B-4D95-BBEB-1FF2733D5965}">
      <dsp:nvSpPr>
        <dsp:cNvPr id="0" name=""/>
        <dsp:cNvSpPr/>
      </dsp:nvSpPr>
      <dsp:spPr>
        <a:xfrm>
          <a:off x="564387" y="224621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600" kern="1200" dirty="0"/>
            <a:t>Problem:</a:t>
          </a:r>
          <a:endParaRPr lang="en-US" sz="3600" kern="1200" dirty="0"/>
        </a:p>
      </dsp:txBody>
      <dsp:txXfrm>
        <a:off x="564387" y="2246219"/>
        <a:ext cx="4315781" cy="647367"/>
      </dsp:txXfrm>
    </dsp:sp>
    <dsp:sp modelId="{83E99700-0183-48B3-8E2D-C3BA82BACB7F}">
      <dsp:nvSpPr>
        <dsp:cNvPr id="0" name=""/>
        <dsp:cNvSpPr/>
      </dsp:nvSpPr>
      <dsp:spPr>
        <a:xfrm>
          <a:off x="564387" y="2956651"/>
          <a:ext cx="4315781" cy="79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Different local corrections can correct the phase error but still cause significant difference in the waist of the </a:t>
          </a:r>
          <a:r>
            <a:rPr lang="el-GR" sz="1700" kern="1200" dirty="0"/>
            <a:t>β</a:t>
          </a:r>
          <a:r>
            <a:rPr lang="en-GB" sz="1700" kern="1200" dirty="0"/>
            <a:t>-function</a:t>
          </a:r>
          <a:endParaRPr lang="en-US" sz="1700" kern="1200" dirty="0"/>
        </a:p>
      </dsp:txBody>
      <dsp:txXfrm>
        <a:off x="564387" y="2956651"/>
        <a:ext cx="4315781" cy="794579"/>
      </dsp:txXfrm>
    </dsp:sp>
    <dsp:sp modelId="{C9F44B98-FD97-46DD-9FCF-193C72CF5FA9}">
      <dsp:nvSpPr>
        <dsp:cNvPr id="0" name=""/>
        <dsp:cNvSpPr/>
      </dsp:nvSpPr>
      <dsp:spPr>
        <a:xfrm>
          <a:off x="5635430" y="504483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23CD9-34DA-42D5-907C-FEAB23E04736}">
      <dsp:nvSpPr>
        <dsp:cNvPr id="0" name=""/>
        <dsp:cNvSpPr/>
      </dsp:nvSpPr>
      <dsp:spPr>
        <a:xfrm>
          <a:off x="5635430" y="2150596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600" kern="1200" dirty="0"/>
            <a:t>Solutions:</a:t>
          </a:r>
          <a:endParaRPr lang="en-US" sz="3600" kern="1200" dirty="0"/>
        </a:p>
      </dsp:txBody>
      <dsp:txXfrm>
        <a:off x="5635430" y="2150596"/>
        <a:ext cx="4315781" cy="647367"/>
      </dsp:txXfrm>
    </dsp:sp>
    <dsp:sp modelId="{ECCD3440-F89B-4BAB-8B34-41228F9C4D45}">
      <dsp:nvSpPr>
        <dsp:cNvPr id="0" name=""/>
        <dsp:cNvSpPr/>
      </dsp:nvSpPr>
      <dsp:spPr>
        <a:xfrm>
          <a:off x="5623519" y="2399433"/>
          <a:ext cx="4315781" cy="117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K-modulation of the magnets closest to the IP and use this information to constrain the local corrections.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Get precise </a:t>
          </a:r>
          <a:r>
            <a:rPr lang="el-GR" sz="1700" kern="1200" dirty="0"/>
            <a:t>β</a:t>
          </a:r>
          <a:r>
            <a:rPr lang="en-GB" sz="1700" kern="1200" dirty="0"/>
            <a:t>-functions from the amplitude of the oscillations</a:t>
          </a:r>
          <a:endParaRPr lang="en-US" sz="1700" kern="1200" dirty="0"/>
        </a:p>
      </dsp:txBody>
      <dsp:txXfrm>
        <a:off x="5623519" y="2399433"/>
        <a:ext cx="4315781" cy="11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A7B-27D8-4E9D-89E5-9A3AF189533E}" type="datetimeFigureOut">
              <a:rPr lang="en-CH" smtClean="0"/>
              <a:t>22/06/2020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1F30E-C219-4A4F-BB04-2432BF3ACA9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620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1CC0-8B11-4962-9942-9B62D9A8A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1851A-033F-4673-BBF8-1C62D98E9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D70B9-8DA5-4385-B467-40419FE2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2B96-388A-41DE-8A5E-E3F2294D0D89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64FA-5E92-42DB-8484-CABD8B0E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E030A-F082-4755-B7C5-7DFA49A2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  <p:pic>
        <p:nvPicPr>
          <p:cNvPr id="7" name="Picture 8" descr="CERN - Wikipedia">
            <a:extLst>
              <a:ext uri="{FF2B5EF4-FFF2-40B4-BE49-F238E27FC236}">
                <a16:creationId xmlns:a16="http://schemas.microsoft.com/office/drawing/2014/main" id="{372D5A26-2D8B-455F-B150-BD46FE6A3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0A626D2-E293-4A23-87C7-8349F3547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2" y="52641"/>
            <a:ext cx="1728788" cy="6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4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568A-E71E-4713-9959-F726388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CBFDA-2E8A-4C80-8177-0FF385640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132D8-E2A8-4A96-B772-2FF2D5BA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2577-E9CE-40A0-961A-8D20AC8F3ECE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9D367-8A93-4ED4-8F6E-B6B42D8C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EFF25-0C95-449B-8415-7817EBDB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470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0C496-F14C-402F-AAAC-85ADA38C4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EEF06-4B31-4BDA-8C05-AA2E8EA37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C1D0F-4DFC-43C0-A9A9-BDE41EE0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E23-8735-4D50-ACC7-2B948F82F83B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220C-7F12-482E-BD56-79B1D0F1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D2728-E10B-45EB-87D3-209152AB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5157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8256" y="273352"/>
            <a:ext cx="10951220" cy="11303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8256" y="1603861"/>
            <a:ext cx="10951220" cy="40000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39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9CF7-91A1-4923-9D03-54964298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2C69-7706-4A3E-ADBB-130E4809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9130-232E-4F05-AEA1-A5D7B519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67C9-7B03-43C1-9A7F-1B311A810328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318D-FDBF-4AA6-92CB-C09791C8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AB902-FB51-4DE5-9F68-26C84AD8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C9258F-AF4E-4C76-B5A3-38F03C4B8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2" y="52641"/>
            <a:ext cx="1728788" cy="6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RN - Wikipedia">
            <a:extLst>
              <a:ext uri="{FF2B5EF4-FFF2-40B4-BE49-F238E27FC236}">
                <a16:creationId xmlns:a16="http://schemas.microsoft.com/office/drawing/2014/main" id="{4B1F743C-806E-431F-8D7B-F9F6BCA1D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3B46-169F-4396-ADF8-2999334B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FCD7E-CF10-455B-A0BE-1A1DB12A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2BAEA-7F14-4FE6-8AAB-0BC70CD2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27A6-6C7E-4464-BFA6-FE61C41F8390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1FDE-64E6-470D-88A3-2554622F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02B9-9CD4-4E90-85F2-14520C6B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9192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D443-4BBE-454E-9ADC-92E021C9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9843-7D04-41B6-BEDF-D3506E308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00B2-6341-41A6-88C2-D8D86BE5A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FDA74-6E61-40B2-B5FA-65AD1CC4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EF8A-9EF0-45FE-B642-90718A4F639C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20A64-CCC0-4176-8689-294B3A78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48114-3F82-421A-9FAB-1B85513C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0366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761E-EE0E-4136-A291-5A4ACF36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0C149-9C4C-41B5-984B-DEDE0DA1E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3BBC-A3E7-408C-AC01-BD9A5EC44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A29BA-ADFB-4BE6-B6BD-6DB871451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B7237-AF73-4725-B4B0-58134643C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B32C7-E780-4B76-804F-A46DA1B6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B130-024E-4C7F-953F-B8D02378BCB3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0F71F-2CBF-4EE5-8147-8F94E66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884F3-5E92-4D0F-9893-CBD005BF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3436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F829-887C-4BC8-AD62-BFC7E462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E0962-4763-4866-87C9-E2C8FB8A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D2AC-5F17-49CF-9E6B-EA631B9FB772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62C4B-34E5-40F1-B1FF-87867F11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15404-0A6A-4B99-8896-C21B0031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6236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9C4E5-78E6-42B9-A055-0844A255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9414-87E2-4451-87DB-D40699359B54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5BEB4-1144-402E-9065-0ACF5159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C2F69-EACB-4001-BC6A-EC477ED9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  <p:pic>
        <p:nvPicPr>
          <p:cNvPr id="5" name="Picture 8" descr="CERN - Wikipedia">
            <a:extLst>
              <a:ext uri="{FF2B5EF4-FFF2-40B4-BE49-F238E27FC236}">
                <a16:creationId xmlns:a16="http://schemas.microsoft.com/office/drawing/2014/main" id="{17349304-1D37-448B-8303-E9B157D531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0F32003-C9C1-46EB-9D60-29AB8A0906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2" y="52641"/>
            <a:ext cx="1728788" cy="6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12D8-02A2-4E6B-9C77-C3B7D1EC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4197-758E-49AD-8769-8F1ED579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57E8F-9E6F-4FA5-9CBD-D4DC9AD1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6D4F-AF5F-48B0-B360-FE331E8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F8D-19EC-400B-8F08-42A1C6219B16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5EA42-EACF-4DFA-A943-F96D7632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B6D83-6F9A-402B-9CB5-F65C1251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1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26B4-3F46-4EB5-9F28-AFF81DB2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F8E95-D503-401B-8A25-4E13E28A5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94D14-5E09-4880-A8E7-B9BD2CB6D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83019-1494-4CB5-80EA-12C11035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3A-418C-4B44-BB80-75791D1933B5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FE14-D2F9-46C1-B549-EE1D284A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A825A-AA56-4E5B-9A84-0363EE2E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934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9EA3A-F563-4B05-940C-D392B9CC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C71C-0120-412B-9223-FD9DF4EFA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5017-B028-4ECF-9872-1BADDC0C0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AAB0-CB1A-4C59-AF65-74CE67CB7F6B}" type="datetime8">
              <a:rPr lang="en-CH" smtClean="0"/>
              <a:t>22/06/2020 09:59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2D83F-016F-40BF-A32A-B744183C0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E90E7-FA81-451B-9E16-9993429E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8013-657B-4B02-9E69-27BF69FE3C3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6749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ab/pdf/10.1103/PhysRevAccelBeams.20.111002" TargetMode="External"/><Relationship Id="rId5" Type="http://schemas.openxmlformats.org/officeDocument/2006/relationships/hyperlink" Target="https://journals.aps.org/prab/abstract/10.1103/PhysRevSTAB.18.031002" TargetMode="External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ab/abstract/10.1103/PhysRevAccelBeams.23.042801" TargetMode="External"/><Relationship Id="rId4" Type="http://schemas.openxmlformats.org/officeDocument/2006/relationships/image" Target="../media/image28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pdf/10.1103/PhysRevAccelBeams.22.061004" TargetMode="External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pdf/10.1103/PhysRevAccelBeams.23.041001" TargetMode="External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hyperlink" Target="https://journals.aps.org/prab/pdf/10.1103/PhysRevAccelBeams.23.05400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ab/pdf/10.1103/PhysRevAccelBeams.22.061004" TargetMode="Externa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290899/files/CERN-ACC-2017-0088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pdf/10.1103/PhysRevAccelBeams.22.061004" TargetMode="External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abstract/10.1103/PhysRevSTAB.15.091001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ab/abstract/10.1103/PhysRevSTAB.15.091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abstract/10.1103/PhysRevAccelBeams.20.061002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818C-6A85-433B-8077-C53A6159E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Limits of LHC corrections</a:t>
            </a:r>
            <a:endParaRPr lang="en-CH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1274B-DA82-47A8-8119-0159F58D2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sz="1500" dirty="0">
                <a:solidFill>
                  <a:srgbClr val="FFFFFF"/>
                </a:solidFill>
              </a:rPr>
              <a:t>T. Persson </a:t>
            </a:r>
          </a:p>
          <a:p>
            <a:r>
              <a:rPr lang="en-GB" sz="1500" dirty="0">
                <a:solidFill>
                  <a:srgbClr val="FFFFFF"/>
                </a:solidFill>
              </a:rPr>
              <a:t>on behalf of the OMC-team</a:t>
            </a:r>
            <a:endParaRPr lang="en-CH" sz="15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389C0-87AA-4136-8FA8-E00AB84F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4292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7541-3C47-49A2-AE3E-AC8BF269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limiting (2) 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B3B04-488F-4DA2-8962-42F9E6640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l-GR" dirty="0"/>
              <a:t>β</a:t>
            </a:r>
            <a:r>
              <a:rPr lang="en-GB" dirty="0"/>
              <a:t>-functions were reconstructed from the phase advance using the 3-bpm Method</a:t>
            </a:r>
          </a:p>
          <a:p>
            <a:r>
              <a:rPr lang="en-GB" dirty="0"/>
              <a:t>The N-BPM method was developed</a:t>
            </a:r>
          </a:p>
          <a:p>
            <a:pPr lvl="1"/>
            <a:r>
              <a:rPr lang="en-GB" dirty="0"/>
              <a:t>Based on more BPMs and different combinations</a:t>
            </a:r>
          </a:p>
          <a:p>
            <a:pPr lvl="1"/>
            <a:r>
              <a:rPr lang="en-GB" dirty="0"/>
              <a:t>Reduce significantly the uncertainty on the </a:t>
            </a:r>
            <a:r>
              <a:rPr lang="el-GR" dirty="0"/>
              <a:t>β</a:t>
            </a:r>
            <a:r>
              <a:rPr lang="en-GB" dirty="0"/>
              <a:t>-functions</a:t>
            </a:r>
          </a:p>
          <a:p>
            <a:r>
              <a:rPr lang="en-GB" dirty="0"/>
              <a:t>Extended later with analytical error estimates</a:t>
            </a:r>
          </a:p>
          <a:p>
            <a:pPr lvl="1"/>
            <a:r>
              <a:rPr lang="en-GB" dirty="0"/>
              <a:t>Significantly faster and better for pushed optics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9ABFD-7B62-4592-A519-7B31CC26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56" y="3877497"/>
            <a:ext cx="3821134" cy="2400332"/>
          </a:xfrm>
          <a:prstGeom prst="rect">
            <a:avLst/>
          </a:prstGeom>
        </p:spPr>
      </p:pic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CB7C7CF-B529-4C9F-8070-A01ACD8AC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58" y="2294498"/>
            <a:ext cx="3093319" cy="978144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0B826658-F01F-4055-8242-8E5738E9B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4" y="5079937"/>
            <a:ext cx="4426177" cy="123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0E6E9-347E-4E69-BC41-5E22675851D8}"/>
              </a:ext>
            </a:extLst>
          </p:cNvPr>
          <p:cNvSpPr txBox="1"/>
          <p:nvPr/>
        </p:nvSpPr>
        <p:spPr>
          <a:xfrm>
            <a:off x="5204544" y="6186239"/>
            <a:ext cx="6919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hlinkClick r:id="rId5"/>
              </a:rPr>
              <a:t>A. Langner and R. Tomas, "Optics measurement algorithms and error analysis for the proton energy frontier"</a:t>
            </a:r>
            <a:endParaRPr lang="en-CH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2DCDF-A70D-40D5-93F1-E8F0B779B2DB}"/>
              </a:ext>
            </a:extLst>
          </p:cNvPr>
          <p:cNvSpPr txBox="1"/>
          <p:nvPr/>
        </p:nvSpPr>
        <p:spPr>
          <a:xfrm>
            <a:off x="5204544" y="6526522"/>
            <a:ext cx="669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6"/>
              </a:rPr>
              <a:t>A. Wegscheider et al, ”</a:t>
            </a:r>
            <a:r>
              <a:rPr lang="en-GB" sz="1200" dirty="0">
                <a:hlinkClick r:id="rId6"/>
              </a:rPr>
              <a:t>Analytical N beam position monitor method” </a:t>
            </a:r>
            <a:endParaRPr lang="en-CH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EF9CED-FDCF-4E0D-94F7-9F679083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6572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FAAEB58-FF6B-42B1-B4B8-EDF3B7C6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29" y="1253399"/>
            <a:ext cx="6850715" cy="4143791"/>
          </a:xfrm>
          <a:prstGeom prst="rect">
            <a:avLst/>
          </a:prstGeom>
        </p:spPr>
      </p:pic>
      <p:sp>
        <p:nvSpPr>
          <p:cNvPr id="262" name="TextShape 1"/>
          <p:cNvSpPr txBox="1"/>
          <p:nvPr/>
        </p:nvSpPr>
        <p:spPr>
          <a:xfrm>
            <a:off x="1988861" y="273353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E88DE-0DFC-45BA-AEAE-799442D1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229" y="273353"/>
            <a:ext cx="6977508" cy="1130312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Operational </a:t>
            </a:r>
            <a:r>
              <a:rPr lang="el-GR" dirty="0"/>
              <a:t>β*</a:t>
            </a:r>
            <a:r>
              <a:rPr lang="en-GB" dirty="0"/>
              <a:t> in Run 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E6643-EDC4-4579-B498-214E9B4B6D65}"/>
              </a:ext>
            </a:extLst>
          </p:cNvPr>
          <p:cNvSpPr txBox="1"/>
          <p:nvPr/>
        </p:nvSpPr>
        <p:spPr>
          <a:xfrm>
            <a:off x="672047" y="5493792"/>
            <a:ext cx="1075869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l-GR" dirty="0"/>
              <a:t>β</a:t>
            </a:r>
            <a:r>
              <a:rPr lang="en-GB" dirty="0"/>
              <a:t>* is used to label the optics and has been reduced every year from 2015-2018</a:t>
            </a:r>
          </a:p>
          <a:p>
            <a:pPr algn="ctr"/>
            <a:r>
              <a:rPr lang="en-GB" dirty="0"/>
              <a:t>Small </a:t>
            </a:r>
            <a:r>
              <a:rPr lang="el-GR" dirty="0"/>
              <a:t>β</a:t>
            </a:r>
            <a:r>
              <a:rPr lang="en-GB" dirty="0"/>
              <a:t>* at the IP requires high </a:t>
            </a:r>
            <a:r>
              <a:rPr lang="el-GR" dirty="0"/>
              <a:t>β</a:t>
            </a:r>
            <a:r>
              <a:rPr lang="en-GB" dirty="0"/>
              <a:t>-functions in the triplet and hence more sensitive to imperfections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545B3-F6E7-4D27-A26A-599A7CCB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99156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57C6-D9B7-482E-A548-EED23315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" y="0"/>
            <a:ext cx="10515600" cy="1325563"/>
          </a:xfrm>
        </p:spPr>
        <p:txBody>
          <a:bodyPr/>
          <a:lstStyle/>
          <a:p>
            <a:r>
              <a:rPr lang="el-GR" dirty="0"/>
              <a:t>β</a:t>
            </a:r>
            <a:r>
              <a:rPr lang="en-GB" dirty="0"/>
              <a:t>-beat in 2015</a:t>
            </a:r>
            <a:endParaRPr lang="en-CH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B1F669-9003-42C9-8B6A-B0D0638D2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4" y="970868"/>
            <a:ext cx="5296786" cy="4351338"/>
          </a:xfrm>
        </p:spPr>
      </p:pic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5E4C06-879F-4CFE-868D-49213FCE1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20" y="1751948"/>
            <a:ext cx="4880230" cy="359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B1C89-42AF-4D67-A272-80E4481CFE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380563" y="5348951"/>
            <a:ext cx="4577291" cy="1424882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7EFAE7-517D-4E67-B827-CC313A48FD62}"/>
              </a:ext>
            </a:extLst>
          </p:cNvPr>
          <p:cNvSpPr/>
          <p:nvPr/>
        </p:nvSpPr>
        <p:spPr>
          <a:xfrm>
            <a:off x="4136784" y="5382588"/>
            <a:ext cx="2319509" cy="142488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DF68C-5ACA-4D06-A9CD-7DF3B16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880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6CE3-2796-4A8A-B221-D8F9C52E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How to improve the </a:t>
            </a:r>
            <a:r>
              <a:rPr lang="el-GR" dirty="0"/>
              <a:t>β*</a:t>
            </a:r>
            <a:r>
              <a:rPr lang="en-GB" dirty="0"/>
              <a:t> measurements?</a:t>
            </a:r>
            <a:endParaRPr lang="en-CH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1AC0E58-82A8-4AB3-BD01-6C89C65DE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789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8846A-28B0-46C9-932C-0E3D9C75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346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BAAB-98D8-4A90-B34D-0B4A59B9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36"/>
            <a:ext cx="10515600" cy="1325563"/>
          </a:xfrm>
        </p:spPr>
        <p:txBody>
          <a:bodyPr/>
          <a:lstStyle/>
          <a:p>
            <a:r>
              <a:rPr lang="el-GR" dirty="0"/>
              <a:t>β</a:t>
            </a:r>
            <a:r>
              <a:rPr lang="en-GB" dirty="0"/>
              <a:t> from amplitude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90E92-E5B7-4578-A764-0FD2CA542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0132"/>
                <a:ext cx="5544671" cy="422106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nor/>
                          </m:rPr>
                          <a:rPr lang="el-GR" dirty="0"/>
                          <m:t>β</m:t>
                        </m:r>
                      </m:e>
                    </m:rad>
                  </m:oMath>
                </a14:m>
                <a:r>
                  <a:rPr lang="en-GB" dirty="0"/>
                  <a:t> , where A is the amplitude of the oscillation, J the action</a:t>
                </a:r>
              </a:p>
              <a:p>
                <a:r>
                  <a:rPr lang="en-GB" dirty="0"/>
                  <a:t>If we measure the amplitude and the action then we can reconstruct the </a:t>
                </a:r>
                <a:r>
                  <a:rPr lang="el-GR" dirty="0"/>
                  <a:t>β</a:t>
                </a:r>
                <a:r>
                  <a:rPr lang="en-GB" dirty="0"/>
                  <a:t>-function at each BPM. </a:t>
                </a:r>
              </a:p>
              <a:p>
                <a:pPr lvl="1"/>
                <a:r>
                  <a:rPr lang="en-GB" dirty="0"/>
                  <a:t>The BPMs need to be calibrated very precisely</a:t>
                </a:r>
              </a:p>
              <a:p>
                <a:r>
                  <a:rPr lang="en-GB" dirty="0"/>
                  <a:t>We can also reconstruct the </a:t>
                </a:r>
                <a:r>
                  <a:rPr lang="el-GR" dirty="0"/>
                  <a:t>β</a:t>
                </a:r>
                <a:r>
                  <a:rPr lang="en-GB" dirty="0"/>
                  <a:t> functions from the phase advance</a:t>
                </a:r>
              </a:p>
              <a:p>
                <a:pPr lvl="1"/>
                <a:r>
                  <a:rPr lang="en-GB" dirty="0"/>
                  <a:t>Large uncertainties close to IR -&gt; A dedicated calibration optics where the triplets were turned off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90E92-E5B7-4578-A764-0FD2CA542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0132"/>
                <a:ext cx="5544671" cy="4221068"/>
              </a:xfrm>
              <a:blipFill>
                <a:blip r:embed="rId2"/>
                <a:stretch>
                  <a:fillRect l="-1760" t="-1879" r="-220" b="-14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96E8C9E-421B-41BF-B26D-7F3329C69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61" y="1374496"/>
            <a:ext cx="4376146" cy="3585475"/>
          </a:xfrm>
          <a:prstGeom prst="rect">
            <a:avLst/>
          </a:prstGeom>
        </p:spPr>
      </p:pic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76E75780-A94D-452F-A540-BBFD40EC3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93" y="4843672"/>
            <a:ext cx="2265959" cy="683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D7426A-F66D-4526-B96F-875EAA13A149}"/>
              </a:ext>
            </a:extLst>
          </p:cNvPr>
          <p:cNvSpPr txBox="1"/>
          <p:nvPr/>
        </p:nvSpPr>
        <p:spPr>
          <a:xfrm>
            <a:off x="3581401" y="6581001"/>
            <a:ext cx="886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hlinkClick r:id="rId5"/>
              </a:rPr>
              <a:t>A. García-Tabarés Valdivieso and R. Tomás, “</a:t>
            </a:r>
            <a:r>
              <a:rPr lang="en-GB" sz="1200" i="1" dirty="0">
                <a:hlinkClick r:id="rId5"/>
              </a:rPr>
              <a:t>Optics-measurement-based beam position monitor calibrations in the LHC insertion regions”</a:t>
            </a:r>
            <a:endParaRPr lang="es-ES" sz="1200" i="1" dirty="0"/>
          </a:p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588B-50CB-40B3-9D10-FF510F09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6802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A7D9C1-24D1-4AA1-A120-8AF35DE368E6}"/>
              </a:ext>
            </a:extLst>
          </p:cNvPr>
          <p:cNvCxnSpPr>
            <a:cxnSpLocks/>
          </p:cNvCxnSpPr>
          <p:nvPr/>
        </p:nvCxnSpPr>
        <p:spPr>
          <a:xfrm flipH="1" flipV="1">
            <a:off x="4561614" y="1808926"/>
            <a:ext cx="10641" cy="18806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57A392-59BB-4800-B5DE-8218CABBF1CB}"/>
              </a:ext>
            </a:extLst>
          </p:cNvPr>
          <p:cNvCxnSpPr>
            <a:cxnSpLocks/>
          </p:cNvCxnSpPr>
          <p:nvPr/>
        </p:nvCxnSpPr>
        <p:spPr>
          <a:xfrm flipV="1">
            <a:off x="2876093" y="1744378"/>
            <a:ext cx="0" cy="19548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D36CDF-255E-4A9F-B0B1-1C111ABD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38"/>
            <a:ext cx="10515600" cy="1325563"/>
          </a:xfrm>
        </p:spPr>
        <p:txBody>
          <a:bodyPr/>
          <a:lstStyle/>
          <a:p>
            <a:r>
              <a:rPr lang="sv-SE" dirty="0"/>
              <a:t>Commisiong strategy 2016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C2E21-9320-41E0-8412-E1C6F502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5975157-6502-456B-B9E1-82905F9CB1A1}"/>
              </a:ext>
            </a:extLst>
          </p:cNvPr>
          <p:cNvSpPr/>
          <p:nvPr/>
        </p:nvSpPr>
        <p:spPr>
          <a:xfrm>
            <a:off x="2187142" y="3699190"/>
            <a:ext cx="4806517" cy="45276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177" dirty="0"/>
              <a:t>Linear Comissoning (No X-ing)</a:t>
            </a:r>
            <a:endParaRPr lang="en-US" sz="2177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1F101E-8B07-439C-8273-F3140C50ED58}"/>
              </a:ext>
            </a:extLst>
          </p:cNvPr>
          <p:cNvCxnSpPr>
            <a:cxnSpLocks/>
          </p:cNvCxnSpPr>
          <p:nvPr/>
        </p:nvCxnSpPr>
        <p:spPr>
          <a:xfrm flipV="1">
            <a:off x="2766280" y="2953116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1DC503A-0D08-404E-828B-AE998E659F3B}"/>
              </a:ext>
            </a:extLst>
          </p:cNvPr>
          <p:cNvSpPr/>
          <p:nvPr/>
        </p:nvSpPr>
        <p:spPr>
          <a:xfrm>
            <a:off x="2031555" y="1971904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the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 virgin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Machine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99D2A0D-5925-4F95-9FAC-0D8380A7FD8E}"/>
              </a:ext>
            </a:extLst>
          </p:cNvPr>
          <p:cNvSpPr/>
          <p:nvPr/>
        </p:nvSpPr>
        <p:spPr>
          <a:xfrm>
            <a:off x="2766279" y="4858027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Calculate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A11F0-7BBE-4C27-B82B-B5B51DA820E9}"/>
              </a:ext>
            </a:extLst>
          </p:cNvPr>
          <p:cNvCxnSpPr>
            <a:cxnSpLocks/>
          </p:cNvCxnSpPr>
          <p:nvPr/>
        </p:nvCxnSpPr>
        <p:spPr>
          <a:xfrm>
            <a:off x="3501004" y="4130701"/>
            <a:ext cx="0" cy="727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75133-2BB1-46DA-B1D0-87CC1B29B4D3}"/>
              </a:ext>
            </a:extLst>
          </p:cNvPr>
          <p:cNvCxnSpPr>
            <a:cxnSpLocks/>
          </p:cNvCxnSpPr>
          <p:nvPr/>
        </p:nvCxnSpPr>
        <p:spPr>
          <a:xfrm flipV="1">
            <a:off x="4454565" y="2938999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DF4EA9BB-246B-43C4-BD99-8DE6BD3BF4EE}"/>
              </a:ext>
            </a:extLst>
          </p:cNvPr>
          <p:cNvSpPr/>
          <p:nvPr/>
        </p:nvSpPr>
        <p:spPr>
          <a:xfrm>
            <a:off x="3719841" y="2028786"/>
            <a:ext cx="1469449" cy="910213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with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7CFD78B-FBEB-4644-AC6A-4A1AF8A3189F}"/>
              </a:ext>
            </a:extLst>
          </p:cNvPr>
          <p:cNvSpPr/>
          <p:nvPr/>
        </p:nvSpPr>
        <p:spPr>
          <a:xfrm>
            <a:off x="4577808" y="4858027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Calculate Global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3570-604B-4B1A-A402-39BD0243687A}"/>
              </a:ext>
            </a:extLst>
          </p:cNvPr>
          <p:cNvCxnSpPr>
            <a:cxnSpLocks/>
          </p:cNvCxnSpPr>
          <p:nvPr/>
        </p:nvCxnSpPr>
        <p:spPr>
          <a:xfrm>
            <a:off x="5312532" y="4130701"/>
            <a:ext cx="0" cy="727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1AA4E1-D1D5-44FD-88A6-E831E11D6ADF}"/>
              </a:ext>
            </a:extLst>
          </p:cNvPr>
          <p:cNvCxnSpPr>
            <a:cxnSpLocks/>
          </p:cNvCxnSpPr>
          <p:nvPr/>
        </p:nvCxnSpPr>
        <p:spPr>
          <a:xfrm flipV="1">
            <a:off x="6263674" y="2933914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0BA0A76-BB48-43CA-8222-AE9590150A2C}"/>
              </a:ext>
            </a:extLst>
          </p:cNvPr>
          <p:cNvSpPr/>
          <p:nvPr/>
        </p:nvSpPr>
        <p:spPr>
          <a:xfrm>
            <a:off x="5408126" y="1952703"/>
            <a:ext cx="1630563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TbT Measure + 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10">
            <a:extLst>
              <a:ext uri="{FF2B5EF4-FFF2-40B4-BE49-F238E27FC236}">
                <a16:creationId xmlns:a16="http://schemas.microsoft.com/office/drawing/2014/main" id="{505013CF-DCC3-4D05-9F48-3822F397FEDE}"/>
              </a:ext>
            </a:extLst>
          </p:cNvPr>
          <p:cNvSpPr/>
          <p:nvPr/>
        </p:nvSpPr>
        <p:spPr>
          <a:xfrm>
            <a:off x="5196333" y="6215136"/>
            <a:ext cx="616267" cy="330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93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LGC Sans"/>
              </a:rPr>
              <a:t>Time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2628BF05-CE58-4A9F-9F84-D11EEC1527A1}"/>
              </a:ext>
            </a:extLst>
          </p:cNvPr>
          <p:cNvSpPr/>
          <p:nvPr/>
        </p:nvSpPr>
        <p:spPr>
          <a:xfrm>
            <a:off x="2520133" y="6157330"/>
            <a:ext cx="7054246" cy="32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A792BDE-9302-4D67-9108-2E0B0ABA7513}"/>
              </a:ext>
            </a:extLst>
          </p:cNvPr>
          <p:cNvSpPr/>
          <p:nvPr/>
        </p:nvSpPr>
        <p:spPr>
          <a:xfrm>
            <a:off x="2022716" y="1384616"/>
            <a:ext cx="1478288" cy="39019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B7BEAC2D-99EB-46B4-8A78-3DEF99F67849}"/>
              </a:ext>
            </a:extLst>
          </p:cNvPr>
          <p:cNvSpPr/>
          <p:nvPr/>
        </p:nvSpPr>
        <p:spPr>
          <a:xfrm>
            <a:off x="3711001" y="1398592"/>
            <a:ext cx="1478288" cy="39019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4D04-5700-4E89-8EF8-32AE4453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6204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1979760" y="273353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1979760" y="1603862"/>
            <a:ext cx="8214278" cy="40000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Picture 22"/>
          <p:cNvPicPr/>
          <p:nvPr/>
        </p:nvPicPr>
        <p:blipFill>
          <a:blip r:embed="rId2"/>
          <a:stretch/>
        </p:blipFill>
        <p:spPr>
          <a:xfrm>
            <a:off x="6983050" y="3457887"/>
            <a:ext cx="3138813" cy="1403991"/>
          </a:xfrm>
          <a:prstGeom prst="rect">
            <a:avLst/>
          </a:prstGeom>
          <a:ln>
            <a:noFill/>
          </a:ln>
        </p:spPr>
      </p:pic>
      <p:pic>
        <p:nvPicPr>
          <p:cNvPr id="324" name="Picture 3"/>
          <p:cNvPicPr/>
          <p:nvPr/>
        </p:nvPicPr>
        <p:blipFill>
          <a:blip r:embed="rId3"/>
          <a:stretch/>
        </p:blipFill>
        <p:spPr>
          <a:xfrm>
            <a:off x="2048996" y="2661019"/>
            <a:ext cx="4933727" cy="3810599"/>
          </a:xfrm>
          <a:prstGeom prst="rect">
            <a:avLst/>
          </a:prstGeom>
          <a:ln>
            <a:noFill/>
          </a:ln>
        </p:spPr>
      </p:pic>
      <p:sp>
        <p:nvSpPr>
          <p:cNvPr id="326" name="TextShape 4"/>
          <p:cNvSpPr txBox="1"/>
          <p:nvPr/>
        </p:nvSpPr>
        <p:spPr>
          <a:xfrm>
            <a:off x="1979107" y="326586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Local corrections</a:t>
            </a:r>
            <a:endParaRPr lang="en-US" sz="399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5"/>
          <p:cNvSpPr txBox="1"/>
          <p:nvPr/>
        </p:nvSpPr>
        <p:spPr>
          <a:xfrm>
            <a:off x="1979107" y="1433853"/>
            <a:ext cx="8214278" cy="4000019"/>
          </a:xfrm>
          <a:prstGeom prst="rect">
            <a:avLst/>
          </a:prstGeom>
          <a:noFill/>
          <a:ln>
            <a:noFill/>
          </a:ln>
        </p:spPr>
        <p:txBody>
          <a:bodyPr lIns="0" tIns="22534" rIns="0" bIns="0"/>
          <a:lstStyle/>
          <a:p>
            <a:pPr marL="310916" indent="-310589">
              <a:spcAft>
                <a:spcPts val="1291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The local phase corrections are degenerate. Possible to find several combinations that correct the phase</a:t>
            </a:r>
            <a:endParaRPr lang="en-US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0916" lvl="1" indent="-310589">
              <a:lnSpc>
                <a:spcPct val="93000"/>
              </a:lnSpc>
              <a:spcAft>
                <a:spcPts val="1291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No guarantee that the waist or β</a:t>
            </a:r>
            <a:r>
              <a:rPr lang="en-US" sz="1633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IP </a:t>
            </a: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 is well corrected</a:t>
            </a:r>
            <a:endParaRPr lang="en-US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8" name="Picture 5"/>
          <p:cNvPicPr/>
          <p:nvPr/>
        </p:nvPicPr>
        <p:blipFill>
          <a:blip r:embed="rId4"/>
          <a:stretch/>
        </p:blipFill>
        <p:spPr>
          <a:xfrm>
            <a:off x="7052939" y="5064035"/>
            <a:ext cx="734164" cy="1373618"/>
          </a:xfrm>
          <a:prstGeom prst="rect">
            <a:avLst/>
          </a:prstGeom>
          <a:ln>
            <a:noFill/>
          </a:ln>
        </p:spPr>
      </p:pic>
      <p:sp>
        <p:nvSpPr>
          <p:cNvPr id="329" name="CustomShape 6"/>
          <p:cNvSpPr/>
          <p:nvPr/>
        </p:nvSpPr>
        <p:spPr>
          <a:xfrm>
            <a:off x="7607481" y="5143068"/>
            <a:ext cx="1420973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Virgin machine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7"/>
          <p:cNvSpPr/>
          <p:nvPr/>
        </p:nvSpPr>
        <p:spPr>
          <a:xfrm>
            <a:off x="7560126" y="5920668"/>
            <a:ext cx="1961472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2016 correction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8"/>
          <p:cNvSpPr/>
          <p:nvPr/>
        </p:nvSpPr>
        <p:spPr>
          <a:xfrm>
            <a:off x="7560126" y="5562404"/>
            <a:ext cx="1961472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2015 correction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Line 9"/>
          <p:cNvSpPr/>
          <p:nvPr/>
        </p:nvSpPr>
        <p:spPr>
          <a:xfrm>
            <a:off x="8879532" y="2947434"/>
            <a:ext cx="14043" cy="1780544"/>
          </a:xfrm>
          <a:prstGeom prst="line">
            <a:avLst/>
          </a:prstGeom>
          <a:ln w="9360">
            <a:solidFill>
              <a:schemeClr val="dk1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0"/>
          <p:cNvSpPr/>
          <p:nvPr/>
        </p:nvSpPr>
        <p:spPr>
          <a:xfrm>
            <a:off x="8727996" y="4734837"/>
            <a:ext cx="428480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IP5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" name="Picture 23">
            <a:extLst>
              <a:ext uri="{FF2B5EF4-FFF2-40B4-BE49-F238E27FC236}">
                <a16:creationId xmlns:a16="http://schemas.microsoft.com/office/drawing/2014/main" id="{41D39193-30E9-4A7D-AF4A-C915527C3BD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884076" y="4685686"/>
            <a:ext cx="3821703" cy="1753437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82A05-0050-4FC9-8E1A-6FB10899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16</a:t>
            </a:fld>
            <a:endParaRPr lang="en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FABDECE5-B6F9-407C-8A42-755B5E00BE17}"/>
              </a:ext>
            </a:extLst>
          </p:cNvPr>
          <p:cNvSpPr txBox="1"/>
          <p:nvPr/>
        </p:nvSpPr>
        <p:spPr>
          <a:xfrm>
            <a:off x="1904879" y="123807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Final Corrections 2016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88E6335A-2398-4A65-BD19-CF9C8F1E9441}"/>
              </a:ext>
            </a:extLst>
          </p:cNvPr>
          <p:cNvGraphicFramePr/>
          <p:nvPr/>
        </p:nvGraphicFramePr>
        <p:xfrm>
          <a:off x="1904879" y="1282020"/>
          <a:ext cx="4328891" cy="5000411"/>
        </p:xfrm>
        <a:graphic>
          <a:graphicData uri="http://schemas.openxmlformats.org/drawingml/2006/table">
            <a:tbl>
              <a:tblPr/>
              <a:tblGrid>
                <a:gridCol w="92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013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β</a:t>
                      </a:r>
                      <a:r>
                        <a:rPr lang="en-US" sz="1800" b="0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IP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[m]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β</a:t>
                      </a:r>
                      <a:r>
                        <a:rPr lang="en-US" sz="1600" b="0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IP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 err [m]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Waist [m]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waist err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[m]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ip1b1.X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0.398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0.007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0.047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0.009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ip1b1.Y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0.401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-0.009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0.009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ip1b2.X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0.398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0.001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0.009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0.011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ip1b2.Y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0.402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0.001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0.072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0.010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ip5b1.X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0.399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-0.009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ip5b1.Y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0.400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0.001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-0.028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0.010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ip5b2.X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0.395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0.070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ip5b2.Y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0.396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0.004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-0.025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0.011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Average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0.403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0.003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0.016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0.010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9886">
                <a:tc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RMS 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M Roman"/>
                          <a:ea typeface="DejaVu LGC Sans"/>
                        </a:rPr>
                        <a:t>β-beat </a:t>
                      </a: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in IP %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3000"/>
                        </a:lnSpc>
                      </a:pPr>
                      <a:r>
                        <a:rPr lang="en-US" sz="2500" b="1" u="sng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LGC Sans"/>
                        </a:rPr>
                        <a:t>1%</a:t>
                      </a:r>
                      <a:endParaRPr lang="en-US" sz="25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9">
            <a:extLst>
              <a:ext uri="{FF2B5EF4-FFF2-40B4-BE49-F238E27FC236}">
                <a16:creationId xmlns:a16="http://schemas.microsoft.com/office/drawing/2014/main" id="{25790F86-9496-49D6-BE8F-127BFB7BEE5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01399" y="1780105"/>
            <a:ext cx="4518832" cy="3297789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6712B146-0D10-41EF-9A60-157C320D94CF}"/>
              </a:ext>
            </a:extLst>
          </p:cNvPr>
          <p:cNvSpPr txBox="1"/>
          <p:nvPr/>
        </p:nvSpPr>
        <p:spPr>
          <a:xfrm rot="19469194">
            <a:off x="1927291" y="2742478"/>
            <a:ext cx="7190815" cy="125650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r>
              <a:rPr lang="en-US" sz="7983" dirty="0"/>
              <a:t> No X’ing! </a:t>
            </a:r>
          </a:p>
        </p:txBody>
      </p:sp>
      <p:pic>
        <p:nvPicPr>
          <p:cNvPr id="8" name="Picture 7" descr="A picture containing kite, flying, table, map&#10;&#10;Description automatically generated">
            <a:extLst>
              <a:ext uri="{FF2B5EF4-FFF2-40B4-BE49-F238E27FC236}">
                <a16:creationId xmlns:a16="http://schemas.microsoft.com/office/drawing/2014/main" id="{242734D2-5667-4298-AE1B-322F2281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34" y="5366334"/>
            <a:ext cx="2043161" cy="11303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ADB11-DC40-417C-B98E-1F8DE18E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968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979760" y="273353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1979760" y="1603862"/>
            <a:ext cx="8214278" cy="40000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1997962" y="44018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399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Effect of crossing angles</a:t>
            </a:r>
          </a:p>
        </p:txBody>
      </p:sp>
      <p:sp>
        <p:nvSpPr>
          <p:cNvPr id="342" name="CustomShape 4"/>
          <p:cNvSpPr/>
          <p:nvPr/>
        </p:nvSpPr>
        <p:spPr>
          <a:xfrm>
            <a:off x="1877820" y="1010164"/>
            <a:ext cx="8124140" cy="1130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 marL="259314" indent="-258987">
              <a:buClr>
                <a:srgbClr val="000000"/>
              </a:buClr>
              <a:buFont typeface="Arial"/>
              <a:buChar char="•"/>
            </a:pP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Crossing angles are needed at the IRs so beams only collide at the IPs. </a:t>
            </a:r>
          </a:p>
          <a:p>
            <a:pPr marL="259314" indent="-258987">
              <a:buClr>
                <a:srgbClr val="000000"/>
              </a:buClr>
              <a:buFont typeface="Arial"/>
              <a:buChar char="•"/>
            </a:pP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Optics measured in June (commissioning without crossing angles in April)</a:t>
            </a:r>
            <a:endParaRPr lang="en-US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4086" lvl="1" indent="-258987">
              <a:buClr>
                <a:srgbClr val="000000"/>
              </a:buClr>
              <a:buFont typeface="Arial"/>
              <a:buChar char="•"/>
            </a:pPr>
            <a:r>
              <a:rPr lang="en-US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Difference between the two measurements shown in plot below</a:t>
            </a:r>
            <a:endParaRPr lang="en-US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314" indent="-258987">
              <a:buClr>
                <a:srgbClr val="000000"/>
              </a:buClr>
              <a:buFont typeface="Arial"/>
              <a:buChar char="•"/>
            </a:pP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Consistent with simulation of the </a:t>
            </a:r>
            <a:r>
              <a:rPr lang="en-US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 sextupoles errors </a:t>
            </a: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crossing angles</a:t>
            </a:r>
            <a:endParaRPr lang="en-US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7643033" y="2716538"/>
            <a:ext cx="2358927" cy="2321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 increase of the peak </a:t>
            </a: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M Roman"/>
              </a:rPr>
              <a:t>β</a:t>
            </a: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-beat in the order of  ~</a:t>
            </a:r>
            <a:r>
              <a:rPr lang="en-US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3%</a:t>
            </a: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due to crossing angles + </a:t>
            </a:r>
            <a:r>
              <a:rPr lang="en-US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 sextupole errors</a:t>
            </a:r>
            <a:endParaRPr lang="en-US" sz="2177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Content Placeholder 9"/>
          <p:cNvPicPr/>
          <p:nvPr/>
        </p:nvPicPr>
        <p:blipFill>
          <a:blip r:embed="rId2"/>
          <a:stretch/>
        </p:blipFill>
        <p:spPr>
          <a:xfrm>
            <a:off x="2117906" y="2612848"/>
            <a:ext cx="5081996" cy="377369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2F998-B3A4-4D28-BB20-18C7F45F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18</a:t>
            </a:fld>
            <a:endParaRPr lang="en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D71B2C9-C859-4C4E-96BA-D61A790E6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94" y="1693115"/>
            <a:ext cx="3332337" cy="4378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2A551-C016-4E05-9DE1-5E08879EF620}"/>
              </a:ext>
            </a:extLst>
          </p:cNvPr>
          <p:cNvSpPr/>
          <p:nvPr/>
        </p:nvSpPr>
        <p:spPr>
          <a:xfrm>
            <a:off x="6561913" y="6538912"/>
            <a:ext cx="8533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i="1" dirty="0">
                <a:hlinkClick r:id="rId3"/>
              </a:rPr>
              <a:t>E. H. Maclean et al, ”</a:t>
            </a:r>
            <a:r>
              <a:rPr lang="en-GB" sz="1200" i="1" dirty="0">
                <a:hlinkClick r:id="rId3"/>
              </a:rPr>
              <a:t>New approach to LHC optics commissioning for the nonlinear era”</a:t>
            </a:r>
            <a:endParaRPr lang="en-CH" sz="12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BCE55F-5A26-4510-B4EE-7BA99490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2637" y="1615071"/>
            <a:ext cx="3332336" cy="43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F84CCC7-A76A-46FF-9E02-828500A31311}"/>
              </a:ext>
            </a:extLst>
          </p:cNvPr>
          <p:cNvSpPr txBox="1">
            <a:spLocks/>
          </p:cNvSpPr>
          <p:nvPr/>
        </p:nvSpPr>
        <p:spPr>
          <a:xfrm>
            <a:off x="2083240" y="315114"/>
            <a:ext cx="7260233" cy="1330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Sextupolar corrections in IR1 and IR5</a:t>
            </a:r>
            <a:endParaRPr lang="en-CH" dirty="0"/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7A92E4D4-5E20-4EDB-BC67-A0DA70CE0554}"/>
              </a:ext>
            </a:extLst>
          </p:cNvPr>
          <p:cNvSpPr/>
          <p:nvPr/>
        </p:nvSpPr>
        <p:spPr>
          <a:xfrm>
            <a:off x="1138349" y="2134023"/>
            <a:ext cx="2793571" cy="5414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 marL="259314" indent="-258987">
              <a:buClr>
                <a:srgbClr val="000000"/>
              </a:buClr>
              <a:buFont typeface="Arial"/>
              <a:buChar char="•"/>
            </a:pP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crossing angles in the IRs are changed and the feed-down tune and coupling is measured.</a:t>
            </a:r>
          </a:p>
          <a:p>
            <a:pPr marL="259314" indent="-258987">
              <a:buClr>
                <a:srgbClr val="000000"/>
              </a:buClr>
              <a:buFont typeface="Arial"/>
              <a:buChar char="•"/>
            </a:pP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 on this the nonlinear corrections are calculated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1007BA-54C6-474E-9377-DED65F3D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19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416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014-A7AB-4581-B8D9-0C94A606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Why do we correct the optics in the LHC?</a:t>
            </a:r>
            <a:endParaRPr lang="en-CH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FA38DE7-C02B-4854-91A7-336708689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61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AC5C6-46A2-4157-9AAD-F25884728288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59" y="2980318"/>
            <a:ext cx="1204414" cy="6313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EBDFD-7948-4D0B-84B2-9019A804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77413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65D7F-79ED-4813-9040-861E300E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85" y="1017847"/>
            <a:ext cx="6532526" cy="5451563"/>
          </a:xfrm>
          <a:prstGeom prst="rect">
            <a:avLst/>
          </a:prstGeom>
        </p:spPr>
      </p:pic>
      <p:sp>
        <p:nvSpPr>
          <p:cNvPr id="387" name="TextShape 1"/>
          <p:cNvSpPr txBox="1"/>
          <p:nvPr/>
        </p:nvSpPr>
        <p:spPr>
          <a:xfrm>
            <a:off x="1979760" y="273353"/>
            <a:ext cx="8214278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B6810A-CF0C-4EBD-95D7-97D90DD4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741" y="273353"/>
            <a:ext cx="7723461" cy="1130312"/>
          </a:xfrm>
        </p:spPr>
        <p:txBody>
          <a:bodyPr/>
          <a:lstStyle/>
          <a:p>
            <a:pPr algn="ctr"/>
            <a:r>
              <a:rPr lang="sv-SE" dirty="0"/>
              <a:t> Flat-orbit vs X’ing</a:t>
            </a:r>
            <a:endParaRPr lang="en-US" dirty="0"/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1FC7E0C1-45BC-4B72-9648-A5150A6BC642}"/>
              </a:ext>
            </a:extLst>
          </p:cNvPr>
          <p:cNvSpPr txBox="1"/>
          <p:nvPr/>
        </p:nvSpPr>
        <p:spPr>
          <a:xfrm>
            <a:off x="7080812" y="1984401"/>
            <a:ext cx="2975632" cy="40000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X’ing angles introduce </a:t>
            </a: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β-beating</a:t>
            </a:r>
          </a:p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sextupolar correction removes most of it</a:t>
            </a:r>
          </a:p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Re-iteration of the linear correction </a:t>
            </a:r>
          </a:p>
          <a:p>
            <a:pPr marL="512749" lvl="1">
              <a:spcBef>
                <a:spcPts val="1286"/>
              </a:spcBef>
              <a:buClr>
                <a:srgbClr val="000000"/>
              </a:buClr>
              <a:buSzPct val="45000"/>
            </a:pPr>
            <a:r>
              <a:rPr lang="sv-SE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sym typeface="Wingdings" panose="05000000000000000000" pitchFamily="2" charset="2"/>
              </a:rPr>
              <a:t></a:t>
            </a:r>
            <a:r>
              <a:rPr lang="sv-SE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Same quality of correction as with flat orbit</a:t>
            </a:r>
            <a:endParaRPr lang="en-US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13F42A-6AFE-469C-9A9B-40D5FC058B08}"/>
              </a:ext>
            </a:extLst>
          </p:cNvPr>
          <p:cNvSpPr/>
          <p:nvPr/>
        </p:nvSpPr>
        <p:spPr>
          <a:xfrm>
            <a:off x="2880519" y="5730049"/>
            <a:ext cx="360664" cy="254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ECB88E-27A5-45D8-BF5C-93BC1F228680}"/>
              </a:ext>
            </a:extLst>
          </p:cNvPr>
          <p:cNvSpPr/>
          <p:nvPr/>
        </p:nvSpPr>
        <p:spPr>
          <a:xfrm>
            <a:off x="2880519" y="6117763"/>
            <a:ext cx="360664" cy="2543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F3536-A0AE-4985-A079-E353D947680C}"/>
              </a:ext>
            </a:extLst>
          </p:cNvPr>
          <p:cNvSpPr txBox="1"/>
          <p:nvPr/>
        </p:nvSpPr>
        <p:spPr>
          <a:xfrm>
            <a:off x="3332019" y="5689708"/>
            <a:ext cx="159142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33" dirty="0"/>
              <a:t>Measured</a:t>
            </a:r>
            <a:endParaRPr lang="en-US" sz="16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439F1-C51F-443C-A1AB-11A391C9CD43}"/>
              </a:ext>
            </a:extLst>
          </p:cNvPr>
          <p:cNvSpPr txBox="1"/>
          <p:nvPr/>
        </p:nvSpPr>
        <p:spPr>
          <a:xfrm>
            <a:off x="3332019" y="6037082"/>
            <a:ext cx="234815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33" dirty="0"/>
              <a:t>Extrapolated</a:t>
            </a:r>
            <a:endParaRPr lang="en-US"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A00076-87BE-406C-92A0-5723D9FEE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3817"/>
            <a:ext cx="9144000" cy="2387600"/>
          </a:xfrm>
        </p:spPr>
        <p:txBody>
          <a:bodyPr/>
          <a:lstStyle/>
          <a:p>
            <a:r>
              <a:rPr lang="en-GB" dirty="0"/>
              <a:t>And the LHC lived happily ever after… </a:t>
            </a:r>
            <a:endParaRPr lang="en-C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463E97-3F80-4A41-892C-AD980C691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130" y="1918510"/>
            <a:ext cx="9144000" cy="2310031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Still many challenges!</a:t>
            </a:r>
          </a:p>
          <a:p>
            <a:endParaRPr lang="en-GB" sz="4000" dirty="0"/>
          </a:p>
          <a:p>
            <a:r>
              <a:rPr lang="en-GB" sz="4000" dirty="0"/>
              <a:t>What will limit us in the future?</a:t>
            </a:r>
          </a:p>
          <a:p>
            <a:r>
              <a:rPr lang="en-GB" dirty="0"/>
              <a:t> 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19E21A-D3E6-4501-B705-083C1834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231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403BF7-0ADD-4B8E-9E96-884A18CE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3" y="91651"/>
            <a:ext cx="10515600" cy="1325563"/>
          </a:xfrm>
        </p:spPr>
        <p:txBody>
          <a:bodyPr/>
          <a:lstStyle/>
          <a:p>
            <a:r>
              <a:rPr lang="en-GB" dirty="0"/>
              <a:t>Local coupling</a:t>
            </a:r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33C4C-8305-4630-AF36-37E3BD5A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00" y="2720421"/>
            <a:ext cx="10065488" cy="379403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+mj-lt"/>
              </a:rPr>
              <a:t>Local coupling corrections has been part of the correction strategy since the start of the LHC. </a:t>
            </a:r>
          </a:p>
          <a:p>
            <a:pPr lvl="1"/>
            <a:r>
              <a:rPr lang="en-GB" dirty="0">
                <a:latin typeface="+mj-lt"/>
              </a:rPr>
              <a:t>They rely on the measurement of the f</a:t>
            </a:r>
            <a:r>
              <a:rPr lang="en-GB" baseline="-25000" dirty="0">
                <a:latin typeface="+mj-lt"/>
              </a:rPr>
              <a:t>1001</a:t>
            </a:r>
            <a:r>
              <a:rPr lang="en-GB" dirty="0">
                <a:latin typeface="+mj-lt"/>
              </a:rPr>
              <a:t> and the f</a:t>
            </a:r>
            <a:r>
              <a:rPr lang="en-GB" baseline="-25000" dirty="0">
                <a:latin typeface="+mj-lt"/>
              </a:rPr>
              <a:t>1010</a:t>
            </a:r>
            <a:r>
              <a:rPr lang="en-GB" dirty="0">
                <a:latin typeface="+mj-lt"/>
              </a:rPr>
              <a:t> and are corrected with two common skew quadrupoles, one on each side of every IP. </a:t>
            </a:r>
          </a:p>
          <a:p>
            <a:pPr lvl="1"/>
            <a:r>
              <a:rPr lang="en-GB" dirty="0">
                <a:latin typeface="+mj-lt"/>
              </a:rPr>
              <a:t>Creates an almost closed bump. </a:t>
            </a:r>
          </a:p>
          <a:p>
            <a:pPr lvl="2"/>
            <a:r>
              <a:rPr lang="en-GB" dirty="0">
                <a:latin typeface="+mj-lt"/>
              </a:rPr>
              <a:t>Increasing MQSX3.L and at the same time decrease MQSX3.R changes the coupling at the IP but almost undetectable outside</a:t>
            </a:r>
          </a:p>
          <a:p>
            <a:pPr lvl="2"/>
            <a:r>
              <a:rPr lang="en-GB" dirty="0">
                <a:latin typeface="+mj-lt"/>
              </a:rPr>
              <a:t>A knob doing exactly this re-balancing between right and left is called the collinearity knob</a:t>
            </a:r>
          </a:p>
          <a:p>
            <a:r>
              <a:rPr lang="en-GB" dirty="0">
                <a:latin typeface="+mj-lt"/>
              </a:rPr>
              <a:t>A mistake in the implementation of the corrections in 2018 highlighted the importance of them</a:t>
            </a:r>
          </a:p>
          <a:p>
            <a:pPr lvl="1"/>
            <a:r>
              <a:rPr lang="en-GB" dirty="0">
                <a:latin typeface="+mj-lt"/>
              </a:rPr>
              <a:t>Reduced the luminosity with around 50%!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3AD18-2CCF-4397-9C7F-CAAC5AE9838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CH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E1C506-C846-405C-B183-C602CA1147FD}"/>
              </a:ext>
            </a:extLst>
          </p:cNvPr>
          <p:cNvCxnSpPr>
            <a:cxnSpLocks/>
          </p:cNvCxnSpPr>
          <p:nvPr/>
        </p:nvCxnSpPr>
        <p:spPr>
          <a:xfrm flipV="1">
            <a:off x="550554" y="1671872"/>
            <a:ext cx="4524039" cy="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02E633E-77AD-4001-82B0-83758835CEAA}"/>
              </a:ext>
            </a:extLst>
          </p:cNvPr>
          <p:cNvSpPr/>
          <p:nvPr/>
        </p:nvSpPr>
        <p:spPr>
          <a:xfrm>
            <a:off x="743119" y="1486009"/>
            <a:ext cx="959224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Q3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8FBE2-A0BE-4AB1-B930-26E2B34FC652}"/>
              </a:ext>
            </a:extLst>
          </p:cNvPr>
          <p:cNvSpPr/>
          <p:nvPr/>
        </p:nvSpPr>
        <p:spPr>
          <a:xfrm>
            <a:off x="2116045" y="1486009"/>
            <a:ext cx="959224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Q2</a:t>
            </a:r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56CB4-8F5E-4D43-B2F1-7EDBC2C90CA9}"/>
              </a:ext>
            </a:extLst>
          </p:cNvPr>
          <p:cNvSpPr/>
          <p:nvPr/>
        </p:nvSpPr>
        <p:spPr>
          <a:xfrm>
            <a:off x="3488971" y="1486009"/>
            <a:ext cx="959224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Q1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3CAA1B-D14E-4490-8B6E-52556216A787}"/>
              </a:ext>
            </a:extLst>
          </p:cNvPr>
          <p:cNvSpPr/>
          <p:nvPr/>
        </p:nvSpPr>
        <p:spPr>
          <a:xfrm>
            <a:off x="1784897" y="1486009"/>
            <a:ext cx="111318" cy="3765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ECC414-AC0A-4188-BFAC-8CB33C34F237}"/>
              </a:ext>
            </a:extLst>
          </p:cNvPr>
          <p:cNvSpPr txBox="1"/>
          <p:nvPr/>
        </p:nvSpPr>
        <p:spPr>
          <a:xfrm>
            <a:off x="1239247" y="1997394"/>
            <a:ext cx="120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MQSX3.L</a:t>
            </a:r>
            <a:endParaRPr lang="en-CH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61057C-DC46-4E18-B4A3-A89F40B7BD49}"/>
              </a:ext>
            </a:extLst>
          </p:cNvPr>
          <p:cNvCxnSpPr>
            <a:cxnSpLocks/>
          </p:cNvCxnSpPr>
          <p:nvPr/>
        </p:nvCxnSpPr>
        <p:spPr>
          <a:xfrm flipH="1">
            <a:off x="6159993" y="1638563"/>
            <a:ext cx="4035793" cy="3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09572-CE4E-44F2-83D2-12726FBBF17D}"/>
              </a:ext>
            </a:extLst>
          </p:cNvPr>
          <p:cNvSpPr/>
          <p:nvPr/>
        </p:nvSpPr>
        <p:spPr>
          <a:xfrm>
            <a:off x="9236562" y="1483613"/>
            <a:ext cx="959224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Q3</a:t>
            </a:r>
            <a:endParaRPr lang="en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4F2671-CD83-4BB3-A4C0-B0A58DC175AF}"/>
              </a:ext>
            </a:extLst>
          </p:cNvPr>
          <p:cNvSpPr/>
          <p:nvPr/>
        </p:nvSpPr>
        <p:spPr>
          <a:xfrm>
            <a:off x="7918684" y="1483613"/>
            <a:ext cx="959224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Q2</a:t>
            </a:r>
            <a:endParaRPr lang="en-C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EFBD98-0A65-48A8-9E14-944C01F5E709}"/>
              </a:ext>
            </a:extLst>
          </p:cNvPr>
          <p:cNvSpPr/>
          <p:nvPr/>
        </p:nvSpPr>
        <p:spPr>
          <a:xfrm>
            <a:off x="6648413" y="1483613"/>
            <a:ext cx="959224" cy="3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Q1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FD3B06-EB96-484D-875C-365D450F5A76}"/>
              </a:ext>
            </a:extLst>
          </p:cNvPr>
          <p:cNvSpPr/>
          <p:nvPr/>
        </p:nvSpPr>
        <p:spPr>
          <a:xfrm>
            <a:off x="9065241" y="1483613"/>
            <a:ext cx="111318" cy="3765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5763A0-5B70-417B-9023-CDD0AEF76774}"/>
              </a:ext>
            </a:extLst>
          </p:cNvPr>
          <p:cNvSpPr txBox="1"/>
          <p:nvPr/>
        </p:nvSpPr>
        <p:spPr>
          <a:xfrm>
            <a:off x="8969630" y="2017477"/>
            <a:ext cx="120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MQSX3.R</a:t>
            </a:r>
            <a:endParaRPr lang="en-CH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07008EB-F677-4B83-8394-F25A76DFE06E}"/>
              </a:ext>
            </a:extLst>
          </p:cNvPr>
          <p:cNvSpPr/>
          <p:nvPr/>
        </p:nvSpPr>
        <p:spPr>
          <a:xfrm rot="5400000">
            <a:off x="5361403" y="-1579584"/>
            <a:ext cx="244390" cy="7286085"/>
          </a:xfrm>
          <a:prstGeom prst="rightBrace">
            <a:avLst>
              <a:gd name="adj1" fmla="val 19074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068F69-6FC0-4191-8302-A62462319A77}"/>
              </a:ext>
            </a:extLst>
          </p:cNvPr>
          <p:cNvSpPr txBox="1"/>
          <p:nvPr/>
        </p:nvSpPr>
        <p:spPr>
          <a:xfrm>
            <a:off x="5043150" y="2210232"/>
            <a:ext cx="16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180 deg</a:t>
            </a:r>
            <a:endParaRPr lang="en-C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91033-0100-496C-B13F-32B2667D984C}"/>
              </a:ext>
            </a:extLst>
          </p:cNvPr>
          <p:cNvSpPr txBox="1"/>
          <p:nvPr/>
        </p:nvSpPr>
        <p:spPr>
          <a:xfrm>
            <a:off x="5442146" y="1456293"/>
            <a:ext cx="5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IP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5C8D2-8FF9-4F43-AECD-A67DD120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2380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1979433" y="273353"/>
            <a:ext cx="8213625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1979433" y="1603862"/>
            <a:ext cx="8213625" cy="40003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TextShape 3"/>
          <p:cNvSpPr txBox="1"/>
          <p:nvPr/>
        </p:nvSpPr>
        <p:spPr>
          <a:xfrm>
            <a:off x="1588838" y="264861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27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Picture 470"/>
          <p:cNvPicPr/>
          <p:nvPr/>
        </p:nvPicPr>
        <p:blipFill>
          <a:blip r:embed="rId2"/>
          <a:stretch/>
        </p:blipFill>
        <p:spPr>
          <a:xfrm>
            <a:off x="1659707" y="926254"/>
            <a:ext cx="4852407" cy="3484014"/>
          </a:xfrm>
          <a:prstGeom prst="rect">
            <a:avLst/>
          </a:prstGeom>
          <a:ln>
            <a:noFill/>
          </a:ln>
        </p:spPr>
      </p:pic>
      <p:pic>
        <p:nvPicPr>
          <p:cNvPr id="472" name="Picture 471"/>
          <p:cNvPicPr/>
          <p:nvPr/>
        </p:nvPicPr>
        <p:blipFill>
          <a:blip r:embed="rId3"/>
          <a:stretch/>
        </p:blipFill>
        <p:spPr>
          <a:xfrm>
            <a:off x="6707412" y="1084265"/>
            <a:ext cx="3483687" cy="3506548"/>
          </a:xfrm>
          <a:prstGeom prst="rect">
            <a:avLst/>
          </a:prstGeom>
          <a:ln>
            <a:noFill/>
          </a:ln>
        </p:spPr>
      </p:pic>
      <p:sp>
        <p:nvSpPr>
          <p:cNvPr id="473" name="TextShape 4"/>
          <p:cNvSpPr txBox="1"/>
          <p:nvPr/>
        </p:nvSpPr>
        <p:spPr>
          <a:xfrm>
            <a:off x="1451941" y="4444860"/>
            <a:ext cx="8710034" cy="2148279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Tracking simulation: Ideal machine (beam 1) + trim of the</a:t>
            </a:r>
          </a:p>
          <a:p>
            <a:r>
              <a:rPr lang="en-US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colinearity knob = 10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(MQSX.3L2 = 10</a:t>
            </a:r>
            <a:r>
              <a:rPr lang="en-US" sz="1633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-3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m</a:t>
            </a:r>
            <a:r>
              <a:rPr lang="en-US" sz="1633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-2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and MQSX.3R2 = -10</a:t>
            </a:r>
            <a:r>
              <a:rPr lang="en-US" sz="1633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-3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m</a:t>
            </a:r>
            <a:r>
              <a:rPr lang="en-US" sz="1633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-2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</a:p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→</a:t>
            </a:r>
            <a:r>
              <a:rPr lang="en-US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Beam size is 15% larger in horizontal and 30%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in vertical in IP2 compared to IP1</a:t>
            </a:r>
          </a:p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→</a:t>
            </a:r>
            <a:r>
              <a:rPr lang="en-US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33% lower luminosity </a:t>
            </a: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(neglecting effect from crossing angles) compared to the 50% that was observed in the machine </a:t>
            </a:r>
          </a:p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→ Almost identical beam size increase for beam 2  (less than 1% difference) </a:t>
            </a:r>
          </a:p>
        </p:txBody>
      </p:sp>
      <p:sp>
        <p:nvSpPr>
          <p:cNvPr id="474" name="TextShape 5"/>
          <p:cNvSpPr txBox="1"/>
          <p:nvPr/>
        </p:nvSpPr>
        <p:spPr>
          <a:xfrm>
            <a:off x="1979433" y="-13489"/>
            <a:ext cx="8213625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br>
              <a:rPr sz="1633" dirty="0">
                <a:latin typeface="+mj-lt"/>
              </a:rPr>
            </a:b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Simulation of the local coupling error</a:t>
            </a:r>
          </a:p>
        </p:txBody>
      </p:sp>
      <p:sp>
        <p:nvSpPr>
          <p:cNvPr id="475" name="TextShape 6"/>
          <p:cNvSpPr txBox="1"/>
          <p:nvPr/>
        </p:nvSpPr>
        <p:spPr>
          <a:xfrm>
            <a:off x="7620545" y="882363"/>
            <a:ext cx="2322349" cy="31156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2d histogram x-y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3E997-8717-44E9-9AD7-FEA80492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23</a:t>
            </a:fld>
            <a:endParaRPr lang="en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90F5539-A26D-4935-96EF-018B0BB1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local coupling on beam-size</a:t>
            </a:r>
            <a:endParaRPr lang="en-CH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1FD9A4-14CA-45B3-9B61-9E37ECA5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679"/>
            <a:ext cx="10515600" cy="202377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Relative small errors in the local coupling can cause a large increase of beam size!</a:t>
            </a:r>
          </a:p>
          <a:p>
            <a:r>
              <a:rPr lang="en-GB" dirty="0"/>
              <a:t>So far we have been limited by how well we can measure the coupling RDTs</a:t>
            </a:r>
          </a:p>
          <a:p>
            <a:pPr lvl="1"/>
            <a:r>
              <a:rPr lang="en-GB" dirty="0"/>
              <a:t>Challenging because of the phase advance in this region 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5BD3F62-7EE5-478D-8804-1C69653ED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47" y="3530312"/>
            <a:ext cx="4165533" cy="26313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9D746-635F-411E-B9BB-E815EE2E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02495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501"/>
          <p:cNvPicPr/>
          <p:nvPr/>
        </p:nvPicPr>
        <p:blipFill>
          <a:blip r:embed="rId2"/>
          <a:stretch/>
        </p:blipFill>
        <p:spPr>
          <a:xfrm>
            <a:off x="670579" y="3311061"/>
            <a:ext cx="5736587" cy="2641676"/>
          </a:xfrm>
          <a:prstGeom prst="rect">
            <a:avLst/>
          </a:prstGeom>
          <a:ln>
            <a:noFill/>
          </a:ln>
        </p:spPr>
      </p:pic>
      <p:sp>
        <p:nvSpPr>
          <p:cNvPr id="503" name="TextShape 1"/>
          <p:cNvSpPr txBox="1"/>
          <p:nvPr/>
        </p:nvSpPr>
        <p:spPr>
          <a:xfrm>
            <a:off x="670579" y="1657714"/>
            <a:ext cx="8213625" cy="37812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5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Principle of the rigid waist shift: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Unbalance the strength of the left and the right triplet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Breaks the left-right symmetry</a:t>
            </a:r>
          </a:p>
        </p:txBody>
      </p:sp>
      <p:sp>
        <p:nvSpPr>
          <p:cNvPr id="504" name="TextShape 2"/>
          <p:cNvSpPr txBox="1"/>
          <p:nvPr/>
        </p:nvSpPr>
        <p:spPr>
          <a:xfrm>
            <a:off x="2018950" y="216578"/>
            <a:ext cx="8213625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2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New method to measure the </a:t>
            </a:r>
            <a:br>
              <a:rPr sz="1633" dirty="0">
                <a:latin typeface="+mj-lt"/>
              </a:rPr>
            </a:br>
            <a:r>
              <a:rPr lang="en-US" sz="362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local coupling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04293-AF06-4155-9EE5-AA6E00C1A42E}"/>
              </a:ext>
            </a:extLst>
          </p:cNvPr>
          <p:cNvSpPr txBox="1"/>
          <p:nvPr/>
        </p:nvSpPr>
        <p:spPr>
          <a:xfrm rot="16200000">
            <a:off x="639135" y="4077618"/>
            <a:ext cx="47787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33" dirty="0"/>
              <a:t>[m]</a:t>
            </a:r>
            <a:endParaRPr lang="en-US" sz="16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407B1-C3EB-4159-BD01-F375D92770B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44700" y="3503517"/>
            <a:ext cx="3204383" cy="2861599"/>
          </a:xfrm>
          <a:prstGeom prst="rect">
            <a:avLst/>
          </a:prstGeom>
          <a:ln>
            <a:noFill/>
          </a:ln>
        </p:spPr>
      </p:pic>
      <p:sp>
        <p:nvSpPr>
          <p:cNvPr id="7" name="TextShape 2">
            <a:extLst>
              <a:ext uri="{FF2B5EF4-FFF2-40B4-BE49-F238E27FC236}">
                <a16:creationId xmlns:a16="http://schemas.microsoft.com/office/drawing/2014/main" id="{EA50DBE9-2258-4328-96D6-292E1E5F9E6D}"/>
              </a:ext>
            </a:extLst>
          </p:cNvPr>
          <p:cNvSpPr txBox="1"/>
          <p:nvPr/>
        </p:nvSpPr>
        <p:spPr>
          <a:xfrm>
            <a:off x="7785231" y="1621941"/>
            <a:ext cx="3276305" cy="17325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colinearity knob gives no contribution to the global observable |C-|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applying the rigidity knob there is a dependency</a:t>
            </a:r>
          </a:p>
        </p:txBody>
      </p:sp>
    </p:spTree>
    <p:extLst>
      <p:ext uri="{BB962C8B-B14F-4D97-AF65-F5344CB8AC3E}">
        <p14:creationId xmlns:p14="http://schemas.microsoft.com/office/powerpoint/2010/main" val="20369145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C90E-B63B-495A-8DCF-5D9149BF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of K-modulation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4E20-D5DC-437A-9230-4852AD4D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As the </a:t>
            </a:r>
            <a:r>
              <a:rPr lang="el-GR" dirty="0">
                <a:latin typeface="+mj-lt"/>
              </a:rPr>
              <a:t>β*</a:t>
            </a:r>
            <a:r>
              <a:rPr lang="en-GB" dirty="0">
                <a:latin typeface="+mj-lt"/>
              </a:rPr>
              <a:t> is squeezed further the K-modulation measurements cannot constrain the </a:t>
            </a:r>
            <a:r>
              <a:rPr lang="el-GR" dirty="0">
                <a:latin typeface="+mj-lt"/>
              </a:rPr>
              <a:t>β*</a:t>
            </a:r>
            <a:r>
              <a:rPr lang="en-GB" dirty="0">
                <a:latin typeface="+mj-lt"/>
              </a:rPr>
              <a:t> to the desired level</a:t>
            </a:r>
          </a:p>
          <a:p>
            <a:pPr lvl="1"/>
            <a:r>
              <a:rPr lang="en-GB" dirty="0">
                <a:latin typeface="+mj-lt"/>
              </a:rPr>
              <a:t>Limited by:</a:t>
            </a:r>
          </a:p>
          <a:p>
            <a:pPr lvl="2"/>
            <a:r>
              <a:rPr lang="en-GB" dirty="0">
                <a:latin typeface="+mj-lt"/>
              </a:rPr>
              <a:t>Tune jitter</a:t>
            </a:r>
          </a:p>
          <a:p>
            <a:pPr lvl="2"/>
            <a:r>
              <a:rPr lang="en-GB" dirty="0">
                <a:latin typeface="+mj-lt"/>
              </a:rPr>
              <a:t>Misalignment</a:t>
            </a:r>
          </a:p>
          <a:p>
            <a:pPr lvl="2"/>
            <a:r>
              <a:rPr lang="en-GB" dirty="0">
                <a:latin typeface="+mj-lt"/>
              </a:rPr>
              <a:t>Mispowering</a:t>
            </a:r>
          </a:p>
          <a:p>
            <a:pPr lvl="2"/>
            <a:endParaRPr lang="en-GB" dirty="0">
              <a:latin typeface="+mj-lt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424542-D419-4752-90E8-BB41325E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8" y="3061993"/>
            <a:ext cx="3774838" cy="2870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17411-A864-48B5-95CA-C7B63FD0CBD7}"/>
              </a:ext>
            </a:extLst>
          </p:cNvPr>
          <p:cNvSpPr txBox="1"/>
          <p:nvPr/>
        </p:nvSpPr>
        <p:spPr>
          <a:xfrm>
            <a:off x="5880629" y="5942568"/>
            <a:ext cx="216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β*</a:t>
            </a:r>
            <a:r>
              <a:rPr lang="en-GB" dirty="0"/>
              <a:t> = 15 cm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80AB-E9DE-4478-981A-E345AA59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65613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B959-20D3-4742-A850-35D83A26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Luminosity scan</a:t>
            </a:r>
            <a:endParaRPr lang="en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EC726C-5823-418C-B121-45C86EFA787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specially designed knob that moves the waist of the </a:t>
            </a:r>
            <a:r>
              <a:rPr lang="el-GR" dirty="0"/>
              <a:t>β</a:t>
            </a:r>
            <a:r>
              <a:rPr lang="en-GB" dirty="0"/>
              <a:t>-function</a:t>
            </a:r>
          </a:p>
          <a:p>
            <a:r>
              <a:rPr lang="en-GB" dirty="0"/>
              <a:t>Same method can also be used to adjust the local coupling using the collinearity knob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BFC64F97-AB36-4E00-845B-0519568E8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7" y="3199783"/>
            <a:ext cx="4433383" cy="279351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F24C27-2DFC-46AB-B59D-79AF45128A75}"/>
              </a:ext>
            </a:extLst>
          </p:cNvPr>
          <p:cNvSpPr txBox="1"/>
          <p:nvPr/>
        </p:nvSpPr>
        <p:spPr>
          <a:xfrm>
            <a:off x="4204865" y="6533931"/>
            <a:ext cx="7983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v-SE" sz="1200" i="1" dirty="0">
                <a:hlinkClick r:id="rId3"/>
              </a:rPr>
              <a:t>J. Coello de Portugal et al. , </a:t>
            </a:r>
            <a:r>
              <a:rPr lang="en-GB" sz="1200" i="1" dirty="0">
                <a:hlinkClick r:id="rId3"/>
              </a:rPr>
              <a:t>New local optics measurements and correction techniques for the LHC and its luminosity upgrade</a:t>
            </a:r>
            <a:endParaRPr lang="en-CH" sz="12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2CFEF-2E21-4C42-AF31-4588ACD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4571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88C3-6D43-4A53-9387-F5628D7C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local observable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353A-BB5E-4565-95F2-71649667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Phase advance between two elements does in general depend on all element in  the machine</a:t>
            </a:r>
          </a:p>
          <a:p>
            <a:r>
              <a:rPr lang="sv-SE" dirty="0"/>
              <a:t>Possible to construct a local observable for linear lattice imperfections</a:t>
            </a:r>
          </a:p>
          <a:p>
            <a:pPr lvl="1"/>
            <a:r>
              <a:rPr lang="sv-SE" dirty="0"/>
              <a:t>The effect of quadrupolar field errors up to first order</a:t>
            </a:r>
          </a:p>
          <a:p>
            <a:pPr lvl="1"/>
            <a:r>
              <a:rPr lang="sv-SE" dirty="0"/>
              <a:t>Only depends on the phase advance between 4 BPMs</a:t>
            </a:r>
          </a:p>
          <a:p>
            <a:pPr lvl="1"/>
            <a:r>
              <a:rPr lang="sv-SE" dirty="0"/>
              <a:t>Could help to better localise imperfections in the machine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9907A-E96B-4F92-9658-63A9C06DCC7B}"/>
              </a:ext>
            </a:extLst>
          </p:cNvPr>
          <p:cNvSpPr txBox="1"/>
          <p:nvPr/>
        </p:nvSpPr>
        <p:spPr>
          <a:xfrm>
            <a:off x="6187125" y="6514310"/>
            <a:ext cx="954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2"/>
              </a:rPr>
              <a:t>A. Wegscheider et al, </a:t>
            </a:r>
            <a:r>
              <a:rPr lang="en-GB" sz="1200" dirty="0">
                <a:hlinkClick r:id="rId2"/>
              </a:rPr>
              <a:t>Local observable for linear lattice imperfections in circular accelerators</a:t>
            </a:r>
            <a:endParaRPr lang="en-CH" sz="120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2FD6328-2EB8-4718-8A97-4619F2446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16" y="4661342"/>
            <a:ext cx="4058084" cy="199146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EF47B-60A8-464F-9B5D-293C0840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3074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743A-0627-4EEF-8BAB-5D9DC281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Nonlinearities</a:t>
            </a:r>
            <a:endParaRPr lang="en-CH" dirty="0"/>
          </a:p>
        </p:txBody>
      </p:sp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5741B-E1CD-4F89-985C-77E4B0BDE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69" y="4097649"/>
            <a:ext cx="4851550" cy="24047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C14358-BB36-4F4C-9B79-8653673C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64" y="1557995"/>
            <a:ext cx="10515600" cy="3001018"/>
          </a:xfrm>
        </p:spPr>
        <p:txBody>
          <a:bodyPr/>
          <a:lstStyle/>
          <a:p>
            <a:r>
              <a:rPr lang="en-GB" dirty="0">
                <a:latin typeface="+mj-lt"/>
              </a:rPr>
              <a:t>As the </a:t>
            </a:r>
            <a:r>
              <a:rPr lang="el-GR" dirty="0">
                <a:latin typeface="+mj-lt"/>
              </a:rPr>
              <a:t>β*</a:t>
            </a:r>
            <a:r>
              <a:rPr lang="en-GB" dirty="0">
                <a:latin typeface="+mj-lt"/>
              </a:rPr>
              <a:t> is squeezed further the importance of the nonlinearities becomes more and more important </a:t>
            </a:r>
          </a:p>
          <a:p>
            <a:pPr lvl="1"/>
            <a:r>
              <a:rPr lang="en-GB" dirty="0">
                <a:latin typeface="+mj-lt"/>
              </a:rPr>
              <a:t>Huge impact on the foot print which is crucial for beam-instabilities</a:t>
            </a:r>
          </a:p>
          <a:p>
            <a:pPr lvl="1"/>
            <a:r>
              <a:rPr lang="en-GB" dirty="0">
                <a:latin typeface="+mj-lt"/>
              </a:rPr>
              <a:t>Feed-down to transverse coupling and </a:t>
            </a:r>
            <a:r>
              <a:rPr lang="el-GR" dirty="0">
                <a:latin typeface="+mj-lt"/>
              </a:rPr>
              <a:t>β</a:t>
            </a:r>
            <a:r>
              <a:rPr lang="en-GB" dirty="0">
                <a:latin typeface="+mj-lt"/>
              </a:rPr>
              <a:t>-beat</a:t>
            </a:r>
          </a:p>
          <a:p>
            <a:pPr lvl="1"/>
            <a:r>
              <a:rPr lang="en-GB" dirty="0">
                <a:latin typeface="+mj-lt"/>
              </a:rPr>
              <a:t>Reduce dynamic aperture</a:t>
            </a:r>
          </a:p>
          <a:p>
            <a:pPr lvl="1"/>
            <a:r>
              <a:rPr lang="en-GB" dirty="0">
                <a:latin typeface="+mj-lt"/>
              </a:rPr>
              <a:t>Negative impact on the linear commissioning! </a:t>
            </a:r>
            <a:endParaRPr lang="en-CH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F4BCC-1F2D-4421-AFEF-2BA9F1B1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29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2330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6CDF-255E-4A9F-B0B1-1C111ABD03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0523" y="235776"/>
            <a:ext cx="7794625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Correction strategi the first years of comissioing (2010-2015) </a:t>
            </a:r>
            <a:endParaRPr lang="en-US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5975157-6502-456B-B9E1-82905F9CB1A1}"/>
              </a:ext>
            </a:extLst>
          </p:cNvPr>
          <p:cNvSpPr/>
          <p:nvPr/>
        </p:nvSpPr>
        <p:spPr>
          <a:xfrm>
            <a:off x="2187142" y="3699190"/>
            <a:ext cx="4806517" cy="45276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177" dirty="0"/>
              <a:t>Linear Comissoning (No X-ing)</a:t>
            </a:r>
            <a:endParaRPr lang="en-US" sz="2177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1F101E-8B07-439C-8273-F3140C50ED58}"/>
              </a:ext>
            </a:extLst>
          </p:cNvPr>
          <p:cNvCxnSpPr>
            <a:cxnSpLocks/>
          </p:cNvCxnSpPr>
          <p:nvPr/>
        </p:nvCxnSpPr>
        <p:spPr>
          <a:xfrm flipV="1">
            <a:off x="2766280" y="2953116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1DC503A-0D08-404E-828B-AE998E659F3B}"/>
              </a:ext>
            </a:extLst>
          </p:cNvPr>
          <p:cNvSpPr/>
          <p:nvPr/>
        </p:nvSpPr>
        <p:spPr>
          <a:xfrm>
            <a:off x="2031555" y="1971904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the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 virgin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Machine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99D2A0D-5925-4F95-9FAC-0D8380A7FD8E}"/>
              </a:ext>
            </a:extLst>
          </p:cNvPr>
          <p:cNvSpPr/>
          <p:nvPr/>
        </p:nvSpPr>
        <p:spPr>
          <a:xfrm>
            <a:off x="2766279" y="4858027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Calculate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A11F0-7BBE-4C27-B82B-B5B51DA820E9}"/>
              </a:ext>
            </a:extLst>
          </p:cNvPr>
          <p:cNvCxnSpPr>
            <a:cxnSpLocks/>
          </p:cNvCxnSpPr>
          <p:nvPr/>
        </p:nvCxnSpPr>
        <p:spPr>
          <a:xfrm>
            <a:off x="3501004" y="4130701"/>
            <a:ext cx="0" cy="727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75133-2BB1-46DA-B1D0-87CC1B29B4D3}"/>
              </a:ext>
            </a:extLst>
          </p:cNvPr>
          <p:cNvCxnSpPr>
            <a:cxnSpLocks/>
          </p:cNvCxnSpPr>
          <p:nvPr/>
        </p:nvCxnSpPr>
        <p:spPr>
          <a:xfrm flipV="1">
            <a:off x="4454565" y="2938999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DF4EA9BB-246B-43C4-BD99-8DE6BD3BF4EE}"/>
              </a:ext>
            </a:extLst>
          </p:cNvPr>
          <p:cNvSpPr/>
          <p:nvPr/>
        </p:nvSpPr>
        <p:spPr>
          <a:xfrm>
            <a:off x="3719841" y="1957788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with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7CFD78B-FBEB-4644-AC6A-4A1AF8A3189F}"/>
              </a:ext>
            </a:extLst>
          </p:cNvPr>
          <p:cNvSpPr/>
          <p:nvPr/>
        </p:nvSpPr>
        <p:spPr>
          <a:xfrm>
            <a:off x="4577808" y="4858027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Calculate Global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3570-604B-4B1A-A402-39BD0243687A}"/>
              </a:ext>
            </a:extLst>
          </p:cNvPr>
          <p:cNvCxnSpPr>
            <a:cxnSpLocks/>
          </p:cNvCxnSpPr>
          <p:nvPr/>
        </p:nvCxnSpPr>
        <p:spPr>
          <a:xfrm>
            <a:off x="5312532" y="4130701"/>
            <a:ext cx="0" cy="727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1AA4E1-D1D5-44FD-88A6-E831E11D6ADF}"/>
              </a:ext>
            </a:extLst>
          </p:cNvPr>
          <p:cNvCxnSpPr>
            <a:cxnSpLocks/>
          </p:cNvCxnSpPr>
          <p:nvPr/>
        </p:nvCxnSpPr>
        <p:spPr>
          <a:xfrm flipV="1">
            <a:off x="6263674" y="2933914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0BA0A76-BB48-43CA-8222-AE9590150A2C}"/>
              </a:ext>
            </a:extLst>
          </p:cNvPr>
          <p:cNvSpPr/>
          <p:nvPr/>
        </p:nvSpPr>
        <p:spPr>
          <a:xfrm>
            <a:off x="5408126" y="1952703"/>
            <a:ext cx="1630563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TbT Measure + 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10">
            <a:extLst>
              <a:ext uri="{FF2B5EF4-FFF2-40B4-BE49-F238E27FC236}">
                <a16:creationId xmlns:a16="http://schemas.microsoft.com/office/drawing/2014/main" id="{505013CF-DCC3-4D05-9F48-3822F397FEDE}"/>
              </a:ext>
            </a:extLst>
          </p:cNvPr>
          <p:cNvSpPr/>
          <p:nvPr/>
        </p:nvSpPr>
        <p:spPr>
          <a:xfrm>
            <a:off x="5196333" y="6215136"/>
            <a:ext cx="616267" cy="330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93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LGC Sans"/>
              </a:rPr>
              <a:t>Time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2628BF05-CE58-4A9F-9F84-D11EEC1527A1}"/>
              </a:ext>
            </a:extLst>
          </p:cNvPr>
          <p:cNvSpPr/>
          <p:nvPr/>
        </p:nvSpPr>
        <p:spPr>
          <a:xfrm>
            <a:off x="2520133" y="6157330"/>
            <a:ext cx="7054246" cy="32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325E6D-9C17-4F70-8536-F8722D37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4122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9C98-CFD8-429A-9A3D-2C6E450B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nonlinearities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B713-C615-4CF5-B328-6CB65402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267752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+mj-lt"/>
              </a:rPr>
              <a:t>Each method merits a presentation of its own!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E461C4-22B3-4BF8-AF54-68C8AB3C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" y="2340031"/>
            <a:ext cx="3419831" cy="2010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71A6D-7EB9-49DC-95EB-C22B4F90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210" y="2453459"/>
            <a:ext cx="3007579" cy="2132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91859-A160-4CF7-904C-4245E37CA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625" y="2340031"/>
            <a:ext cx="3191980" cy="23374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E71506-4512-4E26-AAE2-0040B1AB99AC}"/>
              </a:ext>
            </a:extLst>
          </p:cNvPr>
          <p:cNvSpPr/>
          <p:nvPr/>
        </p:nvSpPr>
        <p:spPr>
          <a:xfrm>
            <a:off x="5355116" y="1970699"/>
            <a:ext cx="205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Amplitude detuning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F4EDD-C881-47CE-8FA0-E7728BAF9C13}"/>
              </a:ext>
            </a:extLst>
          </p:cNvPr>
          <p:cNvSpPr/>
          <p:nvPr/>
        </p:nvSpPr>
        <p:spPr>
          <a:xfrm>
            <a:off x="8873748" y="1970699"/>
            <a:ext cx="284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Feed-down to tune and |C-|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7DAF4-0A16-4466-86C8-C8CFA5AEA7ED}"/>
              </a:ext>
            </a:extLst>
          </p:cNvPr>
          <p:cNvSpPr/>
          <p:nvPr/>
        </p:nvSpPr>
        <p:spPr>
          <a:xfrm>
            <a:off x="1323912" y="1970699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Resonance driving terms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0A821B-FDA7-41EB-AB4C-CE9DC6BF3971}"/>
              </a:ext>
            </a:extLst>
          </p:cNvPr>
          <p:cNvSpPr/>
          <p:nvPr/>
        </p:nvSpPr>
        <p:spPr>
          <a:xfrm>
            <a:off x="6485548" y="5792033"/>
            <a:ext cx="8533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i="1" dirty="0">
                <a:hlinkClick r:id="rId5"/>
              </a:rPr>
              <a:t>E. H. Maclean et al, ”</a:t>
            </a:r>
            <a:r>
              <a:rPr lang="en-GB" sz="1200" i="1" dirty="0">
                <a:hlinkClick r:id="rId5"/>
              </a:rPr>
              <a:t>New approach to LHC optics commissioning for the nonlinear era”</a:t>
            </a:r>
            <a:endParaRPr lang="en-CH" sz="1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46EA1-1978-4176-BC36-A7D6F666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30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6005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1979433" y="273353"/>
            <a:ext cx="8213625" cy="1130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sv-SE" sz="399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Summary</a:t>
            </a:r>
            <a:endParaRPr lang="en-US" sz="399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8CC0E-52B7-4EF8-8C58-D94E1EC37CAA}"/>
              </a:ext>
            </a:extLst>
          </p:cNvPr>
          <p:cNvSpPr txBox="1"/>
          <p:nvPr/>
        </p:nvSpPr>
        <p:spPr>
          <a:xfrm>
            <a:off x="1280616" y="1530949"/>
            <a:ext cx="9145984" cy="784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We have overcome some limitation every year:</a:t>
            </a:r>
          </a:p>
          <a:p>
            <a:pPr marL="674004" lvl="1" indent="-259232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2015: Reduced statstical errors and better reconstruction of the </a:t>
            </a:r>
            <a:r>
              <a:rPr lang="el-GR" sz="2400" dirty="0">
                <a:latin typeface="+mj-lt"/>
              </a:rPr>
              <a:t>β</a:t>
            </a:r>
            <a:r>
              <a:rPr lang="sv-SE" sz="2400" dirty="0">
                <a:latin typeface="+mj-lt"/>
              </a:rPr>
              <a:t>-functions (N-BPM method)</a:t>
            </a:r>
          </a:p>
          <a:p>
            <a:pPr marL="871972" lvl="2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→ </a:t>
            </a:r>
            <a:r>
              <a:rPr lang="sv-SE" sz="2400" dirty="0">
                <a:latin typeface="+mj-lt"/>
              </a:rPr>
              <a:t>Better corrections and reduced error bars</a:t>
            </a:r>
          </a:p>
          <a:p>
            <a:pPr marL="674004" lvl="1" indent="-259232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2016: Include the results from K-modulation</a:t>
            </a:r>
          </a:p>
          <a:p>
            <a:pPr marL="871972" lvl="2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→ </a:t>
            </a:r>
            <a:r>
              <a:rPr lang="sv-SE" sz="2400" dirty="0">
                <a:latin typeface="+mj-lt"/>
              </a:rPr>
              <a:t>Better control of the </a:t>
            </a:r>
            <a:r>
              <a:rPr lang="el-GR" sz="2400" dirty="0">
                <a:latin typeface="+mj-lt"/>
              </a:rPr>
              <a:t>β*</a:t>
            </a:r>
            <a:endParaRPr lang="sv-SE" sz="2400" dirty="0">
              <a:latin typeface="+mj-lt"/>
            </a:endParaRPr>
          </a:p>
          <a:p>
            <a:pPr marL="674004" lvl="1" indent="-259232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2017: Correct with X-ing + sextupolar and octupolar corrections</a:t>
            </a:r>
          </a:p>
          <a:p>
            <a:pPr marL="871972" lvl="2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→ </a:t>
            </a:r>
            <a:r>
              <a:rPr lang="sv-SE" sz="2400" dirty="0">
                <a:latin typeface="+mj-lt"/>
              </a:rPr>
              <a:t>Improved control of the optics also with X-ing angles in the IPs</a:t>
            </a:r>
          </a:p>
          <a:p>
            <a:pPr marL="674004" lvl="1" indent="-259232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2018: Use RDTs to correct skew octupolar error (a</a:t>
            </a:r>
            <a:r>
              <a:rPr lang="sv-SE" sz="2400" baseline="-25000" dirty="0">
                <a:latin typeface="+mj-lt"/>
              </a:rPr>
              <a:t>4</a:t>
            </a:r>
            <a:r>
              <a:rPr lang="sv-SE" sz="2400" dirty="0">
                <a:latin typeface="+mj-lt"/>
              </a:rPr>
              <a:t>)</a:t>
            </a:r>
          </a:p>
          <a:p>
            <a:pPr marL="871972" lvl="2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→ </a:t>
            </a:r>
            <a:r>
              <a:rPr lang="sv-SE" sz="2400" dirty="0">
                <a:latin typeface="+mj-lt"/>
              </a:rPr>
              <a:t>Demonstrated nonlinear corrections based on RDTs which will be important in the HL-LHC era</a:t>
            </a:r>
          </a:p>
          <a:p>
            <a:pPr marL="414772" lvl="1"/>
            <a:endParaRPr lang="sv-SE" sz="1814" dirty="0"/>
          </a:p>
          <a:p>
            <a:pPr lvl="1"/>
            <a:endParaRPr lang="sv-SE" sz="2540" dirty="0"/>
          </a:p>
          <a:p>
            <a:pPr marL="716432" lvl="1" indent="-259232">
              <a:buFont typeface="Arial" panose="020B0604020202020204" pitchFamily="34" charset="0"/>
              <a:buChar char="•"/>
            </a:pPr>
            <a:endParaRPr lang="sv-SE" sz="2540" dirty="0"/>
          </a:p>
          <a:p>
            <a:pPr marL="716432" lvl="1" indent="-259232">
              <a:buFont typeface="Arial" panose="020B0604020202020204" pitchFamily="34" charset="0"/>
              <a:buChar char="•"/>
            </a:pPr>
            <a:endParaRPr lang="sv-SE" sz="2540" dirty="0"/>
          </a:p>
          <a:p>
            <a:pPr marL="1173632" lvl="2" indent="-259232">
              <a:buFont typeface="Arial" panose="020B0604020202020204" pitchFamily="34" charset="0"/>
              <a:buChar char="•"/>
            </a:pPr>
            <a:endParaRPr lang="sv-SE" sz="2540" dirty="0"/>
          </a:p>
          <a:p>
            <a:pPr marL="259232" indent="-259232">
              <a:buFont typeface="Arial" panose="020B0604020202020204" pitchFamily="34" charset="0"/>
              <a:buChar char="•"/>
            </a:pPr>
            <a:endParaRPr lang="sv-SE" sz="1633" dirty="0"/>
          </a:p>
          <a:p>
            <a:pPr marL="674004" lvl="1" indent="-259232">
              <a:buFont typeface="Arial" panose="020B0604020202020204" pitchFamily="34" charset="0"/>
              <a:buChar char="•"/>
            </a:pPr>
            <a:endParaRPr lang="sv-SE" sz="2177" dirty="0"/>
          </a:p>
          <a:p>
            <a:pPr marL="674004" lvl="1" indent="-259232">
              <a:buFont typeface="Arial" panose="020B0604020202020204" pitchFamily="34" charset="0"/>
              <a:buChar char="•"/>
            </a:pPr>
            <a:endParaRPr lang="sv-SE" sz="1633" dirty="0"/>
          </a:p>
          <a:p>
            <a:pPr lvl="1"/>
            <a:endParaRPr lang="sv-SE" sz="1633" dirty="0"/>
          </a:p>
          <a:p>
            <a:pPr lvl="1"/>
            <a:endParaRPr lang="sv-SE" sz="1633" baseline="-25000" dirty="0"/>
          </a:p>
          <a:p>
            <a:pPr marL="311079" indent="-311079">
              <a:buFont typeface="Arial" panose="020B0604020202020204" pitchFamily="34" charset="0"/>
              <a:buChar char="•"/>
            </a:pPr>
            <a:endParaRPr lang="sv-SE" sz="2177" dirty="0"/>
          </a:p>
          <a:p>
            <a:endParaRPr lang="en-US" sz="1633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8CA00-3409-4603-8934-70333626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31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217579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017FEA47-2EBF-433B-AB1B-B91D176038B5}"/>
              </a:ext>
            </a:extLst>
          </p:cNvPr>
          <p:cNvSpPr/>
          <p:nvPr/>
        </p:nvSpPr>
        <p:spPr>
          <a:xfrm>
            <a:off x="1427259" y="1447137"/>
            <a:ext cx="3381176" cy="1047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Challenges</a:t>
            </a:r>
            <a:endParaRPr lang="en-CH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9A72AB-FBDF-45A5-B24F-45C4ABE1330A}"/>
              </a:ext>
            </a:extLst>
          </p:cNvPr>
          <p:cNvSpPr/>
          <p:nvPr/>
        </p:nvSpPr>
        <p:spPr>
          <a:xfrm>
            <a:off x="1427259" y="2711395"/>
            <a:ext cx="3252084" cy="9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Measure </a:t>
            </a:r>
            <a:r>
              <a:rPr lang="el-GR" dirty="0"/>
              <a:t>β*</a:t>
            </a:r>
            <a:r>
              <a:rPr lang="en-GB" dirty="0"/>
              <a:t> &lt; 0.2 m</a:t>
            </a:r>
          </a:p>
          <a:p>
            <a:pPr algn="ctr"/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E6B38C-C33E-497E-A62D-645E7A2DE9D9}"/>
              </a:ext>
            </a:extLst>
          </p:cNvPr>
          <p:cNvSpPr/>
          <p:nvPr/>
        </p:nvSpPr>
        <p:spPr>
          <a:xfrm>
            <a:off x="1427259" y="3874157"/>
            <a:ext cx="3252084" cy="9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Correct Local Coupling</a:t>
            </a:r>
          </a:p>
          <a:p>
            <a:pPr algn="ctr"/>
            <a:endParaRPr lang="en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73821-DE70-4B56-A6EE-B5C19929346B}"/>
              </a:ext>
            </a:extLst>
          </p:cNvPr>
          <p:cNvSpPr/>
          <p:nvPr/>
        </p:nvSpPr>
        <p:spPr>
          <a:xfrm>
            <a:off x="1427259" y="5036919"/>
            <a:ext cx="3252084" cy="9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Correct Nonlinearities</a:t>
            </a:r>
          </a:p>
          <a:p>
            <a:pPr algn="ctr"/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11E15-4B67-4A2E-95DA-C363D63D4B30}"/>
              </a:ext>
            </a:extLst>
          </p:cNvPr>
          <p:cNvSpPr/>
          <p:nvPr/>
        </p:nvSpPr>
        <p:spPr>
          <a:xfrm>
            <a:off x="7006425" y="2723322"/>
            <a:ext cx="3252084" cy="9462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K-modulation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Luminosity waist shift scans</a:t>
            </a:r>
          </a:p>
          <a:p>
            <a:pPr algn="ctr"/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E3258-26DF-4F25-9BF1-B3F7CE3F072B}"/>
              </a:ext>
            </a:extLst>
          </p:cNvPr>
          <p:cNvSpPr/>
          <p:nvPr/>
        </p:nvSpPr>
        <p:spPr>
          <a:xfrm>
            <a:off x="7006425" y="3886084"/>
            <a:ext cx="3252084" cy="9462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RDTs measurement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Triplet scaling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Luminosity scans</a:t>
            </a:r>
          </a:p>
          <a:p>
            <a:pPr algn="ctr"/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D6E9E-6F6B-4569-B6FE-10E45D5F4B33}"/>
              </a:ext>
            </a:extLst>
          </p:cNvPr>
          <p:cNvSpPr/>
          <p:nvPr/>
        </p:nvSpPr>
        <p:spPr>
          <a:xfrm>
            <a:off x="7006425" y="5048846"/>
            <a:ext cx="3252084" cy="9462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RDTs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Amplitude detuning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Feed-down measurements</a:t>
            </a:r>
          </a:p>
          <a:p>
            <a:pPr algn="ctr"/>
            <a:endParaRPr lang="en-CH" dirty="0"/>
          </a:p>
        </p:txBody>
      </p:sp>
      <p:pic>
        <p:nvPicPr>
          <p:cNvPr id="1026" name="Picture 2" descr="LHC micro models | Build Your Own Particle Detector">
            <a:extLst>
              <a:ext uri="{FF2B5EF4-FFF2-40B4-BE49-F238E27FC236}">
                <a16:creationId xmlns:a16="http://schemas.microsoft.com/office/drawing/2014/main" id="{2E640B05-88E3-4354-A121-B9D39954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43" y="1557180"/>
            <a:ext cx="1811128" cy="10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45E036F2-3718-4B4D-B5F0-F4E6F342315C}"/>
              </a:ext>
            </a:extLst>
          </p:cNvPr>
          <p:cNvSpPr/>
          <p:nvPr/>
        </p:nvSpPr>
        <p:spPr>
          <a:xfrm>
            <a:off x="6883180" y="1557180"/>
            <a:ext cx="3375329" cy="94620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Solutions</a:t>
            </a:r>
            <a:endParaRPr lang="en-CH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7854A2-4CB3-4254-A57C-3D05C49A7118}"/>
              </a:ext>
            </a:extLst>
          </p:cNvPr>
          <p:cNvSpPr txBox="1">
            <a:spLocks/>
          </p:cNvSpPr>
          <p:nvPr/>
        </p:nvSpPr>
        <p:spPr>
          <a:xfrm>
            <a:off x="1994784" y="263421"/>
            <a:ext cx="760608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Future challenges</a:t>
            </a:r>
            <a:endParaRPr lang="en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ED7E9-4B34-4712-B796-15FF5E441651}"/>
              </a:ext>
            </a:extLst>
          </p:cNvPr>
          <p:cNvSpPr txBox="1"/>
          <p:nvPr/>
        </p:nvSpPr>
        <p:spPr>
          <a:xfrm>
            <a:off x="6883180" y="6581001"/>
            <a:ext cx="5466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hlinkClick r:id="rId3"/>
              </a:rPr>
              <a:t>F. Calier et al, “Optics Measurement and Correction Challenges for the HL-LHC”</a:t>
            </a:r>
            <a:endParaRPr lang="en-CH" sz="12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6D5A-E189-4DFA-A580-A2A9153D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32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9928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B59ABE-390D-418A-AE9F-D7CD3E9C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69" y="2766218"/>
            <a:ext cx="4668257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Thank you for listening !</a:t>
            </a:r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408558-9456-4891-BE27-D74D4C62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523D38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8738013-657B-4B02-9E69-27BF69FE3C3C}" type="slidenum">
              <a:rPr lang="en-CH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33</a:t>
            </a:fld>
            <a:endParaRPr lang="en-CH" sz="1500">
              <a:solidFill>
                <a:srgbClr val="FFFFFF"/>
              </a:solidFill>
            </a:endParaRPr>
          </a:p>
        </p:txBody>
      </p:sp>
      <p:sp>
        <p:nvSpPr>
          <p:cNvPr id="19" name="Freeform: Shape 2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erson standing next to a rock&#10;&#10;Description automatically generated">
            <a:extLst>
              <a:ext uri="{FF2B5EF4-FFF2-40B4-BE49-F238E27FC236}">
                <a16:creationId xmlns:a16="http://schemas.microsoft.com/office/drawing/2014/main" id="{C73C24D7-BB6E-481F-8C2F-54D7F3A00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Content Placeholder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D549CC5-7431-4F23-B050-CF50DCC33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6023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302CF2AF-5CF9-4A71-B50D-4DC85A1D1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17439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409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ABF5-F57C-4F9A-8E22-FE0373C47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Backup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EB9AD-5186-487E-931D-ADBEED6A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34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8853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57153-FEB0-4317-B448-85894338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Octupolar Corrections</a:t>
            </a:r>
            <a:endParaRPr lang="en-CH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BBF045-799A-457A-8685-A7448C0F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The corrections were applied in IR1 and IR5</a:t>
            </a:r>
          </a:p>
          <a:p>
            <a:r>
              <a:rPr lang="en-US" sz="2000" dirty="0">
                <a:latin typeface="+mj-lt"/>
              </a:rPr>
              <a:t>Immediate effect on the online tune measurement (BBQ)</a:t>
            </a:r>
          </a:p>
          <a:p>
            <a:pPr lvl="1"/>
            <a:r>
              <a:rPr lang="en-US" sz="1600" dirty="0">
                <a:latin typeface="+mj-lt"/>
              </a:rPr>
              <a:t>Important for the linear commissioning</a:t>
            </a:r>
          </a:p>
          <a:p>
            <a:pPr lvl="1"/>
            <a:r>
              <a:rPr lang="en-US" sz="1600" dirty="0">
                <a:latin typeface="+mj-lt"/>
              </a:rPr>
              <a:t>Clearly shows the interplay between linear and nonlinear</a:t>
            </a:r>
          </a:p>
          <a:p>
            <a:r>
              <a:rPr lang="en-US" sz="2000" dirty="0">
                <a:latin typeface="+mj-lt"/>
              </a:rPr>
              <a:t>Important for the amplitude detuning</a:t>
            </a:r>
          </a:p>
        </p:txBody>
      </p:sp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C177A17-920B-43D2-B7D4-FD2B1A855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A0180-AF55-46BE-8CB7-F24FD6EBCE31}"/>
              </a:ext>
            </a:extLst>
          </p:cNvPr>
          <p:cNvSpPr/>
          <p:nvPr/>
        </p:nvSpPr>
        <p:spPr>
          <a:xfrm>
            <a:off x="6565837" y="6479701"/>
            <a:ext cx="8533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i="1" dirty="0">
                <a:hlinkClick r:id="rId3"/>
              </a:rPr>
              <a:t>E. H. Maclean et al, ”</a:t>
            </a:r>
            <a:r>
              <a:rPr lang="en-GB" sz="1200" i="1" dirty="0">
                <a:hlinkClick r:id="rId3"/>
              </a:rPr>
              <a:t>New approach to LHC optics commissioning for the nonlinear era”</a:t>
            </a:r>
            <a:endParaRPr lang="en-CH" sz="12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E11C03-F3AB-4373-B426-E38F0498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35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61900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A7D9C1-24D1-4AA1-A120-8AF35DE368E6}"/>
              </a:ext>
            </a:extLst>
          </p:cNvPr>
          <p:cNvCxnSpPr>
            <a:cxnSpLocks/>
          </p:cNvCxnSpPr>
          <p:nvPr/>
        </p:nvCxnSpPr>
        <p:spPr>
          <a:xfrm flipH="1" flipV="1">
            <a:off x="4959849" y="2022773"/>
            <a:ext cx="10641" cy="18806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57A392-59BB-4800-B5DE-8218CABBF1CB}"/>
              </a:ext>
            </a:extLst>
          </p:cNvPr>
          <p:cNvCxnSpPr>
            <a:cxnSpLocks/>
          </p:cNvCxnSpPr>
          <p:nvPr/>
        </p:nvCxnSpPr>
        <p:spPr>
          <a:xfrm flipV="1">
            <a:off x="3292178" y="1958223"/>
            <a:ext cx="0" cy="19548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D36CDF-255E-4A9F-B0B1-1C111ABD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72" y="159864"/>
            <a:ext cx="7793589" cy="1130312"/>
          </a:xfrm>
        </p:spPr>
        <p:txBody>
          <a:bodyPr/>
          <a:lstStyle/>
          <a:p>
            <a:r>
              <a:rPr lang="sv-SE" dirty="0"/>
              <a:t>Commisiong strategy 2017</a:t>
            </a:r>
            <a:endParaRPr lang="en-US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5975157-6502-456B-B9E1-82905F9CB1A1}"/>
              </a:ext>
            </a:extLst>
          </p:cNvPr>
          <p:cNvSpPr/>
          <p:nvPr/>
        </p:nvSpPr>
        <p:spPr>
          <a:xfrm>
            <a:off x="2723141" y="3913035"/>
            <a:ext cx="4668753" cy="45276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177" dirty="0"/>
              <a:t>Linear Comissoning (No X-ing)</a:t>
            </a:r>
            <a:endParaRPr lang="en-US" sz="2177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1F101E-8B07-439C-8273-F3140C50ED58}"/>
              </a:ext>
            </a:extLst>
          </p:cNvPr>
          <p:cNvCxnSpPr>
            <a:cxnSpLocks/>
          </p:cNvCxnSpPr>
          <p:nvPr/>
        </p:nvCxnSpPr>
        <p:spPr>
          <a:xfrm flipV="1">
            <a:off x="3183993" y="3166961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1DC503A-0D08-404E-828B-AE998E659F3B}"/>
              </a:ext>
            </a:extLst>
          </p:cNvPr>
          <p:cNvSpPr/>
          <p:nvPr/>
        </p:nvSpPr>
        <p:spPr>
          <a:xfrm>
            <a:off x="2491385" y="2185750"/>
            <a:ext cx="1427332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the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 virgin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Machine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99D2A0D-5925-4F95-9FAC-0D8380A7FD8E}"/>
              </a:ext>
            </a:extLst>
          </p:cNvPr>
          <p:cNvSpPr/>
          <p:nvPr/>
        </p:nvSpPr>
        <p:spPr>
          <a:xfrm>
            <a:off x="3198112" y="5091126"/>
            <a:ext cx="1427332" cy="981212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A11F0-7BBE-4C27-B82B-B5B51DA820E9}"/>
              </a:ext>
            </a:extLst>
          </p:cNvPr>
          <p:cNvCxnSpPr>
            <a:cxnSpLocks/>
          </p:cNvCxnSpPr>
          <p:nvPr/>
        </p:nvCxnSpPr>
        <p:spPr>
          <a:xfrm flipV="1">
            <a:off x="3911778" y="4344549"/>
            <a:ext cx="0" cy="7273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75133-2BB1-46DA-B1D0-87CC1B29B4D3}"/>
              </a:ext>
            </a:extLst>
          </p:cNvPr>
          <p:cNvCxnSpPr>
            <a:cxnSpLocks/>
          </p:cNvCxnSpPr>
          <p:nvPr/>
        </p:nvCxnSpPr>
        <p:spPr>
          <a:xfrm flipV="1">
            <a:off x="4852801" y="3152845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DF4EA9BB-246B-43C4-BD99-8DE6BD3BF4EE}"/>
              </a:ext>
            </a:extLst>
          </p:cNvPr>
          <p:cNvSpPr/>
          <p:nvPr/>
        </p:nvSpPr>
        <p:spPr>
          <a:xfrm>
            <a:off x="4160193" y="2242631"/>
            <a:ext cx="1427332" cy="910213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with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7CFD78B-FBEB-4644-AC6A-4A1AF8A3189F}"/>
              </a:ext>
            </a:extLst>
          </p:cNvPr>
          <p:cNvSpPr/>
          <p:nvPr/>
        </p:nvSpPr>
        <p:spPr>
          <a:xfrm>
            <a:off x="5018160" y="5071873"/>
            <a:ext cx="1427332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Global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3570-604B-4B1A-A402-39BD0243687A}"/>
              </a:ext>
            </a:extLst>
          </p:cNvPr>
          <p:cNvCxnSpPr>
            <a:cxnSpLocks/>
          </p:cNvCxnSpPr>
          <p:nvPr/>
        </p:nvCxnSpPr>
        <p:spPr>
          <a:xfrm flipH="1" flipV="1">
            <a:off x="5651837" y="4365798"/>
            <a:ext cx="1" cy="7253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1AA4E1-D1D5-44FD-88A6-E831E11D6ADF}"/>
              </a:ext>
            </a:extLst>
          </p:cNvPr>
          <p:cNvCxnSpPr>
            <a:cxnSpLocks/>
          </p:cNvCxnSpPr>
          <p:nvPr/>
        </p:nvCxnSpPr>
        <p:spPr>
          <a:xfrm flipV="1">
            <a:off x="6401587" y="3151397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0BA0A76-BB48-43CA-8222-AE9590150A2C}"/>
              </a:ext>
            </a:extLst>
          </p:cNvPr>
          <p:cNvSpPr/>
          <p:nvPr/>
        </p:nvSpPr>
        <p:spPr>
          <a:xfrm>
            <a:off x="5660025" y="2181100"/>
            <a:ext cx="1583828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TbT Measure + 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10">
            <a:extLst>
              <a:ext uri="{FF2B5EF4-FFF2-40B4-BE49-F238E27FC236}">
                <a16:creationId xmlns:a16="http://schemas.microsoft.com/office/drawing/2014/main" id="{505013CF-DCC3-4D05-9F48-3822F397FEDE}"/>
              </a:ext>
            </a:extLst>
          </p:cNvPr>
          <p:cNvSpPr/>
          <p:nvPr/>
        </p:nvSpPr>
        <p:spPr>
          <a:xfrm>
            <a:off x="4786643" y="6053084"/>
            <a:ext cx="616267" cy="330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93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LGC Sans"/>
              </a:rPr>
              <a:t>Time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2628BF05-CE58-4A9F-9F84-D11EEC1527A1}"/>
              </a:ext>
            </a:extLst>
          </p:cNvPr>
          <p:cNvSpPr/>
          <p:nvPr/>
        </p:nvSpPr>
        <p:spPr>
          <a:xfrm>
            <a:off x="2420951" y="6337662"/>
            <a:ext cx="7054246" cy="32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A792BDE-9302-4D67-9108-2E0B0ABA7513}"/>
              </a:ext>
            </a:extLst>
          </p:cNvPr>
          <p:cNvSpPr/>
          <p:nvPr/>
        </p:nvSpPr>
        <p:spPr>
          <a:xfrm>
            <a:off x="2487903" y="1612438"/>
            <a:ext cx="1435917" cy="390194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B7BEAC2D-99EB-46B4-8A78-3DEF99F67849}"/>
              </a:ext>
            </a:extLst>
          </p:cNvPr>
          <p:cNvSpPr/>
          <p:nvPr/>
        </p:nvSpPr>
        <p:spPr>
          <a:xfrm>
            <a:off x="4151608" y="1612438"/>
            <a:ext cx="1435917" cy="390194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8E853366-CDA8-492D-B7C3-2FE2FEF59886}"/>
              </a:ext>
            </a:extLst>
          </p:cNvPr>
          <p:cNvSpPr/>
          <p:nvPr/>
        </p:nvSpPr>
        <p:spPr>
          <a:xfrm>
            <a:off x="2140102" y="3913035"/>
            <a:ext cx="583038" cy="431512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135BF6-70F3-485D-98B6-B1D570A6E619}"/>
              </a:ext>
            </a:extLst>
          </p:cNvPr>
          <p:cNvCxnSpPr>
            <a:cxnSpLocks/>
          </p:cNvCxnSpPr>
          <p:nvPr/>
        </p:nvCxnSpPr>
        <p:spPr>
          <a:xfrm flipV="1">
            <a:off x="2431620" y="4344547"/>
            <a:ext cx="0" cy="6754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68C6066C-2F06-42A9-9779-6FB7F540B0EE}"/>
              </a:ext>
            </a:extLst>
          </p:cNvPr>
          <p:cNvSpPr/>
          <p:nvPr/>
        </p:nvSpPr>
        <p:spPr>
          <a:xfrm>
            <a:off x="1765634" y="5071873"/>
            <a:ext cx="1368983" cy="998088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Octupolar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515D4BCB-62CE-4BB5-8426-8BF6F48A6978}"/>
              </a:ext>
            </a:extLst>
          </p:cNvPr>
          <p:cNvSpPr/>
          <p:nvPr/>
        </p:nvSpPr>
        <p:spPr>
          <a:xfrm>
            <a:off x="7391895" y="3923660"/>
            <a:ext cx="640220" cy="431512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C7A1678-284B-4D18-943D-8C66F959AFD1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7763211" y="4363803"/>
            <a:ext cx="18505" cy="7329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BEE249B1-C59B-4A67-B4C2-F9D4680FFA14}"/>
              </a:ext>
            </a:extLst>
          </p:cNvPr>
          <p:cNvSpPr/>
          <p:nvPr/>
        </p:nvSpPr>
        <p:spPr>
          <a:xfrm>
            <a:off x="7097225" y="5096797"/>
            <a:ext cx="1368983" cy="998088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Sextupolar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22A2F1E-3053-4682-9BAF-87F7D3353D43}"/>
              </a:ext>
            </a:extLst>
          </p:cNvPr>
          <p:cNvSpPr/>
          <p:nvPr/>
        </p:nvSpPr>
        <p:spPr>
          <a:xfrm>
            <a:off x="8032115" y="3923660"/>
            <a:ext cx="2407997" cy="45276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177" dirty="0"/>
              <a:t>Linear with X-ing</a:t>
            </a:r>
            <a:endParaRPr lang="en-US" sz="2177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F554F9-CE01-41A1-A496-BBDA397E82A8}"/>
              </a:ext>
            </a:extLst>
          </p:cNvPr>
          <p:cNvCxnSpPr>
            <a:cxnSpLocks/>
          </p:cNvCxnSpPr>
          <p:nvPr/>
        </p:nvCxnSpPr>
        <p:spPr>
          <a:xfrm flipV="1">
            <a:off x="8393630" y="3176499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BF412A91-3E75-4CEB-9231-AA504D9E282C}"/>
              </a:ext>
            </a:extLst>
          </p:cNvPr>
          <p:cNvSpPr/>
          <p:nvPr/>
        </p:nvSpPr>
        <p:spPr>
          <a:xfrm>
            <a:off x="7601724" y="2207131"/>
            <a:ext cx="1583813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TbT Measure + 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4D310B4E-DE98-4B7F-A92D-A8A5A1500E8D}"/>
              </a:ext>
            </a:extLst>
          </p:cNvPr>
          <p:cNvSpPr/>
          <p:nvPr/>
        </p:nvSpPr>
        <p:spPr>
          <a:xfrm>
            <a:off x="8588053" y="5088021"/>
            <a:ext cx="1427332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Global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5ECC86D-C534-427B-8B4B-2E26B2E26FBF}"/>
              </a:ext>
            </a:extLst>
          </p:cNvPr>
          <p:cNvCxnSpPr>
            <a:cxnSpLocks/>
          </p:cNvCxnSpPr>
          <p:nvPr/>
        </p:nvCxnSpPr>
        <p:spPr>
          <a:xfrm flipH="1" flipV="1">
            <a:off x="9221729" y="4381947"/>
            <a:ext cx="1" cy="7253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959A6C2D-5AE0-4389-8E23-117BEE822C80}"/>
              </a:ext>
            </a:extLst>
          </p:cNvPr>
          <p:cNvSpPr/>
          <p:nvPr/>
        </p:nvSpPr>
        <p:spPr>
          <a:xfrm>
            <a:off x="7544876" y="1149478"/>
            <a:ext cx="514076" cy="326724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/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973C888D-4390-419A-9E0A-F1E627819927}"/>
              </a:ext>
            </a:extLst>
          </p:cNvPr>
          <p:cNvSpPr/>
          <p:nvPr/>
        </p:nvSpPr>
        <p:spPr>
          <a:xfrm>
            <a:off x="7544876" y="1540561"/>
            <a:ext cx="514076" cy="326724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C86DD-B2B6-4FD2-ABEC-D90B02EF83E3}"/>
              </a:ext>
            </a:extLst>
          </p:cNvPr>
          <p:cNvSpPr txBox="1"/>
          <p:nvPr/>
        </p:nvSpPr>
        <p:spPr>
          <a:xfrm>
            <a:off x="8114655" y="1138816"/>
            <a:ext cx="2875168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33" dirty="0"/>
              <a:t>Non-linear commisioning </a:t>
            </a:r>
            <a:endParaRPr lang="en-US" sz="1633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5CA6BD-AD6C-40BE-ADBE-418137324F7F}"/>
              </a:ext>
            </a:extLst>
          </p:cNvPr>
          <p:cNvSpPr txBox="1"/>
          <p:nvPr/>
        </p:nvSpPr>
        <p:spPr>
          <a:xfrm>
            <a:off x="8114655" y="1500209"/>
            <a:ext cx="2875168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33" dirty="0"/>
              <a:t>New for the year</a:t>
            </a:r>
            <a:endParaRPr lang="en-US" sz="16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05E53-8FAD-431D-93E1-D43360D623EE}"/>
              </a:ext>
            </a:extLst>
          </p:cNvPr>
          <p:cNvSpPr/>
          <p:nvPr/>
        </p:nvSpPr>
        <p:spPr>
          <a:xfrm>
            <a:off x="7436442" y="1091706"/>
            <a:ext cx="3115328" cy="981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/>
          </a:p>
        </p:txBody>
      </p:sp>
    </p:spTree>
    <p:extLst>
      <p:ext uri="{BB962C8B-B14F-4D97-AF65-F5344CB8AC3E}">
        <p14:creationId xmlns:p14="http://schemas.microsoft.com/office/powerpoint/2010/main" val="41489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7A99-7744-46FD-A871-1846D717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Turn-by-turn measurement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EA05-D568-4193-8B8C-4A31A021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typical optics measurements are carried out with the AC-dipole</a:t>
            </a:r>
          </a:p>
          <a:p>
            <a:pPr lvl="1"/>
            <a:r>
              <a:rPr lang="en-GB" dirty="0"/>
              <a:t>Adiabatic increase and decrease of the amplitude</a:t>
            </a:r>
          </a:p>
          <a:p>
            <a:pPr lvl="1"/>
            <a:r>
              <a:rPr lang="en-GB" dirty="0"/>
              <a:t>6600 turns (from 2015) at constant amplitude is recorded by 500 available BPMs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FFEDDAD-63C6-4EB7-846A-49C37B99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32" y="3620033"/>
            <a:ext cx="4615420" cy="27489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84B-9518-4CF9-89DB-7277EF31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353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A8DF-65E0-44DF-8CEF-9625F698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correction 2012</a:t>
            </a:r>
            <a:endParaRPr lang="en-CH" dirty="0"/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333C9879-6AE9-4450-8F16-6CACFFF2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60" y="1588061"/>
            <a:ext cx="7041619" cy="40070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7179D-CE6A-4E27-AA64-28CE62B26760}"/>
              </a:ext>
            </a:extLst>
          </p:cNvPr>
          <p:cNvSpPr txBox="1"/>
          <p:nvPr/>
        </p:nvSpPr>
        <p:spPr>
          <a:xfrm>
            <a:off x="2182906" y="5737412"/>
            <a:ext cx="8870576" cy="96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B463B-438D-4947-B414-8E200E33E7E6}"/>
              </a:ext>
            </a:extLst>
          </p:cNvPr>
          <p:cNvSpPr txBox="1"/>
          <p:nvPr/>
        </p:nvSpPr>
        <p:spPr>
          <a:xfrm>
            <a:off x="1887070" y="5575175"/>
            <a:ext cx="821167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/>
              <a:t>By adjusting the errors in the model it is possible to find an error that reproduce the measurement for different </a:t>
            </a:r>
            <a:r>
              <a:rPr lang="el-GR" dirty="0"/>
              <a:t>β</a:t>
            </a:r>
            <a:r>
              <a:rPr lang="en-GB" dirty="0"/>
              <a:t>* and the two beams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049FF-573E-44CA-B3FA-9020B26190F9}"/>
              </a:ext>
            </a:extLst>
          </p:cNvPr>
          <p:cNvSpPr/>
          <p:nvPr/>
        </p:nvSpPr>
        <p:spPr>
          <a:xfrm>
            <a:off x="5518406" y="3244334"/>
            <a:ext cx="115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EEEEEE"/>
                </a:solidFill>
                <a:latin typeface="Arial" panose="020B0604020202020204" pitchFamily="34" charset="0"/>
              </a:rPr>
              <a:t>R. Tomas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80AF9-F87F-4B85-A5FA-2BE2D60EF237}"/>
              </a:ext>
            </a:extLst>
          </p:cNvPr>
          <p:cNvSpPr txBox="1"/>
          <p:nvPr/>
        </p:nvSpPr>
        <p:spPr>
          <a:xfrm>
            <a:off x="6952495" y="6086373"/>
            <a:ext cx="518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>
                <a:hlinkClick r:id="rId3"/>
              </a:rPr>
              <a:t>R. Tomas et al. </a:t>
            </a:r>
            <a:r>
              <a:rPr lang="en-GB" i="1" dirty="0">
                <a:hlinkClick r:id="rId3"/>
              </a:rPr>
              <a:t>"Record low beta beating in the LHC“</a:t>
            </a:r>
            <a:endParaRPr lang="en-CH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E66FB7-E6D6-4D59-A677-FA5BB268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4740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6CDF-255E-4A9F-B0B1-1C111ABD03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0523" y="235776"/>
            <a:ext cx="7794625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Correction strategi the first years of comissioing </a:t>
            </a:r>
            <a:endParaRPr lang="en-US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5975157-6502-456B-B9E1-82905F9CB1A1}"/>
              </a:ext>
            </a:extLst>
          </p:cNvPr>
          <p:cNvSpPr/>
          <p:nvPr/>
        </p:nvSpPr>
        <p:spPr>
          <a:xfrm>
            <a:off x="2187142" y="3699190"/>
            <a:ext cx="4806517" cy="45276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177" dirty="0"/>
              <a:t>Linear Comissoning (No X-ing)</a:t>
            </a:r>
            <a:endParaRPr lang="en-US" sz="2177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1F101E-8B07-439C-8273-F3140C50ED58}"/>
              </a:ext>
            </a:extLst>
          </p:cNvPr>
          <p:cNvCxnSpPr>
            <a:cxnSpLocks/>
          </p:cNvCxnSpPr>
          <p:nvPr/>
        </p:nvCxnSpPr>
        <p:spPr>
          <a:xfrm flipV="1">
            <a:off x="2766280" y="2953116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1DC503A-0D08-404E-828B-AE998E659F3B}"/>
              </a:ext>
            </a:extLst>
          </p:cNvPr>
          <p:cNvSpPr/>
          <p:nvPr/>
        </p:nvSpPr>
        <p:spPr>
          <a:xfrm>
            <a:off x="2031555" y="1971904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the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 virgin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Machine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99D2A0D-5925-4F95-9FAC-0D8380A7FD8E}"/>
              </a:ext>
            </a:extLst>
          </p:cNvPr>
          <p:cNvSpPr/>
          <p:nvPr/>
        </p:nvSpPr>
        <p:spPr>
          <a:xfrm>
            <a:off x="2766279" y="4858027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Calculate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A11F0-7BBE-4C27-B82B-B5B51DA820E9}"/>
              </a:ext>
            </a:extLst>
          </p:cNvPr>
          <p:cNvCxnSpPr>
            <a:cxnSpLocks/>
          </p:cNvCxnSpPr>
          <p:nvPr/>
        </p:nvCxnSpPr>
        <p:spPr>
          <a:xfrm>
            <a:off x="3501004" y="4130701"/>
            <a:ext cx="0" cy="727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75133-2BB1-46DA-B1D0-87CC1B29B4D3}"/>
              </a:ext>
            </a:extLst>
          </p:cNvPr>
          <p:cNvCxnSpPr>
            <a:cxnSpLocks/>
          </p:cNvCxnSpPr>
          <p:nvPr/>
        </p:nvCxnSpPr>
        <p:spPr>
          <a:xfrm flipV="1">
            <a:off x="4454565" y="2938999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DF4EA9BB-246B-43C4-BD99-8DE6BD3BF4EE}"/>
              </a:ext>
            </a:extLst>
          </p:cNvPr>
          <p:cNvSpPr/>
          <p:nvPr/>
        </p:nvSpPr>
        <p:spPr>
          <a:xfrm>
            <a:off x="3719841" y="1957788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Measure with Local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7CFD78B-FBEB-4644-AC6A-4A1AF8A3189F}"/>
              </a:ext>
            </a:extLst>
          </p:cNvPr>
          <p:cNvSpPr/>
          <p:nvPr/>
        </p:nvSpPr>
        <p:spPr>
          <a:xfrm>
            <a:off x="4577808" y="4858027"/>
            <a:ext cx="1469449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LGC Sans"/>
              </a:rPr>
              <a:t>Calculate Global Corrections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3570-604B-4B1A-A402-39BD0243687A}"/>
              </a:ext>
            </a:extLst>
          </p:cNvPr>
          <p:cNvCxnSpPr>
            <a:cxnSpLocks/>
          </p:cNvCxnSpPr>
          <p:nvPr/>
        </p:nvCxnSpPr>
        <p:spPr>
          <a:xfrm>
            <a:off x="5312532" y="4130701"/>
            <a:ext cx="0" cy="727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1AA4E1-D1D5-44FD-88A6-E831E11D6ADF}"/>
              </a:ext>
            </a:extLst>
          </p:cNvPr>
          <p:cNvCxnSpPr>
            <a:cxnSpLocks/>
          </p:cNvCxnSpPr>
          <p:nvPr/>
        </p:nvCxnSpPr>
        <p:spPr>
          <a:xfrm flipV="1">
            <a:off x="6263674" y="2933914"/>
            <a:ext cx="0" cy="746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0BA0A76-BB48-43CA-8222-AE9590150A2C}"/>
              </a:ext>
            </a:extLst>
          </p:cNvPr>
          <p:cNvSpPr/>
          <p:nvPr/>
        </p:nvSpPr>
        <p:spPr>
          <a:xfrm>
            <a:off x="5408126" y="1952703"/>
            <a:ext cx="1630563" cy="9812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TbT Measure + </a:t>
            </a:r>
          </a:p>
          <a:p>
            <a:pPr algn="ctr">
              <a:lnSpc>
                <a:spcPct val="100000"/>
              </a:lnSpc>
            </a:pPr>
            <a:r>
              <a:rPr lang="sv-SE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K-Modulation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10">
            <a:extLst>
              <a:ext uri="{FF2B5EF4-FFF2-40B4-BE49-F238E27FC236}">
                <a16:creationId xmlns:a16="http://schemas.microsoft.com/office/drawing/2014/main" id="{505013CF-DCC3-4D05-9F48-3822F397FEDE}"/>
              </a:ext>
            </a:extLst>
          </p:cNvPr>
          <p:cNvSpPr/>
          <p:nvPr/>
        </p:nvSpPr>
        <p:spPr>
          <a:xfrm>
            <a:off x="5196333" y="6215136"/>
            <a:ext cx="616267" cy="330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/>
          <a:lstStyle/>
          <a:p>
            <a:pPr>
              <a:lnSpc>
                <a:spcPct val="93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LGC Sans"/>
              </a:rPr>
              <a:t>Time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2628BF05-CE58-4A9F-9F84-D11EEC1527A1}"/>
              </a:ext>
            </a:extLst>
          </p:cNvPr>
          <p:cNvSpPr/>
          <p:nvPr/>
        </p:nvSpPr>
        <p:spPr>
          <a:xfrm>
            <a:off x="2520133" y="6157330"/>
            <a:ext cx="7054246" cy="32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EACC1-8B17-439D-9A1A-96B90781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0427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7365-7277-4150-B724-6B633982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31"/>
            <a:ext cx="10515600" cy="1325563"/>
          </a:xfrm>
        </p:spPr>
        <p:txBody>
          <a:bodyPr/>
          <a:lstStyle/>
          <a:p>
            <a:r>
              <a:rPr lang="en-GB" dirty="0"/>
              <a:t>2012 </a:t>
            </a:r>
            <a:endParaRPr lang="en-CH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E75202-0429-4DAB-A28A-283832647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5" y="1645864"/>
            <a:ext cx="5367985" cy="3661241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A998260-039E-4C55-95D3-B11DEE0A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24" y="1389881"/>
            <a:ext cx="5160888" cy="3756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A0420-882A-4CCD-85D6-31D14DD5F1CB}"/>
              </a:ext>
            </a:extLst>
          </p:cNvPr>
          <p:cNvSpPr txBox="1"/>
          <p:nvPr/>
        </p:nvSpPr>
        <p:spPr>
          <a:xfrm>
            <a:off x="1888435" y="1112882"/>
            <a:ext cx="325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u="sng" dirty="0"/>
              <a:t>Before correction</a:t>
            </a:r>
            <a:endParaRPr lang="en-CH" sz="24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BDDC5-3DB0-40E0-94EF-9AB65CA33510}"/>
              </a:ext>
            </a:extLst>
          </p:cNvPr>
          <p:cNvSpPr/>
          <p:nvPr/>
        </p:nvSpPr>
        <p:spPr>
          <a:xfrm>
            <a:off x="7848445" y="1105129"/>
            <a:ext cx="256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/>
              <a:t>After correction</a:t>
            </a:r>
            <a:endParaRPr lang="en-CH" sz="2400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BAC6A-247B-4F57-A2C2-99673B9C1454}"/>
              </a:ext>
            </a:extLst>
          </p:cNvPr>
          <p:cNvSpPr/>
          <p:nvPr/>
        </p:nvSpPr>
        <p:spPr>
          <a:xfrm>
            <a:off x="6881854" y="3343524"/>
            <a:ext cx="226612" cy="1168842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BDBA5D-E18A-414B-8F29-B293D0BEABE6}"/>
              </a:ext>
            </a:extLst>
          </p:cNvPr>
          <p:cNvSpPr/>
          <p:nvPr/>
        </p:nvSpPr>
        <p:spPr>
          <a:xfrm>
            <a:off x="6881854" y="1843038"/>
            <a:ext cx="226612" cy="1168842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66207-3B70-4DE6-86B7-B222AE3A4D79}"/>
              </a:ext>
            </a:extLst>
          </p:cNvPr>
          <p:cNvSpPr/>
          <p:nvPr/>
        </p:nvSpPr>
        <p:spPr>
          <a:xfrm>
            <a:off x="9093642" y="1843038"/>
            <a:ext cx="226612" cy="1168842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6D1AF-7973-47C2-8A62-1A6B186A1AC1}"/>
              </a:ext>
            </a:extLst>
          </p:cNvPr>
          <p:cNvSpPr/>
          <p:nvPr/>
        </p:nvSpPr>
        <p:spPr>
          <a:xfrm>
            <a:off x="9072150" y="3343524"/>
            <a:ext cx="226612" cy="1168842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2799B-B508-417E-B3D2-A349E9CB005B}"/>
              </a:ext>
            </a:extLst>
          </p:cNvPr>
          <p:cNvSpPr/>
          <p:nvPr/>
        </p:nvSpPr>
        <p:spPr>
          <a:xfrm>
            <a:off x="7108466" y="5160109"/>
            <a:ext cx="226612" cy="236941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2950E4-C4D9-425F-BD46-AE37D41A3F18}"/>
              </a:ext>
            </a:extLst>
          </p:cNvPr>
          <p:cNvSpPr txBox="1"/>
          <p:nvPr/>
        </p:nvSpPr>
        <p:spPr>
          <a:xfrm>
            <a:off x="7335078" y="5093623"/>
            <a:ext cx="256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Global corrections in</a:t>
            </a:r>
            <a:endParaRPr lang="en-C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DD6AFF-A0BC-4CD2-A133-534AF431C334}"/>
              </a:ext>
            </a:extLst>
          </p:cNvPr>
          <p:cNvSpPr txBox="1"/>
          <p:nvPr/>
        </p:nvSpPr>
        <p:spPr>
          <a:xfrm>
            <a:off x="6881854" y="6039487"/>
            <a:ext cx="518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>
                <a:hlinkClick r:id="rId4"/>
              </a:rPr>
              <a:t>R. Tomas et al. </a:t>
            </a:r>
            <a:r>
              <a:rPr lang="en-GB" i="1" dirty="0">
                <a:hlinkClick r:id="rId4"/>
              </a:rPr>
              <a:t>"Record low beta beating in the LHC“</a:t>
            </a:r>
            <a:endParaRPr lang="en-CH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556FC-9B53-4106-BD41-1DAA168E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3857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3B75-1758-4817-9A18-AC9E5F9B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n-GB" dirty="0"/>
              <a:t>-beat in 2012</a:t>
            </a:r>
            <a:endParaRPr lang="en-CH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3C73B0-CD12-43AA-881B-0B353DFB1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51" y="1653108"/>
            <a:ext cx="6534486" cy="32323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2E2B6-8F54-4D3E-81F2-E9B09603F4A9}"/>
              </a:ext>
            </a:extLst>
          </p:cNvPr>
          <p:cNvSpPr txBox="1"/>
          <p:nvPr/>
        </p:nvSpPr>
        <p:spPr>
          <a:xfrm>
            <a:off x="3124328" y="5334377"/>
            <a:ext cx="575534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/>
              <a:t>Already a very good control and well within the requirements for a safe machine!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E6EA7-3C86-49C3-B9CA-143F88688D59}"/>
              </a:ext>
            </a:extLst>
          </p:cNvPr>
          <p:cNvSpPr/>
          <p:nvPr/>
        </p:nvSpPr>
        <p:spPr>
          <a:xfrm>
            <a:off x="3124328" y="6075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However.. What was limiting us to reach even better corrections?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D543D-9213-4824-A44E-FE052A33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8</a:t>
            </a:fld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3793C-2FC0-4344-94D4-A2020FCB6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14" y="4844021"/>
            <a:ext cx="5321572" cy="4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42BD-0078-4B9A-8453-8F88AC61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limiting (1)?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DC82-0A43-4FC4-85B5-9A517AE3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Measurement noise</a:t>
            </a:r>
          </a:p>
          <a:p>
            <a:pPr lvl="1"/>
            <a:r>
              <a:rPr lang="en-GB" dirty="0"/>
              <a:t>In 2012 we excited for 2200 turns and in 2015 6600 turns</a:t>
            </a:r>
          </a:p>
          <a:p>
            <a:pPr lvl="1"/>
            <a:r>
              <a:rPr lang="en-GB" dirty="0"/>
              <a:t>Reduced the statistical noise </a:t>
            </a:r>
          </a:p>
        </p:txBody>
      </p:sp>
      <p:pic>
        <p:nvPicPr>
          <p:cNvPr id="4" name="Content Placeholder 13" descr="A close up of a map&#10;&#10;Description automatically generated">
            <a:extLst>
              <a:ext uri="{FF2B5EF4-FFF2-40B4-BE49-F238E27FC236}">
                <a16:creationId xmlns:a16="http://schemas.microsoft.com/office/drawing/2014/main" id="{E63F90DC-C7AE-48EF-84C3-7C2DA8BF7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81" y="3303494"/>
            <a:ext cx="4637809" cy="2591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4F499-A0C2-41DE-B74A-D77E8AD4EEE5}"/>
              </a:ext>
            </a:extLst>
          </p:cNvPr>
          <p:cNvSpPr txBox="1"/>
          <p:nvPr/>
        </p:nvSpPr>
        <p:spPr>
          <a:xfrm>
            <a:off x="6055370" y="6552498"/>
            <a:ext cx="632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>
                <a:hlinkClick r:id="rId3"/>
              </a:rPr>
              <a:t>T. Persson et al. ,"LHC optics commissioning: A journey towards 1% optics control"</a:t>
            </a:r>
            <a:endParaRPr lang="en-CH" sz="14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E9F6-5047-4BFF-B38C-DC42B571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8013-657B-4B02-9E69-27BF69FE3C3C}" type="slidenum">
              <a:rPr lang="en-CH" smtClean="0"/>
              <a:t>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2362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1778</Words>
  <Application>Microsoft Office PowerPoint</Application>
  <PresentationFormat>Widescreen</PresentationFormat>
  <Paragraphs>349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CM Roman</vt:lpstr>
      <vt:lpstr>Symbol</vt:lpstr>
      <vt:lpstr>Times New Roman</vt:lpstr>
      <vt:lpstr>Wingdings</vt:lpstr>
      <vt:lpstr>Office Theme</vt:lpstr>
      <vt:lpstr>Limits of LHC corrections</vt:lpstr>
      <vt:lpstr>Why do we correct the optics in the LHC?</vt:lpstr>
      <vt:lpstr>Correction strategi the first years of comissioing (2010-2015) </vt:lpstr>
      <vt:lpstr>Turn-by-turn measurement</vt:lpstr>
      <vt:lpstr>Local correction 2012</vt:lpstr>
      <vt:lpstr>Correction strategi the first years of comissioing </vt:lpstr>
      <vt:lpstr>2012 </vt:lpstr>
      <vt:lpstr>β-beat in 2012</vt:lpstr>
      <vt:lpstr>What was limiting (1)?</vt:lpstr>
      <vt:lpstr>What was limiting (2) ?</vt:lpstr>
      <vt:lpstr>Operational β* in Run 2</vt:lpstr>
      <vt:lpstr>β-beat in 2015</vt:lpstr>
      <vt:lpstr>How to improve the β* measurements?</vt:lpstr>
      <vt:lpstr>β from amplitude</vt:lpstr>
      <vt:lpstr>Commisiong strategy 2016</vt:lpstr>
      <vt:lpstr>PowerPoint Presentation</vt:lpstr>
      <vt:lpstr>PowerPoint Presentation</vt:lpstr>
      <vt:lpstr>PowerPoint Presentation</vt:lpstr>
      <vt:lpstr>PowerPoint Presentation</vt:lpstr>
      <vt:lpstr> Flat-orbit vs X’ing</vt:lpstr>
      <vt:lpstr>And the LHC lived happily ever after… </vt:lpstr>
      <vt:lpstr>Local coupling</vt:lpstr>
      <vt:lpstr>PowerPoint Presentation</vt:lpstr>
      <vt:lpstr>The impact of local coupling on beam-size</vt:lpstr>
      <vt:lpstr>PowerPoint Presentation</vt:lpstr>
      <vt:lpstr>Limitations of K-modulation</vt:lpstr>
      <vt:lpstr>Luminosity scan</vt:lpstr>
      <vt:lpstr>New local observable</vt:lpstr>
      <vt:lpstr>Nonlinearities</vt:lpstr>
      <vt:lpstr>Measuring nonlinearities</vt:lpstr>
      <vt:lpstr>PowerPoint Presentation</vt:lpstr>
      <vt:lpstr>PowerPoint Presentation</vt:lpstr>
      <vt:lpstr>Thank you for listening !</vt:lpstr>
      <vt:lpstr>Backup</vt:lpstr>
      <vt:lpstr>Octupolar Corrections</vt:lpstr>
      <vt:lpstr>Commisiong strategy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of LHC corrections</dc:title>
  <dc:creator>Persson Tobias</dc:creator>
  <cp:lastModifiedBy>Persson Tobias</cp:lastModifiedBy>
  <cp:revision>7</cp:revision>
  <dcterms:created xsi:type="dcterms:W3CDTF">2020-06-22T07:50:34Z</dcterms:created>
  <dcterms:modified xsi:type="dcterms:W3CDTF">2020-06-22T11:23:06Z</dcterms:modified>
</cp:coreProperties>
</file>