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76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5" r:id="rId25"/>
    <p:sldId id="279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A0B55A-0212-4162-B20E-DD71F7ABD043}" type="datetimeFigureOut">
              <a:rPr lang="en-US" smtClean="0"/>
              <a:pPr/>
              <a:t>05-Aug-10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20B6E5-6689-475E-BF7E-4940D97D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0B6E5-6689-475E-BF7E-4940D97DB71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2E36-FB96-46C7-867C-4FDABC1A7C78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1605-49EC-4907-9415-B6B0FFD1960C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AE12-BDF7-45B4-9E43-D50559B8CA3E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3C9C-646F-4F98-9BAC-8D9B6B277FEA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D8E4-F48F-42A1-AF87-7303F336F2DD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51F8-7C03-4C0E-9F94-96E55776DE2E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9A70-8F20-4270-9765-1B581DF19A5B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6A6E-B345-4C67-90BF-DF630446302A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542-EE96-49D4-9F30-49319BF9A14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140C-FE4E-4174-904B-4DA20B30186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C3F1-8C36-4534-9D74-E7FF6592AB97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24C6-01F8-49D4-9D22-0A283C895454}" type="datetime1">
              <a:rPr lang="en-US" smtClean="0"/>
              <a:pPr/>
              <a:t>05-Aug-10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1630-F2F0-4E02-8790-0BA5587390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D:\PhD, Frankfurt\DPG\Goethe-Logo_4c-250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11908"/>
            <a:ext cx="1524000" cy="75009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Matching the Laser p- bunch into a CH- DTL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8776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A. Almomani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Droba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U.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Ratzinger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IAP- Frankfurt</a:t>
            </a:r>
          </a:p>
          <a:p>
            <a:pPr marL="342900" indent="-342900" algn="ctr"/>
            <a:r>
              <a:rPr lang="en-US" dirty="0" smtClean="0">
                <a:latin typeface="Arial" pitchFamily="34" charset="0"/>
                <a:cs typeface="Arial" pitchFamily="34" charset="0"/>
              </a:rPr>
              <a:t>I. Hofmann, GSI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909227"/>
            <a:ext cx="784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“Milestones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Perspectives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Projected Test Stand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Capture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Transport Laser-Accelerated Proton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Beams”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GSI, August 06, 2010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57478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Injector for Accelerators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Pulsed Magnetic Solenoid – LASIN code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H- type Cavities (IH and CH) – LORASR code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Proton Bunch Matching into a CH- cavity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Outlook and Conclusions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522-D3BC-4105-9977-109A30A36457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Chromatic and Geometric Aberration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190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Simulation made for different angles with different momentum spreads.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1295400"/>
          <a:ext cx="2575560" cy="660400"/>
        </p:xfrm>
        <a:graphic>
          <a:graphicData uri="http://schemas.openxmlformats.org/presentationml/2006/ole">
            <p:oleObj spid="_x0000_s17410" name="Equation" r:id="rId3" imgW="990360" imgH="253800" progId="Equation.3">
              <p:embed/>
            </p:oleObj>
          </a:graphicData>
        </a:graphic>
      </p:graphicFrame>
      <p:pic>
        <p:nvPicPr>
          <p:cNvPr id="17411" name="Picture 3" descr="C:\Users\almomani\Desktop\Figures\Figure 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057400"/>
            <a:ext cx="5105400" cy="4146558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2C4B-E285-43DA-8407-FD0AFC5F0C8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Input and Output distributions (Chromatic aberration)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850590"/>
          <a:ext cx="7620000" cy="455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057400"/>
                <a:gridCol w="2362200"/>
                <a:gridCol w="22098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p/p = 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</a:tr>
              <a:tr h="201310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1310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C:\Users\almomani\Desktop\Figures\Paper\x-x'_input_90mrad_0mA_0per_correct_z=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36390"/>
            <a:ext cx="1828800" cy="1745279"/>
          </a:xfrm>
          <a:prstGeom prst="rect">
            <a:avLst/>
          </a:prstGeom>
          <a:noFill/>
        </p:spPr>
      </p:pic>
      <p:pic>
        <p:nvPicPr>
          <p:cNvPr id="18435" name="Picture 3" descr="C:\Users\almomani\Desktop\Figures\Paper\x-x'_input_90mrad_0mA_0per_correct_z=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36390"/>
            <a:ext cx="1828800" cy="1745279"/>
          </a:xfrm>
          <a:prstGeom prst="rect">
            <a:avLst/>
          </a:prstGeom>
          <a:noFill/>
        </p:spPr>
      </p:pic>
      <p:pic>
        <p:nvPicPr>
          <p:cNvPr id="18436" name="Picture 4" descr="C:\Users\almomani\Desktop\Figures\Paper\x-x'_input_90mrad_0mA_0per_correct_z=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36390"/>
            <a:ext cx="1828800" cy="1745279"/>
          </a:xfrm>
          <a:prstGeom prst="rect">
            <a:avLst/>
          </a:prstGeom>
          <a:noFill/>
        </p:spPr>
      </p:pic>
      <p:pic>
        <p:nvPicPr>
          <p:cNvPr id="18437" name="Picture 5" descr="C:\Users\almomani\Desktop\Figures\Paper\x-x'_output_90mrad_0mA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17590"/>
            <a:ext cx="1828800" cy="1717876"/>
          </a:xfrm>
          <a:prstGeom prst="rect">
            <a:avLst/>
          </a:prstGeom>
          <a:noFill/>
        </p:spPr>
      </p:pic>
      <p:pic>
        <p:nvPicPr>
          <p:cNvPr id="18438" name="Picture 6" descr="C:\Users\almomani\Desktop\Figures\Paper\x-x'_Output_90mrad_0mA_4per_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510008"/>
            <a:ext cx="1828800" cy="1760182"/>
          </a:xfrm>
          <a:prstGeom prst="rect">
            <a:avLst/>
          </a:prstGeom>
          <a:noFill/>
        </p:spPr>
      </p:pic>
      <p:pic>
        <p:nvPicPr>
          <p:cNvPr id="18439" name="Picture 7" descr="C:\Users\almomani\Desktop\Figures\Paper\x-x'_Output_90mrad_0mA_10per_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517590"/>
            <a:ext cx="1828800" cy="1748118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23CB-75A0-46C4-9AA1-F17C4A03CB93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048000" y="5486400"/>
          <a:ext cx="1816100" cy="790882"/>
        </p:xfrm>
        <a:graphic>
          <a:graphicData uri="http://schemas.openxmlformats.org/presentationml/2006/ole">
            <p:oleObj spid="_x0000_s18440" name="Equation" r:id="rId7" imgW="660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926790"/>
          <a:ext cx="7620000" cy="455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057400"/>
                <a:gridCol w="2286000"/>
                <a:gridCol w="20574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US" dirty="0" smtClean="0"/>
                        <a:t>p/p = 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201310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1310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" descr="C:\Users\almomani\Desktop\Figures\Paper\x-x'_input_90mrad_0mA_0per_correct_z=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12590"/>
            <a:ext cx="1828800" cy="1745279"/>
          </a:xfrm>
          <a:prstGeom prst="rect">
            <a:avLst/>
          </a:prstGeom>
          <a:noFill/>
        </p:spPr>
      </p:pic>
      <p:pic>
        <p:nvPicPr>
          <p:cNvPr id="5" name="Picture 5" descr="C:\Users\almomani\Desktop\Figures\Paper\x-x'_output_90mrad_0mA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93790"/>
            <a:ext cx="1828800" cy="1717876"/>
          </a:xfrm>
          <a:prstGeom prst="rect">
            <a:avLst/>
          </a:prstGeom>
          <a:noFill/>
        </p:spPr>
      </p:pic>
      <p:pic>
        <p:nvPicPr>
          <p:cNvPr id="19458" name="Picture 2" descr="C:\Users\almomani\Desktop\Figures\Paper\x-x'_input_45mrad_0mA_0per_correct_z=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612590"/>
            <a:ext cx="1828800" cy="1733759"/>
          </a:xfrm>
          <a:prstGeom prst="rect">
            <a:avLst/>
          </a:prstGeom>
          <a:noFill/>
        </p:spPr>
      </p:pic>
      <p:pic>
        <p:nvPicPr>
          <p:cNvPr id="19459" name="Picture 3" descr="C:\Users\almomani\Desktop\Figures\Paper\x-x'_input_180mrad_0mA_0per_correct_z=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49471"/>
            <a:ext cx="1828800" cy="1739519"/>
          </a:xfrm>
          <a:prstGeom prst="rect">
            <a:avLst/>
          </a:prstGeom>
          <a:noFill/>
        </p:spPr>
      </p:pic>
      <p:pic>
        <p:nvPicPr>
          <p:cNvPr id="19460" name="Picture 4" descr="C:\Users\almomani\Desktop\Figures\Paper\x-x'_output_45mrad_0mA_0per_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593790"/>
            <a:ext cx="1828800" cy="1675910"/>
          </a:xfrm>
          <a:prstGeom prst="rect">
            <a:avLst/>
          </a:prstGeom>
          <a:noFill/>
        </p:spPr>
      </p:pic>
      <p:pic>
        <p:nvPicPr>
          <p:cNvPr id="19461" name="Picture 5" descr="C:\Users\almomani\Desktop\Figures\Paper\x-x'_Output_180mrad_0mA_1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593790"/>
            <a:ext cx="1828800" cy="16329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Input and Output distributions (Geometric aberration)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24AD-C95F-43EF-A212-938856AA3705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Beam Envelopes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almomani\Desktop\Figures\Figure 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8" y="1143000"/>
            <a:ext cx="4042610" cy="3200400"/>
          </a:xfrm>
          <a:prstGeom prst="rect">
            <a:avLst/>
          </a:prstGeom>
          <a:noFill/>
        </p:spPr>
      </p:pic>
      <p:pic>
        <p:nvPicPr>
          <p:cNvPr id="20483" name="Picture 3" descr="C:\Users\almomani\Desktop\Figures\Figure 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2999"/>
            <a:ext cx="4006577" cy="32004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EB6A-3331-4DFD-8DC8-65F9F91D0E3E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6482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The maximum beam radius remained below 10 mm, even for 180 </a:t>
            </a:r>
            <a:r>
              <a:rPr lang="en-US" sz="2000" dirty="0" err="1" smtClean="0"/>
              <a:t>mrad</a:t>
            </a:r>
            <a:r>
              <a:rPr lang="en-US" sz="2000" dirty="0" smtClean="0"/>
              <a:t> case.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 For different momentum spreads, the main effect can be seen along the drift due to different exit angles behind the solenoid.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H-Mode Cavities</a:t>
            </a:r>
          </a:p>
        </p:txBody>
      </p:sp>
      <p:sp>
        <p:nvSpPr>
          <p:cNvPr id="461" name="Text Box 21"/>
          <p:cNvSpPr txBox="1">
            <a:spLocks noChangeArrowheads="1"/>
          </p:cNvSpPr>
          <p:nvPr/>
        </p:nvSpPr>
        <p:spPr bwMode="auto">
          <a:xfrm>
            <a:off x="428625" y="1628775"/>
            <a:ext cx="1181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IH-DTL</a:t>
            </a:r>
          </a:p>
        </p:txBody>
      </p:sp>
      <p:sp>
        <p:nvSpPr>
          <p:cNvPr id="462" name="Text Box 22"/>
          <p:cNvSpPr txBox="1">
            <a:spLocks noChangeArrowheads="1"/>
          </p:cNvSpPr>
          <p:nvPr/>
        </p:nvSpPr>
        <p:spPr bwMode="auto">
          <a:xfrm>
            <a:off x="287338" y="2017713"/>
            <a:ext cx="16144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r.t.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 &lt; 30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30-250 MHz</a:t>
            </a:r>
          </a:p>
        </p:txBody>
      </p:sp>
      <p:sp>
        <p:nvSpPr>
          <p:cNvPr id="463" name="Text Box 23"/>
          <p:cNvSpPr txBox="1">
            <a:spLocks noChangeArrowheads="1"/>
          </p:cNvSpPr>
          <p:nvPr/>
        </p:nvSpPr>
        <p:spPr bwMode="auto">
          <a:xfrm>
            <a:off x="425450" y="4502150"/>
            <a:ext cx="1181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CH-DTL</a:t>
            </a:r>
          </a:p>
        </p:txBody>
      </p:sp>
      <p:sp>
        <p:nvSpPr>
          <p:cNvPr id="464" name="Text Box 24"/>
          <p:cNvSpPr txBox="1">
            <a:spLocks noChangeArrowheads="1"/>
          </p:cNvSpPr>
          <p:nvPr/>
        </p:nvSpPr>
        <p:spPr bwMode="auto">
          <a:xfrm>
            <a:off x="284163" y="4891088"/>
            <a:ext cx="16144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r.t. and s.c.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 &lt; 150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150-700 MHz</a:t>
            </a:r>
          </a:p>
        </p:txBody>
      </p:sp>
      <p:sp>
        <p:nvSpPr>
          <p:cNvPr id="467" name="AutoShape 30"/>
          <p:cNvSpPr>
            <a:spLocks noChangeAspect="1" noChangeArrowheads="1" noTextEdit="1"/>
          </p:cNvSpPr>
          <p:nvPr/>
        </p:nvSpPr>
        <p:spPr bwMode="auto">
          <a:xfrm>
            <a:off x="1841501" y="1447800"/>
            <a:ext cx="3035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8" name="Group 273"/>
          <p:cNvGrpSpPr>
            <a:grpSpLocks/>
          </p:cNvGrpSpPr>
          <p:nvPr/>
        </p:nvGrpSpPr>
        <p:grpSpPr bwMode="auto">
          <a:xfrm>
            <a:off x="1900237" y="1462088"/>
            <a:ext cx="3108960" cy="1260475"/>
            <a:chOff x="1197" y="921"/>
            <a:chExt cx="1966" cy="794"/>
          </a:xfrm>
        </p:grpSpPr>
        <p:sp>
          <p:nvSpPr>
            <p:cNvPr id="469" name="Rectangle 129"/>
            <p:cNvSpPr>
              <a:spLocks noChangeArrowheads="1"/>
            </p:cNvSpPr>
            <p:nvPr/>
          </p:nvSpPr>
          <p:spPr bwMode="auto">
            <a:xfrm>
              <a:off x="1512" y="921"/>
              <a:ext cx="4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Interdigital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Rectangle 130"/>
            <p:cNvSpPr>
              <a:spLocks noChangeArrowheads="1"/>
            </p:cNvSpPr>
            <p:nvPr/>
          </p:nvSpPr>
          <p:spPr bwMode="auto">
            <a:xfrm>
              <a:off x="1959" y="921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Rectangle 131"/>
            <p:cNvSpPr>
              <a:spLocks noChangeArrowheads="1"/>
            </p:cNvSpPr>
            <p:nvPr/>
          </p:nvSpPr>
          <p:spPr bwMode="auto">
            <a:xfrm>
              <a:off x="2018" y="921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Rectangle 132"/>
            <p:cNvSpPr>
              <a:spLocks noChangeArrowheads="1"/>
            </p:cNvSpPr>
            <p:nvPr/>
          </p:nvSpPr>
          <p:spPr bwMode="auto">
            <a:xfrm>
              <a:off x="2045" y="921"/>
              <a:ext cx="7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Type structure (IH)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Rectangle 133"/>
            <p:cNvSpPr>
              <a:spLocks noChangeArrowheads="1"/>
            </p:cNvSpPr>
            <p:nvPr/>
          </p:nvSpPr>
          <p:spPr bwMode="auto">
            <a:xfrm>
              <a:off x="1882" y="1088"/>
              <a:ext cx="1172" cy="586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134"/>
            <p:cNvSpPr>
              <a:spLocks/>
            </p:cNvSpPr>
            <p:nvPr/>
          </p:nvSpPr>
          <p:spPr bwMode="auto">
            <a:xfrm>
              <a:off x="2034" y="1333"/>
              <a:ext cx="114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747" y="942"/>
                </a:cxn>
                <a:cxn ang="0">
                  <a:pos x="1100" y="589"/>
                </a:cxn>
                <a:cxn ang="0">
                  <a:pos x="1100" y="353"/>
                </a:cxn>
                <a:cxn ang="0">
                  <a:pos x="747" y="0"/>
                </a:cxn>
                <a:cxn ang="0">
                  <a:pos x="353" y="0"/>
                </a:cxn>
              </a:cxnLst>
              <a:rect l="0" t="0" r="r" b="b"/>
              <a:pathLst>
                <a:path w="1100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747" y="942"/>
                  </a:lnTo>
                  <a:cubicBezTo>
                    <a:pt x="942" y="942"/>
                    <a:pt x="1100" y="784"/>
                    <a:pt x="1100" y="589"/>
                  </a:cubicBezTo>
                  <a:lnTo>
                    <a:pt x="1100" y="353"/>
                  </a:lnTo>
                  <a:cubicBezTo>
                    <a:pt x="1100" y="158"/>
                    <a:pt x="942" y="0"/>
                    <a:pt x="747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135"/>
            <p:cNvSpPr>
              <a:spLocks/>
            </p:cNvSpPr>
            <p:nvPr/>
          </p:nvSpPr>
          <p:spPr bwMode="auto">
            <a:xfrm>
              <a:off x="1878" y="1333"/>
              <a:ext cx="76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8" y="942"/>
                </a:cxn>
                <a:cxn ang="0">
                  <a:pos x="733" y="667"/>
                </a:cxn>
                <a:cxn ang="0">
                  <a:pos x="733" y="275"/>
                </a:cxn>
                <a:cxn ang="0">
                  <a:pos x="458" y="0"/>
                </a:cxn>
                <a:cxn ang="0">
                  <a:pos x="275" y="0"/>
                </a:cxn>
              </a:cxnLst>
              <a:rect l="0" t="0" r="r" b="b"/>
              <a:pathLst>
                <a:path w="733" h="942">
                  <a:moveTo>
                    <a:pt x="275" y="0"/>
                  </a:moveTo>
                  <a:cubicBezTo>
                    <a:pt x="123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3" y="942"/>
                    <a:pt x="275" y="942"/>
                  </a:cubicBezTo>
                  <a:lnTo>
                    <a:pt x="458" y="942"/>
                  </a:lnTo>
                  <a:cubicBezTo>
                    <a:pt x="610" y="942"/>
                    <a:pt x="733" y="819"/>
                    <a:pt x="733" y="667"/>
                  </a:cubicBezTo>
                  <a:lnTo>
                    <a:pt x="733" y="275"/>
                  </a:lnTo>
                  <a:cubicBezTo>
                    <a:pt x="733" y="123"/>
                    <a:pt x="610" y="0"/>
                    <a:pt x="458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136"/>
            <p:cNvSpPr>
              <a:spLocks/>
            </p:cNvSpPr>
            <p:nvPr/>
          </p:nvSpPr>
          <p:spPr bwMode="auto">
            <a:xfrm>
              <a:off x="2251" y="1333"/>
              <a:ext cx="135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955" y="942"/>
                </a:cxn>
                <a:cxn ang="0">
                  <a:pos x="1308" y="589"/>
                </a:cxn>
                <a:cxn ang="0">
                  <a:pos x="1308" y="353"/>
                </a:cxn>
                <a:cxn ang="0">
                  <a:pos x="955" y="0"/>
                </a:cxn>
                <a:cxn ang="0">
                  <a:pos x="353" y="0"/>
                </a:cxn>
              </a:cxnLst>
              <a:rect l="0" t="0" r="r" b="b"/>
              <a:pathLst>
                <a:path w="1308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955" y="942"/>
                  </a:lnTo>
                  <a:cubicBezTo>
                    <a:pt x="1150" y="942"/>
                    <a:pt x="1308" y="784"/>
                    <a:pt x="1308" y="589"/>
                  </a:cubicBezTo>
                  <a:lnTo>
                    <a:pt x="1308" y="353"/>
                  </a:lnTo>
                  <a:cubicBezTo>
                    <a:pt x="1308" y="158"/>
                    <a:pt x="1150" y="0"/>
                    <a:pt x="955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137"/>
            <p:cNvSpPr>
              <a:spLocks/>
            </p:cNvSpPr>
            <p:nvPr/>
          </p:nvSpPr>
          <p:spPr bwMode="auto">
            <a:xfrm>
              <a:off x="2489" y="1333"/>
              <a:ext cx="154" cy="97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4" y="942"/>
                </a:cxn>
                <a:cxn ang="0">
                  <a:pos x="1131" y="942"/>
                </a:cxn>
                <a:cxn ang="0">
                  <a:pos x="1484" y="589"/>
                </a:cxn>
                <a:cxn ang="0">
                  <a:pos x="1484" y="353"/>
                </a:cxn>
                <a:cxn ang="0">
                  <a:pos x="1131" y="0"/>
                </a:cxn>
                <a:cxn ang="0">
                  <a:pos x="354" y="0"/>
                </a:cxn>
              </a:cxnLst>
              <a:rect l="0" t="0" r="r" b="b"/>
              <a:pathLst>
                <a:path w="1484" h="942">
                  <a:moveTo>
                    <a:pt x="354" y="0"/>
                  </a:moveTo>
                  <a:cubicBezTo>
                    <a:pt x="159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9" y="942"/>
                    <a:pt x="354" y="942"/>
                  </a:cubicBezTo>
                  <a:lnTo>
                    <a:pt x="1131" y="942"/>
                  </a:lnTo>
                  <a:cubicBezTo>
                    <a:pt x="1326" y="942"/>
                    <a:pt x="1484" y="784"/>
                    <a:pt x="1484" y="589"/>
                  </a:cubicBezTo>
                  <a:lnTo>
                    <a:pt x="1484" y="353"/>
                  </a:lnTo>
                  <a:cubicBezTo>
                    <a:pt x="1484" y="158"/>
                    <a:pt x="1326" y="0"/>
                    <a:pt x="1131" y="0"/>
                  </a:cubicBezTo>
                  <a:lnTo>
                    <a:pt x="354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138"/>
            <p:cNvSpPr>
              <a:spLocks/>
            </p:cNvSpPr>
            <p:nvPr/>
          </p:nvSpPr>
          <p:spPr bwMode="auto">
            <a:xfrm>
              <a:off x="2733" y="1333"/>
              <a:ext cx="170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1288" y="942"/>
                </a:cxn>
                <a:cxn ang="0">
                  <a:pos x="1641" y="589"/>
                </a:cxn>
                <a:cxn ang="0">
                  <a:pos x="1641" y="353"/>
                </a:cxn>
                <a:cxn ang="0">
                  <a:pos x="1288" y="0"/>
                </a:cxn>
                <a:cxn ang="0">
                  <a:pos x="353" y="0"/>
                </a:cxn>
              </a:cxnLst>
              <a:rect l="0" t="0" r="r" b="b"/>
              <a:pathLst>
                <a:path w="1641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1288" y="942"/>
                  </a:lnTo>
                  <a:cubicBezTo>
                    <a:pt x="1483" y="942"/>
                    <a:pt x="1641" y="784"/>
                    <a:pt x="1641" y="589"/>
                  </a:cubicBezTo>
                  <a:lnTo>
                    <a:pt x="1641" y="353"/>
                  </a:lnTo>
                  <a:cubicBezTo>
                    <a:pt x="1641" y="158"/>
                    <a:pt x="1483" y="0"/>
                    <a:pt x="1288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139"/>
            <p:cNvSpPr>
              <a:spLocks/>
            </p:cNvSpPr>
            <p:nvPr/>
          </p:nvSpPr>
          <p:spPr bwMode="auto">
            <a:xfrm>
              <a:off x="2980" y="1333"/>
              <a:ext cx="76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9" y="942"/>
                </a:cxn>
                <a:cxn ang="0">
                  <a:pos x="734" y="667"/>
                </a:cxn>
                <a:cxn ang="0">
                  <a:pos x="734" y="275"/>
                </a:cxn>
                <a:cxn ang="0">
                  <a:pos x="459" y="0"/>
                </a:cxn>
                <a:cxn ang="0">
                  <a:pos x="275" y="0"/>
                </a:cxn>
              </a:cxnLst>
              <a:rect l="0" t="0" r="r" b="b"/>
              <a:pathLst>
                <a:path w="734" h="942">
                  <a:moveTo>
                    <a:pt x="275" y="0"/>
                  </a:moveTo>
                  <a:cubicBezTo>
                    <a:pt x="124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4" y="942"/>
                    <a:pt x="275" y="942"/>
                  </a:cubicBezTo>
                  <a:lnTo>
                    <a:pt x="459" y="942"/>
                  </a:lnTo>
                  <a:cubicBezTo>
                    <a:pt x="611" y="942"/>
                    <a:pt x="734" y="819"/>
                    <a:pt x="734" y="667"/>
                  </a:cubicBezTo>
                  <a:lnTo>
                    <a:pt x="734" y="275"/>
                  </a:lnTo>
                  <a:cubicBezTo>
                    <a:pt x="734" y="123"/>
                    <a:pt x="611" y="0"/>
                    <a:pt x="459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Line 140"/>
            <p:cNvSpPr>
              <a:spLocks noChangeShapeType="1"/>
            </p:cNvSpPr>
            <p:nvPr/>
          </p:nvSpPr>
          <p:spPr bwMode="auto">
            <a:xfrm flipV="1">
              <a:off x="2091" y="1088"/>
              <a:ext cx="0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Line 141"/>
            <p:cNvSpPr>
              <a:spLocks noChangeShapeType="1"/>
            </p:cNvSpPr>
            <p:nvPr/>
          </p:nvSpPr>
          <p:spPr bwMode="auto">
            <a:xfrm flipV="1">
              <a:off x="2320" y="1430"/>
              <a:ext cx="0" cy="2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Line 142"/>
            <p:cNvSpPr>
              <a:spLocks noChangeShapeType="1"/>
            </p:cNvSpPr>
            <p:nvPr/>
          </p:nvSpPr>
          <p:spPr bwMode="auto">
            <a:xfrm flipV="1">
              <a:off x="2565" y="1086"/>
              <a:ext cx="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Line 143"/>
            <p:cNvSpPr>
              <a:spLocks noChangeShapeType="1"/>
            </p:cNvSpPr>
            <p:nvPr/>
          </p:nvSpPr>
          <p:spPr bwMode="auto">
            <a:xfrm flipV="1">
              <a:off x="2817" y="1430"/>
              <a:ext cx="0" cy="2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Freeform 144"/>
            <p:cNvSpPr>
              <a:spLocks noEditPoints="1"/>
            </p:cNvSpPr>
            <p:nvPr/>
          </p:nvSpPr>
          <p:spPr bwMode="auto">
            <a:xfrm>
              <a:off x="1961" y="1369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9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4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9"/>
                  </a:lnTo>
                  <a:lnTo>
                    <a:pt x="0" y="19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4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Freeform 145"/>
            <p:cNvSpPr>
              <a:spLocks noEditPoints="1"/>
            </p:cNvSpPr>
            <p:nvPr/>
          </p:nvSpPr>
          <p:spPr bwMode="auto">
            <a:xfrm>
              <a:off x="2151" y="1369"/>
              <a:ext cx="96" cy="27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21" y="19"/>
                </a:cxn>
                <a:cxn ang="0">
                  <a:pos x="21" y="8"/>
                </a:cxn>
                <a:cxn ang="0">
                  <a:pos x="96" y="8"/>
                </a:cxn>
                <a:cxn ang="0">
                  <a:pos x="96" y="19"/>
                </a:cxn>
                <a:cxn ang="0">
                  <a:pos x="28" y="2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96" h="27">
                  <a:moveTo>
                    <a:pt x="96" y="19"/>
                  </a:moveTo>
                  <a:lnTo>
                    <a:pt x="21" y="19"/>
                  </a:lnTo>
                  <a:lnTo>
                    <a:pt x="21" y="8"/>
                  </a:lnTo>
                  <a:lnTo>
                    <a:pt x="96" y="8"/>
                  </a:lnTo>
                  <a:lnTo>
                    <a:pt x="96" y="19"/>
                  </a:lnTo>
                  <a:close/>
                  <a:moveTo>
                    <a:pt x="28" y="27"/>
                  </a:moveTo>
                  <a:lnTo>
                    <a:pt x="0" y="14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Freeform 146"/>
            <p:cNvSpPr>
              <a:spLocks noEditPoints="1"/>
            </p:cNvSpPr>
            <p:nvPr/>
          </p:nvSpPr>
          <p:spPr bwMode="auto">
            <a:xfrm>
              <a:off x="2390" y="1369"/>
              <a:ext cx="94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4" y="8"/>
                </a:cxn>
                <a:cxn ang="0">
                  <a:pos x="74" y="19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67" y="0"/>
                </a:cxn>
                <a:cxn ang="0">
                  <a:pos x="94" y="14"/>
                </a:cxn>
                <a:cxn ang="0">
                  <a:pos x="67" y="27"/>
                </a:cxn>
                <a:cxn ang="0">
                  <a:pos x="67" y="0"/>
                </a:cxn>
              </a:cxnLst>
              <a:rect l="0" t="0" r="r" b="b"/>
              <a:pathLst>
                <a:path w="94" h="27">
                  <a:moveTo>
                    <a:pt x="0" y="8"/>
                  </a:moveTo>
                  <a:lnTo>
                    <a:pt x="74" y="8"/>
                  </a:lnTo>
                  <a:lnTo>
                    <a:pt x="74" y="19"/>
                  </a:lnTo>
                  <a:lnTo>
                    <a:pt x="0" y="19"/>
                  </a:lnTo>
                  <a:lnTo>
                    <a:pt x="0" y="8"/>
                  </a:lnTo>
                  <a:close/>
                  <a:moveTo>
                    <a:pt x="67" y="0"/>
                  </a:moveTo>
                  <a:lnTo>
                    <a:pt x="94" y="14"/>
                  </a:lnTo>
                  <a:lnTo>
                    <a:pt x="67" y="2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Freeform 147"/>
            <p:cNvSpPr>
              <a:spLocks noEditPoints="1"/>
            </p:cNvSpPr>
            <p:nvPr/>
          </p:nvSpPr>
          <p:spPr bwMode="auto">
            <a:xfrm>
              <a:off x="2646" y="1368"/>
              <a:ext cx="84" cy="28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1" y="19"/>
                </a:cxn>
                <a:cxn ang="0">
                  <a:pos x="21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28" y="28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28" y="28"/>
                </a:cxn>
              </a:cxnLst>
              <a:rect l="0" t="0" r="r" b="b"/>
              <a:pathLst>
                <a:path w="84" h="28">
                  <a:moveTo>
                    <a:pt x="84" y="19"/>
                  </a:moveTo>
                  <a:lnTo>
                    <a:pt x="21" y="19"/>
                  </a:lnTo>
                  <a:lnTo>
                    <a:pt x="21" y="9"/>
                  </a:lnTo>
                  <a:lnTo>
                    <a:pt x="84" y="9"/>
                  </a:lnTo>
                  <a:lnTo>
                    <a:pt x="84" y="19"/>
                  </a:lnTo>
                  <a:close/>
                  <a:moveTo>
                    <a:pt x="28" y="28"/>
                  </a:moveTo>
                  <a:lnTo>
                    <a:pt x="0" y="14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148"/>
            <p:cNvSpPr>
              <a:spLocks noEditPoints="1"/>
            </p:cNvSpPr>
            <p:nvPr/>
          </p:nvSpPr>
          <p:spPr bwMode="auto">
            <a:xfrm>
              <a:off x="2907" y="1368"/>
              <a:ext cx="70" cy="2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0" y="9"/>
                </a:cxn>
                <a:cxn ang="0">
                  <a:pos x="50" y="19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43" y="0"/>
                </a:cxn>
                <a:cxn ang="0">
                  <a:pos x="70" y="14"/>
                </a:cxn>
                <a:cxn ang="0">
                  <a:pos x="43" y="28"/>
                </a:cxn>
                <a:cxn ang="0">
                  <a:pos x="43" y="0"/>
                </a:cxn>
              </a:cxnLst>
              <a:rect l="0" t="0" r="r" b="b"/>
              <a:pathLst>
                <a:path w="70" h="28">
                  <a:moveTo>
                    <a:pt x="0" y="9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0" y="19"/>
                  </a:lnTo>
                  <a:lnTo>
                    <a:pt x="0" y="9"/>
                  </a:lnTo>
                  <a:close/>
                  <a:moveTo>
                    <a:pt x="43" y="0"/>
                  </a:moveTo>
                  <a:lnTo>
                    <a:pt x="70" y="14"/>
                  </a:lnTo>
                  <a:lnTo>
                    <a:pt x="43" y="2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89" name="Group 151"/>
            <p:cNvGrpSpPr>
              <a:grpSpLocks/>
            </p:cNvGrpSpPr>
            <p:nvPr/>
          </p:nvGrpSpPr>
          <p:grpSpPr bwMode="auto">
            <a:xfrm>
              <a:off x="1890" y="1355"/>
              <a:ext cx="59" cy="59"/>
              <a:chOff x="1890" y="1823"/>
              <a:chExt cx="59" cy="59"/>
            </a:xfrm>
          </p:grpSpPr>
          <p:sp>
            <p:nvSpPr>
              <p:cNvPr id="609" name="Line 149"/>
              <p:cNvSpPr>
                <a:spLocks noChangeShapeType="1"/>
              </p:cNvSpPr>
              <p:nvPr/>
            </p:nvSpPr>
            <p:spPr bwMode="auto">
              <a:xfrm>
                <a:off x="1920" y="1823"/>
                <a:ext cx="0" cy="59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Line 150"/>
              <p:cNvSpPr>
                <a:spLocks noChangeShapeType="1"/>
              </p:cNvSpPr>
              <p:nvPr/>
            </p:nvSpPr>
            <p:spPr bwMode="auto">
              <a:xfrm>
                <a:off x="1890" y="1852"/>
                <a:ext cx="59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90" name="Group 154"/>
            <p:cNvGrpSpPr>
              <a:grpSpLocks/>
            </p:cNvGrpSpPr>
            <p:nvPr/>
          </p:nvGrpSpPr>
          <p:grpSpPr bwMode="auto">
            <a:xfrm>
              <a:off x="2291" y="1353"/>
              <a:ext cx="58" cy="58"/>
              <a:chOff x="2291" y="1821"/>
              <a:chExt cx="58" cy="58"/>
            </a:xfrm>
          </p:grpSpPr>
          <p:sp>
            <p:nvSpPr>
              <p:cNvPr id="607" name="Line 152"/>
              <p:cNvSpPr>
                <a:spLocks noChangeShapeType="1"/>
              </p:cNvSpPr>
              <p:nvPr/>
            </p:nvSpPr>
            <p:spPr bwMode="auto">
              <a:xfrm>
                <a:off x="2321" y="1821"/>
                <a:ext cx="0" cy="58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Line 153"/>
              <p:cNvSpPr>
                <a:spLocks noChangeShapeType="1"/>
              </p:cNvSpPr>
              <p:nvPr/>
            </p:nvSpPr>
            <p:spPr bwMode="auto">
              <a:xfrm>
                <a:off x="2291" y="1849"/>
                <a:ext cx="58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1" name="Line 155"/>
            <p:cNvSpPr>
              <a:spLocks noChangeShapeType="1"/>
            </p:cNvSpPr>
            <p:nvPr/>
          </p:nvSpPr>
          <p:spPr bwMode="auto">
            <a:xfrm>
              <a:off x="2062" y="1382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Line 156"/>
            <p:cNvSpPr>
              <a:spLocks noChangeShapeType="1"/>
            </p:cNvSpPr>
            <p:nvPr/>
          </p:nvSpPr>
          <p:spPr bwMode="auto">
            <a:xfrm>
              <a:off x="2537" y="1383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93" name="Group 159"/>
            <p:cNvGrpSpPr>
              <a:grpSpLocks/>
            </p:cNvGrpSpPr>
            <p:nvPr/>
          </p:nvGrpSpPr>
          <p:grpSpPr bwMode="auto">
            <a:xfrm>
              <a:off x="2786" y="1353"/>
              <a:ext cx="58" cy="59"/>
              <a:chOff x="2786" y="1821"/>
              <a:chExt cx="58" cy="59"/>
            </a:xfrm>
          </p:grpSpPr>
          <p:sp>
            <p:nvSpPr>
              <p:cNvPr id="605" name="Line 157"/>
              <p:cNvSpPr>
                <a:spLocks noChangeShapeType="1"/>
              </p:cNvSpPr>
              <p:nvPr/>
            </p:nvSpPr>
            <p:spPr bwMode="auto">
              <a:xfrm>
                <a:off x="2816" y="1821"/>
                <a:ext cx="0" cy="59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Line 158"/>
              <p:cNvSpPr>
                <a:spLocks noChangeShapeType="1"/>
              </p:cNvSpPr>
              <p:nvPr/>
            </p:nvSpPr>
            <p:spPr bwMode="auto">
              <a:xfrm>
                <a:off x="2786" y="1850"/>
                <a:ext cx="58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4" name="Rectangle 160"/>
            <p:cNvSpPr>
              <a:spLocks noChangeArrowheads="1"/>
            </p:cNvSpPr>
            <p:nvPr/>
          </p:nvSpPr>
          <p:spPr bwMode="auto">
            <a:xfrm>
              <a:off x="1882" y="1088"/>
              <a:ext cx="1172" cy="586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Freeform 161"/>
            <p:cNvSpPr>
              <a:spLocks/>
            </p:cNvSpPr>
            <p:nvPr/>
          </p:nvSpPr>
          <p:spPr bwMode="auto">
            <a:xfrm>
              <a:off x="2034" y="1333"/>
              <a:ext cx="114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747" y="942"/>
                </a:cxn>
                <a:cxn ang="0">
                  <a:pos x="1100" y="589"/>
                </a:cxn>
                <a:cxn ang="0">
                  <a:pos x="1100" y="353"/>
                </a:cxn>
                <a:cxn ang="0">
                  <a:pos x="747" y="0"/>
                </a:cxn>
                <a:cxn ang="0">
                  <a:pos x="353" y="0"/>
                </a:cxn>
              </a:cxnLst>
              <a:rect l="0" t="0" r="r" b="b"/>
              <a:pathLst>
                <a:path w="1100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747" y="942"/>
                  </a:lnTo>
                  <a:cubicBezTo>
                    <a:pt x="942" y="942"/>
                    <a:pt x="1100" y="784"/>
                    <a:pt x="1100" y="589"/>
                  </a:cubicBezTo>
                  <a:lnTo>
                    <a:pt x="1100" y="353"/>
                  </a:lnTo>
                  <a:cubicBezTo>
                    <a:pt x="1100" y="158"/>
                    <a:pt x="942" y="0"/>
                    <a:pt x="747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162"/>
            <p:cNvSpPr>
              <a:spLocks/>
            </p:cNvSpPr>
            <p:nvPr/>
          </p:nvSpPr>
          <p:spPr bwMode="auto">
            <a:xfrm>
              <a:off x="1878" y="1333"/>
              <a:ext cx="76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8" y="942"/>
                </a:cxn>
                <a:cxn ang="0">
                  <a:pos x="733" y="667"/>
                </a:cxn>
                <a:cxn ang="0">
                  <a:pos x="733" y="275"/>
                </a:cxn>
                <a:cxn ang="0">
                  <a:pos x="458" y="0"/>
                </a:cxn>
                <a:cxn ang="0">
                  <a:pos x="275" y="0"/>
                </a:cxn>
              </a:cxnLst>
              <a:rect l="0" t="0" r="r" b="b"/>
              <a:pathLst>
                <a:path w="733" h="942">
                  <a:moveTo>
                    <a:pt x="275" y="0"/>
                  </a:moveTo>
                  <a:cubicBezTo>
                    <a:pt x="123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3" y="942"/>
                    <a:pt x="275" y="942"/>
                  </a:cubicBezTo>
                  <a:lnTo>
                    <a:pt x="458" y="942"/>
                  </a:lnTo>
                  <a:cubicBezTo>
                    <a:pt x="610" y="942"/>
                    <a:pt x="733" y="819"/>
                    <a:pt x="733" y="667"/>
                  </a:cubicBezTo>
                  <a:lnTo>
                    <a:pt x="733" y="275"/>
                  </a:lnTo>
                  <a:cubicBezTo>
                    <a:pt x="733" y="123"/>
                    <a:pt x="610" y="0"/>
                    <a:pt x="458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163"/>
            <p:cNvSpPr>
              <a:spLocks/>
            </p:cNvSpPr>
            <p:nvPr/>
          </p:nvSpPr>
          <p:spPr bwMode="auto">
            <a:xfrm>
              <a:off x="2251" y="1333"/>
              <a:ext cx="135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955" y="942"/>
                </a:cxn>
                <a:cxn ang="0">
                  <a:pos x="1308" y="589"/>
                </a:cxn>
                <a:cxn ang="0">
                  <a:pos x="1308" y="353"/>
                </a:cxn>
                <a:cxn ang="0">
                  <a:pos x="955" y="0"/>
                </a:cxn>
                <a:cxn ang="0">
                  <a:pos x="353" y="0"/>
                </a:cxn>
              </a:cxnLst>
              <a:rect l="0" t="0" r="r" b="b"/>
              <a:pathLst>
                <a:path w="1308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955" y="942"/>
                  </a:lnTo>
                  <a:cubicBezTo>
                    <a:pt x="1150" y="942"/>
                    <a:pt x="1308" y="784"/>
                    <a:pt x="1308" y="589"/>
                  </a:cubicBezTo>
                  <a:lnTo>
                    <a:pt x="1308" y="353"/>
                  </a:lnTo>
                  <a:cubicBezTo>
                    <a:pt x="1308" y="158"/>
                    <a:pt x="1150" y="0"/>
                    <a:pt x="955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164"/>
            <p:cNvSpPr>
              <a:spLocks/>
            </p:cNvSpPr>
            <p:nvPr/>
          </p:nvSpPr>
          <p:spPr bwMode="auto">
            <a:xfrm>
              <a:off x="2489" y="1333"/>
              <a:ext cx="154" cy="97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4" y="942"/>
                </a:cxn>
                <a:cxn ang="0">
                  <a:pos x="1131" y="942"/>
                </a:cxn>
                <a:cxn ang="0">
                  <a:pos x="1484" y="589"/>
                </a:cxn>
                <a:cxn ang="0">
                  <a:pos x="1484" y="353"/>
                </a:cxn>
                <a:cxn ang="0">
                  <a:pos x="1131" y="0"/>
                </a:cxn>
                <a:cxn ang="0">
                  <a:pos x="354" y="0"/>
                </a:cxn>
              </a:cxnLst>
              <a:rect l="0" t="0" r="r" b="b"/>
              <a:pathLst>
                <a:path w="1484" h="942">
                  <a:moveTo>
                    <a:pt x="354" y="0"/>
                  </a:moveTo>
                  <a:cubicBezTo>
                    <a:pt x="159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9" y="942"/>
                    <a:pt x="354" y="942"/>
                  </a:cubicBezTo>
                  <a:lnTo>
                    <a:pt x="1131" y="942"/>
                  </a:lnTo>
                  <a:cubicBezTo>
                    <a:pt x="1326" y="942"/>
                    <a:pt x="1484" y="784"/>
                    <a:pt x="1484" y="589"/>
                  </a:cubicBezTo>
                  <a:lnTo>
                    <a:pt x="1484" y="353"/>
                  </a:lnTo>
                  <a:cubicBezTo>
                    <a:pt x="1484" y="158"/>
                    <a:pt x="1326" y="0"/>
                    <a:pt x="1131" y="0"/>
                  </a:cubicBezTo>
                  <a:lnTo>
                    <a:pt x="354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165"/>
            <p:cNvSpPr>
              <a:spLocks/>
            </p:cNvSpPr>
            <p:nvPr/>
          </p:nvSpPr>
          <p:spPr bwMode="auto">
            <a:xfrm>
              <a:off x="2733" y="1333"/>
              <a:ext cx="170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1288" y="942"/>
                </a:cxn>
                <a:cxn ang="0">
                  <a:pos x="1641" y="589"/>
                </a:cxn>
                <a:cxn ang="0">
                  <a:pos x="1641" y="353"/>
                </a:cxn>
                <a:cxn ang="0">
                  <a:pos x="1288" y="0"/>
                </a:cxn>
                <a:cxn ang="0">
                  <a:pos x="353" y="0"/>
                </a:cxn>
              </a:cxnLst>
              <a:rect l="0" t="0" r="r" b="b"/>
              <a:pathLst>
                <a:path w="1641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1288" y="942"/>
                  </a:lnTo>
                  <a:cubicBezTo>
                    <a:pt x="1483" y="942"/>
                    <a:pt x="1641" y="784"/>
                    <a:pt x="1641" y="589"/>
                  </a:cubicBezTo>
                  <a:lnTo>
                    <a:pt x="1641" y="353"/>
                  </a:lnTo>
                  <a:cubicBezTo>
                    <a:pt x="1641" y="158"/>
                    <a:pt x="1483" y="0"/>
                    <a:pt x="1288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166"/>
            <p:cNvSpPr>
              <a:spLocks/>
            </p:cNvSpPr>
            <p:nvPr/>
          </p:nvSpPr>
          <p:spPr bwMode="auto">
            <a:xfrm>
              <a:off x="2980" y="1333"/>
              <a:ext cx="76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9" y="942"/>
                </a:cxn>
                <a:cxn ang="0">
                  <a:pos x="734" y="667"/>
                </a:cxn>
                <a:cxn ang="0">
                  <a:pos x="734" y="275"/>
                </a:cxn>
                <a:cxn ang="0">
                  <a:pos x="459" y="0"/>
                </a:cxn>
                <a:cxn ang="0">
                  <a:pos x="275" y="0"/>
                </a:cxn>
              </a:cxnLst>
              <a:rect l="0" t="0" r="r" b="b"/>
              <a:pathLst>
                <a:path w="734" h="942">
                  <a:moveTo>
                    <a:pt x="275" y="0"/>
                  </a:moveTo>
                  <a:cubicBezTo>
                    <a:pt x="124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4" y="942"/>
                    <a:pt x="275" y="942"/>
                  </a:cubicBezTo>
                  <a:lnTo>
                    <a:pt x="459" y="942"/>
                  </a:lnTo>
                  <a:cubicBezTo>
                    <a:pt x="611" y="942"/>
                    <a:pt x="734" y="819"/>
                    <a:pt x="734" y="667"/>
                  </a:cubicBezTo>
                  <a:lnTo>
                    <a:pt x="734" y="275"/>
                  </a:lnTo>
                  <a:cubicBezTo>
                    <a:pt x="734" y="123"/>
                    <a:pt x="611" y="0"/>
                    <a:pt x="459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Line 167"/>
            <p:cNvSpPr>
              <a:spLocks noChangeShapeType="1"/>
            </p:cNvSpPr>
            <p:nvPr/>
          </p:nvSpPr>
          <p:spPr bwMode="auto">
            <a:xfrm flipV="1">
              <a:off x="2091" y="1088"/>
              <a:ext cx="0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Line 168"/>
            <p:cNvSpPr>
              <a:spLocks noChangeShapeType="1"/>
            </p:cNvSpPr>
            <p:nvPr/>
          </p:nvSpPr>
          <p:spPr bwMode="auto">
            <a:xfrm flipV="1">
              <a:off x="2320" y="1430"/>
              <a:ext cx="0" cy="2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Line 169"/>
            <p:cNvSpPr>
              <a:spLocks noChangeShapeType="1"/>
            </p:cNvSpPr>
            <p:nvPr/>
          </p:nvSpPr>
          <p:spPr bwMode="auto">
            <a:xfrm flipV="1">
              <a:off x="2565" y="1086"/>
              <a:ext cx="0" cy="2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Line 170"/>
            <p:cNvSpPr>
              <a:spLocks noChangeShapeType="1"/>
            </p:cNvSpPr>
            <p:nvPr/>
          </p:nvSpPr>
          <p:spPr bwMode="auto">
            <a:xfrm flipV="1">
              <a:off x="2817" y="1430"/>
              <a:ext cx="0" cy="2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Freeform 171"/>
            <p:cNvSpPr>
              <a:spLocks noEditPoints="1"/>
            </p:cNvSpPr>
            <p:nvPr/>
          </p:nvSpPr>
          <p:spPr bwMode="auto">
            <a:xfrm>
              <a:off x="1961" y="1369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9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4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9"/>
                  </a:lnTo>
                  <a:lnTo>
                    <a:pt x="0" y="19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4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Freeform 172"/>
            <p:cNvSpPr>
              <a:spLocks noEditPoints="1"/>
            </p:cNvSpPr>
            <p:nvPr/>
          </p:nvSpPr>
          <p:spPr bwMode="auto">
            <a:xfrm>
              <a:off x="2151" y="1369"/>
              <a:ext cx="96" cy="27"/>
            </a:xfrm>
            <a:custGeom>
              <a:avLst/>
              <a:gdLst/>
              <a:ahLst/>
              <a:cxnLst>
                <a:cxn ang="0">
                  <a:pos x="96" y="19"/>
                </a:cxn>
                <a:cxn ang="0">
                  <a:pos x="21" y="19"/>
                </a:cxn>
                <a:cxn ang="0">
                  <a:pos x="21" y="8"/>
                </a:cxn>
                <a:cxn ang="0">
                  <a:pos x="96" y="8"/>
                </a:cxn>
                <a:cxn ang="0">
                  <a:pos x="96" y="19"/>
                </a:cxn>
                <a:cxn ang="0">
                  <a:pos x="28" y="2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96" h="27">
                  <a:moveTo>
                    <a:pt x="96" y="19"/>
                  </a:moveTo>
                  <a:lnTo>
                    <a:pt x="21" y="19"/>
                  </a:lnTo>
                  <a:lnTo>
                    <a:pt x="21" y="8"/>
                  </a:lnTo>
                  <a:lnTo>
                    <a:pt x="96" y="8"/>
                  </a:lnTo>
                  <a:lnTo>
                    <a:pt x="96" y="19"/>
                  </a:lnTo>
                  <a:close/>
                  <a:moveTo>
                    <a:pt x="28" y="27"/>
                  </a:moveTo>
                  <a:lnTo>
                    <a:pt x="0" y="14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Freeform 173"/>
            <p:cNvSpPr>
              <a:spLocks noEditPoints="1"/>
            </p:cNvSpPr>
            <p:nvPr/>
          </p:nvSpPr>
          <p:spPr bwMode="auto">
            <a:xfrm>
              <a:off x="2390" y="1369"/>
              <a:ext cx="94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4" y="8"/>
                </a:cxn>
                <a:cxn ang="0">
                  <a:pos x="74" y="19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67" y="0"/>
                </a:cxn>
                <a:cxn ang="0">
                  <a:pos x="94" y="14"/>
                </a:cxn>
                <a:cxn ang="0">
                  <a:pos x="67" y="27"/>
                </a:cxn>
                <a:cxn ang="0">
                  <a:pos x="67" y="0"/>
                </a:cxn>
              </a:cxnLst>
              <a:rect l="0" t="0" r="r" b="b"/>
              <a:pathLst>
                <a:path w="94" h="27">
                  <a:moveTo>
                    <a:pt x="0" y="8"/>
                  </a:moveTo>
                  <a:lnTo>
                    <a:pt x="74" y="8"/>
                  </a:lnTo>
                  <a:lnTo>
                    <a:pt x="74" y="19"/>
                  </a:lnTo>
                  <a:lnTo>
                    <a:pt x="0" y="19"/>
                  </a:lnTo>
                  <a:lnTo>
                    <a:pt x="0" y="8"/>
                  </a:lnTo>
                  <a:close/>
                  <a:moveTo>
                    <a:pt x="67" y="0"/>
                  </a:moveTo>
                  <a:lnTo>
                    <a:pt x="94" y="14"/>
                  </a:lnTo>
                  <a:lnTo>
                    <a:pt x="67" y="2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Freeform 174"/>
            <p:cNvSpPr>
              <a:spLocks noEditPoints="1"/>
            </p:cNvSpPr>
            <p:nvPr/>
          </p:nvSpPr>
          <p:spPr bwMode="auto">
            <a:xfrm>
              <a:off x="2646" y="1368"/>
              <a:ext cx="84" cy="28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1" y="19"/>
                </a:cxn>
                <a:cxn ang="0">
                  <a:pos x="21" y="9"/>
                </a:cxn>
                <a:cxn ang="0">
                  <a:pos x="84" y="9"/>
                </a:cxn>
                <a:cxn ang="0">
                  <a:pos x="84" y="19"/>
                </a:cxn>
                <a:cxn ang="0">
                  <a:pos x="28" y="28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28" y="28"/>
                </a:cxn>
              </a:cxnLst>
              <a:rect l="0" t="0" r="r" b="b"/>
              <a:pathLst>
                <a:path w="84" h="28">
                  <a:moveTo>
                    <a:pt x="84" y="19"/>
                  </a:moveTo>
                  <a:lnTo>
                    <a:pt x="21" y="19"/>
                  </a:lnTo>
                  <a:lnTo>
                    <a:pt x="21" y="9"/>
                  </a:lnTo>
                  <a:lnTo>
                    <a:pt x="84" y="9"/>
                  </a:lnTo>
                  <a:lnTo>
                    <a:pt x="84" y="19"/>
                  </a:lnTo>
                  <a:close/>
                  <a:moveTo>
                    <a:pt x="28" y="28"/>
                  </a:moveTo>
                  <a:lnTo>
                    <a:pt x="0" y="14"/>
                  </a:lnTo>
                  <a:lnTo>
                    <a:pt x="28" y="0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Freeform 175"/>
            <p:cNvSpPr>
              <a:spLocks noEditPoints="1"/>
            </p:cNvSpPr>
            <p:nvPr/>
          </p:nvSpPr>
          <p:spPr bwMode="auto">
            <a:xfrm>
              <a:off x="2907" y="1368"/>
              <a:ext cx="70" cy="2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0" y="9"/>
                </a:cxn>
                <a:cxn ang="0">
                  <a:pos x="50" y="19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43" y="0"/>
                </a:cxn>
                <a:cxn ang="0">
                  <a:pos x="70" y="14"/>
                </a:cxn>
                <a:cxn ang="0">
                  <a:pos x="43" y="28"/>
                </a:cxn>
                <a:cxn ang="0">
                  <a:pos x="43" y="0"/>
                </a:cxn>
              </a:cxnLst>
              <a:rect l="0" t="0" r="r" b="b"/>
              <a:pathLst>
                <a:path w="70" h="28">
                  <a:moveTo>
                    <a:pt x="0" y="9"/>
                  </a:moveTo>
                  <a:lnTo>
                    <a:pt x="50" y="9"/>
                  </a:lnTo>
                  <a:lnTo>
                    <a:pt x="50" y="19"/>
                  </a:lnTo>
                  <a:lnTo>
                    <a:pt x="0" y="19"/>
                  </a:lnTo>
                  <a:lnTo>
                    <a:pt x="0" y="9"/>
                  </a:lnTo>
                  <a:close/>
                  <a:moveTo>
                    <a:pt x="43" y="0"/>
                  </a:moveTo>
                  <a:lnTo>
                    <a:pt x="70" y="14"/>
                  </a:lnTo>
                  <a:lnTo>
                    <a:pt x="43" y="2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Line 176"/>
            <p:cNvSpPr>
              <a:spLocks noChangeShapeType="1"/>
            </p:cNvSpPr>
            <p:nvPr/>
          </p:nvSpPr>
          <p:spPr bwMode="auto">
            <a:xfrm>
              <a:off x="1920" y="1355"/>
              <a:ext cx="0" cy="5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Line 177"/>
            <p:cNvSpPr>
              <a:spLocks noChangeShapeType="1"/>
            </p:cNvSpPr>
            <p:nvPr/>
          </p:nvSpPr>
          <p:spPr bwMode="auto">
            <a:xfrm>
              <a:off x="1890" y="1384"/>
              <a:ext cx="59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Line 178"/>
            <p:cNvSpPr>
              <a:spLocks noChangeShapeType="1"/>
            </p:cNvSpPr>
            <p:nvPr/>
          </p:nvSpPr>
          <p:spPr bwMode="auto">
            <a:xfrm>
              <a:off x="1920" y="1355"/>
              <a:ext cx="0" cy="5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Line 179"/>
            <p:cNvSpPr>
              <a:spLocks noChangeShapeType="1"/>
            </p:cNvSpPr>
            <p:nvPr/>
          </p:nvSpPr>
          <p:spPr bwMode="auto">
            <a:xfrm>
              <a:off x="1890" y="1384"/>
              <a:ext cx="59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Line 180"/>
            <p:cNvSpPr>
              <a:spLocks noChangeShapeType="1"/>
            </p:cNvSpPr>
            <p:nvPr/>
          </p:nvSpPr>
          <p:spPr bwMode="auto">
            <a:xfrm>
              <a:off x="2321" y="1353"/>
              <a:ext cx="0" cy="5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Line 181"/>
            <p:cNvSpPr>
              <a:spLocks noChangeShapeType="1"/>
            </p:cNvSpPr>
            <p:nvPr/>
          </p:nvSpPr>
          <p:spPr bwMode="auto">
            <a:xfrm>
              <a:off x="2291" y="1381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Line 182"/>
            <p:cNvSpPr>
              <a:spLocks noChangeShapeType="1"/>
            </p:cNvSpPr>
            <p:nvPr/>
          </p:nvSpPr>
          <p:spPr bwMode="auto">
            <a:xfrm>
              <a:off x="2321" y="1353"/>
              <a:ext cx="0" cy="5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Line 183"/>
            <p:cNvSpPr>
              <a:spLocks noChangeShapeType="1"/>
            </p:cNvSpPr>
            <p:nvPr/>
          </p:nvSpPr>
          <p:spPr bwMode="auto">
            <a:xfrm>
              <a:off x="2291" y="1381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Line 184"/>
            <p:cNvSpPr>
              <a:spLocks noChangeShapeType="1"/>
            </p:cNvSpPr>
            <p:nvPr/>
          </p:nvSpPr>
          <p:spPr bwMode="auto">
            <a:xfrm>
              <a:off x="2062" y="1382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Line 185"/>
            <p:cNvSpPr>
              <a:spLocks noChangeShapeType="1"/>
            </p:cNvSpPr>
            <p:nvPr/>
          </p:nvSpPr>
          <p:spPr bwMode="auto">
            <a:xfrm>
              <a:off x="2537" y="1383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Line 186"/>
            <p:cNvSpPr>
              <a:spLocks noChangeShapeType="1"/>
            </p:cNvSpPr>
            <p:nvPr/>
          </p:nvSpPr>
          <p:spPr bwMode="auto">
            <a:xfrm>
              <a:off x="2816" y="1353"/>
              <a:ext cx="0" cy="5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Line 187"/>
            <p:cNvSpPr>
              <a:spLocks noChangeShapeType="1"/>
            </p:cNvSpPr>
            <p:nvPr/>
          </p:nvSpPr>
          <p:spPr bwMode="auto">
            <a:xfrm>
              <a:off x="2786" y="1382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Line 188"/>
            <p:cNvSpPr>
              <a:spLocks noChangeShapeType="1"/>
            </p:cNvSpPr>
            <p:nvPr/>
          </p:nvSpPr>
          <p:spPr bwMode="auto">
            <a:xfrm>
              <a:off x="2816" y="1353"/>
              <a:ext cx="0" cy="5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Line 189"/>
            <p:cNvSpPr>
              <a:spLocks noChangeShapeType="1"/>
            </p:cNvSpPr>
            <p:nvPr/>
          </p:nvSpPr>
          <p:spPr bwMode="auto">
            <a:xfrm>
              <a:off x="2786" y="1382"/>
              <a:ext cx="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4" name="Group 192"/>
            <p:cNvGrpSpPr>
              <a:grpSpLocks/>
            </p:cNvGrpSpPr>
            <p:nvPr/>
          </p:nvGrpSpPr>
          <p:grpSpPr bwMode="auto">
            <a:xfrm>
              <a:off x="1454" y="1433"/>
              <a:ext cx="74" cy="242"/>
              <a:chOff x="1454" y="1901"/>
              <a:chExt cx="74" cy="242"/>
            </a:xfrm>
          </p:grpSpPr>
          <p:sp>
            <p:nvSpPr>
              <p:cNvPr id="603" name="Freeform 190"/>
              <p:cNvSpPr>
                <a:spLocks/>
              </p:cNvSpPr>
              <p:nvPr/>
            </p:nvSpPr>
            <p:spPr bwMode="auto">
              <a:xfrm>
                <a:off x="1454" y="1901"/>
                <a:ext cx="74" cy="242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19" y="0"/>
                  </a:cxn>
                  <a:cxn ang="0">
                    <a:pos x="55" y="0"/>
                  </a:cxn>
                  <a:cxn ang="0">
                    <a:pos x="74" y="242"/>
                  </a:cxn>
                  <a:cxn ang="0">
                    <a:pos x="0" y="242"/>
                  </a:cxn>
                </a:cxnLst>
                <a:rect l="0" t="0" r="r" b="b"/>
                <a:pathLst>
                  <a:path w="74" h="242">
                    <a:moveTo>
                      <a:pt x="0" y="242"/>
                    </a:moveTo>
                    <a:lnTo>
                      <a:pt x="19" y="0"/>
                    </a:lnTo>
                    <a:lnTo>
                      <a:pt x="55" y="0"/>
                    </a:lnTo>
                    <a:lnTo>
                      <a:pt x="74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Freeform 191"/>
              <p:cNvSpPr>
                <a:spLocks/>
              </p:cNvSpPr>
              <p:nvPr/>
            </p:nvSpPr>
            <p:spPr bwMode="auto">
              <a:xfrm>
                <a:off x="1454" y="1901"/>
                <a:ext cx="74" cy="242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19" y="0"/>
                  </a:cxn>
                  <a:cxn ang="0">
                    <a:pos x="55" y="0"/>
                  </a:cxn>
                  <a:cxn ang="0">
                    <a:pos x="74" y="242"/>
                  </a:cxn>
                  <a:cxn ang="0">
                    <a:pos x="0" y="242"/>
                  </a:cxn>
                </a:cxnLst>
                <a:rect l="0" t="0" r="r" b="b"/>
                <a:pathLst>
                  <a:path w="74" h="242">
                    <a:moveTo>
                      <a:pt x="0" y="242"/>
                    </a:moveTo>
                    <a:lnTo>
                      <a:pt x="19" y="0"/>
                    </a:lnTo>
                    <a:lnTo>
                      <a:pt x="55" y="0"/>
                    </a:lnTo>
                    <a:lnTo>
                      <a:pt x="74" y="242"/>
                    </a:lnTo>
                    <a:lnTo>
                      <a:pt x="0" y="2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5" name="Group 195"/>
            <p:cNvGrpSpPr>
              <a:grpSpLocks/>
            </p:cNvGrpSpPr>
            <p:nvPr/>
          </p:nvGrpSpPr>
          <p:grpSpPr bwMode="auto">
            <a:xfrm>
              <a:off x="1456" y="1092"/>
              <a:ext cx="74" cy="241"/>
              <a:chOff x="1456" y="1560"/>
              <a:chExt cx="74" cy="241"/>
            </a:xfrm>
          </p:grpSpPr>
          <p:sp>
            <p:nvSpPr>
              <p:cNvPr id="601" name="Freeform 193"/>
              <p:cNvSpPr>
                <a:spLocks/>
              </p:cNvSpPr>
              <p:nvPr/>
            </p:nvSpPr>
            <p:spPr bwMode="auto">
              <a:xfrm>
                <a:off x="1456" y="1560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5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5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Freeform 194"/>
              <p:cNvSpPr>
                <a:spLocks/>
              </p:cNvSpPr>
              <p:nvPr/>
            </p:nvSpPr>
            <p:spPr bwMode="auto">
              <a:xfrm>
                <a:off x="1456" y="1560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5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5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6" name="Freeform 196"/>
            <p:cNvSpPr>
              <a:spLocks noEditPoints="1"/>
            </p:cNvSpPr>
            <p:nvPr/>
          </p:nvSpPr>
          <p:spPr bwMode="auto">
            <a:xfrm>
              <a:off x="1379" y="1280"/>
              <a:ext cx="86" cy="197"/>
            </a:xfrm>
            <a:custGeom>
              <a:avLst/>
              <a:gdLst/>
              <a:ahLst/>
              <a:cxnLst>
                <a:cxn ang="0">
                  <a:pos x="830" y="97"/>
                </a:cxn>
                <a:cxn ang="0">
                  <a:pos x="747" y="119"/>
                </a:cxn>
                <a:cxn ang="0">
                  <a:pos x="672" y="146"/>
                </a:cxn>
                <a:cxn ang="0">
                  <a:pos x="600" y="178"/>
                </a:cxn>
                <a:cxn ang="0">
                  <a:pos x="532" y="217"/>
                </a:cxn>
                <a:cxn ang="0">
                  <a:pos x="469" y="260"/>
                </a:cxn>
                <a:cxn ang="0">
                  <a:pos x="408" y="309"/>
                </a:cxn>
                <a:cxn ang="0">
                  <a:pos x="353" y="361"/>
                </a:cxn>
                <a:cxn ang="0">
                  <a:pos x="302" y="418"/>
                </a:cxn>
                <a:cxn ang="0">
                  <a:pos x="257" y="479"/>
                </a:cxn>
                <a:cxn ang="0">
                  <a:pos x="216" y="544"/>
                </a:cxn>
                <a:cxn ang="0">
                  <a:pos x="181" y="611"/>
                </a:cxn>
                <a:cxn ang="0">
                  <a:pos x="153" y="681"/>
                </a:cxn>
                <a:cxn ang="0">
                  <a:pos x="130" y="755"/>
                </a:cxn>
                <a:cxn ang="0">
                  <a:pos x="113" y="830"/>
                </a:cxn>
                <a:cxn ang="0">
                  <a:pos x="103" y="907"/>
                </a:cxn>
                <a:cxn ang="0">
                  <a:pos x="99" y="986"/>
                </a:cxn>
                <a:cxn ang="0">
                  <a:pos x="103" y="1064"/>
                </a:cxn>
                <a:cxn ang="0">
                  <a:pos x="114" y="1140"/>
                </a:cxn>
                <a:cxn ang="0">
                  <a:pos x="130" y="1214"/>
                </a:cxn>
                <a:cxn ang="0">
                  <a:pos x="153" y="1287"/>
                </a:cxn>
                <a:cxn ang="0">
                  <a:pos x="182" y="1356"/>
                </a:cxn>
                <a:cxn ang="0">
                  <a:pos x="216" y="1423"/>
                </a:cxn>
                <a:cxn ang="0">
                  <a:pos x="256" y="1486"/>
                </a:cxn>
                <a:cxn ang="0">
                  <a:pos x="247" y="1476"/>
                </a:cxn>
                <a:cxn ang="0">
                  <a:pos x="333" y="1552"/>
                </a:cxn>
                <a:cxn ang="0">
                  <a:pos x="266" y="1627"/>
                </a:cxn>
                <a:cxn ang="0">
                  <a:pos x="180" y="1550"/>
                </a:cxn>
                <a:cxn ang="0">
                  <a:pos x="171" y="1540"/>
                </a:cxn>
                <a:cxn ang="0">
                  <a:pos x="127" y="1469"/>
                </a:cxn>
                <a:cxn ang="0">
                  <a:pos x="89" y="1394"/>
                </a:cxn>
                <a:cxn ang="0">
                  <a:pos x="57" y="1316"/>
                </a:cxn>
                <a:cxn ang="0">
                  <a:pos x="32" y="1236"/>
                </a:cxn>
                <a:cxn ang="0">
                  <a:pos x="14" y="1153"/>
                </a:cxn>
                <a:cxn ang="0">
                  <a:pos x="3" y="1068"/>
                </a:cxn>
                <a:cxn ang="0">
                  <a:pos x="0" y="981"/>
                </a:cxn>
                <a:cxn ang="0">
                  <a:pos x="3" y="894"/>
                </a:cxn>
                <a:cxn ang="0">
                  <a:pos x="15" y="807"/>
                </a:cxn>
                <a:cxn ang="0">
                  <a:pos x="34" y="724"/>
                </a:cxn>
                <a:cxn ang="0">
                  <a:pos x="60" y="644"/>
                </a:cxn>
                <a:cxn ang="0">
                  <a:pos x="93" y="565"/>
                </a:cxn>
                <a:cxn ang="0">
                  <a:pos x="132" y="490"/>
                </a:cxn>
                <a:cxn ang="0">
                  <a:pos x="177" y="419"/>
                </a:cxn>
                <a:cxn ang="0">
                  <a:pos x="228" y="352"/>
                </a:cxn>
                <a:cxn ang="0">
                  <a:pos x="284" y="289"/>
                </a:cxn>
                <a:cxn ang="0">
                  <a:pos x="346" y="230"/>
                </a:cxn>
                <a:cxn ang="0">
                  <a:pos x="412" y="178"/>
                </a:cxn>
                <a:cxn ang="0">
                  <a:pos x="484" y="129"/>
                </a:cxn>
                <a:cxn ang="0">
                  <a:pos x="559" y="87"/>
                </a:cxn>
                <a:cxn ang="0">
                  <a:pos x="639" y="51"/>
                </a:cxn>
                <a:cxn ang="0">
                  <a:pos x="722" y="22"/>
                </a:cxn>
                <a:cxn ang="0">
                  <a:pos x="804" y="0"/>
                </a:cxn>
                <a:cxn ang="0">
                  <a:pos x="830" y="97"/>
                </a:cxn>
                <a:cxn ang="0">
                  <a:pos x="352" y="1386"/>
                </a:cxn>
                <a:cxn ang="0">
                  <a:pos x="803" y="1915"/>
                </a:cxn>
                <a:cxn ang="0">
                  <a:pos x="135" y="1722"/>
                </a:cxn>
                <a:cxn ang="0">
                  <a:pos x="352" y="1386"/>
                </a:cxn>
              </a:cxnLst>
              <a:rect l="0" t="0" r="r" b="b"/>
              <a:pathLst>
                <a:path w="830" h="1915">
                  <a:moveTo>
                    <a:pt x="830" y="97"/>
                  </a:moveTo>
                  <a:lnTo>
                    <a:pt x="747" y="119"/>
                  </a:lnTo>
                  <a:lnTo>
                    <a:pt x="672" y="146"/>
                  </a:lnTo>
                  <a:lnTo>
                    <a:pt x="600" y="178"/>
                  </a:lnTo>
                  <a:lnTo>
                    <a:pt x="532" y="217"/>
                  </a:lnTo>
                  <a:lnTo>
                    <a:pt x="469" y="260"/>
                  </a:lnTo>
                  <a:lnTo>
                    <a:pt x="408" y="309"/>
                  </a:lnTo>
                  <a:lnTo>
                    <a:pt x="353" y="361"/>
                  </a:lnTo>
                  <a:lnTo>
                    <a:pt x="302" y="418"/>
                  </a:lnTo>
                  <a:lnTo>
                    <a:pt x="257" y="479"/>
                  </a:lnTo>
                  <a:lnTo>
                    <a:pt x="216" y="544"/>
                  </a:lnTo>
                  <a:lnTo>
                    <a:pt x="181" y="611"/>
                  </a:lnTo>
                  <a:lnTo>
                    <a:pt x="153" y="681"/>
                  </a:lnTo>
                  <a:lnTo>
                    <a:pt x="130" y="755"/>
                  </a:lnTo>
                  <a:lnTo>
                    <a:pt x="113" y="830"/>
                  </a:lnTo>
                  <a:lnTo>
                    <a:pt x="103" y="907"/>
                  </a:lnTo>
                  <a:lnTo>
                    <a:pt x="99" y="986"/>
                  </a:lnTo>
                  <a:lnTo>
                    <a:pt x="103" y="1064"/>
                  </a:lnTo>
                  <a:lnTo>
                    <a:pt x="114" y="1140"/>
                  </a:lnTo>
                  <a:lnTo>
                    <a:pt x="130" y="1214"/>
                  </a:lnTo>
                  <a:lnTo>
                    <a:pt x="153" y="1287"/>
                  </a:lnTo>
                  <a:lnTo>
                    <a:pt x="182" y="1356"/>
                  </a:lnTo>
                  <a:lnTo>
                    <a:pt x="216" y="1423"/>
                  </a:lnTo>
                  <a:lnTo>
                    <a:pt x="256" y="1486"/>
                  </a:lnTo>
                  <a:lnTo>
                    <a:pt x="247" y="1476"/>
                  </a:lnTo>
                  <a:lnTo>
                    <a:pt x="333" y="1552"/>
                  </a:lnTo>
                  <a:lnTo>
                    <a:pt x="266" y="1627"/>
                  </a:lnTo>
                  <a:lnTo>
                    <a:pt x="180" y="1550"/>
                  </a:lnTo>
                  <a:cubicBezTo>
                    <a:pt x="177" y="1547"/>
                    <a:pt x="174" y="1544"/>
                    <a:pt x="171" y="1540"/>
                  </a:cubicBezTo>
                  <a:lnTo>
                    <a:pt x="127" y="1469"/>
                  </a:lnTo>
                  <a:lnTo>
                    <a:pt x="89" y="1394"/>
                  </a:lnTo>
                  <a:lnTo>
                    <a:pt x="57" y="1316"/>
                  </a:lnTo>
                  <a:lnTo>
                    <a:pt x="32" y="1236"/>
                  </a:lnTo>
                  <a:lnTo>
                    <a:pt x="14" y="1153"/>
                  </a:lnTo>
                  <a:lnTo>
                    <a:pt x="3" y="1068"/>
                  </a:lnTo>
                  <a:lnTo>
                    <a:pt x="0" y="981"/>
                  </a:lnTo>
                  <a:lnTo>
                    <a:pt x="3" y="894"/>
                  </a:lnTo>
                  <a:lnTo>
                    <a:pt x="15" y="807"/>
                  </a:lnTo>
                  <a:lnTo>
                    <a:pt x="34" y="724"/>
                  </a:lnTo>
                  <a:lnTo>
                    <a:pt x="60" y="644"/>
                  </a:lnTo>
                  <a:lnTo>
                    <a:pt x="93" y="565"/>
                  </a:lnTo>
                  <a:lnTo>
                    <a:pt x="132" y="490"/>
                  </a:lnTo>
                  <a:lnTo>
                    <a:pt x="177" y="419"/>
                  </a:lnTo>
                  <a:lnTo>
                    <a:pt x="228" y="352"/>
                  </a:lnTo>
                  <a:lnTo>
                    <a:pt x="284" y="289"/>
                  </a:lnTo>
                  <a:lnTo>
                    <a:pt x="346" y="230"/>
                  </a:lnTo>
                  <a:lnTo>
                    <a:pt x="412" y="178"/>
                  </a:lnTo>
                  <a:lnTo>
                    <a:pt x="484" y="129"/>
                  </a:lnTo>
                  <a:lnTo>
                    <a:pt x="559" y="87"/>
                  </a:lnTo>
                  <a:lnTo>
                    <a:pt x="639" y="51"/>
                  </a:lnTo>
                  <a:lnTo>
                    <a:pt x="722" y="22"/>
                  </a:lnTo>
                  <a:lnTo>
                    <a:pt x="804" y="0"/>
                  </a:lnTo>
                  <a:lnTo>
                    <a:pt x="830" y="97"/>
                  </a:lnTo>
                  <a:close/>
                  <a:moveTo>
                    <a:pt x="352" y="1386"/>
                  </a:moveTo>
                  <a:lnTo>
                    <a:pt x="803" y="1915"/>
                  </a:lnTo>
                  <a:lnTo>
                    <a:pt x="135" y="1722"/>
                  </a:lnTo>
                  <a:lnTo>
                    <a:pt x="352" y="138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7" name="Group 200"/>
            <p:cNvGrpSpPr>
              <a:grpSpLocks/>
            </p:cNvGrpSpPr>
            <p:nvPr/>
          </p:nvGrpSpPr>
          <p:grpSpPr bwMode="auto">
            <a:xfrm>
              <a:off x="1290" y="1241"/>
              <a:ext cx="79" cy="79"/>
              <a:chOff x="1290" y="1709"/>
              <a:chExt cx="79" cy="79"/>
            </a:xfrm>
          </p:grpSpPr>
          <p:sp>
            <p:nvSpPr>
              <p:cNvPr id="598" name="Oval 197"/>
              <p:cNvSpPr>
                <a:spLocks noChangeArrowheads="1"/>
              </p:cNvSpPr>
              <p:nvPr/>
            </p:nvSpPr>
            <p:spPr bwMode="auto">
              <a:xfrm>
                <a:off x="1290" y="1709"/>
                <a:ext cx="79" cy="79"/>
              </a:xfrm>
              <a:prstGeom prst="ellipse">
                <a:avLst/>
              </a:prstGeom>
              <a:noFill/>
              <a:ln w="1587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Line 198"/>
              <p:cNvSpPr>
                <a:spLocks noChangeShapeType="1"/>
              </p:cNvSpPr>
              <p:nvPr/>
            </p:nvSpPr>
            <p:spPr bwMode="auto">
              <a:xfrm>
                <a:off x="1302" y="1721"/>
                <a:ext cx="54" cy="5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Line 199"/>
              <p:cNvSpPr>
                <a:spLocks noChangeShapeType="1"/>
              </p:cNvSpPr>
              <p:nvPr/>
            </p:nvSpPr>
            <p:spPr bwMode="auto">
              <a:xfrm flipH="1">
                <a:off x="1302" y="1721"/>
                <a:ext cx="55" cy="5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8" name="Group 204"/>
            <p:cNvGrpSpPr>
              <a:grpSpLocks/>
            </p:cNvGrpSpPr>
            <p:nvPr/>
          </p:nvGrpSpPr>
          <p:grpSpPr bwMode="auto">
            <a:xfrm>
              <a:off x="1290" y="1435"/>
              <a:ext cx="78" cy="79"/>
              <a:chOff x="1290" y="1903"/>
              <a:chExt cx="78" cy="79"/>
            </a:xfrm>
          </p:grpSpPr>
          <p:sp>
            <p:nvSpPr>
              <p:cNvPr id="595" name="Oval 201"/>
              <p:cNvSpPr>
                <a:spLocks noChangeArrowheads="1"/>
              </p:cNvSpPr>
              <p:nvPr/>
            </p:nvSpPr>
            <p:spPr bwMode="auto">
              <a:xfrm>
                <a:off x="1290" y="1903"/>
                <a:ext cx="78" cy="79"/>
              </a:xfrm>
              <a:prstGeom prst="ellipse">
                <a:avLst/>
              </a:prstGeom>
              <a:noFill/>
              <a:ln w="1587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Line 202"/>
              <p:cNvSpPr>
                <a:spLocks noChangeShapeType="1"/>
              </p:cNvSpPr>
              <p:nvPr/>
            </p:nvSpPr>
            <p:spPr bwMode="auto">
              <a:xfrm>
                <a:off x="1301" y="1915"/>
                <a:ext cx="54" cy="5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Line 203"/>
              <p:cNvSpPr>
                <a:spLocks noChangeShapeType="1"/>
              </p:cNvSpPr>
              <p:nvPr/>
            </p:nvSpPr>
            <p:spPr bwMode="auto">
              <a:xfrm flipH="1">
                <a:off x="1302" y="1914"/>
                <a:ext cx="54" cy="55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9" name="Group 209"/>
            <p:cNvGrpSpPr>
              <a:grpSpLocks/>
            </p:cNvGrpSpPr>
            <p:nvPr/>
          </p:nvGrpSpPr>
          <p:grpSpPr bwMode="auto">
            <a:xfrm>
              <a:off x="1613" y="1242"/>
              <a:ext cx="78" cy="79"/>
              <a:chOff x="1613" y="1710"/>
              <a:chExt cx="78" cy="79"/>
            </a:xfrm>
          </p:grpSpPr>
          <p:sp>
            <p:nvSpPr>
              <p:cNvPr id="591" name="Oval 205"/>
              <p:cNvSpPr>
                <a:spLocks noChangeArrowheads="1"/>
              </p:cNvSpPr>
              <p:nvPr/>
            </p:nvSpPr>
            <p:spPr bwMode="auto">
              <a:xfrm>
                <a:off x="1613" y="1710"/>
                <a:ext cx="78" cy="79"/>
              </a:xfrm>
              <a:prstGeom prst="ellipse">
                <a:avLst/>
              </a:prstGeom>
              <a:noFill/>
              <a:ln w="1587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92" name="Group 208"/>
              <p:cNvGrpSpPr>
                <a:grpSpLocks/>
              </p:cNvGrpSpPr>
              <p:nvPr/>
            </p:nvGrpSpPr>
            <p:grpSpPr bwMode="auto">
              <a:xfrm>
                <a:off x="1642" y="1739"/>
                <a:ext cx="20" cy="20"/>
                <a:chOff x="1642" y="1739"/>
                <a:chExt cx="20" cy="20"/>
              </a:xfrm>
            </p:grpSpPr>
            <p:sp>
              <p:nvSpPr>
                <p:cNvPr id="593" name="Oval 206"/>
                <p:cNvSpPr>
                  <a:spLocks noChangeArrowheads="1"/>
                </p:cNvSpPr>
                <p:nvPr/>
              </p:nvSpPr>
              <p:spPr bwMode="auto">
                <a:xfrm>
                  <a:off x="1642" y="1739"/>
                  <a:ext cx="20" cy="20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4" name="Oval 207"/>
                <p:cNvSpPr>
                  <a:spLocks noChangeArrowheads="1"/>
                </p:cNvSpPr>
                <p:nvPr/>
              </p:nvSpPr>
              <p:spPr bwMode="auto">
                <a:xfrm>
                  <a:off x="1642" y="1739"/>
                  <a:ext cx="20" cy="20"/>
                </a:xfrm>
                <a:prstGeom prst="ellipse">
                  <a:avLst/>
                </a:prstGeom>
                <a:noFill/>
                <a:ln w="7938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30" name="Group 214"/>
            <p:cNvGrpSpPr>
              <a:grpSpLocks/>
            </p:cNvGrpSpPr>
            <p:nvPr/>
          </p:nvGrpSpPr>
          <p:grpSpPr bwMode="auto">
            <a:xfrm>
              <a:off x="1612" y="1436"/>
              <a:ext cx="79" cy="78"/>
              <a:chOff x="1612" y="1904"/>
              <a:chExt cx="79" cy="78"/>
            </a:xfrm>
          </p:grpSpPr>
          <p:sp>
            <p:nvSpPr>
              <p:cNvPr id="587" name="Oval 210"/>
              <p:cNvSpPr>
                <a:spLocks noChangeArrowheads="1"/>
              </p:cNvSpPr>
              <p:nvPr/>
            </p:nvSpPr>
            <p:spPr bwMode="auto">
              <a:xfrm>
                <a:off x="1612" y="1904"/>
                <a:ext cx="79" cy="78"/>
              </a:xfrm>
              <a:prstGeom prst="ellipse">
                <a:avLst/>
              </a:prstGeom>
              <a:noFill/>
              <a:ln w="1587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88" name="Group 213"/>
              <p:cNvGrpSpPr>
                <a:grpSpLocks/>
              </p:cNvGrpSpPr>
              <p:nvPr/>
            </p:nvGrpSpPr>
            <p:grpSpPr bwMode="auto">
              <a:xfrm>
                <a:off x="1642" y="1932"/>
                <a:ext cx="19" cy="20"/>
                <a:chOff x="1642" y="1932"/>
                <a:chExt cx="19" cy="20"/>
              </a:xfrm>
            </p:grpSpPr>
            <p:sp>
              <p:nvSpPr>
                <p:cNvPr id="589" name="Oval 211"/>
                <p:cNvSpPr>
                  <a:spLocks noChangeArrowheads="1"/>
                </p:cNvSpPr>
                <p:nvPr/>
              </p:nvSpPr>
              <p:spPr bwMode="auto">
                <a:xfrm>
                  <a:off x="1642" y="1932"/>
                  <a:ext cx="19" cy="20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0" name="Oval 212"/>
                <p:cNvSpPr>
                  <a:spLocks noChangeArrowheads="1"/>
                </p:cNvSpPr>
                <p:nvPr/>
              </p:nvSpPr>
              <p:spPr bwMode="auto">
                <a:xfrm>
                  <a:off x="1642" y="1932"/>
                  <a:ext cx="19" cy="20"/>
                </a:xfrm>
                <a:prstGeom prst="ellipse">
                  <a:avLst/>
                </a:prstGeom>
                <a:noFill/>
                <a:ln w="7938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31" name="Oval 215"/>
            <p:cNvSpPr>
              <a:spLocks noChangeArrowheads="1"/>
            </p:cNvSpPr>
            <p:nvPr/>
          </p:nvSpPr>
          <p:spPr bwMode="auto">
            <a:xfrm>
              <a:off x="1197" y="1086"/>
              <a:ext cx="585" cy="585"/>
            </a:xfrm>
            <a:prstGeom prst="ellipse">
              <a:avLst/>
            </a:prstGeom>
            <a:noFill/>
            <a:ln w="269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Line 216"/>
            <p:cNvSpPr>
              <a:spLocks noChangeShapeType="1"/>
            </p:cNvSpPr>
            <p:nvPr/>
          </p:nvSpPr>
          <p:spPr bwMode="auto">
            <a:xfrm flipH="1" flipV="1">
              <a:off x="1455" y="1086"/>
              <a:ext cx="16" cy="2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Line 217"/>
            <p:cNvSpPr>
              <a:spLocks noChangeShapeType="1"/>
            </p:cNvSpPr>
            <p:nvPr/>
          </p:nvSpPr>
          <p:spPr bwMode="auto">
            <a:xfrm flipV="1">
              <a:off x="1512" y="1089"/>
              <a:ext cx="17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Line 218"/>
            <p:cNvSpPr>
              <a:spLocks noChangeShapeType="1"/>
            </p:cNvSpPr>
            <p:nvPr/>
          </p:nvSpPr>
          <p:spPr bwMode="auto">
            <a:xfrm flipH="1">
              <a:off x="1454" y="1422"/>
              <a:ext cx="16" cy="2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Line 219"/>
            <p:cNvSpPr>
              <a:spLocks noChangeShapeType="1"/>
            </p:cNvSpPr>
            <p:nvPr/>
          </p:nvSpPr>
          <p:spPr bwMode="auto">
            <a:xfrm>
              <a:off x="1512" y="1426"/>
              <a:ext cx="16" cy="2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Freeform 220"/>
            <p:cNvSpPr>
              <a:spLocks noEditPoints="1"/>
            </p:cNvSpPr>
            <p:nvPr/>
          </p:nvSpPr>
          <p:spPr bwMode="auto">
            <a:xfrm>
              <a:off x="1518" y="1280"/>
              <a:ext cx="86" cy="19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08" y="22"/>
                </a:cxn>
                <a:cxn ang="0">
                  <a:pos x="192" y="51"/>
                </a:cxn>
                <a:cxn ang="0">
                  <a:pos x="271" y="87"/>
                </a:cxn>
                <a:cxn ang="0">
                  <a:pos x="347" y="129"/>
                </a:cxn>
                <a:cxn ang="0">
                  <a:pos x="418" y="177"/>
                </a:cxn>
                <a:cxn ang="0">
                  <a:pos x="484" y="230"/>
                </a:cxn>
                <a:cxn ang="0">
                  <a:pos x="546" y="288"/>
                </a:cxn>
                <a:cxn ang="0">
                  <a:pos x="602" y="351"/>
                </a:cxn>
                <a:cxn ang="0">
                  <a:pos x="653" y="418"/>
                </a:cxn>
                <a:cxn ang="0">
                  <a:pos x="698" y="490"/>
                </a:cxn>
                <a:cxn ang="0">
                  <a:pos x="737" y="564"/>
                </a:cxn>
                <a:cxn ang="0">
                  <a:pos x="770" y="643"/>
                </a:cxn>
                <a:cxn ang="0">
                  <a:pos x="796" y="724"/>
                </a:cxn>
                <a:cxn ang="0">
                  <a:pos x="815" y="807"/>
                </a:cxn>
                <a:cxn ang="0">
                  <a:pos x="827" y="893"/>
                </a:cxn>
                <a:cxn ang="0">
                  <a:pos x="830" y="981"/>
                </a:cxn>
                <a:cxn ang="0">
                  <a:pos x="827" y="1068"/>
                </a:cxn>
                <a:cxn ang="0">
                  <a:pos x="816" y="1152"/>
                </a:cxn>
                <a:cxn ang="0">
                  <a:pos x="798" y="1235"/>
                </a:cxn>
                <a:cxn ang="0">
                  <a:pos x="773" y="1316"/>
                </a:cxn>
                <a:cxn ang="0">
                  <a:pos x="741" y="1393"/>
                </a:cxn>
                <a:cxn ang="0">
                  <a:pos x="703" y="1468"/>
                </a:cxn>
                <a:cxn ang="0">
                  <a:pos x="660" y="1539"/>
                </a:cxn>
                <a:cxn ang="0">
                  <a:pos x="650" y="1550"/>
                </a:cxn>
                <a:cxn ang="0">
                  <a:pos x="564" y="1626"/>
                </a:cxn>
                <a:cxn ang="0">
                  <a:pos x="498" y="1551"/>
                </a:cxn>
                <a:cxn ang="0">
                  <a:pos x="584" y="1475"/>
                </a:cxn>
                <a:cxn ang="0">
                  <a:pos x="574" y="1486"/>
                </a:cxn>
                <a:cxn ang="0">
                  <a:pos x="614" y="1422"/>
                </a:cxn>
                <a:cxn ang="0">
                  <a:pos x="649" y="1356"/>
                </a:cxn>
                <a:cxn ang="0">
                  <a:pos x="677" y="1286"/>
                </a:cxn>
                <a:cxn ang="0">
                  <a:pos x="700" y="1214"/>
                </a:cxn>
                <a:cxn ang="0">
                  <a:pos x="717" y="1140"/>
                </a:cxn>
                <a:cxn ang="0">
                  <a:pos x="727" y="1063"/>
                </a:cxn>
                <a:cxn ang="0">
                  <a:pos x="731" y="985"/>
                </a:cxn>
                <a:cxn ang="0">
                  <a:pos x="727" y="907"/>
                </a:cxn>
                <a:cxn ang="0">
                  <a:pos x="717" y="829"/>
                </a:cxn>
                <a:cxn ang="0">
                  <a:pos x="700" y="754"/>
                </a:cxn>
                <a:cxn ang="0">
                  <a:pos x="677" y="681"/>
                </a:cxn>
                <a:cxn ang="0">
                  <a:pos x="649" y="611"/>
                </a:cxn>
                <a:cxn ang="0">
                  <a:pos x="614" y="543"/>
                </a:cxn>
                <a:cxn ang="0">
                  <a:pos x="574" y="479"/>
                </a:cxn>
                <a:cxn ang="0">
                  <a:pos x="528" y="418"/>
                </a:cxn>
                <a:cxn ang="0">
                  <a:pos x="477" y="361"/>
                </a:cxn>
                <a:cxn ang="0">
                  <a:pos x="422" y="308"/>
                </a:cxn>
                <a:cxn ang="0">
                  <a:pos x="362" y="260"/>
                </a:cxn>
                <a:cxn ang="0">
                  <a:pos x="298" y="216"/>
                </a:cxn>
                <a:cxn ang="0">
                  <a:pos x="230" y="178"/>
                </a:cxn>
                <a:cxn ang="0">
                  <a:pos x="158" y="145"/>
                </a:cxn>
                <a:cxn ang="0">
                  <a:pos x="83" y="118"/>
                </a:cxn>
                <a:cxn ang="0">
                  <a:pos x="0" y="96"/>
                </a:cxn>
                <a:cxn ang="0">
                  <a:pos x="26" y="0"/>
                </a:cxn>
                <a:cxn ang="0">
                  <a:pos x="695" y="1721"/>
                </a:cxn>
                <a:cxn ang="0">
                  <a:pos x="27" y="1914"/>
                </a:cxn>
                <a:cxn ang="0">
                  <a:pos x="478" y="1385"/>
                </a:cxn>
                <a:cxn ang="0">
                  <a:pos x="695" y="1721"/>
                </a:cxn>
              </a:cxnLst>
              <a:rect l="0" t="0" r="r" b="b"/>
              <a:pathLst>
                <a:path w="830" h="1914">
                  <a:moveTo>
                    <a:pt x="26" y="0"/>
                  </a:moveTo>
                  <a:lnTo>
                    <a:pt x="108" y="22"/>
                  </a:lnTo>
                  <a:lnTo>
                    <a:pt x="192" y="51"/>
                  </a:lnTo>
                  <a:lnTo>
                    <a:pt x="271" y="87"/>
                  </a:lnTo>
                  <a:lnTo>
                    <a:pt x="347" y="129"/>
                  </a:lnTo>
                  <a:lnTo>
                    <a:pt x="418" y="177"/>
                  </a:lnTo>
                  <a:lnTo>
                    <a:pt x="484" y="230"/>
                  </a:lnTo>
                  <a:lnTo>
                    <a:pt x="546" y="288"/>
                  </a:lnTo>
                  <a:lnTo>
                    <a:pt x="602" y="351"/>
                  </a:lnTo>
                  <a:lnTo>
                    <a:pt x="653" y="418"/>
                  </a:lnTo>
                  <a:lnTo>
                    <a:pt x="698" y="490"/>
                  </a:lnTo>
                  <a:lnTo>
                    <a:pt x="737" y="564"/>
                  </a:lnTo>
                  <a:lnTo>
                    <a:pt x="770" y="643"/>
                  </a:lnTo>
                  <a:lnTo>
                    <a:pt x="796" y="724"/>
                  </a:lnTo>
                  <a:lnTo>
                    <a:pt x="815" y="807"/>
                  </a:lnTo>
                  <a:lnTo>
                    <a:pt x="827" y="893"/>
                  </a:lnTo>
                  <a:lnTo>
                    <a:pt x="830" y="981"/>
                  </a:lnTo>
                  <a:lnTo>
                    <a:pt x="827" y="1068"/>
                  </a:lnTo>
                  <a:lnTo>
                    <a:pt x="816" y="1152"/>
                  </a:lnTo>
                  <a:lnTo>
                    <a:pt x="798" y="1235"/>
                  </a:lnTo>
                  <a:lnTo>
                    <a:pt x="773" y="1316"/>
                  </a:lnTo>
                  <a:lnTo>
                    <a:pt x="741" y="1393"/>
                  </a:lnTo>
                  <a:lnTo>
                    <a:pt x="703" y="1468"/>
                  </a:lnTo>
                  <a:lnTo>
                    <a:pt x="660" y="1539"/>
                  </a:lnTo>
                  <a:cubicBezTo>
                    <a:pt x="657" y="1543"/>
                    <a:pt x="654" y="1547"/>
                    <a:pt x="650" y="1550"/>
                  </a:cubicBezTo>
                  <a:lnTo>
                    <a:pt x="564" y="1626"/>
                  </a:lnTo>
                  <a:lnTo>
                    <a:pt x="498" y="1551"/>
                  </a:lnTo>
                  <a:lnTo>
                    <a:pt x="584" y="1475"/>
                  </a:lnTo>
                  <a:lnTo>
                    <a:pt x="574" y="1486"/>
                  </a:lnTo>
                  <a:lnTo>
                    <a:pt x="614" y="1422"/>
                  </a:lnTo>
                  <a:lnTo>
                    <a:pt x="649" y="1356"/>
                  </a:lnTo>
                  <a:lnTo>
                    <a:pt x="677" y="1286"/>
                  </a:lnTo>
                  <a:lnTo>
                    <a:pt x="700" y="1214"/>
                  </a:lnTo>
                  <a:lnTo>
                    <a:pt x="717" y="1140"/>
                  </a:lnTo>
                  <a:lnTo>
                    <a:pt x="727" y="1063"/>
                  </a:lnTo>
                  <a:lnTo>
                    <a:pt x="731" y="985"/>
                  </a:lnTo>
                  <a:lnTo>
                    <a:pt x="727" y="907"/>
                  </a:lnTo>
                  <a:lnTo>
                    <a:pt x="717" y="829"/>
                  </a:lnTo>
                  <a:lnTo>
                    <a:pt x="700" y="754"/>
                  </a:lnTo>
                  <a:lnTo>
                    <a:pt x="677" y="681"/>
                  </a:lnTo>
                  <a:lnTo>
                    <a:pt x="649" y="611"/>
                  </a:lnTo>
                  <a:lnTo>
                    <a:pt x="614" y="543"/>
                  </a:lnTo>
                  <a:lnTo>
                    <a:pt x="574" y="479"/>
                  </a:lnTo>
                  <a:lnTo>
                    <a:pt x="528" y="418"/>
                  </a:lnTo>
                  <a:lnTo>
                    <a:pt x="477" y="361"/>
                  </a:lnTo>
                  <a:lnTo>
                    <a:pt x="422" y="308"/>
                  </a:lnTo>
                  <a:lnTo>
                    <a:pt x="362" y="260"/>
                  </a:lnTo>
                  <a:lnTo>
                    <a:pt x="298" y="216"/>
                  </a:lnTo>
                  <a:lnTo>
                    <a:pt x="230" y="178"/>
                  </a:lnTo>
                  <a:lnTo>
                    <a:pt x="158" y="145"/>
                  </a:lnTo>
                  <a:lnTo>
                    <a:pt x="83" y="118"/>
                  </a:lnTo>
                  <a:lnTo>
                    <a:pt x="0" y="96"/>
                  </a:lnTo>
                  <a:lnTo>
                    <a:pt x="26" y="0"/>
                  </a:lnTo>
                  <a:close/>
                  <a:moveTo>
                    <a:pt x="695" y="1721"/>
                  </a:moveTo>
                  <a:lnTo>
                    <a:pt x="27" y="1914"/>
                  </a:lnTo>
                  <a:lnTo>
                    <a:pt x="478" y="1385"/>
                  </a:lnTo>
                  <a:lnTo>
                    <a:pt x="695" y="172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37" name="Group 223"/>
            <p:cNvGrpSpPr>
              <a:grpSpLocks/>
            </p:cNvGrpSpPr>
            <p:nvPr/>
          </p:nvGrpSpPr>
          <p:grpSpPr bwMode="auto">
            <a:xfrm>
              <a:off x="1439" y="1330"/>
              <a:ext cx="102" cy="102"/>
              <a:chOff x="1439" y="1798"/>
              <a:chExt cx="102" cy="102"/>
            </a:xfrm>
          </p:grpSpPr>
          <p:sp>
            <p:nvSpPr>
              <p:cNvPr id="585" name="Freeform 221"/>
              <p:cNvSpPr>
                <a:spLocks noEditPoints="1"/>
              </p:cNvSpPr>
              <p:nvPr/>
            </p:nvSpPr>
            <p:spPr bwMode="auto">
              <a:xfrm>
                <a:off x="1439" y="1798"/>
                <a:ext cx="102" cy="102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491" y="0"/>
                  </a:cxn>
                  <a:cxn ang="0">
                    <a:pos x="983" y="492"/>
                  </a:cxn>
                  <a:cxn ang="0">
                    <a:pos x="491" y="983"/>
                  </a:cxn>
                  <a:cxn ang="0">
                    <a:pos x="0" y="492"/>
                  </a:cxn>
                  <a:cxn ang="0">
                    <a:pos x="158" y="492"/>
                  </a:cxn>
                  <a:cxn ang="0">
                    <a:pos x="491" y="825"/>
                  </a:cxn>
                  <a:cxn ang="0">
                    <a:pos x="825" y="492"/>
                  </a:cxn>
                  <a:cxn ang="0">
                    <a:pos x="491" y="158"/>
                  </a:cxn>
                  <a:cxn ang="0">
                    <a:pos x="158" y="492"/>
                  </a:cxn>
                </a:cxnLst>
                <a:rect l="0" t="0" r="r" b="b"/>
                <a:pathLst>
                  <a:path w="983" h="983">
                    <a:moveTo>
                      <a:pt x="0" y="492"/>
                    </a:moveTo>
                    <a:cubicBezTo>
                      <a:pt x="0" y="220"/>
                      <a:pt x="220" y="0"/>
                      <a:pt x="491" y="0"/>
                    </a:cubicBezTo>
                    <a:cubicBezTo>
                      <a:pt x="763" y="0"/>
                      <a:pt x="983" y="220"/>
                      <a:pt x="983" y="492"/>
                    </a:cubicBezTo>
                    <a:cubicBezTo>
                      <a:pt x="983" y="763"/>
                      <a:pt x="763" y="983"/>
                      <a:pt x="491" y="983"/>
                    </a:cubicBezTo>
                    <a:cubicBezTo>
                      <a:pt x="220" y="983"/>
                      <a:pt x="0" y="763"/>
                      <a:pt x="0" y="492"/>
                    </a:cubicBezTo>
                    <a:close/>
                    <a:moveTo>
                      <a:pt x="158" y="492"/>
                    </a:moveTo>
                    <a:cubicBezTo>
                      <a:pt x="158" y="676"/>
                      <a:pt x="307" y="825"/>
                      <a:pt x="491" y="825"/>
                    </a:cubicBezTo>
                    <a:cubicBezTo>
                      <a:pt x="676" y="825"/>
                      <a:pt x="825" y="676"/>
                      <a:pt x="825" y="492"/>
                    </a:cubicBezTo>
                    <a:cubicBezTo>
                      <a:pt x="825" y="308"/>
                      <a:pt x="676" y="158"/>
                      <a:pt x="491" y="158"/>
                    </a:cubicBezTo>
                    <a:cubicBezTo>
                      <a:pt x="307" y="158"/>
                      <a:pt x="158" y="308"/>
                      <a:pt x="158" y="492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Freeform 222"/>
              <p:cNvSpPr>
                <a:spLocks noEditPoints="1"/>
              </p:cNvSpPr>
              <p:nvPr/>
            </p:nvSpPr>
            <p:spPr bwMode="auto">
              <a:xfrm>
                <a:off x="1439" y="1798"/>
                <a:ext cx="102" cy="102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491" y="0"/>
                  </a:cxn>
                  <a:cxn ang="0">
                    <a:pos x="983" y="492"/>
                  </a:cxn>
                  <a:cxn ang="0">
                    <a:pos x="491" y="983"/>
                  </a:cxn>
                  <a:cxn ang="0">
                    <a:pos x="0" y="492"/>
                  </a:cxn>
                  <a:cxn ang="0">
                    <a:pos x="158" y="492"/>
                  </a:cxn>
                  <a:cxn ang="0">
                    <a:pos x="491" y="825"/>
                  </a:cxn>
                  <a:cxn ang="0">
                    <a:pos x="825" y="492"/>
                  </a:cxn>
                  <a:cxn ang="0">
                    <a:pos x="491" y="158"/>
                  </a:cxn>
                  <a:cxn ang="0">
                    <a:pos x="158" y="492"/>
                  </a:cxn>
                </a:cxnLst>
                <a:rect l="0" t="0" r="r" b="b"/>
                <a:pathLst>
                  <a:path w="983" h="983">
                    <a:moveTo>
                      <a:pt x="0" y="492"/>
                    </a:moveTo>
                    <a:cubicBezTo>
                      <a:pt x="0" y="220"/>
                      <a:pt x="220" y="0"/>
                      <a:pt x="491" y="0"/>
                    </a:cubicBezTo>
                    <a:cubicBezTo>
                      <a:pt x="763" y="0"/>
                      <a:pt x="983" y="220"/>
                      <a:pt x="983" y="492"/>
                    </a:cubicBezTo>
                    <a:cubicBezTo>
                      <a:pt x="983" y="763"/>
                      <a:pt x="763" y="983"/>
                      <a:pt x="491" y="983"/>
                    </a:cubicBezTo>
                    <a:cubicBezTo>
                      <a:pt x="220" y="983"/>
                      <a:pt x="0" y="763"/>
                      <a:pt x="0" y="492"/>
                    </a:cubicBezTo>
                    <a:close/>
                    <a:moveTo>
                      <a:pt x="158" y="492"/>
                    </a:moveTo>
                    <a:cubicBezTo>
                      <a:pt x="158" y="676"/>
                      <a:pt x="307" y="825"/>
                      <a:pt x="491" y="825"/>
                    </a:cubicBezTo>
                    <a:cubicBezTo>
                      <a:pt x="676" y="825"/>
                      <a:pt x="825" y="676"/>
                      <a:pt x="825" y="492"/>
                    </a:cubicBezTo>
                    <a:cubicBezTo>
                      <a:pt x="825" y="308"/>
                      <a:pt x="676" y="158"/>
                      <a:pt x="491" y="158"/>
                    </a:cubicBezTo>
                    <a:cubicBezTo>
                      <a:pt x="307" y="158"/>
                      <a:pt x="158" y="308"/>
                      <a:pt x="158" y="492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38" name="Group 226"/>
            <p:cNvGrpSpPr>
              <a:grpSpLocks/>
            </p:cNvGrpSpPr>
            <p:nvPr/>
          </p:nvGrpSpPr>
          <p:grpSpPr bwMode="auto">
            <a:xfrm>
              <a:off x="1454" y="1433"/>
              <a:ext cx="74" cy="242"/>
              <a:chOff x="1454" y="1901"/>
              <a:chExt cx="74" cy="242"/>
            </a:xfrm>
          </p:grpSpPr>
          <p:sp>
            <p:nvSpPr>
              <p:cNvPr id="583" name="Freeform 224"/>
              <p:cNvSpPr>
                <a:spLocks/>
              </p:cNvSpPr>
              <p:nvPr/>
            </p:nvSpPr>
            <p:spPr bwMode="auto">
              <a:xfrm>
                <a:off x="1454" y="1901"/>
                <a:ext cx="74" cy="242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19" y="0"/>
                  </a:cxn>
                  <a:cxn ang="0">
                    <a:pos x="55" y="0"/>
                  </a:cxn>
                  <a:cxn ang="0">
                    <a:pos x="74" y="242"/>
                  </a:cxn>
                  <a:cxn ang="0">
                    <a:pos x="0" y="242"/>
                  </a:cxn>
                </a:cxnLst>
                <a:rect l="0" t="0" r="r" b="b"/>
                <a:pathLst>
                  <a:path w="74" h="242">
                    <a:moveTo>
                      <a:pt x="0" y="242"/>
                    </a:moveTo>
                    <a:lnTo>
                      <a:pt x="19" y="0"/>
                    </a:lnTo>
                    <a:lnTo>
                      <a:pt x="55" y="0"/>
                    </a:lnTo>
                    <a:lnTo>
                      <a:pt x="74" y="242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Freeform 225"/>
              <p:cNvSpPr>
                <a:spLocks/>
              </p:cNvSpPr>
              <p:nvPr/>
            </p:nvSpPr>
            <p:spPr bwMode="auto">
              <a:xfrm>
                <a:off x="1454" y="1901"/>
                <a:ext cx="74" cy="242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19" y="0"/>
                  </a:cxn>
                  <a:cxn ang="0">
                    <a:pos x="55" y="0"/>
                  </a:cxn>
                  <a:cxn ang="0">
                    <a:pos x="74" y="242"/>
                  </a:cxn>
                  <a:cxn ang="0">
                    <a:pos x="0" y="242"/>
                  </a:cxn>
                </a:cxnLst>
                <a:rect l="0" t="0" r="r" b="b"/>
                <a:pathLst>
                  <a:path w="74" h="242">
                    <a:moveTo>
                      <a:pt x="0" y="242"/>
                    </a:moveTo>
                    <a:lnTo>
                      <a:pt x="19" y="0"/>
                    </a:lnTo>
                    <a:lnTo>
                      <a:pt x="55" y="0"/>
                    </a:lnTo>
                    <a:lnTo>
                      <a:pt x="74" y="242"/>
                    </a:lnTo>
                    <a:lnTo>
                      <a:pt x="0" y="2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39" name="Group 229"/>
            <p:cNvGrpSpPr>
              <a:grpSpLocks/>
            </p:cNvGrpSpPr>
            <p:nvPr/>
          </p:nvGrpSpPr>
          <p:grpSpPr bwMode="auto">
            <a:xfrm>
              <a:off x="1456" y="1092"/>
              <a:ext cx="74" cy="241"/>
              <a:chOff x="1456" y="1560"/>
              <a:chExt cx="74" cy="241"/>
            </a:xfrm>
          </p:grpSpPr>
          <p:sp>
            <p:nvSpPr>
              <p:cNvPr id="581" name="Freeform 227"/>
              <p:cNvSpPr>
                <a:spLocks/>
              </p:cNvSpPr>
              <p:nvPr/>
            </p:nvSpPr>
            <p:spPr bwMode="auto">
              <a:xfrm>
                <a:off x="1456" y="1560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5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5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Freeform 228"/>
              <p:cNvSpPr>
                <a:spLocks/>
              </p:cNvSpPr>
              <p:nvPr/>
            </p:nvSpPr>
            <p:spPr bwMode="auto">
              <a:xfrm>
                <a:off x="1456" y="1560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5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5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40" name="Freeform 230"/>
            <p:cNvSpPr>
              <a:spLocks noEditPoints="1"/>
            </p:cNvSpPr>
            <p:nvPr/>
          </p:nvSpPr>
          <p:spPr bwMode="auto">
            <a:xfrm>
              <a:off x="1379" y="1280"/>
              <a:ext cx="86" cy="197"/>
            </a:xfrm>
            <a:custGeom>
              <a:avLst/>
              <a:gdLst/>
              <a:ahLst/>
              <a:cxnLst>
                <a:cxn ang="0">
                  <a:pos x="830" y="97"/>
                </a:cxn>
                <a:cxn ang="0">
                  <a:pos x="747" y="119"/>
                </a:cxn>
                <a:cxn ang="0">
                  <a:pos x="672" y="146"/>
                </a:cxn>
                <a:cxn ang="0">
                  <a:pos x="600" y="178"/>
                </a:cxn>
                <a:cxn ang="0">
                  <a:pos x="532" y="217"/>
                </a:cxn>
                <a:cxn ang="0">
                  <a:pos x="469" y="260"/>
                </a:cxn>
                <a:cxn ang="0">
                  <a:pos x="408" y="309"/>
                </a:cxn>
                <a:cxn ang="0">
                  <a:pos x="353" y="361"/>
                </a:cxn>
                <a:cxn ang="0">
                  <a:pos x="302" y="418"/>
                </a:cxn>
                <a:cxn ang="0">
                  <a:pos x="257" y="479"/>
                </a:cxn>
                <a:cxn ang="0">
                  <a:pos x="216" y="544"/>
                </a:cxn>
                <a:cxn ang="0">
                  <a:pos x="181" y="611"/>
                </a:cxn>
                <a:cxn ang="0">
                  <a:pos x="153" y="681"/>
                </a:cxn>
                <a:cxn ang="0">
                  <a:pos x="130" y="755"/>
                </a:cxn>
                <a:cxn ang="0">
                  <a:pos x="113" y="830"/>
                </a:cxn>
                <a:cxn ang="0">
                  <a:pos x="103" y="907"/>
                </a:cxn>
                <a:cxn ang="0">
                  <a:pos x="99" y="986"/>
                </a:cxn>
                <a:cxn ang="0">
                  <a:pos x="103" y="1064"/>
                </a:cxn>
                <a:cxn ang="0">
                  <a:pos x="114" y="1140"/>
                </a:cxn>
                <a:cxn ang="0">
                  <a:pos x="130" y="1214"/>
                </a:cxn>
                <a:cxn ang="0">
                  <a:pos x="153" y="1287"/>
                </a:cxn>
                <a:cxn ang="0">
                  <a:pos x="182" y="1356"/>
                </a:cxn>
                <a:cxn ang="0">
                  <a:pos x="216" y="1423"/>
                </a:cxn>
                <a:cxn ang="0">
                  <a:pos x="256" y="1486"/>
                </a:cxn>
                <a:cxn ang="0">
                  <a:pos x="247" y="1476"/>
                </a:cxn>
                <a:cxn ang="0">
                  <a:pos x="333" y="1552"/>
                </a:cxn>
                <a:cxn ang="0">
                  <a:pos x="266" y="1627"/>
                </a:cxn>
                <a:cxn ang="0">
                  <a:pos x="180" y="1550"/>
                </a:cxn>
                <a:cxn ang="0">
                  <a:pos x="171" y="1540"/>
                </a:cxn>
                <a:cxn ang="0">
                  <a:pos x="127" y="1469"/>
                </a:cxn>
                <a:cxn ang="0">
                  <a:pos x="89" y="1394"/>
                </a:cxn>
                <a:cxn ang="0">
                  <a:pos x="57" y="1316"/>
                </a:cxn>
                <a:cxn ang="0">
                  <a:pos x="32" y="1236"/>
                </a:cxn>
                <a:cxn ang="0">
                  <a:pos x="14" y="1153"/>
                </a:cxn>
                <a:cxn ang="0">
                  <a:pos x="3" y="1068"/>
                </a:cxn>
                <a:cxn ang="0">
                  <a:pos x="0" y="981"/>
                </a:cxn>
                <a:cxn ang="0">
                  <a:pos x="3" y="894"/>
                </a:cxn>
                <a:cxn ang="0">
                  <a:pos x="15" y="807"/>
                </a:cxn>
                <a:cxn ang="0">
                  <a:pos x="34" y="724"/>
                </a:cxn>
                <a:cxn ang="0">
                  <a:pos x="60" y="644"/>
                </a:cxn>
                <a:cxn ang="0">
                  <a:pos x="93" y="565"/>
                </a:cxn>
                <a:cxn ang="0">
                  <a:pos x="132" y="490"/>
                </a:cxn>
                <a:cxn ang="0">
                  <a:pos x="177" y="419"/>
                </a:cxn>
                <a:cxn ang="0">
                  <a:pos x="228" y="352"/>
                </a:cxn>
                <a:cxn ang="0">
                  <a:pos x="284" y="289"/>
                </a:cxn>
                <a:cxn ang="0">
                  <a:pos x="346" y="230"/>
                </a:cxn>
                <a:cxn ang="0">
                  <a:pos x="412" y="178"/>
                </a:cxn>
                <a:cxn ang="0">
                  <a:pos x="484" y="129"/>
                </a:cxn>
                <a:cxn ang="0">
                  <a:pos x="559" y="87"/>
                </a:cxn>
                <a:cxn ang="0">
                  <a:pos x="639" y="51"/>
                </a:cxn>
                <a:cxn ang="0">
                  <a:pos x="722" y="22"/>
                </a:cxn>
                <a:cxn ang="0">
                  <a:pos x="804" y="0"/>
                </a:cxn>
                <a:cxn ang="0">
                  <a:pos x="830" y="97"/>
                </a:cxn>
                <a:cxn ang="0">
                  <a:pos x="352" y="1386"/>
                </a:cxn>
                <a:cxn ang="0">
                  <a:pos x="803" y="1915"/>
                </a:cxn>
                <a:cxn ang="0">
                  <a:pos x="135" y="1722"/>
                </a:cxn>
                <a:cxn ang="0">
                  <a:pos x="352" y="1386"/>
                </a:cxn>
              </a:cxnLst>
              <a:rect l="0" t="0" r="r" b="b"/>
              <a:pathLst>
                <a:path w="830" h="1915">
                  <a:moveTo>
                    <a:pt x="830" y="97"/>
                  </a:moveTo>
                  <a:lnTo>
                    <a:pt x="747" y="119"/>
                  </a:lnTo>
                  <a:lnTo>
                    <a:pt x="672" y="146"/>
                  </a:lnTo>
                  <a:lnTo>
                    <a:pt x="600" y="178"/>
                  </a:lnTo>
                  <a:lnTo>
                    <a:pt x="532" y="217"/>
                  </a:lnTo>
                  <a:lnTo>
                    <a:pt x="469" y="260"/>
                  </a:lnTo>
                  <a:lnTo>
                    <a:pt x="408" y="309"/>
                  </a:lnTo>
                  <a:lnTo>
                    <a:pt x="353" y="361"/>
                  </a:lnTo>
                  <a:lnTo>
                    <a:pt x="302" y="418"/>
                  </a:lnTo>
                  <a:lnTo>
                    <a:pt x="257" y="479"/>
                  </a:lnTo>
                  <a:lnTo>
                    <a:pt x="216" y="544"/>
                  </a:lnTo>
                  <a:lnTo>
                    <a:pt x="181" y="611"/>
                  </a:lnTo>
                  <a:lnTo>
                    <a:pt x="153" y="681"/>
                  </a:lnTo>
                  <a:lnTo>
                    <a:pt x="130" y="755"/>
                  </a:lnTo>
                  <a:lnTo>
                    <a:pt x="113" y="830"/>
                  </a:lnTo>
                  <a:lnTo>
                    <a:pt x="103" y="907"/>
                  </a:lnTo>
                  <a:lnTo>
                    <a:pt x="99" y="986"/>
                  </a:lnTo>
                  <a:lnTo>
                    <a:pt x="103" y="1064"/>
                  </a:lnTo>
                  <a:lnTo>
                    <a:pt x="114" y="1140"/>
                  </a:lnTo>
                  <a:lnTo>
                    <a:pt x="130" y="1214"/>
                  </a:lnTo>
                  <a:lnTo>
                    <a:pt x="153" y="1287"/>
                  </a:lnTo>
                  <a:lnTo>
                    <a:pt x="182" y="1356"/>
                  </a:lnTo>
                  <a:lnTo>
                    <a:pt x="216" y="1423"/>
                  </a:lnTo>
                  <a:lnTo>
                    <a:pt x="256" y="1486"/>
                  </a:lnTo>
                  <a:lnTo>
                    <a:pt x="247" y="1476"/>
                  </a:lnTo>
                  <a:lnTo>
                    <a:pt x="333" y="1552"/>
                  </a:lnTo>
                  <a:lnTo>
                    <a:pt x="266" y="1627"/>
                  </a:lnTo>
                  <a:lnTo>
                    <a:pt x="180" y="1550"/>
                  </a:lnTo>
                  <a:cubicBezTo>
                    <a:pt x="177" y="1547"/>
                    <a:pt x="174" y="1544"/>
                    <a:pt x="171" y="1540"/>
                  </a:cubicBezTo>
                  <a:lnTo>
                    <a:pt x="127" y="1469"/>
                  </a:lnTo>
                  <a:lnTo>
                    <a:pt x="89" y="1394"/>
                  </a:lnTo>
                  <a:lnTo>
                    <a:pt x="57" y="1316"/>
                  </a:lnTo>
                  <a:lnTo>
                    <a:pt x="32" y="1236"/>
                  </a:lnTo>
                  <a:lnTo>
                    <a:pt x="14" y="1153"/>
                  </a:lnTo>
                  <a:lnTo>
                    <a:pt x="3" y="1068"/>
                  </a:lnTo>
                  <a:lnTo>
                    <a:pt x="0" y="981"/>
                  </a:lnTo>
                  <a:lnTo>
                    <a:pt x="3" y="894"/>
                  </a:lnTo>
                  <a:lnTo>
                    <a:pt x="15" y="807"/>
                  </a:lnTo>
                  <a:lnTo>
                    <a:pt x="34" y="724"/>
                  </a:lnTo>
                  <a:lnTo>
                    <a:pt x="60" y="644"/>
                  </a:lnTo>
                  <a:lnTo>
                    <a:pt x="93" y="565"/>
                  </a:lnTo>
                  <a:lnTo>
                    <a:pt x="132" y="490"/>
                  </a:lnTo>
                  <a:lnTo>
                    <a:pt x="177" y="419"/>
                  </a:lnTo>
                  <a:lnTo>
                    <a:pt x="228" y="352"/>
                  </a:lnTo>
                  <a:lnTo>
                    <a:pt x="284" y="289"/>
                  </a:lnTo>
                  <a:lnTo>
                    <a:pt x="346" y="230"/>
                  </a:lnTo>
                  <a:lnTo>
                    <a:pt x="412" y="178"/>
                  </a:lnTo>
                  <a:lnTo>
                    <a:pt x="484" y="129"/>
                  </a:lnTo>
                  <a:lnTo>
                    <a:pt x="559" y="87"/>
                  </a:lnTo>
                  <a:lnTo>
                    <a:pt x="639" y="51"/>
                  </a:lnTo>
                  <a:lnTo>
                    <a:pt x="722" y="22"/>
                  </a:lnTo>
                  <a:lnTo>
                    <a:pt x="804" y="0"/>
                  </a:lnTo>
                  <a:lnTo>
                    <a:pt x="830" y="97"/>
                  </a:lnTo>
                  <a:close/>
                  <a:moveTo>
                    <a:pt x="352" y="1386"/>
                  </a:moveTo>
                  <a:lnTo>
                    <a:pt x="803" y="1915"/>
                  </a:lnTo>
                  <a:lnTo>
                    <a:pt x="135" y="1722"/>
                  </a:lnTo>
                  <a:lnTo>
                    <a:pt x="352" y="138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Oval 231"/>
            <p:cNvSpPr>
              <a:spLocks noChangeArrowheads="1"/>
            </p:cNvSpPr>
            <p:nvPr/>
          </p:nvSpPr>
          <p:spPr bwMode="auto">
            <a:xfrm>
              <a:off x="1290" y="1241"/>
              <a:ext cx="79" cy="79"/>
            </a:xfrm>
            <a:prstGeom prst="ellipse">
              <a:avLst/>
            </a:prstGeom>
            <a:noFill/>
            <a:ln w="15875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Line 232"/>
            <p:cNvSpPr>
              <a:spLocks noChangeShapeType="1"/>
            </p:cNvSpPr>
            <p:nvPr/>
          </p:nvSpPr>
          <p:spPr bwMode="auto">
            <a:xfrm>
              <a:off x="1302" y="1253"/>
              <a:ext cx="54" cy="5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Line 233"/>
            <p:cNvSpPr>
              <a:spLocks noChangeShapeType="1"/>
            </p:cNvSpPr>
            <p:nvPr/>
          </p:nvSpPr>
          <p:spPr bwMode="auto">
            <a:xfrm flipH="1">
              <a:off x="1302" y="1253"/>
              <a:ext cx="55" cy="5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Oval 234"/>
            <p:cNvSpPr>
              <a:spLocks noChangeArrowheads="1"/>
            </p:cNvSpPr>
            <p:nvPr/>
          </p:nvSpPr>
          <p:spPr bwMode="auto">
            <a:xfrm>
              <a:off x="1290" y="1241"/>
              <a:ext cx="79" cy="79"/>
            </a:xfrm>
            <a:prstGeom prst="ellipse">
              <a:avLst/>
            </a:prstGeom>
            <a:noFill/>
            <a:ln w="15875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Line 235"/>
            <p:cNvSpPr>
              <a:spLocks noChangeShapeType="1"/>
            </p:cNvSpPr>
            <p:nvPr/>
          </p:nvSpPr>
          <p:spPr bwMode="auto">
            <a:xfrm>
              <a:off x="1302" y="1253"/>
              <a:ext cx="54" cy="5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Line 236"/>
            <p:cNvSpPr>
              <a:spLocks noChangeShapeType="1"/>
            </p:cNvSpPr>
            <p:nvPr/>
          </p:nvSpPr>
          <p:spPr bwMode="auto">
            <a:xfrm flipH="1">
              <a:off x="1302" y="1253"/>
              <a:ext cx="55" cy="5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Oval 237"/>
            <p:cNvSpPr>
              <a:spLocks noChangeArrowheads="1"/>
            </p:cNvSpPr>
            <p:nvPr/>
          </p:nvSpPr>
          <p:spPr bwMode="auto">
            <a:xfrm>
              <a:off x="1290" y="1435"/>
              <a:ext cx="78" cy="79"/>
            </a:xfrm>
            <a:prstGeom prst="ellipse">
              <a:avLst/>
            </a:prstGeom>
            <a:noFill/>
            <a:ln w="15875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Line 238"/>
            <p:cNvSpPr>
              <a:spLocks noChangeShapeType="1"/>
            </p:cNvSpPr>
            <p:nvPr/>
          </p:nvSpPr>
          <p:spPr bwMode="auto">
            <a:xfrm>
              <a:off x="1301" y="1447"/>
              <a:ext cx="54" cy="5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Line 239"/>
            <p:cNvSpPr>
              <a:spLocks noChangeShapeType="1"/>
            </p:cNvSpPr>
            <p:nvPr/>
          </p:nvSpPr>
          <p:spPr bwMode="auto">
            <a:xfrm flipH="1">
              <a:off x="1302" y="1446"/>
              <a:ext cx="54" cy="5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Oval 240"/>
            <p:cNvSpPr>
              <a:spLocks noChangeArrowheads="1"/>
            </p:cNvSpPr>
            <p:nvPr/>
          </p:nvSpPr>
          <p:spPr bwMode="auto">
            <a:xfrm>
              <a:off x="1290" y="1435"/>
              <a:ext cx="78" cy="79"/>
            </a:xfrm>
            <a:prstGeom prst="ellipse">
              <a:avLst/>
            </a:prstGeom>
            <a:noFill/>
            <a:ln w="15875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Line 241"/>
            <p:cNvSpPr>
              <a:spLocks noChangeShapeType="1"/>
            </p:cNvSpPr>
            <p:nvPr/>
          </p:nvSpPr>
          <p:spPr bwMode="auto">
            <a:xfrm>
              <a:off x="1301" y="1447"/>
              <a:ext cx="54" cy="5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Line 242"/>
            <p:cNvSpPr>
              <a:spLocks noChangeShapeType="1"/>
            </p:cNvSpPr>
            <p:nvPr/>
          </p:nvSpPr>
          <p:spPr bwMode="auto">
            <a:xfrm flipH="1">
              <a:off x="1302" y="1446"/>
              <a:ext cx="54" cy="5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53" name="Group 269"/>
            <p:cNvGrpSpPr>
              <a:grpSpLocks/>
            </p:cNvGrpSpPr>
            <p:nvPr/>
          </p:nvGrpSpPr>
          <p:grpSpPr bwMode="auto">
            <a:xfrm>
              <a:off x="1197" y="1086"/>
              <a:ext cx="585" cy="585"/>
              <a:chOff x="1197" y="1554"/>
              <a:chExt cx="585" cy="585"/>
            </a:xfrm>
          </p:grpSpPr>
          <p:sp>
            <p:nvSpPr>
              <p:cNvPr id="555" name="Oval 243"/>
              <p:cNvSpPr>
                <a:spLocks noChangeArrowheads="1"/>
              </p:cNvSpPr>
              <p:nvPr/>
            </p:nvSpPr>
            <p:spPr bwMode="auto">
              <a:xfrm>
                <a:off x="1613" y="1710"/>
                <a:ext cx="78" cy="79"/>
              </a:xfrm>
              <a:prstGeom prst="ellipse">
                <a:avLst/>
              </a:prstGeom>
              <a:noFill/>
              <a:ln w="1587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6" name="Group 246"/>
              <p:cNvGrpSpPr>
                <a:grpSpLocks/>
              </p:cNvGrpSpPr>
              <p:nvPr/>
            </p:nvGrpSpPr>
            <p:grpSpPr bwMode="auto">
              <a:xfrm>
                <a:off x="1642" y="1739"/>
                <a:ext cx="20" cy="20"/>
                <a:chOff x="1642" y="1739"/>
                <a:chExt cx="20" cy="20"/>
              </a:xfrm>
            </p:grpSpPr>
            <p:sp>
              <p:nvSpPr>
                <p:cNvPr id="579" name="Oval 244"/>
                <p:cNvSpPr>
                  <a:spLocks noChangeArrowheads="1"/>
                </p:cNvSpPr>
                <p:nvPr/>
              </p:nvSpPr>
              <p:spPr bwMode="auto">
                <a:xfrm>
                  <a:off x="1642" y="1739"/>
                  <a:ext cx="20" cy="20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0" name="Oval 245"/>
                <p:cNvSpPr>
                  <a:spLocks noChangeArrowheads="1"/>
                </p:cNvSpPr>
                <p:nvPr/>
              </p:nvSpPr>
              <p:spPr bwMode="auto">
                <a:xfrm>
                  <a:off x="1642" y="1739"/>
                  <a:ext cx="20" cy="20"/>
                </a:xfrm>
                <a:prstGeom prst="ellipse">
                  <a:avLst/>
                </a:prstGeom>
                <a:noFill/>
                <a:ln w="7938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57" name="Oval 247"/>
              <p:cNvSpPr>
                <a:spLocks noChangeArrowheads="1"/>
              </p:cNvSpPr>
              <p:nvPr/>
            </p:nvSpPr>
            <p:spPr bwMode="auto">
              <a:xfrm>
                <a:off x="1613" y="1710"/>
                <a:ext cx="78" cy="79"/>
              </a:xfrm>
              <a:prstGeom prst="ellipse">
                <a:avLst/>
              </a:prstGeom>
              <a:noFill/>
              <a:ln w="1587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8" name="Group 250"/>
              <p:cNvGrpSpPr>
                <a:grpSpLocks/>
              </p:cNvGrpSpPr>
              <p:nvPr/>
            </p:nvGrpSpPr>
            <p:grpSpPr bwMode="auto">
              <a:xfrm>
                <a:off x="1642" y="1739"/>
                <a:ext cx="20" cy="20"/>
                <a:chOff x="1642" y="1739"/>
                <a:chExt cx="20" cy="20"/>
              </a:xfrm>
            </p:grpSpPr>
            <p:sp>
              <p:nvSpPr>
                <p:cNvPr id="577" name="Oval 248"/>
                <p:cNvSpPr>
                  <a:spLocks noChangeArrowheads="1"/>
                </p:cNvSpPr>
                <p:nvPr/>
              </p:nvSpPr>
              <p:spPr bwMode="auto">
                <a:xfrm>
                  <a:off x="1642" y="1739"/>
                  <a:ext cx="20" cy="20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8" name="Oval 249"/>
                <p:cNvSpPr>
                  <a:spLocks noChangeArrowheads="1"/>
                </p:cNvSpPr>
                <p:nvPr/>
              </p:nvSpPr>
              <p:spPr bwMode="auto">
                <a:xfrm>
                  <a:off x="1642" y="1739"/>
                  <a:ext cx="20" cy="20"/>
                </a:xfrm>
                <a:prstGeom prst="ellipse">
                  <a:avLst/>
                </a:prstGeom>
                <a:noFill/>
                <a:ln w="7938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59" name="Group 268"/>
              <p:cNvGrpSpPr>
                <a:grpSpLocks/>
              </p:cNvGrpSpPr>
              <p:nvPr/>
            </p:nvGrpSpPr>
            <p:grpSpPr bwMode="auto">
              <a:xfrm>
                <a:off x="1197" y="1554"/>
                <a:ext cx="585" cy="585"/>
                <a:chOff x="1197" y="1554"/>
                <a:chExt cx="585" cy="585"/>
              </a:xfrm>
            </p:grpSpPr>
            <p:sp>
              <p:nvSpPr>
                <p:cNvPr id="560" name="Oval 251"/>
                <p:cNvSpPr>
                  <a:spLocks noChangeArrowheads="1"/>
                </p:cNvSpPr>
                <p:nvPr/>
              </p:nvSpPr>
              <p:spPr bwMode="auto">
                <a:xfrm>
                  <a:off x="1612" y="1904"/>
                  <a:ext cx="79" cy="78"/>
                </a:xfrm>
                <a:prstGeom prst="ellipse">
                  <a:avLst/>
                </a:prstGeom>
                <a:noFill/>
                <a:ln w="15875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61" name="Group 254"/>
                <p:cNvGrpSpPr>
                  <a:grpSpLocks/>
                </p:cNvGrpSpPr>
                <p:nvPr/>
              </p:nvGrpSpPr>
              <p:grpSpPr bwMode="auto">
                <a:xfrm>
                  <a:off x="1642" y="1932"/>
                  <a:ext cx="19" cy="20"/>
                  <a:chOff x="1642" y="1932"/>
                  <a:chExt cx="19" cy="20"/>
                </a:xfrm>
              </p:grpSpPr>
              <p:sp>
                <p:nvSpPr>
                  <p:cNvPr id="575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1932"/>
                    <a:ext cx="19" cy="2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6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1932"/>
                    <a:ext cx="19" cy="20"/>
                  </a:xfrm>
                  <a:prstGeom prst="ellipse">
                    <a:avLst/>
                  </a:prstGeom>
                  <a:noFill/>
                  <a:ln w="7938" cap="rnd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62" name="Oval 255"/>
                <p:cNvSpPr>
                  <a:spLocks noChangeArrowheads="1"/>
                </p:cNvSpPr>
                <p:nvPr/>
              </p:nvSpPr>
              <p:spPr bwMode="auto">
                <a:xfrm>
                  <a:off x="1612" y="1904"/>
                  <a:ext cx="79" cy="78"/>
                </a:xfrm>
                <a:prstGeom prst="ellipse">
                  <a:avLst/>
                </a:prstGeom>
                <a:noFill/>
                <a:ln w="15875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63" name="Group 258"/>
                <p:cNvGrpSpPr>
                  <a:grpSpLocks/>
                </p:cNvGrpSpPr>
                <p:nvPr/>
              </p:nvGrpSpPr>
              <p:grpSpPr bwMode="auto">
                <a:xfrm>
                  <a:off x="1642" y="1932"/>
                  <a:ext cx="19" cy="20"/>
                  <a:chOff x="1642" y="1932"/>
                  <a:chExt cx="19" cy="20"/>
                </a:xfrm>
              </p:grpSpPr>
              <p:sp>
                <p:nvSpPr>
                  <p:cNvPr id="573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1932"/>
                    <a:ext cx="19" cy="2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4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1932"/>
                    <a:ext cx="19" cy="20"/>
                  </a:xfrm>
                  <a:prstGeom prst="ellipse">
                    <a:avLst/>
                  </a:prstGeom>
                  <a:noFill/>
                  <a:ln w="7938" cap="rnd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64" name="Oval 259"/>
                <p:cNvSpPr>
                  <a:spLocks noChangeArrowheads="1"/>
                </p:cNvSpPr>
                <p:nvPr/>
              </p:nvSpPr>
              <p:spPr bwMode="auto">
                <a:xfrm>
                  <a:off x="1197" y="1554"/>
                  <a:ext cx="585" cy="585"/>
                </a:xfrm>
                <a:prstGeom prst="ellipse">
                  <a:avLst/>
                </a:prstGeom>
                <a:noFill/>
                <a:ln w="2698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5" name="Line 260"/>
                <p:cNvSpPr>
                  <a:spLocks noChangeShapeType="1"/>
                </p:cNvSpPr>
                <p:nvPr/>
              </p:nvSpPr>
              <p:spPr bwMode="auto">
                <a:xfrm flipH="1" flipV="1">
                  <a:off x="1455" y="1554"/>
                  <a:ext cx="16" cy="24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6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512" y="1557"/>
                  <a:ext cx="17" cy="24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7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1454" y="1890"/>
                  <a:ext cx="16" cy="245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8" name="Line 263"/>
                <p:cNvSpPr>
                  <a:spLocks noChangeShapeType="1"/>
                </p:cNvSpPr>
                <p:nvPr/>
              </p:nvSpPr>
              <p:spPr bwMode="auto">
                <a:xfrm>
                  <a:off x="1512" y="1894"/>
                  <a:ext cx="16" cy="24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9" name="Freeform 264"/>
                <p:cNvSpPr>
                  <a:spLocks noEditPoints="1"/>
                </p:cNvSpPr>
                <p:nvPr/>
              </p:nvSpPr>
              <p:spPr bwMode="auto">
                <a:xfrm>
                  <a:off x="1518" y="1748"/>
                  <a:ext cx="86" cy="19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108" y="22"/>
                    </a:cxn>
                    <a:cxn ang="0">
                      <a:pos x="192" y="51"/>
                    </a:cxn>
                    <a:cxn ang="0">
                      <a:pos x="271" y="87"/>
                    </a:cxn>
                    <a:cxn ang="0">
                      <a:pos x="347" y="129"/>
                    </a:cxn>
                    <a:cxn ang="0">
                      <a:pos x="418" y="177"/>
                    </a:cxn>
                    <a:cxn ang="0">
                      <a:pos x="484" y="230"/>
                    </a:cxn>
                    <a:cxn ang="0">
                      <a:pos x="546" y="288"/>
                    </a:cxn>
                    <a:cxn ang="0">
                      <a:pos x="602" y="351"/>
                    </a:cxn>
                    <a:cxn ang="0">
                      <a:pos x="653" y="418"/>
                    </a:cxn>
                    <a:cxn ang="0">
                      <a:pos x="698" y="490"/>
                    </a:cxn>
                    <a:cxn ang="0">
                      <a:pos x="737" y="564"/>
                    </a:cxn>
                    <a:cxn ang="0">
                      <a:pos x="770" y="643"/>
                    </a:cxn>
                    <a:cxn ang="0">
                      <a:pos x="796" y="724"/>
                    </a:cxn>
                    <a:cxn ang="0">
                      <a:pos x="815" y="807"/>
                    </a:cxn>
                    <a:cxn ang="0">
                      <a:pos x="827" y="893"/>
                    </a:cxn>
                    <a:cxn ang="0">
                      <a:pos x="830" y="981"/>
                    </a:cxn>
                    <a:cxn ang="0">
                      <a:pos x="827" y="1068"/>
                    </a:cxn>
                    <a:cxn ang="0">
                      <a:pos x="816" y="1152"/>
                    </a:cxn>
                    <a:cxn ang="0">
                      <a:pos x="798" y="1235"/>
                    </a:cxn>
                    <a:cxn ang="0">
                      <a:pos x="773" y="1316"/>
                    </a:cxn>
                    <a:cxn ang="0">
                      <a:pos x="741" y="1393"/>
                    </a:cxn>
                    <a:cxn ang="0">
                      <a:pos x="703" y="1468"/>
                    </a:cxn>
                    <a:cxn ang="0">
                      <a:pos x="660" y="1539"/>
                    </a:cxn>
                    <a:cxn ang="0">
                      <a:pos x="650" y="1550"/>
                    </a:cxn>
                    <a:cxn ang="0">
                      <a:pos x="564" y="1626"/>
                    </a:cxn>
                    <a:cxn ang="0">
                      <a:pos x="498" y="1551"/>
                    </a:cxn>
                    <a:cxn ang="0">
                      <a:pos x="584" y="1475"/>
                    </a:cxn>
                    <a:cxn ang="0">
                      <a:pos x="574" y="1486"/>
                    </a:cxn>
                    <a:cxn ang="0">
                      <a:pos x="614" y="1422"/>
                    </a:cxn>
                    <a:cxn ang="0">
                      <a:pos x="649" y="1356"/>
                    </a:cxn>
                    <a:cxn ang="0">
                      <a:pos x="677" y="1286"/>
                    </a:cxn>
                    <a:cxn ang="0">
                      <a:pos x="700" y="1214"/>
                    </a:cxn>
                    <a:cxn ang="0">
                      <a:pos x="717" y="1140"/>
                    </a:cxn>
                    <a:cxn ang="0">
                      <a:pos x="727" y="1063"/>
                    </a:cxn>
                    <a:cxn ang="0">
                      <a:pos x="731" y="985"/>
                    </a:cxn>
                    <a:cxn ang="0">
                      <a:pos x="727" y="907"/>
                    </a:cxn>
                    <a:cxn ang="0">
                      <a:pos x="717" y="829"/>
                    </a:cxn>
                    <a:cxn ang="0">
                      <a:pos x="700" y="754"/>
                    </a:cxn>
                    <a:cxn ang="0">
                      <a:pos x="677" y="681"/>
                    </a:cxn>
                    <a:cxn ang="0">
                      <a:pos x="649" y="611"/>
                    </a:cxn>
                    <a:cxn ang="0">
                      <a:pos x="614" y="543"/>
                    </a:cxn>
                    <a:cxn ang="0">
                      <a:pos x="574" y="479"/>
                    </a:cxn>
                    <a:cxn ang="0">
                      <a:pos x="528" y="418"/>
                    </a:cxn>
                    <a:cxn ang="0">
                      <a:pos x="477" y="361"/>
                    </a:cxn>
                    <a:cxn ang="0">
                      <a:pos x="422" y="308"/>
                    </a:cxn>
                    <a:cxn ang="0">
                      <a:pos x="362" y="260"/>
                    </a:cxn>
                    <a:cxn ang="0">
                      <a:pos x="298" y="216"/>
                    </a:cxn>
                    <a:cxn ang="0">
                      <a:pos x="230" y="178"/>
                    </a:cxn>
                    <a:cxn ang="0">
                      <a:pos x="158" y="145"/>
                    </a:cxn>
                    <a:cxn ang="0">
                      <a:pos x="83" y="118"/>
                    </a:cxn>
                    <a:cxn ang="0">
                      <a:pos x="0" y="96"/>
                    </a:cxn>
                    <a:cxn ang="0">
                      <a:pos x="26" y="0"/>
                    </a:cxn>
                    <a:cxn ang="0">
                      <a:pos x="695" y="1721"/>
                    </a:cxn>
                    <a:cxn ang="0">
                      <a:pos x="27" y="1914"/>
                    </a:cxn>
                    <a:cxn ang="0">
                      <a:pos x="478" y="1385"/>
                    </a:cxn>
                    <a:cxn ang="0">
                      <a:pos x="695" y="1721"/>
                    </a:cxn>
                  </a:cxnLst>
                  <a:rect l="0" t="0" r="r" b="b"/>
                  <a:pathLst>
                    <a:path w="830" h="1914">
                      <a:moveTo>
                        <a:pt x="26" y="0"/>
                      </a:moveTo>
                      <a:lnTo>
                        <a:pt x="108" y="22"/>
                      </a:lnTo>
                      <a:lnTo>
                        <a:pt x="192" y="51"/>
                      </a:lnTo>
                      <a:lnTo>
                        <a:pt x="271" y="87"/>
                      </a:lnTo>
                      <a:lnTo>
                        <a:pt x="347" y="129"/>
                      </a:lnTo>
                      <a:lnTo>
                        <a:pt x="418" y="177"/>
                      </a:lnTo>
                      <a:lnTo>
                        <a:pt x="484" y="230"/>
                      </a:lnTo>
                      <a:lnTo>
                        <a:pt x="546" y="288"/>
                      </a:lnTo>
                      <a:lnTo>
                        <a:pt x="602" y="351"/>
                      </a:lnTo>
                      <a:lnTo>
                        <a:pt x="653" y="418"/>
                      </a:lnTo>
                      <a:lnTo>
                        <a:pt x="698" y="490"/>
                      </a:lnTo>
                      <a:lnTo>
                        <a:pt x="737" y="564"/>
                      </a:lnTo>
                      <a:lnTo>
                        <a:pt x="770" y="643"/>
                      </a:lnTo>
                      <a:lnTo>
                        <a:pt x="796" y="724"/>
                      </a:lnTo>
                      <a:lnTo>
                        <a:pt x="815" y="807"/>
                      </a:lnTo>
                      <a:lnTo>
                        <a:pt x="827" y="893"/>
                      </a:lnTo>
                      <a:lnTo>
                        <a:pt x="830" y="981"/>
                      </a:lnTo>
                      <a:lnTo>
                        <a:pt x="827" y="1068"/>
                      </a:lnTo>
                      <a:lnTo>
                        <a:pt x="816" y="1152"/>
                      </a:lnTo>
                      <a:lnTo>
                        <a:pt x="798" y="1235"/>
                      </a:lnTo>
                      <a:lnTo>
                        <a:pt x="773" y="1316"/>
                      </a:lnTo>
                      <a:lnTo>
                        <a:pt x="741" y="1393"/>
                      </a:lnTo>
                      <a:lnTo>
                        <a:pt x="703" y="1468"/>
                      </a:lnTo>
                      <a:lnTo>
                        <a:pt x="660" y="1539"/>
                      </a:lnTo>
                      <a:cubicBezTo>
                        <a:pt x="657" y="1543"/>
                        <a:pt x="654" y="1547"/>
                        <a:pt x="650" y="1550"/>
                      </a:cubicBezTo>
                      <a:lnTo>
                        <a:pt x="564" y="1626"/>
                      </a:lnTo>
                      <a:lnTo>
                        <a:pt x="498" y="1551"/>
                      </a:lnTo>
                      <a:lnTo>
                        <a:pt x="584" y="1475"/>
                      </a:lnTo>
                      <a:lnTo>
                        <a:pt x="574" y="1486"/>
                      </a:lnTo>
                      <a:lnTo>
                        <a:pt x="614" y="1422"/>
                      </a:lnTo>
                      <a:lnTo>
                        <a:pt x="649" y="1356"/>
                      </a:lnTo>
                      <a:lnTo>
                        <a:pt x="677" y="1286"/>
                      </a:lnTo>
                      <a:lnTo>
                        <a:pt x="700" y="1214"/>
                      </a:lnTo>
                      <a:lnTo>
                        <a:pt x="717" y="1140"/>
                      </a:lnTo>
                      <a:lnTo>
                        <a:pt x="727" y="1063"/>
                      </a:lnTo>
                      <a:lnTo>
                        <a:pt x="731" y="985"/>
                      </a:lnTo>
                      <a:lnTo>
                        <a:pt x="727" y="907"/>
                      </a:lnTo>
                      <a:lnTo>
                        <a:pt x="717" y="829"/>
                      </a:lnTo>
                      <a:lnTo>
                        <a:pt x="700" y="754"/>
                      </a:lnTo>
                      <a:lnTo>
                        <a:pt x="677" y="681"/>
                      </a:lnTo>
                      <a:lnTo>
                        <a:pt x="649" y="611"/>
                      </a:lnTo>
                      <a:lnTo>
                        <a:pt x="614" y="543"/>
                      </a:lnTo>
                      <a:lnTo>
                        <a:pt x="574" y="479"/>
                      </a:lnTo>
                      <a:lnTo>
                        <a:pt x="528" y="418"/>
                      </a:lnTo>
                      <a:lnTo>
                        <a:pt x="477" y="361"/>
                      </a:lnTo>
                      <a:lnTo>
                        <a:pt x="422" y="308"/>
                      </a:lnTo>
                      <a:lnTo>
                        <a:pt x="362" y="260"/>
                      </a:lnTo>
                      <a:lnTo>
                        <a:pt x="298" y="216"/>
                      </a:lnTo>
                      <a:lnTo>
                        <a:pt x="230" y="178"/>
                      </a:lnTo>
                      <a:lnTo>
                        <a:pt x="158" y="145"/>
                      </a:lnTo>
                      <a:lnTo>
                        <a:pt x="83" y="118"/>
                      </a:lnTo>
                      <a:lnTo>
                        <a:pt x="0" y="96"/>
                      </a:lnTo>
                      <a:lnTo>
                        <a:pt x="26" y="0"/>
                      </a:lnTo>
                      <a:close/>
                      <a:moveTo>
                        <a:pt x="695" y="1721"/>
                      </a:moveTo>
                      <a:lnTo>
                        <a:pt x="27" y="1914"/>
                      </a:lnTo>
                      <a:lnTo>
                        <a:pt x="478" y="1385"/>
                      </a:lnTo>
                      <a:lnTo>
                        <a:pt x="695" y="172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588" cap="flat">
                  <a:solidFill>
                    <a:srgbClr val="FF0000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70" name="Group 267"/>
                <p:cNvGrpSpPr>
                  <a:grpSpLocks/>
                </p:cNvGrpSpPr>
                <p:nvPr/>
              </p:nvGrpSpPr>
              <p:grpSpPr bwMode="auto">
                <a:xfrm>
                  <a:off x="1439" y="1798"/>
                  <a:ext cx="102" cy="102"/>
                  <a:chOff x="1439" y="1798"/>
                  <a:chExt cx="102" cy="102"/>
                </a:xfrm>
              </p:grpSpPr>
              <p:sp>
                <p:nvSpPr>
                  <p:cNvPr id="571" name="Freeform 265"/>
                  <p:cNvSpPr>
                    <a:spLocks noEditPoints="1"/>
                  </p:cNvSpPr>
                  <p:nvPr/>
                </p:nvSpPr>
                <p:spPr bwMode="auto">
                  <a:xfrm>
                    <a:off x="1439" y="1798"/>
                    <a:ext cx="102" cy="102"/>
                  </a:xfrm>
                  <a:custGeom>
                    <a:avLst/>
                    <a:gdLst/>
                    <a:ahLst/>
                    <a:cxnLst>
                      <a:cxn ang="0">
                        <a:pos x="0" y="492"/>
                      </a:cxn>
                      <a:cxn ang="0">
                        <a:pos x="491" y="0"/>
                      </a:cxn>
                      <a:cxn ang="0">
                        <a:pos x="983" y="492"/>
                      </a:cxn>
                      <a:cxn ang="0">
                        <a:pos x="491" y="983"/>
                      </a:cxn>
                      <a:cxn ang="0">
                        <a:pos x="0" y="492"/>
                      </a:cxn>
                      <a:cxn ang="0">
                        <a:pos x="158" y="492"/>
                      </a:cxn>
                      <a:cxn ang="0">
                        <a:pos x="491" y="825"/>
                      </a:cxn>
                      <a:cxn ang="0">
                        <a:pos x="825" y="492"/>
                      </a:cxn>
                      <a:cxn ang="0">
                        <a:pos x="491" y="158"/>
                      </a:cxn>
                      <a:cxn ang="0">
                        <a:pos x="158" y="492"/>
                      </a:cxn>
                    </a:cxnLst>
                    <a:rect l="0" t="0" r="r" b="b"/>
                    <a:pathLst>
                      <a:path w="983" h="983">
                        <a:moveTo>
                          <a:pt x="0" y="492"/>
                        </a:moveTo>
                        <a:cubicBezTo>
                          <a:pt x="0" y="220"/>
                          <a:pt x="220" y="0"/>
                          <a:pt x="491" y="0"/>
                        </a:cubicBezTo>
                        <a:cubicBezTo>
                          <a:pt x="763" y="0"/>
                          <a:pt x="983" y="220"/>
                          <a:pt x="983" y="492"/>
                        </a:cubicBezTo>
                        <a:cubicBezTo>
                          <a:pt x="983" y="763"/>
                          <a:pt x="763" y="983"/>
                          <a:pt x="491" y="983"/>
                        </a:cubicBezTo>
                        <a:cubicBezTo>
                          <a:pt x="220" y="983"/>
                          <a:pt x="0" y="763"/>
                          <a:pt x="0" y="492"/>
                        </a:cubicBezTo>
                        <a:close/>
                        <a:moveTo>
                          <a:pt x="158" y="492"/>
                        </a:moveTo>
                        <a:cubicBezTo>
                          <a:pt x="158" y="676"/>
                          <a:pt x="307" y="825"/>
                          <a:pt x="491" y="825"/>
                        </a:cubicBezTo>
                        <a:cubicBezTo>
                          <a:pt x="676" y="825"/>
                          <a:pt x="825" y="676"/>
                          <a:pt x="825" y="492"/>
                        </a:cubicBezTo>
                        <a:cubicBezTo>
                          <a:pt x="825" y="308"/>
                          <a:pt x="676" y="158"/>
                          <a:pt x="491" y="158"/>
                        </a:cubicBezTo>
                        <a:cubicBezTo>
                          <a:pt x="307" y="158"/>
                          <a:pt x="158" y="308"/>
                          <a:pt x="158" y="492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2" name="Freeform 266"/>
                  <p:cNvSpPr>
                    <a:spLocks noEditPoints="1"/>
                  </p:cNvSpPr>
                  <p:nvPr/>
                </p:nvSpPr>
                <p:spPr bwMode="auto">
                  <a:xfrm>
                    <a:off x="1439" y="1798"/>
                    <a:ext cx="102" cy="102"/>
                  </a:xfrm>
                  <a:custGeom>
                    <a:avLst/>
                    <a:gdLst/>
                    <a:ahLst/>
                    <a:cxnLst>
                      <a:cxn ang="0">
                        <a:pos x="0" y="492"/>
                      </a:cxn>
                      <a:cxn ang="0">
                        <a:pos x="491" y="0"/>
                      </a:cxn>
                      <a:cxn ang="0">
                        <a:pos x="983" y="492"/>
                      </a:cxn>
                      <a:cxn ang="0">
                        <a:pos x="491" y="983"/>
                      </a:cxn>
                      <a:cxn ang="0">
                        <a:pos x="0" y="492"/>
                      </a:cxn>
                      <a:cxn ang="0">
                        <a:pos x="158" y="492"/>
                      </a:cxn>
                      <a:cxn ang="0">
                        <a:pos x="491" y="825"/>
                      </a:cxn>
                      <a:cxn ang="0">
                        <a:pos x="825" y="492"/>
                      </a:cxn>
                      <a:cxn ang="0">
                        <a:pos x="491" y="158"/>
                      </a:cxn>
                      <a:cxn ang="0">
                        <a:pos x="158" y="492"/>
                      </a:cxn>
                    </a:cxnLst>
                    <a:rect l="0" t="0" r="r" b="b"/>
                    <a:pathLst>
                      <a:path w="983" h="983">
                        <a:moveTo>
                          <a:pt x="0" y="492"/>
                        </a:moveTo>
                        <a:cubicBezTo>
                          <a:pt x="0" y="220"/>
                          <a:pt x="220" y="0"/>
                          <a:pt x="491" y="0"/>
                        </a:cubicBezTo>
                        <a:cubicBezTo>
                          <a:pt x="763" y="0"/>
                          <a:pt x="983" y="220"/>
                          <a:pt x="983" y="492"/>
                        </a:cubicBezTo>
                        <a:cubicBezTo>
                          <a:pt x="983" y="763"/>
                          <a:pt x="763" y="983"/>
                          <a:pt x="491" y="983"/>
                        </a:cubicBezTo>
                        <a:cubicBezTo>
                          <a:pt x="220" y="983"/>
                          <a:pt x="0" y="763"/>
                          <a:pt x="0" y="492"/>
                        </a:cubicBezTo>
                        <a:close/>
                        <a:moveTo>
                          <a:pt x="158" y="492"/>
                        </a:moveTo>
                        <a:cubicBezTo>
                          <a:pt x="158" y="676"/>
                          <a:pt x="307" y="825"/>
                          <a:pt x="491" y="825"/>
                        </a:cubicBezTo>
                        <a:cubicBezTo>
                          <a:pt x="676" y="825"/>
                          <a:pt x="825" y="676"/>
                          <a:pt x="825" y="492"/>
                        </a:cubicBezTo>
                        <a:cubicBezTo>
                          <a:pt x="825" y="308"/>
                          <a:pt x="676" y="158"/>
                          <a:pt x="491" y="158"/>
                        </a:cubicBezTo>
                        <a:cubicBezTo>
                          <a:pt x="307" y="158"/>
                          <a:pt x="158" y="308"/>
                          <a:pt x="158" y="492"/>
                        </a:cubicBezTo>
                        <a:close/>
                      </a:path>
                    </a:pathLst>
                  </a:custGeom>
                  <a:noFill/>
                  <a:ln w="1587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554" name="Rectangle 270"/>
            <p:cNvSpPr>
              <a:spLocks noChangeArrowheads="1"/>
            </p:cNvSpPr>
            <p:nvPr/>
          </p:nvSpPr>
          <p:spPr bwMode="auto">
            <a:xfrm>
              <a:off x="3073" y="1629"/>
              <a:ext cx="9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    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2" name="Rectangle 272"/>
          <p:cNvSpPr>
            <a:spLocks noChangeArrowheads="1"/>
          </p:cNvSpPr>
          <p:nvPr/>
        </p:nvSpPr>
        <p:spPr bwMode="auto">
          <a:xfrm>
            <a:off x="6754813" y="3328988"/>
            <a:ext cx="285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3" name="AutoShape 274"/>
          <p:cNvSpPr>
            <a:spLocks noChangeAspect="1" noChangeArrowheads="1" noTextEdit="1"/>
          </p:cNvSpPr>
          <p:nvPr/>
        </p:nvSpPr>
        <p:spPr bwMode="auto">
          <a:xfrm>
            <a:off x="1697038" y="4267201"/>
            <a:ext cx="32559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5" name="Rectangle 877"/>
          <p:cNvSpPr>
            <a:spLocks noChangeArrowheads="1"/>
          </p:cNvSpPr>
          <p:nvPr/>
        </p:nvSpPr>
        <p:spPr bwMode="auto">
          <a:xfrm>
            <a:off x="6723063" y="5659438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16" name="Group 879"/>
          <p:cNvGrpSpPr>
            <a:grpSpLocks/>
          </p:cNvGrpSpPr>
          <p:nvPr/>
        </p:nvGrpSpPr>
        <p:grpSpPr bwMode="auto">
          <a:xfrm>
            <a:off x="1763713" y="4360863"/>
            <a:ext cx="3144837" cy="1354137"/>
            <a:chOff x="1111" y="3209"/>
            <a:chExt cx="1981" cy="853"/>
          </a:xfrm>
        </p:grpSpPr>
        <p:sp>
          <p:nvSpPr>
            <p:cNvPr id="617" name="Rectangle 817"/>
            <p:cNvSpPr>
              <a:spLocks noChangeArrowheads="1"/>
            </p:cNvSpPr>
            <p:nvPr/>
          </p:nvSpPr>
          <p:spPr bwMode="auto">
            <a:xfrm>
              <a:off x="1882" y="3375"/>
              <a:ext cx="1174" cy="584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Rectangle 283"/>
            <p:cNvSpPr>
              <a:spLocks noChangeArrowheads="1"/>
            </p:cNvSpPr>
            <p:nvPr/>
          </p:nvSpPr>
          <p:spPr bwMode="auto">
            <a:xfrm>
              <a:off x="1524" y="3209"/>
              <a:ext cx="43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Crossbar H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Rectangle 284"/>
            <p:cNvSpPr>
              <a:spLocks noChangeArrowheads="1"/>
            </p:cNvSpPr>
            <p:nvPr/>
          </p:nvSpPr>
          <p:spPr bwMode="auto">
            <a:xfrm>
              <a:off x="1969" y="3209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Rectangle 285"/>
            <p:cNvSpPr>
              <a:spLocks noChangeArrowheads="1"/>
            </p:cNvSpPr>
            <p:nvPr/>
          </p:nvSpPr>
          <p:spPr bwMode="auto">
            <a:xfrm>
              <a:off x="1997" y="3209"/>
              <a:ext cx="7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Type structure (CH)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21" name="Group 414"/>
            <p:cNvGrpSpPr>
              <a:grpSpLocks/>
            </p:cNvGrpSpPr>
            <p:nvPr/>
          </p:nvGrpSpPr>
          <p:grpSpPr bwMode="auto">
            <a:xfrm>
              <a:off x="1193" y="3372"/>
              <a:ext cx="589" cy="587"/>
              <a:chOff x="1193" y="3372"/>
              <a:chExt cx="589" cy="587"/>
            </a:xfrm>
          </p:grpSpPr>
          <p:grpSp>
            <p:nvGrpSpPr>
              <p:cNvPr id="863" name="Group 363"/>
              <p:cNvGrpSpPr>
                <a:grpSpLocks/>
              </p:cNvGrpSpPr>
              <p:nvPr/>
            </p:nvGrpSpPr>
            <p:grpSpPr bwMode="auto">
              <a:xfrm>
                <a:off x="1193" y="3630"/>
                <a:ext cx="248" cy="75"/>
                <a:chOff x="1193" y="3630"/>
                <a:chExt cx="248" cy="75"/>
              </a:xfrm>
            </p:grpSpPr>
            <p:grpSp>
              <p:nvGrpSpPr>
                <p:cNvPr id="914" name="Group 360"/>
                <p:cNvGrpSpPr>
                  <a:grpSpLocks/>
                </p:cNvGrpSpPr>
                <p:nvPr/>
              </p:nvGrpSpPr>
              <p:grpSpPr bwMode="auto">
                <a:xfrm>
                  <a:off x="1199" y="3631"/>
                  <a:ext cx="241" cy="74"/>
                  <a:chOff x="1199" y="3631"/>
                  <a:chExt cx="241" cy="74"/>
                </a:xfrm>
              </p:grpSpPr>
              <p:sp>
                <p:nvSpPr>
                  <p:cNvPr id="917" name="Freeform 358"/>
                  <p:cNvSpPr>
                    <a:spLocks/>
                  </p:cNvSpPr>
                  <p:nvPr/>
                </p:nvSpPr>
                <p:spPr bwMode="auto">
                  <a:xfrm>
                    <a:off x="1199" y="3631"/>
                    <a:ext cx="241" cy="7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1" y="19"/>
                      </a:cxn>
                      <a:cxn ang="0">
                        <a:pos x="241" y="56"/>
                      </a:cxn>
                      <a:cxn ang="0">
                        <a:pos x="0" y="7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1" h="74">
                        <a:moveTo>
                          <a:pt x="0" y="0"/>
                        </a:moveTo>
                        <a:lnTo>
                          <a:pt x="241" y="19"/>
                        </a:lnTo>
                        <a:lnTo>
                          <a:pt x="241" y="56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8" name="Freeform 359"/>
                  <p:cNvSpPr>
                    <a:spLocks/>
                  </p:cNvSpPr>
                  <p:nvPr/>
                </p:nvSpPr>
                <p:spPr bwMode="auto">
                  <a:xfrm>
                    <a:off x="1199" y="3631"/>
                    <a:ext cx="241" cy="7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1" y="19"/>
                      </a:cxn>
                      <a:cxn ang="0">
                        <a:pos x="241" y="56"/>
                      </a:cxn>
                      <a:cxn ang="0">
                        <a:pos x="0" y="7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1" h="74">
                        <a:moveTo>
                          <a:pt x="0" y="0"/>
                        </a:moveTo>
                        <a:lnTo>
                          <a:pt x="241" y="19"/>
                        </a:lnTo>
                        <a:lnTo>
                          <a:pt x="241" y="56"/>
                        </a:lnTo>
                        <a:lnTo>
                          <a:pt x="0" y="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915" name="Line 36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3" y="3630"/>
                  <a:ext cx="245" cy="1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6" name="Line 362"/>
                <p:cNvSpPr>
                  <a:spLocks noChangeShapeType="1"/>
                </p:cNvSpPr>
                <p:nvPr/>
              </p:nvSpPr>
              <p:spPr bwMode="auto">
                <a:xfrm flipH="1">
                  <a:off x="1196" y="3687"/>
                  <a:ext cx="245" cy="17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64" name="Group 369"/>
              <p:cNvGrpSpPr>
                <a:grpSpLocks/>
              </p:cNvGrpSpPr>
              <p:nvPr/>
            </p:nvGrpSpPr>
            <p:grpSpPr bwMode="auto">
              <a:xfrm>
                <a:off x="1534" y="3630"/>
                <a:ext cx="248" cy="74"/>
                <a:chOff x="1534" y="3630"/>
                <a:chExt cx="248" cy="74"/>
              </a:xfrm>
            </p:grpSpPr>
            <p:grpSp>
              <p:nvGrpSpPr>
                <p:cNvPr id="909" name="Group 366"/>
                <p:cNvGrpSpPr>
                  <a:grpSpLocks/>
                </p:cNvGrpSpPr>
                <p:nvPr/>
              </p:nvGrpSpPr>
              <p:grpSpPr bwMode="auto">
                <a:xfrm>
                  <a:off x="1535" y="3631"/>
                  <a:ext cx="241" cy="73"/>
                  <a:chOff x="1535" y="3631"/>
                  <a:chExt cx="241" cy="73"/>
                </a:xfrm>
              </p:grpSpPr>
              <p:sp>
                <p:nvSpPr>
                  <p:cNvPr id="912" name="Freeform 364"/>
                  <p:cNvSpPr>
                    <a:spLocks/>
                  </p:cNvSpPr>
                  <p:nvPr/>
                </p:nvSpPr>
                <p:spPr bwMode="auto">
                  <a:xfrm>
                    <a:off x="1535" y="3631"/>
                    <a:ext cx="241" cy="73"/>
                  </a:xfrm>
                  <a:custGeom>
                    <a:avLst/>
                    <a:gdLst/>
                    <a:ahLst/>
                    <a:cxnLst>
                      <a:cxn ang="0">
                        <a:pos x="241" y="0"/>
                      </a:cxn>
                      <a:cxn ang="0">
                        <a:pos x="0" y="18"/>
                      </a:cxn>
                      <a:cxn ang="0">
                        <a:pos x="0" y="55"/>
                      </a:cxn>
                      <a:cxn ang="0">
                        <a:pos x="241" y="73"/>
                      </a:cxn>
                      <a:cxn ang="0">
                        <a:pos x="241" y="0"/>
                      </a:cxn>
                    </a:cxnLst>
                    <a:rect l="0" t="0" r="r" b="b"/>
                    <a:pathLst>
                      <a:path w="241" h="73">
                        <a:moveTo>
                          <a:pt x="241" y="0"/>
                        </a:moveTo>
                        <a:lnTo>
                          <a:pt x="0" y="18"/>
                        </a:lnTo>
                        <a:lnTo>
                          <a:pt x="0" y="55"/>
                        </a:lnTo>
                        <a:lnTo>
                          <a:pt x="241" y="73"/>
                        </a:lnTo>
                        <a:lnTo>
                          <a:pt x="24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3" name="Freeform 365"/>
                  <p:cNvSpPr>
                    <a:spLocks/>
                  </p:cNvSpPr>
                  <p:nvPr/>
                </p:nvSpPr>
                <p:spPr bwMode="auto">
                  <a:xfrm>
                    <a:off x="1535" y="3631"/>
                    <a:ext cx="241" cy="73"/>
                  </a:xfrm>
                  <a:custGeom>
                    <a:avLst/>
                    <a:gdLst/>
                    <a:ahLst/>
                    <a:cxnLst>
                      <a:cxn ang="0">
                        <a:pos x="241" y="0"/>
                      </a:cxn>
                      <a:cxn ang="0">
                        <a:pos x="0" y="18"/>
                      </a:cxn>
                      <a:cxn ang="0">
                        <a:pos x="0" y="55"/>
                      </a:cxn>
                      <a:cxn ang="0">
                        <a:pos x="241" y="73"/>
                      </a:cxn>
                      <a:cxn ang="0">
                        <a:pos x="241" y="0"/>
                      </a:cxn>
                    </a:cxnLst>
                    <a:rect l="0" t="0" r="r" b="b"/>
                    <a:pathLst>
                      <a:path w="241" h="73">
                        <a:moveTo>
                          <a:pt x="241" y="0"/>
                        </a:moveTo>
                        <a:lnTo>
                          <a:pt x="0" y="18"/>
                        </a:lnTo>
                        <a:lnTo>
                          <a:pt x="0" y="55"/>
                        </a:lnTo>
                        <a:lnTo>
                          <a:pt x="241" y="73"/>
                        </a:lnTo>
                        <a:lnTo>
                          <a:pt x="241" y="0"/>
                        </a:lnTo>
                        <a:close/>
                      </a:path>
                    </a:pathLst>
                  </a:custGeom>
                  <a:noFill/>
                  <a:ln w="9525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910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1538" y="3630"/>
                  <a:ext cx="244" cy="16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1" name="Line 368"/>
                <p:cNvSpPr>
                  <a:spLocks noChangeShapeType="1"/>
                </p:cNvSpPr>
                <p:nvPr/>
              </p:nvSpPr>
              <p:spPr bwMode="auto">
                <a:xfrm>
                  <a:off x="1534" y="3687"/>
                  <a:ext cx="245" cy="17"/>
                </a:xfrm>
                <a:prstGeom prst="line">
                  <a:avLst/>
                </a:prstGeom>
                <a:noFill/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65" name="Group 372"/>
              <p:cNvGrpSpPr>
                <a:grpSpLocks/>
              </p:cNvGrpSpPr>
              <p:nvPr/>
            </p:nvGrpSpPr>
            <p:grpSpPr bwMode="auto">
              <a:xfrm>
                <a:off x="1453" y="3719"/>
                <a:ext cx="74" cy="240"/>
                <a:chOff x="1453" y="3719"/>
                <a:chExt cx="74" cy="240"/>
              </a:xfrm>
            </p:grpSpPr>
            <p:sp>
              <p:nvSpPr>
                <p:cNvPr id="907" name="Freeform 370"/>
                <p:cNvSpPr>
                  <a:spLocks/>
                </p:cNvSpPr>
                <p:nvPr/>
              </p:nvSpPr>
              <p:spPr bwMode="auto">
                <a:xfrm>
                  <a:off x="1453" y="3719"/>
                  <a:ext cx="74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9" y="0"/>
                    </a:cxn>
                    <a:cxn ang="0">
                      <a:pos x="56" y="0"/>
                    </a:cxn>
                    <a:cxn ang="0">
                      <a:pos x="74" y="24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74" h="240">
                      <a:moveTo>
                        <a:pt x="0" y="240"/>
                      </a:moveTo>
                      <a:lnTo>
                        <a:pt x="19" y="0"/>
                      </a:lnTo>
                      <a:lnTo>
                        <a:pt x="56" y="0"/>
                      </a:lnTo>
                      <a:lnTo>
                        <a:pt x="74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8" name="Freeform 371"/>
                <p:cNvSpPr>
                  <a:spLocks/>
                </p:cNvSpPr>
                <p:nvPr/>
              </p:nvSpPr>
              <p:spPr bwMode="auto">
                <a:xfrm>
                  <a:off x="1453" y="3719"/>
                  <a:ext cx="74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9" y="0"/>
                    </a:cxn>
                    <a:cxn ang="0">
                      <a:pos x="56" y="0"/>
                    </a:cxn>
                    <a:cxn ang="0">
                      <a:pos x="74" y="24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74" h="240">
                      <a:moveTo>
                        <a:pt x="0" y="240"/>
                      </a:moveTo>
                      <a:lnTo>
                        <a:pt x="19" y="0"/>
                      </a:lnTo>
                      <a:lnTo>
                        <a:pt x="56" y="0"/>
                      </a:lnTo>
                      <a:lnTo>
                        <a:pt x="74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66" name="Group 375"/>
              <p:cNvGrpSpPr>
                <a:grpSpLocks/>
              </p:cNvGrpSpPr>
              <p:nvPr/>
            </p:nvGrpSpPr>
            <p:grpSpPr bwMode="auto">
              <a:xfrm>
                <a:off x="1455" y="3378"/>
                <a:ext cx="74" cy="241"/>
                <a:chOff x="1455" y="3378"/>
                <a:chExt cx="74" cy="241"/>
              </a:xfrm>
            </p:grpSpPr>
            <p:sp>
              <p:nvSpPr>
                <p:cNvPr id="905" name="Freeform 373"/>
                <p:cNvSpPr>
                  <a:spLocks/>
                </p:cNvSpPr>
                <p:nvPr/>
              </p:nvSpPr>
              <p:spPr bwMode="auto">
                <a:xfrm>
                  <a:off x="1455" y="3378"/>
                  <a:ext cx="74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241"/>
                    </a:cxn>
                    <a:cxn ang="0">
                      <a:pos x="56" y="241"/>
                    </a:cxn>
                    <a:cxn ang="0">
                      <a:pos x="7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241">
                      <a:moveTo>
                        <a:pt x="0" y="0"/>
                      </a:moveTo>
                      <a:lnTo>
                        <a:pt x="18" y="241"/>
                      </a:lnTo>
                      <a:lnTo>
                        <a:pt x="56" y="241"/>
                      </a:lnTo>
                      <a:lnTo>
                        <a:pt x="7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6" name="Freeform 374"/>
                <p:cNvSpPr>
                  <a:spLocks/>
                </p:cNvSpPr>
                <p:nvPr/>
              </p:nvSpPr>
              <p:spPr bwMode="auto">
                <a:xfrm>
                  <a:off x="1455" y="3378"/>
                  <a:ext cx="74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241"/>
                    </a:cxn>
                    <a:cxn ang="0">
                      <a:pos x="56" y="241"/>
                    </a:cxn>
                    <a:cxn ang="0">
                      <a:pos x="7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4" h="241">
                      <a:moveTo>
                        <a:pt x="0" y="0"/>
                      </a:moveTo>
                      <a:lnTo>
                        <a:pt x="18" y="241"/>
                      </a:lnTo>
                      <a:lnTo>
                        <a:pt x="56" y="241"/>
                      </a:lnTo>
                      <a:lnTo>
                        <a:pt x="7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67" name="Freeform 376"/>
              <p:cNvSpPr>
                <a:spLocks noEditPoints="1"/>
              </p:cNvSpPr>
              <p:nvPr/>
            </p:nvSpPr>
            <p:spPr bwMode="auto">
              <a:xfrm>
                <a:off x="1384" y="3523"/>
                <a:ext cx="77" cy="117"/>
              </a:xfrm>
              <a:custGeom>
                <a:avLst/>
                <a:gdLst/>
                <a:ahLst/>
                <a:cxnLst>
                  <a:cxn ang="0">
                    <a:pos x="748" y="98"/>
                  </a:cxn>
                  <a:cxn ang="0">
                    <a:pos x="679" y="111"/>
                  </a:cxn>
                  <a:cxn ang="0">
                    <a:pos x="619" y="131"/>
                  </a:cxn>
                  <a:cxn ang="0">
                    <a:pos x="560" y="157"/>
                  </a:cxn>
                  <a:cxn ang="0">
                    <a:pos x="504" y="191"/>
                  </a:cxn>
                  <a:cxn ang="0">
                    <a:pos x="450" y="231"/>
                  </a:cxn>
                  <a:cxn ang="0">
                    <a:pos x="400" y="278"/>
                  </a:cxn>
                  <a:cxn ang="0">
                    <a:pos x="353" y="331"/>
                  </a:cxn>
                  <a:cxn ang="0">
                    <a:pos x="309" y="389"/>
                  </a:cxn>
                  <a:cxn ang="0">
                    <a:pos x="269" y="453"/>
                  </a:cxn>
                  <a:cxn ang="0">
                    <a:pos x="274" y="443"/>
                  </a:cxn>
                  <a:cxn ang="0">
                    <a:pos x="234" y="565"/>
                  </a:cxn>
                  <a:cxn ang="0">
                    <a:pos x="139" y="533"/>
                  </a:cxn>
                  <a:cxn ang="0">
                    <a:pos x="180" y="411"/>
                  </a:cxn>
                  <a:cxn ang="0">
                    <a:pos x="185" y="401"/>
                  </a:cxn>
                  <a:cxn ang="0">
                    <a:pos x="229" y="329"/>
                  </a:cxn>
                  <a:cxn ang="0">
                    <a:pos x="278" y="264"/>
                  </a:cxn>
                  <a:cxn ang="0">
                    <a:pos x="332" y="205"/>
                  </a:cxn>
                  <a:cxn ang="0">
                    <a:pos x="390" y="151"/>
                  </a:cxn>
                  <a:cxn ang="0">
                    <a:pos x="453" y="105"/>
                  </a:cxn>
                  <a:cxn ang="0">
                    <a:pos x="519" y="66"/>
                  </a:cxn>
                  <a:cxn ang="0">
                    <a:pos x="588" y="35"/>
                  </a:cxn>
                  <a:cxn ang="0">
                    <a:pos x="661" y="12"/>
                  </a:cxn>
                  <a:cxn ang="0">
                    <a:pos x="730" y="0"/>
                  </a:cxn>
                  <a:cxn ang="0">
                    <a:pos x="748" y="98"/>
                  </a:cxn>
                  <a:cxn ang="0">
                    <a:pos x="395" y="517"/>
                  </a:cxn>
                  <a:cxn ang="0">
                    <a:pos x="85" y="1140"/>
                  </a:cxn>
                  <a:cxn ang="0">
                    <a:pos x="0" y="450"/>
                  </a:cxn>
                  <a:cxn ang="0">
                    <a:pos x="395" y="517"/>
                  </a:cxn>
                </a:cxnLst>
                <a:rect l="0" t="0" r="r" b="b"/>
                <a:pathLst>
                  <a:path w="748" h="1140">
                    <a:moveTo>
                      <a:pt x="748" y="98"/>
                    </a:moveTo>
                    <a:lnTo>
                      <a:pt x="679" y="111"/>
                    </a:lnTo>
                    <a:lnTo>
                      <a:pt x="619" y="131"/>
                    </a:lnTo>
                    <a:lnTo>
                      <a:pt x="560" y="157"/>
                    </a:lnTo>
                    <a:lnTo>
                      <a:pt x="504" y="191"/>
                    </a:lnTo>
                    <a:lnTo>
                      <a:pt x="450" y="231"/>
                    </a:lnTo>
                    <a:lnTo>
                      <a:pt x="400" y="278"/>
                    </a:lnTo>
                    <a:lnTo>
                      <a:pt x="353" y="331"/>
                    </a:lnTo>
                    <a:lnTo>
                      <a:pt x="309" y="389"/>
                    </a:lnTo>
                    <a:lnTo>
                      <a:pt x="269" y="453"/>
                    </a:lnTo>
                    <a:lnTo>
                      <a:pt x="274" y="443"/>
                    </a:lnTo>
                    <a:lnTo>
                      <a:pt x="234" y="565"/>
                    </a:lnTo>
                    <a:lnTo>
                      <a:pt x="139" y="533"/>
                    </a:lnTo>
                    <a:lnTo>
                      <a:pt x="180" y="411"/>
                    </a:lnTo>
                    <a:cubicBezTo>
                      <a:pt x="181" y="407"/>
                      <a:pt x="182" y="404"/>
                      <a:pt x="185" y="401"/>
                    </a:cubicBezTo>
                    <a:lnTo>
                      <a:pt x="229" y="329"/>
                    </a:lnTo>
                    <a:lnTo>
                      <a:pt x="278" y="264"/>
                    </a:lnTo>
                    <a:lnTo>
                      <a:pt x="332" y="205"/>
                    </a:lnTo>
                    <a:lnTo>
                      <a:pt x="390" y="151"/>
                    </a:lnTo>
                    <a:lnTo>
                      <a:pt x="453" y="105"/>
                    </a:lnTo>
                    <a:lnTo>
                      <a:pt x="519" y="66"/>
                    </a:lnTo>
                    <a:lnTo>
                      <a:pt x="588" y="35"/>
                    </a:lnTo>
                    <a:lnTo>
                      <a:pt x="661" y="12"/>
                    </a:lnTo>
                    <a:lnTo>
                      <a:pt x="730" y="0"/>
                    </a:lnTo>
                    <a:lnTo>
                      <a:pt x="748" y="98"/>
                    </a:lnTo>
                    <a:close/>
                    <a:moveTo>
                      <a:pt x="395" y="517"/>
                    </a:moveTo>
                    <a:lnTo>
                      <a:pt x="85" y="1140"/>
                    </a:lnTo>
                    <a:lnTo>
                      <a:pt x="0" y="450"/>
                    </a:lnTo>
                    <a:lnTo>
                      <a:pt x="395" y="5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68" name="Group 380"/>
              <p:cNvGrpSpPr>
                <a:grpSpLocks/>
              </p:cNvGrpSpPr>
              <p:nvPr/>
            </p:nvGrpSpPr>
            <p:grpSpPr bwMode="auto">
              <a:xfrm>
                <a:off x="1289" y="3528"/>
                <a:ext cx="79" cy="78"/>
                <a:chOff x="1289" y="3528"/>
                <a:chExt cx="79" cy="78"/>
              </a:xfrm>
            </p:grpSpPr>
            <p:sp>
              <p:nvSpPr>
                <p:cNvPr id="902" name="Oval 377"/>
                <p:cNvSpPr>
                  <a:spLocks noChangeArrowheads="1"/>
                </p:cNvSpPr>
                <p:nvPr/>
              </p:nvSpPr>
              <p:spPr bwMode="auto">
                <a:xfrm>
                  <a:off x="1289" y="3528"/>
                  <a:ext cx="79" cy="78"/>
                </a:xfrm>
                <a:prstGeom prst="ellipse">
                  <a:avLst/>
                </a:prstGeom>
                <a:noFill/>
                <a:ln w="17463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3" name="Line 378"/>
                <p:cNvSpPr>
                  <a:spLocks noChangeShapeType="1"/>
                </p:cNvSpPr>
                <p:nvPr/>
              </p:nvSpPr>
              <p:spPr bwMode="auto">
                <a:xfrm>
                  <a:off x="1301" y="3540"/>
                  <a:ext cx="54" cy="54"/>
                </a:xfrm>
                <a:prstGeom prst="line">
                  <a:avLst/>
                </a:prstGeom>
                <a:noFill/>
                <a:ln w="174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4" name="Line 379"/>
                <p:cNvSpPr>
                  <a:spLocks noChangeShapeType="1"/>
                </p:cNvSpPr>
                <p:nvPr/>
              </p:nvSpPr>
              <p:spPr bwMode="auto">
                <a:xfrm flipH="1">
                  <a:off x="1301" y="3539"/>
                  <a:ext cx="55" cy="54"/>
                </a:xfrm>
                <a:prstGeom prst="line">
                  <a:avLst/>
                </a:prstGeom>
                <a:noFill/>
                <a:ln w="174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69" name="Group 384"/>
              <p:cNvGrpSpPr>
                <a:grpSpLocks/>
              </p:cNvGrpSpPr>
              <p:nvPr/>
            </p:nvGrpSpPr>
            <p:grpSpPr bwMode="auto">
              <a:xfrm>
                <a:off x="1612" y="3729"/>
                <a:ext cx="78" cy="78"/>
                <a:chOff x="1612" y="3729"/>
                <a:chExt cx="78" cy="78"/>
              </a:xfrm>
            </p:grpSpPr>
            <p:sp>
              <p:nvSpPr>
                <p:cNvPr id="899" name="Oval 381"/>
                <p:cNvSpPr>
                  <a:spLocks noChangeArrowheads="1"/>
                </p:cNvSpPr>
                <p:nvPr/>
              </p:nvSpPr>
              <p:spPr bwMode="auto">
                <a:xfrm>
                  <a:off x="1612" y="3729"/>
                  <a:ext cx="78" cy="78"/>
                </a:xfrm>
                <a:prstGeom prst="ellipse">
                  <a:avLst/>
                </a:prstGeom>
                <a:noFill/>
                <a:ln w="17463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0" name="Line 382"/>
                <p:cNvSpPr>
                  <a:spLocks noChangeShapeType="1"/>
                </p:cNvSpPr>
                <p:nvPr/>
              </p:nvSpPr>
              <p:spPr bwMode="auto">
                <a:xfrm>
                  <a:off x="1623" y="3741"/>
                  <a:ext cx="54" cy="54"/>
                </a:xfrm>
                <a:prstGeom prst="line">
                  <a:avLst/>
                </a:prstGeom>
                <a:noFill/>
                <a:ln w="174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1" name="Line 383"/>
                <p:cNvSpPr>
                  <a:spLocks noChangeShapeType="1"/>
                </p:cNvSpPr>
                <p:nvPr/>
              </p:nvSpPr>
              <p:spPr bwMode="auto">
                <a:xfrm flipH="1">
                  <a:off x="1624" y="3740"/>
                  <a:ext cx="54" cy="55"/>
                </a:xfrm>
                <a:prstGeom prst="line">
                  <a:avLst/>
                </a:prstGeom>
                <a:noFill/>
                <a:ln w="1746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70" name="Group 389"/>
              <p:cNvGrpSpPr>
                <a:grpSpLocks/>
              </p:cNvGrpSpPr>
              <p:nvPr/>
            </p:nvGrpSpPr>
            <p:grpSpPr bwMode="auto">
              <a:xfrm>
                <a:off x="1613" y="3528"/>
                <a:ext cx="78" cy="78"/>
                <a:chOff x="1613" y="3528"/>
                <a:chExt cx="78" cy="78"/>
              </a:xfrm>
            </p:grpSpPr>
            <p:sp>
              <p:nvSpPr>
                <p:cNvPr id="895" name="Oval 385"/>
                <p:cNvSpPr>
                  <a:spLocks noChangeArrowheads="1"/>
                </p:cNvSpPr>
                <p:nvPr/>
              </p:nvSpPr>
              <p:spPr bwMode="auto">
                <a:xfrm>
                  <a:off x="1613" y="3528"/>
                  <a:ext cx="78" cy="78"/>
                </a:xfrm>
                <a:prstGeom prst="ellipse">
                  <a:avLst/>
                </a:prstGeom>
                <a:noFill/>
                <a:ln w="17463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96" name="Group 388"/>
                <p:cNvGrpSpPr>
                  <a:grpSpLocks/>
                </p:cNvGrpSpPr>
                <p:nvPr/>
              </p:nvGrpSpPr>
              <p:grpSpPr bwMode="auto">
                <a:xfrm>
                  <a:off x="1642" y="3557"/>
                  <a:ext cx="20" cy="19"/>
                  <a:chOff x="1642" y="3557"/>
                  <a:chExt cx="20" cy="19"/>
                </a:xfrm>
              </p:grpSpPr>
              <p:sp>
                <p:nvSpPr>
                  <p:cNvPr id="897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557"/>
                    <a:ext cx="20" cy="1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8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557"/>
                    <a:ext cx="20" cy="19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871" name="Group 394"/>
              <p:cNvGrpSpPr>
                <a:grpSpLocks/>
              </p:cNvGrpSpPr>
              <p:nvPr/>
            </p:nvGrpSpPr>
            <p:grpSpPr bwMode="auto">
              <a:xfrm>
                <a:off x="1289" y="3730"/>
                <a:ext cx="79" cy="78"/>
                <a:chOff x="1289" y="3730"/>
                <a:chExt cx="79" cy="78"/>
              </a:xfrm>
            </p:grpSpPr>
            <p:sp>
              <p:nvSpPr>
                <p:cNvPr id="891" name="Oval 390"/>
                <p:cNvSpPr>
                  <a:spLocks noChangeArrowheads="1"/>
                </p:cNvSpPr>
                <p:nvPr/>
              </p:nvSpPr>
              <p:spPr bwMode="auto">
                <a:xfrm>
                  <a:off x="1289" y="3730"/>
                  <a:ext cx="79" cy="78"/>
                </a:xfrm>
                <a:prstGeom prst="ellipse">
                  <a:avLst/>
                </a:prstGeom>
                <a:noFill/>
                <a:ln w="17463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92" name="Group 393"/>
                <p:cNvGrpSpPr>
                  <a:grpSpLocks/>
                </p:cNvGrpSpPr>
                <p:nvPr/>
              </p:nvGrpSpPr>
              <p:grpSpPr bwMode="auto">
                <a:xfrm>
                  <a:off x="1319" y="3758"/>
                  <a:ext cx="19" cy="20"/>
                  <a:chOff x="1319" y="3758"/>
                  <a:chExt cx="19" cy="20"/>
                </a:xfrm>
              </p:grpSpPr>
              <p:sp>
                <p:nvSpPr>
                  <p:cNvPr id="893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1319" y="3758"/>
                    <a:ext cx="19" cy="2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4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1319" y="3758"/>
                    <a:ext cx="19" cy="20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872" name="Oval 395"/>
              <p:cNvSpPr>
                <a:spLocks noChangeArrowheads="1"/>
              </p:cNvSpPr>
              <p:nvPr/>
            </p:nvSpPr>
            <p:spPr bwMode="auto">
              <a:xfrm>
                <a:off x="1195" y="3372"/>
                <a:ext cx="587" cy="584"/>
              </a:xfrm>
              <a:prstGeom prst="ellipse">
                <a:avLst/>
              </a:prstGeom>
              <a:noFill/>
              <a:ln w="285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3" name="Line 396"/>
              <p:cNvSpPr>
                <a:spLocks noChangeShapeType="1"/>
              </p:cNvSpPr>
              <p:nvPr/>
            </p:nvSpPr>
            <p:spPr bwMode="auto">
              <a:xfrm flipH="1" flipV="1">
                <a:off x="1454" y="3372"/>
                <a:ext cx="16" cy="2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4" name="Line 397"/>
              <p:cNvSpPr>
                <a:spLocks noChangeShapeType="1"/>
              </p:cNvSpPr>
              <p:nvPr/>
            </p:nvSpPr>
            <p:spPr bwMode="auto">
              <a:xfrm flipV="1">
                <a:off x="1512" y="3376"/>
                <a:ext cx="16" cy="24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5" name="Line 398"/>
              <p:cNvSpPr>
                <a:spLocks noChangeShapeType="1"/>
              </p:cNvSpPr>
              <p:nvPr/>
            </p:nvSpPr>
            <p:spPr bwMode="auto">
              <a:xfrm flipH="1">
                <a:off x="1453" y="3708"/>
                <a:ext cx="17" cy="2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6" name="Line 399"/>
              <p:cNvSpPr>
                <a:spLocks noChangeShapeType="1"/>
              </p:cNvSpPr>
              <p:nvPr/>
            </p:nvSpPr>
            <p:spPr bwMode="auto">
              <a:xfrm>
                <a:off x="1511" y="3711"/>
                <a:ext cx="16" cy="2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77" name="Group 402"/>
              <p:cNvGrpSpPr>
                <a:grpSpLocks/>
              </p:cNvGrpSpPr>
              <p:nvPr/>
            </p:nvGrpSpPr>
            <p:grpSpPr bwMode="auto">
              <a:xfrm>
                <a:off x="1439" y="3616"/>
                <a:ext cx="101" cy="101"/>
                <a:chOff x="1439" y="3616"/>
                <a:chExt cx="101" cy="101"/>
              </a:xfrm>
            </p:grpSpPr>
            <p:sp>
              <p:nvSpPr>
                <p:cNvPr id="889" name="Freeform 400"/>
                <p:cNvSpPr>
                  <a:spLocks noEditPoints="1"/>
                </p:cNvSpPr>
                <p:nvPr/>
              </p:nvSpPr>
              <p:spPr bwMode="auto">
                <a:xfrm>
                  <a:off x="1439" y="3616"/>
                  <a:ext cx="101" cy="101"/>
                </a:xfrm>
                <a:custGeom>
                  <a:avLst/>
                  <a:gdLst/>
                  <a:ahLst/>
                  <a:cxnLst>
                    <a:cxn ang="0">
                      <a:pos x="0" y="492"/>
                    </a:cxn>
                    <a:cxn ang="0">
                      <a:pos x="491" y="0"/>
                    </a:cxn>
                    <a:cxn ang="0">
                      <a:pos x="983" y="492"/>
                    </a:cxn>
                    <a:cxn ang="0">
                      <a:pos x="491" y="983"/>
                    </a:cxn>
                    <a:cxn ang="0">
                      <a:pos x="0" y="492"/>
                    </a:cxn>
                    <a:cxn ang="0">
                      <a:pos x="158" y="492"/>
                    </a:cxn>
                    <a:cxn ang="0">
                      <a:pos x="491" y="825"/>
                    </a:cxn>
                    <a:cxn ang="0">
                      <a:pos x="825" y="492"/>
                    </a:cxn>
                    <a:cxn ang="0">
                      <a:pos x="491" y="158"/>
                    </a:cxn>
                    <a:cxn ang="0">
                      <a:pos x="158" y="492"/>
                    </a:cxn>
                  </a:cxnLst>
                  <a:rect l="0" t="0" r="r" b="b"/>
                  <a:pathLst>
                    <a:path w="983" h="983">
                      <a:moveTo>
                        <a:pt x="0" y="492"/>
                      </a:moveTo>
                      <a:cubicBezTo>
                        <a:pt x="0" y="220"/>
                        <a:pt x="220" y="0"/>
                        <a:pt x="491" y="0"/>
                      </a:cubicBezTo>
                      <a:cubicBezTo>
                        <a:pt x="763" y="0"/>
                        <a:pt x="983" y="220"/>
                        <a:pt x="983" y="492"/>
                      </a:cubicBezTo>
                      <a:cubicBezTo>
                        <a:pt x="983" y="763"/>
                        <a:pt x="763" y="983"/>
                        <a:pt x="491" y="983"/>
                      </a:cubicBezTo>
                      <a:cubicBezTo>
                        <a:pt x="220" y="983"/>
                        <a:pt x="0" y="763"/>
                        <a:pt x="0" y="492"/>
                      </a:cubicBezTo>
                      <a:close/>
                      <a:moveTo>
                        <a:pt x="158" y="492"/>
                      </a:moveTo>
                      <a:cubicBezTo>
                        <a:pt x="158" y="676"/>
                        <a:pt x="307" y="825"/>
                        <a:pt x="491" y="825"/>
                      </a:cubicBezTo>
                      <a:cubicBezTo>
                        <a:pt x="676" y="825"/>
                        <a:pt x="825" y="676"/>
                        <a:pt x="825" y="492"/>
                      </a:cubicBezTo>
                      <a:cubicBezTo>
                        <a:pt x="825" y="308"/>
                        <a:pt x="676" y="158"/>
                        <a:pt x="491" y="158"/>
                      </a:cubicBezTo>
                      <a:cubicBezTo>
                        <a:pt x="307" y="158"/>
                        <a:pt x="158" y="308"/>
                        <a:pt x="158" y="49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0" name="Freeform 401"/>
                <p:cNvSpPr>
                  <a:spLocks noEditPoints="1"/>
                </p:cNvSpPr>
                <p:nvPr/>
              </p:nvSpPr>
              <p:spPr bwMode="auto">
                <a:xfrm>
                  <a:off x="1439" y="3616"/>
                  <a:ext cx="101" cy="101"/>
                </a:xfrm>
                <a:custGeom>
                  <a:avLst/>
                  <a:gdLst/>
                  <a:ahLst/>
                  <a:cxnLst>
                    <a:cxn ang="0">
                      <a:pos x="0" y="492"/>
                    </a:cxn>
                    <a:cxn ang="0">
                      <a:pos x="491" y="0"/>
                    </a:cxn>
                    <a:cxn ang="0">
                      <a:pos x="983" y="492"/>
                    </a:cxn>
                    <a:cxn ang="0">
                      <a:pos x="491" y="983"/>
                    </a:cxn>
                    <a:cxn ang="0">
                      <a:pos x="0" y="492"/>
                    </a:cxn>
                    <a:cxn ang="0">
                      <a:pos x="158" y="492"/>
                    </a:cxn>
                    <a:cxn ang="0">
                      <a:pos x="491" y="825"/>
                    </a:cxn>
                    <a:cxn ang="0">
                      <a:pos x="825" y="492"/>
                    </a:cxn>
                    <a:cxn ang="0">
                      <a:pos x="491" y="158"/>
                    </a:cxn>
                    <a:cxn ang="0">
                      <a:pos x="158" y="492"/>
                    </a:cxn>
                  </a:cxnLst>
                  <a:rect l="0" t="0" r="r" b="b"/>
                  <a:pathLst>
                    <a:path w="983" h="983">
                      <a:moveTo>
                        <a:pt x="0" y="492"/>
                      </a:moveTo>
                      <a:cubicBezTo>
                        <a:pt x="0" y="220"/>
                        <a:pt x="220" y="0"/>
                        <a:pt x="491" y="0"/>
                      </a:cubicBezTo>
                      <a:cubicBezTo>
                        <a:pt x="763" y="0"/>
                        <a:pt x="983" y="220"/>
                        <a:pt x="983" y="492"/>
                      </a:cubicBezTo>
                      <a:cubicBezTo>
                        <a:pt x="983" y="763"/>
                        <a:pt x="763" y="983"/>
                        <a:pt x="491" y="983"/>
                      </a:cubicBezTo>
                      <a:cubicBezTo>
                        <a:pt x="220" y="983"/>
                        <a:pt x="0" y="763"/>
                        <a:pt x="0" y="492"/>
                      </a:cubicBezTo>
                      <a:close/>
                      <a:moveTo>
                        <a:pt x="158" y="492"/>
                      </a:moveTo>
                      <a:cubicBezTo>
                        <a:pt x="158" y="676"/>
                        <a:pt x="307" y="825"/>
                        <a:pt x="491" y="825"/>
                      </a:cubicBezTo>
                      <a:cubicBezTo>
                        <a:pt x="676" y="825"/>
                        <a:pt x="825" y="676"/>
                        <a:pt x="825" y="492"/>
                      </a:cubicBezTo>
                      <a:cubicBezTo>
                        <a:pt x="825" y="308"/>
                        <a:pt x="676" y="158"/>
                        <a:pt x="491" y="158"/>
                      </a:cubicBezTo>
                      <a:cubicBezTo>
                        <a:pt x="307" y="158"/>
                        <a:pt x="158" y="308"/>
                        <a:pt x="158" y="492"/>
                      </a:cubicBezTo>
                      <a:close/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78" name="Group 405"/>
              <p:cNvGrpSpPr>
                <a:grpSpLocks/>
              </p:cNvGrpSpPr>
              <p:nvPr/>
            </p:nvGrpSpPr>
            <p:grpSpPr bwMode="auto">
              <a:xfrm>
                <a:off x="1462" y="3421"/>
                <a:ext cx="58" cy="58"/>
                <a:chOff x="1462" y="3421"/>
                <a:chExt cx="58" cy="58"/>
              </a:xfrm>
            </p:grpSpPr>
            <p:sp>
              <p:nvSpPr>
                <p:cNvPr id="887" name="Line 403"/>
                <p:cNvSpPr>
                  <a:spLocks noChangeShapeType="1"/>
                </p:cNvSpPr>
                <p:nvPr/>
              </p:nvSpPr>
              <p:spPr bwMode="auto">
                <a:xfrm>
                  <a:off x="1492" y="3421"/>
                  <a:ext cx="0" cy="58"/>
                </a:xfrm>
                <a:prstGeom prst="line">
                  <a:avLst/>
                </a:prstGeom>
                <a:noFill/>
                <a:ln w="174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8" name="Line 404"/>
                <p:cNvSpPr>
                  <a:spLocks noChangeShapeType="1"/>
                </p:cNvSpPr>
                <p:nvPr/>
              </p:nvSpPr>
              <p:spPr bwMode="auto">
                <a:xfrm>
                  <a:off x="1462" y="3449"/>
                  <a:ext cx="58" cy="0"/>
                </a:xfrm>
                <a:prstGeom prst="line">
                  <a:avLst/>
                </a:prstGeom>
                <a:noFill/>
                <a:ln w="174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79" name="Group 408"/>
              <p:cNvGrpSpPr>
                <a:grpSpLocks/>
              </p:cNvGrpSpPr>
              <p:nvPr/>
            </p:nvGrpSpPr>
            <p:grpSpPr bwMode="auto">
              <a:xfrm>
                <a:off x="1462" y="3857"/>
                <a:ext cx="58" cy="59"/>
                <a:chOff x="1462" y="3857"/>
                <a:chExt cx="58" cy="59"/>
              </a:xfrm>
            </p:grpSpPr>
            <p:sp>
              <p:nvSpPr>
                <p:cNvPr id="885" name="Line 406"/>
                <p:cNvSpPr>
                  <a:spLocks noChangeShapeType="1"/>
                </p:cNvSpPr>
                <p:nvPr/>
              </p:nvSpPr>
              <p:spPr bwMode="auto">
                <a:xfrm>
                  <a:off x="1492" y="3857"/>
                  <a:ext cx="0" cy="59"/>
                </a:xfrm>
                <a:prstGeom prst="line">
                  <a:avLst/>
                </a:prstGeom>
                <a:noFill/>
                <a:ln w="174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6" name="Line 407"/>
                <p:cNvSpPr>
                  <a:spLocks noChangeShapeType="1"/>
                </p:cNvSpPr>
                <p:nvPr/>
              </p:nvSpPr>
              <p:spPr bwMode="auto">
                <a:xfrm>
                  <a:off x="1462" y="3886"/>
                  <a:ext cx="58" cy="0"/>
                </a:xfrm>
                <a:prstGeom prst="line">
                  <a:avLst/>
                </a:prstGeom>
                <a:noFill/>
                <a:ln w="174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80" name="Line 409"/>
              <p:cNvSpPr>
                <a:spLocks noChangeShapeType="1"/>
              </p:cNvSpPr>
              <p:nvPr/>
            </p:nvSpPr>
            <p:spPr bwMode="auto">
              <a:xfrm>
                <a:off x="1245" y="3667"/>
                <a:ext cx="59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1" name="Line 410"/>
              <p:cNvSpPr>
                <a:spLocks noChangeShapeType="1"/>
              </p:cNvSpPr>
              <p:nvPr/>
            </p:nvSpPr>
            <p:spPr bwMode="auto">
              <a:xfrm>
                <a:off x="1669" y="3666"/>
                <a:ext cx="58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2" name="Freeform 411"/>
              <p:cNvSpPr>
                <a:spLocks noEditPoints="1"/>
              </p:cNvSpPr>
              <p:nvPr/>
            </p:nvSpPr>
            <p:spPr bwMode="auto">
              <a:xfrm>
                <a:off x="1382" y="3694"/>
                <a:ext cx="77" cy="118"/>
              </a:xfrm>
              <a:custGeom>
                <a:avLst/>
                <a:gdLst/>
                <a:ahLst/>
                <a:cxnLst>
                  <a:cxn ang="0">
                    <a:pos x="731" y="1142"/>
                  </a:cxn>
                  <a:cxn ang="0">
                    <a:pos x="662" y="1129"/>
                  </a:cxn>
                  <a:cxn ang="0">
                    <a:pos x="589" y="1106"/>
                  </a:cxn>
                  <a:cxn ang="0">
                    <a:pos x="519" y="1076"/>
                  </a:cxn>
                  <a:cxn ang="0">
                    <a:pos x="453" y="1036"/>
                  </a:cxn>
                  <a:cxn ang="0">
                    <a:pos x="390" y="990"/>
                  </a:cxn>
                  <a:cxn ang="0">
                    <a:pos x="332" y="937"/>
                  </a:cxn>
                  <a:cxn ang="0">
                    <a:pos x="278" y="877"/>
                  </a:cxn>
                  <a:cxn ang="0">
                    <a:pos x="229" y="811"/>
                  </a:cxn>
                  <a:cxn ang="0">
                    <a:pos x="185" y="741"/>
                  </a:cxn>
                  <a:cxn ang="0">
                    <a:pos x="179" y="730"/>
                  </a:cxn>
                  <a:cxn ang="0">
                    <a:pos x="139" y="608"/>
                  </a:cxn>
                  <a:cxn ang="0">
                    <a:pos x="234" y="576"/>
                  </a:cxn>
                  <a:cxn ang="0">
                    <a:pos x="274" y="699"/>
                  </a:cxn>
                  <a:cxn ang="0">
                    <a:pos x="269" y="688"/>
                  </a:cxn>
                  <a:cxn ang="0">
                    <a:pos x="310" y="752"/>
                  </a:cxn>
                  <a:cxn ang="0">
                    <a:pos x="353" y="810"/>
                  </a:cxn>
                  <a:cxn ang="0">
                    <a:pos x="400" y="863"/>
                  </a:cxn>
                  <a:cxn ang="0">
                    <a:pos x="450" y="910"/>
                  </a:cxn>
                  <a:cxn ang="0">
                    <a:pos x="504" y="951"/>
                  </a:cxn>
                  <a:cxn ang="0">
                    <a:pos x="560" y="984"/>
                  </a:cxn>
                  <a:cxn ang="0">
                    <a:pos x="619" y="1011"/>
                  </a:cxn>
                  <a:cxn ang="0">
                    <a:pos x="679" y="1031"/>
                  </a:cxn>
                  <a:cxn ang="0">
                    <a:pos x="748" y="1043"/>
                  </a:cxn>
                  <a:cxn ang="0">
                    <a:pos x="731" y="1142"/>
                  </a:cxn>
                  <a:cxn ang="0">
                    <a:pos x="0" y="691"/>
                  </a:cxn>
                  <a:cxn ang="0">
                    <a:pos x="86" y="0"/>
                  </a:cxn>
                  <a:cxn ang="0">
                    <a:pos x="395" y="624"/>
                  </a:cxn>
                  <a:cxn ang="0">
                    <a:pos x="0" y="691"/>
                  </a:cxn>
                </a:cxnLst>
                <a:rect l="0" t="0" r="r" b="b"/>
                <a:pathLst>
                  <a:path w="748" h="1142">
                    <a:moveTo>
                      <a:pt x="731" y="1142"/>
                    </a:moveTo>
                    <a:lnTo>
                      <a:pt x="662" y="1129"/>
                    </a:lnTo>
                    <a:lnTo>
                      <a:pt x="589" y="1106"/>
                    </a:lnTo>
                    <a:lnTo>
                      <a:pt x="519" y="1076"/>
                    </a:lnTo>
                    <a:lnTo>
                      <a:pt x="453" y="1036"/>
                    </a:lnTo>
                    <a:lnTo>
                      <a:pt x="390" y="990"/>
                    </a:lnTo>
                    <a:lnTo>
                      <a:pt x="332" y="937"/>
                    </a:lnTo>
                    <a:lnTo>
                      <a:pt x="278" y="877"/>
                    </a:lnTo>
                    <a:lnTo>
                      <a:pt x="229" y="811"/>
                    </a:lnTo>
                    <a:lnTo>
                      <a:pt x="185" y="741"/>
                    </a:lnTo>
                    <a:cubicBezTo>
                      <a:pt x="183" y="738"/>
                      <a:pt x="181" y="734"/>
                      <a:pt x="179" y="730"/>
                    </a:cubicBezTo>
                    <a:lnTo>
                      <a:pt x="139" y="608"/>
                    </a:lnTo>
                    <a:lnTo>
                      <a:pt x="234" y="576"/>
                    </a:lnTo>
                    <a:lnTo>
                      <a:pt x="274" y="699"/>
                    </a:lnTo>
                    <a:lnTo>
                      <a:pt x="269" y="688"/>
                    </a:lnTo>
                    <a:lnTo>
                      <a:pt x="310" y="752"/>
                    </a:lnTo>
                    <a:lnTo>
                      <a:pt x="353" y="810"/>
                    </a:lnTo>
                    <a:lnTo>
                      <a:pt x="400" y="863"/>
                    </a:lnTo>
                    <a:lnTo>
                      <a:pt x="450" y="910"/>
                    </a:lnTo>
                    <a:lnTo>
                      <a:pt x="504" y="951"/>
                    </a:lnTo>
                    <a:lnTo>
                      <a:pt x="560" y="984"/>
                    </a:lnTo>
                    <a:lnTo>
                      <a:pt x="619" y="1011"/>
                    </a:lnTo>
                    <a:lnTo>
                      <a:pt x="679" y="1031"/>
                    </a:lnTo>
                    <a:lnTo>
                      <a:pt x="748" y="1043"/>
                    </a:lnTo>
                    <a:lnTo>
                      <a:pt x="731" y="1142"/>
                    </a:lnTo>
                    <a:close/>
                    <a:moveTo>
                      <a:pt x="0" y="691"/>
                    </a:moveTo>
                    <a:lnTo>
                      <a:pt x="86" y="0"/>
                    </a:lnTo>
                    <a:lnTo>
                      <a:pt x="395" y="624"/>
                    </a:lnTo>
                    <a:lnTo>
                      <a:pt x="0" y="6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3" name="Freeform 412"/>
              <p:cNvSpPr>
                <a:spLocks noEditPoints="1"/>
              </p:cNvSpPr>
              <p:nvPr/>
            </p:nvSpPr>
            <p:spPr bwMode="auto">
              <a:xfrm>
                <a:off x="1524" y="3694"/>
                <a:ext cx="77" cy="118"/>
              </a:xfrm>
              <a:custGeom>
                <a:avLst/>
                <a:gdLst/>
                <a:ahLst/>
                <a:cxnLst>
                  <a:cxn ang="0">
                    <a:pos x="0" y="1043"/>
                  </a:cxn>
                  <a:cxn ang="0">
                    <a:pos x="69" y="1031"/>
                  </a:cxn>
                  <a:cxn ang="0">
                    <a:pos x="129" y="1011"/>
                  </a:cxn>
                  <a:cxn ang="0">
                    <a:pos x="188" y="984"/>
                  </a:cxn>
                  <a:cxn ang="0">
                    <a:pos x="244" y="951"/>
                  </a:cxn>
                  <a:cxn ang="0">
                    <a:pos x="297" y="910"/>
                  </a:cxn>
                  <a:cxn ang="0">
                    <a:pos x="347" y="863"/>
                  </a:cxn>
                  <a:cxn ang="0">
                    <a:pos x="395" y="810"/>
                  </a:cxn>
                  <a:cxn ang="0">
                    <a:pos x="439" y="751"/>
                  </a:cxn>
                  <a:cxn ang="0">
                    <a:pos x="479" y="688"/>
                  </a:cxn>
                  <a:cxn ang="0">
                    <a:pos x="474" y="699"/>
                  </a:cxn>
                  <a:cxn ang="0">
                    <a:pos x="514" y="576"/>
                  </a:cxn>
                  <a:cxn ang="0">
                    <a:pos x="609" y="608"/>
                  </a:cxn>
                  <a:cxn ang="0">
                    <a:pos x="568" y="730"/>
                  </a:cxn>
                  <a:cxn ang="0">
                    <a:pos x="563" y="741"/>
                  </a:cxn>
                  <a:cxn ang="0">
                    <a:pos x="519" y="811"/>
                  </a:cxn>
                  <a:cxn ang="0">
                    <a:pos x="470" y="877"/>
                  </a:cxn>
                  <a:cxn ang="0">
                    <a:pos x="415" y="937"/>
                  </a:cxn>
                  <a:cxn ang="0">
                    <a:pos x="357" y="990"/>
                  </a:cxn>
                  <a:cxn ang="0">
                    <a:pos x="295" y="1036"/>
                  </a:cxn>
                  <a:cxn ang="0">
                    <a:pos x="229" y="1076"/>
                  </a:cxn>
                  <a:cxn ang="0">
                    <a:pos x="159" y="1106"/>
                  </a:cxn>
                  <a:cxn ang="0">
                    <a:pos x="86" y="1129"/>
                  </a:cxn>
                  <a:cxn ang="0">
                    <a:pos x="17" y="1142"/>
                  </a:cxn>
                  <a:cxn ang="0">
                    <a:pos x="0" y="1043"/>
                  </a:cxn>
                  <a:cxn ang="0">
                    <a:pos x="353" y="624"/>
                  </a:cxn>
                  <a:cxn ang="0">
                    <a:pos x="662" y="0"/>
                  </a:cxn>
                  <a:cxn ang="0">
                    <a:pos x="748" y="691"/>
                  </a:cxn>
                  <a:cxn ang="0">
                    <a:pos x="353" y="624"/>
                  </a:cxn>
                </a:cxnLst>
                <a:rect l="0" t="0" r="r" b="b"/>
                <a:pathLst>
                  <a:path w="748" h="1142">
                    <a:moveTo>
                      <a:pt x="0" y="1043"/>
                    </a:moveTo>
                    <a:lnTo>
                      <a:pt x="69" y="1031"/>
                    </a:lnTo>
                    <a:lnTo>
                      <a:pt x="129" y="1011"/>
                    </a:lnTo>
                    <a:lnTo>
                      <a:pt x="188" y="984"/>
                    </a:lnTo>
                    <a:lnTo>
                      <a:pt x="244" y="951"/>
                    </a:lnTo>
                    <a:lnTo>
                      <a:pt x="297" y="910"/>
                    </a:lnTo>
                    <a:lnTo>
                      <a:pt x="347" y="863"/>
                    </a:lnTo>
                    <a:lnTo>
                      <a:pt x="395" y="810"/>
                    </a:lnTo>
                    <a:lnTo>
                      <a:pt x="439" y="751"/>
                    </a:lnTo>
                    <a:lnTo>
                      <a:pt x="479" y="688"/>
                    </a:lnTo>
                    <a:lnTo>
                      <a:pt x="474" y="699"/>
                    </a:lnTo>
                    <a:lnTo>
                      <a:pt x="514" y="576"/>
                    </a:lnTo>
                    <a:lnTo>
                      <a:pt x="609" y="608"/>
                    </a:lnTo>
                    <a:lnTo>
                      <a:pt x="568" y="730"/>
                    </a:lnTo>
                    <a:cubicBezTo>
                      <a:pt x="567" y="734"/>
                      <a:pt x="565" y="738"/>
                      <a:pt x="563" y="741"/>
                    </a:cubicBezTo>
                    <a:lnTo>
                      <a:pt x="519" y="811"/>
                    </a:lnTo>
                    <a:lnTo>
                      <a:pt x="470" y="877"/>
                    </a:lnTo>
                    <a:lnTo>
                      <a:pt x="415" y="937"/>
                    </a:lnTo>
                    <a:lnTo>
                      <a:pt x="357" y="990"/>
                    </a:lnTo>
                    <a:lnTo>
                      <a:pt x="295" y="1036"/>
                    </a:lnTo>
                    <a:lnTo>
                      <a:pt x="229" y="1076"/>
                    </a:lnTo>
                    <a:lnTo>
                      <a:pt x="159" y="1106"/>
                    </a:lnTo>
                    <a:lnTo>
                      <a:pt x="86" y="1129"/>
                    </a:lnTo>
                    <a:lnTo>
                      <a:pt x="17" y="1142"/>
                    </a:lnTo>
                    <a:lnTo>
                      <a:pt x="0" y="1043"/>
                    </a:lnTo>
                    <a:close/>
                    <a:moveTo>
                      <a:pt x="353" y="624"/>
                    </a:moveTo>
                    <a:lnTo>
                      <a:pt x="662" y="0"/>
                    </a:lnTo>
                    <a:lnTo>
                      <a:pt x="748" y="691"/>
                    </a:lnTo>
                    <a:lnTo>
                      <a:pt x="353" y="6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4" name="Freeform 413"/>
              <p:cNvSpPr>
                <a:spLocks noEditPoints="1"/>
              </p:cNvSpPr>
              <p:nvPr/>
            </p:nvSpPr>
            <p:spPr bwMode="auto">
              <a:xfrm>
                <a:off x="1521" y="3523"/>
                <a:ext cx="77" cy="11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86" y="13"/>
                  </a:cxn>
                  <a:cxn ang="0">
                    <a:pos x="159" y="35"/>
                  </a:cxn>
                  <a:cxn ang="0">
                    <a:pos x="229" y="66"/>
                  </a:cxn>
                  <a:cxn ang="0">
                    <a:pos x="295" y="106"/>
                  </a:cxn>
                  <a:cxn ang="0">
                    <a:pos x="357" y="152"/>
                  </a:cxn>
                  <a:cxn ang="0">
                    <a:pos x="415" y="205"/>
                  </a:cxn>
                  <a:cxn ang="0">
                    <a:pos x="469" y="264"/>
                  </a:cxn>
                  <a:cxn ang="0">
                    <a:pos x="519" y="330"/>
                  </a:cxn>
                  <a:cxn ang="0">
                    <a:pos x="563" y="401"/>
                  </a:cxn>
                  <a:cxn ang="0">
                    <a:pos x="568" y="412"/>
                  </a:cxn>
                  <a:cxn ang="0">
                    <a:pos x="609" y="534"/>
                  </a:cxn>
                  <a:cxn ang="0">
                    <a:pos x="514" y="565"/>
                  </a:cxn>
                  <a:cxn ang="0">
                    <a:pos x="474" y="443"/>
                  </a:cxn>
                  <a:cxn ang="0">
                    <a:pos x="479" y="454"/>
                  </a:cxn>
                  <a:cxn ang="0">
                    <a:pos x="439" y="390"/>
                  </a:cxn>
                  <a:cxn ang="0">
                    <a:pos x="396" y="332"/>
                  </a:cxn>
                  <a:cxn ang="0">
                    <a:pos x="347" y="279"/>
                  </a:cxn>
                  <a:cxn ang="0">
                    <a:pos x="297" y="232"/>
                  </a:cxn>
                  <a:cxn ang="0">
                    <a:pos x="244" y="191"/>
                  </a:cxn>
                  <a:cxn ang="0">
                    <a:pos x="188" y="158"/>
                  </a:cxn>
                  <a:cxn ang="0">
                    <a:pos x="129" y="131"/>
                  </a:cxn>
                  <a:cxn ang="0">
                    <a:pos x="69" y="111"/>
                  </a:cxn>
                  <a:cxn ang="0">
                    <a:pos x="0" y="99"/>
                  </a:cxn>
                  <a:cxn ang="0">
                    <a:pos x="17" y="0"/>
                  </a:cxn>
                  <a:cxn ang="0">
                    <a:pos x="747" y="450"/>
                  </a:cxn>
                  <a:cxn ang="0">
                    <a:pos x="662" y="1141"/>
                  </a:cxn>
                  <a:cxn ang="0">
                    <a:pos x="353" y="517"/>
                  </a:cxn>
                  <a:cxn ang="0">
                    <a:pos x="747" y="450"/>
                  </a:cxn>
                </a:cxnLst>
                <a:rect l="0" t="0" r="r" b="b"/>
                <a:pathLst>
                  <a:path w="747" h="1141">
                    <a:moveTo>
                      <a:pt x="17" y="0"/>
                    </a:moveTo>
                    <a:lnTo>
                      <a:pt x="86" y="13"/>
                    </a:lnTo>
                    <a:lnTo>
                      <a:pt x="159" y="35"/>
                    </a:lnTo>
                    <a:lnTo>
                      <a:pt x="229" y="66"/>
                    </a:lnTo>
                    <a:lnTo>
                      <a:pt x="295" y="106"/>
                    </a:lnTo>
                    <a:lnTo>
                      <a:pt x="357" y="152"/>
                    </a:lnTo>
                    <a:lnTo>
                      <a:pt x="415" y="205"/>
                    </a:lnTo>
                    <a:lnTo>
                      <a:pt x="469" y="264"/>
                    </a:lnTo>
                    <a:lnTo>
                      <a:pt x="519" y="330"/>
                    </a:lnTo>
                    <a:lnTo>
                      <a:pt x="563" y="401"/>
                    </a:lnTo>
                    <a:cubicBezTo>
                      <a:pt x="565" y="404"/>
                      <a:pt x="567" y="408"/>
                      <a:pt x="568" y="412"/>
                    </a:cubicBezTo>
                    <a:lnTo>
                      <a:pt x="609" y="534"/>
                    </a:lnTo>
                    <a:lnTo>
                      <a:pt x="514" y="565"/>
                    </a:lnTo>
                    <a:lnTo>
                      <a:pt x="474" y="443"/>
                    </a:lnTo>
                    <a:lnTo>
                      <a:pt x="479" y="454"/>
                    </a:lnTo>
                    <a:lnTo>
                      <a:pt x="439" y="390"/>
                    </a:lnTo>
                    <a:lnTo>
                      <a:pt x="396" y="332"/>
                    </a:lnTo>
                    <a:lnTo>
                      <a:pt x="347" y="279"/>
                    </a:lnTo>
                    <a:lnTo>
                      <a:pt x="297" y="232"/>
                    </a:lnTo>
                    <a:lnTo>
                      <a:pt x="244" y="191"/>
                    </a:lnTo>
                    <a:lnTo>
                      <a:pt x="188" y="158"/>
                    </a:lnTo>
                    <a:lnTo>
                      <a:pt x="129" y="131"/>
                    </a:lnTo>
                    <a:lnTo>
                      <a:pt x="69" y="111"/>
                    </a:lnTo>
                    <a:lnTo>
                      <a:pt x="0" y="99"/>
                    </a:lnTo>
                    <a:lnTo>
                      <a:pt x="17" y="0"/>
                    </a:lnTo>
                    <a:close/>
                    <a:moveTo>
                      <a:pt x="747" y="450"/>
                    </a:moveTo>
                    <a:lnTo>
                      <a:pt x="662" y="1141"/>
                    </a:lnTo>
                    <a:lnTo>
                      <a:pt x="353" y="517"/>
                    </a:lnTo>
                    <a:lnTo>
                      <a:pt x="747" y="45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2" name="Line 415"/>
            <p:cNvSpPr>
              <a:spLocks noChangeShapeType="1"/>
            </p:cNvSpPr>
            <p:nvPr/>
          </p:nvSpPr>
          <p:spPr bwMode="auto">
            <a:xfrm>
              <a:off x="2994" y="3668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Rectangle 416"/>
            <p:cNvSpPr>
              <a:spLocks noChangeArrowheads="1"/>
            </p:cNvSpPr>
            <p:nvPr/>
          </p:nvSpPr>
          <p:spPr bwMode="auto">
            <a:xfrm>
              <a:off x="1882" y="3375"/>
              <a:ext cx="1174" cy="584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Freeform 417"/>
            <p:cNvSpPr>
              <a:spLocks/>
            </p:cNvSpPr>
            <p:nvPr/>
          </p:nvSpPr>
          <p:spPr bwMode="auto">
            <a:xfrm>
              <a:off x="2034" y="3619"/>
              <a:ext cx="114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747" y="942"/>
                </a:cxn>
                <a:cxn ang="0">
                  <a:pos x="1100" y="589"/>
                </a:cxn>
                <a:cxn ang="0">
                  <a:pos x="1100" y="353"/>
                </a:cxn>
                <a:cxn ang="0">
                  <a:pos x="747" y="0"/>
                </a:cxn>
                <a:cxn ang="0">
                  <a:pos x="353" y="0"/>
                </a:cxn>
              </a:cxnLst>
              <a:rect l="0" t="0" r="r" b="b"/>
              <a:pathLst>
                <a:path w="1100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747" y="942"/>
                  </a:lnTo>
                  <a:cubicBezTo>
                    <a:pt x="942" y="942"/>
                    <a:pt x="1100" y="784"/>
                    <a:pt x="1100" y="589"/>
                  </a:cubicBezTo>
                  <a:lnTo>
                    <a:pt x="1100" y="353"/>
                  </a:lnTo>
                  <a:cubicBezTo>
                    <a:pt x="1100" y="158"/>
                    <a:pt x="942" y="0"/>
                    <a:pt x="747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Freeform 418"/>
            <p:cNvSpPr>
              <a:spLocks/>
            </p:cNvSpPr>
            <p:nvPr/>
          </p:nvSpPr>
          <p:spPr bwMode="auto">
            <a:xfrm>
              <a:off x="1878" y="3619"/>
              <a:ext cx="76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8" y="942"/>
                </a:cxn>
                <a:cxn ang="0">
                  <a:pos x="733" y="667"/>
                </a:cxn>
                <a:cxn ang="0">
                  <a:pos x="733" y="275"/>
                </a:cxn>
                <a:cxn ang="0">
                  <a:pos x="458" y="0"/>
                </a:cxn>
                <a:cxn ang="0">
                  <a:pos x="275" y="0"/>
                </a:cxn>
              </a:cxnLst>
              <a:rect l="0" t="0" r="r" b="b"/>
              <a:pathLst>
                <a:path w="733" h="942">
                  <a:moveTo>
                    <a:pt x="275" y="0"/>
                  </a:moveTo>
                  <a:cubicBezTo>
                    <a:pt x="123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3" y="942"/>
                    <a:pt x="275" y="942"/>
                  </a:cubicBezTo>
                  <a:lnTo>
                    <a:pt x="458" y="942"/>
                  </a:lnTo>
                  <a:cubicBezTo>
                    <a:pt x="610" y="942"/>
                    <a:pt x="733" y="819"/>
                    <a:pt x="733" y="667"/>
                  </a:cubicBezTo>
                  <a:lnTo>
                    <a:pt x="733" y="275"/>
                  </a:lnTo>
                  <a:cubicBezTo>
                    <a:pt x="733" y="123"/>
                    <a:pt x="610" y="0"/>
                    <a:pt x="458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Freeform 419"/>
            <p:cNvSpPr>
              <a:spLocks/>
            </p:cNvSpPr>
            <p:nvPr/>
          </p:nvSpPr>
          <p:spPr bwMode="auto">
            <a:xfrm>
              <a:off x="2251" y="3619"/>
              <a:ext cx="136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955" y="942"/>
                </a:cxn>
                <a:cxn ang="0">
                  <a:pos x="1308" y="589"/>
                </a:cxn>
                <a:cxn ang="0">
                  <a:pos x="1308" y="353"/>
                </a:cxn>
                <a:cxn ang="0">
                  <a:pos x="955" y="0"/>
                </a:cxn>
                <a:cxn ang="0">
                  <a:pos x="353" y="0"/>
                </a:cxn>
              </a:cxnLst>
              <a:rect l="0" t="0" r="r" b="b"/>
              <a:pathLst>
                <a:path w="1308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955" y="942"/>
                  </a:lnTo>
                  <a:cubicBezTo>
                    <a:pt x="1150" y="942"/>
                    <a:pt x="1308" y="784"/>
                    <a:pt x="1308" y="589"/>
                  </a:cubicBezTo>
                  <a:lnTo>
                    <a:pt x="1308" y="353"/>
                  </a:lnTo>
                  <a:cubicBezTo>
                    <a:pt x="1308" y="158"/>
                    <a:pt x="1150" y="0"/>
                    <a:pt x="955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Freeform 420"/>
            <p:cNvSpPr>
              <a:spLocks/>
            </p:cNvSpPr>
            <p:nvPr/>
          </p:nvSpPr>
          <p:spPr bwMode="auto">
            <a:xfrm>
              <a:off x="2490" y="3619"/>
              <a:ext cx="154" cy="97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4" y="942"/>
                </a:cxn>
                <a:cxn ang="0">
                  <a:pos x="1131" y="942"/>
                </a:cxn>
                <a:cxn ang="0">
                  <a:pos x="1484" y="589"/>
                </a:cxn>
                <a:cxn ang="0">
                  <a:pos x="1484" y="353"/>
                </a:cxn>
                <a:cxn ang="0">
                  <a:pos x="1131" y="0"/>
                </a:cxn>
                <a:cxn ang="0">
                  <a:pos x="354" y="0"/>
                </a:cxn>
              </a:cxnLst>
              <a:rect l="0" t="0" r="r" b="b"/>
              <a:pathLst>
                <a:path w="1484" h="942">
                  <a:moveTo>
                    <a:pt x="354" y="0"/>
                  </a:moveTo>
                  <a:cubicBezTo>
                    <a:pt x="159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9" y="942"/>
                    <a:pt x="354" y="942"/>
                  </a:cubicBezTo>
                  <a:lnTo>
                    <a:pt x="1131" y="942"/>
                  </a:lnTo>
                  <a:cubicBezTo>
                    <a:pt x="1326" y="942"/>
                    <a:pt x="1484" y="784"/>
                    <a:pt x="1484" y="589"/>
                  </a:cubicBezTo>
                  <a:lnTo>
                    <a:pt x="1484" y="353"/>
                  </a:lnTo>
                  <a:cubicBezTo>
                    <a:pt x="1484" y="158"/>
                    <a:pt x="1326" y="0"/>
                    <a:pt x="1131" y="0"/>
                  </a:cubicBezTo>
                  <a:lnTo>
                    <a:pt x="354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Freeform 421"/>
            <p:cNvSpPr>
              <a:spLocks/>
            </p:cNvSpPr>
            <p:nvPr/>
          </p:nvSpPr>
          <p:spPr bwMode="auto">
            <a:xfrm>
              <a:off x="2734" y="3619"/>
              <a:ext cx="170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1288" y="942"/>
                </a:cxn>
                <a:cxn ang="0">
                  <a:pos x="1641" y="589"/>
                </a:cxn>
                <a:cxn ang="0">
                  <a:pos x="1641" y="353"/>
                </a:cxn>
                <a:cxn ang="0">
                  <a:pos x="1288" y="0"/>
                </a:cxn>
                <a:cxn ang="0">
                  <a:pos x="353" y="0"/>
                </a:cxn>
              </a:cxnLst>
              <a:rect l="0" t="0" r="r" b="b"/>
              <a:pathLst>
                <a:path w="1641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1288" y="942"/>
                  </a:lnTo>
                  <a:cubicBezTo>
                    <a:pt x="1483" y="942"/>
                    <a:pt x="1641" y="784"/>
                    <a:pt x="1641" y="589"/>
                  </a:cubicBezTo>
                  <a:lnTo>
                    <a:pt x="1641" y="353"/>
                  </a:lnTo>
                  <a:cubicBezTo>
                    <a:pt x="1641" y="158"/>
                    <a:pt x="1483" y="0"/>
                    <a:pt x="1288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Freeform 422"/>
            <p:cNvSpPr>
              <a:spLocks/>
            </p:cNvSpPr>
            <p:nvPr/>
          </p:nvSpPr>
          <p:spPr bwMode="auto">
            <a:xfrm>
              <a:off x="2982" y="3619"/>
              <a:ext cx="75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9" y="942"/>
                </a:cxn>
                <a:cxn ang="0">
                  <a:pos x="734" y="667"/>
                </a:cxn>
                <a:cxn ang="0">
                  <a:pos x="734" y="275"/>
                </a:cxn>
                <a:cxn ang="0">
                  <a:pos x="459" y="0"/>
                </a:cxn>
                <a:cxn ang="0">
                  <a:pos x="275" y="0"/>
                </a:cxn>
              </a:cxnLst>
              <a:rect l="0" t="0" r="r" b="b"/>
              <a:pathLst>
                <a:path w="734" h="942">
                  <a:moveTo>
                    <a:pt x="275" y="0"/>
                  </a:moveTo>
                  <a:cubicBezTo>
                    <a:pt x="124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4" y="942"/>
                    <a:pt x="275" y="942"/>
                  </a:cubicBezTo>
                  <a:lnTo>
                    <a:pt x="459" y="942"/>
                  </a:lnTo>
                  <a:cubicBezTo>
                    <a:pt x="611" y="942"/>
                    <a:pt x="734" y="819"/>
                    <a:pt x="734" y="667"/>
                  </a:cubicBezTo>
                  <a:lnTo>
                    <a:pt x="734" y="275"/>
                  </a:lnTo>
                  <a:cubicBezTo>
                    <a:pt x="734" y="123"/>
                    <a:pt x="611" y="0"/>
                    <a:pt x="459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Line 423"/>
            <p:cNvSpPr>
              <a:spLocks noChangeShapeType="1"/>
            </p:cNvSpPr>
            <p:nvPr/>
          </p:nvSpPr>
          <p:spPr bwMode="auto">
            <a:xfrm flipV="1">
              <a:off x="2322" y="3375"/>
              <a:ext cx="0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Line 424"/>
            <p:cNvSpPr>
              <a:spLocks noChangeShapeType="1"/>
            </p:cNvSpPr>
            <p:nvPr/>
          </p:nvSpPr>
          <p:spPr bwMode="auto">
            <a:xfrm flipV="1">
              <a:off x="2320" y="3716"/>
              <a:ext cx="0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Line 425"/>
            <p:cNvSpPr>
              <a:spLocks noChangeShapeType="1"/>
            </p:cNvSpPr>
            <p:nvPr/>
          </p:nvSpPr>
          <p:spPr bwMode="auto">
            <a:xfrm flipV="1">
              <a:off x="2816" y="3372"/>
              <a:ext cx="0" cy="24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Line 426"/>
            <p:cNvSpPr>
              <a:spLocks noChangeShapeType="1"/>
            </p:cNvSpPr>
            <p:nvPr/>
          </p:nvSpPr>
          <p:spPr bwMode="auto">
            <a:xfrm flipV="1">
              <a:off x="2818" y="3716"/>
              <a:ext cx="0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Freeform 427"/>
            <p:cNvSpPr>
              <a:spLocks noEditPoints="1"/>
            </p:cNvSpPr>
            <p:nvPr/>
          </p:nvSpPr>
          <p:spPr bwMode="auto">
            <a:xfrm>
              <a:off x="1961" y="3655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3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8"/>
                  </a:lnTo>
                  <a:lnTo>
                    <a:pt x="0" y="18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3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Freeform 428"/>
            <p:cNvSpPr>
              <a:spLocks noEditPoints="1"/>
            </p:cNvSpPr>
            <p:nvPr/>
          </p:nvSpPr>
          <p:spPr bwMode="auto">
            <a:xfrm>
              <a:off x="2151" y="3655"/>
              <a:ext cx="96" cy="27"/>
            </a:xfrm>
            <a:custGeom>
              <a:avLst/>
              <a:gdLst/>
              <a:ahLst/>
              <a:cxnLst>
                <a:cxn ang="0">
                  <a:pos x="96" y="18"/>
                </a:cxn>
                <a:cxn ang="0">
                  <a:pos x="21" y="18"/>
                </a:cxn>
                <a:cxn ang="0">
                  <a:pos x="21" y="8"/>
                </a:cxn>
                <a:cxn ang="0">
                  <a:pos x="96" y="8"/>
                </a:cxn>
                <a:cxn ang="0">
                  <a:pos x="96" y="18"/>
                </a:cxn>
                <a:cxn ang="0">
                  <a:pos x="28" y="27"/>
                </a:cxn>
                <a:cxn ang="0">
                  <a:pos x="0" y="13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96" h="27">
                  <a:moveTo>
                    <a:pt x="96" y="18"/>
                  </a:moveTo>
                  <a:lnTo>
                    <a:pt x="21" y="18"/>
                  </a:lnTo>
                  <a:lnTo>
                    <a:pt x="21" y="8"/>
                  </a:lnTo>
                  <a:lnTo>
                    <a:pt x="96" y="8"/>
                  </a:lnTo>
                  <a:lnTo>
                    <a:pt x="96" y="18"/>
                  </a:lnTo>
                  <a:close/>
                  <a:moveTo>
                    <a:pt x="28" y="27"/>
                  </a:moveTo>
                  <a:lnTo>
                    <a:pt x="0" y="13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Freeform 429"/>
            <p:cNvSpPr>
              <a:spLocks noEditPoints="1"/>
            </p:cNvSpPr>
            <p:nvPr/>
          </p:nvSpPr>
          <p:spPr bwMode="auto">
            <a:xfrm>
              <a:off x="2391" y="3655"/>
              <a:ext cx="94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3" y="8"/>
                </a:cxn>
                <a:cxn ang="0">
                  <a:pos x="73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66" y="0"/>
                </a:cxn>
                <a:cxn ang="0">
                  <a:pos x="94" y="13"/>
                </a:cxn>
                <a:cxn ang="0">
                  <a:pos x="66" y="27"/>
                </a:cxn>
                <a:cxn ang="0">
                  <a:pos x="66" y="0"/>
                </a:cxn>
              </a:cxnLst>
              <a:rect l="0" t="0" r="r" b="b"/>
              <a:pathLst>
                <a:path w="94" h="27">
                  <a:moveTo>
                    <a:pt x="0" y="8"/>
                  </a:moveTo>
                  <a:lnTo>
                    <a:pt x="73" y="8"/>
                  </a:lnTo>
                  <a:lnTo>
                    <a:pt x="73" y="18"/>
                  </a:lnTo>
                  <a:lnTo>
                    <a:pt x="0" y="18"/>
                  </a:lnTo>
                  <a:lnTo>
                    <a:pt x="0" y="8"/>
                  </a:lnTo>
                  <a:close/>
                  <a:moveTo>
                    <a:pt x="66" y="0"/>
                  </a:moveTo>
                  <a:lnTo>
                    <a:pt x="94" y="13"/>
                  </a:lnTo>
                  <a:lnTo>
                    <a:pt x="66" y="2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Freeform 430"/>
            <p:cNvSpPr>
              <a:spLocks noEditPoints="1"/>
            </p:cNvSpPr>
            <p:nvPr/>
          </p:nvSpPr>
          <p:spPr bwMode="auto">
            <a:xfrm>
              <a:off x="2647" y="3654"/>
              <a:ext cx="84" cy="27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1" y="19"/>
                </a:cxn>
                <a:cxn ang="0">
                  <a:pos x="21" y="8"/>
                </a:cxn>
                <a:cxn ang="0">
                  <a:pos x="84" y="8"/>
                </a:cxn>
                <a:cxn ang="0">
                  <a:pos x="84" y="19"/>
                </a:cxn>
                <a:cxn ang="0">
                  <a:pos x="28" y="27"/>
                </a:cxn>
                <a:cxn ang="0">
                  <a:pos x="0" y="13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84" h="27">
                  <a:moveTo>
                    <a:pt x="84" y="19"/>
                  </a:moveTo>
                  <a:lnTo>
                    <a:pt x="21" y="19"/>
                  </a:lnTo>
                  <a:lnTo>
                    <a:pt x="21" y="8"/>
                  </a:lnTo>
                  <a:lnTo>
                    <a:pt x="84" y="8"/>
                  </a:lnTo>
                  <a:lnTo>
                    <a:pt x="84" y="19"/>
                  </a:lnTo>
                  <a:close/>
                  <a:moveTo>
                    <a:pt x="28" y="27"/>
                  </a:moveTo>
                  <a:lnTo>
                    <a:pt x="0" y="13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Freeform 431"/>
            <p:cNvSpPr>
              <a:spLocks noEditPoints="1"/>
            </p:cNvSpPr>
            <p:nvPr/>
          </p:nvSpPr>
          <p:spPr bwMode="auto">
            <a:xfrm>
              <a:off x="2908" y="3654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9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3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9"/>
                  </a:lnTo>
                  <a:lnTo>
                    <a:pt x="0" y="19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3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39" name="Group 434"/>
            <p:cNvGrpSpPr>
              <a:grpSpLocks/>
            </p:cNvGrpSpPr>
            <p:nvPr/>
          </p:nvGrpSpPr>
          <p:grpSpPr bwMode="auto">
            <a:xfrm>
              <a:off x="1890" y="3641"/>
              <a:ext cx="59" cy="58"/>
              <a:chOff x="1890" y="3641"/>
              <a:chExt cx="59" cy="58"/>
            </a:xfrm>
          </p:grpSpPr>
          <p:sp>
            <p:nvSpPr>
              <p:cNvPr id="861" name="Line 432"/>
              <p:cNvSpPr>
                <a:spLocks noChangeShapeType="1"/>
              </p:cNvSpPr>
              <p:nvPr/>
            </p:nvSpPr>
            <p:spPr bwMode="auto">
              <a:xfrm>
                <a:off x="1920" y="3641"/>
                <a:ext cx="0" cy="58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2" name="Line 433"/>
              <p:cNvSpPr>
                <a:spLocks noChangeShapeType="1"/>
              </p:cNvSpPr>
              <p:nvPr/>
            </p:nvSpPr>
            <p:spPr bwMode="auto">
              <a:xfrm>
                <a:off x="1890" y="3669"/>
                <a:ext cx="59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40" name="Group 437"/>
            <p:cNvGrpSpPr>
              <a:grpSpLocks/>
            </p:cNvGrpSpPr>
            <p:nvPr/>
          </p:nvGrpSpPr>
          <p:grpSpPr bwMode="auto">
            <a:xfrm>
              <a:off x="2291" y="3638"/>
              <a:ext cx="59" cy="59"/>
              <a:chOff x="2291" y="3638"/>
              <a:chExt cx="59" cy="59"/>
            </a:xfrm>
          </p:grpSpPr>
          <p:sp>
            <p:nvSpPr>
              <p:cNvPr id="859" name="Line 435"/>
              <p:cNvSpPr>
                <a:spLocks noChangeShapeType="1"/>
              </p:cNvSpPr>
              <p:nvPr/>
            </p:nvSpPr>
            <p:spPr bwMode="auto">
              <a:xfrm>
                <a:off x="2321" y="3638"/>
                <a:ext cx="0" cy="59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0" name="Line 436"/>
              <p:cNvSpPr>
                <a:spLocks noChangeShapeType="1"/>
              </p:cNvSpPr>
              <p:nvPr/>
            </p:nvSpPr>
            <p:spPr bwMode="auto">
              <a:xfrm>
                <a:off x="2291" y="3667"/>
                <a:ext cx="59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41" name="Line 438"/>
            <p:cNvSpPr>
              <a:spLocks noChangeShapeType="1"/>
            </p:cNvSpPr>
            <p:nvPr/>
          </p:nvSpPr>
          <p:spPr bwMode="auto">
            <a:xfrm>
              <a:off x="2062" y="3667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Line 439"/>
            <p:cNvSpPr>
              <a:spLocks noChangeShapeType="1"/>
            </p:cNvSpPr>
            <p:nvPr/>
          </p:nvSpPr>
          <p:spPr bwMode="auto">
            <a:xfrm>
              <a:off x="2538" y="3668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43" name="Group 442"/>
            <p:cNvGrpSpPr>
              <a:grpSpLocks/>
            </p:cNvGrpSpPr>
            <p:nvPr/>
          </p:nvGrpSpPr>
          <p:grpSpPr bwMode="auto">
            <a:xfrm>
              <a:off x="2787" y="3639"/>
              <a:ext cx="58" cy="59"/>
              <a:chOff x="2787" y="3639"/>
              <a:chExt cx="58" cy="59"/>
            </a:xfrm>
          </p:grpSpPr>
          <p:sp>
            <p:nvSpPr>
              <p:cNvPr id="857" name="Line 440"/>
              <p:cNvSpPr>
                <a:spLocks noChangeShapeType="1"/>
              </p:cNvSpPr>
              <p:nvPr/>
            </p:nvSpPr>
            <p:spPr bwMode="auto">
              <a:xfrm>
                <a:off x="2817" y="3639"/>
                <a:ext cx="0" cy="59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8" name="Line 441"/>
              <p:cNvSpPr>
                <a:spLocks noChangeShapeType="1"/>
              </p:cNvSpPr>
              <p:nvPr/>
            </p:nvSpPr>
            <p:spPr bwMode="auto">
              <a:xfrm>
                <a:off x="2787" y="3667"/>
                <a:ext cx="58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44" name="Line 443"/>
            <p:cNvSpPr>
              <a:spLocks noChangeShapeType="1"/>
            </p:cNvSpPr>
            <p:nvPr/>
          </p:nvSpPr>
          <p:spPr bwMode="auto">
            <a:xfrm>
              <a:off x="2119" y="3547"/>
              <a:ext cx="88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Line 444"/>
            <p:cNvSpPr>
              <a:spLocks noChangeShapeType="1"/>
            </p:cNvSpPr>
            <p:nvPr/>
          </p:nvSpPr>
          <p:spPr bwMode="auto">
            <a:xfrm>
              <a:off x="1942" y="3781"/>
              <a:ext cx="90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Line 445"/>
            <p:cNvSpPr>
              <a:spLocks noChangeShapeType="1"/>
            </p:cNvSpPr>
            <p:nvPr/>
          </p:nvSpPr>
          <p:spPr bwMode="auto">
            <a:xfrm flipV="1">
              <a:off x="2000" y="3708"/>
              <a:ext cx="54" cy="7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Line 446"/>
            <p:cNvSpPr>
              <a:spLocks noChangeShapeType="1"/>
            </p:cNvSpPr>
            <p:nvPr/>
          </p:nvSpPr>
          <p:spPr bwMode="auto">
            <a:xfrm flipV="1">
              <a:off x="2121" y="3547"/>
              <a:ext cx="55" cy="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Line 447"/>
            <p:cNvSpPr>
              <a:spLocks noChangeShapeType="1"/>
            </p:cNvSpPr>
            <p:nvPr/>
          </p:nvSpPr>
          <p:spPr bwMode="auto">
            <a:xfrm flipV="1">
              <a:off x="2475" y="3712"/>
              <a:ext cx="54" cy="7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Line 448"/>
            <p:cNvSpPr>
              <a:spLocks noChangeShapeType="1"/>
            </p:cNvSpPr>
            <p:nvPr/>
          </p:nvSpPr>
          <p:spPr bwMode="auto">
            <a:xfrm flipV="1">
              <a:off x="2598" y="3546"/>
              <a:ext cx="54" cy="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Rectangle 473"/>
            <p:cNvSpPr>
              <a:spLocks noChangeArrowheads="1"/>
            </p:cNvSpPr>
            <p:nvPr/>
          </p:nvSpPr>
          <p:spPr bwMode="auto">
            <a:xfrm>
              <a:off x="1524" y="3209"/>
              <a:ext cx="43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Crossbar H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Rectangle 474"/>
            <p:cNvSpPr>
              <a:spLocks noChangeArrowheads="1"/>
            </p:cNvSpPr>
            <p:nvPr/>
          </p:nvSpPr>
          <p:spPr bwMode="auto">
            <a:xfrm>
              <a:off x="1969" y="3209"/>
              <a:ext cx="2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Rectangle 475"/>
            <p:cNvSpPr>
              <a:spLocks noChangeArrowheads="1"/>
            </p:cNvSpPr>
            <p:nvPr/>
          </p:nvSpPr>
          <p:spPr bwMode="auto">
            <a:xfrm>
              <a:off x="1997" y="3209"/>
              <a:ext cx="74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Type structure (CH)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53" name="Group 639"/>
            <p:cNvGrpSpPr>
              <a:grpSpLocks/>
            </p:cNvGrpSpPr>
            <p:nvPr/>
          </p:nvGrpSpPr>
          <p:grpSpPr bwMode="auto">
            <a:xfrm>
              <a:off x="1193" y="3630"/>
              <a:ext cx="248" cy="75"/>
              <a:chOff x="1193" y="3630"/>
              <a:chExt cx="248" cy="75"/>
            </a:xfrm>
          </p:grpSpPr>
          <p:grpSp>
            <p:nvGrpSpPr>
              <p:cNvPr id="852" name="Group 636"/>
              <p:cNvGrpSpPr>
                <a:grpSpLocks/>
              </p:cNvGrpSpPr>
              <p:nvPr/>
            </p:nvGrpSpPr>
            <p:grpSpPr bwMode="auto">
              <a:xfrm>
                <a:off x="1199" y="3631"/>
                <a:ext cx="241" cy="74"/>
                <a:chOff x="1199" y="3631"/>
                <a:chExt cx="241" cy="74"/>
              </a:xfrm>
            </p:grpSpPr>
            <p:sp>
              <p:nvSpPr>
                <p:cNvPr id="855" name="Freeform 634"/>
                <p:cNvSpPr>
                  <a:spLocks/>
                </p:cNvSpPr>
                <p:nvPr/>
              </p:nvSpPr>
              <p:spPr bwMode="auto">
                <a:xfrm>
                  <a:off x="1199" y="3631"/>
                  <a:ext cx="241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1" y="19"/>
                    </a:cxn>
                    <a:cxn ang="0">
                      <a:pos x="241" y="56"/>
                    </a:cxn>
                    <a:cxn ang="0">
                      <a:pos x="0" y="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74">
                      <a:moveTo>
                        <a:pt x="0" y="0"/>
                      </a:moveTo>
                      <a:lnTo>
                        <a:pt x="241" y="19"/>
                      </a:lnTo>
                      <a:lnTo>
                        <a:pt x="241" y="56"/>
                      </a:lnTo>
                      <a:lnTo>
                        <a:pt x="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6" name="Freeform 635"/>
                <p:cNvSpPr>
                  <a:spLocks/>
                </p:cNvSpPr>
                <p:nvPr/>
              </p:nvSpPr>
              <p:spPr bwMode="auto">
                <a:xfrm>
                  <a:off x="1199" y="3631"/>
                  <a:ext cx="241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1" y="19"/>
                    </a:cxn>
                    <a:cxn ang="0">
                      <a:pos x="241" y="56"/>
                    </a:cxn>
                    <a:cxn ang="0">
                      <a:pos x="0" y="7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74">
                      <a:moveTo>
                        <a:pt x="0" y="0"/>
                      </a:moveTo>
                      <a:lnTo>
                        <a:pt x="241" y="19"/>
                      </a:lnTo>
                      <a:lnTo>
                        <a:pt x="241" y="56"/>
                      </a:lnTo>
                      <a:lnTo>
                        <a:pt x="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53" name="Line 637"/>
              <p:cNvSpPr>
                <a:spLocks noChangeShapeType="1"/>
              </p:cNvSpPr>
              <p:nvPr/>
            </p:nvSpPr>
            <p:spPr bwMode="auto">
              <a:xfrm flipH="1" flipV="1">
                <a:off x="1193" y="3630"/>
                <a:ext cx="245" cy="1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4" name="Line 638"/>
              <p:cNvSpPr>
                <a:spLocks noChangeShapeType="1"/>
              </p:cNvSpPr>
              <p:nvPr/>
            </p:nvSpPr>
            <p:spPr bwMode="auto">
              <a:xfrm flipH="1">
                <a:off x="1196" y="3687"/>
                <a:ext cx="245" cy="1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4" name="Group 645"/>
            <p:cNvGrpSpPr>
              <a:grpSpLocks/>
            </p:cNvGrpSpPr>
            <p:nvPr/>
          </p:nvGrpSpPr>
          <p:grpSpPr bwMode="auto">
            <a:xfrm>
              <a:off x="1534" y="3630"/>
              <a:ext cx="248" cy="74"/>
              <a:chOff x="1534" y="3630"/>
              <a:chExt cx="248" cy="74"/>
            </a:xfrm>
          </p:grpSpPr>
          <p:grpSp>
            <p:nvGrpSpPr>
              <p:cNvPr id="847" name="Group 642"/>
              <p:cNvGrpSpPr>
                <a:grpSpLocks/>
              </p:cNvGrpSpPr>
              <p:nvPr/>
            </p:nvGrpSpPr>
            <p:grpSpPr bwMode="auto">
              <a:xfrm>
                <a:off x="1535" y="3631"/>
                <a:ext cx="241" cy="73"/>
                <a:chOff x="1535" y="3631"/>
                <a:chExt cx="241" cy="73"/>
              </a:xfrm>
            </p:grpSpPr>
            <p:sp>
              <p:nvSpPr>
                <p:cNvPr id="850" name="Freeform 640"/>
                <p:cNvSpPr>
                  <a:spLocks/>
                </p:cNvSpPr>
                <p:nvPr/>
              </p:nvSpPr>
              <p:spPr bwMode="auto">
                <a:xfrm>
                  <a:off x="1535" y="3631"/>
                  <a:ext cx="241" cy="73"/>
                </a:xfrm>
                <a:custGeom>
                  <a:avLst/>
                  <a:gdLst/>
                  <a:ahLst/>
                  <a:cxnLst>
                    <a:cxn ang="0">
                      <a:pos x="241" y="0"/>
                    </a:cxn>
                    <a:cxn ang="0">
                      <a:pos x="0" y="18"/>
                    </a:cxn>
                    <a:cxn ang="0">
                      <a:pos x="0" y="55"/>
                    </a:cxn>
                    <a:cxn ang="0">
                      <a:pos x="241" y="73"/>
                    </a:cxn>
                    <a:cxn ang="0">
                      <a:pos x="241" y="0"/>
                    </a:cxn>
                  </a:cxnLst>
                  <a:rect l="0" t="0" r="r" b="b"/>
                  <a:pathLst>
                    <a:path w="241" h="73">
                      <a:moveTo>
                        <a:pt x="241" y="0"/>
                      </a:moveTo>
                      <a:lnTo>
                        <a:pt x="0" y="18"/>
                      </a:lnTo>
                      <a:lnTo>
                        <a:pt x="0" y="55"/>
                      </a:lnTo>
                      <a:lnTo>
                        <a:pt x="241" y="73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1" name="Freeform 641"/>
                <p:cNvSpPr>
                  <a:spLocks/>
                </p:cNvSpPr>
                <p:nvPr/>
              </p:nvSpPr>
              <p:spPr bwMode="auto">
                <a:xfrm>
                  <a:off x="1535" y="3631"/>
                  <a:ext cx="241" cy="73"/>
                </a:xfrm>
                <a:custGeom>
                  <a:avLst/>
                  <a:gdLst/>
                  <a:ahLst/>
                  <a:cxnLst>
                    <a:cxn ang="0">
                      <a:pos x="241" y="0"/>
                    </a:cxn>
                    <a:cxn ang="0">
                      <a:pos x="0" y="18"/>
                    </a:cxn>
                    <a:cxn ang="0">
                      <a:pos x="0" y="55"/>
                    </a:cxn>
                    <a:cxn ang="0">
                      <a:pos x="241" y="73"/>
                    </a:cxn>
                    <a:cxn ang="0">
                      <a:pos x="241" y="0"/>
                    </a:cxn>
                  </a:cxnLst>
                  <a:rect l="0" t="0" r="r" b="b"/>
                  <a:pathLst>
                    <a:path w="241" h="73">
                      <a:moveTo>
                        <a:pt x="241" y="0"/>
                      </a:moveTo>
                      <a:lnTo>
                        <a:pt x="0" y="18"/>
                      </a:lnTo>
                      <a:lnTo>
                        <a:pt x="0" y="55"/>
                      </a:lnTo>
                      <a:lnTo>
                        <a:pt x="241" y="73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48" name="Line 643"/>
              <p:cNvSpPr>
                <a:spLocks noChangeShapeType="1"/>
              </p:cNvSpPr>
              <p:nvPr/>
            </p:nvSpPr>
            <p:spPr bwMode="auto">
              <a:xfrm flipV="1">
                <a:off x="1538" y="3630"/>
                <a:ext cx="244" cy="1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Line 644"/>
              <p:cNvSpPr>
                <a:spLocks noChangeShapeType="1"/>
              </p:cNvSpPr>
              <p:nvPr/>
            </p:nvSpPr>
            <p:spPr bwMode="auto">
              <a:xfrm>
                <a:off x="1534" y="3687"/>
                <a:ext cx="245" cy="1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5" name="Group 648"/>
            <p:cNvGrpSpPr>
              <a:grpSpLocks/>
            </p:cNvGrpSpPr>
            <p:nvPr/>
          </p:nvGrpSpPr>
          <p:grpSpPr bwMode="auto">
            <a:xfrm>
              <a:off x="1453" y="3719"/>
              <a:ext cx="74" cy="240"/>
              <a:chOff x="1453" y="3719"/>
              <a:chExt cx="74" cy="240"/>
            </a:xfrm>
          </p:grpSpPr>
          <p:sp>
            <p:nvSpPr>
              <p:cNvPr id="845" name="Freeform 646"/>
              <p:cNvSpPr>
                <a:spLocks/>
              </p:cNvSpPr>
              <p:nvPr/>
            </p:nvSpPr>
            <p:spPr bwMode="auto">
              <a:xfrm>
                <a:off x="1453" y="3719"/>
                <a:ext cx="7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" y="0"/>
                  </a:cxn>
                  <a:cxn ang="0">
                    <a:pos x="56" y="0"/>
                  </a:cxn>
                  <a:cxn ang="0">
                    <a:pos x="74" y="240"/>
                  </a:cxn>
                  <a:cxn ang="0">
                    <a:pos x="0" y="240"/>
                  </a:cxn>
                </a:cxnLst>
                <a:rect l="0" t="0" r="r" b="b"/>
                <a:pathLst>
                  <a:path w="74" h="240">
                    <a:moveTo>
                      <a:pt x="0" y="240"/>
                    </a:moveTo>
                    <a:lnTo>
                      <a:pt x="19" y="0"/>
                    </a:lnTo>
                    <a:lnTo>
                      <a:pt x="56" y="0"/>
                    </a:lnTo>
                    <a:lnTo>
                      <a:pt x="74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6" name="Freeform 647"/>
              <p:cNvSpPr>
                <a:spLocks/>
              </p:cNvSpPr>
              <p:nvPr/>
            </p:nvSpPr>
            <p:spPr bwMode="auto">
              <a:xfrm>
                <a:off x="1453" y="3719"/>
                <a:ext cx="7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" y="0"/>
                  </a:cxn>
                  <a:cxn ang="0">
                    <a:pos x="56" y="0"/>
                  </a:cxn>
                  <a:cxn ang="0">
                    <a:pos x="74" y="240"/>
                  </a:cxn>
                  <a:cxn ang="0">
                    <a:pos x="0" y="240"/>
                  </a:cxn>
                </a:cxnLst>
                <a:rect l="0" t="0" r="r" b="b"/>
                <a:pathLst>
                  <a:path w="74" h="240">
                    <a:moveTo>
                      <a:pt x="0" y="240"/>
                    </a:moveTo>
                    <a:lnTo>
                      <a:pt x="19" y="0"/>
                    </a:lnTo>
                    <a:lnTo>
                      <a:pt x="56" y="0"/>
                    </a:lnTo>
                    <a:lnTo>
                      <a:pt x="74" y="240"/>
                    </a:lnTo>
                    <a:lnTo>
                      <a:pt x="0" y="24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6" name="Group 651"/>
            <p:cNvGrpSpPr>
              <a:grpSpLocks/>
            </p:cNvGrpSpPr>
            <p:nvPr/>
          </p:nvGrpSpPr>
          <p:grpSpPr bwMode="auto">
            <a:xfrm>
              <a:off x="1455" y="3378"/>
              <a:ext cx="74" cy="241"/>
              <a:chOff x="1455" y="3378"/>
              <a:chExt cx="74" cy="241"/>
            </a:xfrm>
          </p:grpSpPr>
          <p:sp>
            <p:nvSpPr>
              <p:cNvPr id="843" name="Freeform 649"/>
              <p:cNvSpPr>
                <a:spLocks/>
              </p:cNvSpPr>
              <p:nvPr/>
            </p:nvSpPr>
            <p:spPr bwMode="auto">
              <a:xfrm>
                <a:off x="1455" y="3378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6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6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4" name="Freeform 650"/>
              <p:cNvSpPr>
                <a:spLocks/>
              </p:cNvSpPr>
              <p:nvPr/>
            </p:nvSpPr>
            <p:spPr bwMode="auto">
              <a:xfrm>
                <a:off x="1455" y="3378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6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6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57" name="Freeform 652"/>
            <p:cNvSpPr>
              <a:spLocks noEditPoints="1"/>
            </p:cNvSpPr>
            <p:nvPr/>
          </p:nvSpPr>
          <p:spPr bwMode="auto">
            <a:xfrm>
              <a:off x="1384" y="3523"/>
              <a:ext cx="77" cy="117"/>
            </a:xfrm>
            <a:custGeom>
              <a:avLst/>
              <a:gdLst/>
              <a:ahLst/>
              <a:cxnLst>
                <a:cxn ang="0">
                  <a:pos x="748" y="98"/>
                </a:cxn>
                <a:cxn ang="0">
                  <a:pos x="679" y="111"/>
                </a:cxn>
                <a:cxn ang="0">
                  <a:pos x="619" y="131"/>
                </a:cxn>
                <a:cxn ang="0">
                  <a:pos x="560" y="157"/>
                </a:cxn>
                <a:cxn ang="0">
                  <a:pos x="504" y="191"/>
                </a:cxn>
                <a:cxn ang="0">
                  <a:pos x="450" y="231"/>
                </a:cxn>
                <a:cxn ang="0">
                  <a:pos x="400" y="278"/>
                </a:cxn>
                <a:cxn ang="0">
                  <a:pos x="353" y="331"/>
                </a:cxn>
                <a:cxn ang="0">
                  <a:pos x="309" y="389"/>
                </a:cxn>
                <a:cxn ang="0">
                  <a:pos x="269" y="453"/>
                </a:cxn>
                <a:cxn ang="0">
                  <a:pos x="274" y="443"/>
                </a:cxn>
                <a:cxn ang="0">
                  <a:pos x="234" y="565"/>
                </a:cxn>
                <a:cxn ang="0">
                  <a:pos x="139" y="533"/>
                </a:cxn>
                <a:cxn ang="0">
                  <a:pos x="180" y="411"/>
                </a:cxn>
                <a:cxn ang="0">
                  <a:pos x="185" y="401"/>
                </a:cxn>
                <a:cxn ang="0">
                  <a:pos x="229" y="329"/>
                </a:cxn>
                <a:cxn ang="0">
                  <a:pos x="278" y="264"/>
                </a:cxn>
                <a:cxn ang="0">
                  <a:pos x="332" y="205"/>
                </a:cxn>
                <a:cxn ang="0">
                  <a:pos x="390" y="151"/>
                </a:cxn>
                <a:cxn ang="0">
                  <a:pos x="453" y="105"/>
                </a:cxn>
                <a:cxn ang="0">
                  <a:pos x="519" y="66"/>
                </a:cxn>
                <a:cxn ang="0">
                  <a:pos x="588" y="35"/>
                </a:cxn>
                <a:cxn ang="0">
                  <a:pos x="661" y="12"/>
                </a:cxn>
                <a:cxn ang="0">
                  <a:pos x="730" y="0"/>
                </a:cxn>
                <a:cxn ang="0">
                  <a:pos x="748" y="98"/>
                </a:cxn>
                <a:cxn ang="0">
                  <a:pos x="395" y="517"/>
                </a:cxn>
                <a:cxn ang="0">
                  <a:pos x="85" y="1140"/>
                </a:cxn>
                <a:cxn ang="0">
                  <a:pos x="0" y="450"/>
                </a:cxn>
                <a:cxn ang="0">
                  <a:pos x="395" y="517"/>
                </a:cxn>
              </a:cxnLst>
              <a:rect l="0" t="0" r="r" b="b"/>
              <a:pathLst>
                <a:path w="748" h="1140">
                  <a:moveTo>
                    <a:pt x="748" y="98"/>
                  </a:moveTo>
                  <a:lnTo>
                    <a:pt x="679" y="111"/>
                  </a:lnTo>
                  <a:lnTo>
                    <a:pt x="619" y="131"/>
                  </a:lnTo>
                  <a:lnTo>
                    <a:pt x="560" y="157"/>
                  </a:lnTo>
                  <a:lnTo>
                    <a:pt x="504" y="191"/>
                  </a:lnTo>
                  <a:lnTo>
                    <a:pt x="450" y="231"/>
                  </a:lnTo>
                  <a:lnTo>
                    <a:pt x="400" y="278"/>
                  </a:lnTo>
                  <a:lnTo>
                    <a:pt x="353" y="331"/>
                  </a:lnTo>
                  <a:lnTo>
                    <a:pt x="309" y="389"/>
                  </a:lnTo>
                  <a:lnTo>
                    <a:pt x="269" y="453"/>
                  </a:lnTo>
                  <a:lnTo>
                    <a:pt x="274" y="443"/>
                  </a:lnTo>
                  <a:lnTo>
                    <a:pt x="234" y="565"/>
                  </a:lnTo>
                  <a:lnTo>
                    <a:pt x="139" y="533"/>
                  </a:lnTo>
                  <a:lnTo>
                    <a:pt x="180" y="411"/>
                  </a:lnTo>
                  <a:cubicBezTo>
                    <a:pt x="181" y="407"/>
                    <a:pt x="182" y="404"/>
                    <a:pt x="185" y="401"/>
                  </a:cubicBezTo>
                  <a:lnTo>
                    <a:pt x="229" y="329"/>
                  </a:lnTo>
                  <a:lnTo>
                    <a:pt x="278" y="264"/>
                  </a:lnTo>
                  <a:lnTo>
                    <a:pt x="332" y="205"/>
                  </a:lnTo>
                  <a:lnTo>
                    <a:pt x="390" y="151"/>
                  </a:lnTo>
                  <a:lnTo>
                    <a:pt x="453" y="105"/>
                  </a:lnTo>
                  <a:lnTo>
                    <a:pt x="519" y="66"/>
                  </a:lnTo>
                  <a:lnTo>
                    <a:pt x="588" y="35"/>
                  </a:lnTo>
                  <a:lnTo>
                    <a:pt x="661" y="12"/>
                  </a:lnTo>
                  <a:lnTo>
                    <a:pt x="730" y="0"/>
                  </a:lnTo>
                  <a:lnTo>
                    <a:pt x="748" y="98"/>
                  </a:lnTo>
                  <a:close/>
                  <a:moveTo>
                    <a:pt x="395" y="517"/>
                  </a:moveTo>
                  <a:lnTo>
                    <a:pt x="85" y="1140"/>
                  </a:lnTo>
                  <a:lnTo>
                    <a:pt x="0" y="450"/>
                  </a:lnTo>
                  <a:lnTo>
                    <a:pt x="395" y="51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58" name="Group 656"/>
            <p:cNvGrpSpPr>
              <a:grpSpLocks/>
            </p:cNvGrpSpPr>
            <p:nvPr/>
          </p:nvGrpSpPr>
          <p:grpSpPr bwMode="auto">
            <a:xfrm>
              <a:off x="1289" y="3528"/>
              <a:ext cx="79" cy="78"/>
              <a:chOff x="1289" y="3528"/>
              <a:chExt cx="79" cy="78"/>
            </a:xfrm>
          </p:grpSpPr>
          <p:sp>
            <p:nvSpPr>
              <p:cNvPr id="840" name="Oval 653"/>
              <p:cNvSpPr>
                <a:spLocks noChangeArrowheads="1"/>
              </p:cNvSpPr>
              <p:nvPr/>
            </p:nvSpPr>
            <p:spPr bwMode="auto">
              <a:xfrm>
                <a:off x="1289" y="3528"/>
                <a:ext cx="79" cy="78"/>
              </a:xfrm>
              <a:prstGeom prst="ellipse">
                <a:avLst/>
              </a:prstGeom>
              <a:noFill/>
              <a:ln w="17463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1" name="Line 654"/>
              <p:cNvSpPr>
                <a:spLocks noChangeShapeType="1"/>
              </p:cNvSpPr>
              <p:nvPr/>
            </p:nvSpPr>
            <p:spPr bwMode="auto">
              <a:xfrm>
                <a:off x="1301" y="3540"/>
                <a:ext cx="54" cy="54"/>
              </a:xfrm>
              <a:prstGeom prst="line">
                <a:avLst/>
              </a:pr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2" name="Line 655"/>
              <p:cNvSpPr>
                <a:spLocks noChangeShapeType="1"/>
              </p:cNvSpPr>
              <p:nvPr/>
            </p:nvSpPr>
            <p:spPr bwMode="auto">
              <a:xfrm flipH="1">
                <a:off x="1301" y="3539"/>
                <a:ext cx="55" cy="54"/>
              </a:xfrm>
              <a:prstGeom prst="line">
                <a:avLst/>
              </a:pr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9" name="Group 660"/>
            <p:cNvGrpSpPr>
              <a:grpSpLocks/>
            </p:cNvGrpSpPr>
            <p:nvPr/>
          </p:nvGrpSpPr>
          <p:grpSpPr bwMode="auto">
            <a:xfrm>
              <a:off x="1612" y="3729"/>
              <a:ext cx="78" cy="78"/>
              <a:chOff x="1612" y="3729"/>
              <a:chExt cx="78" cy="78"/>
            </a:xfrm>
          </p:grpSpPr>
          <p:sp>
            <p:nvSpPr>
              <p:cNvPr id="837" name="Oval 657"/>
              <p:cNvSpPr>
                <a:spLocks noChangeArrowheads="1"/>
              </p:cNvSpPr>
              <p:nvPr/>
            </p:nvSpPr>
            <p:spPr bwMode="auto">
              <a:xfrm>
                <a:off x="1612" y="3729"/>
                <a:ext cx="78" cy="78"/>
              </a:xfrm>
              <a:prstGeom prst="ellipse">
                <a:avLst/>
              </a:prstGeom>
              <a:noFill/>
              <a:ln w="17463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8" name="Line 658"/>
              <p:cNvSpPr>
                <a:spLocks noChangeShapeType="1"/>
              </p:cNvSpPr>
              <p:nvPr/>
            </p:nvSpPr>
            <p:spPr bwMode="auto">
              <a:xfrm>
                <a:off x="1623" y="3741"/>
                <a:ext cx="54" cy="54"/>
              </a:xfrm>
              <a:prstGeom prst="line">
                <a:avLst/>
              </a:pr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9" name="Line 659"/>
              <p:cNvSpPr>
                <a:spLocks noChangeShapeType="1"/>
              </p:cNvSpPr>
              <p:nvPr/>
            </p:nvSpPr>
            <p:spPr bwMode="auto">
              <a:xfrm flipH="1">
                <a:off x="1624" y="3740"/>
                <a:ext cx="54" cy="55"/>
              </a:xfrm>
              <a:prstGeom prst="line">
                <a:avLst/>
              </a:prstGeom>
              <a:noFill/>
              <a:ln w="1746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0" name="Group 665"/>
            <p:cNvGrpSpPr>
              <a:grpSpLocks/>
            </p:cNvGrpSpPr>
            <p:nvPr/>
          </p:nvGrpSpPr>
          <p:grpSpPr bwMode="auto">
            <a:xfrm>
              <a:off x="1613" y="3528"/>
              <a:ext cx="78" cy="78"/>
              <a:chOff x="1613" y="3528"/>
              <a:chExt cx="78" cy="78"/>
            </a:xfrm>
          </p:grpSpPr>
          <p:sp>
            <p:nvSpPr>
              <p:cNvPr id="833" name="Oval 661"/>
              <p:cNvSpPr>
                <a:spLocks noChangeArrowheads="1"/>
              </p:cNvSpPr>
              <p:nvPr/>
            </p:nvSpPr>
            <p:spPr bwMode="auto">
              <a:xfrm>
                <a:off x="1613" y="3528"/>
                <a:ext cx="78" cy="78"/>
              </a:xfrm>
              <a:prstGeom prst="ellipse">
                <a:avLst/>
              </a:prstGeom>
              <a:noFill/>
              <a:ln w="17463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34" name="Group 664"/>
              <p:cNvGrpSpPr>
                <a:grpSpLocks/>
              </p:cNvGrpSpPr>
              <p:nvPr/>
            </p:nvGrpSpPr>
            <p:grpSpPr bwMode="auto">
              <a:xfrm>
                <a:off x="1642" y="3557"/>
                <a:ext cx="20" cy="19"/>
                <a:chOff x="1642" y="3557"/>
                <a:chExt cx="20" cy="19"/>
              </a:xfrm>
            </p:grpSpPr>
            <p:sp>
              <p:nvSpPr>
                <p:cNvPr id="835" name="Oval 662"/>
                <p:cNvSpPr>
                  <a:spLocks noChangeArrowheads="1"/>
                </p:cNvSpPr>
                <p:nvPr/>
              </p:nvSpPr>
              <p:spPr bwMode="auto">
                <a:xfrm>
                  <a:off x="1642" y="3557"/>
                  <a:ext cx="20" cy="19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6" name="Oval 663"/>
                <p:cNvSpPr>
                  <a:spLocks noChangeArrowheads="1"/>
                </p:cNvSpPr>
                <p:nvPr/>
              </p:nvSpPr>
              <p:spPr bwMode="auto">
                <a:xfrm>
                  <a:off x="1642" y="3557"/>
                  <a:ext cx="20" cy="19"/>
                </a:xfrm>
                <a:prstGeom prst="ellipse">
                  <a:avLst/>
                </a:prstGeom>
                <a:noFill/>
                <a:ln w="9525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61" name="Group 670"/>
            <p:cNvGrpSpPr>
              <a:grpSpLocks/>
            </p:cNvGrpSpPr>
            <p:nvPr/>
          </p:nvGrpSpPr>
          <p:grpSpPr bwMode="auto">
            <a:xfrm>
              <a:off x="1289" y="3730"/>
              <a:ext cx="79" cy="78"/>
              <a:chOff x="1289" y="3730"/>
              <a:chExt cx="79" cy="78"/>
            </a:xfrm>
          </p:grpSpPr>
          <p:sp>
            <p:nvSpPr>
              <p:cNvPr id="829" name="Oval 666"/>
              <p:cNvSpPr>
                <a:spLocks noChangeArrowheads="1"/>
              </p:cNvSpPr>
              <p:nvPr/>
            </p:nvSpPr>
            <p:spPr bwMode="auto">
              <a:xfrm>
                <a:off x="1289" y="3730"/>
                <a:ext cx="79" cy="78"/>
              </a:xfrm>
              <a:prstGeom prst="ellipse">
                <a:avLst/>
              </a:prstGeom>
              <a:noFill/>
              <a:ln w="17463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30" name="Group 669"/>
              <p:cNvGrpSpPr>
                <a:grpSpLocks/>
              </p:cNvGrpSpPr>
              <p:nvPr/>
            </p:nvGrpSpPr>
            <p:grpSpPr bwMode="auto">
              <a:xfrm>
                <a:off x="1319" y="3758"/>
                <a:ext cx="19" cy="20"/>
                <a:chOff x="1319" y="3758"/>
                <a:chExt cx="19" cy="20"/>
              </a:xfrm>
            </p:grpSpPr>
            <p:sp>
              <p:nvSpPr>
                <p:cNvPr id="831" name="Oval 667"/>
                <p:cNvSpPr>
                  <a:spLocks noChangeArrowheads="1"/>
                </p:cNvSpPr>
                <p:nvPr/>
              </p:nvSpPr>
              <p:spPr bwMode="auto">
                <a:xfrm>
                  <a:off x="1319" y="3758"/>
                  <a:ext cx="19" cy="20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2" name="Oval 668"/>
                <p:cNvSpPr>
                  <a:spLocks noChangeArrowheads="1"/>
                </p:cNvSpPr>
                <p:nvPr/>
              </p:nvSpPr>
              <p:spPr bwMode="auto">
                <a:xfrm>
                  <a:off x="1319" y="3758"/>
                  <a:ext cx="19" cy="20"/>
                </a:xfrm>
                <a:prstGeom prst="ellipse">
                  <a:avLst/>
                </a:prstGeom>
                <a:noFill/>
                <a:ln w="9525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662" name="Oval 671"/>
            <p:cNvSpPr>
              <a:spLocks noChangeArrowheads="1"/>
            </p:cNvSpPr>
            <p:nvPr/>
          </p:nvSpPr>
          <p:spPr bwMode="auto">
            <a:xfrm>
              <a:off x="1195" y="3372"/>
              <a:ext cx="587" cy="584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Line 672"/>
            <p:cNvSpPr>
              <a:spLocks noChangeShapeType="1"/>
            </p:cNvSpPr>
            <p:nvPr/>
          </p:nvSpPr>
          <p:spPr bwMode="auto">
            <a:xfrm flipH="1" flipV="1">
              <a:off x="1454" y="3372"/>
              <a:ext cx="16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Line 673"/>
            <p:cNvSpPr>
              <a:spLocks noChangeShapeType="1"/>
            </p:cNvSpPr>
            <p:nvPr/>
          </p:nvSpPr>
          <p:spPr bwMode="auto">
            <a:xfrm flipV="1">
              <a:off x="1512" y="3376"/>
              <a:ext cx="16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Line 674"/>
            <p:cNvSpPr>
              <a:spLocks noChangeShapeType="1"/>
            </p:cNvSpPr>
            <p:nvPr/>
          </p:nvSpPr>
          <p:spPr bwMode="auto">
            <a:xfrm flipH="1">
              <a:off x="1453" y="3708"/>
              <a:ext cx="17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Line 675"/>
            <p:cNvSpPr>
              <a:spLocks noChangeShapeType="1"/>
            </p:cNvSpPr>
            <p:nvPr/>
          </p:nvSpPr>
          <p:spPr bwMode="auto">
            <a:xfrm>
              <a:off x="1511" y="3711"/>
              <a:ext cx="16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67" name="Group 678"/>
            <p:cNvGrpSpPr>
              <a:grpSpLocks/>
            </p:cNvGrpSpPr>
            <p:nvPr/>
          </p:nvGrpSpPr>
          <p:grpSpPr bwMode="auto">
            <a:xfrm>
              <a:off x="1439" y="3616"/>
              <a:ext cx="101" cy="101"/>
              <a:chOff x="1439" y="3616"/>
              <a:chExt cx="101" cy="101"/>
            </a:xfrm>
          </p:grpSpPr>
          <p:sp>
            <p:nvSpPr>
              <p:cNvPr id="827" name="Freeform 676"/>
              <p:cNvSpPr>
                <a:spLocks noEditPoints="1"/>
              </p:cNvSpPr>
              <p:nvPr/>
            </p:nvSpPr>
            <p:spPr bwMode="auto">
              <a:xfrm>
                <a:off x="1439" y="3616"/>
                <a:ext cx="101" cy="101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491" y="0"/>
                  </a:cxn>
                  <a:cxn ang="0">
                    <a:pos x="983" y="492"/>
                  </a:cxn>
                  <a:cxn ang="0">
                    <a:pos x="491" y="983"/>
                  </a:cxn>
                  <a:cxn ang="0">
                    <a:pos x="0" y="492"/>
                  </a:cxn>
                  <a:cxn ang="0">
                    <a:pos x="158" y="492"/>
                  </a:cxn>
                  <a:cxn ang="0">
                    <a:pos x="491" y="825"/>
                  </a:cxn>
                  <a:cxn ang="0">
                    <a:pos x="825" y="492"/>
                  </a:cxn>
                  <a:cxn ang="0">
                    <a:pos x="491" y="158"/>
                  </a:cxn>
                  <a:cxn ang="0">
                    <a:pos x="158" y="492"/>
                  </a:cxn>
                </a:cxnLst>
                <a:rect l="0" t="0" r="r" b="b"/>
                <a:pathLst>
                  <a:path w="983" h="983">
                    <a:moveTo>
                      <a:pt x="0" y="492"/>
                    </a:moveTo>
                    <a:cubicBezTo>
                      <a:pt x="0" y="220"/>
                      <a:pt x="220" y="0"/>
                      <a:pt x="491" y="0"/>
                    </a:cubicBezTo>
                    <a:cubicBezTo>
                      <a:pt x="763" y="0"/>
                      <a:pt x="983" y="220"/>
                      <a:pt x="983" y="492"/>
                    </a:cubicBezTo>
                    <a:cubicBezTo>
                      <a:pt x="983" y="763"/>
                      <a:pt x="763" y="983"/>
                      <a:pt x="491" y="983"/>
                    </a:cubicBezTo>
                    <a:cubicBezTo>
                      <a:pt x="220" y="983"/>
                      <a:pt x="0" y="763"/>
                      <a:pt x="0" y="492"/>
                    </a:cubicBezTo>
                    <a:close/>
                    <a:moveTo>
                      <a:pt x="158" y="492"/>
                    </a:moveTo>
                    <a:cubicBezTo>
                      <a:pt x="158" y="676"/>
                      <a:pt x="307" y="825"/>
                      <a:pt x="491" y="825"/>
                    </a:cubicBezTo>
                    <a:cubicBezTo>
                      <a:pt x="676" y="825"/>
                      <a:pt x="825" y="676"/>
                      <a:pt x="825" y="492"/>
                    </a:cubicBezTo>
                    <a:cubicBezTo>
                      <a:pt x="825" y="308"/>
                      <a:pt x="676" y="158"/>
                      <a:pt x="491" y="158"/>
                    </a:cubicBezTo>
                    <a:cubicBezTo>
                      <a:pt x="307" y="158"/>
                      <a:pt x="158" y="308"/>
                      <a:pt x="158" y="492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8" name="Freeform 677"/>
              <p:cNvSpPr>
                <a:spLocks noEditPoints="1"/>
              </p:cNvSpPr>
              <p:nvPr/>
            </p:nvSpPr>
            <p:spPr bwMode="auto">
              <a:xfrm>
                <a:off x="1439" y="3616"/>
                <a:ext cx="101" cy="101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491" y="0"/>
                  </a:cxn>
                  <a:cxn ang="0">
                    <a:pos x="983" y="492"/>
                  </a:cxn>
                  <a:cxn ang="0">
                    <a:pos x="491" y="983"/>
                  </a:cxn>
                  <a:cxn ang="0">
                    <a:pos x="0" y="492"/>
                  </a:cxn>
                  <a:cxn ang="0">
                    <a:pos x="158" y="492"/>
                  </a:cxn>
                  <a:cxn ang="0">
                    <a:pos x="491" y="825"/>
                  </a:cxn>
                  <a:cxn ang="0">
                    <a:pos x="825" y="492"/>
                  </a:cxn>
                  <a:cxn ang="0">
                    <a:pos x="491" y="158"/>
                  </a:cxn>
                  <a:cxn ang="0">
                    <a:pos x="158" y="492"/>
                  </a:cxn>
                </a:cxnLst>
                <a:rect l="0" t="0" r="r" b="b"/>
                <a:pathLst>
                  <a:path w="983" h="983">
                    <a:moveTo>
                      <a:pt x="0" y="492"/>
                    </a:moveTo>
                    <a:cubicBezTo>
                      <a:pt x="0" y="220"/>
                      <a:pt x="220" y="0"/>
                      <a:pt x="491" y="0"/>
                    </a:cubicBezTo>
                    <a:cubicBezTo>
                      <a:pt x="763" y="0"/>
                      <a:pt x="983" y="220"/>
                      <a:pt x="983" y="492"/>
                    </a:cubicBezTo>
                    <a:cubicBezTo>
                      <a:pt x="983" y="763"/>
                      <a:pt x="763" y="983"/>
                      <a:pt x="491" y="983"/>
                    </a:cubicBezTo>
                    <a:cubicBezTo>
                      <a:pt x="220" y="983"/>
                      <a:pt x="0" y="763"/>
                      <a:pt x="0" y="492"/>
                    </a:cubicBezTo>
                    <a:close/>
                    <a:moveTo>
                      <a:pt x="158" y="492"/>
                    </a:moveTo>
                    <a:cubicBezTo>
                      <a:pt x="158" y="676"/>
                      <a:pt x="307" y="825"/>
                      <a:pt x="491" y="825"/>
                    </a:cubicBezTo>
                    <a:cubicBezTo>
                      <a:pt x="676" y="825"/>
                      <a:pt x="825" y="676"/>
                      <a:pt x="825" y="492"/>
                    </a:cubicBezTo>
                    <a:cubicBezTo>
                      <a:pt x="825" y="308"/>
                      <a:pt x="676" y="158"/>
                      <a:pt x="491" y="158"/>
                    </a:cubicBezTo>
                    <a:cubicBezTo>
                      <a:pt x="307" y="158"/>
                      <a:pt x="158" y="308"/>
                      <a:pt x="158" y="492"/>
                    </a:cubicBez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8" name="Group 681"/>
            <p:cNvGrpSpPr>
              <a:grpSpLocks/>
            </p:cNvGrpSpPr>
            <p:nvPr/>
          </p:nvGrpSpPr>
          <p:grpSpPr bwMode="auto">
            <a:xfrm>
              <a:off x="1462" y="3421"/>
              <a:ext cx="58" cy="58"/>
              <a:chOff x="1462" y="3421"/>
              <a:chExt cx="58" cy="58"/>
            </a:xfrm>
          </p:grpSpPr>
          <p:sp>
            <p:nvSpPr>
              <p:cNvPr id="825" name="Line 679"/>
              <p:cNvSpPr>
                <a:spLocks noChangeShapeType="1"/>
              </p:cNvSpPr>
              <p:nvPr/>
            </p:nvSpPr>
            <p:spPr bwMode="auto">
              <a:xfrm>
                <a:off x="1492" y="3421"/>
                <a:ext cx="0" cy="58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6" name="Line 680"/>
              <p:cNvSpPr>
                <a:spLocks noChangeShapeType="1"/>
              </p:cNvSpPr>
              <p:nvPr/>
            </p:nvSpPr>
            <p:spPr bwMode="auto">
              <a:xfrm>
                <a:off x="1462" y="3449"/>
                <a:ext cx="58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9" name="Group 684"/>
            <p:cNvGrpSpPr>
              <a:grpSpLocks/>
            </p:cNvGrpSpPr>
            <p:nvPr/>
          </p:nvGrpSpPr>
          <p:grpSpPr bwMode="auto">
            <a:xfrm>
              <a:off x="1462" y="3857"/>
              <a:ext cx="58" cy="59"/>
              <a:chOff x="1462" y="3857"/>
              <a:chExt cx="58" cy="59"/>
            </a:xfrm>
          </p:grpSpPr>
          <p:sp>
            <p:nvSpPr>
              <p:cNvPr id="823" name="Line 682"/>
              <p:cNvSpPr>
                <a:spLocks noChangeShapeType="1"/>
              </p:cNvSpPr>
              <p:nvPr/>
            </p:nvSpPr>
            <p:spPr bwMode="auto">
              <a:xfrm>
                <a:off x="1492" y="3857"/>
                <a:ext cx="0" cy="59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4" name="Line 683"/>
              <p:cNvSpPr>
                <a:spLocks noChangeShapeType="1"/>
              </p:cNvSpPr>
              <p:nvPr/>
            </p:nvSpPr>
            <p:spPr bwMode="auto">
              <a:xfrm>
                <a:off x="1462" y="3886"/>
                <a:ext cx="58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0" name="Line 685"/>
            <p:cNvSpPr>
              <a:spLocks noChangeShapeType="1"/>
            </p:cNvSpPr>
            <p:nvPr/>
          </p:nvSpPr>
          <p:spPr bwMode="auto">
            <a:xfrm>
              <a:off x="1245" y="3667"/>
              <a:ext cx="5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Line 686"/>
            <p:cNvSpPr>
              <a:spLocks noChangeShapeType="1"/>
            </p:cNvSpPr>
            <p:nvPr/>
          </p:nvSpPr>
          <p:spPr bwMode="auto">
            <a:xfrm>
              <a:off x="1669" y="3666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Freeform 687"/>
            <p:cNvSpPr>
              <a:spLocks noEditPoints="1"/>
            </p:cNvSpPr>
            <p:nvPr/>
          </p:nvSpPr>
          <p:spPr bwMode="auto">
            <a:xfrm>
              <a:off x="1382" y="3694"/>
              <a:ext cx="77" cy="118"/>
            </a:xfrm>
            <a:custGeom>
              <a:avLst/>
              <a:gdLst/>
              <a:ahLst/>
              <a:cxnLst>
                <a:cxn ang="0">
                  <a:pos x="731" y="1142"/>
                </a:cxn>
                <a:cxn ang="0">
                  <a:pos x="662" y="1129"/>
                </a:cxn>
                <a:cxn ang="0">
                  <a:pos x="589" y="1106"/>
                </a:cxn>
                <a:cxn ang="0">
                  <a:pos x="519" y="1076"/>
                </a:cxn>
                <a:cxn ang="0">
                  <a:pos x="453" y="1036"/>
                </a:cxn>
                <a:cxn ang="0">
                  <a:pos x="390" y="990"/>
                </a:cxn>
                <a:cxn ang="0">
                  <a:pos x="332" y="937"/>
                </a:cxn>
                <a:cxn ang="0">
                  <a:pos x="278" y="877"/>
                </a:cxn>
                <a:cxn ang="0">
                  <a:pos x="229" y="811"/>
                </a:cxn>
                <a:cxn ang="0">
                  <a:pos x="185" y="741"/>
                </a:cxn>
                <a:cxn ang="0">
                  <a:pos x="179" y="730"/>
                </a:cxn>
                <a:cxn ang="0">
                  <a:pos x="139" y="608"/>
                </a:cxn>
                <a:cxn ang="0">
                  <a:pos x="234" y="576"/>
                </a:cxn>
                <a:cxn ang="0">
                  <a:pos x="274" y="699"/>
                </a:cxn>
                <a:cxn ang="0">
                  <a:pos x="269" y="688"/>
                </a:cxn>
                <a:cxn ang="0">
                  <a:pos x="310" y="752"/>
                </a:cxn>
                <a:cxn ang="0">
                  <a:pos x="353" y="810"/>
                </a:cxn>
                <a:cxn ang="0">
                  <a:pos x="400" y="863"/>
                </a:cxn>
                <a:cxn ang="0">
                  <a:pos x="450" y="910"/>
                </a:cxn>
                <a:cxn ang="0">
                  <a:pos x="504" y="951"/>
                </a:cxn>
                <a:cxn ang="0">
                  <a:pos x="560" y="984"/>
                </a:cxn>
                <a:cxn ang="0">
                  <a:pos x="619" y="1011"/>
                </a:cxn>
                <a:cxn ang="0">
                  <a:pos x="679" y="1031"/>
                </a:cxn>
                <a:cxn ang="0">
                  <a:pos x="748" y="1043"/>
                </a:cxn>
                <a:cxn ang="0">
                  <a:pos x="731" y="1142"/>
                </a:cxn>
                <a:cxn ang="0">
                  <a:pos x="0" y="691"/>
                </a:cxn>
                <a:cxn ang="0">
                  <a:pos x="86" y="0"/>
                </a:cxn>
                <a:cxn ang="0">
                  <a:pos x="395" y="624"/>
                </a:cxn>
                <a:cxn ang="0">
                  <a:pos x="0" y="691"/>
                </a:cxn>
              </a:cxnLst>
              <a:rect l="0" t="0" r="r" b="b"/>
              <a:pathLst>
                <a:path w="748" h="1142">
                  <a:moveTo>
                    <a:pt x="731" y="1142"/>
                  </a:moveTo>
                  <a:lnTo>
                    <a:pt x="662" y="1129"/>
                  </a:lnTo>
                  <a:lnTo>
                    <a:pt x="589" y="1106"/>
                  </a:lnTo>
                  <a:lnTo>
                    <a:pt x="519" y="1076"/>
                  </a:lnTo>
                  <a:lnTo>
                    <a:pt x="453" y="1036"/>
                  </a:lnTo>
                  <a:lnTo>
                    <a:pt x="390" y="990"/>
                  </a:lnTo>
                  <a:lnTo>
                    <a:pt x="332" y="937"/>
                  </a:lnTo>
                  <a:lnTo>
                    <a:pt x="278" y="877"/>
                  </a:lnTo>
                  <a:lnTo>
                    <a:pt x="229" y="811"/>
                  </a:lnTo>
                  <a:lnTo>
                    <a:pt x="185" y="741"/>
                  </a:lnTo>
                  <a:cubicBezTo>
                    <a:pt x="183" y="738"/>
                    <a:pt x="181" y="734"/>
                    <a:pt x="179" y="730"/>
                  </a:cubicBezTo>
                  <a:lnTo>
                    <a:pt x="139" y="608"/>
                  </a:lnTo>
                  <a:lnTo>
                    <a:pt x="234" y="576"/>
                  </a:lnTo>
                  <a:lnTo>
                    <a:pt x="274" y="699"/>
                  </a:lnTo>
                  <a:lnTo>
                    <a:pt x="269" y="688"/>
                  </a:lnTo>
                  <a:lnTo>
                    <a:pt x="310" y="752"/>
                  </a:lnTo>
                  <a:lnTo>
                    <a:pt x="353" y="810"/>
                  </a:lnTo>
                  <a:lnTo>
                    <a:pt x="400" y="863"/>
                  </a:lnTo>
                  <a:lnTo>
                    <a:pt x="450" y="910"/>
                  </a:lnTo>
                  <a:lnTo>
                    <a:pt x="504" y="951"/>
                  </a:lnTo>
                  <a:lnTo>
                    <a:pt x="560" y="984"/>
                  </a:lnTo>
                  <a:lnTo>
                    <a:pt x="619" y="1011"/>
                  </a:lnTo>
                  <a:lnTo>
                    <a:pt x="679" y="1031"/>
                  </a:lnTo>
                  <a:lnTo>
                    <a:pt x="748" y="1043"/>
                  </a:lnTo>
                  <a:lnTo>
                    <a:pt x="731" y="1142"/>
                  </a:lnTo>
                  <a:close/>
                  <a:moveTo>
                    <a:pt x="0" y="691"/>
                  </a:moveTo>
                  <a:lnTo>
                    <a:pt x="86" y="0"/>
                  </a:lnTo>
                  <a:lnTo>
                    <a:pt x="395" y="624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Freeform 688"/>
            <p:cNvSpPr>
              <a:spLocks noEditPoints="1"/>
            </p:cNvSpPr>
            <p:nvPr/>
          </p:nvSpPr>
          <p:spPr bwMode="auto">
            <a:xfrm>
              <a:off x="1524" y="3694"/>
              <a:ext cx="77" cy="118"/>
            </a:xfrm>
            <a:custGeom>
              <a:avLst/>
              <a:gdLst/>
              <a:ahLst/>
              <a:cxnLst>
                <a:cxn ang="0">
                  <a:pos x="0" y="1043"/>
                </a:cxn>
                <a:cxn ang="0">
                  <a:pos x="69" y="1031"/>
                </a:cxn>
                <a:cxn ang="0">
                  <a:pos x="129" y="1011"/>
                </a:cxn>
                <a:cxn ang="0">
                  <a:pos x="188" y="984"/>
                </a:cxn>
                <a:cxn ang="0">
                  <a:pos x="244" y="951"/>
                </a:cxn>
                <a:cxn ang="0">
                  <a:pos x="297" y="910"/>
                </a:cxn>
                <a:cxn ang="0">
                  <a:pos x="347" y="863"/>
                </a:cxn>
                <a:cxn ang="0">
                  <a:pos x="395" y="810"/>
                </a:cxn>
                <a:cxn ang="0">
                  <a:pos x="439" y="751"/>
                </a:cxn>
                <a:cxn ang="0">
                  <a:pos x="479" y="688"/>
                </a:cxn>
                <a:cxn ang="0">
                  <a:pos x="474" y="699"/>
                </a:cxn>
                <a:cxn ang="0">
                  <a:pos x="514" y="576"/>
                </a:cxn>
                <a:cxn ang="0">
                  <a:pos x="609" y="608"/>
                </a:cxn>
                <a:cxn ang="0">
                  <a:pos x="568" y="730"/>
                </a:cxn>
                <a:cxn ang="0">
                  <a:pos x="563" y="741"/>
                </a:cxn>
                <a:cxn ang="0">
                  <a:pos x="519" y="811"/>
                </a:cxn>
                <a:cxn ang="0">
                  <a:pos x="470" y="877"/>
                </a:cxn>
                <a:cxn ang="0">
                  <a:pos x="415" y="937"/>
                </a:cxn>
                <a:cxn ang="0">
                  <a:pos x="357" y="990"/>
                </a:cxn>
                <a:cxn ang="0">
                  <a:pos x="295" y="1036"/>
                </a:cxn>
                <a:cxn ang="0">
                  <a:pos x="229" y="1076"/>
                </a:cxn>
                <a:cxn ang="0">
                  <a:pos x="159" y="1106"/>
                </a:cxn>
                <a:cxn ang="0">
                  <a:pos x="86" y="1129"/>
                </a:cxn>
                <a:cxn ang="0">
                  <a:pos x="17" y="1142"/>
                </a:cxn>
                <a:cxn ang="0">
                  <a:pos x="0" y="1043"/>
                </a:cxn>
                <a:cxn ang="0">
                  <a:pos x="353" y="624"/>
                </a:cxn>
                <a:cxn ang="0">
                  <a:pos x="662" y="0"/>
                </a:cxn>
                <a:cxn ang="0">
                  <a:pos x="748" y="691"/>
                </a:cxn>
                <a:cxn ang="0">
                  <a:pos x="353" y="624"/>
                </a:cxn>
              </a:cxnLst>
              <a:rect l="0" t="0" r="r" b="b"/>
              <a:pathLst>
                <a:path w="748" h="1142">
                  <a:moveTo>
                    <a:pt x="0" y="1043"/>
                  </a:moveTo>
                  <a:lnTo>
                    <a:pt x="69" y="1031"/>
                  </a:lnTo>
                  <a:lnTo>
                    <a:pt x="129" y="1011"/>
                  </a:lnTo>
                  <a:lnTo>
                    <a:pt x="188" y="984"/>
                  </a:lnTo>
                  <a:lnTo>
                    <a:pt x="244" y="951"/>
                  </a:lnTo>
                  <a:lnTo>
                    <a:pt x="297" y="910"/>
                  </a:lnTo>
                  <a:lnTo>
                    <a:pt x="347" y="863"/>
                  </a:lnTo>
                  <a:lnTo>
                    <a:pt x="395" y="810"/>
                  </a:lnTo>
                  <a:lnTo>
                    <a:pt x="439" y="751"/>
                  </a:lnTo>
                  <a:lnTo>
                    <a:pt x="479" y="688"/>
                  </a:lnTo>
                  <a:lnTo>
                    <a:pt x="474" y="699"/>
                  </a:lnTo>
                  <a:lnTo>
                    <a:pt x="514" y="576"/>
                  </a:lnTo>
                  <a:lnTo>
                    <a:pt x="609" y="608"/>
                  </a:lnTo>
                  <a:lnTo>
                    <a:pt x="568" y="730"/>
                  </a:lnTo>
                  <a:cubicBezTo>
                    <a:pt x="567" y="734"/>
                    <a:pt x="565" y="738"/>
                    <a:pt x="563" y="741"/>
                  </a:cubicBezTo>
                  <a:lnTo>
                    <a:pt x="519" y="811"/>
                  </a:lnTo>
                  <a:lnTo>
                    <a:pt x="470" y="877"/>
                  </a:lnTo>
                  <a:lnTo>
                    <a:pt x="415" y="937"/>
                  </a:lnTo>
                  <a:lnTo>
                    <a:pt x="357" y="990"/>
                  </a:lnTo>
                  <a:lnTo>
                    <a:pt x="295" y="1036"/>
                  </a:lnTo>
                  <a:lnTo>
                    <a:pt x="229" y="1076"/>
                  </a:lnTo>
                  <a:lnTo>
                    <a:pt x="159" y="1106"/>
                  </a:lnTo>
                  <a:lnTo>
                    <a:pt x="86" y="1129"/>
                  </a:lnTo>
                  <a:lnTo>
                    <a:pt x="17" y="1142"/>
                  </a:lnTo>
                  <a:lnTo>
                    <a:pt x="0" y="1043"/>
                  </a:lnTo>
                  <a:close/>
                  <a:moveTo>
                    <a:pt x="353" y="624"/>
                  </a:moveTo>
                  <a:lnTo>
                    <a:pt x="662" y="0"/>
                  </a:lnTo>
                  <a:lnTo>
                    <a:pt x="748" y="691"/>
                  </a:lnTo>
                  <a:lnTo>
                    <a:pt x="353" y="62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Freeform 689"/>
            <p:cNvSpPr>
              <a:spLocks noEditPoints="1"/>
            </p:cNvSpPr>
            <p:nvPr/>
          </p:nvSpPr>
          <p:spPr bwMode="auto">
            <a:xfrm>
              <a:off x="1521" y="3523"/>
              <a:ext cx="77" cy="11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6" y="13"/>
                </a:cxn>
                <a:cxn ang="0">
                  <a:pos x="159" y="35"/>
                </a:cxn>
                <a:cxn ang="0">
                  <a:pos x="229" y="66"/>
                </a:cxn>
                <a:cxn ang="0">
                  <a:pos x="295" y="106"/>
                </a:cxn>
                <a:cxn ang="0">
                  <a:pos x="357" y="152"/>
                </a:cxn>
                <a:cxn ang="0">
                  <a:pos x="415" y="205"/>
                </a:cxn>
                <a:cxn ang="0">
                  <a:pos x="469" y="264"/>
                </a:cxn>
                <a:cxn ang="0">
                  <a:pos x="519" y="330"/>
                </a:cxn>
                <a:cxn ang="0">
                  <a:pos x="563" y="401"/>
                </a:cxn>
                <a:cxn ang="0">
                  <a:pos x="568" y="412"/>
                </a:cxn>
                <a:cxn ang="0">
                  <a:pos x="609" y="534"/>
                </a:cxn>
                <a:cxn ang="0">
                  <a:pos x="514" y="565"/>
                </a:cxn>
                <a:cxn ang="0">
                  <a:pos x="474" y="443"/>
                </a:cxn>
                <a:cxn ang="0">
                  <a:pos x="479" y="454"/>
                </a:cxn>
                <a:cxn ang="0">
                  <a:pos x="439" y="390"/>
                </a:cxn>
                <a:cxn ang="0">
                  <a:pos x="396" y="332"/>
                </a:cxn>
                <a:cxn ang="0">
                  <a:pos x="347" y="279"/>
                </a:cxn>
                <a:cxn ang="0">
                  <a:pos x="297" y="232"/>
                </a:cxn>
                <a:cxn ang="0">
                  <a:pos x="244" y="191"/>
                </a:cxn>
                <a:cxn ang="0">
                  <a:pos x="188" y="158"/>
                </a:cxn>
                <a:cxn ang="0">
                  <a:pos x="129" y="131"/>
                </a:cxn>
                <a:cxn ang="0">
                  <a:pos x="69" y="111"/>
                </a:cxn>
                <a:cxn ang="0">
                  <a:pos x="0" y="99"/>
                </a:cxn>
                <a:cxn ang="0">
                  <a:pos x="17" y="0"/>
                </a:cxn>
                <a:cxn ang="0">
                  <a:pos x="747" y="450"/>
                </a:cxn>
                <a:cxn ang="0">
                  <a:pos x="662" y="1141"/>
                </a:cxn>
                <a:cxn ang="0">
                  <a:pos x="353" y="517"/>
                </a:cxn>
                <a:cxn ang="0">
                  <a:pos x="747" y="450"/>
                </a:cxn>
              </a:cxnLst>
              <a:rect l="0" t="0" r="r" b="b"/>
              <a:pathLst>
                <a:path w="747" h="1141">
                  <a:moveTo>
                    <a:pt x="17" y="0"/>
                  </a:moveTo>
                  <a:lnTo>
                    <a:pt x="86" y="13"/>
                  </a:lnTo>
                  <a:lnTo>
                    <a:pt x="159" y="35"/>
                  </a:lnTo>
                  <a:lnTo>
                    <a:pt x="229" y="66"/>
                  </a:lnTo>
                  <a:lnTo>
                    <a:pt x="295" y="106"/>
                  </a:lnTo>
                  <a:lnTo>
                    <a:pt x="357" y="152"/>
                  </a:lnTo>
                  <a:lnTo>
                    <a:pt x="415" y="205"/>
                  </a:lnTo>
                  <a:lnTo>
                    <a:pt x="469" y="264"/>
                  </a:lnTo>
                  <a:lnTo>
                    <a:pt x="519" y="330"/>
                  </a:lnTo>
                  <a:lnTo>
                    <a:pt x="563" y="401"/>
                  </a:lnTo>
                  <a:cubicBezTo>
                    <a:pt x="565" y="404"/>
                    <a:pt x="567" y="408"/>
                    <a:pt x="568" y="412"/>
                  </a:cubicBezTo>
                  <a:lnTo>
                    <a:pt x="609" y="534"/>
                  </a:lnTo>
                  <a:lnTo>
                    <a:pt x="514" y="565"/>
                  </a:lnTo>
                  <a:lnTo>
                    <a:pt x="474" y="443"/>
                  </a:lnTo>
                  <a:lnTo>
                    <a:pt x="479" y="454"/>
                  </a:lnTo>
                  <a:lnTo>
                    <a:pt x="439" y="390"/>
                  </a:lnTo>
                  <a:lnTo>
                    <a:pt x="396" y="332"/>
                  </a:lnTo>
                  <a:lnTo>
                    <a:pt x="347" y="279"/>
                  </a:lnTo>
                  <a:lnTo>
                    <a:pt x="297" y="232"/>
                  </a:lnTo>
                  <a:lnTo>
                    <a:pt x="244" y="191"/>
                  </a:lnTo>
                  <a:lnTo>
                    <a:pt x="188" y="158"/>
                  </a:lnTo>
                  <a:lnTo>
                    <a:pt x="129" y="131"/>
                  </a:lnTo>
                  <a:lnTo>
                    <a:pt x="69" y="111"/>
                  </a:lnTo>
                  <a:lnTo>
                    <a:pt x="0" y="99"/>
                  </a:lnTo>
                  <a:lnTo>
                    <a:pt x="17" y="0"/>
                  </a:lnTo>
                  <a:close/>
                  <a:moveTo>
                    <a:pt x="747" y="450"/>
                  </a:moveTo>
                  <a:lnTo>
                    <a:pt x="662" y="1141"/>
                  </a:lnTo>
                  <a:lnTo>
                    <a:pt x="353" y="517"/>
                  </a:lnTo>
                  <a:lnTo>
                    <a:pt x="747" y="45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75" name="Group 692"/>
            <p:cNvGrpSpPr>
              <a:grpSpLocks/>
            </p:cNvGrpSpPr>
            <p:nvPr/>
          </p:nvGrpSpPr>
          <p:grpSpPr bwMode="auto">
            <a:xfrm>
              <a:off x="1199" y="3631"/>
              <a:ext cx="241" cy="74"/>
              <a:chOff x="1199" y="3631"/>
              <a:chExt cx="241" cy="74"/>
            </a:xfrm>
          </p:grpSpPr>
          <p:sp>
            <p:nvSpPr>
              <p:cNvPr id="821" name="Freeform 690"/>
              <p:cNvSpPr>
                <a:spLocks/>
              </p:cNvSpPr>
              <p:nvPr/>
            </p:nvSpPr>
            <p:spPr bwMode="auto">
              <a:xfrm>
                <a:off x="1199" y="3631"/>
                <a:ext cx="241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1" y="19"/>
                  </a:cxn>
                  <a:cxn ang="0">
                    <a:pos x="241" y="56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241" h="74">
                    <a:moveTo>
                      <a:pt x="0" y="0"/>
                    </a:moveTo>
                    <a:lnTo>
                      <a:pt x="241" y="19"/>
                    </a:lnTo>
                    <a:lnTo>
                      <a:pt x="241" y="56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2" name="Freeform 691"/>
              <p:cNvSpPr>
                <a:spLocks/>
              </p:cNvSpPr>
              <p:nvPr/>
            </p:nvSpPr>
            <p:spPr bwMode="auto">
              <a:xfrm>
                <a:off x="1199" y="3631"/>
                <a:ext cx="241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1" y="19"/>
                  </a:cxn>
                  <a:cxn ang="0">
                    <a:pos x="241" y="56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241" h="74">
                    <a:moveTo>
                      <a:pt x="0" y="0"/>
                    </a:moveTo>
                    <a:lnTo>
                      <a:pt x="241" y="19"/>
                    </a:lnTo>
                    <a:lnTo>
                      <a:pt x="241" y="56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6" name="Line 693"/>
            <p:cNvSpPr>
              <a:spLocks noChangeShapeType="1"/>
            </p:cNvSpPr>
            <p:nvPr/>
          </p:nvSpPr>
          <p:spPr bwMode="auto">
            <a:xfrm flipH="1" flipV="1">
              <a:off x="1193" y="3630"/>
              <a:ext cx="245" cy="1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Line 694"/>
            <p:cNvSpPr>
              <a:spLocks noChangeShapeType="1"/>
            </p:cNvSpPr>
            <p:nvPr/>
          </p:nvSpPr>
          <p:spPr bwMode="auto">
            <a:xfrm flipH="1">
              <a:off x="1196" y="3687"/>
              <a:ext cx="245" cy="1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78" name="Group 697"/>
            <p:cNvGrpSpPr>
              <a:grpSpLocks/>
            </p:cNvGrpSpPr>
            <p:nvPr/>
          </p:nvGrpSpPr>
          <p:grpSpPr bwMode="auto">
            <a:xfrm>
              <a:off x="1199" y="3631"/>
              <a:ext cx="241" cy="74"/>
              <a:chOff x="1199" y="3631"/>
              <a:chExt cx="241" cy="74"/>
            </a:xfrm>
          </p:grpSpPr>
          <p:sp>
            <p:nvSpPr>
              <p:cNvPr id="819" name="Freeform 695"/>
              <p:cNvSpPr>
                <a:spLocks/>
              </p:cNvSpPr>
              <p:nvPr/>
            </p:nvSpPr>
            <p:spPr bwMode="auto">
              <a:xfrm>
                <a:off x="1199" y="3631"/>
                <a:ext cx="241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1" y="19"/>
                  </a:cxn>
                  <a:cxn ang="0">
                    <a:pos x="241" y="56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241" h="74">
                    <a:moveTo>
                      <a:pt x="0" y="0"/>
                    </a:moveTo>
                    <a:lnTo>
                      <a:pt x="241" y="19"/>
                    </a:lnTo>
                    <a:lnTo>
                      <a:pt x="241" y="56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0" name="Freeform 696"/>
              <p:cNvSpPr>
                <a:spLocks/>
              </p:cNvSpPr>
              <p:nvPr/>
            </p:nvSpPr>
            <p:spPr bwMode="auto">
              <a:xfrm>
                <a:off x="1199" y="3631"/>
                <a:ext cx="241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1" y="19"/>
                  </a:cxn>
                  <a:cxn ang="0">
                    <a:pos x="241" y="56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241" h="74">
                    <a:moveTo>
                      <a:pt x="0" y="0"/>
                    </a:moveTo>
                    <a:lnTo>
                      <a:pt x="241" y="19"/>
                    </a:lnTo>
                    <a:lnTo>
                      <a:pt x="241" y="56"/>
                    </a:lnTo>
                    <a:lnTo>
                      <a:pt x="0" y="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9" name="Line 698"/>
            <p:cNvSpPr>
              <a:spLocks noChangeShapeType="1"/>
            </p:cNvSpPr>
            <p:nvPr/>
          </p:nvSpPr>
          <p:spPr bwMode="auto">
            <a:xfrm flipH="1" flipV="1">
              <a:off x="1193" y="3630"/>
              <a:ext cx="245" cy="1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Line 699"/>
            <p:cNvSpPr>
              <a:spLocks noChangeShapeType="1"/>
            </p:cNvSpPr>
            <p:nvPr/>
          </p:nvSpPr>
          <p:spPr bwMode="auto">
            <a:xfrm flipH="1">
              <a:off x="1196" y="3687"/>
              <a:ext cx="245" cy="1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81" name="Group 702"/>
            <p:cNvGrpSpPr>
              <a:grpSpLocks/>
            </p:cNvGrpSpPr>
            <p:nvPr/>
          </p:nvGrpSpPr>
          <p:grpSpPr bwMode="auto">
            <a:xfrm>
              <a:off x="1535" y="3631"/>
              <a:ext cx="241" cy="73"/>
              <a:chOff x="1535" y="3631"/>
              <a:chExt cx="241" cy="73"/>
            </a:xfrm>
          </p:grpSpPr>
          <p:sp>
            <p:nvSpPr>
              <p:cNvPr id="817" name="Freeform 700"/>
              <p:cNvSpPr>
                <a:spLocks/>
              </p:cNvSpPr>
              <p:nvPr/>
            </p:nvSpPr>
            <p:spPr bwMode="auto">
              <a:xfrm>
                <a:off x="1535" y="3631"/>
                <a:ext cx="241" cy="73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8"/>
                  </a:cxn>
                  <a:cxn ang="0">
                    <a:pos x="0" y="55"/>
                  </a:cxn>
                  <a:cxn ang="0">
                    <a:pos x="241" y="73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">
                    <a:moveTo>
                      <a:pt x="241" y="0"/>
                    </a:moveTo>
                    <a:lnTo>
                      <a:pt x="0" y="18"/>
                    </a:lnTo>
                    <a:lnTo>
                      <a:pt x="0" y="55"/>
                    </a:lnTo>
                    <a:lnTo>
                      <a:pt x="241" y="73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Freeform 701"/>
              <p:cNvSpPr>
                <a:spLocks/>
              </p:cNvSpPr>
              <p:nvPr/>
            </p:nvSpPr>
            <p:spPr bwMode="auto">
              <a:xfrm>
                <a:off x="1535" y="3631"/>
                <a:ext cx="241" cy="73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8"/>
                  </a:cxn>
                  <a:cxn ang="0">
                    <a:pos x="0" y="55"/>
                  </a:cxn>
                  <a:cxn ang="0">
                    <a:pos x="241" y="73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">
                    <a:moveTo>
                      <a:pt x="241" y="0"/>
                    </a:moveTo>
                    <a:lnTo>
                      <a:pt x="0" y="18"/>
                    </a:lnTo>
                    <a:lnTo>
                      <a:pt x="0" y="55"/>
                    </a:lnTo>
                    <a:lnTo>
                      <a:pt x="241" y="73"/>
                    </a:lnTo>
                    <a:lnTo>
                      <a:pt x="24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82" name="Line 703"/>
            <p:cNvSpPr>
              <a:spLocks noChangeShapeType="1"/>
            </p:cNvSpPr>
            <p:nvPr/>
          </p:nvSpPr>
          <p:spPr bwMode="auto">
            <a:xfrm flipV="1">
              <a:off x="1538" y="3630"/>
              <a:ext cx="244" cy="1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Line 704"/>
            <p:cNvSpPr>
              <a:spLocks noChangeShapeType="1"/>
            </p:cNvSpPr>
            <p:nvPr/>
          </p:nvSpPr>
          <p:spPr bwMode="auto">
            <a:xfrm>
              <a:off x="1534" y="3687"/>
              <a:ext cx="245" cy="1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84" name="Group 707"/>
            <p:cNvGrpSpPr>
              <a:grpSpLocks/>
            </p:cNvGrpSpPr>
            <p:nvPr/>
          </p:nvGrpSpPr>
          <p:grpSpPr bwMode="auto">
            <a:xfrm>
              <a:off x="1535" y="3631"/>
              <a:ext cx="241" cy="73"/>
              <a:chOff x="1535" y="3631"/>
              <a:chExt cx="241" cy="73"/>
            </a:xfrm>
          </p:grpSpPr>
          <p:sp>
            <p:nvSpPr>
              <p:cNvPr id="815" name="Freeform 705"/>
              <p:cNvSpPr>
                <a:spLocks/>
              </p:cNvSpPr>
              <p:nvPr/>
            </p:nvSpPr>
            <p:spPr bwMode="auto">
              <a:xfrm>
                <a:off x="1535" y="3631"/>
                <a:ext cx="241" cy="73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8"/>
                  </a:cxn>
                  <a:cxn ang="0">
                    <a:pos x="0" y="55"/>
                  </a:cxn>
                  <a:cxn ang="0">
                    <a:pos x="241" y="73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">
                    <a:moveTo>
                      <a:pt x="241" y="0"/>
                    </a:moveTo>
                    <a:lnTo>
                      <a:pt x="0" y="18"/>
                    </a:lnTo>
                    <a:lnTo>
                      <a:pt x="0" y="55"/>
                    </a:lnTo>
                    <a:lnTo>
                      <a:pt x="241" y="73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6" name="Freeform 706"/>
              <p:cNvSpPr>
                <a:spLocks/>
              </p:cNvSpPr>
              <p:nvPr/>
            </p:nvSpPr>
            <p:spPr bwMode="auto">
              <a:xfrm>
                <a:off x="1535" y="3631"/>
                <a:ext cx="241" cy="73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8"/>
                  </a:cxn>
                  <a:cxn ang="0">
                    <a:pos x="0" y="55"/>
                  </a:cxn>
                  <a:cxn ang="0">
                    <a:pos x="241" y="73"/>
                  </a:cxn>
                  <a:cxn ang="0">
                    <a:pos x="241" y="0"/>
                  </a:cxn>
                </a:cxnLst>
                <a:rect l="0" t="0" r="r" b="b"/>
                <a:pathLst>
                  <a:path w="241" h="73">
                    <a:moveTo>
                      <a:pt x="241" y="0"/>
                    </a:moveTo>
                    <a:lnTo>
                      <a:pt x="0" y="18"/>
                    </a:lnTo>
                    <a:lnTo>
                      <a:pt x="0" y="55"/>
                    </a:lnTo>
                    <a:lnTo>
                      <a:pt x="241" y="73"/>
                    </a:lnTo>
                    <a:lnTo>
                      <a:pt x="24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85" name="Line 708"/>
            <p:cNvSpPr>
              <a:spLocks noChangeShapeType="1"/>
            </p:cNvSpPr>
            <p:nvPr/>
          </p:nvSpPr>
          <p:spPr bwMode="auto">
            <a:xfrm flipV="1">
              <a:off x="1538" y="3630"/>
              <a:ext cx="244" cy="1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Line 709"/>
            <p:cNvSpPr>
              <a:spLocks noChangeShapeType="1"/>
            </p:cNvSpPr>
            <p:nvPr/>
          </p:nvSpPr>
          <p:spPr bwMode="auto">
            <a:xfrm>
              <a:off x="1534" y="3687"/>
              <a:ext cx="245" cy="1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87" name="Group 712"/>
            <p:cNvGrpSpPr>
              <a:grpSpLocks/>
            </p:cNvGrpSpPr>
            <p:nvPr/>
          </p:nvGrpSpPr>
          <p:grpSpPr bwMode="auto">
            <a:xfrm>
              <a:off x="1453" y="3719"/>
              <a:ext cx="74" cy="240"/>
              <a:chOff x="1453" y="3719"/>
              <a:chExt cx="74" cy="240"/>
            </a:xfrm>
          </p:grpSpPr>
          <p:sp>
            <p:nvSpPr>
              <p:cNvPr id="813" name="Freeform 710"/>
              <p:cNvSpPr>
                <a:spLocks/>
              </p:cNvSpPr>
              <p:nvPr/>
            </p:nvSpPr>
            <p:spPr bwMode="auto">
              <a:xfrm>
                <a:off x="1453" y="3719"/>
                <a:ext cx="7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" y="0"/>
                  </a:cxn>
                  <a:cxn ang="0">
                    <a:pos x="56" y="0"/>
                  </a:cxn>
                  <a:cxn ang="0">
                    <a:pos x="74" y="240"/>
                  </a:cxn>
                  <a:cxn ang="0">
                    <a:pos x="0" y="240"/>
                  </a:cxn>
                </a:cxnLst>
                <a:rect l="0" t="0" r="r" b="b"/>
                <a:pathLst>
                  <a:path w="74" h="240">
                    <a:moveTo>
                      <a:pt x="0" y="240"/>
                    </a:moveTo>
                    <a:lnTo>
                      <a:pt x="19" y="0"/>
                    </a:lnTo>
                    <a:lnTo>
                      <a:pt x="56" y="0"/>
                    </a:lnTo>
                    <a:lnTo>
                      <a:pt x="74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4" name="Freeform 711"/>
              <p:cNvSpPr>
                <a:spLocks/>
              </p:cNvSpPr>
              <p:nvPr/>
            </p:nvSpPr>
            <p:spPr bwMode="auto">
              <a:xfrm>
                <a:off x="1453" y="3719"/>
                <a:ext cx="7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" y="0"/>
                  </a:cxn>
                  <a:cxn ang="0">
                    <a:pos x="56" y="0"/>
                  </a:cxn>
                  <a:cxn ang="0">
                    <a:pos x="74" y="240"/>
                  </a:cxn>
                  <a:cxn ang="0">
                    <a:pos x="0" y="240"/>
                  </a:cxn>
                </a:cxnLst>
                <a:rect l="0" t="0" r="r" b="b"/>
                <a:pathLst>
                  <a:path w="74" h="240">
                    <a:moveTo>
                      <a:pt x="0" y="240"/>
                    </a:moveTo>
                    <a:lnTo>
                      <a:pt x="19" y="0"/>
                    </a:lnTo>
                    <a:lnTo>
                      <a:pt x="56" y="0"/>
                    </a:lnTo>
                    <a:lnTo>
                      <a:pt x="74" y="240"/>
                    </a:lnTo>
                    <a:lnTo>
                      <a:pt x="0" y="24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88" name="Group 715"/>
            <p:cNvGrpSpPr>
              <a:grpSpLocks/>
            </p:cNvGrpSpPr>
            <p:nvPr/>
          </p:nvGrpSpPr>
          <p:grpSpPr bwMode="auto">
            <a:xfrm>
              <a:off x="1455" y="3378"/>
              <a:ext cx="74" cy="241"/>
              <a:chOff x="1455" y="3378"/>
              <a:chExt cx="74" cy="241"/>
            </a:xfrm>
          </p:grpSpPr>
          <p:sp>
            <p:nvSpPr>
              <p:cNvPr id="811" name="Freeform 713"/>
              <p:cNvSpPr>
                <a:spLocks/>
              </p:cNvSpPr>
              <p:nvPr/>
            </p:nvSpPr>
            <p:spPr bwMode="auto">
              <a:xfrm>
                <a:off x="1455" y="3378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6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6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2" name="Freeform 714"/>
              <p:cNvSpPr>
                <a:spLocks/>
              </p:cNvSpPr>
              <p:nvPr/>
            </p:nvSpPr>
            <p:spPr bwMode="auto">
              <a:xfrm>
                <a:off x="1455" y="3378"/>
                <a:ext cx="74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241"/>
                  </a:cxn>
                  <a:cxn ang="0">
                    <a:pos x="56" y="241"/>
                  </a:cxn>
                  <a:cxn ang="0">
                    <a:pos x="74" y="0"/>
                  </a:cxn>
                  <a:cxn ang="0">
                    <a:pos x="0" y="0"/>
                  </a:cxn>
                </a:cxnLst>
                <a:rect l="0" t="0" r="r" b="b"/>
                <a:pathLst>
                  <a:path w="74" h="241">
                    <a:moveTo>
                      <a:pt x="0" y="0"/>
                    </a:moveTo>
                    <a:lnTo>
                      <a:pt x="18" y="241"/>
                    </a:lnTo>
                    <a:lnTo>
                      <a:pt x="56" y="241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89" name="Freeform 716"/>
            <p:cNvSpPr>
              <a:spLocks noEditPoints="1"/>
            </p:cNvSpPr>
            <p:nvPr/>
          </p:nvSpPr>
          <p:spPr bwMode="auto">
            <a:xfrm>
              <a:off x="1384" y="3523"/>
              <a:ext cx="77" cy="117"/>
            </a:xfrm>
            <a:custGeom>
              <a:avLst/>
              <a:gdLst/>
              <a:ahLst/>
              <a:cxnLst>
                <a:cxn ang="0">
                  <a:pos x="748" y="98"/>
                </a:cxn>
                <a:cxn ang="0">
                  <a:pos x="679" y="111"/>
                </a:cxn>
                <a:cxn ang="0">
                  <a:pos x="619" y="131"/>
                </a:cxn>
                <a:cxn ang="0">
                  <a:pos x="560" y="157"/>
                </a:cxn>
                <a:cxn ang="0">
                  <a:pos x="504" y="191"/>
                </a:cxn>
                <a:cxn ang="0">
                  <a:pos x="450" y="231"/>
                </a:cxn>
                <a:cxn ang="0">
                  <a:pos x="400" y="278"/>
                </a:cxn>
                <a:cxn ang="0">
                  <a:pos x="353" y="331"/>
                </a:cxn>
                <a:cxn ang="0">
                  <a:pos x="309" y="389"/>
                </a:cxn>
                <a:cxn ang="0">
                  <a:pos x="269" y="453"/>
                </a:cxn>
                <a:cxn ang="0">
                  <a:pos x="274" y="443"/>
                </a:cxn>
                <a:cxn ang="0">
                  <a:pos x="234" y="565"/>
                </a:cxn>
                <a:cxn ang="0">
                  <a:pos x="139" y="533"/>
                </a:cxn>
                <a:cxn ang="0">
                  <a:pos x="180" y="411"/>
                </a:cxn>
                <a:cxn ang="0">
                  <a:pos x="185" y="401"/>
                </a:cxn>
                <a:cxn ang="0">
                  <a:pos x="229" y="329"/>
                </a:cxn>
                <a:cxn ang="0">
                  <a:pos x="278" y="264"/>
                </a:cxn>
                <a:cxn ang="0">
                  <a:pos x="332" y="205"/>
                </a:cxn>
                <a:cxn ang="0">
                  <a:pos x="390" y="151"/>
                </a:cxn>
                <a:cxn ang="0">
                  <a:pos x="453" y="105"/>
                </a:cxn>
                <a:cxn ang="0">
                  <a:pos x="519" y="66"/>
                </a:cxn>
                <a:cxn ang="0">
                  <a:pos x="588" y="35"/>
                </a:cxn>
                <a:cxn ang="0">
                  <a:pos x="661" y="12"/>
                </a:cxn>
                <a:cxn ang="0">
                  <a:pos x="730" y="0"/>
                </a:cxn>
                <a:cxn ang="0">
                  <a:pos x="748" y="98"/>
                </a:cxn>
                <a:cxn ang="0">
                  <a:pos x="395" y="517"/>
                </a:cxn>
                <a:cxn ang="0">
                  <a:pos x="85" y="1140"/>
                </a:cxn>
                <a:cxn ang="0">
                  <a:pos x="0" y="450"/>
                </a:cxn>
                <a:cxn ang="0">
                  <a:pos x="395" y="517"/>
                </a:cxn>
              </a:cxnLst>
              <a:rect l="0" t="0" r="r" b="b"/>
              <a:pathLst>
                <a:path w="748" h="1140">
                  <a:moveTo>
                    <a:pt x="748" y="98"/>
                  </a:moveTo>
                  <a:lnTo>
                    <a:pt x="679" y="111"/>
                  </a:lnTo>
                  <a:lnTo>
                    <a:pt x="619" y="131"/>
                  </a:lnTo>
                  <a:lnTo>
                    <a:pt x="560" y="157"/>
                  </a:lnTo>
                  <a:lnTo>
                    <a:pt x="504" y="191"/>
                  </a:lnTo>
                  <a:lnTo>
                    <a:pt x="450" y="231"/>
                  </a:lnTo>
                  <a:lnTo>
                    <a:pt x="400" y="278"/>
                  </a:lnTo>
                  <a:lnTo>
                    <a:pt x="353" y="331"/>
                  </a:lnTo>
                  <a:lnTo>
                    <a:pt x="309" y="389"/>
                  </a:lnTo>
                  <a:lnTo>
                    <a:pt x="269" y="453"/>
                  </a:lnTo>
                  <a:lnTo>
                    <a:pt x="274" y="443"/>
                  </a:lnTo>
                  <a:lnTo>
                    <a:pt x="234" y="565"/>
                  </a:lnTo>
                  <a:lnTo>
                    <a:pt x="139" y="533"/>
                  </a:lnTo>
                  <a:lnTo>
                    <a:pt x="180" y="411"/>
                  </a:lnTo>
                  <a:cubicBezTo>
                    <a:pt x="181" y="407"/>
                    <a:pt x="182" y="404"/>
                    <a:pt x="185" y="401"/>
                  </a:cubicBezTo>
                  <a:lnTo>
                    <a:pt x="229" y="329"/>
                  </a:lnTo>
                  <a:lnTo>
                    <a:pt x="278" y="264"/>
                  </a:lnTo>
                  <a:lnTo>
                    <a:pt x="332" y="205"/>
                  </a:lnTo>
                  <a:lnTo>
                    <a:pt x="390" y="151"/>
                  </a:lnTo>
                  <a:lnTo>
                    <a:pt x="453" y="105"/>
                  </a:lnTo>
                  <a:lnTo>
                    <a:pt x="519" y="66"/>
                  </a:lnTo>
                  <a:lnTo>
                    <a:pt x="588" y="35"/>
                  </a:lnTo>
                  <a:lnTo>
                    <a:pt x="661" y="12"/>
                  </a:lnTo>
                  <a:lnTo>
                    <a:pt x="730" y="0"/>
                  </a:lnTo>
                  <a:lnTo>
                    <a:pt x="748" y="98"/>
                  </a:lnTo>
                  <a:close/>
                  <a:moveTo>
                    <a:pt x="395" y="517"/>
                  </a:moveTo>
                  <a:lnTo>
                    <a:pt x="85" y="1140"/>
                  </a:lnTo>
                  <a:lnTo>
                    <a:pt x="0" y="450"/>
                  </a:lnTo>
                  <a:lnTo>
                    <a:pt x="395" y="51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Oval 717"/>
            <p:cNvSpPr>
              <a:spLocks noChangeArrowheads="1"/>
            </p:cNvSpPr>
            <p:nvPr/>
          </p:nvSpPr>
          <p:spPr bwMode="auto">
            <a:xfrm>
              <a:off x="1289" y="3528"/>
              <a:ext cx="79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Line 718"/>
            <p:cNvSpPr>
              <a:spLocks noChangeShapeType="1"/>
            </p:cNvSpPr>
            <p:nvPr/>
          </p:nvSpPr>
          <p:spPr bwMode="auto">
            <a:xfrm>
              <a:off x="1301" y="3540"/>
              <a:ext cx="54" cy="54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Line 719"/>
            <p:cNvSpPr>
              <a:spLocks noChangeShapeType="1"/>
            </p:cNvSpPr>
            <p:nvPr/>
          </p:nvSpPr>
          <p:spPr bwMode="auto">
            <a:xfrm flipH="1">
              <a:off x="1301" y="3539"/>
              <a:ext cx="55" cy="54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Oval 720"/>
            <p:cNvSpPr>
              <a:spLocks noChangeArrowheads="1"/>
            </p:cNvSpPr>
            <p:nvPr/>
          </p:nvSpPr>
          <p:spPr bwMode="auto">
            <a:xfrm>
              <a:off x="1289" y="3528"/>
              <a:ext cx="79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Line 721"/>
            <p:cNvSpPr>
              <a:spLocks noChangeShapeType="1"/>
            </p:cNvSpPr>
            <p:nvPr/>
          </p:nvSpPr>
          <p:spPr bwMode="auto">
            <a:xfrm>
              <a:off x="1301" y="3540"/>
              <a:ext cx="54" cy="54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Line 722"/>
            <p:cNvSpPr>
              <a:spLocks noChangeShapeType="1"/>
            </p:cNvSpPr>
            <p:nvPr/>
          </p:nvSpPr>
          <p:spPr bwMode="auto">
            <a:xfrm flipH="1">
              <a:off x="1301" y="3539"/>
              <a:ext cx="55" cy="54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Oval 723"/>
            <p:cNvSpPr>
              <a:spLocks noChangeArrowheads="1"/>
            </p:cNvSpPr>
            <p:nvPr/>
          </p:nvSpPr>
          <p:spPr bwMode="auto">
            <a:xfrm>
              <a:off x="1612" y="3729"/>
              <a:ext cx="78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Line 724"/>
            <p:cNvSpPr>
              <a:spLocks noChangeShapeType="1"/>
            </p:cNvSpPr>
            <p:nvPr/>
          </p:nvSpPr>
          <p:spPr bwMode="auto">
            <a:xfrm>
              <a:off x="1623" y="3741"/>
              <a:ext cx="54" cy="54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Line 725"/>
            <p:cNvSpPr>
              <a:spLocks noChangeShapeType="1"/>
            </p:cNvSpPr>
            <p:nvPr/>
          </p:nvSpPr>
          <p:spPr bwMode="auto">
            <a:xfrm flipH="1">
              <a:off x="1624" y="3740"/>
              <a:ext cx="54" cy="55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Oval 726"/>
            <p:cNvSpPr>
              <a:spLocks noChangeArrowheads="1"/>
            </p:cNvSpPr>
            <p:nvPr/>
          </p:nvSpPr>
          <p:spPr bwMode="auto">
            <a:xfrm>
              <a:off x="1612" y="3729"/>
              <a:ext cx="78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Line 727"/>
            <p:cNvSpPr>
              <a:spLocks noChangeShapeType="1"/>
            </p:cNvSpPr>
            <p:nvPr/>
          </p:nvSpPr>
          <p:spPr bwMode="auto">
            <a:xfrm>
              <a:off x="1623" y="3741"/>
              <a:ext cx="54" cy="54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Line 728"/>
            <p:cNvSpPr>
              <a:spLocks noChangeShapeType="1"/>
            </p:cNvSpPr>
            <p:nvPr/>
          </p:nvSpPr>
          <p:spPr bwMode="auto">
            <a:xfrm flipH="1">
              <a:off x="1624" y="3740"/>
              <a:ext cx="54" cy="55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Oval 729"/>
            <p:cNvSpPr>
              <a:spLocks noChangeArrowheads="1"/>
            </p:cNvSpPr>
            <p:nvPr/>
          </p:nvSpPr>
          <p:spPr bwMode="auto">
            <a:xfrm>
              <a:off x="1613" y="3528"/>
              <a:ext cx="78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3" name="Group 732"/>
            <p:cNvGrpSpPr>
              <a:grpSpLocks/>
            </p:cNvGrpSpPr>
            <p:nvPr/>
          </p:nvGrpSpPr>
          <p:grpSpPr bwMode="auto">
            <a:xfrm>
              <a:off x="1642" y="3557"/>
              <a:ext cx="20" cy="19"/>
              <a:chOff x="1642" y="3557"/>
              <a:chExt cx="20" cy="19"/>
            </a:xfrm>
          </p:grpSpPr>
          <p:sp>
            <p:nvSpPr>
              <p:cNvPr id="809" name="Oval 730"/>
              <p:cNvSpPr>
                <a:spLocks noChangeArrowheads="1"/>
              </p:cNvSpPr>
              <p:nvPr/>
            </p:nvSpPr>
            <p:spPr bwMode="auto">
              <a:xfrm>
                <a:off x="1642" y="3557"/>
                <a:ext cx="20" cy="19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Oval 731"/>
              <p:cNvSpPr>
                <a:spLocks noChangeArrowheads="1"/>
              </p:cNvSpPr>
              <p:nvPr/>
            </p:nvSpPr>
            <p:spPr bwMode="auto">
              <a:xfrm>
                <a:off x="1642" y="3557"/>
                <a:ext cx="20" cy="19"/>
              </a:xfrm>
              <a:prstGeom prst="ellipse">
                <a:avLst/>
              </a:prstGeom>
              <a:noFill/>
              <a:ln w="952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4" name="Oval 733"/>
            <p:cNvSpPr>
              <a:spLocks noChangeArrowheads="1"/>
            </p:cNvSpPr>
            <p:nvPr/>
          </p:nvSpPr>
          <p:spPr bwMode="auto">
            <a:xfrm>
              <a:off x="1613" y="3528"/>
              <a:ext cx="78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5" name="Group 736"/>
            <p:cNvGrpSpPr>
              <a:grpSpLocks/>
            </p:cNvGrpSpPr>
            <p:nvPr/>
          </p:nvGrpSpPr>
          <p:grpSpPr bwMode="auto">
            <a:xfrm>
              <a:off x="1642" y="3557"/>
              <a:ext cx="20" cy="19"/>
              <a:chOff x="1642" y="3557"/>
              <a:chExt cx="20" cy="19"/>
            </a:xfrm>
          </p:grpSpPr>
          <p:sp>
            <p:nvSpPr>
              <p:cNvPr id="807" name="Oval 734"/>
              <p:cNvSpPr>
                <a:spLocks noChangeArrowheads="1"/>
              </p:cNvSpPr>
              <p:nvPr/>
            </p:nvSpPr>
            <p:spPr bwMode="auto">
              <a:xfrm>
                <a:off x="1642" y="3557"/>
                <a:ext cx="20" cy="19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Oval 735"/>
              <p:cNvSpPr>
                <a:spLocks noChangeArrowheads="1"/>
              </p:cNvSpPr>
              <p:nvPr/>
            </p:nvSpPr>
            <p:spPr bwMode="auto">
              <a:xfrm>
                <a:off x="1642" y="3557"/>
                <a:ext cx="20" cy="19"/>
              </a:xfrm>
              <a:prstGeom prst="ellipse">
                <a:avLst/>
              </a:prstGeom>
              <a:noFill/>
              <a:ln w="952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6" name="Oval 737"/>
            <p:cNvSpPr>
              <a:spLocks noChangeArrowheads="1"/>
            </p:cNvSpPr>
            <p:nvPr/>
          </p:nvSpPr>
          <p:spPr bwMode="auto">
            <a:xfrm>
              <a:off x="1289" y="3730"/>
              <a:ext cx="79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7" name="Group 740"/>
            <p:cNvGrpSpPr>
              <a:grpSpLocks/>
            </p:cNvGrpSpPr>
            <p:nvPr/>
          </p:nvGrpSpPr>
          <p:grpSpPr bwMode="auto">
            <a:xfrm>
              <a:off x="1319" y="3758"/>
              <a:ext cx="19" cy="20"/>
              <a:chOff x="1319" y="3758"/>
              <a:chExt cx="19" cy="20"/>
            </a:xfrm>
          </p:grpSpPr>
          <p:sp>
            <p:nvSpPr>
              <p:cNvPr id="805" name="Oval 738"/>
              <p:cNvSpPr>
                <a:spLocks noChangeArrowheads="1"/>
              </p:cNvSpPr>
              <p:nvPr/>
            </p:nvSpPr>
            <p:spPr bwMode="auto">
              <a:xfrm>
                <a:off x="1319" y="3758"/>
                <a:ext cx="19" cy="2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Oval 739"/>
              <p:cNvSpPr>
                <a:spLocks noChangeArrowheads="1"/>
              </p:cNvSpPr>
              <p:nvPr/>
            </p:nvSpPr>
            <p:spPr bwMode="auto">
              <a:xfrm>
                <a:off x="1319" y="3758"/>
                <a:ext cx="19" cy="20"/>
              </a:xfrm>
              <a:prstGeom prst="ellipse">
                <a:avLst/>
              </a:prstGeom>
              <a:noFill/>
              <a:ln w="952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8" name="Oval 741"/>
            <p:cNvSpPr>
              <a:spLocks noChangeArrowheads="1"/>
            </p:cNvSpPr>
            <p:nvPr/>
          </p:nvSpPr>
          <p:spPr bwMode="auto">
            <a:xfrm>
              <a:off x="1289" y="3730"/>
              <a:ext cx="79" cy="78"/>
            </a:xfrm>
            <a:prstGeom prst="ellipse">
              <a:avLst/>
            </a:prstGeom>
            <a:noFill/>
            <a:ln w="17463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9" name="Group 744"/>
            <p:cNvGrpSpPr>
              <a:grpSpLocks/>
            </p:cNvGrpSpPr>
            <p:nvPr/>
          </p:nvGrpSpPr>
          <p:grpSpPr bwMode="auto">
            <a:xfrm>
              <a:off x="1319" y="3758"/>
              <a:ext cx="19" cy="20"/>
              <a:chOff x="1319" y="3758"/>
              <a:chExt cx="19" cy="20"/>
            </a:xfrm>
          </p:grpSpPr>
          <p:sp>
            <p:nvSpPr>
              <p:cNvPr id="803" name="Oval 742"/>
              <p:cNvSpPr>
                <a:spLocks noChangeArrowheads="1"/>
              </p:cNvSpPr>
              <p:nvPr/>
            </p:nvSpPr>
            <p:spPr bwMode="auto">
              <a:xfrm>
                <a:off x="1319" y="3758"/>
                <a:ext cx="19" cy="20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Oval 743"/>
              <p:cNvSpPr>
                <a:spLocks noChangeArrowheads="1"/>
              </p:cNvSpPr>
              <p:nvPr/>
            </p:nvSpPr>
            <p:spPr bwMode="auto">
              <a:xfrm>
                <a:off x="1319" y="3758"/>
                <a:ext cx="19" cy="20"/>
              </a:xfrm>
              <a:prstGeom prst="ellipse">
                <a:avLst/>
              </a:prstGeom>
              <a:noFill/>
              <a:ln w="952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0" name="Oval 745"/>
            <p:cNvSpPr>
              <a:spLocks noChangeArrowheads="1"/>
            </p:cNvSpPr>
            <p:nvPr/>
          </p:nvSpPr>
          <p:spPr bwMode="auto">
            <a:xfrm>
              <a:off x="1195" y="3372"/>
              <a:ext cx="587" cy="584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Line 746"/>
            <p:cNvSpPr>
              <a:spLocks noChangeShapeType="1"/>
            </p:cNvSpPr>
            <p:nvPr/>
          </p:nvSpPr>
          <p:spPr bwMode="auto">
            <a:xfrm flipH="1" flipV="1">
              <a:off x="1454" y="3372"/>
              <a:ext cx="16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Line 747"/>
            <p:cNvSpPr>
              <a:spLocks noChangeShapeType="1"/>
            </p:cNvSpPr>
            <p:nvPr/>
          </p:nvSpPr>
          <p:spPr bwMode="auto">
            <a:xfrm flipV="1">
              <a:off x="1512" y="3376"/>
              <a:ext cx="16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Line 748"/>
            <p:cNvSpPr>
              <a:spLocks noChangeShapeType="1"/>
            </p:cNvSpPr>
            <p:nvPr/>
          </p:nvSpPr>
          <p:spPr bwMode="auto">
            <a:xfrm flipH="1">
              <a:off x="1453" y="3708"/>
              <a:ext cx="17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Line 749"/>
            <p:cNvSpPr>
              <a:spLocks noChangeShapeType="1"/>
            </p:cNvSpPr>
            <p:nvPr/>
          </p:nvSpPr>
          <p:spPr bwMode="auto">
            <a:xfrm>
              <a:off x="1511" y="3711"/>
              <a:ext cx="16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15" name="Group 752"/>
            <p:cNvGrpSpPr>
              <a:grpSpLocks/>
            </p:cNvGrpSpPr>
            <p:nvPr/>
          </p:nvGrpSpPr>
          <p:grpSpPr bwMode="auto">
            <a:xfrm>
              <a:off x="1439" y="3616"/>
              <a:ext cx="101" cy="101"/>
              <a:chOff x="1439" y="3616"/>
              <a:chExt cx="101" cy="101"/>
            </a:xfrm>
          </p:grpSpPr>
          <p:sp>
            <p:nvSpPr>
              <p:cNvPr id="801" name="Freeform 750"/>
              <p:cNvSpPr>
                <a:spLocks noEditPoints="1"/>
              </p:cNvSpPr>
              <p:nvPr/>
            </p:nvSpPr>
            <p:spPr bwMode="auto">
              <a:xfrm>
                <a:off x="1439" y="3616"/>
                <a:ext cx="101" cy="101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491" y="0"/>
                  </a:cxn>
                  <a:cxn ang="0">
                    <a:pos x="983" y="492"/>
                  </a:cxn>
                  <a:cxn ang="0">
                    <a:pos x="491" y="983"/>
                  </a:cxn>
                  <a:cxn ang="0">
                    <a:pos x="0" y="492"/>
                  </a:cxn>
                  <a:cxn ang="0">
                    <a:pos x="158" y="492"/>
                  </a:cxn>
                  <a:cxn ang="0">
                    <a:pos x="491" y="825"/>
                  </a:cxn>
                  <a:cxn ang="0">
                    <a:pos x="825" y="492"/>
                  </a:cxn>
                  <a:cxn ang="0">
                    <a:pos x="491" y="158"/>
                  </a:cxn>
                  <a:cxn ang="0">
                    <a:pos x="158" y="492"/>
                  </a:cxn>
                </a:cxnLst>
                <a:rect l="0" t="0" r="r" b="b"/>
                <a:pathLst>
                  <a:path w="983" h="983">
                    <a:moveTo>
                      <a:pt x="0" y="492"/>
                    </a:moveTo>
                    <a:cubicBezTo>
                      <a:pt x="0" y="220"/>
                      <a:pt x="220" y="0"/>
                      <a:pt x="491" y="0"/>
                    </a:cubicBezTo>
                    <a:cubicBezTo>
                      <a:pt x="763" y="0"/>
                      <a:pt x="983" y="220"/>
                      <a:pt x="983" y="492"/>
                    </a:cubicBezTo>
                    <a:cubicBezTo>
                      <a:pt x="983" y="763"/>
                      <a:pt x="763" y="983"/>
                      <a:pt x="491" y="983"/>
                    </a:cubicBezTo>
                    <a:cubicBezTo>
                      <a:pt x="220" y="983"/>
                      <a:pt x="0" y="763"/>
                      <a:pt x="0" y="492"/>
                    </a:cubicBezTo>
                    <a:close/>
                    <a:moveTo>
                      <a:pt x="158" y="492"/>
                    </a:moveTo>
                    <a:cubicBezTo>
                      <a:pt x="158" y="676"/>
                      <a:pt x="307" y="825"/>
                      <a:pt x="491" y="825"/>
                    </a:cubicBezTo>
                    <a:cubicBezTo>
                      <a:pt x="676" y="825"/>
                      <a:pt x="825" y="676"/>
                      <a:pt x="825" y="492"/>
                    </a:cubicBezTo>
                    <a:cubicBezTo>
                      <a:pt x="825" y="308"/>
                      <a:pt x="676" y="158"/>
                      <a:pt x="491" y="158"/>
                    </a:cubicBezTo>
                    <a:cubicBezTo>
                      <a:pt x="307" y="158"/>
                      <a:pt x="158" y="308"/>
                      <a:pt x="158" y="492"/>
                    </a:cubicBez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Freeform 751"/>
              <p:cNvSpPr>
                <a:spLocks noEditPoints="1"/>
              </p:cNvSpPr>
              <p:nvPr/>
            </p:nvSpPr>
            <p:spPr bwMode="auto">
              <a:xfrm>
                <a:off x="1439" y="3616"/>
                <a:ext cx="101" cy="101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491" y="0"/>
                  </a:cxn>
                  <a:cxn ang="0">
                    <a:pos x="983" y="492"/>
                  </a:cxn>
                  <a:cxn ang="0">
                    <a:pos x="491" y="983"/>
                  </a:cxn>
                  <a:cxn ang="0">
                    <a:pos x="0" y="492"/>
                  </a:cxn>
                  <a:cxn ang="0">
                    <a:pos x="158" y="492"/>
                  </a:cxn>
                  <a:cxn ang="0">
                    <a:pos x="491" y="825"/>
                  </a:cxn>
                  <a:cxn ang="0">
                    <a:pos x="825" y="492"/>
                  </a:cxn>
                  <a:cxn ang="0">
                    <a:pos x="491" y="158"/>
                  </a:cxn>
                  <a:cxn ang="0">
                    <a:pos x="158" y="492"/>
                  </a:cxn>
                </a:cxnLst>
                <a:rect l="0" t="0" r="r" b="b"/>
                <a:pathLst>
                  <a:path w="983" h="983">
                    <a:moveTo>
                      <a:pt x="0" y="492"/>
                    </a:moveTo>
                    <a:cubicBezTo>
                      <a:pt x="0" y="220"/>
                      <a:pt x="220" y="0"/>
                      <a:pt x="491" y="0"/>
                    </a:cubicBezTo>
                    <a:cubicBezTo>
                      <a:pt x="763" y="0"/>
                      <a:pt x="983" y="220"/>
                      <a:pt x="983" y="492"/>
                    </a:cubicBezTo>
                    <a:cubicBezTo>
                      <a:pt x="983" y="763"/>
                      <a:pt x="763" y="983"/>
                      <a:pt x="491" y="983"/>
                    </a:cubicBezTo>
                    <a:cubicBezTo>
                      <a:pt x="220" y="983"/>
                      <a:pt x="0" y="763"/>
                      <a:pt x="0" y="492"/>
                    </a:cubicBezTo>
                    <a:close/>
                    <a:moveTo>
                      <a:pt x="158" y="492"/>
                    </a:moveTo>
                    <a:cubicBezTo>
                      <a:pt x="158" y="676"/>
                      <a:pt x="307" y="825"/>
                      <a:pt x="491" y="825"/>
                    </a:cubicBezTo>
                    <a:cubicBezTo>
                      <a:pt x="676" y="825"/>
                      <a:pt x="825" y="676"/>
                      <a:pt x="825" y="492"/>
                    </a:cubicBezTo>
                    <a:cubicBezTo>
                      <a:pt x="825" y="308"/>
                      <a:pt x="676" y="158"/>
                      <a:pt x="491" y="158"/>
                    </a:cubicBezTo>
                    <a:cubicBezTo>
                      <a:pt x="307" y="158"/>
                      <a:pt x="158" y="308"/>
                      <a:pt x="158" y="492"/>
                    </a:cubicBez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6" name="Line 753"/>
            <p:cNvSpPr>
              <a:spLocks noChangeShapeType="1"/>
            </p:cNvSpPr>
            <p:nvPr/>
          </p:nvSpPr>
          <p:spPr bwMode="auto">
            <a:xfrm>
              <a:off x="1492" y="3421"/>
              <a:ext cx="0" cy="5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Line 754"/>
            <p:cNvSpPr>
              <a:spLocks noChangeShapeType="1"/>
            </p:cNvSpPr>
            <p:nvPr/>
          </p:nvSpPr>
          <p:spPr bwMode="auto">
            <a:xfrm>
              <a:off x="1462" y="3449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Line 755"/>
            <p:cNvSpPr>
              <a:spLocks noChangeShapeType="1"/>
            </p:cNvSpPr>
            <p:nvPr/>
          </p:nvSpPr>
          <p:spPr bwMode="auto">
            <a:xfrm>
              <a:off x="1492" y="3421"/>
              <a:ext cx="0" cy="5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Line 756"/>
            <p:cNvSpPr>
              <a:spLocks noChangeShapeType="1"/>
            </p:cNvSpPr>
            <p:nvPr/>
          </p:nvSpPr>
          <p:spPr bwMode="auto">
            <a:xfrm>
              <a:off x="1462" y="3449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Line 757"/>
            <p:cNvSpPr>
              <a:spLocks noChangeShapeType="1"/>
            </p:cNvSpPr>
            <p:nvPr/>
          </p:nvSpPr>
          <p:spPr bwMode="auto">
            <a:xfrm>
              <a:off x="1492" y="3857"/>
              <a:ext cx="0" cy="5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Line 758"/>
            <p:cNvSpPr>
              <a:spLocks noChangeShapeType="1"/>
            </p:cNvSpPr>
            <p:nvPr/>
          </p:nvSpPr>
          <p:spPr bwMode="auto">
            <a:xfrm>
              <a:off x="1462" y="3886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Line 759"/>
            <p:cNvSpPr>
              <a:spLocks noChangeShapeType="1"/>
            </p:cNvSpPr>
            <p:nvPr/>
          </p:nvSpPr>
          <p:spPr bwMode="auto">
            <a:xfrm>
              <a:off x="1492" y="3857"/>
              <a:ext cx="0" cy="5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Line 760"/>
            <p:cNvSpPr>
              <a:spLocks noChangeShapeType="1"/>
            </p:cNvSpPr>
            <p:nvPr/>
          </p:nvSpPr>
          <p:spPr bwMode="auto">
            <a:xfrm>
              <a:off x="1462" y="3886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Line 761"/>
            <p:cNvSpPr>
              <a:spLocks noChangeShapeType="1"/>
            </p:cNvSpPr>
            <p:nvPr/>
          </p:nvSpPr>
          <p:spPr bwMode="auto">
            <a:xfrm>
              <a:off x="1245" y="3667"/>
              <a:ext cx="5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Line 762"/>
            <p:cNvSpPr>
              <a:spLocks noChangeShapeType="1"/>
            </p:cNvSpPr>
            <p:nvPr/>
          </p:nvSpPr>
          <p:spPr bwMode="auto">
            <a:xfrm>
              <a:off x="1669" y="3666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Freeform 763"/>
            <p:cNvSpPr>
              <a:spLocks noEditPoints="1"/>
            </p:cNvSpPr>
            <p:nvPr/>
          </p:nvSpPr>
          <p:spPr bwMode="auto">
            <a:xfrm>
              <a:off x="1382" y="3694"/>
              <a:ext cx="77" cy="118"/>
            </a:xfrm>
            <a:custGeom>
              <a:avLst/>
              <a:gdLst/>
              <a:ahLst/>
              <a:cxnLst>
                <a:cxn ang="0">
                  <a:pos x="731" y="1142"/>
                </a:cxn>
                <a:cxn ang="0">
                  <a:pos x="662" y="1129"/>
                </a:cxn>
                <a:cxn ang="0">
                  <a:pos x="589" y="1106"/>
                </a:cxn>
                <a:cxn ang="0">
                  <a:pos x="519" y="1076"/>
                </a:cxn>
                <a:cxn ang="0">
                  <a:pos x="453" y="1036"/>
                </a:cxn>
                <a:cxn ang="0">
                  <a:pos x="390" y="990"/>
                </a:cxn>
                <a:cxn ang="0">
                  <a:pos x="332" y="937"/>
                </a:cxn>
                <a:cxn ang="0">
                  <a:pos x="278" y="877"/>
                </a:cxn>
                <a:cxn ang="0">
                  <a:pos x="229" y="811"/>
                </a:cxn>
                <a:cxn ang="0">
                  <a:pos x="185" y="741"/>
                </a:cxn>
                <a:cxn ang="0">
                  <a:pos x="179" y="730"/>
                </a:cxn>
                <a:cxn ang="0">
                  <a:pos x="139" y="608"/>
                </a:cxn>
                <a:cxn ang="0">
                  <a:pos x="234" y="576"/>
                </a:cxn>
                <a:cxn ang="0">
                  <a:pos x="274" y="699"/>
                </a:cxn>
                <a:cxn ang="0">
                  <a:pos x="269" y="688"/>
                </a:cxn>
                <a:cxn ang="0">
                  <a:pos x="310" y="752"/>
                </a:cxn>
                <a:cxn ang="0">
                  <a:pos x="353" y="810"/>
                </a:cxn>
                <a:cxn ang="0">
                  <a:pos x="400" y="863"/>
                </a:cxn>
                <a:cxn ang="0">
                  <a:pos x="450" y="910"/>
                </a:cxn>
                <a:cxn ang="0">
                  <a:pos x="504" y="951"/>
                </a:cxn>
                <a:cxn ang="0">
                  <a:pos x="560" y="984"/>
                </a:cxn>
                <a:cxn ang="0">
                  <a:pos x="619" y="1011"/>
                </a:cxn>
                <a:cxn ang="0">
                  <a:pos x="679" y="1031"/>
                </a:cxn>
                <a:cxn ang="0">
                  <a:pos x="748" y="1043"/>
                </a:cxn>
                <a:cxn ang="0">
                  <a:pos x="731" y="1142"/>
                </a:cxn>
                <a:cxn ang="0">
                  <a:pos x="0" y="691"/>
                </a:cxn>
                <a:cxn ang="0">
                  <a:pos x="86" y="0"/>
                </a:cxn>
                <a:cxn ang="0">
                  <a:pos x="395" y="624"/>
                </a:cxn>
                <a:cxn ang="0">
                  <a:pos x="0" y="691"/>
                </a:cxn>
              </a:cxnLst>
              <a:rect l="0" t="0" r="r" b="b"/>
              <a:pathLst>
                <a:path w="748" h="1142">
                  <a:moveTo>
                    <a:pt x="731" y="1142"/>
                  </a:moveTo>
                  <a:lnTo>
                    <a:pt x="662" y="1129"/>
                  </a:lnTo>
                  <a:lnTo>
                    <a:pt x="589" y="1106"/>
                  </a:lnTo>
                  <a:lnTo>
                    <a:pt x="519" y="1076"/>
                  </a:lnTo>
                  <a:lnTo>
                    <a:pt x="453" y="1036"/>
                  </a:lnTo>
                  <a:lnTo>
                    <a:pt x="390" y="990"/>
                  </a:lnTo>
                  <a:lnTo>
                    <a:pt x="332" y="937"/>
                  </a:lnTo>
                  <a:lnTo>
                    <a:pt x="278" y="877"/>
                  </a:lnTo>
                  <a:lnTo>
                    <a:pt x="229" y="811"/>
                  </a:lnTo>
                  <a:lnTo>
                    <a:pt x="185" y="741"/>
                  </a:lnTo>
                  <a:cubicBezTo>
                    <a:pt x="183" y="738"/>
                    <a:pt x="181" y="734"/>
                    <a:pt x="179" y="730"/>
                  </a:cubicBezTo>
                  <a:lnTo>
                    <a:pt x="139" y="608"/>
                  </a:lnTo>
                  <a:lnTo>
                    <a:pt x="234" y="576"/>
                  </a:lnTo>
                  <a:lnTo>
                    <a:pt x="274" y="699"/>
                  </a:lnTo>
                  <a:lnTo>
                    <a:pt x="269" y="688"/>
                  </a:lnTo>
                  <a:lnTo>
                    <a:pt x="310" y="752"/>
                  </a:lnTo>
                  <a:lnTo>
                    <a:pt x="353" y="810"/>
                  </a:lnTo>
                  <a:lnTo>
                    <a:pt x="400" y="863"/>
                  </a:lnTo>
                  <a:lnTo>
                    <a:pt x="450" y="910"/>
                  </a:lnTo>
                  <a:lnTo>
                    <a:pt x="504" y="951"/>
                  </a:lnTo>
                  <a:lnTo>
                    <a:pt x="560" y="984"/>
                  </a:lnTo>
                  <a:lnTo>
                    <a:pt x="619" y="1011"/>
                  </a:lnTo>
                  <a:lnTo>
                    <a:pt x="679" y="1031"/>
                  </a:lnTo>
                  <a:lnTo>
                    <a:pt x="748" y="1043"/>
                  </a:lnTo>
                  <a:lnTo>
                    <a:pt x="731" y="1142"/>
                  </a:lnTo>
                  <a:close/>
                  <a:moveTo>
                    <a:pt x="0" y="691"/>
                  </a:moveTo>
                  <a:lnTo>
                    <a:pt x="86" y="0"/>
                  </a:lnTo>
                  <a:lnTo>
                    <a:pt x="395" y="624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Freeform 764"/>
            <p:cNvSpPr>
              <a:spLocks noEditPoints="1"/>
            </p:cNvSpPr>
            <p:nvPr/>
          </p:nvSpPr>
          <p:spPr bwMode="auto">
            <a:xfrm>
              <a:off x="1524" y="3694"/>
              <a:ext cx="77" cy="118"/>
            </a:xfrm>
            <a:custGeom>
              <a:avLst/>
              <a:gdLst/>
              <a:ahLst/>
              <a:cxnLst>
                <a:cxn ang="0">
                  <a:pos x="0" y="1043"/>
                </a:cxn>
                <a:cxn ang="0">
                  <a:pos x="69" y="1031"/>
                </a:cxn>
                <a:cxn ang="0">
                  <a:pos x="129" y="1011"/>
                </a:cxn>
                <a:cxn ang="0">
                  <a:pos x="188" y="984"/>
                </a:cxn>
                <a:cxn ang="0">
                  <a:pos x="244" y="951"/>
                </a:cxn>
                <a:cxn ang="0">
                  <a:pos x="297" y="910"/>
                </a:cxn>
                <a:cxn ang="0">
                  <a:pos x="347" y="863"/>
                </a:cxn>
                <a:cxn ang="0">
                  <a:pos x="395" y="810"/>
                </a:cxn>
                <a:cxn ang="0">
                  <a:pos x="439" y="751"/>
                </a:cxn>
                <a:cxn ang="0">
                  <a:pos x="479" y="688"/>
                </a:cxn>
                <a:cxn ang="0">
                  <a:pos x="474" y="699"/>
                </a:cxn>
                <a:cxn ang="0">
                  <a:pos x="514" y="576"/>
                </a:cxn>
                <a:cxn ang="0">
                  <a:pos x="609" y="608"/>
                </a:cxn>
                <a:cxn ang="0">
                  <a:pos x="568" y="730"/>
                </a:cxn>
                <a:cxn ang="0">
                  <a:pos x="563" y="741"/>
                </a:cxn>
                <a:cxn ang="0">
                  <a:pos x="519" y="811"/>
                </a:cxn>
                <a:cxn ang="0">
                  <a:pos x="470" y="877"/>
                </a:cxn>
                <a:cxn ang="0">
                  <a:pos x="415" y="937"/>
                </a:cxn>
                <a:cxn ang="0">
                  <a:pos x="357" y="990"/>
                </a:cxn>
                <a:cxn ang="0">
                  <a:pos x="295" y="1036"/>
                </a:cxn>
                <a:cxn ang="0">
                  <a:pos x="229" y="1076"/>
                </a:cxn>
                <a:cxn ang="0">
                  <a:pos x="159" y="1106"/>
                </a:cxn>
                <a:cxn ang="0">
                  <a:pos x="86" y="1129"/>
                </a:cxn>
                <a:cxn ang="0">
                  <a:pos x="17" y="1142"/>
                </a:cxn>
                <a:cxn ang="0">
                  <a:pos x="0" y="1043"/>
                </a:cxn>
                <a:cxn ang="0">
                  <a:pos x="353" y="624"/>
                </a:cxn>
                <a:cxn ang="0">
                  <a:pos x="662" y="0"/>
                </a:cxn>
                <a:cxn ang="0">
                  <a:pos x="748" y="691"/>
                </a:cxn>
                <a:cxn ang="0">
                  <a:pos x="353" y="624"/>
                </a:cxn>
              </a:cxnLst>
              <a:rect l="0" t="0" r="r" b="b"/>
              <a:pathLst>
                <a:path w="748" h="1142">
                  <a:moveTo>
                    <a:pt x="0" y="1043"/>
                  </a:moveTo>
                  <a:lnTo>
                    <a:pt x="69" y="1031"/>
                  </a:lnTo>
                  <a:lnTo>
                    <a:pt x="129" y="1011"/>
                  </a:lnTo>
                  <a:lnTo>
                    <a:pt x="188" y="984"/>
                  </a:lnTo>
                  <a:lnTo>
                    <a:pt x="244" y="951"/>
                  </a:lnTo>
                  <a:lnTo>
                    <a:pt x="297" y="910"/>
                  </a:lnTo>
                  <a:lnTo>
                    <a:pt x="347" y="863"/>
                  </a:lnTo>
                  <a:lnTo>
                    <a:pt x="395" y="810"/>
                  </a:lnTo>
                  <a:lnTo>
                    <a:pt x="439" y="751"/>
                  </a:lnTo>
                  <a:lnTo>
                    <a:pt x="479" y="688"/>
                  </a:lnTo>
                  <a:lnTo>
                    <a:pt x="474" y="699"/>
                  </a:lnTo>
                  <a:lnTo>
                    <a:pt x="514" y="576"/>
                  </a:lnTo>
                  <a:lnTo>
                    <a:pt x="609" y="608"/>
                  </a:lnTo>
                  <a:lnTo>
                    <a:pt x="568" y="730"/>
                  </a:lnTo>
                  <a:cubicBezTo>
                    <a:pt x="567" y="734"/>
                    <a:pt x="565" y="738"/>
                    <a:pt x="563" y="741"/>
                  </a:cubicBezTo>
                  <a:lnTo>
                    <a:pt x="519" y="811"/>
                  </a:lnTo>
                  <a:lnTo>
                    <a:pt x="470" y="877"/>
                  </a:lnTo>
                  <a:lnTo>
                    <a:pt x="415" y="937"/>
                  </a:lnTo>
                  <a:lnTo>
                    <a:pt x="357" y="990"/>
                  </a:lnTo>
                  <a:lnTo>
                    <a:pt x="295" y="1036"/>
                  </a:lnTo>
                  <a:lnTo>
                    <a:pt x="229" y="1076"/>
                  </a:lnTo>
                  <a:lnTo>
                    <a:pt x="159" y="1106"/>
                  </a:lnTo>
                  <a:lnTo>
                    <a:pt x="86" y="1129"/>
                  </a:lnTo>
                  <a:lnTo>
                    <a:pt x="17" y="1142"/>
                  </a:lnTo>
                  <a:lnTo>
                    <a:pt x="0" y="1043"/>
                  </a:lnTo>
                  <a:close/>
                  <a:moveTo>
                    <a:pt x="353" y="624"/>
                  </a:moveTo>
                  <a:lnTo>
                    <a:pt x="662" y="0"/>
                  </a:lnTo>
                  <a:lnTo>
                    <a:pt x="748" y="691"/>
                  </a:lnTo>
                  <a:lnTo>
                    <a:pt x="353" y="62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Freeform 765"/>
            <p:cNvSpPr>
              <a:spLocks noEditPoints="1"/>
            </p:cNvSpPr>
            <p:nvPr/>
          </p:nvSpPr>
          <p:spPr bwMode="auto">
            <a:xfrm>
              <a:off x="1521" y="3523"/>
              <a:ext cx="77" cy="11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6" y="13"/>
                </a:cxn>
                <a:cxn ang="0">
                  <a:pos x="159" y="35"/>
                </a:cxn>
                <a:cxn ang="0">
                  <a:pos x="229" y="66"/>
                </a:cxn>
                <a:cxn ang="0">
                  <a:pos x="295" y="106"/>
                </a:cxn>
                <a:cxn ang="0">
                  <a:pos x="357" y="152"/>
                </a:cxn>
                <a:cxn ang="0">
                  <a:pos x="415" y="205"/>
                </a:cxn>
                <a:cxn ang="0">
                  <a:pos x="469" y="264"/>
                </a:cxn>
                <a:cxn ang="0">
                  <a:pos x="519" y="330"/>
                </a:cxn>
                <a:cxn ang="0">
                  <a:pos x="563" y="401"/>
                </a:cxn>
                <a:cxn ang="0">
                  <a:pos x="568" y="412"/>
                </a:cxn>
                <a:cxn ang="0">
                  <a:pos x="609" y="534"/>
                </a:cxn>
                <a:cxn ang="0">
                  <a:pos x="514" y="565"/>
                </a:cxn>
                <a:cxn ang="0">
                  <a:pos x="474" y="443"/>
                </a:cxn>
                <a:cxn ang="0">
                  <a:pos x="479" y="454"/>
                </a:cxn>
                <a:cxn ang="0">
                  <a:pos x="439" y="390"/>
                </a:cxn>
                <a:cxn ang="0">
                  <a:pos x="396" y="332"/>
                </a:cxn>
                <a:cxn ang="0">
                  <a:pos x="347" y="279"/>
                </a:cxn>
                <a:cxn ang="0">
                  <a:pos x="297" y="232"/>
                </a:cxn>
                <a:cxn ang="0">
                  <a:pos x="244" y="191"/>
                </a:cxn>
                <a:cxn ang="0">
                  <a:pos x="188" y="158"/>
                </a:cxn>
                <a:cxn ang="0">
                  <a:pos x="129" y="131"/>
                </a:cxn>
                <a:cxn ang="0">
                  <a:pos x="69" y="111"/>
                </a:cxn>
                <a:cxn ang="0">
                  <a:pos x="0" y="99"/>
                </a:cxn>
                <a:cxn ang="0">
                  <a:pos x="17" y="0"/>
                </a:cxn>
                <a:cxn ang="0">
                  <a:pos x="747" y="450"/>
                </a:cxn>
                <a:cxn ang="0">
                  <a:pos x="662" y="1141"/>
                </a:cxn>
                <a:cxn ang="0">
                  <a:pos x="353" y="517"/>
                </a:cxn>
                <a:cxn ang="0">
                  <a:pos x="747" y="450"/>
                </a:cxn>
              </a:cxnLst>
              <a:rect l="0" t="0" r="r" b="b"/>
              <a:pathLst>
                <a:path w="747" h="1141">
                  <a:moveTo>
                    <a:pt x="17" y="0"/>
                  </a:moveTo>
                  <a:lnTo>
                    <a:pt x="86" y="13"/>
                  </a:lnTo>
                  <a:lnTo>
                    <a:pt x="159" y="35"/>
                  </a:lnTo>
                  <a:lnTo>
                    <a:pt x="229" y="66"/>
                  </a:lnTo>
                  <a:lnTo>
                    <a:pt x="295" y="106"/>
                  </a:lnTo>
                  <a:lnTo>
                    <a:pt x="357" y="152"/>
                  </a:lnTo>
                  <a:lnTo>
                    <a:pt x="415" y="205"/>
                  </a:lnTo>
                  <a:lnTo>
                    <a:pt x="469" y="264"/>
                  </a:lnTo>
                  <a:lnTo>
                    <a:pt x="519" y="330"/>
                  </a:lnTo>
                  <a:lnTo>
                    <a:pt x="563" y="401"/>
                  </a:lnTo>
                  <a:cubicBezTo>
                    <a:pt x="565" y="404"/>
                    <a:pt x="567" y="408"/>
                    <a:pt x="568" y="412"/>
                  </a:cubicBezTo>
                  <a:lnTo>
                    <a:pt x="609" y="534"/>
                  </a:lnTo>
                  <a:lnTo>
                    <a:pt x="514" y="565"/>
                  </a:lnTo>
                  <a:lnTo>
                    <a:pt x="474" y="443"/>
                  </a:lnTo>
                  <a:lnTo>
                    <a:pt x="479" y="454"/>
                  </a:lnTo>
                  <a:lnTo>
                    <a:pt x="439" y="390"/>
                  </a:lnTo>
                  <a:lnTo>
                    <a:pt x="396" y="332"/>
                  </a:lnTo>
                  <a:lnTo>
                    <a:pt x="347" y="279"/>
                  </a:lnTo>
                  <a:lnTo>
                    <a:pt x="297" y="232"/>
                  </a:lnTo>
                  <a:lnTo>
                    <a:pt x="244" y="191"/>
                  </a:lnTo>
                  <a:lnTo>
                    <a:pt x="188" y="158"/>
                  </a:lnTo>
                  <a:lnTo>
                    <a:pt x="129" y="131"/>
                  </a:lnTo>
                  <a:lnTo>
                    <a:pt x="69" y="111"/>
                  </a:lnTo>
                  <a:lnTo>
                    <a:pt x="0" y="99"/>
                  </a:lnTo>
                  <a:lnTo>
                    <a:pt x="17" y="0"/>
                  </a:lnTo>
                  <a:close/>
                  <a:moveTo>
                    <a:pt x="747" y="450"/>
                  </a:moveTo>
                  <a:lnTo>
                    <a:pt x="662" y="1141"/>
                  </a:lnTo>
                  <a:lnTo>
                    <a:pt x="353" y="517"/>
                  </a:lnTo>
                  <a:lnTo>
                    <a:pt x="747" y="45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Line 766"/>
            <p:cNvSpPr>
              <a:spLocks noChangeShapeType="1"/>
            </p:cNvSpPr>
            <p:nvPr/>
          </p:nvSpPr>
          <p:spPr bwMode="auto">
            <a:xfrm>
              <a:off x="2994" y="3668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Rectangle 767"/>
            <p:cNvSpPr>
              <a:spLocks noChangeArrowheads="1"/>
            </p:cNvSpPr>
            <p:nvPr/>
          </p:nvSpPr>
          <p:spPr bwMode="auto">
            <a:xfrm>
              <a:off x="1882" y="3375"/>
              <a:ext cx="1174" cy="584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Freeform 768"/>
            <p:cNvSpPr>
              <a:spLocks/>
            </p:cNvSpPr>
            <p:nvPr/>
          </p:nvSpPr>
          <p:spPr bwMode="auto">
            <a:xfrm>
              <a:off x="2034" y="3619"/>
              <a:ext cx="114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747" y="942"/>
                </a:cxn>
                <a:cxn ang="0">
                  <a:pos x="1100" y="589"/>
                </a:cxn>
                <a:cxn ang="0">
                  <a:pos x="1100" y="353"/>
                </a:cxn>
                <a:cxn ang="0">
                  <a:pos x="747" y="0"/>
                </a:cxn>
                <a:cxn ang="0">
                  <a:pos x="353" y="0"/>
                </a:cxn>
              </a:cxnLst>
              <a:rect l="0" t="0" r="r" b="b"/>
              <a:pathLst>
                <a:path w="1100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747" y="942"/>
                  </a:lnTo>
                  <a:cubicBezTo>
                    <a:pt x="942" y="942"/>
                    <a:pt x="1100" y="784"/>
                    <a:pt x="1100" y="589"/>
                  </a:cubicBezTo>
                  <a:lnTo>
                    <a:pt x="1100" y="353"/>
                  </a:lnTo>
                  <a:cubicBezTo>
                    <a:pt x="1100" y="158"/>
                    <a:pt x="942" y="0"/>
                    <a:pt x="747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Freeform 769"/>
            <p:cNvSpPr>
              <a:spLocks/>
            </p:cNvSpPr>
            <p:nvPr/>
          </p:nvSpPr>
          <p:spPr bwMode="auto">
            <a:xfrm>
              <a:off x="1878" y="3619"/>
              <a:ext cx="76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8" y="942"/>
                </a:cxn>
                <a:cxn ang="0">
                  <a:pos x="733" y="667"/>
                </a:cxn>
                <a:cxn ang="0">
                  <a:pos x="733" y="275"/>
                </a:cxn>
                <a:cxn ang="0">
                  <a:pos x="458" y="0"/>
                </a:cxn>
                <a:cxn ang="0">
                  <a:pos x="275" y="0"/>
                </a:cxn>
              </a:cxnLst>
              <a:rect l="0" t="0" r="r" b="b"/>
              <a:pathLst>
                <a:path w="733" h="942">
                  <a:moveTo>
                    <a:pt x="275" y="0"/>
                  </a:moveTo>
                  <a:cubicBezTo>
                    <a:pt x="123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3" y="942"/>
                    <a:pt x="275" y="942"/>
                  </a:cubicBezTo>
                  <a:lnTo>
                    <a:pt x="458" y="942"/>
                  </a:lnTo>
                  <a:cubicBezTo>
                    <a:pt x="610" y="942"/>
                    <a:pt x="733" y="819"/>
                    <a:pt x="733" y="667"/>
                  </a:cubicBezTo>
                  <a:lnTo>
                    <a:pt x="733" y="275"/>
                  </a:lnTo>
                  <a:cubicBezTo>
                    <a:pt x="733" y="123"/>
                    <a:pt x="610" y="0"/>
                    <a:pt x="458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Freeform 770"/>
            <p:cNvSpPr>
              <a:spLocks/>
            </p:cNvSpPr>
            <p:nvPr/>
          </p:nvSpPr>
          <p:spPr bwMode="auto">
            <a:xfrm>
              <a:off x="2251" y="3619"/>
              <a:ext cx="136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955" y="942"/>
                </a:cxn>
                <a:cxn ang="0">
                  <a:pos x="1308" y="589"/>
                </a:cxn>
                <a:cxn ang="0">
                  <a:pos x="1308" y="353"/>
                </a:cxn>
                <a:cxn ang="0">
                  <a:pos x="955" y="0"/>
                </a:cxn>
                <a:cxn ang="0">
                  <a:pos x="353" y="0"/>
                </a:cxn>
              </a:cxnLst>
              <a:rect l="0" t="0" r="r" b="b"/>
              <a:pathLst>
                <a:path w="1308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955" y="942"/>
                  </a:lnTo>
                  <a:cubicBezTo>
                    <a:pt x="1150" y="942"/>
                    <a:pt x="1308" y="784"/>
                    <a:pt x="1308" y="589"/>
                  </a:cubicBezTo>
                  <a:lnTo>
                    <a:pt x="1308" y="353"/>
                  </a:lnTo>
                  <a:cubicBezTo>
                    <a:pt x="1308" y="158"/>
                    <a:pt x="1150" y="0"/>
                    <a:pt x="955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Freeform 771"/>
            <p:cNvSpPr>
              <a:spLocks/>
            </p:cNvSpPr>
            <p:nvPr/>
          </p:nvSpPr>
          <p:spPr bwMode="auto">
            <a:xfrm>
              <a:off x="2490" y="3619"/>
              <a:ext cx="154" cy="97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4" y="942"/>
                </a:cxn>
                <a:cxn ang="0">
                  <a:pos x="1131" y="942"/>
                </a:cxn>
                <a:cxn ang="0">
                  <a:pos x="1484" y="589"/>
                </a:cxn>
                <a:cxn ang="0">
                  <a:pos x="1484" y="353"/>
                </a:cxn>
                <a:cxn ang="0">
                  <a:pos x="1131" y="0"/>
                </a:cxn>
                <a:cxn ang="0">
                  <a:pos x="354" y="0"/>
                </a:cxn>
              </a:cxnLst>
              <a:rect l="0" t="0" r="r" b="b"/>
              <a:pathLst>
                <a:path w="1484" h="942">
                  <a:moveTo>
                    <a:pt x="354" y="0"/>
                  </a:moveTo>
                  <a:cubicBezTo>
                    <a:pt x="159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9" y="942"/>
                    <a:pt x="354" y="942"/>
                  </a:cubicBezTo>
                  <a:lnTo>
                    <a:pt x="1131" y="942"/>
                  </a:lnTo>
                  <a:cubicBezTo>
                    <a:pt x="1326" y="942"/>
                    <a:pt x="1484" y="784"/>
                    <a:pt x="1484" y="589"/>
                  </a:cubicBezTo>
                  <a:lnTo>
                    <a:pt x="1484" y="353"/>
                  </a:lnTo>
                  <a:cubicBezTo>
                    <a:pt x="1484" y="158"/>
                    <a:pt x="1326" y="0"/>
                    <a:pt x="1131" y="0"/>
                  </a:cubicBezTo>
                  <a:lnTo>
                    <a:pt x="354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Freeform 772"/>
            <p:cNvSpPr>
              <a:spLocks/>
            </p:cNvSpPr>
            <p:nvPr/>
          </p:nvSpPr>
          <p:spPr bwMode="auto">
            <a:xfrm>
              <a:off x="2734" y="3619"/>
              <a:ext cx="170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1288" y="942"/>
                </a:cxn>
                <a:cxn ang="0">
                  <a:pos x="1641" y="589"/>
                </a:cxn>
                <a:cxn ang="0">
                  <a:pos x="1641" y="353"/>
                </a:cxn>
                <a:cxn ang="0">
                  <a:pos x="1288" y="0"/>
                </a:cxn>
                <a:cxn ang="0">
                  <a:pos x="353" y="0"/>
                </a:cxn>
              </a:cxnLst>
              <a:rect l="0" t="0" r="r" b="b"/>
              <a:pathLst>
                <a:path w="1641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1288" y="942"/>
                  </a:lnTo>
                  <a:cubicBezTo>
                    <a:pt x="1483" y="942"/>
                    <a:pt x="1641" y="784"/>
                    <a:pt x="1641" y="589"/>
                  </a:cubicBezTo>
                  <a:lnTo>
                    <a:pt x="1641" y="353"/>
                  </a:lnTo>
                  <a:cubicBezTo>
                    <a:pt x="1641" y="158"/>
                    <a:pt x="1483" y="0"/>
                    <a:pt x="1288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Freeform 773"/>
            <p:cNvSpPr>
              <a:spLocks/>
            </p:cNvSpPr>
            <p:nvPr/>
          </p:nvSpPr>
          <p:spPr bwMode="auto">
            <a:xfrm>
              <a:off x="2982" y="3619"/>
              <a:ext cx="75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9" y="942"/>
                </a:cxn>
                <a:cxn ang="0">
                  <a:pos x="734" y="667"/>
                </a:cxn>
                <a:cxn ang="0">
                  <a:pos x="734" y="275"/>
                </a:cxn>
                <a:cxn ang="0">
                  <a:pos x="459" y="0"/>
                </a:cxn>
                <a:cxn ang="0">
                  <a:pos x="275" y="0"/>
                </a:cxn>
              </a:cxnLst>
              <a:rect l="0" t="0" r="r" b="b"/>
              <a:pathLst>
                <a:path w="734" h="942">
                  <a:moveTo>
                    <a:pt x="275" y="0"/>
                  </a:moveTo>
                  <a:cubicBezTo>
                    <a:pt x="124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4" y="942"/>
                    <a:pt x="275" y="942"/>
                  </a:cubicBezTo>
                  <a:lnTo>
                    <a:pt x="459" y="942"/>
                  </a:lnTo>
                  <a:cubicBezTo>
                    <a:pt x="611" y="942"/>
                    <a:pt x="734" y="819"/>
                    <a:pt x="734" y="667"/>
                  </a:cubicBezTo>
                  <a:lnTo>
                    <a:pt x="734" y="275"/>
                  </a:lnTo>
                  <a:cubicBezTo>
                    <a:pt x="734" y="123"/>
                    <a:pt x="611" y="0"/>
                    <a:pt x="459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Line 774"/>
            <p:cNvSpPr>
              <a:spLocks noChangeShapeType="1"/>
            </p:cNvSpPr>
            <p:nvPr/>
          </p:nvSpPr>
          <p:spPr bwMode="auto">
            <a:xfrm flipV="1">
              <a:off x="2322" y="3375"/>
              <a:ext cx="0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Line 775"/>
            <p:cNvSpPr>
              <a:spLocks noChangeShapeType="1"/>
            </p:cNvSpPr>
            <p:nvPr/>
          </p:nvSpPr>
          <p:spPr bwMode="auto">
            <a:xfrm flipV="1">
              <a:off x="2320" y="3716"/>
              <a:ext cx="0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Line 776"/>
            <p:cNvSpPr>
              <a:spLocks noChangeShapeType="1"/>
            </p:cNvSpPr>
            <p:nvPr/>
          </p:nvSpPr>
          <p:spPr bwMode="auto">
            <a:xfrm flipV="1">
              <a:off x="2816" y="3372"/>
              <a:ext cx="0" cy="24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Line 777"/>
            <p:cNvSpPr>
              <a:spLocks noChangeShapeType="1"/>
            </p:cNvSpPr>
            <p:nvPr/>
          </p:nvSpPr>
          <p:spPr bwMode="auto">
            <a:xfrm flipV="1">
              <a:off x="2818" y="3716"/>
              <a:ext cx="0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Freeform 778"/>
            <p:cNvSpPr>
              <a:spLocks noEditPoints="1"/>
            </p:cNvSpPr>
            <p:nvPr/>
          </p:nvSpPr>
          <p:spPr bwMode="auto">
            <a:xfrm>
              <a:off x="1961" y="3655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3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8"/>
                  </a:lnTo>
                  <a:lnTo>
                    <a:pt x="0" y="18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3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Freeform 779"/>
            <p:cNvSpPr>
              <a:spLocks noEditPoints="1"/>
            </p:cNvSpPr>
            <p:nvPr/>
          </p:nvSpPr>
          <p:spPr bwMode="auto">
            <a:xfrm>
              <a:off x="2151" y="3655"/>
              <a:ext cx="96" cy="27"/>
            </a:xfrm>
            <a:custGeom>
              <a:avLst/>
              <a:gdLst/>
              <a:ahLst/>
              <a:cxnLst>
                <a:cxn ang="0">
                  <a:pos x="96" y="18"/>
                </a:cxn>
                <a:cxn ang="0">
                  <a:pos x="21" y="18"/>
                </a:cxn>
                <a:cxn ang="0">
                  <a:pos x="21" y="8"/>
                </a:cxn>
                <a:cxn ang="0">
                  <a:pos x="96" y="8"/>
                </a:cxn>
                <a:cxn ang="0">
                  <a:pos x="96" y="18"/>
                </a:cxn>
                <a:cxn ang="0">
                  <a:pos x="28" y="27"/>
                </a:cxn>
                <a:cxn ang="0">
                  <a:pos x="0" y="13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96" h="27">
                  <a:moveTo>
                    <a:pt x="96" y="18"/>
                  </a:moveTo>
                  <a:lnTo>
                    <a:pt x="21" y="18"/>
                  </a:lnTo>
                  <a:lnTo>
                    <a:pt x="21" y="8"/>
                  </a:lnTo>
                  <a:lnTo>
                    <a:pt x="96" y="8"/>
                  </a:lnTo>
                  <a:lnTo>
                    <a:pt x="96" y="18"/>
                  </a:lnTo>
                  <a:close/>
                  <a:moveTo>
                    <a:pt x="28" y="27"/>
                  </a:moveTo>
                  <a:lnTo>
                    <a:pt x="0" y="13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Freeform 780"/>
            <p:cNvSpPr>
              <a:spLocks noEditPoints="1"/>
            </p:cNvSpPr>
            <p:nvPr/>
          </p:nvSpPr>
          <p:spPr bwMode="auto">
            <a:xfrm>
              <a:off x="2391" y="3655"/>
              <a:ext cx="94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3" y="8"/>
                </a:cxn>
                <a:cxn ang="0">
                  <a:pos x="73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66" y="0"/>
                </a:cxn>
                <a:cxn ang="0">
                  <a:pos x="94" y="13"/>
                </a:cxn>
                <a:cxn ang="0">
                  <a:pos x="66" y="27"/>
                </a:cxn>
                <a:cxn ang="0">
                  <a:pos x="66" y="0"/>
                </a:cxn>
              </a:cxnLst>
              <a:rect l="0" t="0" r="r" b="b"/>
              <a:pathLst>
                <a:path w="94" h="27">
                  <a:moveTo>
                    <a:pt x="0" y="8"/>
                  </a:moveTo>
                  <a:lnTo>
                    <a:pt x="73" y="8"/>
                  </a:lnTo>
                  <a:lnTo>
                    <a:pt x="73" y="18"/>
                  </a:lnTo>
                  <a:lnTo>
                    <a:pt x="0" y="18"/>
                  </a:lnTo>
                  <a:lnTo>
                    <a:pt x="0" y="8"/>
                  </a:lnTo>
                  <a:close/>
                  <a:moveTo>
                    <a:pt x="66" y="0"/>
                  </a:moveTo>
                  <a:lnTo>
                    <a:pt x="94" y="13"/>
                  </a:lnTo>
                  <a:lnTo>
                    <a:pt x="66" y="2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Freeform 781"/>
            <p:cNvSpPr>
              <a:spLocks noEditPoints="1"/>
            </p:cNvSpPr>
            <p:nvPr/>
          </p:nvSpPr>
          <p:spPr bwMode="auto">
            <a:xfrm>
              <a:off x="2647" y="3654"/>
              <a:ext cx="84" cy="27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1" y="19"/>
                </a:cxn>
                <a:cxn ang="0">
                  <a:pos x="21" y="8"/>
                </a:cxn>
                <a:cxn ang="0">
                  <a:pos x="84" y="8"/>
                </a:cxn>
                <a:cxn ang="0">
                  <a:pos x="84" y="19"/>
                </a:cxn>
                <a:cxn ang="0">
                  <a:pos x="28" y="27"/>
                </a:cxn>
                <a:cxn ang="0">
                  <a:pos x="0" y="13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84" h="27">
                  <a:moveTo>
                    <a:pt x="84" y="19"/>
                  </a:moveTo>
                  <a:lnTo>
                    <a:pt x="21" y="19"/>
                  </a:lnTo>
                  <a:lnTo>
                    <a:pt x="21" y="8"/>
                  </a:lnTo>
                  <a:lnTo>
                    <a:pt x="84" y="8"/>
                  </a:lnTo>
                  <a:lnTo>
                    <a:pt x="84" y="19"/>
                  </a:lnTo>
                  <a:close/>
                  <a:moveTo>
                    <a:pt x="28" y="27"/>
                  </a:moveTo>
                  <a:lnTo>
                    <a:pt x="0" y="13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Freeform 782"/>
            <p:cNvSpPr>
              <a:spLocks noEditPoints="1"/>
            </p:cNvSpPr>
            <p:nvPr/>
          </p:nvSpPr>
          <p:spPr bwMode="auto">
            <a:xfrm>
              <a:off x="2908" y="3654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9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3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9"/>
                  </a:lnTo>
                  <a:lnTo>
                    <a:pt x="0" y="19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3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46" name="Group 785"/>
            <p:cNvGrpSpPr>
              <a:grpSpLocks/>
            </p:cNvGrpSpPr>
            <p:nvPr/>
          </p:nvGrpSpPr>
          <p:grpSpPr bwMode="auto">
            <a:xfrm>
              <a:off x="1890" y="3641"/>
              <a:ext cx="59" cy="58"/>
              <a:chOff x="1890" y="3641"/>
              <a:chExt cx="59" cy="58"/>
            </a:xfrm>
          </p:grpSpPr>
          <p:sp>
            <p:nvSpPr>
              <p:cNvPr id="799" name="Line 783"/>
              <p:cNvSpPr>
                <a:spLocks noChangeShapeType="1"/>
              </p:cNvSpPr>
              <p:nvPr/>
            </p:nvSpPr>
            <p:spPr bwMode="auto">
              <a:xfrm>
                <a:off x="1920" y="3641"/>
                <a:ext cx="0" cy="58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Line 784"/>
              <p:cNvSpPr>
                <a:spLocks noChangeShapeType="1"/>
              </p:cNvSpPr>
              <p:nvPr/>
            </p:nvSpPr>
            <p:spPr bwMode="auto">
              <a:xfrm>
                <a:off x="1890" y="3669"/>
                <a:ext cx="59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7" name="Group 788"/>
            <p:cNvGrpSpPr>
              <a:grpSpLocks/>
            </p:cNvGrpSpPr>
            <p:nvPr/>
          </p:nvGrpSpPr>
          <p:grpSpPr bwMode="auto">
            <a:xfrm>
              <a:off x="2291" y="3638"/>
              <a:ext cx="59" cy="59"/>
              <a:chOff x="2291" y="3638"/>
              <a:chExt cx="59" cy="59"/>
            </a:xfrm>
          </p:grpSpPr>
          <p:sp>
            <p:nvSpPr>
              <p:cNvPr id="797" name="Line 786"/>
              <p:cNvSpPr>
                <a:spLocks noChangeShapeType="1"/>
              </p:cNvSpPr>
              <p:nvPr/>
            </p:nvSpPr>
            <p:spPr bwMode="auto">
              <a:xfrm>
                <a:off x="2321" y="3638"/>
                <a:ext cx="0" cy="59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8" name="Line 787"/>
              <p:cNvSpPr>
                <a:spLocks noChangeShapeType="1"/>
              </p:cNvSpPr>
              <p:nvPr/>
            </p:nvSpPr>
            <p:spPr bwMode="auto">
              <a:xfrm>
                <a:off x="2291" y="3667"/>
                <a:ext cx="59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48" name="Line 789"/>
            <p:cNvSpPr>
              <a:spLocks noChangeShapeType="1"/>
            </p:cNvSpPr>
            <p:nvPr/>
          </p:nvSpPr>
          <p:spPr bwMode="auto">
            <a:xfrm>
              <a:off x="2062" y="3667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Line 790"/>
            <p:cNvSpPr>
              <a:spLocks noChangeShapeType="1"/>
            </p:cNvSpPr>
            <p:nvPr/>
          </p:nvSpPr>
          <p:spPr bwMode="auto">
            <a:xfrm>
              <a:off x="2538" y="3668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50" name="Group 793"/>
            <p:cNvGrpSpPr>
              <a:grpSpLocks/>
            </p:cNvGrpSpPr>
            <p:nvPr/>
          </p:nvGrpSpPr>
          <p:grpSpPr bwMode="auto">
            <a:xfrm>
              <a:off x="2787" y="3639"/>
              <a:ext cx="58" cy="59"/>
              <a:chOff x="2787" y="3639"/>
              <a:chExt cx="58" cy="59"/>
            </a:xfrm>
          </p:grpSpPr>
          <p:sp>
            <p:nvSpPr>
              <p:cNvPr id="795" name="Line 791"/>
              <p:cNvSpPr>
                <a:spLocks noChangeShapeType="1"/>
              </p:cNvSpPr>
              <p:nvPr/>
            </p:nvSpPr>
            <p:spPr bwMode="auto">
              <a:xfrm>
                <a:off x="2817" y="3639"/>
                <a:ext cx="0" cy="59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6" name="Line 792"/>
              <p:cNvSpPr>
                <a:spLocks noChangeShapeType="1"/>
              </p:cNvSpPr>
              <p:nvPr/>
            </p:nvSpPr>
            <p:spPr bwMode="auto">
              <a:xfrm>
                <a:off x="2787" y="3667"/>
                <a:ext cx="58" cy="0"/>
              </a:xfrm>
              <a:prstGeom prst="line">
                <a:avLst/>
              </a:prstGeom>
              <a:noFill/>
              <a:ln w="174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51" name="Line 794"/>
            <p:cNvSpPr>
              <a:spLocks noChangeShapeType="1"/>
            </p:cNvSpPr>
            <p:nvPr/>
          </p:nvSpPr>
          <p:spPr bwMode="auto">
            <a:xfrm>
              <a:off x="2119" y="3547"/>
              <a:ext cx="88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Line 795"/>
            <p:cNvSpPr>
              <a:spLocks noChangeShapeType="1"/>
            </p:cNvSpPr>
            <p:nvPr/>
          </p:nvSpPr>
          <p:spPr bwMode="auto">
            <a:xfrm>
              <a:off x="1942" y="3781"/>
              <a:ext cx="90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Line 796"/>
            <p:cNvSpPr>
              <a:spLocks noChangeShapeType="1"/>
            </p:cNvSpPr>
            <p:nvPr/>
          </p:nvSpPr>
          <p:spPr bwMode="auto">
            <a:xfrm flipV="1">
              <a:off x="2000" y="3708"/>
              <a:ext cx="54" cy="7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Line 797"/>
            <p:cNvSpPr>
              <a:spLocks noChangeShapeType="1"/>
            </p:cNvSpPr>
            <p:nvPr/>
          </p:nvSpPr>
          <p:spPr bwMode="auto">
            <a:xfrm flipV="1">
              <a:off x="2121" y="3547"/>
              <a:ext cx="55" cy="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Line 798"/>
            <p:cNvSpPr>
              <a:spLocks noChangeShapeType="1"/>
            </p:cNvSpPr>
            <p:nvPr/>
          </p:nvSpPr>
          <p:spPr bwMode="auto">
            <a:xfrm flipV="1">
              <a:off x="2475" y="3712"/>
              <a:ext cx="54" cy="7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Line 799"/>
            <p:cNvSpPr>
              <a:spLocks noChangeShapeType="1"/>
            </p:cNvSpPr>
            <p:nvPr/>
          </p:nvSpPr>
          <p:spPr bwMode="auto">
            <a:xfrm flipV="1">
              <a:off x="2598" y="3546"/>
              <a:ext cx="54" cy="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Line 816"/>
            <p:cNvSpPr>
              <a:spLocks noChangeShapeType="1"/>
            </p:cNvSpPr>
            <p:nvPr/>
          </p:nvSpPr>
          <p:spPr bwMode="auto">
            <a:xfrm>
              <a:off x="2994" y="3668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Freeform 818"/>
            <p:cNvSpPr>
              <a:spLocks/>
            </p:cNvSpPr>
            <p:nvPr/>
          </p:nvSpPr>
          <p:spPr bwMode="auto">
            <a:xfrm>
              <a:off x="2034" y="3619"/>
              <a:ext cx="114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747" y="942"/>
                </a:cxn>
                <a:cxn ang="0">
                  <a:pos x="1100" y="589"/>
                </a:cxn>
                <a:cxn ang="0">
                  <a:pos x="1100" y="353"/>
                </a:cxn>
                <a:cxn ang="0">
                  <a:pos x="747" y="0"/>
                </a:cxn>
                <a:cxn ang="0">
                  <a:pos x="353" y="0"/>
                </a:cxn>
              </a:cxnLst>
              <a:rect l="0" t="0" r="r" b="b"/>
              <a:pathLst>
                <a:path w="1100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747" y="942"/>
                  </a:lnTo>
                  <a:cubicBezTo>
                    <a:pt x="942" y="942"/>
                    <a:pt x="1100" y="784"/>
                    <a:pt x="1100" y="589"/>
                  </a:cubicBezTo>
                  <a:lnTo>
                    <a:pt x="1100" y="353"/>
                  </a:lnTo>
                  <a:cubicBezTo>
                    <a:pt x="1100" y="158"/>
                    <a:pt x="942" y="0"/>
                    <a:pt x="747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Freeform 819"/>
            <p:cNvSpPr>
              <a:spLocks/>
            </p:cNvSpPr>
            <p:nvPr/>
          </p:nvSpPr>
          <p:spPr bwMode="auto">
            <a:xfrm>
              <a:off x="1878" y="3619"/>
              <a:ext cx="76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8" y="942"/>
                </a:cxn>
                <a:cxn ang="0">
                  <a:pos x="733" y="667"/>
                </a:cxn>
                <a:cxn ang="0">
                  <a:pos x="733" y="275"/>
                </a:cxn>
                <a:cxn ang="0">
                  <a:pos x="458" y="0"/>
                </a:cxn>
                <a:cxn ang="0">
                  <a:pos x="275" y="0"/>
                </a:cxn>
              </a:cxnLst>
              <a:rect l="0" t="0" r="r" b="b"/>
              <a:pathLst>
                <a:path w="733" h="942">
                  <a:moveTo>
                    <a:pt x="275" y="0"/>
                  </a:moveTo>
                  <a:cubicBezTo>
                    <a:pt x="123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3" y="942"/>
                    <a:pt x="275" y="942"/>
                  </a:cubicBezTo>
                  <a:lnTo>
                    <a:pt x="458" y="942"/>
                  </a:lnTo>
                  <a:cubicBezTo>
                    <a:pt x="610" y="942"/>
                    <a:pt x="733" y="819"/>
                    <a:pt x="733" y="667"/>
                  </a:cubicBezTo>
                  <a:lnTo>
                    <a:pt x="733" y="275"/>
                  </a:lnTo>
                  <a:cubicBezTo>
                    <a:pt x="733" y="123"/>
                    <a:pt x="610" y="0"/>
                    <a:pt x="458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Freeform 820"/>
            <p:cNvSpPr>
              <a:spLocks/>
            </p:cNvSpPr>
            <p:nvPr/>
          </p:nvSpPr>
          <p:spPr bwMode="auto">
            <a:xfrm>
              <a:off x="2251" y="3619"/>
              <a:ext cx="136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955" y="942"/>
                </a:cxn>
                <a:cxn ang="0">
                  <a:pos x="1308" y="589"/>
                </a:cxn>
                <a:cxn ang="0">
                  <a:pos x="1308" y="353"/>
                </a:cxn>
                <a:cxn ang="0">
                  <a:pos x="955" y="0"/>
                </a:cxn>
                <a:cxn ang="0">
                  <a:pos x="353" y="0"/>
                </a:cxn>
              </a:cxnLst>
              <a:rect l="0" t="0" r="r" b="b"/>
              <a:pathLst>
                <a:path w="1308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955" y="942"/>
                  </a:lnTo>
                  <a:cubicBezTo>
                    <a:pt x="1150" y="942"/>
                    <a:pt x="1308" y="784"/>
                    <a:pt x="1308" y="589"/>
                  </a:cubicBezTo>
                  <a:lnTo>
                    <a:pt x="1308" y="353"/>
                  </a:lnTo>
                  <a:cubicBezTo>
                    <a:pt x="1308" y="158"/>
                    <a:pt x="1150" y="0"/>
                    <a:pt x="955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Freeform 821"/>
            <p:cNvSpPr>
              <a:spLocks/>
            </p:cNvSpPr>
            <p:nvPr/>
          </p:nvSpPr>
          <p:spPr bwMode="auto">
            <a:xfrm>
              <a:off x="2490" y="3619"/>
              <a:ext cx="154" cy="97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4" y="942"/>
                </a:cxn>
                <a:cxn ang="0">
                  <a:pos x="1131" y="942"/>
                </a:cxn>
                <a:cxn ang="0">
                  <a:pos x="1484" y="589"/>
                </a:cxn>
                <a:cxn ang="0">
                  <a:pos x="1484" y="353"/>
                </a:cxn>
                <a:cxn ang="0">
                  <a:pos x="1131" y="0"/>
                </a:cxn>
                <a:cxn ang="0">
                  <a:pos x="354" y="0"/>
                </a:cxn>
              </a:cxnLst>
              <a:rect l="0" t="0" r="r" b="b"/>
              <a:pathLst>
                <a:path w="1484" h="942">
                  <a:moveTo>
                    <a:pt x="354" y="0"/>
                  </a:moveTo>
                  <a:cubicBezTo>
                    <a:pt x="159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9" y="942"/>
                    <a:pt x="354" y="942"/>
                  </a:cubicBezTo>
                  <a:lnTo>
                    <a:pt x="1131" y="942"/>
                  </a:lnTo>
                  <a:cubicBezTo>
                    <a:pt x="1326" y="942"/>
                    <a:pt x="1484" y="784"/>
                    <a:pt x="1484" y="589"/>
                  </a:cubicBezTo>
                  <a:lnTo>
                    <a:pt x="1484" y="353"/>
                  </a:lnTo>
                  <a:cubicBezTo>
                    <a:pt x="1484" y="158"/>
                    <a:pt x="1326" y="0"/>
                    <a:pt x="1131" y="0"/>
                  </a:cubicBezTo>
                  <a:lnTo>
                    <a:pt x="354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Freeform 822"/>
            <p:cNvSpPr>
              <a:spLocks/>
            </p:cNvSpPr>
            <p:nvPr/>
          </p:nvSpPr>
          <p:spPr bwMode="auto">
            <a:xfrm>
              <a:off x="2734" y="3619"/>
              <a:ext cx="170" cy="97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0" y="353"/>
                </a:cxn>
                <a:cxn ang="0">
                  <a:pos x="0" y="589"/>
                </a:cxn>
                <a:cxn ang="0">
                  <a:pos x="353" y="942"/>
                </a:cxn>
                <a:cxn ang="0">
                  <a:pos x="1288" y="942"/>
                </a:cxn>
                <a:cxn ang="0">
                  <a:pos x="1641" y="589"/>
                </a:cxn>
                <a:cxn ang="0">
                  <a:pos x="1641" y="353"/>
                </a:cxn>
                <a:cxn ang="0">
                  <a:pos x="1288" y="0"/>
                </a:cxn>
                <a:cxn ang="0">
                  <a:pos x="353" y="0"/>
                </a:cxn>
              </a:cxnLst>
              <a:rect l="0" t="0" r="r" b="b"/>
              <a:pathLst>
                <a:path w="1641" h="942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589"/>
                  </a:lnTo>
                  <a:cubicBezTo>
                    <a:pt x="0" y="784"/>
                    <a:pt x="158" y="942"/>
                    <a:pt x="353" y="942"/>
                  </a:cubicBezTo>
                  <a:lnTo>
                    <a:pt x="1288" y="942"/>
                  </a:lnTo>
                  <a:cubicBezTo>
                    <a:pt x="1483" y="942"/>
                    <a:pt x="1641" y="784"/>
                    <a:pt x="1641" y="589"/>
                  </a:cubicBezTo>
                  <a:lnTo>
                    <a:pt x="1641" y="353"/>
                  </a:lnTo>
                  <a:cubicBezTo>
                    <a:pt x="1641" y="158"/>
                    <a:pt x="1483" y="0"/>
                    <a:pt x="1288" y="0"/>
                  </a:cubicBezTo>
                  <a:lnTo>
                    <a:pt x="353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Freeform 823"/>
            <p:cNvSpPr>
              <a:spLocks/>
            </p:cNvSpPr>
            <p:nvPr/>
          </p:nvSpPr>
          <p:spPr bwMode="auto">
            <a:xfrm>
              <a:off x="2982" y="3619"/>
              <a:ext cx="75" cy="9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275"/>
                </a:cxn>
                <a:cxn ang="0">
                  <a:pos x="0" y="667"/>
                </a:cxn>
                <a:cxn ang="0">
                  <a:pos x="275" y="942"/>
                </a:cxn>
                <a:cxn ang="0">
                  <a:pos x="459" y="942"/>
                </a:cxn>
                <a:cxn ang="0">
                  <a:pos x="734" y="667"/>
                </a:cxn>
                <a:cxn ang="0">
                  <a:pos x="734" y="275"/>
                </a:cxn>
                <a:cxn ang="0">
                  <a:pos x="459" y="0"/>
                </a:cxn>
                <a:cxn ang="0">
                  <a:pos x="275" y="0"/>
                </a:cxn>
              </a:cxnLst>
              <a:rect l="0" t="0" r="r" b="b"/>
              <a:pathLst>
                <a:path w="734" h="942">
                  <a:moveTo>
                    <a:pt x="275" y="0"/>
                  </a:moveTo>
                  <a:cubicBezTo>
                    <a:pt x="124" y="0"/>
                    <a:pt x="0" y="123"/>
                    <a:pt x="0" y="275"/>
                  </a:cubicBezTo>
                  <a:lnTo>
                    <a:pt x="0" y="667"/>
                  </a:lnTo>
                  <a:cubicBezTo>
                    <a:pt x="0" y="819"/>
                    <a:pt x="124" y="942"/>
                    <a:pt x="275" y="942"/>
                  </a:cubicBezTo>
                  <a:lnTo>
                    <a:pt x="459" y="942"/>
                  </a:lnTo>
                  <a:cubicBezTo>
                    <a:pt x="611" y="942"/>
                    <a:pt x="734" y="819"/>
                    <a:pt x="734" y="667"/>
                  </a:cubicBezTo>
                  <a:lnTo>
                    <a:pt x="734" y="275"/>
                  </a:lnTo>
                  <a:cubicBezTo>
                    <a:pt x="734" y="123"/>
                    <a:pt x="611" y="0"/>
                    <a:pt x="459" y="0"/>
                  </a:cubicBezTo>
                  <a:lnTo>
                    <a:pt x="275" y="0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Line 824"/>
            <p:cNvSpPr>
              <a:spLocks noChangeShapeType="1"/>
            </p:cNvSpPr>
            <p:nvPr/>
          </p:nvSpPr>
          <p:spPr bwMode="auto">
            <a:xfrm flipV="1">
              <a:off x="2322" y="3375"/>
              <a:ext cx="0" cy="2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Line 825"/>
            <p:cNvSpPr>
              <a:spLocks noChangeShapeType="1"/>
            </p:cNvSpPr>
            <p:nvPr/>
          </p:nvSpPr>
          <p:spPr bwMode="auto">
            <a:xfrm flipV="1">
              <a:off x="2320" y="3716"/>
              <a:ext cx="0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Line 826"/>
            <p:cNvSpPr>
              <a:spLocks noChangeShapeType="1"/>
            </p:cNvSpPr>
            <p:nvPr/>
          </p:nvSpPr>
          <p:spPr bwMode="auto">
            <a:xfrm flipV="1">
              <a:off x="2816" y="3372"/>
              <a:ext cx="0" cy="24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Line 827"/>
            <p:cNvSpPr>
              <a:spLocks noChangeShapeType="1"/>
            </p:cNvSpPr>
            <p:nvPr/>
          </p:nvSpPr>
          <p:spPr bwMode="auto">
            <a:xfrm flipV="1">
              <a:off x="2818" y="3716"/>
              <a:ext cx="0" cy="24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Freeform 828"/>
            <p:cNvSpPr>
              <a:spLocks noEditPoints="1"/>
            </p:cNvSpPr>
            <p:nvPr/>
          </p:nvSpPr>
          <p:spPr bwMode="auto">
            <a:xfrm>
              <a:off x="1961" y="3655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3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8"/>
                  </a:lnTo>
                  <a:lnTo>
                    <a:pt x="0" y="18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3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Freeform 829"/>
            <p:cNvSpPr>
              <a:spLocks noEditPoints="1"/>
            </p:cNvSpPr>
            <p:nvPr/>
          </p:nvSpPr>
          <p:spPr bwMode="auto">
            <a:xfrm>
              <a:off x="2151" y="3655"/>
              <a:ext cx="96" cy="27"/>
            </a:xfrm>
            <a:custGeom>
              <a:avLst/>
              <a:gdLst/>
              <a:ahLst/>
              <a:cxnLst>
                <a:cxn ang="0">
                  <a:pos x="96" y="18"/>
                </a:cxn>
                <a:cxn ang="0">
                  <a:pos x="21" y="18"/>
                </a:cxn>
                <a:cxn ang="0">
                  <a:pos x="21" y="8"/>
                </a:cxn>
                <a:cxn ang="0">
                  <a:pos x="96" y="8"/>
                </a:cxn>
                <a:cxn ang="0">
                  <a:pos x="96" y="18"/>
                </a:cxn>
                <a:cxn ang="0">
                  <a:pos x="28" y="27"/>
                </a:cxn>
                <a:cxn ang="0">
                  <a:pos x="0" y="13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96" h="27">
                  <a:moveTo>
                    <a:pt x="96" y="18"/>
                  </a:moveTo>
                  <a:lnTo>
                    <a:pt x="21" y="18"/>
                  </a:lnTo>
                  <a:lnTo>
                    <a:pt x="21" y="8"/>
                  </a:lnTo>
                  <a:lnTo>
                    <a:pt x="96" y="8"/>
                  </a:lnTo>
                  <a:lnTo>
                    <a:pt x="96" y="18"/>
                  </a:lnTo>
                  <a:close/>
                  <a:moveTo>
                    <a:pt x="28" y="27"/>
                  </a:moveTo>
                  <a:lnTo>
                    <a:pt x="0" y="13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Freeform 830"/>
            <p:cNvSpPr>
              <a:spLocks noEditPoints="1"/>
            </p:cNvSpPr>
            <p:nvPr/>
          </p:nvSpPr>
          <p:spPr bwMode="auto">
            <a:xfrm>
              <a:off x="2391" y="3655"/>
              <a:ext cx="94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3" y="8"/>
                </a:cxn>
                <a:cxn ang="0">
                  <a:pos x="73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66" y="0"/>
                </a:cxn>
                <a:cxn ang="0">
                  <a:pos x="94" y="13"/>
                </a:cxn>
                <a:cxn ang="0">
                  <a:pos x="66" y="27"/>
                </a:cxn>
                <a:cxn ang="0">
                  <a:pos x="66" y="0"/>
                </a:cxn>
              </a:cxnLst>
              <a:rect l="0" t="0" r="r" b="b"/>
              <a:pathLst>
                <a:path w="94" h="27">
                  <a:moveTo>
                    <a:pt x="0" y="8"/>
                  </a:moveTo>
                  <a:lnTo>
                    <a:pt x="73" y="8"/>
                  </a:lnTo>
                  <a:lnTo>
                    <a:pt x="73" y="18"/>
                  </a:lnTo>
                  <a:lnTo>
                    <a:pt x="0" y="18"/>
                  </a:lnTo>
                  <a:lnTo>
                    <a:pt x="0" y="8"/>
                  </a:lnTo>
                  <a:close/>
                  <a:moveTo>
                    <a:pt x="66" y="0"/>
                  </a:moveTo>
                  <a:lnTo>
                    <a:pt x="94" y="13"/>
                  </a:lnTo>
                  <a:lnTo>
                    <a:pt x="66" y="2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Freeform 831"/>
            <p:cNvSpPr>
              <a:spLocks noEditPoints="1"/>
            </p:cNvSpPr>
            <p:nvPr/>
          </p:nvSpPr>
          <p:spPr bwMode="auto">
            <a:xfrm>
              <a:off x="2647" y="3654"/>
              <a:ext cx="84" cy="27"/>
            </a:xfrm>
            <a:custGeom>
              <a:avLst/>
              <a:gdLst/>
              <a:ahLst/>
              <a:cxnLst>
                <a:cxn ang="0">
                  <a:pos x="84" y="19"/>
                </a:cxn>
                <a:cxn ang="0">
                  <a:pos x="21" y="19"/>
                </a:cxn>
                <a:cxn ang="0">
                  <a:pos x="21" y="8"/>
                </a:cxn>
                <a:cxn ang="0">
                  <a:pos x="84" y="8"/>
                </a:cxn>
                <a:cxn ang="0">
                  <a:pos x="84" y="19"/>
                </a:cxn>
                <a:cxn ang="0">
                  <a:pos x="28" y="27"/>
                </a:cxn>
                <a:cxn ang="0">
                  <a:pos x="0" y="13"/>
                </a:cxn>
                <a:cxn ang="0">
                  <a:pos x="28" y="0"/>
                </a:cxn>
                <a:cxn ang="0">
                  <a:pos x="28" y="27"/>
                </a:cxn>
              </a:cxnLst>
              <a:rect l="0" t="0" r="r" b="b"/>
              <a:pathLst>
                <a:path w="84" h="27">
                  <a:moveTo>
                    <a:pt x="84" y="19"/>
                  </a:moveTo>
                  <a:lnTo>
                    <a:pt x="21" y="19"/>
                  </a:lnTo>
                  <a:lnTo>
                    <a:pt x="21" y="8"/>
                  </a:lnTo>
                  <a:lnTo>
                    <a:pt x="84" y="8"/>
                  </a:lnTo>
                  <a:lnTo>
                    <a:pt x="84" y="19"/>
                  </a:lnTo>
                  <a:close/>
                  <a:moveTo>
                    <a:pt x="28" y="27"/>
                  </a:moveTo>
                  <a:lnTo>
                    <a:pt x="0" y="13"/>
                  </a:lnTo>
                  <a:lnTo>
                    <a:pt x="28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Freeform 832"/>
            <p:cNvSpPr>
              <a:spLocks noEditPoints="1"/>
            </p:cNvSpPr>
            <p:nvPr/>
          </p:nvSpPr>
          <p:spPr bwMode="auto">
            <a:xfrm>
              <a:off x="2908" y="3654"/>
              <a:ext cx="71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0" y="8"/>
                </a:cxn>
                <a:cxn ang="0">
                  <a:pos x="50" y="19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43" y="0"/>
                </a:cxn>
                <a:cxn ang="0">
                  <a:pos x="71" y="13"/>
                </a:cxn>
                <a:cxn ang="0">
                  <a:pos x="43" y="27"/>
                </a:cxn>
                <a:cxn ang="0">
                  <a:pos x="43" y="0"/>
                </a:cxn>
              </a:cxnLst>
              <a:rect l="0" t="0" r="r" b="b"/>
              <a:pathLst>
                <a:path w="71" h="27">
                  <a:moveTo>
                    <a:pt x="0" y="8"/>
                  </a:moveTo>
                  <a:lnTo>
                    <a:pt x="50" y="8"/>
                  </a:lnTo>
                  <a:lnTo>
                    <a:pt x="50" y="19"/>
                  </a:lnTo>
                  <a:lnTo>
                    <a:pt x="0" y="19"/>
                  </a:lnTo>
                  <a:lnTo>
                    <a:pt x="0" y="8"/>
                  </a:lnTo>
                  <a:close/>
                  <a:moveTo>
                    <a:pt x="43" y="0"/>
                  </a:moveTo>
                  <a:lnTo>
                    <a:pt x="71" y="13"/>
                  </a:lnTo>
                  <a:lnTo>
                    <a:pt x="43" y="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Line 833"/>
            <p:cNvSpPr>
              <a:spLocks noChangeShapeType="1"/>
            </p:cNvSpPr>
            <p:nvPr/>
          </p:nvSpPr>
          <p:spPr bwMode="auto">
            <a:xfrm>
              <a:off x="1920" y="3641"/>
              <a:ext cx="0" cy="5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Line 834"/>
            <p:cNvSpPr>
              <a:spLocks noChangeShapeType="1"/>
            </p:cNvSpPr>
            <p:nvPr/>
          </p:nvSpPr>
          <p:spPr bwMode="auto">
            <a:xfrm>
              <a:off x="1890" y="3669"/>
              <a:ext cx="5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Line 835"/>
            <p:cNvSpPr>
              <a:spLocks noChangeShapeType="1"/>
            </p:cNvSpPr>
            <p:nvPr/>
          </p:nvSpPr>
          <p:spPr bwMode="auto">
            <a:xfrm>
              <a:off x="1920" y="3641"/>
              <a:ext cx="0" cy="58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Line 836"/>
            <p:cNvSpPr>
              <a:spLocks noChangeShapeType="1"/>
            </p:cNvSpPr>
            <p:nvPr/>
          </p:nvSpPr>
          <p:spPr bwMode="auto">
            <a:xfrm>
              <a:off x="1890" y="3669"/>
              <a:ext cx="5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Line 837"/>
            <p:cNvSpPr>
              <a:spLocks noChangeShapeType="1"/>
            </p:cNvSpPr>
            <p:nvPr/>
          </p:nvSpPr>
          <p:spPr bwMode="auto">
            <a:xfrm>
              <a:off x="2321" y="3638"/>
              <a:ext cx="0" cy="5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Line 838"/>
            <p:cNvSpPr>
              <a:spLocks noChangeShapeType="1"/>
            </p:cNvSpPr>
            <p:nvPr/>
          </p:nvSpPr>
          <p:spPr bwMode="auto">
            <a:xfrm>
              <a:off x="2291" y="3667"/>
              <a:ext cx="5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Line 839"/>
            <p:cNvSpPr>
              <a:spLocks noChangeShapeType="1"/>
            </p:cNvSpPr>
            <p:nvPr/>
          </p:nvSpPr>
          <p:spPr bwMode="auto">
            <a:xfrm>
              <a:off x="2321" y="3638"/>
              <a:ext cx="0" cy="5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Line 840"/>
            <p:cNvSpPr>
              <a:spLocks noChangeShapeType="1"/>
            </p:cNvSpPr>
            <p:nvPr/>
          </p:nvSpPr>
          <p:spPr bwMode="auto">
            <a:xfrm>
              <a:off x="2291" y="3667"/>
              <a:ext cx="5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Line 841"/>
            <p:cNvSpPr>
              <a:spLocks noChangeShapeType="1"/>
            </p:cNvSpPr>
            <p:nvPr/>
          </p:nvSpPr>
          <p:spPr bwMode="auto">
            <a:xfrm>
              <a:off x="2062" y="3667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Line 842"/>
            <p:cNvSpPr>
              <a:spLocks noChangeShapeType="1"/>
            </p:cNvSpPr>
            <p:nvPr/>
          </p:nvSpPr>
          <p:spPr bwMode="auto">
            <a:xfrm>
              <a:off x="2538" y="3668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Line 843"/>
            <p:cNvSpPr>
              <a:spLocks noChangeShapeType="1"/>
            </p:cNvSpPr>
            <p:nvPr/>
          </p:nvSpPr>
          <p:spPr bwMode="auto">
            <a:xfrm>
              <a:off x="2817" y="3639"/>
              <a:ext cx="0" cy="5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Line 844"/>
            <p:cNvSpPr>
              <a:spLocks noChangeShapeType="1"/>
            </p:cNvSpPr>
            <p:nvPr/>
          </p:nvSpPr>
          <p:spPr bwMode="auto">
            <a:xfrm>
              <a:off x="2787" y="3667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Line 845"/>
            <p:cNvSpPr>
              <a:spLocks noChangeShapeType="1"/>
            </p:cNvSpPr>
            <p:nvPr/>
          </p:nvSpPr>
          <p:spPr bwMode="auto">
            <a:xfrm>
              <a:off x="2817" y="3639"/>
              <a:ext cx="0" cy="59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Line 846"/>
            <p:cNvSpPr>
              <a:spLocks noChangeShapeType="1"/>
            </p:cNvSpPr>
            <p:nvPr/>
          </p:nvSpPr>
          <p:spPr bwMode="auto">
            <a:xfrm>
              <a:off x="2787" y="3667"/>
              <a:ext cx="58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Line 847"/>
            <p:cNvSpPr>
              <a:spLocks noChangeShapeType="1"/>
            </p:cNvSpPr>
            <p:nvPr/>
          </p:nvSpPr>
          <p:spPr bwMode="auto">
            <a:xfrm>
              <a:off x="2119" y="3547"/>
              <a:ext cx="88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Line 848"/>
            <p:cNvSpPr>
              <a:spLocks noChangeShapeType="1"/>
            </p:cNvSpPr>
            <p:nvPr/>
          </p:nvSpPr>
          <p:spPr bwMode="auto">
            <a:xfrm>
              <a:off x="1942" y="3781"/>
              <a:ext cx="903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Line 849"/>
            <p:cNvSpPr>
              <a:spLocks noChangeShapeType="1"/>
            </p:cNvSpPr>
            <p:nvPr/>
          </p:nvSpPr>
          <p:spPr bwMode="auto">
            <a:xfrm flipV="1">
              <a:off x="2000" y="3708"/>
              <a:ext cx="54" cy="7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Line 850"/>
            <p:cNvSpPr>
              <a:spLocks noChangeShapeType="1"/>
            </p:cNvSpPr>
            <p:nvPr/>
          </p:nvSpPr>
          <p:spPr bwMode="auto">
            <a:xfrm flipV="1">
              <a:off x="2121" y="3547"/>
              <a:ext cx="55" cy="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Line 851"/>
            <p:cNvSpPr>
              <a:spLocks noChangeShapeType="1"/>
            </p:cNvSpPr>
            <p:nvPr/>
          </p:nvSpPr>
          <p:spPr bwMode="auto">
            <a:xfrm flipV="1">
              <a:off x="2475" y="3712"/>
              <a:ext cx="54" cy="7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Line 852"/>
            <p:cNvSpPr>
              <a:spLocks noChangeShapeType="1"/>
            </p:cNvSpPr>
            <p:nvPr/>
          </p:nvSpPr>
          <p:spPr bwMode="auto">
            <a:xfrm flipV="1">
              <a:off x="2598" y="3546"/>
              <a:ext cx="54" cy="6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Rectangle 875"/>
            <p:cNvSpPr>
              <a:spLocks noChangeArrowheads="1"/>
            </p:cNvSpPr>
            <p:nvPr/>
          </p:nvSpPr>
          <p:spPr bwMode="auto">
            <a:xfrm>
              <a:off x="3072" y="3901"/>
              <a:ext cx="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Rectangle 878"/>
            <p:cNvSpPr>
              <a:spLocks noChangeArrowheads="1"/>
            </p:cNvSpPr>
            <p:nvPr/>
          </p:nvSpPr>
          <p:spPr bwMode="auto">
            <a:xfrm>
              <a:off x="1111" y="3976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2530" name="Picture 2" descr="D:\RESEARCH\Workshop_GSI_2010\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2926080" cy="2553318"/>
          </a:xfrm>
          <a:prstGeom prst="rect">
            <a:avLst/>
          </a:prstGeom>
          <a:noFill/>
        </p:spPr>
      </p:pic>
      <p:pic>
        <p:nvPicPr>
          <p:cNvPr id="22531" name="Picture 3" descr="D:\RESEARCH\Workshop_GSI_2010\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86200"/>
            <a:ext cx="2924175" cy="2562225"/>
          </a:xfrm>
          <a:prstGeom prst="rect">
            <a:avLst/>
          </a:prstGeom>
          <a:noFill/>
        </p:spPr>
      </p:pic>
      <p:sp>
        <p:nvSpPr>
          <p:cNvPr id="921" name="Date Placeholder 9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1B9A-EB5E-4035-90A2-AB8813F1B017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922" name="Footer Placeholder 9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 CH- structure??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138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High acceleration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gradients, due to slim tubes (without focusing elements insides).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Smaller power loss due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flow on cavity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walls.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 range.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Mechanical robustness.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shunt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impedance (high energy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ain in a given length for a given power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loss).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799" t="18805" r="7597"/>
          <a:stretch>
            <a:fillRect/>
          </a:stretch>
        </p:blipFill>
        <p:spPr bwMode="auto">
          <a:xfrm>
            <a:off x="4572000" y="1854200"/>
            <a:ext cx="4495800" cy="241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t="3470" b="6310"/>
          <a:stretch>
            <a:fillRect/>
          </a:stretch>
        </p:blipFill>
        <p:spPr bwMode="auto">
          <a:xfrm>
            <a:off x="4554537" y="4419600"/>
            <a:ext cx="4513263" cy="1981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680D-2C08-41F9-BCBE-FD34FDA1D921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4191000"/>
          <a:ext cx="2527300" cy="1395217"/>
        </p:xfrm>
        <a:graphic>
          <a:graphicData uri="http://schemas.openxmlformats.org/presentationml/2006/ole">
            <p:oleObj spid="_x0000_s26626" name="Equation" r:id="rId5" imgW="8506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542-EE96-49D4-9F30-49319BF9A14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Almomani, IAP- Frankfurt University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502920"/>
            <a:ext cx="7162800" cy="2926080"/>
            <a:chOff x="1676400" y="304800"/>
            <a:chExt cx="5447902" cy="2926080"/>
          </a:xfrm>
        </p:grpSpPr>
        <p:pic>
          <p:nvPicPr>
            <p:cNvPr id="25602" name="Picture 2" descr="C:\Users\almomani\Desktop\Pictures\plinac-e-fel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3" y="304800"/>
              <a:ext cx="5447899" cy="292608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676400" y="304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E- Field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0" y="3474720"/>
            <a:ext cx="7162800" cy="2926080"/>
            <a:chOff x="1676400" y="3276600"/>
            <a:chExt cx="5447893" cy="2926080"/>
          </a:xfrm>
        </p:grpSpPr>
        <p:pic>
          <p:nvPicPr>
            <p:cNvPr id="25603" name="Picture 3" descr="C:\Users\almomani\Desktop\Pictures\plinac-b-fel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3276600"/>
              <a:ext cx="5447893" cy="292608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676400" y="32766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r>
                <a:rPr lang="en-US" sz="2400" dirty="0" smtClean="0"/>
                <a:t>- Field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Electric and Magnetic Fields for CH- DTL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79550" y="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LORASR Code Features - Overview</a:t>
            </a:r>
            <a:endParaRPr lang="en-US" sz="2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76200" y="15621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defTabSz="292100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CC0066"/>
                </a:solidFill>
              </a:rPr>
              <a:t>	</a:t>
            </a:r>
            <a:r>
              <a:rPr lang="en-GB" sz="2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General</a:t>
            </a:r>
            <a:r>
              <a:rPr lang="en-GB" sz="2000" dirty="0">
                <a:solidFill>
                  <a:srgbClr val="CC0066"/>
                </a:solidFill>
              </a:rPr>
              <a:t> </a:t>
            </a:r>
            <a:r>
              <a:rPr lang="en-GB" dirty="0">
                <a:solidFill>
                  <a:srgbClr val="CC0066"/>
                </a:solidFill>
              </a:rPr>
              <a:t>:</a:t>
            </a: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52400" y="1925638"/>
            <a:ext cx="8991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 algn="just">
              <a:lnSpc>
                <a:spcPts val="2800"/>
              </a:lnSpc>
              <a:buFontTx/>
              <a:buChar char="-"/>
            </a:pPr>
            <a:r>
              <a:rPr lang="en-US" dirty="0">
                <a:latin typeface="Arial" pitchFamily="34" charset="0"/>
                <a:cs typeface="Arial" pitchFamily="34" charset="0"/>
              </a:rPr>
              <a:t>Multi particle tracking along </a:t>
            </a:r>
            <a:r>
              <a:rPr lang="en-US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drift tube sections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quadrupole</a:t>
            </a:r>
            <a:r>
              <a:rPr lang="en-US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lenses</a:t>
            </a:r>
            <a:r>
              <a:rPr lang="en-US" dirty="0">
                <a:latin typeface="Arial" pitchFamily="34" charset="0"/>
                <a:cs typeface="Arial" pitchFamily="34" charset="0"/>
              </a:rPr>
              <a:t>, short RFQ sections including fringe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fields, dipole magnets and Solenoid.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81000" indent="-381000" algn="just">
              <a:lnSpc>
                <a:spcPts val="2800"/>
              </a:lnSpc>
              <a:buFontTx/>
              <a:buChar char="-"/>
            </a:pPr>
            <a:r>
              <a:rPr lang="en-US" dirty="0">
                <a:latin typeface="Arial" pitchFamily="34" charset="0"/>
                <a:cs typeface="Arial" pitchFamily="34" charset="0"/>
              </a:rPr>
              <a:t>Running on PC-Windows platforms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Lahey</a:t>
            </a:r>
            <a:r>
              <a:rPr lang="en-US" dirty="0">
                <a:latin typeface="Arial" pitchFamily="34" charset="0"/>
                <a:cs typeface="Arial" pitchFamily="34" charset="0"/>
              </a:rPr>
              <a:t>-Fujitsu </a:t>
            </a:r>
            <a:r>
              <a:rPr lang="en-GB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Fortran 95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and Linux.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0" y="3200400"/>
            <a:ext cx="402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defTabSz="292100">
              <a:spcBef>
                <a:spcPct val="50000"/>
              </a:spcBef>
              <a:buFontTx/>
              <a:buChar char="•"/>
            </a:pPr>
            <a:r>
              <a:rPr lang="de-DE" sz="2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Available Elements :</a:t>
            </a:r>
          </a:p>
        </p:txBody>
      </p:sp>
      <p:sp>
        <p:nvSpPr>
          <p:cNvPr id="6" name="Rectangle 143"/>
          <p:cNvSpPr>
            <a:spLocks noChangeArrowheads="1"/>
          </p:cNvSpPr>
          <p:nvPr/>
        </p:nvSpPr>
        <p:spPr bwMode="auto">
          <a:xfrm>
            <a:off x="0" y="74295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81000"/>
            <a:r>
              <a:rPr lang="en-GB" sz="2000" b="1" u="sng" dirty="0" err="1">
                <a:latin typeface="Arial" pitchFamily="34" charset="0"/>
                <a:cs typeface="Arial" pitchFamily="34" charset="0"/>
              </a:rPr>
              <a:t>Lo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ngitudinale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und </a:t>
            </a:r>
            <a:r>
              <a:rPr lang="en-GB" sz="2000" b="1" u="sng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diale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u="sng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trahldynamikrechnungen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mit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u="sng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aumladung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Longitudinal  And Radial Beam Dynamics Calculations including Space Charge </a:t>
            </a:r>
            <a:endParaRPr lang="en-US" sz="1400" dirty="0"/>
          </a:p>
        </p:txBody>
      </p:sp>
      <p:graphicFrame>
        <p:nvGraphicFramePr>
          <p:cNvPr id="7" name="Group 191"/>
          <p:cNvGraphicFramePr>
            <a:graphicFrameLocks noGrp="1"/>
          </p:cNvGraphicFramePr>
          <p:nvPr/>
        </p:nvGraphicFramePr>
        <p:xfrm>
          <a:off x="228600" y="3689982"/>
          <a:ext cx="3609975" cy="2634618"/>
        </p:xfrm>
        <a:graphic>
          <a:graphicData uri="http://schemas.openxmlformats.org/drawingml/2006/table">
            <a:tbl>
              <a:tblPr/>
              <a:tblGrid>
                <a:gridCol w="3609975"/>
              </a:tblGrid>
              <a:tr h="34766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magnetic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quadrupole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lens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solenoid lens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dipole bending magnet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accelerating gap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RFQ section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(constant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phase, ‘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Superlens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’)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3D FFT space charge routine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error study routines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192"/>
          <p:cNvSpPr txBox="1">
            <a:spLocks noChangeArrowheads="1"/>
          </p:cNvSpPr>
          <p:nvPr/>
        </p:nvSpPr>
        <p:spPr bwMode="auto">
          <a:xfrm>
            <a:off x="4759325" y="3238500"/>
            <a:ext cx="402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defTabSz="292100">
              <a:spcBef>
                <a:spcPct val="50000"/>
              </a:spcBef>
              <a:buFontTx/>
              <a:buChar char="•"/>
            </a:pPr>
            <a:r>
              <a:rPr lang="de-DE" dirty="0">
                <a:solidFill>
                  <a:srgbClr val="CC0066"/>
                </a:solidFill>
              </a:rPr>
              <a:t>	</a:t>
            </a:r>
            <a:r>
              <a:rPr lang="en-GB" dirty="0">
                <a:solidFill>
                  <a:srgbClr val="CC0066"/>
                </a:solidFill>
              </a:rPr>
              <a:t>GUI :</a:t>
            </a:r>
          </a:p>
        </p:txBody>
      </p:sp>
      <p:pic>
        <p:nvPicPr>
          <p:cNvPr id="9" name="Picture 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925"/>
            <a:ext cx="37353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3400" y="4356100"/>
            <a:ext cx="21177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FDC6-9700-47BC-8CA3-7007104999E2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CH- DTL for High Intensity Proton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85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Crossbar H-type (CH) structure is chosen to be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linac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structure for high beam currents.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almomani\Desktop\Figures\Figur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733800" cy="288165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0" y="17526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Current = 500 mA</a:t>
            </a:r>
          </a:p>
          <a:p>
            <a:pPr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Frequency = 325 MHz</a:t>
            </a:r>
          </a:p>
          <a:p>
            <a:pPr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Energy: 11.69 – 23.57 MeV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28600" y="2971800"/>
          <a:ext cx="4267200" cy="2060158"/>
        </p:xfrm>
        <a:graphic>
          <a:graphicData uri="http://schemas.openxmlformats.org/drawingml/2006/table">
            <a:tbl>
              <a:tblPr/>
              <a:tblGrid>
                <a:gridCol w="1337481"/>
                <a:gridCol w="764275"/>
                <a:gridCol w="2165444"/>
              </a:tblGrid>
              <a:tr h="478971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Emittance 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</a:rPr>
                        <a:t>values for the input and output </a:t>
                      </a: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distribution at 500mA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Beam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Parameters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Input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Output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MS Mincho"/>
                          <a:ea typeface="Calibri"/>
                          <a:cs typeface="MS Mincho"/>
                        </a:rPr>
                        <a:t>ɛ</a:t>
                      </a:r>
                      <a:r>
                        <a:rPr lang="en-US" sz="1800" baseline="-25000" dirty="0">
                          <a:latin typeface="Calibri"/>
                          <a:ea typeface="Calibri"/>
                          <a:cs typeface="Arial"/>
                        </a:rPr>
                        <a:t>tr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0.69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0.84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i="1" dirty="0" smtClean="0">
                          <a:latin typeface="Calibri"/>
                          <a:ea typeface="Calibri"/>
                          <a:cs typeface="Arial"/>
                        </a:rPr>
                        <a:t>mm·mrad</a:t>
                      </a:r>
                      <a:endParaRPr lang="en-US" sz="20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MS Mincho"/>
                          <a:ea typeface="Calibri"/>
                          <a:cs typeface="MS Mincho"/>
                        </a:rPr>
                        <a:t>Ɛ</a:t>
                      </a:r>
                      <a:r>
                        <a:rPr lang="en-US" sz="1800" baseline="-25000" dirty="0" smtClean="0">
                          <a:latin typeface="Calibri"/>
                          <a:ea typeface="Calibri"/>
                          <a:cs typeface="Arial"/>
                        </a:rPr>
                        <a:t>long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7.25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10.42 </a:t>
                      </a:r>
                      <a:r>
                        <a:rPr lang="en-US" sz="1800" i="1" dirty="0" smtClean="0">
                          <a:latin typeface="Calibri"/>
                          <a:ea typeface="Calibri"/>
                          <a:cs typeface="Arial"/>
                        </a:rPr>
                        <a:t>keV·ns</a:t>
                      </a:r>
                      <a:endParaRPr lang="en-US" sz="24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0" y="5638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 test the coupled cavity with UNILAC at Z4 area it will situated next to Z6 area near 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PHELIX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C:\Users\almomani\Desktop\Figures\Figure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06863"/>
            <a:ext cx="2879725" cy="229393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943600" y="6400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Voltage dist. calculated by MWS.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6E55-1318-4746-933F-7700522E6FAA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219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Brodhge</a:t>
            </a:r>
            <a:r>
              <a:rPr lang="en-US" dirty="0" smtClean="0"/>
              <a:t> &amp; G. Clemente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Beam Dynamics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73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Longitudinal and transverse beam dynamics were performed by LORASR code.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6E76-A9F1-4440-A841-A2F320C17630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pic>
        <p:nvPicPr>
          <p:cNvPr id="23554" name="Picture 2" descr="C:\Users\almomani\Desktop\Figures\Figure 9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" y="1219200"/>
            <a:ext cx="4297680" cy="2209800"/>
          </a:xfrm>
          <a:prstGeom prst="rect">
            <a:avLst/>
          </a:prstGeom>
          <a:noFill/>
        </p:spPr>
      </p:pic>
      <p:pic>
        <p:nvPicPr>
          <p:cNvPr id="23555" name="Picture 3" descr="C:\Users\almomani\Desktop\Figures\Figure 9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4297680" cy="2209800"/>
          </a:xfrm>
          <a:prstGeom prst="rect">
            <a:avLst/>
          </a:prstGeom>
          <a:noFill/>
        </p:spPr>
      </p:pic>
      <p:pic>
        <p:nvPicPr>
          <p:cNvPr id="23556" name="Picture 4" descr="C:\Users\almomani\Desktop\Figures\Figure 1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" y="3556363"/>
            <a:ext cx="4297680" cy="1930037"/>
          </a:xfrm>
          <a:prstGeom prst="rect">
            <a:avLst/>
          </a:prstGeom>
          <a:noFill/>
        </p:spPr>
      </p:pic>
      <p:pic>
        <p:nvPicPr>
          <p:cNvPr id="23557" name="Picture 5" descr="C:\Users\almomani\Desktop\Figures\Figure 1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399" y="3581401"/>
            <a:ext cx="4297680" cy="1904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715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Emittance growth was less than 45 % longitudinally and about 20 % in transverse planes.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Laser Driven Ion Acceleration in Solid Targets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If an ultraintense and ultrashort laser pulse hits the surface of a thin solid target, intense and energetic (Multi-MeV) ion beams are effectively produced.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8800" y="2133600"/>
            <a:ext cx="5562600" cy="3048000"/>
            <a:chOff x="685800" y="762000"/>
            <a:chExt cx="7772400" cy="54864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020" t="3565" r="1020" b="912"/>
            <a:stretch>
              <a:fillRect/>
            </a:stretch>
          </p:blipFill>
          <p:spPr bwMode="auto">
            <a:xfrm>
              <a:off x="685800" y="762000"/>
              <a:ext cx="77724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98742" y="2545082"/>
              <a:ext cx="1277655" cy="94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PHELIX-</a:t>
              </a: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Laser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3456" y="4419600"/>
              <a:ext cx="1541745" cy="1052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D333BC"/>
                  </a:solidFill>
                  <a:latin typeface="Arial" pitchFamily="34" charset="0"/>
                  <a:cs typeface="Arial" pitchFamily="34" charset="0"/>
                </a:rPr>
                <a:t>Blow- off</a:t>
              </a:r>
            </a:p>
            <a:p>
              <a:r>
                <a:rPr lang="en-US" sz="1600" dirty="0" smtClean="0">
                  <a:solidFill>
                    <a:srgbClr val="D333BC"/>
                  </a:solidFill>
                  <a:latin typeface="Arial" pitchFamily="34" charset="0"/>
                  <a:cs typeface="Arial" pitchFamily="34" charset="0"/>
                </a:rPr>
                <a:t>plasma</a:t>
              </a:r>
              <a:endParaRPr lang="en-US" sz="1600" dirty="0">
                <a:solidFill>
                  <a:srgbClr val="D333B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rot="5400000" flipH="1" flipV="1">
              <a:off x="2662568" y="3653169"/>
              <a:ext cx="838192" cy="694672"/>
            </a:xfrm>
            <a:prstGeom prst="straightConnector1">
              <a:avLst/>
            </a:prstGeom>
            <a:ln w="19050">
              <a:solidFill>
                <a:srgbClr val="D333B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76397" y="762000"/>
              <a:ext cx="1405004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Target</a:t>
              </a:r>
              <a:endPara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41110" y="1173480"/>
              <a:ext cx="568890" cy="198119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15833" y="1036322"/>
              <a:ext cx="2129425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Electron Cloud</a:t>
              </a:r>
              <a:endParaRPr lang="en-US" sz="1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6333681" y="1804479"/>
              <a:ext cx="853441" cy="41440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38800" y="4114799"/>
              <a:ext cx="1435274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Ions</a:t>
              </a:r>
              <a:endPara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096000" y="3657600"/>
              <a:ext cx="685800" cy="381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43000" y="5562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acceleration ions possess unique properties!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1706-EA6D-481B-8430-1EF2F5E06B45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845F-5477-4934-8A8A-CD1F247E57E3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Dedicated Design for a Short CH- Cavity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almomani\Desktop\Figures\Figure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595" y="808037"/>
            <a:ext cx="4944205" cy="19351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62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2000" dirty="0" smtClean="0"/>
              <a:t> Current = 500 mA.</a:t>
            </a:r>
          </a:p>
          <a:p>
            <a:pPr>
              <a:buFontTx/>
              <a:buChar char="-"/>
            </a:pPr>
            <a:r>
              <a:rPr lang="de-DE" sz="2000" dirty="0" smtClean="0"/>
              <a:t> Frequency = 325 MHz.</a:t>
            </a:r>
          </a:p>
          <a:p>
            <a:pPr>
              <a:buFontTx/>
              <a:buChar char="-"/>
            </a:pPr>
            <a:r>
              <a:rPr lang="de-DE" sz="2000" dirty="0" smtClean="0"/>
              <a:t> Energy: 10.05 – 17.37 MeV.</a:t>
            </a:r>
          </a:p>
          <a:p>
            <a:pPr>
              <a:buFontTx/>
              <a:buChar char="-"/>
            </a:pPr>
            <a:r>
              <a:rPr lang="de-DE" sz="2000" dirty="0" smtClean="0"/>
              <a:t> No. of Gaps = 9 (4 reb. and 5 acc.)</a:t>
            </a:r>
          </a:p>
          <a:p>
            <a:pPr>
              <a:buFontTx/>
              <a:buChar char="-"/>
            </a:pPr>
            <a:r>
              <a:rPr lang="de-DE" sz="2000" dirty="0" smtClean="0"/>
              <a:t> Magnetic Solenoid is Part of the Design.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971800"/>
          <a:ext cx="4267200" cy="2060158"/>
        </p:xfrm>
        <a:graphic>
          <a:graphicData uri="http://schemas.openxmlformats.org/drawingml/2006/table">
            <a:tbl>
              <a:tblPr/>
              <a:tblGrid>
                <a:gridCol w="1337481"/>
                <a:gridCol w="764275"/>
                <a:gridCol w="2165444"/>
              </a:tblGrid>
              <a:tr h="478971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Emittance 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</a:rPr>
                        <a:t>values for the input and output </a:t>
                      </a:r>
                      <a:r>
                        <a:rPr lang="en-US" sz="1800" i="1" dirty="0" smtClean="0">
                          <a:latin typeface="Times New Roman"/>
                          <a:ea typeface="Times New Roman"/>
                        </a:rPr>
                        <a:t>distribution at 500mA</a:t>
                      </a:r>
                      <a:endParaRPr lang="en-US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Beam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Parameters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Input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Output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MS Mincho"/>
                          <a:ea typeface="Calibri"/>
                          <a:cs typeface="MS Mincho"/>
                        </a:rPr>
                        <a:t>ɛ</a:t>
                      </a:r>
                      <a:r>
                        <a:rPr lang="en-US" sz="1800" baseline="-25000" dirty="0">
                          <a:latin typeface="Calibri"/>
                          <a:ea typeface="Calibri"/>
                          <a:cs typeface="Arial"/>
                        </a:rPr>
                        <a:t>tr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0.33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0.53 </a:t>
                      </a:r>
                      <a:r>
                        <a:rPr lang="en-US" sz="1600" i="1" dirty="0" smtClean="0">
                          <a:latin typeface="Calibri"/>
                          <a:ea typeface="Calibri"/>
                          <a:cs typeface="Arial"/>
                        </a:rPr>
                        <a:t>mm·mrad</a:t>
                      </a:r>
                      <a:endParaRPr lang="en-US" sz="20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MS Mincho"/>
                          <a:ea typeface="Calibri"/>
                          <a:cs typeface="MS Mincho"/>
                        </a:rPr>
                        <a:t>Ɛ</a:t>
                      </a:r>
                      <a:r>
                        <a:rPr lang="en-US" sz="1800" baseline="-25000" dirty="0" smtClean="0">
                          <a:latin typeface="Calibri"/>
                          <a:ea typeface="Calibri"/>
                          <a:cs typeface="Arial"/>
                        </a:rPr>
                        <a:t>long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3.22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4.08 </a:t>
                      </a:r>
                      <a:r>
                        <a:rPr lang="en-US" sz="1800" i="1" dirty="0" smtClean="0">
                          <a:latin typeface="Calibri"/>
                          <a:ea typeface="Calibri"/>
                          <a:cs typeface="Arial"/>
                        </a:rPr>
                        <a:t>keV·ns</a:t>
                      </a:r>
                      <a:endParaRPr lang="en-US" sz="2400" i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t="7164" r="5774"/>
          <a:stretch>
            <a:fillRect/>
          </a:stretch>
        </p:blipFill>
        <p:spPr bwMode="auto">
          <a:xfrm>
            <a:off x="5334000" y="28194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2064-F269-4A5F-9F7F-D28919723DBE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Beam Dynamics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almomani\Desktop\Figures\Figure 14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17063"/>
            <a:ext cx="4297680" cy="2286000"/>
          </a:xfrm>
          <a:prstGeom prst="rect">
            <a:avLst/>
          </a:prstGeom>
          <a:noFill/>
        </p:spPr>
      </p:pic>
      <p:pic>
        <p:nvPicPr>
          <p:cNvPr id="25603" name="Picture 3" descr="C:\Users\almomani\Desktop\Figures\Figure 14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817063"/>
            <a:ext cx="4297680" cy="2285999"/>
          </a:xfrm>
          <a:prstGeom prst="rect">
            <a:avLst/>
          </a:prstGeom>
          <a:noFill/>
        </p:spPr>
      </p:pic>
      <p:pic>
        <p:nvPicPr>
          <p:cNvPr id="25604" name="Picture 4" descr="C:\Users\almomani\Desktop\Figures\Figure 1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00400"/>
            <a:ext cx="4297680" cy="1926137"/>
          </a:xfrm>
          <a:prstGeom prst="rect">
            <a:avLst/>
          </a:prstGeom>
          <a:noFill/>
        </p:spPr>
      </p:pic>
      <p:pic>
        <p:nvPicPr>
          <p:cNvPr id="25605" name="Picture 5" descr="C:\Users\almomani\Desktop\Figures\Figure 1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120" y="3200400"/>
            <a:ext cx="429768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3340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 magnetic field gradients of the </a:t>
            </a:r>
            <a:r>
              <a:rPr lang="en-US" dirty="0" err="1" smtClean="0"/>
              <a:t>quadrupole</a:t>
            </a:r>
            <a:r>
              <a:rPr lang="en-US" dirty="0" smtClean="0"/>
              <a:t> are ranging up to 65 T/m and up to 18 T for 72 mm solenoid.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Emittance growth was less than 30 % longitudinally and less than 65 % in transverse planes.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BFE-A85B-4DC3-89FD-AC6C25C78132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Emittance Behind the Foil and their Indirect Measurements Behind the Tank cavity!!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Proton pulse length </a:t>
            </a:r>
            <a:r>
              <a:rPr lang="el-GR" dirty="0" smtClean="0"/>
              <a:t>Δ</a:t>
            </a:r>
            <a:r>
              <a:rPr lang="en-US" dirty="0" smtClean="0"/>
              <a:t>t &lt; 1 </a:t>
            </a:r>
            <a:r>
              <a:rPr lang="en-US" dirty="0" err="1" smtClean="0"/>
              <a:t>ps</a:t>
            </a:r>
            <a:r>
              <a:rPr lang="en-US" dirty="0" smtClean="0"/>
              <a:t> (&lt; ± 0.06 degree spread!!).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l-GR" sz="3200" dirty="0" smtClean="0"/>
              <a:t>ε</a:t>
            </a:r>
            <a:r>
              <a:rPr lang="en-US" sz="1400" dirty="0" smtClean="0"/>
              <a:t>long. </a:t>
            </a:r>
            <a:r>
              <a:rPr lang="en-US" sz="2000" dirty="0" smtClean="0"/>
              <a:t>= 0.02 </a:t>
            </a:r>
            <a:r>
              <a:rPr lang="en-US" sz="2000" dirty="0" err="1" smtClean="0"/>
              <a:t>keV.ns</a:t>
            </a:r>
            <a:r>
              <a:rPr lang="en-US" sz="2000" dirty="0" smtClean="0"/>
              <a:t>, </a:t>
            </a:r>
            <a:r>
              <a:rPr lang="el-GR" sz="3200" dirty="0" smtClean="0"/>
              <a:t>ε</a:t>
            </a:r>
            <a:r>
              <a:rPr lang="en-US" sz="1400" dirty="0" smtClean="0"/>
              <a:t>tr. </a:t>
            </a:r>
            <a:r>
              <a:rPr lang="en-US" sz="2000" dirty="0" smtClean="0"/>
              <a:t>= 0.10 </a:t>
            </a:r>
            <a:r>
              <a:rPr lang="en-US" sz="2000" dirty="0" err="1" smtClean="0"/>
              <a:t>mm.mrad</a:t>
            </a:r>
            <a:r>
              <a:rPr lang="en-US" sz="2000" dirty="0" smtClean="0"/>
              <a:t>!!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  <a:cs typeface="Arial" pitchFamily="34" charset="0"/>
              </a:rPr>
              <a:t>A problem in the Emittance growth!! Especially in </a:t>
            </a:r>
            <a:r>
              <a:rPr lang="en-US" sz="2000" dirty="0" err="1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  <a:cs typeface="Arial" pitchFamily="34" charset="0"/>
              </a:rPr>
              <a:t>longitudianl</a:t>
            </a:r>
            <a:r>
              <a:rPr lang="en-US" sz="2000" dirty="0" smtClean="0">
                <a:solidFill>
                  <a:srgbClr val="FF0000"/>
                </a:solidFill>
                <a:latin typeface="FangSong" pitchFamily="49" charset="-122"/>
                <a:ea typeface="FangSong" pitchFamily="49" charset="-122"/>
                <a:cs typeface="Arial" pitchFamily="34" charset="0"/>
              </a:rPr>
              <a:t> plane which my shows factors of 100!! </a:t>
            </a:r>
            <a:endParaRPr lang="en-US" sz="2000" dirty="0">
              <a:solidFill>
                <a:srgbClr val="FF0000"/>
              </a:solidFill>
              <a:latin typeface="FangSong" pitchFamily="49" charset="-122"/>
              <a:ea typeface="FangSong" pitchFamily="49" charset="-122"/>
              <a:cs typeface="Arial" pitchFamily="34" charset="0"/>
            </a:endParaRPr>
          </a:p>
        </p:txBody>
      </p:sp>
      <p:pic>
        <p:nvPicPr>
          <p:cNvPr id="26626" name="Picture 2" descr="C:\Users\almomani\Desktop\Figures\Figure 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" y="2438400"/>
            <a:ext cx="4297680" cy="1884947"/>
          </a:xfrm>
          <a:prstGeom prst="rect">
            <a:avLst/>
          </a:prstGeom>
          <a:noFill/>
        </p:spPr>
      </p:pic>
      <p:pic>
        <p:nvPicPr>
          <p:cNvPr id="26627" name="Picture 3" descr="C:\Users\almomani\Desktop\Figures\Figure 1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" y="4419600"/>
            <a:ext cx="4297680" cy="1905000"/>
          </a:xfrm>
          <a:prstGeom prst="rect">
            <a:avLst/>
          </a:prstGeom>
          <a:noFill/>
        </p:spPr>
      </p:pic>
      <p:pic>
        <p:nvPicPr>
          <p:cNvPr id="26628" name="Picture 4" descr="C:\Users\almomani\Desktop\Figures\Figure 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680" y="2771818"/>
            <a:ext cx="3931920" cy="301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542-EE96-49D4-9F30-49319BF9A146}" type="datetime1">
              <a:rPr lang="en-US" smtClean="0"/>
              <a:pPr/>
              <a:t>05-Aug-10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Almomani, IAP- Frankfurt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Due to well known transformations of the injected beam emittances along the CH- cavity: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It is aimed to derive the TNSA generated emittances by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measuring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beam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properties behind of the CH- cavity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 FAIR coupled cavity for proton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linac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will be used for the first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injection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test 	of the generated proton by PHELIX at Z6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area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F178-2AAE-4132-8AA5-C9B388F0AF38}" type="datetime1">
              <a:rPr lang="en-US" smtClean="0"/>
              <a:pPr/>
              <a:t>05-Aug-10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Conclusions and Outlook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1"/>
            <a:ext cx="8915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For transverse matching; Magnetic Solenoid &gt; 18 T is required.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Capability of CH-structure linac for high current (500 mA) has been </a:t>
            </a:r>
            <a:r>
              <a:rPr lang="en-US" dirty="0" smtClean="0"/>
              <a:t>proved      </a:t>
            </a:r>
            <a:r>
              <a:rPr lang="de-DE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Due </a:t>
            </a:r>
            <a:r>
              <a:rPr lang="de-DE" dirty="0" smtClean="0"/>
              <a:t>to short proton pulse; longitudinal emittance shows a growth of factors 100     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Electrons that generated by the laser </a:t>
            </a:r>
            <a:r>
              <a:rPr lang="de-DE" dirty="0" smtClean="0"/>
              <a:t>are </a:t>
            </a:r>
            <a:r>
              <a:rPr lang="de-DE" dirty="0" smtClean="0"/>
              <a:t>influenced </a:t>
            </a:r>
            <a:r>
              <a:rPr lang="de-DE" dirty="0" smtClean="0"/>
              <a:t>on beam dynamics of protons 	(Started and still under investigation).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8991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Controlled emittance growth process is still under invistegation.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Space charge effect through the solenoid is studied using LASIN (Started and still under 	investigation).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A run of two species (e, p)           Beam Dymanics through the </a:t>
            </a:r>
            <a:r>
              <a:rPr lang="de-DE" dirty="0" smtClean="0"/>
              <a:t>Solenoid (will be done).</a:t>
            </a:r>
            <a:endParaRPr lang="de-DE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The logitudinal and transverse emittace need to be measured      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/>
              <a:t> A laser generated proton bunch will be injected into the CH- coupled cavity, which built for FAIR proton linac, at the Z6 area (near PHELIX) after it is tested with UNILAC at Z4 area      .</a:t>
            </a:r>
          </a:p>
        </p:txBody>
      </p:sp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143000"/>
            <a:ext cx="228599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0200"/>
            <a:ext cx="228599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1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002540"/>
            <a:ext cx="325882" cy="2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flipV="1">
            <a:off x="2667000" y="4572000"/>
            <a:ext cx="4572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542-EE96-49D4-9F30-49319BF9A14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Almomani, IAP- Frankfurt University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06940" y="-445858"/>
            <a:ext cx="3330117" cy="838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YOU!!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Proton Beams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(M. Roth et. al., 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" y="761999"/>
          <a:ext cx="4876800" cy="2193118"/>
        </p:xfrm>
        <a:graphic>
          <a:graphicData uri="http://schemas.openxmlformats.org/presentationml/2006/ole">
            <p:oleObj spid="_x0000_s1026" name="Equation" r:id="rId3" imgW="2145960" imgH="965160" progId="Equation.3">
              <p:embed/>
            </p:oleObj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025" y="3540126"/>
          <a:ext cx="3660775" cy="2247074"/>
        </p:xfrm>
        <a:graphic>
          <a:graphicData uri="http://schemas.openxmlformats.org/presentationml/2006/ole">
            <p:oleObj spid="_x0000_s1027" name="Equation" r:id="rId5" imgW="1485720" imgH="914400" progId="Equation.3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909-0BFA-4566-9302-E2FE4CB94D95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of interest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553200" y="3124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Injector for Accelerators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01469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Laser accelerated ions could be an alternative for classical ion sources and injectors.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50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Motivation: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- Single Bunch generation; Small emittances and extremely high       	particle number.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Advantage: 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  - Beam parameters and quality are comparable or better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   - Smaller size and easier to operate.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Open Question: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- Phase Space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Matching [Longitudinally and Transversely].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E53C-134C-47A6-B653-9F49152C06D3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0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Phase Space Matching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1"/>
            <a:ext cx="883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Transverse: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Large divergence (± 23°) requires strong focusing pulsed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solenoid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(B &gt; 18 T).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718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Longitudinal: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Use only small part of energy spectrum for classical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accelerators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- Bunch length (&lt;1ps, estimated by laser pulse); Small phase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spread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&lt; 0.1 degree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26F5-BAD3-49AA-A4AA-E017D0043EB2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00541" y="685800"/>
            <a:ext cx="7633858" cy="2426733"/>
            <a:chOff x="900541" y="838200"/>
            <a:chExt cx="7633858" cy="2426733"/>
          </a:xfrm>
        </p:grpSpPr>
        <p:grpSp>
          <p:nvGrpSpPr>
            <p:cNvPr id="2" name="Group 6"/>
            <p:cNvGrpSpPr/>
            <p:nvPr/>
          </p:nvGrpSpPr>
          <p:grpSpPr>
            <a:xfrm>
              <a:off x="900541" y="838200"/>
              <a:ext cx="7633858" cy="2426733"/>
              <a:chOff x="1371600" y="3410731"/>
              <a:chExt cx="5014397" cy="1844809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2695"/>
              <a:stretch>
                <a:fillRect/>
              </a:stretch>
            </p:blipFill>
            <p:spPr bwMode="auto">
              <a:xfrm>
                <a:off x="1371600" y="3657600"/>
                <a:ext cx="5014397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426412" y="4202672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Times New Roman" pitchFamily="18" charset="0"/>
                    <a:cs typeface="Times New Roman" pitchFamily="18" charset="0"/>
                  </a:rPr>
                  <a:t>PHELIX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14735" y="3504819"/>
                <a:ext cx="767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Times New Roman" pitchFamily="18" charset="0"/>
                    <a:cs typeface="Times New Roman" pitchFamily="18" charset="0"/>
                  </a:rPr>
                  <a:t>Target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rot="16200000" flipH="1">
                <a:off x="2167149" y="3702818"/>
                <a:ext cx="240268" cy="3022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834306" y="3410731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Times New Roman" pitchFamily="18" charset="0"/>
                    <a:cs typeface="Times New Roman" pitchFamily="18" charset="0"/>
                  </a:rPr>
                  <a:t>Solenoid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rot="5400000">
                <a:off x="2910914" y="3718486"/>
                <a:ext cx="316468" cy="1946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4648225" y="3794455"/>
                <a:ext cx="786767" cy="28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>
                    <a:latin typeface="Times New Roman" pitchFamily="18" charset="0"/>
                    <a:cs typeface="Times New Roman" pitchFamily="18" charset="0"/>
                  </a:rPr>
                  <a:t>CH-Cavity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75144" y="4974773"/>
                <a:ext cx="959746" cy="28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Proton Bunch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2906196" y="4495803"/>
                <a:ext cx="609599" cy="4571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 bwMode="auto">
            <a:xfrm>
              <a:off x="3886200" y="2057400"/>
              <a:ext cx="304800" cy="1097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478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Schematic of the Matching Problem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1242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Resources: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Models of H- cavities  - Long experience in high efficient H-type (IH, CH) drift  	tube accelerators.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Experimental setups – studies on secondary electrons trapped in the 	magnetic field, influence on ion beam dynamic.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Codes: LORASR, LASIN, TRACE 3D,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MWS.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Center for Scientific Computing CSC- cluster.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650B-39DD-4F35-A3DB-044DF5C7A73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Simulations of the Magnetic Solenoid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almomani\Desktop\All_IPAC10\IPAC'10\Solenoi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81696"/>
            <a:ext cx="5527675" cy="2980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33 coils</a:t>
            </a:r>
          </a:p>
          <a:p>
            <a:pPr>
              <a:lnSpc>
                <a:spcPts val="3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Current 42 kA.</a:t>
            </a:r>
          </a:p>
          <a:p>
            <a:pPr>
              <a:lnSpc>
                <a:spcPts val="3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3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Without magnetic material.</a:t>
            </a:r>
          </a:p>
          <a:p>
            <a:pPr>
              <a:lnSpc>
                <a:spcPts val="3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3D- PIC LASIN code was used.</a:t>
            </a:r>
          </a:p>
          <a:p>
            <a:pPr>
              <a:lnSpc>
                <a:spcPts val="3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Field at target position about 6 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almomani\Desktop\Figures\Figure 3a_co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3200400" cy="2501745"/>
          </a:xfrm>
          <a:prstGeom prst="rect">
            <a:avLst/>
          </a:prstGeom>
          <a:noFill/>
        </p:spPr>
      </p:pic>
      <p:pic>
        <p:nvPicPr>
          <p:cNvPr id="16388" name="Picture 4" descr="C:\Users\almomani\Desktop\Figures\Figure 3b_co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14800"/>
            <a:ext cx="3200400" cy="2514600"/>
          </a:xfrm>
          <a:prstGeom prst="rect">
            <a:avLst/>
          </a:prstGeom>
          <a:noFill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1607930"/>
          <a:ext cx="1676400" cy="461616"/>
        </p:xfrm>
        <a:graphic>
          <a:graphicData uri="http://schemas.openxmlformats.org/presentationml/2006/ole">
            <p:oleObj spid="_x0000_s16389" name="Equation" r:id="rId6" imgW="876240" imgH="2412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359-DCB0-451D-B12E-C01C5FCAF17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LASIN (LASer INjection) code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899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simulation tool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Realistic magnetic fields (target in fringing field) – transport 	through 	solenoid.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Multispecies simulation (proton, electron, ions)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Higher order aberration, chromatic and geometric effects.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Influence of electrons – space charge compensation.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PIC code (tracking dimensions transversely from µm – cm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  longitudinal ~ m 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Bunch dimensions (longitudinally and transversely tens of µm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Possibility to use a fine mesh of about 4 µm in longitudinal and transverse directions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Many particles for statistical reason &lt;=&gt; high energy spread of protons.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Implementation on CSC- cluster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00A1-FA76-4BBC-B8E1-EC770802D15F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Ali Almomani, IAP- Frankfurt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9542-EE96-49D4-9F30-49319BF9A146}" type="datetime1">
              <a:rPr lang="en-US" smtClean="0"/>
              <a:pPr/>
              <a:t>05-Aug-10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 Almomani, IAP- Frankfurt University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05884"/>
            <a:ext cx="9144000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New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part installed in 2009/10 on Campus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Riedberg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Campus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Bockenheim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(old part installed in 2006/07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4788 CPU cores, 14 TB RAM and 530 TB disk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capacity 14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air cooled and 5 water cooled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racks.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Infiniband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Myrinet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Gigabit Ethernet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interconnects parallel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scratch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file system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a capacity of 124 TB and an aggregated bandwidth of 6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GB/s.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300 nodes containing 2 AMD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Opteron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Istanbul (six-core) processors with 2.2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GHz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32 GB of RAM per node by default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nodes with 64 GB RAM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8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quad socket nodes with 4 Istanbul CPUs (2.4 GHz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128 GB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RAM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850 GB local scratch space per node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connected by DDR 4x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Infiniband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ConnectX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lower latencies)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with a parallel scratch file system with an aggregated bandwidth of 6 GB/s and a capacity of 124 TB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0"/>
            <a:ext cx="3352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CPU cluster "</a:t>
            </a:r>
            <a:r>
              <a:rPr lang="en-US" sz="2400" dirty="0" smtClean="0"/>
              <a:t>Fuchs“</a:t>
            </a:r>
          </a:p>
          <a:p>
            <a:pPr algn="ctr"/>
            <a:r>
              <a:rPr lang="en-US" sz="2400" u="sng" dirty="0" smtClean="0">
                <a:solidFill>
                  <a:srgbClr val="00B0F0"/>
                </a:solidFill>
              </a:rPr>
              <a:t>www.csc.uni-frankfurt.de</a:t>
            </a:r>
            <a:endParaRPr lang="en-US" sz="2400" u="sng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1348</Words>
  <Application>Microsoft Office PowerPoint</Application>
  <PresentationFormat>On-screen Show (4:3)</PresentationFormat>
  <Paragraphs>271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almomani</dc:creator>
  <cp:lastModifiedBy>almomani</cp:lastModifiedBy>
  <cp:revision>202</cp:revision>
  <dcterms:created xsi:type="dcterms:W3CDTF">2010-07-26T12:45:37Z</dcterms:created>
  <dcterms:modified xsi:type="dcterms:W3CDTF">2010-08-05T13:30:46Z</dcterms:modified>
</cp:coreProperties>
</file>