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8"/>
  </p:notesMasterIdLst>
  <p:sldIdLst>
    <p:sldId id="256" r:id="rId2"/>
    <p:sldId id="981" r:id="rId3"/>
    <p:sldId id="1014" r:id="rId4"/>
    <p:sldId id="982" r:id="rId5"/>
    <p:sldId id="271" r:id="rId6"/>
    <p:sldId id="1015" r:id="rId7"/>
    <p:sldId id="272" r:id="rId8"/>
    <p:sldId id="1016" r:id="rId9"/>
    <p:sldId id="1017" r:id="rId10"/>
    <p:sldId id="1018" r:id="rId11"/>
    <p:sldId id="274" r:id="rId12"/>
    <p:sldId id="306" r:id="rId13"/>
    <p:sldId id="995" r:id="rId14"/>
    <p:sldId id="983" r:id="rId15"/>
    <p:sldId id="275" r:id="rId16"/>
    <p:sldId id="257" r:id="rId17"/>
    <p:sldId id="1021" r:id="rId18"/>
    <p:sldId id="1020" r:id="rId19"/>
    <p:sldId id="1019" r:id="rId20"/>
    <p:sldId id="972" r:id="rId21"/>
    <p:sldId id="1022" r:id="rId22"/>
    <p:sldId id="286" r:id="rId23"/>
    <p:sldId id="1024" r:id="rId24"/>
    <p:sldId id="1023" r:id="rId25"/>
    <p:sldId id="790" r:id="rId26"/>
    <p:sldId id="1026" r:id="rId27"/>
    <p:sldId id="792" r:id="rId28"/>
    <p:sldId id="793" r:id="rId29"/>
    <p:sldId id="1028" r:id="rId30"/>
    <p:sldId id="1027" r:id="rId31"/>
    <p:sldId id="795" r:id="rId32"/>
    <p:sldId id="258" r:id="rId33"/>
    <p:sldId id="344" r:id="rId34"/>
    <p:sldId id="1029" r:id="rId35"/>
    <p:sldId id="1030" r:id="rId36"/>
    <p:sldId id="1031" r:id="rId37"/>
    <p:sldId id="960" r:id="rId38"/>
    <p:sldId id="1033" r:id="rId39"/>
    <p:sldId id="1032" r:id="rId40"/>
    <p:sldId id="964" r:id="rId41"/>
    <p:sldId id="1034" r:id="rId42"/>
    <p:sldId id="1036" r:id="rId43"/>
    <p:sldId id="259" r:id="rId44"/>
    <p:sldId id="974" r:id="rId45"/>
    <p:sldId id="975" r:id="rId46"/>
    <p:sldId id="976" r:id="rId47"/>
    <p:sldId id="977" r:id="rId48"/>
    <p:sldId id="1013" r:id="rId49"/>
    <p:sldId id="1038" r:id="rId50"/>
    <p:sldId id="1037" r:id="rId51"/>
    <p:sldId id="1039" r:id="rId52"/>
    <p:sldId id="985" r:id="rId53"/>
    <p:sldId id="782" r:id="rId54"/>
    <p:sldId id="320" r:id="rId55"/>
    <p:sldId id="986" r:id="rId56"/>
    <p:sldId id="785" r:id="rId57"/>
    <p:sldId id="1040" r:id="rId58"/>
    <p:sldId id="305" r:id="rId59"/>
    <p:sldId id="1041" r:id="rId60"/>
    <p:sldId id="987" r:id="rId61"/>
    <p:sldId id="980" r:id="rId62"/>
    <p:sldId id="989" r:id="rId63"/>
    <p:sldId id="341" r:id="rId64"/>
    <p:sldId id="794" r:id="rId65"/>
    <p:sldId id="988" r:id="rId66"/>
    <p:sldId id="965" r:id="rId67"/>
    <p:sldId id="966" r:id="rId68"/>
    <p:sldId id="984" r:id="rId69"/>
    <p:sldId id="990" r:id="rId70"/>
    <p:sldId id="347" r:id="rId71"/>
    <p:sldId id="991" r:id="rId72"/>
    <p:sldId id="993" r:id="rId73"/>
    <p:sldId id="369" r:id="rId74"/>
    <p:sldId id="978" r:id="rId75"/>
    <p:sldId id="994" r:id="rId76"/>
    <p:sldId id="996" r:id="rId77"/>
    <p:sldId id="843" r:id="rId78"/>
    <p:sldId id="803" r:id="rId79"/>
    <p:sldId id="808" r:id="rId80"/>
    <p:sldId id="853" r:id="rId81"/>
    <p:sldId id="973" r:id="rId82"/>
    <p:sldId id="998" r:id="rId83"/>
    <p:sldId id="999" r:id="rId84"/>
    <p:sldId id="997" r:id="rId85"/>
    <p:sldId id="1000" r:id="rId86"/>
    <p:sldId id="1001" r:id="rId87"/>
    <p:sldId id="1003" r:id="rId88"/>
    <p:sldId id="351" r:id="rId89"/>
    <p:sldId id="1009" r:id="rId90"/>
    <p:sldId id="969" r:id="rId91"/>
    <p:sldId id="970" r:id="rId92"/>
    <p:sldId id="971" r:id="rId93"/>
    <p:sldId id="1005" r:id="rId94"/>
    <p:sldId id="1004" r:id="rId95"/>
    <p:sldId id="1007" r:id="rId96"/>
    <p:sldId id="1008" r:id="rId97"/>
    <p:sldId id="1006" r:id="rId98"/>
    <p:sldId id="787" r:id="rId99"/>
    <p:sldId id="1010" r:id="rId100"/>
    <p:sldId id="1042" r:id="rId101"/>
    <p:sldId id="963" r:id="rId102"/>
    <p:sldId id="1011" r:id="rId103"/>
    <p:sldId id="1012" r:id="rId104"/>
    <p:sldId id="1043" r:id="rId105"/>
    <p:sldId id="1044" r:id="rId106"/>
    <p:sldId id="1045" r:id="rId107"/>
    <p:sldId id="1046" r:id="rId108"/>
    <p:sldId id="1047" r:id="rId109"/>
    <p:sldId id="1048" r:id="rId110"/>
    <p:sldId id="1049" r:id="rId111"/>
    <p:sldId id="394" r:id="rId112"/>
    <p:sldId id="411" r:id="rId113"/>
    <p:sldId id="392" r:id="rId114"/>
    <p:sldId id="329" r:id="rId115"/>
    <p:sldId id="413" r:id="rId116"/>
    <p:sldId id="403" r:id="rId117"/>
    <p:sldId id="410" r:id="rId118"/>
    <p:sldId id="323" r:id="rId119"/>
    <p:sldId id="418" r:id="rId120"/>
    <p:sldId id="430" r:id="rId121"/>
    <p:sldId id="415" r:id="rId122"/>
    <p:sldId id="402" r:id="rId123"/>
    <p:sldId id="327" r:id="rId124"/>
    <p:sldId id="416" r:id="rId125"/>
    <p:sldId id="419" r:id="rId126"/>
    <p:sldId id="330" r:id="rId127"/>
    <p:sldId id="428" r:id="rId128"/>
    <p:sldId id="336" r:id="rId129"/>
    <p:sldId id="343" r:id="rId130"/>
    <p:sldId id="414" r:id="rId131"/>
    <p:sldId id="391" r:id="rId132"/>
    <p:sldId id="372" r:id="rId133"/>
    <p:sldId id="373" r:id="rId134"/>
    <p:sldId id="393" r:id="rId135"/>
    <p:sldId id="401" r:id="rId136"/>
    <p:sldId id="353"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BFD8"/>
    <a:srgbClr val="0000FE"/>
    <a:srgbClr val="FF6666"/>
    <a:srgbClr val="FFFF00"/>
    <a:srgbClr val="0033CC"/>
    <a:srgbClr val="1DFFFF"/>
    <a:srgbClr val="FF3333"/>
    <a:srgbClr val="FF21BB"/>
    <a:srgbClr val="FF0000"/>
    <a:srgbClr val="FF7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76" autoAdjust="0"/>
    <p:restoredTop sz="96357" autoAdjust="0"/>
  </p:normalViewPr>
  <p:slideViewPr>
    <p:cSldViewPr>
      <p:cViewPr varScale="1">
        <p:scale>
          <a:sx n="110" d="100"/>
          <a:sy n="110" d="100"/>
        </p:scale>
        <p:origin x="720" y="108"/>
      </p:cViewPr>
      <p:guideLst>
        <p:guide orient="horz" pos="2160"/>
        <p:guide pos="384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0" cy="720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1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608A2-2525-472E-94D9-332E40B9C1A6}" type="datetimeFigureOut">
              <a:rPr lang="en-GB" smtClean="0"/>
              <a:t>16/01/2020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3D4F0-66B8-45FF-9588-C8F43EB5A27B}" type="slidenum">
              <a:rPr lang="en-GB" smtClean="0"/>
              <a:t>‹#›</a:t>
            </a:fld>
            <a:endParaRPr lang="en-GB"/>
          </a:p>
        </p:txBody>
      </p:sp>
    </p:spTree>
    <p:extLst>
      <p:ext uri="{BB962C8B-B14F-4D97-AF65-F5344CB8AC3E}">
        <p14:creationId xmlns:p14="http://schemas.microsoft.com/office/powerpoint/2010/main" val="181925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2</a:t>
            </a:fld>
            <a:endParaRPr lang="en-GB"/>
          </a:p>
        </p:txBody>
      </p:sp>
    </p:spTree>
    <p:extLst>
      <p:ext uri="{BB962C8B-B14F-4D97-AF65-F5344CB8AC3E}">
        <p14:creationId xmlns:p14="http://schemas.microsoft.com/office/powerpoint/2010/main" val="38626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a:t>
            </a:r>
            <a:r>
              <a:rPr lang="de-DE" baseline="0" dirty="0"/>
              <a:t> </a:t>
            </a:r>
            <a:r>
              <a:rPr lang="de-DE" dirty="0"/>
              <a:t>current experimental status of</a:t>
            </a:r>
            <a:r>
              <a:rPr lang="de-DE" baseline="0" dirty="0"/>
              <a:t> the symmetric part of EOS from HIC are summarised in the figure on left. It shows that variation of pressure w.r.t. Density, which is another way to represent EOS.</a:t>
            </a:r>
          </a:p>
          <a:p>
            <a:endParaRPr lang="de-DE" baseline="0" dirty="0"/>
          </a:p>
          <a:p>
            <a:r>
              <a:rPr lang="de-DE" baseline="0" dirty="0"/>
              <a:t>The hatched part shows the results of different experiment and different lines shows results from different models.</a:t>
            </a:r>
          </a:p>
          <a:p>
            <a:r>
              <a:rPr lang="de-DE" baseline="0" dirty="0"/>
              <a:t>Black-grey hatch: Shows data from 2-4.5 rho derived from flow measurements.</a:t>
            </a:r>
          </a:p>
          <a:p>
            <a:r>
              <a:rPr lang="de-DE" baseline="0" dirty="0"/>
              <a:t>Purple hatch: Shows data from 1.2-2.2 rho derived from STPP</a:t>
            </a:r>
          </a:p>
          <a:p>
            <a:endParaRPr lang="de-DE" baseline="0" dirty="0"/>
          </a:p>
          <a:p>
            <a:r>
              <a:rPr lang="de-DE" baseline="0" dirty="0"/>
              <a:t>Aim of CBM is to reduce these huge experimental uncertaintities and extend this graph to higher densities.</a:t>
            </a:r>
          </a:p>
        </p:txBody>
      </p:sp>
      <p:sp>
        <p:nvSpPr>
          <p:cNvPr id="4" name="Slide Number Placeholder 3"/>
          <p:cNvSpPr>
            <a:spLocks noGrp="1"/>
          </p:cNvSpPr>
          <p:nvPr>
            <p:ph type="sldNum" sz="quarter" idx="10"/>
          </p:nvPr>
        </p:nvSpPr>
        <p:spPr/>
        <p:txBody>
          <a:bodyPr/>
          <a:lstStyle/>
          <a:p>
            <a:fld id="{ABD01ED0-9263-4303-83EF-DCCAC8A5523D}" type="slidenum">
              <a:rPr lang="en-GB" smtClean="0"/>
              <a:t>28</a:t>
            </a:fld>
            <a:endParaRPr lang="en-GB"/>
          </a:p>
        </p:txBody>
      </p:sp>
    </p:spTree>
    <p:extLst>
      <p:ext uri="{BB962C8B-B14F-4D97-AF65-F5344CB8AC3E}">
        <p14:creationId xmlns:p14="http://schemas.microsoft.com/office/powerpoint/2010/main" val="1448707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a:t>
            </a:r>
            <a:r>
              <a:rPr lang="de-DE" baseline="0" dirty="0"/>
              <a:t> </a:t>
            </a:r>
            <a:r>
              <a:rPr lang="de-DE" dirty="0"/>
              <a:t>current experimental status of</a:t>
            </a:r>
            <a:r>
              <a:rPr lang="de-DE" baseline="0" dirty="0"/>
              <a:t> the symmetric part of EOS from HIC are summarised in the figure on left. It shows that variation of pressure w.r.t. Density, which is another way to represent EOS.</a:t>
            </a:r>
          </a:p>
          <a:p>
            <a:endParaRPr lang="de-DE" baseline="0" dirty="0"/>
          </a:p>
          <a:p>
            <a:r>
              <a:rPr lang="de-DE" baseline="0" dirty="0"/>
              <a:t>The hatched part shows the results of different experiment and different lines shows results from different models.</a:t>
            </a:r>
          </a:p>
          <a:p>
            <a:r>
              <a:rPr lang="de-DE" baseline="0" dirty="0"/>
              <a:t>Black-grey hatch: Shows data from 2-4.5 rho derived from flow measurements.</a:t>
            </a:r>
          </a:p>
          <a:p>
            <a:r>
              <a:rPr lang="de-DE" baseline="0" dirty="0"/>
              <a:t>Purple hatch: Shows data from 1.2-2.2 rho derived from STPP</a:t>
            </a:r>
          </a:p>
          <a:p>
            <a:endParaRPr lang="de-DE" baseline="0" dirty="0"/>
          </a:p>
          <a:p>
            <a:r>
              <a:rPr lang="de-DE" baseline="0" dirty="0"/>
              <a:t>Aim of CBM is to reduce these huge experimental uncertaintities and extend this graph to higher densities.</a:t>
            </a:r>
          </a:p>
        </p:txBody>
      </p:sp>
      <p:sp>
        <p:nvSpPr>
          <p:cNvPr id="4" name="Slide Number Placeholder 3"/>
          <p:cNvSpPr>
            <a:spLocks noGrp="1"/>
          </p:cNvSpPr>
          <p:nvPr>
            <p:ph type="sldNum" sz="quarter" idx="10"/>
          </p:nvPr>
        </p:nvSpPr>
        <p:spPr/>
        <p:txBody>
          <a:bodyPr/>
          <a:lstStyle/>
          <a:p>
            <a:fld id="{ABD01ED0-9263-4303-83EF-DCCAC8A5523D}" type="slidenum">
              <a:rPr lang="en-GB" smtClean="0"/>
              <a:t>29</a:t>
            </a:fld>
            <a:endParaRPr lang="en-GB"/>
          </a:p>
        </p:txBody>
      </p:sp>
    </p:spTree>
    <p:extLst>
      <p:ext uri="{BB962C8B-B14F-4D97-AF65-F5344CB8AC3E}">
        <p14:creationId xmlns:p14="http://schemas.microsoft.com/office/powerpoint/2010/main" val="473207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a:t>
            </a:r>
            <a:r>
              <a:rPr lang="de-DE" baseline="0" dirty="0"/>
              <a:t> </a:t>
            </a:r>
            <a:r>
              <a:rPr lang="de-DE" dirty="0"/>
              <a:t>current experimental status of</a:t>
            </a:r>
            <a:r>
              <a:rPr lang="de-DE" baseline="0" dirty="0"/>
              <a:t> the symmetric part of EOS from HIC are summarised in the figure on left. It shows that variation of pressure w.r.t. Density, which is another way to represent EOS.</a:t>
            </a:r>
          </a:p>
          <a:p>
            <a:endParaRPr lang="de-DE" baseline="0" dirty="0"/>
          </a:p>
          <a:p>
            <a:r>
              <a:rPr lang="de-DE" baseline="0" dirty="0"/>
              <a:t>The hatched part shows the results of different experiment and different lines shows results from different models.</a:t>
            </a:r>
          </a:p>
          <a:p>
            <a:r>
              <a:rPr lang="de-DE" baseline="0" dirty="0"/>
              <a:t>Black-grey hatch: Shows data from 2-4.5 rho derived from flow measurements.</a:t>
            </a:r>
          </a:p>
          <a:p>
            <a:r>
              <a:rPr lang="de-DE" baseline="0" dirty="0"/>
              <a:t>Purple hatch: Shows data from 1.2-2.2 rho derived from STPP</a:t>
            </a:r>
          </a:p>
          <a:p>
            <a:endParaRPr lang="de-DE" baseline="0" dirty="0"/>
          </a:p>
          <a:p>
            <a:r>
              <a:rPr lang="de-DE" baseline="0" dirty="0"/>
              <a:t>Aim of CBM is to reduce these huge experimental uncertaintities and extend this graph to higher densities.</a:t>
            </a:r>
          </a:p>
        </p:txBody>
      </p:sp>
      <p:sp>
        <p:nvSpPr>
          <p:cNvPr id="4" name="Slide Number Placeholder 3"/>
          <p:cNvSpPr>
            <a:spLocks noGrp="1"/>
          </p:cNvSpPr>
          <p:nvPr>
            <p:ph type="sldNum" sz="quarter" idx="10"/>
          </p:nvPr>
        </p:nvSpPr>
        <p:spPr/>
        <p:txBody>
          <a:bodyPr/>
          <a:lstStyle/>
          <a:p>
            <a:fld id="{ABD01ED0-9263-4303-83EF-DCCAC8A5523D}" type="slidenum">
              <a:rPr lang="en-GB" smtClean="0"/>
              <a:t>30</a:t>
            </a:fld>
            <a:endParaRPr lang="en-GB"/>
          </a:p>
        </p:txBody>
      </p:sp>
    </p:spTree>
    <p:extLst>
      <p:ext uri="{BB962C8B-B14F-4D97-AF65-F5344CB8AC3E}">
        <p14:creationId xmlns:p14="http://schemas.microsoft.com/office/powerpoint/2010/main" val="2441267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a:t>
            </a:r>
            <a:r>
              <a:rPr lang="de-DE" baseline="0" dirty="0"/>
              <a:t> </a:t>
            </a:r>
            <a:r>
              <a:rPr lang="de-DE" dirty="0"/>
              <a:t>current experimental status of</a:t>
            </a:r>
            <a:r>
              <a:rPr lang="de-DE" baseline="0" dirty="0"/>
              <a:t> the symmetric part of EOS from HIC are summarised in the figure on left. It shows that variation of pressure w.r.t. Density, which is another way to represent EOS.</a:t>
            </a:r>
          </a:p>
          <a:p>
            <a:endParaRPr lang="de-DE" baseline="0" dirty="0"/>
          </a:p>
          <a:p>
            <a:r>
              <a:rPr lang="de-DE" baseline="0" dirty="0"/>
              <a:t>The hatched part shows the results of different experiment and different lines shows results from different models.</a:t>
            </a:r>
          </a:p>
          <a:p>
            <a:r>
              <a:rPr lang="de-DE" baseline="0" dirty="0"/>
              <a:t>Black-grey hatch: Shows data from 2-4.5 rho derived from flow measurements.</a:t>
            </a:r>
          </a:p>
          <a:p>
            <a:r>
              <a:rPr lang="de-DE" baseline="0" dirty="0"/>
              <a:t>Purple hatch: Shows data from 1.2-2.2 rho derived from STPP</a:t>
            </a:r>
          </a:p>
          <a:p>
            <a:endParaRPr lang="de-DE" baseline="0" dirty="0"/>
          </a:p>
          <a:p>
            <a:r>
              <a:rPr lang="de-DE" baseline="0" dirty="0"/>
              <a:t>Aim of CBM is to reduce these huge experimental uncertaintities and extend this graph to higher densities.</a:t>
            </a:r>
          </a:p>
        </p:txBody>
      </p:sp>
      <p:sp>
        <p:nvSpPr>
          <p:cNvPr id="4" name="Slide Number Placeholder 3"/>
          <p:cNvSpPr>
            <a:spLocks noGrp="1"/>
          </p:cNvSpPr>
          <p:nvPr>
            <p:ph type="sldNum" sz="quarter" idx="10"/>
          </p:nvPr>
        </p:nvSpPr>
        <p:spPr/>
        <p:txBody>
          <a:bodyPr/>
          <a:lstStyle/>
          <a:p>
            <a:fld id="{ABD01ED0-9263-4303-83EF-DCCAC8A5523D}" type="slidenum">
              <a:rPr lang="en-GB" smtClean="0"/>
              <a:t>31</a:t>
            </a:fld>
            <a:endParaRPr lang="en-GB"/>
          </a:p>
        </p:txBody>
      </p:sp>
    </p:spTree>
    <p:extLst>
      <p:ext uri="{BB962C8B-B14F-4D97-AF65-F5344CB8AC3E}">
        <p14:creationId xmlns:p14="http://schemas.microsoft.com/office/powerpoint/2010/main" val="245711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Upon adding the theoritically obtained values of asymmetry terms, we should obtain EOS for neutron matter.</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Soft EOS from HIC is predicted for lower densities.</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Soft-stiff EOS from HIC is predicted for higher densities.</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 overall picture from HIC is ambigious, which doesn‘t still fit GW measurement.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 more precise results for nuclear matter are needed to justify astrophysical observations.</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Figure discription: </a:t>
            </a:r>
            <a:r>
              <a:rPr lang="en-US" dirty="0"/>
              <a:t>Experimental and astrophysical constraints on equation of state in pressure vs. density.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hatched region represents the GW constraint [8], after converting the unit for pressure to MeV/fm3 and the density to units of saturation density, ρ0=2.74×1014 g/cm3 , to allow direct comparisons to nuclear physics constraints. Solid and dashed contours display constraints from flow measurements [37] and kaon measurements [38, 39], respectively. The upper (labelled as stiff) and lower (labelled as soft) constraints correspond to the addition of symmetry pressure from </a:t>
            </a:r>
            <a:r>
              <a:rPr lang="en-US" dirty="0" err="1"/>
              <a:t>Eqs</a:t>
            </a:r>
            <a:r>
              <a:rPr lang="en-US" dirty="0"/>
              <a:t>. (2) and (3), respectively, to the symmetric matter pressure. The black curves below 0.7ρ0 represent </a:t>
            </a:r>
            <a:r>
              <a:rPr lang="en-US" dirty="0" err="1"/>
              <a:t>Skyrme</a:t>
            </a:r>
            <a:r>
              <a:rPr lang="en-US" dirty="0"/>
              <a:t> functionals satisfying the density dependent symmetry energy data from 0.25&lt; ρ/ρ0 &lt; 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connect nuclear physics observables to 1.4M⊙ neutron-star observables, we start with a large collection of </a:t>
            </a:r>
            <a:r>
              <a:rPr lang="en-US" dirty="0" err="1"/>
              <a:t>Skyrme</a:t>
            </a:r>
            <a:r>
              <a:rPr lang="en-US" dirty="0"/>
              <a:t> nuclear density functionals. We extrapolate the functionals to densities and asymmetries comparable to that for a neutron star. Following this procedure, we arrived at 163 </a:t>
            </a:r>
            <a:r>
              <a:rPr lang="en-US" dirty="0" err="1"/>
              <a:t>Skyrme</a:t>
            </a:r>
            <a:r>
              <a:rPr lang="en-US" dirty="0"/>
              <a:t> interactions from our collection of 216 interactions [15] that can support a 2.0M⊙ neutron star.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estimate the additional pressure coming from the symmetry energy, we use the softest and stiffest symmetry energy functionals proposed in Ref. [42] for utilization in neutron-star calculations</a:t>
            </a:r>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33</a:t>
            </a:fld>
            <a:endParaRPr lang="en-GB"/>
          </a:p>
        </p:txBody>
      </p:sp>
    </p:spTree>
    <p:extLst>
      <p:ext uri="{BB962C8B-B14F-4D97-AF65-F5344CB8AC3E}">
        <p14:creationId xmlns:p14="http://schemas.microsoft.com/office/powerpoint/2010/main" val="335540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Upon adding the theoritically obtained values of asymmetry terms, we should obtain EOS for neutron matter.</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Soft EOS from HIC is predicted for lower densities.</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Soft-stiff EOS from HIC is predicted for higher densities.</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 overall picture from HIC is ambigious, which doesn‘t still fit GW measurement.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 more precise results for nuclear matter are needed to justify astrophysical observations.</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Figure discription: </a:t>
            </a:r>
            <a:r>
              <a:rPr lang="en-US" dirty="0"/>
              <a:t>Experimental and astrophysical constraints on equation of state in pressure vs. density.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hatched region represents the GW constraint [8], after converting the unit for pressure to MeV/fm3 and the density to units of saturation density, ρ0=2.74×1014 g/cm3 , to allow direct comparisons to nuclear physics constraints. Solid and dashed contours display constraints from flow measurements [37] and kaon measurements [38, 39], respectively. The upper (labelled as stiff) and lower (labelled as soft) constraints correspond to the addition of symmetry pressure from </a:t>
            </a:r>
            <a:r>
              <a:rPr lang="en-US" dirty="0" err="1"/>
              <a:t>Eqs</a:t>
            </a:r>
            <a:r>
              <a:rPr lang="en-US" dirty="0"/>
              <a:t>. (2) and (3), respectively, to the symmetric matter pressure. The black curves below 0.7ρ0 represent </a:t>
            </a:r>
            <a:r>
              <a:rPr lang="en-US" dirty="0" err="1"/>
              <a:t>Skyrme</a:t>
            </a:r>
            <a:r>
              <a:rPr lang="en-US" dirty="0"/>
              <a:t> functionals satisfying the density dependent symmetry energy data from 0.25&lt; ρ/ρ0 &lt; 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connect nuclear physics observables to 1.4M⊙ neutron-star observables, we start with a large collection of </a:t>
            </a:r>
            <a:r>
              <a:rPr lang="en-US" dirty="0" err="1"/>
              <a:t>Skyrme</a:t>
            </a:r>
            <a:r>
              <a:rPr lang="en-US" dirty="0"/>
              <a:t> nuclear density functionals. We extrapolate the functionals to densities and asymmetries comparable to that for a neutron star. Following this procedure, we arrived at 163 </a:t>
            </a:r>
            <a:r>
              <a:rPr lang="en-US" dirty="0" err="1"/>
              <a:t>Skyrme</a:t>
            </a:r>
            <a:r>
              <a:rPr lang="en-US" dirty="0"/>
              <a:t> interactions from our collection of 216 interactions [15] that can support a 2.0M⊙ neutron star.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estimate the additional pressure coming from the symmetry energy, we use the softest and stiffest symmetry energy functionals proposed in Ref. [42] for utilization in neutron-star calculations</a:t>
            </a:r>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34</a:t>
            </a:fld>
            <a:endParaRPr lang="en-GB"/>
          </a:p>
        </p:txBody>
      </p:sp>
    </p:spTree>
    <p:extLst>
      <p:ext uri="{BB962C8B-B14F-4D97-AF65-F5344CB8AC3E}">
        <p14:creationId xmlns:p14="http://schemas.microsoft.com/office/powerpoint/2010/main" val="337733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Upon adding the theoritically obtained values of asymmetry terms, we should obtain EOS for neutron matter.</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Soft EOS from HIC is predicted for lower densities.</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Soft-stiff EOS from HIC is predicted for higher densities.</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 overall picture from HIC is ambigious, which doesn‘t still fit GW measurement.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 more precise results for nuclear matter are needed to justify astrophysical observations.</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Figure discription: </a:t>
            </a:r>
            <a:r>
              <a:rPr lang="en-US" dirty="0"/>
              <a:t>Experimental and astrophysical constraints on equation of state in pressure vs. density.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hatched region represents the GW constraint [8], after converting the unit for pressure to MeV/fm3 and the density to units of saturation density, ρ0=2.74×1014 g/cm3 , to allow direct comparisons to nuclear physics constraints. Solid and dashed contours display constraints from flow measurements [37] and kaon measurements [38, 39], respectively. The upper (labelled as stiff) and lower (labelled as soft) constraints correspond to the addition of symmetry pressure from </a:t>
            </a:r>
            <a:r>
              <a:rPr lang="en-US" dirty="0" err="1"/>
              <a:t>Eqs</a:t>
            </a:r>
            <a:r>
              <a:rPr lang="en-US" dirty="0"/>
              <a:t>. (2) and (3), respectively, to the symmetric matter pressure. The black curves below 0.7ρ0 represent </a:t>
            </a:r>
            <a:r>
              <a:rPr lang="en-US" dirty="0" err="1"/>
              <a:t>Skyrme</a:t>
            </a:r>
            <a:r>
              <a:rPr lang="en-US" dirty="0"/>
              <a:t> functionals satisfying the density dependent symmetry energy data from 0.25&lt; ρ/ρ0 &lt; 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connect nuclear physics observables to 1.4M⊙ neutron-star observables, we start with a large collection of </a:t>
            </a:r>
            <a:r>
              <a:rPr lang="en-US" dirty="0" err="1"/>
              <a:t>Skyrme</a:t>
            </a:r>
            <a:r>
              <a:rPr lang="en-US" dirty="0"/>
              <a:t> nuclear density functionals. We extrapolate the functionals to densities and asymmetries comparable to that for a neutron star. Following this procedure, we arrived at 163 </a:t>
            </a:r>
            <a:r>
              <a:rPr lang="en-US" dirty="0" err="1"/>
              <a:t>Skyrme</a:t>
            </a:r>
            <a:r>
              <a:rPr lang="en-US" dirty="0"/>
              <a:t> interactions from our collection of 216 interactions [15] that can support a 2.0M⊙ neutron star.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estimate the additional pressure coming from the symmetry energy, we use the softest and stiffest symmetry energy functionals proposed in Ref. [42] for utilization in neutron-star calculations</a:t>
            </a:r>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35</a:t>
            </a:fld>
            <a:endParaRPr lang="en-GB"/>
          </a:p>
        </p:txBody>
      </p:sp>
    </p:spTree>
    <p:extLst>
      <p:ext uri="{BB962C8B-B14F-4D97-AF65-F5344CB8AC3E}">
        <p14:creationId xmlns:p14="http://schemas.microsoft.com/office/powerpoint/2010/main" val="74348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Upon adding the theoritically obtained values of asymmetry terms, we should obtain EOS for neutron matter.</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Soft EOS from HIC is predicted for lower densities.</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Soft-stiff EOS from HIC is predicted for higher densities.</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 overall picture from HIC is ambigious, which doesn‘t still fit GW measurement.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So more precise results for nuclear matter are needed to justify astrophysical observations.</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Figure discription: </a:t>
            </a:r>
            <a:r>
              <a:rPr lang="en-US" dirty="0"/>
              <a:t>Experimental and astrophysical constraints on equation of state in pressure vs. density.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hatched region represents the GW constraint [8], after converting the unit for pressure to MeV/fm3 and the density to units of saturation density, ρ0=2.74×1014 g/cm3 , to allow direct comparisons to nuclear physics constraints. Solid and dashed contours display constraints from flow measurements [37] and kaon measurements [38, 39], respectively. The upper (labelled as stiff) and lower (labelled as soft) constraints correspond to the addition of symmetry pressure from </a:t>
            </a:r>
            <a:r>
              <a:rPr lang="en-US" dirty="0" err="1"/>
              <a:t>Eqs</a:t>
            </a:r>
            <a:r>
              <a:rPr lang="en-US" dirty="0"/>
              <a:t>. (2) and (3), respectively, to the symmetric matter pressure. The black curves below 0.7ρ0 represent </a:t>
            </a:r>
            <a:r>
              <a:rPr lang="en-US" dirty="0" err="1"/>
              <a:t>Skyrme</a:t>
            </a:r>
            <a:r>
              <a:rPr lang="en-US" dirty="0"/>
              <a:t> functionals satisfying the density dependent symmetry energy data from 0.25&lt; ρ/ρ0 &lt; 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connect nuclear physics observables to 1.4M⊙ neutron-star observables, we start with a large collection of </a:t>
            </a:r>
            <a:r>
              <a:rPr lang="en-US" dirty="0" err="1"/>
              <a:t>Skyrme</a:t>
            </a:r>
            <a:r>
              <a:rPr lang="en-US" dirty="0"/>
              <a:t> nuclear density functionals. We extrapolate the functionals to densities and asymmetries comparable to that for a neutron star. Following this procedure, we arrived at 163 </a:t>
            </a:r>
            <a:r>
              <a:rPr lang="en-US" dirty="0" err="1"/>
              <a:t>Skyrme</a:t>
            </a:r>
            <a:r>
              <a:rPr lang="en-US" dirty="0"/>
              <a:t> interactions from our collection of 216 interactions [15] that can support a 2.0M⊙ neutron star.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estimate the additional pressure coming from the symmetry energy, we use the softest and stiffest symmetry energy functionals proposed in Ref. [42] for utilization in neutron-star calculations</a:t>
            </a:r>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36</a:t>
            </a:fld>
            <a:endParaRPr lang="en-GB"/>
          </a:p>
        </p:txBody>
      </p:sp>
    </p:spTree>
    <p:extLst>
      <p:ext uri="{BB962C8B-B14F-4D97-AF65-F5344CB8AC3E}">
        <p14:creationId xmlns:p14="http://schemas.microsoft.com/office/powerpoint/2010/main" val="1400942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represents the response of nuclear matter to asymmetry. Its study, consequently, requires differential observables measuring differences as a function of asymmetry or isotopic pairs of observables that respond differently to a compression of neutron-rich matter. It is thus essential to identify differential observables as, e.g., differences or ratios of observables measured for isotopic partner systems or reactions. One hopes to enhance the response to asymmetry as the </a:t>
            </a:r>
            <a:r>
              <a:rPr lang="en-US" sz="1200" dirty="0" err="1"/>
              <a:t>isoscalar</a:t>
            </a:r>
            <a:r>
              <a:rPr lang="en-US" sz="1200" dirty="0"/>
              <a:t> dynamics largely cancels. The so-called differential directed flow proposed by Li [30] is the difference of the multiplicity-weighted directed flows of neutrons and protons. </a:t>
            </a:r>
            <a:endParaRPr lang="en-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dirty="0"/>
          </a:p>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37</a:t>
            </a:fld>
            <a:endParaRPr lang="en-GB"/>
          </a:p>
        </p:txBody>
      </p:sp>
    </p:spTree>
    <p:extLst>
      <p:ext uri="{BB962C8B-B14F-4D97-AF65-F5344CB8AC3E}">
        <p14:creationId xmlns:p14="http://schemas.microsoft.com/office/powerpoint/2010/main" val="3141330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represents the response of nuclear matter to asymmetry. Its study, consequently, requires differential observables measuring differences as a function of asymmetry or isotopic pairs of observables that respond differently to a compression of neutron-rich matter. It is thus essential to identify differential observables as, e.g., differences or ratios of observables measured for isotopic partner systems or reactions. One hopes to enhance the response to asymmetry as the </a:t>
            </a:r>
            <a:r>
              <a:rPr lang="en-US" sz="1200" dirty="0" err="1"/>
              <a:t>isoscalar</a:t>
            </a:r>
            <a:r>
              <a:rPr lang="en-US" sz="1200" dirty="0"/>
              <a:t> dynamics largely cancels. The so-called differential directed flow proposed by Li [30] is the difference of the multiplicity-weighted directed flows of neutrons and protons. </a:t>
            </a:r>
            <a:endParaRPr lang="en-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dirty="0"/>
          </a:p>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38</a:t>
            </a:fld>
            <a:endParaRPr lang="en-GB"/>
          </a:p>
        </p:txBody>
      </p:sp>
    </p:spTree>
    <p:extLst>
      <p:ext uri="{BB962C8B-B14F-4D97-AF65-F5344CB8AC3E}">
        <p14:creationId xmlns:p14="http://schemas.microsoft.com/office/powerpoint/2010/main" val="151667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3</a:t>
            </a:fld>
            <a:endParaRPr lang="en-GB"/>
          </a:p>
        </p:txBody>
      </p:sp>
    </p:spTree>
    <p:extLst>
      <p:ext uri="{BB962C8B-B14F-4D97-AF65-F5344CB8AC3E}">
        <p14:creationId xmlns:p14="http://schemas.microsoft.com/office/powerpoint/2010/main" val="4165157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represents the response of nuclear matter to asymmetry. Its study, consequently, requires differential observables measuring differences as a function of asymmetry or isotopic pairs of observables that respond differently to a compression of neutron-rich matter. It is thus essential to identify differential observables as, e.g., differences or ratios of observables measured for isotopic partner systems or reactions. One hopes to enhance the response to asymmetry as the </a:t>
            </a:r>
            <a:r>
              <a:rPr lang="en-US" sz="1200" dirty="0" err="1"/>
              <a:t>isoscalar</a:t>
            </a:r>
            <a:r>
              <a:rPr lang="en-US" sz="1200" dirty="0"/>
              <a:t> dynamics largely cancels. The so-called differential directed flow proposed by Li [30] is the difference of the multiplicity-weighted directed flows of neutrons and protons. </a:t>
            </a:r>
            <a:endParaRPr lang="en-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dirty="0"/>
          </a:p>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39</a:t>
            </a:fld>
            <a:endParaRPr lang="en-GB"/>
          </a:p>
        </p:txBody>
      </p:sp>
    </p:spTree>
    <p:extLst>
      <p:ext uri="{BB962C8B-B14F-4D97-AF65-F5344CB8AC3E}">
        <p14:creationId xmlns:p14="http://schemas.microsoft.com/office/powerpoint/2010/main" val="1731865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represents the response of nuclear matter to asymmetry. Its study, consequently, requires differential observables measuring differences as a function of asymmetry or isotopic pairs of observables that respond differently to a compression of neutron-rich matter. It is thus essential to identify differential observables as, e.g., differences or ratios of observables measured for isotopic partner systems or reactions. One hopes to enhance the response to asymmetry as the </a:t>
            </a:r>
            <a:r>
              <a:rPr lang="en-US" sz="1200" dirty="0" err="1"/>
              <a:t>isoscalar</a:t>
            </a:r>
            <a:r>
              <a:rPr lang="en-US" sz="1200" dirty="0"/>
              <a:t> dynamics largely cancels. The so-called differential directed flow proposed by Li [30] is the difference of the multiplicity-weighted directed flows of neutrons and protons. </a:t>
            </a:r>
            <a:endParaRPr lang="en-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dirty="0"/>
          </a:p>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40</a:t>
            </a:fld>
            <a:endParaRPr lang="en-GB"/>
          </a:p>
        </p:txBody>
      </p:sp>
    </p:spTree>
    <p:extLst>
      <p:ext uri="{BB962C8B-B14F-4D97-AF65-F5344CB8AC3E}">
        <p14:creationId xmlns:p14="http://schemas.microsoft.com/office/powerpoint/2010/main" val="799233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represents the response of nuclear matter to asymmetry. Its study, consequently, requires differential observables measuring differences as a function of asymmetry or isotopic pairs of observables that respond differently to a compression of neutron-rich matter. It is thus essential to identify differential observables as, e.g., differences or ratios of observables measured for isotopic partner systems or reactions. One hopes to enhance the response to asymmetry as the </a:t>
            </a:r>
            <a:r>
              <a:rPr lang="en-US" sz="1200" dirty="0" err="1"/>
              <a:t>isoscalar</a:t>
            </a:r>
            <a:r>
              <a:rPr lang="en-US" sz="1200" dirty="0"/>
              <a:t> dynamics largely cancels. The so-called differential directed flow proposed by Li [30] is the difference of the multiplicity-weighted directed flows of neutrons and protons. </a:t>
            </a:r>
            <a:endParaRPr lang="en-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dirty="0"/>
          </a:p>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41</a:t>
            </a:fld>
            <a:endParaRPr lang="en-GB"/>
          </a:p>
        </p:txBody>
      </p:sp>
    </p:spTree>
    <p:extLst>
      <p:ext uri="{BB962C8B-B14F-4D97-AF65-F5344CB8AC3E}">
        <p14:creationId xmlns:p14="http://schemas.microsoft.com/office/powerpoint/2010/main" val="2155983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represents the response of nuclear matter to asymmetry. Its study, consequently, requires differential observables measuring differences as a function of asymmetry or isotopic pairs of observables that respond differently to a compression of neutron-rich matter. It is thus essential to identify differential observables as, e.g., differences or ratios of observables measured for isotopic partner systems or reactions. One hopes to enhance the response to asymmetry as the </a:t>
            </a:r>
            <a:r>
              <a:rPr lang="en-US" sz="1200" dirty="0" err="1"/>
              <a:t>isoscalar</a:t>
            </a:r>
            <a:r>
              <a:rPr lang="en-US" sz="1200" dirty="0"/>
              <a:t> dynamics largely cancels. The so-called differential directed flow proposed by Li [30] is the difference of the multiplicity-weighted directed flows of neutrons and protons. </a:t>
            </a:r>
            <a:endParaRPr lang="en-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dirty="0"/>
          </a:p>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42</a:t>
            </a:fld>
            <a:endParaRPr lang="en-GB"/>
          </a:p>
        </p:txBody>
      </p:sp>
    </p:spTree>
    <p:extLst>
      <p:ext uri="{BB962C8B-B14F-4D97-AF65-F5344CB8AC3E}">
        <p14:creationId xmlns:p14="http://schemas.microsoft.com/office/powerpoint/2010/main" val="3402966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Figure on left shows the experimental particle multiplicities of strange hadrons</a:t>
            </a:r>
            <a:r>
              <a:rPr lang="de-DE" baseline="0" dirty="0"/>
              <a:t> in central heavy ion collisions at AGS, SPS and RHIC experiments.  </a:t>
            </a:r>
          </a:p>
          <a:p>
            <a:pPr lvl="0"/>
            <a:r>
              <a:rPr lang="de-DE" sz="1200" kern="1200" dirty="0">
                <a:solidFill>
                  <a:schemeClr val="tx1"/>
                </a:solidFill>
                <a:latin typeface="+mn-lt"/>
                <a:ea typeface="+mn-ea"/>
                <a:cs typeface="+mn-cs"/>
              </a:rPr>
              <a:t>Low particle multiplicities and scarce data available in CBM energy range.</a:t>
            </a:r>
            <a:r>
              <a:rPr lang="de-DE" sz="1200" kern="1200" baseline="0" dirty="0">
                <a:solidFill>
                  <a:schemeClr val="tx1"/>
                </a:solidFill>
                <a:latin typeface="+mn-lt"/>
                <a:ea typeface="+mn-ea"/>
                <a:cs typeface="+mn-cs"/>
              </a:rPr>
              <a:t> E</a:t>
            </a:r>
            <a:r>
              <a:rPr lang="de-DE" sz="1200" kern="1200" dirty="0">
                <a:solidFill>
                  <a:schemeClr val="tx1"/>
                </a:solidFill>
                <a:latin typeface="+mn-lt"/>
                <a:ea typeface="+mn-ea"/>
                <a:cs typeface="+mn-cs"/>
              </a:rPr>
              <a:t>.g. </a:t>
            </a:r>
            <a:r>
              <a:rPr lang="en-GB" sz="1200" kern="1200" dirty="0">
                <a:solidFill>
                  <a:schemeClr val="tx1"/>
                </a:solidFill>
                <a:latin typeface="+mn-lt"/>
                <a:ea typeface="+mn-ea"/>
                <a:cs typeface="+mn-cs"/>
              </a:rPr>
              <a:t>no data on production below 40AGeV (√</a:t>
            </a:r>
            <a:r>
              <a:rPr lang="en-GB" sz="1200" kern="1200" dirty="0" err="1">
                <a:solidFill>
                  <a:schemeClr val="tx1"/>
                </a:solidFill>
                <a:latin typeface="+mn-lt"/>
                <a:ea typeface="+mn-ea"/>
                <a:cs typeface="+mn-cs"/>
              </a:rPr>
              <a:t>s</a:t>
            </a:r>
            <a:r>
              <a:rPr lang="en-GB" sz="1200" kern="1200" baseline="-25000" dirty="0" err="1">
                <a:solidFill>
                  <a:schemeClr val="tx1"/>
                </a:solidFill>
                <a:latin typeface="+mn-lt"/>
                <a:ea typeface="+mn-ea"/>
                <a:cs typeface="+mn-cs"/>
              </a:rPr>
              <a:t>NN</a:t>
            </a:r>
            <a:r>
              <a:rPr lang="en-GB" sz="1200" kern="1200" dirty="0">
                <a:solidFill>
                  <a:schemeClr val="tx1"/>
                </a:solidFill>
                <a:latin typeface="+mn-lt"/>
                <a:ea typeface="+mn-ea"/>
                <a:cs typeface="+mn-cs"/>
              </a:rPr>
              <a:t>= 8.8GeV) exist, except for 312 </a:t>
            </a:r>
            <a:r>
              <a:rPr lang="en-GB" altLang="de-DE" sz="1200" b="1" dirty="0">
                <a:latin typeface="Calibri Light" panose="020F0302020204030204"/>
                <a:cs typeface="Arial" panose="020B0604020202020204" pitchFamily="34" charset="0"/>
                <a:sym typeface="Symbol" pitchFamily="18" charset="2"/>
              </a:rPr>
              <a:t></a:t>
            </a:r>
            <a:r>
              <a:rPr lang="en-GB" altLang="de-DE" sz="1200" b="1" baseline="30000" dirty="0">
                <a:latin typeface="Calibri Light" panose="020F0302020204030204"/>
                <a:cs typeface="Arial" panose="020B0604020202020204" pitchFamily="34" charset="0"/>
              </a:rPr>
              <a:t>- </a:t>
            </a:r>
            <a:r>
              <a:rPr lang="en-GB" sz="1200" kern="1200" dirty="0">
                <a:solidFill>
                  <a:schemeClr val="tx1"/>
                </a:solidFill>
                <a:latin typeface="+mn-lt"/>
                <a:ea typeface="+mn-ea"/>
                <a:cs typeface="+mn-cs"/>
              </a:rPr>
              <a:t>measured at 6AGeV at the AGS</a:t>
            </a:r>
          </a:p>
          <a:p>
            <a:pPr lvl="0"/>
            <a:r>
              <a:rPr lang="de-DE" sz="1200" kern="1200" dirty="0">
                <a:solidFill>
                  <a:schemeClr val="tx1"/>
                </a:solidFill>
                <a:latin typeface="+mn-lt"/>
                <a:ea typeface="+mn-ea"/>
                <a:cs typeface="+mn-cs"/>
              </a:rPr>
              <a:t>So, there is a </a:t>
            </a:r>
            <a:r>
              <a:rPr lang="de-DE" sz="1200" b="1" kern="1200" dirty="0">
                <a:solidFill>
                  <a:srgbClr val="FF0000"/>
                </a:solidFill>
                <a:latin typeface="+mn-lt"/>
                <a:ea typeface="+mn-ea"/>
                <a:cs typeface="+mn-cs"/>
              </a:rPr>
              <a:t>HUGE DISCOVERY POTENTIAL </a:t>
            </a:r>
            <a:r>
              <a:rPr lang="de-DE" sz="1200" b="0" kern="1200" dirty="0">
                <a:solidFill>
                  <a:srgbClr val="FF0000"/>
                </a:solidFill>
                <a:latin typeface="+mn-lt"/>
                <a:ea typeface="+mn-ea"/>
                <a:cs typeface="+mn-cs"/>
              </a:rPr>
              <a:t>which could help us</a:t>
            </a:r>
            <a:r>
              <a:rPr lang="de-DE" sz="1200" b="0" kern="1200" baseline="0" dirty="0">
                <a:solidFill>
                  <a:srgbClr val="FF0000"/>
                </a:solidFill>
                <a:latin typeface="+mn-lt"/>
                <a:ea typeface="+mn-ea"/>
                <a:cs typeface="+mn-cs"/>
              </a:rPr>
              <a:t> pin down EOS at higher density regimes.</a:t>
            </a:r>
            <a:endParaRPr lang="en-GB" sz="1200" b="1" kern="1200" dirty="0">
              <a:solidFill>
                <a:srgbClr val="FF0000"/>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62</a:t>
            </a:fld>
            <a:endParaRPr lang="en-GB"/>
          </a:p>
        </p:txBody>
      </p:sp>
    </p:spTree>
    <p:extLst>
      <p:ext uri="{BB962C8B-B14F-4D97-AF65-F5344CB8AC3E}">
        <p14:creationId xmlns:p14="http://schemas.microsoft.com/office/powerpoint/2010/main" val="4061533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Figure on left shows the experimental particle multiplicities of strange hadrons</a:t>
            </a:r>
            <a:r>
              <a:rPr lang="de-DE" baseline="0" dirty="0"/>
              <a:t> in central heavy ion collisions at AGS, SPS and RHIC experiments.  </a:t>
            </a:r>
          </a:p>
          <a:p>
            <a:pPr lvl="0"/>
            <a:r>
              <a:rPr lang="de-DE" sz="1200" kern="1200" dirty="0">
                <a:solidFill>
                  <a:schemeClr val="tx1"/>
                </a:solidFill>
                <a:latin typeface="+mn-lt"/>
                <a:ea typeface="+mn-ea"/>
                <a:cs typeface="+mn-cs"/>
              </a:rPr>
              <a:t>Low particle multiplicities and scarce data available in CBM energy range.</a:t>
            </a:r>
            <a:r>
              <a:rPr lang="de-DE" sz="1200" kern="1200" baseline="0" dirty="0">
                <a:solidFill>
                  <a:schemeClr val="tx1"/>
                </a:solidFill>
                <a:latin typeface="+mn-lt"/>
                <a:ea typeface="+mn-ea"/>
                <a:cs typeface="+mn-cs"/>
              </a:rPr>
              <a:t> E</a:t>
            </a:r>
            <a:r>
              <a:rPr lang="de-DE" sz="1200" kern="1200" dirty="0">
                <a:solidFill>
                  <a:schemeClr val="tx1"/>
                </a:solidFill>
                <a:latin typeface="+mn-lt"/>
                <a:ea typeface="+mn-ea"/>
                <a:cs typeface="+mn-cs"/>
              </a:rPr>
              <a:t>.g. </a:t>
            </a:r>
            <a:r>
              <a:rPr lang="en-GB" sz="1200" kern="1200" dirty="0">
                <a:solidFill>
                  <a:schemeClr val="tx1"/>
                </a:solidFill>
                <a:latin typeface="+mn-lt"/>
                <a:ea typeface="+mn-ea"/>
                <a:cs typeface="+mn-cs"/>
              </a:rPr>
              <a:t>no data on production below 40AGeV (√</a:t>
            </a:r>
            <a:r>
              <a:rPr lang="en-GB" sz="1200" kern="1200" dirty="0" err="1">
                <a:solidFill>
                  <a:schemeClr val="tx1"/>
                </a:solidFill>
                <a:latin typeface="+mn-lt"/>
                <a:ea typeface="+mn-ea"/>
                <a:cs typeface="+mn-cs"/>
              </a:rPr>
              <a:t>s</a:t>
            </a:r>
            <a:r>
              <a:rPr lang="en-GB" sz="1200" kern="1200" baseline="-25000" dirty="0" err="1">
                <a:solidFill>
                  <a:schemeClr val="tx1"/>
                </a:solidFill>
                <a:latin typeface="+mn-lt"/>
                <a:ea typeface="+mn-ea"/>
                <a:cs typeface="+mn-cs"/>
              </a:rPr>
              <a:t>NN</a:t>
            </a:r>
            <a:r>
              <a:rPr lang="en-GB" sz="1200" kern="1200" dirty="0">
                <a:solidFill>
                  <a:schemeClr val="tx1"/>
                </a:solidFill>
                <a:latin typeface="+mn-lt"/>
                <a:ea typeface="+mn-ea"/>
                <a:cs typeface="+mn-cs"/>
              </a:rPr>
              <a:t>= 8.8GeV) exist, except for 312 </a:t>
            </a:r>
            <a:r>
              <a:rPr lang="en-GB" altLang="de-DE" sz="1200" b="1" dirty="0">
                <a:latin typeface="Calibri Light" panose="020F0302020204030204"/>
                <a:cs typeface="Arial" panose="020B0604020202020204" pitchFamily="34" charset="0"/>
                <a:sym typeface="Symbol" pitchFamily="18" charset="2"/>
              </a:rPr>
              <a:t></a:t>
            </a:r>
            <a:r>
              <a:rPr lang="en-GB" altLang="de-DE" sz="1200" b="1" baseline="30000" dirty="0">
                <a:latin typeface="Calibri Light" panose="020F0302020204030204"/>
                <a:cs typeface="Arial" panose="020B0604020202020204" pitchFamily="34" charset="0"/>
              </a:rPr>
              <a:t>- </a:t>
            </a:r>
            <a:r>
              <a:rPr lang="en-GB" sz="1200" kern="1200" dirty="0">
                <a:solidFill>
                  <a:schemeClr val="tx1"/>
                </a:solidFill>
                <a:latin typeface="+mn-lt"/>
                <a:ea typeface="+mn-ea"/>
                <a:cs typeface="+mn-cs"/>
              </a:rPr>
              <a:t>measured at 6AGeV at the AGS</a:t>
            </a:r>
          </a:p>
          <a:p>
            <a:pPr lvl="0"/>
            <a:r>
              <a:rPr lang="de-DE" sz="1200" kern="1200" dirty="0">
                <a:solidFill>
                  <a:schemeClr val="tx1"/>
                </a:solidFill>
                <a:latin typeface="+mn-lt"/>
                <a:ea typeface="+mn-ea"/>
                <a:cs typeface="+mn-cs"/>
              </a:rPr>
              <a:t>So, there is a </a:t>
            </a:r>
            <a:r>
              <a:rPr lang="de-DE" sz="1200" b="1" kern="1200" dirty="0">
                <a:solidFill>
                  <a:srgbClr val="FF0000"/>
                </a:solidFill>
                <a:latin typeface="+mn-lt"/>
                <a:ea typeface="+mn-ea"/>
                <a:cs typeface="+mn-cs"/>
              </a:rPr>
              <a:t>HUGE DISCOVERY POTENTIAL </a:t>
            </a:r>
            <a:r>
              <a:rPr lang="de-DE" sz="1200" b="0" kern="1200" dirty="0">
                <a:solidFill>
                  <a:srgbClr val="FF0000"/>
                </a:solidFill>
                <a:latin typeface="+mn-lt"/>
                <a:ea typeface="+mn-ea"/>
                <a:cs typeface="+mn-cs"/>
              </a:rPr>
              <a:t>which could help us</a:t>
            </a:r>
            <a:r>
              <a:rPr lang="de-DE" sz="1200" b="0" kern="1200" baseline="0" dirty="0">
                <a:solidFill>
                  <a:srgbClr val="FF0000"/>
                </a:solidFill>
                <a:latin typeface="+mn-lt"/>
                <a:ea typeface="+mn-ea"/>
                <a:cs typeface="+mn-cs"/>
              </a:rPr>
              <a:t> pin down EOS at higher density regimes.</a:t>
            </a:r>
            <a:endParaRPr lang="en-GB" sz="1200" b="1" kern="1200" dirty="0">
              <a:solidFill>
                <a:srgbClr val="FF0000"/>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63</a:t>
            </a:fld>
            <a:endParaRPr lang="en-GB"/>
          </a:p>
        </p:txBody>
      </p:sp>
    </p:spTree>
    <p:extLst>
      <p:ext uri="{BB962C8B-B14F-4D97-AF65-F5344CB8AC3E}">
        <p14:creationId xmlns:p14="http://schemas.microsoft.com/office/powerpoint/2010/main" val="2146704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Figure on left shows the experimental particle multiplicities of strange hadrons</a:t>
            </a:r>
            <a:r>
              <a:rPr lang="de-DE" baseline="0" dirty="0"/>
              <a:t> in central heavy ion collisions at AGS, SPS and RHIC experiments.  </a:t>
            </a:r>
          </a:p>
          <a:p>
            <a:pPr lvl="0"/>
            <a:r>
              <a:rPr lang="de-DE" sz="1200" kern="1200" dirty="0">
                <a:solidFill>
                  <a:schemeClr val="tx1"/>
                </a:solidFill>
                <a:latin typeface="+mn-lt"/>
                <a:ea typeface="+mn-ea"/>
                <a:cs typeface="+mn-cs"/>
              </a:rPr>
              <a:t>Low particle multiplicities and scarce data available in CBM energy range.</a:t>
            </a:r>
            <a:r>
              <a:rPr lang="de-DE" sz="1200" kern="1200" baseline="0" dirty="0">
                <a:solidFill>
                  <a:schemeClr val="tx1"/>
                </a:solidFill>
                <a:latin typeface="+mn-lt"/>
                <a:ea typeface="+mn-ea"/>
                <a:cs typeface="+mn-cs"/>
              </a:rPr>
              <a:t> E</a:t>
            </a:r>
            <a:r>
              <a:rPr lang="de-DE" sz="1200" kern="1200" dirty="0">
                <a:solidFill>
                  <a:schemeClr val="tx1"/>
                </a:solidFill>
                <a:latin typeface="+mn-lt"/>
                <a:ea typeface="+mn-ea"/>
                <a:cs typeface="+mn-cs"/>
              </a:rPr>
              <a:t>.g. </a:t>
            </a:r>
            <a:r>
              <a:rPr lang="en-GB" sz="1200" kern="1200" dirty="0">
                <a:solidFill>
                  <a:schemeClr val="tx1"/>
                </a:solidFill>
                <a:latin typeface="+mn-lt"/>
                <a:ea typeface="+mn-ea"/>
                <a:cs typeface="+mn-cs"/>
              </a:rPr>
              <a:t>no data on production below 40AGeV (√</a:t>
            </a:r>
            <a:r>
              <a:rPr lang="en-GB" sz="1200" kern="1200" dirty="0" err="1">
                <a:solidFill>
                  <a:schemeClr val="tx1"/>
                </a:solidFill>
                <a:latin typeface="+mn-lt"/>
                <a:ea typeface="+mn-ea"/>
                <a:cs typeface="+mn-cs"/>
              </a:rPr>
              <a:t>s</a:t>
            </a:r>
            <a:r>
              <a:rPr lang="en-GB" sz="1200" kern="1200" baseline="-25000" dirty="0" err="1">
                <a:solidFill>
                  <a:schemeClr val="tx1"/>
                </a:solidFill>
                <a:latin typeface="+mn-lt"/>
                <a:ea typeface="+mn-ea"/>
                <a:cs typeface="+mn-cs"/>
              </a:rPr>
              <a:t>NN</a:t>
            </a:r>
            <a:r>
              <a:rPr lang="en-GB" sz="1200" kern="1200" dirty="0">
                <a:solidFill>
                  <a:schemeClr val="tx1"/>
                </a:solidFill>
                <a:latin typeface="+mn-lt"/>
                <a:ea typeface="+mn-ea"/>
                <a:cs typeface="+mn-cs"/>
              </a:rPr>
              <a:t>= 8.8GeV) exist, except for 312 </a:t>
            </a:r>
            <a:r>
              <a:rPr lang="en-GB" altLang="de-DE" sz="1200" b="1" dirty="0">
                <a:latin typeface="Calibri Light" panose="020F0302020204030204"/>
                <a:cs typeface="Arial" panose="020B0604020202020204" pitchFamily="34" charset="0"/>
                <a:sym typeface="Symbol" pitchFamily="18" charset="2"/>
              </a:rPr>
              <a:t></a:t>
            </a:r>
            <a:r>
              <a:rPr lang="en-GB" altLang="de-DE" sz="1200" b="1" baseline="30000" dirty="0">
                <a:latin typeface="Calibri Light" panose="020F0302020204030204"/>
                <a:cs typeface="Arial" panose="020B0604020202020204" pitchFamily="34" charset="0"/>
              </a:rPr>
              <a:t>- </a:t>
            </a:r>
            <a:r>
              <a:rPr lang="en-GB" sz="1200" kern="1200" dirty="0">
                <a:solidFill>
                  <a:schemeClr val="tx1"/>
                </a:solidFill>
                <a:latin typeface="+mn-lt"/>
                <a:ea typeface="+mn-ea"/>
                <a:cs typeface="+mn-cs"/>
              </a:rPr>
              <a:t>measured at 6AGeV at the AGS</a:t>
            </a:r>
          </a:p>
          <a:p>
            <a:pPr lvl="0"/>
            <a:r>
              <a:rPr lang="de-DE" sz="1200" kern="1200" dirty="0">
                <a:solidFill>
                  <a:schemeClr val="tx1"/>
                </a:solidFill>
                <a:latin typeface="+mn-lt"/>
                <a:ea typeface="+mn-ea"/>
                <a:cs typeface="+mn-cs"/>
              </a:rPr>
              <a:t>So, there is a </a:t>
            </a:r>
            <a:r>
              <a:rPr lang="de-DE" sz="1200" b="1" kern="1200" dirty="0">
                <a:solidFill>
                  <a:srgbClr val="FF0000"/>
                </a:solidFill>
                <a:latin typeface="+mn-lt"/>
                <a:ea typeface="+mn-ea"/>
                <a:cs typeface="+mn-cs"/>
              </a:rPr>
              <a:t>HUGE DISCOVERY POTENTIAL </a:t>
            </a:r>
            <a:r>
              <a:rPr lang="de-DE" sz="1200" b="0" kern="1200" dirty="0">
                <a:solidFill>
                  <a:srgbClr val="FF0000"/>
                </a:solidFill>
                <a:latin typeface="+mn-lt"/>
                <a:ea typeface="+mn-ea"/>
                <a:cs typeface="+mn-cs"/>
              </a:rPr>
              <a:t>which could help us</a:t>
            </a:r>
            <a:r>
              <a:rPr lang="de-DE" sz="1200" b="0" kern="1200" baseline="0" dirty="0">
                <a:solidFill>
                  <a:srgbClr val="FF0000"/>
                </a:solidFill>
                <a:latin typeface="+mn-lt"/>
                <a:ea typeface="+mn-ea"/>
                <a:cs typeface="+mn-cs"/>
              </a:rPr>
              <a:t> pin down EOS at higher density regimes.</a:t>
            </a:r>
            <a:endParaRPr lang="en-GB" sz="1200" b="1" kern="1200" dirty="0">
              <a:solidFill>
                <a:srgbClr val="FF0000"/>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64</a:t>
            </a:fld>
            <a:endParaRPr lang="en-GB"/>
          </a:p>
        </p:txBody>
      </p:sp>
    </p:spTree>
    <p:extLst>
      <p:ext uri="{BB962C8B-B14F-4D97-AF65-F5344CB8AC3E}">
        <p14:creationId xmlns:p14="http://schemas.microsoft.com/office/powerpoint/2010/main" val="504858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For</a:t>
            </a:r>
            <a:r>
              <a:rPr lang="de-DE" baseline="0" dirty="0"/>
              <a:t> producing any particle, a minimum amount of energy is needed which is called the Threshold Energy. And in a sub-threshold particle production, </a:t>
            </a:r>
            <a:r>
              <a:rPr lang="de-DE" sz="1200" baseline="0" dirty="0"/>
              <a:t>p</a:t>
            </a:r>
            <a:r>
              <a:rPr lang="de-DE" sz="1200" dirty="0"/>
              <a:t>articles are NOT produced in initial head-on collisions, but in multiple low energy collisions. Therefore its expected that of the density of collision region/fireball is high enough, then probability of these multiple low energy collisions will increase. Thus leading to more production of the desired particles at below threshold level.</a:t>
            </a:r>
          </a:p>
          <a:p>
            <a:endParaRPr lang="de-DE" sz="1200" dirty="0"/>
          </a:p>
          <a:p>
            <a:r>
              <a:rPr lang="en-US" dirty="0"/>
              <a:t>Given that method of particle production a highly collective process, it is specially sensitive to the compressibility of nuclear matter at high baryon densities. Thus making it sensitive to the EOS of the nuclear matter.</a:t>
            </a:r>
            <a:endParaRPr lang="de-DE" sz="1200" dirty="0"/>
          </a:p>
          <a:p>
            <a:endParaRPr lang="de-DE" sz="1200" dirty="0"/>
          </a:p>
          <a:p>
            <a:r>
              <a:rPr lang="de-DE" sz="1200" dirty="0"/>
              <a:t>An illustrative example of this shown in the bottom</a:t>
            </a:r>
            <a:r>
              <a:rPr lang="de-DE" sz="1200" baseline="0" dirty="0"/>
              <a:t> left figure, where kaons (single-strange meson) are produced in a sub-threshold particle production by multiple small collisions. In this specific </a:t>
            </a:r>
            <a:r>
              <a:rPr lang="en-US" altLang="en-US" dirty="0"/>
              <a:t>multi step process, 3 or more particles are involved, such as: </a:t>
            </a:r>
          </a:p>
          <a:p>
            <a:pPr marL="228600" indent="-228600">
              <a:buFont typeface="+mj-lt"/>
              <a:buAutoNum type="arabicPeriod"/>
            </a:pPr>
            <a:r>
              <a:rPr lang="en-US" altLang="en-US" dirty="0"/>
              <a:t>Step 1: Forming a </a:t>
            </a:r>
            <a:r>
              <a:rPr lang="en-US" altLang="en-US" dirty="0">
                <a:cs typeface="Times New Roman" panose="02020603050405020304" pitchFamily="18" charset="0"/>
              </a:rPr>
              <a:t>Δ-resonance which stores the energy</a:t>
            </a:r>
          </a:p>
          <a:p>
            <a:pPr marL="228600" indent="-228600">
              <a:buFont typeface="+mj-lt"/>
              <a:buAutoNum type="arabicPeriod"/>
            </a:pPr>
            <a:r>
              <a:rPr lang="de-DE" altLang="en-US" dirty="0">
                <a:cs typeface="Times New Roman" panose="02020603050405020304" pitchFamily="18" charset="0"/>
              </a:rPr>
              <a:t>Step 2: T</a:t>
            </a:r>
            <a:r>
              <a:rPr lang="en-US" altLang="en-US" dirty="0">
                <a:cs typeface="Times New Roman" panose="02020603050405020304" pitchFamily="18" charset="0"/>
              </a:rPr>
              <a:t>he </a:t>
            </a:r>
            <a:r>
              <a:rPr lang="el-GR" altLang="en-US" dirty="0">
                <a:cs typeface="Times New Roman" panose="02020603050405020304" pitchFamily="18" charset="0"/>
              </a:rPr>
              <a:t>Δ</a:t>
            </a:r>
            <a:r>
              <a:rPr lang="en-US" altLang="en-US" dirty="0">
                <a:cs typeface="Times New Roman" panose="02020603050405020304" pitchFamily="18" charset="0"/>
              </a:rPr>
              <a:t>-resonance collides with a nucleon and then finally the production threshold can be overcome.</a:t>
            </a:r>
          </a:p>
          <a:p>
            <a:r>
              <a:rPr lang="de-DE" sz="1200" baseline="0" dirty="0"/>
              <a:t>Please note that the threshold for K+ production is 1.58 GeV.  </a:t>
            </a:r>
          </a:p>
          <a:p>
            <a:endParaRPr lang="de-DE" sz="1200" baseline="0" dirty="0"/>
          </a:p>
          <a:p>
            <a:r>
              <a:rPr lang="de-DE" sz="1200" baseline="0" dirty="0"/>
              <a:t>Given the fact is Strangeness is always conserved, it makes K+ meson an extremely useful probe. Its because once</a:t>
            </a:r>
            <a:r>
              <a:rPr lang="en-US" dirty="0"/>
              <a:t> produced, it cannot be absorbed by the surrounding nucleons. </a:t>
            </a:r>
            <a:r>
              <a:rPr lang="en-US" sz="1200" baseline="0" dirty="0"/>
              <a:t>This can be quantitatively shown in the plot shown on the right, with the interaction cross-sections in millibarn on y-axis and particle momentum in GeV on the x-axis. Different colors indicate interaction cross-sections of kaons, anti-kaons and </a:t>
            </a:r>
            <a:r>
              <a:rPr lang="en-US" sz="1200" baseline="0" dirty="0" err="1"/>
              <a:t>pions</a:t>
            </a:r>
            <a:r>
              <a:rPr lang="en-US" sz="1200" baseline="0" dirty="0"/>
              <a:t> with proton. </a:t>
            </a:r>
            <a:r>
              <a:rPr lang="en-US" dirty="0"/>
              <a:t>This results in a rather long mean free path of about 7 </a:t>
            </a:r>
            <a:r>
              <a:rPr lang="en-US" dirty="0" err="1"/>
              <a:t>fm</a:t>
            </a:r>
            <a:r>
              <a:rPr lang="en-US" dirty="0"/>
              <a:t> of K+ mesons in nuclear matter and makes them a suitable ’penetrating’ probe for the dense fireball produced in heavy ion reactions. (Final state interactions such as elastic kaon-nucleon scattering or the propagation in potentials influence the dynamics but do not change the total yields)</a:t>
            </a:r>
          </a:p>
          <a:p>
            <a:endParaRPr lang="en-US" sz="1200" baseline="0" dirty="0"/>
          </a:p>
          <a:p>
            <a:r>
              <a:rPr lang="de-DE" sz="1200" baseline="0" dirty="0"/>
              <a:t>So the idea is that the strangeness yield </a:t>
            </a:r>
            <a:r>
              <a:rPr lang="en-GB" altLang="de-DE" sz="1200" kern="1200" dirty="0">
                <a:solidFill>
                  <a:srgbClr val="000000"/>
                </a:solidFill>
                <a:latin typeface="+mn-lt"/>
                <a:ea typeface="+mn-ea"/>
                <a:cs typeface="+mn-cs"/>
                <a:sym typeface="Symbol" pitchFamily="18" charset="2"/>
              </a:rPr>
              <a:t> baryon density</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compressibility </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EOS.</a:t>
            </a:r>
          </a:p>
          <a:p>
            <a:endParaRPr lang="de-DE" sz="1200" kern="1200" dirty="0">
              <a:solidFill>
                <a:srgbClr val="000000"/>
              </a:solidFill>
              <a:latin typeface="+mn-lt"/>
              <a:ea typeface="+mn-ea"/>
              <a:cs typeface="+mn-cs"/>
              <a:sym typeface="Symbol" pitchFamily="18" charset="2"/>
            </a:endParaRPr>
          </a:p>
          <a:p>
            <a:r>
              <a:rPr lang="de-DE" baseline="0" dirty="0"/>
              <a:t>Text Ref: </a:t>
            </a:r>
          </a:p>
          <a:p>
            <a:r>
              <a:rPr lang="de-DE" baseline="0" dirty="0"/>
              <a:t>[1] CBM Physics Book, pg 691-702</a:t>
            </a:r>
          </a:p>
          <a:p>
            <a:r>
              <a:rPr lang="de-DE" baseline="0" dirty="0"/>
              <a:t>[2] </a:t>
            </a:r>
            <a:r>
              <a:rPr lang="en-GB" dirty="0" err="1"/>
              <a:t>Landolt-Börnstein</a:t>
            </a:r>
            <a:r>
              <a:rPr lang="en-GB" dirty="0"/>
              <a:t>, Chapter - </a:t>
            </a:r>
            <a:r>
              <a:rPr lang="en-US" dirty="0"/>
              <a:t>Hadron Production in Heavy Ion Collisions (subsection: Hardon Production below 2 GeV)</a:t>
            </a:r>
            <a:r>
              <a:rPr lang="en-GB" dirty="0"/>
              <a:t> </a:t>
            </a:r>
            <a:endParaRPr lang="de-DE" baseline="0" dirty="0"/>
          </a:p>
          <a:p>
            <a:r>
              <a:rPr lang="de-DE" baseline="0" dirty="0"/>
              <a:t>[3] C.Sturm, Herschigg 2009 (slides undernotes)</a:t>
            </a:r>
          </a:p>
          <a:p>
            <a:endParaRPr lang="de-DE" baseline="0" dirty="0"/>
          </a:p>
          <a:p>
            <a:r>
              <a:rPr lang="de-DE" baseline="0" dirty="0"/>
              <a:t>-----------------------------------------------</a:t>
            </a:r>
          </a:p>
          <a:p>
            <a:endParaRPr lang="de-DE" baseline="0" dirty="0"/>
          </a:p>
          <a:p>
            <a:r>
              <a:rPr lang="de-DE" baseline="0" dirty="0"/>
              <a:t>Extra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fixed-target </a:t>
            </a:r>
            <a:r>
              <a:rPr lang="en-US" dirty="0" err="1"/>
              <a:t>p+p</a:t>
            </a:r>
            <a:r>
              <a:rPr lang="en-US" dirty="0"/>
              <a:t> collisions the threshold for pion production is 0.29 GeV, for K+ it is 1.58 GeV and for K− it is 2.5 GeV. The threshold for K+ is lower than that for K−, because the energy balance has only to account for the excitation of a nucleon to a Λ in the case of K+, whereas together with the K− a K+ has to be produced to conserve strangeness. The reaction dynamics of </a:t>
            </a:r>
            <a:r>
              <a:rPr lang="en-US" dirty="0" err="1"/>
              <a:t>pions</a:t>
            </a:r>
            <a:r>
              <a:rPr lang="en-US" dirty="0"/>
              <a:t> and kaons is quite different. The pion-nucleon cross section, shown in Fig. 1, is large and thus </a:t>
            </a:r>
            <a:r>
              <a:rPr lang="en-US" dirty="0" err="1"/>
              <a:t>pions</a:t>
            </a:r>
            <a:r>
              <a:rPr lang="en-US" dirty="0"/>
              <a:t> are continuously absorbed through the Δ-resonance and re-emitted by its decay. This creation and disappearance can occur during the entire time evolution of the collision. The K+-nucleon interaction cross section, also shown in Fig. 1, on the other hand, is small due to strangeness and energy conservation. There are no partners to react with and only elastic scattering and charge exchange can occur. Therefore, K+ mesons are expected to leave the interaction zone early. These facts have led to the suggestion of time-ordered emission of these two species [4]. The creation of K− requires even higher energies. The dominant production mechanism is strangeness exchange. The interaction probability of K− with nuclear matter is much higher than that of K+ and the mean free path much lower. As a consequence, K− cannot leave the reaction zone undisturbed and they are emitted later</a:t>
            </a:r>
            <a:endParaRPr lang="de-DE" sz="1200" baseline="0" dirty="0"/>
          </a:p>
          <a:p>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93</a:t>
            </a:fld>
            <a:endParaRPr lang="en-GB"/>
          </a:p>
        </p:txBody>
      </p:sp>
    </p:spTree>
    <p:extLst>
      <p:ext uri="{BB962C8B-B14F-4D97-AF65-F5344CB8AC3E}">
        <p14:creationId xmlns:p14="http://schemas.microsoft.com/office/powerpoint/2010/main" val="388298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represents the response of nuclear matter to asymmetry. Its study, consequently, requires differential observables measuring differences as a function of asymmetry or isotopic pairs of observables that respond differently to a compression of neutron-rich matter. It is thus essential to identify differential observables as, e.g., differences or ratios of observables measured for isotopic partner systems or reactions. One hopes to enhance the response to asymmetry as the </a:t>
            </a:r>
            <a:r>
              <a:rPr lang="en-US" sz="1200" dirty="0" err="1"/>
              <a:t>isoscalar</a:t>
            </a:r>
            <a:r>
              <a:rPr lang="en-US" sz="1200" dirty="0"/>
              <a:t> dynamics largely cancels. The so-called differential directed flow proposed by Li [30] is the difference of the multiplicity-weighted directed flows of neutrons and protons. </a:t>
            </a:r>
            <a:endParaRPr lang="en-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dirty="0"/>
          </a:p>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101</a:t>
            </a:fld>
            <a:endParaRPr lang="en-GB"/>
          </a:p>
        </p:txBody>
      </p:sp>
    </p:spTree>
    <p:extLst>
      <p:ext uri="{BB962C8B-B14F-4D97-AF65-F5344CB8AC3E}">
        <p14:creationId xmlns:p14="http://schemas.microsoft.com/office/powerpoint/2010/main" val="1110567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represents the response of nuclear matter to asymmetry. Its study, consequently, requires differential observables measuring differences as a function of asymmetry or isotopic pairs of observables that respond differently to a compression of neutron-rich matter. It is thus essential to identify differential observables as, e.g., differences or ratios of observables measured for isotopic partner systems or reactions. One hopes to enhance the response to asymmetry as the </a:t>
            </a:r>
            <a:r>
              <a:rPr lang="en-US" sz="1200" dirty="0" err="1"/>
              <a:t>isoscalar</a:t>
            </a:r>
            <a:r>
              <a:rPr lang="en-US" sz="1200" dirty="0"/>
              <a:t> dynamics largely cancels. The so-called differential directed flow proposed by Li [30] is the difference of the multiplicity-weighted directed flows of neutrons and protons. </a:t>
            </a:r>
            <a:endParaRPr lang="en-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dirty="0"/>
          </a:p>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102</a:t>
            </a:fld>
            <a:endParaRPr lang="en-GB"/>
          </a:p>
        </p:txBody>
      </p:sp>
    </p:spTree>
    <p:extLst>
      <p:ext uri="{BB962C8B-B14F-4D97-AF65-F5344CB8AC3E}">
        <p14:creationId xmlns:p14="http://schemas.microsoft.com/office/powerpoint/2010/main" val="2667826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11</a:t>
            </a:fld>
            <a:endParaRPr lang="en-GB"/>
          </a:p>
        </p:txBody>
      </p:sp>
    </p:spTree>
    <p:extLst>
      <p:ext uri="{BB962C8B-B14F-4D97-AF65-F5344CB8AC3E}">
        <p14:creationId xmlns:p14="http://schemas.microsoft.com/office/powerpoint/2010/main" val="1723192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eaLnBrk="1" hangingPunct="1"/>
            <a:fld id="{F1438F65-8692-41C5-A626-13998298D78E}" type="slidenum">
              <a:rPr lang="en-US" sz="1200" smtClean="0">
                <a:solidFill>
                  <a:srgbClr val="000000"/>
                </a:solidFill>
                <a:latin typeface="Arial" charset="0"/>
                <a:cs typeface="Arial" charset="0"/>
              </a:rPr>
              <a:pPr eaLnBrk="1" hangingPunct="1"/>
              <a:t>113</a:t>
            </a:fld>
            <a:endParaRPr lang="en-US" sz="1200">
              <a:solidFill>
                <a:srgbClr val="000000"/>
              </a:solidFill>
              <a:latin typeface="Arial" charset="0"/>
              <a:cs typeface="Arial" charset="0"/>
            </a:endParaRPr>
          </a:p>
        </p:txBody>
      </p:sp>
      <p:sp>
        <p:nvSpPr>
          <p:cNvPr id="23555" name="Text Box 1"/>
          <p:cNvSpPr txBox="1">
            <a:spLocks noChangeArrowheads="1"/>
          </p:cNvSpPr>
          <p:nvPr/>
        </p:nvSpPr>
        <p:spPr bwMode="auto">
          <a:xfrm>
            <a:off x="3882967" y="8684720"/>
            <a:ext cx="2963902" cy="45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algn="r" defTabSz="449263" eaLnBrk="1" fontAlgn="base" hangingPunct="1">
              <a:spcBef>
                <a:spcPct val="0"/>
              </a:spcBef>
              <a:spcAft>
                <a:spcPct val="0"/>
              </a:spcAft>
              <a:buSzPct val="100000"/>
            </a:pPr>
            <a:fld id="{6C5B895B-3342-4580-AB5D-A21CE26199EF}" type="slidenum">
              <a:rPr lang="en-US" sz="1200">
                <a:solidFill>
                  <a:srgbClr val="000000"/>
                </a:solidFill>
                <a:latin typeface="Arial" charset="0"/>
                <a:cs typeface="Arial" charset="0"/>
              </a:rPr>
              <a:pPr algn="r" defTabSz="449263" eaLnBrk="1" fontAlgn="base" hangingPunct="1">
                <a:spcBef>
                  <a:spcPct val="0"/>
                </a:spcBef>
                <a:spcAft>
                  <a:spcPct val="0"/>
                </a:spcAft>
                <a:buSzPct val="100000"/>
              </a:pPr>
              <a:t>113</a:t>
            </a:fld>
            <a:endParaRPr lang="en-US" sz="1200">
              <a:solidFill>
                <a:srgbClr val="000000"/>
              </a:solidFill>
              <a:latin typeface="Arial" charset="0"/>
              <a:cs typeface="Arial" charset="0"/>
            </a:endParaRPr>
          </a:p>
        </p:txBody>
      </p:sp>
      <p:sp>
        <p:nvSpPr>
          <p:cNvPr id="23556" name="Text Box 2"/>
          <p:cNvSpPr txBox="1">
            <a:spLocks noChangeArrowheads="1"/>
          </p:cNvSpPr>
          <p:nvPr/>
        </p:nvSpPr>
        <p:spPr bwMode="auto">
          <a:xfrm>
            <a:off x="3882967" y="8684720"/>
            <a:ext cx="2968673" cy="45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algn="r" defTabSz="449263" eaLnBrk="1" fontAlgn="base" hangingPunct="1">
              <a:spcBef>
                <a:spcPct val="0"/>
              </a:spcBef>
              <a:spcAft>
                <a:spcPct val="0"/>
              </a:spcAft>
              <a:buSzPct val="100000"/>
            </a:pPr>
            <a:fld id="{DCA39ED2-5AA1-4293-80F5-BC1B87817A0C}" type="slidenum">
              <a:rPr lang="en-US" sz="1200">
                <a:solidFill>
                  <a:srgbClr val="000000"/>
                </a:solidFill>
                <a:latin typeface="Arial" charset="0"/>
              </a:rPr>
              <a:pPr algn="r" defTabSz="449263" eaLnBrk="1" fontAlgn="base" hangingPunct="1">
                <a:spcBef>
                  <a:spcPct val="0"/>
                </a:spcBef>
                <a:spcAft>
                  <a:spcPct val="0"/>
                </a:spcAft>
                <a:buSzPct val="100000"/>
              </a:pPr>
              <a:t>113</a:t>
            </a:fld>
            <a:endParaRPr lang="en-US" sz="1200">
              <a:solidFill>
                <a:srgbClr val="000000"/>
              </a:solidFill>
              <a:latin typeface="Arial" charset="0"/>
            </a:endParaRPr>
          </a:p>
        </p:txBody>
      </p:sp>
      <p:sp>
        <p:nvSpPr>
          <p:cNvPr id="23557" name="Text Box 3"/>
          <p:cNvSpPr txBox="1">
            <a:spLocks noChangeArrowheads="1"/>
          </p:cNvSpPr>
          <p:nvPr/>
        </p:nvSpPr>
        <p:spPr bwMode="auto">
          <a:xfrm>
            <a:off x="3882967" y="8684719"/>
            <a:ext cx="2971853" cy="45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algn="r" defTabSz="449263" eaLnBrk="1" fontAlgn="base" hangingPunct="1">
              <a:spcBef>
                <a:spcPct val="0"/>
              </a:spcBef>
              <a:spcAft>
                <a:spcPct val="0"/>
              </a:spcAft>
              <a:buSzPct val="100000"/>
            </a:pPr>
            <a:fld id="{7DAF19D4-1891-4268-9F34-EC6B0B0353D7}" type="slidenum">
              <a:rPr lang="en-US" sz="1200">
                <a:solidFill>
                  <a:srgbClr val="000000"/>
                </a:solidFill>
                <a:latin typeface="Arial" charset="0"/>
              </a:rPr>
              <a:pPr algn="r" defTabSz="449263" eaLnBrk="1" fontAlgn="base" hangingPunct="1">
                <a:spcBef>
                  <a:spcPct val="0"/>
                </a:spcBef>
                <a:spcAft>
                  <a:spcPct val="0"/>
                </a:spcAft>
                <a:buSzPct val="100000"/>
              </a:pPr>
              <a:t>113</a:t>
            </a:fld>
            <a:endParaRPr lang="en-US" sz="1200">
              <a:solidFill>
                <a:srgbClr val="000000"/>
              </a:solidFill>
              <a:latin typeface="Arial" charset="0"/>
            </a:endParaRPr>
          </a:p>
        </p:txBody>
      </p:sp>
      <p:sp>
        <p:nvSpPr>
          <p:cNvPr id="23558" name="Rectangle 4"/>
          <p:cNvSpPr>
            <a:spLocks noGrp="1" noRot="1" noChangeAspect="1" noChangeArrowheads="1" noTextEdit="1"/>
          </p:cNvSpPr>
          <p:nvPr>
            <p:ph type="sldImg"/>
          </p:nvPr>
        </p:nvSpPr>
        <p:spPr>
          <a:xfrm>
            <a:off x="1141413" y="685800"/>
            <a:ext cx="4573587" cy="3429000"/>
          </a:xfrm>
          <a:solidFill>
            <a:srgbClr val="FFFFFF"/>
          </a:solidFill>
          <a:ln/>
        </p:spPr>
      </p:sp>
      <p:sp>
        <p:nvSpPr>
          <p:cNvPr id="23559" name="Rectangle 5"/>
          <p:cNvSpPr>
            <a:spLocks noGrp="1" noChangeArrowheads="1"/>
          </p:cNvSpPr>
          <p:nvPr>
            <p:ph type="body" idx="1"/>
          </p:nvPr>
        </p:nvSpPr>
        <p:spPr>
          <a:xfrm>
            <a:off x="685324" y="4343103"/>
            <a:ext cx="5485764" cy="41156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atin typeface="Arial" charset="0"/>
              <a:ea typeface="Bitstream Vera Sans" charset="0"/>
              <a:cs typeface="Bitstream Vera San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385763" y="685800"/>
            <a:ext cx="6073775" cy="3417888"/>
          </a:xfrm>
          <a:ln/>
        </p:spPr>
      </p:sp>
      <p:sp>
        <p:nvSpPr>
          <p:cNvPr id="31747" name="Notes Placeholder 2"/>
          <p:cNvSpPr>
            <a:spLocks noGrp="1"/>
          </p:cNvSpPr>
          <p:nvPr>
            <p:ph type="body" idx="1"/>
          </p:nvPr>
        </p:nvSpPr>
        <p:spPr>
          <a:noFill/>
          <a:ln/>
        </p:spPr>
        <p:txBody>
          <a:bodyPr/>
          <a:lstStyle/>
          <a:p>
            <a:endParaRPr lang="en-US">
              <a:latin typeface="Times New Roman" pitchFamily="18" charset="0"/>
            </a:endParaRPr>
          </a:p>
        </p:txBody>
      </p:sp>
      <p:sp>
        <p:nvSpPr>
          <p:cNvPr id="31748" name="Slide Number Placeholder 3"/>
          <p:cNvSpPr>
            <a:spLocks noGrp="1"/>
          </p:cNvSpPr>
          <p:nvPr>
            <p:ph type="sldNum" sz="quarter"/>
          </p:nvPr>
        </p:nvSpPr>
        <p:spPr>
          <a:noFill/>
        </p:spPr>
        <p:txBody>
          <a:bodyPr/>
          <a:lstStyle/>
          <a:p>
            <a:fld id="{B8B36C6A-5DF1-48B7-A9AD-4DE7053740F8}" type="slidenum">
              <a:rPr lang="en-US" smtClean="0">
                <a:solidFill>
                  <a:prstClr val="black"/>
                </a:solidFill>
                <a:latin typeface="Arial" pitchFamily="34" charset="0"/>
                <a:cs typeface="Arial" pitchFamily="34" charset="0"/>
              </a:rPr>
              <a:pPr/>
              <a:t>134</a:t>
            </a:fld>
            <a:endParaRPr lang="en-US">
              <a:solidFill>
                <a:prstClr val="black"/>
              </a:solidFill>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EOS</a:t>
            </a:r>
            <a:r>
              <a:rPr lang="de-DE" sz="1200" baseline="0" dirty="0"/>
              <a:t> could be defined as an e</a:t>
            </a:r>
            <a:r>
              <a:rPr lang="de-DE" sz="1200" dirty="0"/>
              <a:t>quation relating the </a:t>
            </a:r>
            <a:r>
              <a:rPr lang="en-GB" sz="1200" dirty="0"/>
              <a:t>state variables which describe the state of matter under a given set of physical conditions.</a:t>
            </a:r>
            <a:r>
              <a:rPr lang="en-GB" sz="1200" baseline="0" dirty="0"/>
              <a:t> The most notable of these is the </a:t>
            </a:r>
            <a:r>
              <a:rPr lang="en-GB" sz="1200" dirty="0"/>
              <a:t>Ideal gas law (</a:t>
            </a:r>
            <a:r>
              <a:rPr lang="en-GB" sz="1200" dirty="0" err="1"/>
              <a:t>pV</a:t>
            </a:r>
            <a:r>
              <a:rPr lang="en-GB" sz="1200" dirty="0"/>
              <a:t> = </a:t>
            </a:r>
            <a:r>
              <a:rPr lang="en-GB" sz="1200" dirty="0" err="1"/>
              <a:t>nRT</a:t>
            </a:r>
            <a:r>
              <a:rPr lang="en-GB" sz="120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Another common example could be the binding</a:t>
            </a:r>
            <a:r>
              <a:rPr lang="de-DE" sz="1200" baseline="0" dirty="0"/>
              <a:t> energy per nucleon, descibed the semi-emperical mass formula. It simply describes the amount of energy needed to pull-out a nucleon out of a nucleus.</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For our purposes, we could conviniently divide this equation into 2 parts: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aseline="0" dirty="0"/>
              <a:t>Symmetry term: where the # of protons and neutrons are equal</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aseline="0" dirty="0"/>
              <a:t>Assymetry term: where the # of protons and neutrons aren‘t equal.</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This conveys that if there is asymmetry inside the nucleus, it is a source of extra binding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To add another variable into this whole concept, if we consider the density of the nucleus as another variable, things could be still be described in the same manner. Now the E/A could be written as a function of the asymmetry and the density.</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Intuitively, one could understand that LHS is the condition formed inside the core of a neutron star, where #neutrons &gt;&gt;&gt; #protons. And the RHS could be seen as the normal nuclei found in nature which are approximately symmetric and are used as colliding systems in HIC. And both of these terms are related by the asymmetry term, for which we are currently reliant on theoritical calculations at high densities.</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An illustration of how these two terms (BNSM and HIC) behave qualitatively, we can see the figure.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Red: HIC, where minima is ar nuclear matter density</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Black/Blue: BNSM, which is nothing but E0 + the asymmetry term</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Here we have tried to intuitively understand the relation b/w the EOS from BNSM and HIC.</a:t>
            </a:r>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15</a:t>
            </a:fld>
            <a:endParaRPr lang="en-GB"/>
          </a:p>
        </p:txBody>
      </p:sp>
    </p:spTree>
    <p:extLst>
      <p:ext uri="{BB962C8B-B14F-4D97-AF65-F5344CB8AC3E}">
        <p14:creationId xmlns:p14="http://schemas.microsoft.com/office/powerpoint/2010/main" val="3858415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These data have been interpreted using microscopic transport models in order to extract information on the nuclear equation-of-state at baryonic densities above 3 times saturation density [132, 134]. It turned out that the strength of the collective flow of protons or fragments in nucleus-nucleus collisions depends not only on the nuclear equation-of-state, but also on the assumptions on the in-medium nucleon-nucleon cross sections, and on momentum-dependent interactions. Therefore, the analysis and interpretation of data on proton collective flow measured at AGS energies (2–10 </a:t>
            </a:r>
            <a:r>
              <a:rPr lang="en-US" sz="1200" b="0" i="0" u="none" strike="noStrike" kern="1200" baseline="0" dirty="0" err="1">
                <a:solidFill>
                  <a:schemeClr val="tx1"/>
                </a:solidFill>
                <a:latin typeface="+mn-lt"/>
                <a:ea typeface="+mn-ea"/>
                <a:cs typeface="+mn-cs"/>
              </a:rPr>
              <a:t>AGeV</a:t>
            </a:r>
            <a:r>
              <a:rPr lang="en-US" sz="1200" b="0" i="0" u="none" strike="noStrike" kern="1200" baseline="0" dirty="0">
                <a:solidFill>
                  <a:schemeClr val="tx1"/>
                </a:solidFill>
                <a:latin typeface="+mn-lt"/>
                <a:ea typeface="+mn-ea"/>
                <a:cs typeface="+mn-cs"/>
              </a:rPr>
              <a:t>) provided only limits on the nuclear compressibility.</a:t>
            </a:r>
          </a:p>
          <a:p>
            <a:endParaRPr lang="en-US" sz="1200" b="0" i="0" u="none" strike="noStrike" kern="1200" baseline="0" dirty="0">
              <a:solidFill>
                <a:schemeClr val="tx1"/>
              </a:solidFill>
              <a:latin typeface="+mn-lt"/>
              <a:ea typeface="+mn-ea"/>
              <a:cs typeface="+mn-cs"/>
            </a:endParaRPr>
          </a:p>
          <a:p>
            <a:r>
              <a:rPr lang="en-US" dirty="0" err="1"/>
              <a:t>Multidifferential</a:t>
            </a:r>
            <a:r>
              <a:rPr lang="en-US" dirty="0"/>
              <a:t> flow measurements for a large variety of hadron species, in particular strange hadrons and anti-baryons, are mandatory for a variety of collisions systems and beam energies in the SIS-100 energy range</a:t>
            </a:r>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20</a:t>
            </a:fld>
            <a:endParaRPr lang="en-GB"/>
          </a:p>
        </p:txBody>
      </p:sp>
    </p:spTree>
    <p:extLst>
      <p:ext uri="{BB962C8B-B14F-4D97-AF65-F5344CB8AC3E}">
        <p14:creationId xmlns:p14="http://schemas.microsoft.com/office/powerpoint/2010/main" val="28175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These data have been interpreted using microscopic transport models in order to extract information on the nuclear equation-of-state at baryonic densities above 3 times saturation density [132, 134]. It turned out that the strength of the collective flow of protons or fragments in nucleus-nucleus collisions depends not only on the nuclear equation-of-state, but also on the assumptions on the in-medium nucleon-nucleon cross sections, and on momentum-dependent interactions. Therefore, the analysis and interpretation of data on proton collective flow measured at AGS energies (2–10 </a:t>
            </a:r>
            <a:r>
              <a:rPr lang="en-US" sz="1200" b="0" i="0" u="none" strike="noStrike" kern="1200" baseline="0" dirty="0" err="1">
                <a:solidFill>
                  <a:schemeClr val="tx1"/>
                </a:solidFill>
                <a:latin typeface="+mn-lt"/>
                <a:ea typeface="+mn-ea"/>
                <a:cs typeface="+mn-cs"/>
              </a:rPr>
              <a:t>AGeV</a:t>
            </a:r>
            <a:r>
              <a:rPr lang="en-US" sz="1200" b="0" i="0" u="none" strike="noStrike" kern="1200" baseline="0" dirty="0">
                <a:solidFill>
                  <a:schemeClr val="tx1"/>
                </a:solidFill>
                <a:latin typeface="+mn-lt"/>
                <a:ea typeface="+mn-ea"/>
                <a:cs typeface="+mn-cs"/>
              </a:rPr>
              <a:t>) provided only limits on the nuclear compressibility.</a:t>
            </a:r>
          </a:p>
          <a:p>
            <a:endParaRPr lang="en-US" sz="1200" b="0" i="0" u="none" strike="noStrike" kern="1200" baseline="0" dirty="0">
              <a:solidFill>
                <a:schemeClr val="tx1"/>
              </a:solidFill>
              <a:latin typeface="+mn-lt"/>
              <a:ea typeface="+mn-ea"/>
              <a:cs typeface="+mn-cs"/>
            </a:endParaRPr>
          </a:p>
          <a:p>
            <a:r>
              <a:rPr lang="en-US" dirty="0" err="1"/>
              <a:t>Multidifferential</a:t>
            </a:r>
            <a:r>
              <a:rPr lang="en-US" dirty="0"/>
              <a:t> flow measurements for a large variety of hadron species, in particular strange hadrons and anti-baryons, are mandatory for a variety of collisions systems and beam energies in the SIS-100 energy range</a:t>
            </a:r>
            <a:endParaRPr lang="en-DE" dirty="0"/>
          </a:p>
        </p:txBody>
      </p:sp>
      <p:sp>
        <p:nvSpPr>
          <p:cNvPr id="4" name="Slide Number Placeholder 3"/>
          <p:cNvSpPr>
            <a:spLocks noGrp="1"/>
          </p:cNvSpPr>
          <p:nvPr>
            <p:ph type="sldNum" sz="quarter" idx="5"/>
          </p:nvPr>
        </p:nvSpPr>
        <p:spPr/>
        <p:txBody>
          <a:bodyPr/>
          <a:lstStyle/>
          <a:p>
            <a:fld id="{0CF3D4F0-66B8-45FF-9588-C8F43EB5A27B}" type="slidenum">
              <a:rPr lang="en-GB" smtClean="0"/>
              <a:t>21</a:t>
            </a:fld>
            <a:endParaRPr lang="en-GB"/>
          </a:p>
        </p:txBody>
      </p:sp>
    </p:spTree>
    <p:extLst>
      <p:ext uri="{BB962C8B-B14F-4D97-AF65-F5344CB8AC3E}">
        <p14:creationId xmlns:p14="http://schemas.microsoft.com/office/powerpoint/2010/main" val="4158600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For</a:t>
            </a:r>
            <a:r>
              <a:rPr lang="de-DE" baseline="0" dirty="0"/>
              <a:t> producing any particle, a minimum amount of energy is needed which is called the Threshold Energy. And in a sub-threshold particle production, </a:t>
            </a:r>
            <a:r>
              <a:rPr lang="de-DE" sz="1200" baseline="0" dirty="0"/>
              <a:t>p</a:t>
            </a:r>
            <a:r>
              <a:rPr lang="de-DE" sz="1200" dirty="0"/>
              <a:t>articles are NOT produced in initial head-on collisions, but in multiple low energy collisions. Therefore its expected that of the density of collision region/fireball is high enough, then probability of these multiple low energy collisions will increase. Thus leading to more production of the desired particles at below threshold level.</a:t>
            </a:r>
          </a:p>
          <a:p>
            <a:endParaRPr lang="de-DE" sz="1200" dirty="0"/>
          </a:p>
          <a:p>
            <a:r>
              <a:rPr lang="en-US" dirty="0"/>
              <a:t>Given that method of particle production a highly collective process, it is specially sensitive to the compressibility of nuclear matter at high baryon densities. Thus making it sensitive to the EOS of the nuclear matter.</a:t>
            </a:r>
          </a:p>
          <a:p>
            <a:endParaRPr lang="en-US" sz="1200" dirty="0"/>
          </a:p>
          <a:p>
            <a:r>
              <a:rPr lang="en-US" sz="1200" b="0" i="0" u="none" strike="noStrike" kern="1200" baseline="0" dirty="0">
                <a:solidFill>
                  <a:schemeClr val="tx1"/>
                </a:solidFill>
                <a:latin typeface="+mn-lt"/>
                <a:ea typeface="+mn-ea"/>
                <a:cs typeface="+mn-cs"/>
              </a:rPr>
              <a:t>The “cooking” of particles containing 2 or 3 strange quarks (or antiquarks) is favored at high densities where the mean free path between consecutive collisions is short. Therefore, the yield of multi-strange hyperons depends very much on the density, and, hence on the compressibility of baryonic matter at these particular densities.</a:t>
            </a:r>
            <a:endParaRPr lang="de-DE" sz="1200" dirty="0"/>
          </a:p>
          <a:p>
            <a:endParaRPr lang="de-DE" sz="1200" dirty="0"/>
          </a:p>
          <a:p>
            <a:r>
              <a:rPr lang="de-DE" sz="1200" dirty="0"/>
              <a:t>An illustrative example of this shown in the bottom</a:t>
            </a:r>
            <a:r>
              <a:rPr lang="de-DE" sz="1200" baseline="0" dirty="0"/>
              <a:t> left figure, where kaons (single-strange meson) are produced in a sub-threshold particle production by multiple small collisions. In this specific </a:t>
            </a:r>
            <a:r>
              <a:rPr lang="en-US" altLang="en-US" dirty="0"/>
              <a:t>multi step process, 3 or more particles are involved, such as: </a:t>
            </a:r>
          </a:p>
          <a:p>
            <a:pPr marL="228600" indent="-228600">
              <a:buFont typeface="+mj-lt"/>
              <a:buAutoNum type="arabicPeriod"/>
            </a:pPr>
            <a:r>
              <a:rPr lang="en-US" altLang="en-US" dirty="0"/>
              <a:t>Step 1: Forming a </a:t>
            </a:r>
            <a:r>
              <a:rPr lang="en-US" altLang="en-US" dirty="0">
                <a:cs typeface="Times New Roman" panose="02020603050405020304" pitchFamily="18" charset="0"/>
              </a:rPr>
              <a:t>Δ-resonance which stores the energy</a:t>
            </a:r>
          </a:p>
          <a:p>
            <a:pPr marL="228600" indent="-228600">
              <a:buFont typeface="+mj-lt"/>
              <a:buAutoNum type="arabicPeriod"/>
            </a:pPr>
            <a:r>
              <a:rPr lang="de-DE" altLang="en-US" dirty="0">
                <a:cs typeface="Times New Roman" panose="02020603050405020304" pitchFamily="18" charset="0"/>
              </a:rPr>
              <a:t>Step 2: T</a:t>
            </a:r>
            <a:r>
              <a:rPr lang="en-US" altLang="en-US" dirty="0">
                <a:cs typeface="Times New Roman" panose="02020603050405020304" pitchFamily="18" charset="0"/>
              </a:rPr>
              <a:t>he </a:t>
            </a:r>
            <a:r>
              <a:rPr lang="el-GR" altLang="en-US" dirty="0">
                <a:cs typeface="Times New Roman" panose="02020603050405020304" pitchFamily="18" charset="0"/>
              </a:rPr>
              <a:t>Δ</a:t>
            </a:r>
            <a:r>
              <a:rPr lang="en-US" altLang="en-US" dirty="0">
                <a:cs typeface="Times New Roman" panose="02020603050405020304" pitchFamily="18" charset="0"/>
              </a:rPr>
              <a:t>-resonance collides with a nucleon and then finally the production threshold can be overcome.</a:t>
            </a:r>
          </a:p>
          <a:p>
            <a:r>
              <a:rPr lang="de-DE" sz="1200" baseline="0" dirty="0"/>
              <a:t>Please note that the threshold for K+ production is 1.58 GeV.  </a:t>
            </a:r>
          </a:p>
          <a:p>
            <a:endParaRPr lang="de-DE" sz="1200" baseline="0" dirty="0"/>
          </a:p>
          <a:p>
            <a:r>
              <a:rPr lang="de-DE" sz="1200" baseline="0" dirty="0"/>
              <a:t>Given the fact is Strangeness is always conserved, it makes K+ meson an extremely useful probe. Its because once</a:t>
            </a:r>
            <a:r>
              <a:rPr lang="en-US" dirty="0"/>
              <a:t> produced, it cannot be absorbed by the surrounding nucleons. </a:t>
            </a:r>
            <a:r>
              <a:rPr lang="en-US" sz="1200" baseline="0" dirty="0"/>
              <a:t>This can be quantitatively shown in the plot shown on the right, with the interaction cross-sections in millibarn on y-axis and particle momentum in GeV on the x-axis. Different colors indicate interaction cross-sections of kaons, anti-kaons and pions with proton. </a:t>
            </a:r>
            <a:r>
              <a:rPr lang="en-US" dirty="0"/>
              <a:t>This results in a rather long mean free path of about 7 </a:t>
            </a:r>
            <a:r>
              <a:rPr lang="en-US" dirty="0" err="1"/>
              <a:t>fm</a:t>
            </a:r>
            <a:r>
              <a:rPr lang="en-US" dirty="0"/>
              <a:t> of K+ mesons in nuclear matter and makes them a suitable ’penetrating’ probe for the dense fireball produced in heavy ion reactions. (Final state interactions such as elastic kaon-nucleon scattering or the propagation in potentials influence the dynamics but do not change the total yields)</a:t>
            </a:r>
          </a:p>
          <a:p>
            <a:endParaRPr lang="en-US" sz="1200" baseline="0" dirty="0"/>
          </a:p>
          <a:p>
            <a:r>
              <a:rPr lang="de-DE" sz="1200" baseline="0" dirty="0"/>
              <a:t>So the idea is that the strangeness yield </a:t>
            </a:r>
            <a:r>
              <a:rPr lang="en-GB" altLang="de-DE" sz="1200" kern="1200" dirty="0">
                <a:solidFill>
                  <a:srgbClr val="000000"/>
                </a:solidFill>
                <a:latin typeface="+mn-lt"/>
                <a:ea typeface="+mn-ea"/>
                <a:cs typeface="+mn-cs"/>
                <a:sym typeface="Symbol" pitchFamily="18" charset="2"/>
              </a:rPr>
              <a:t> baryon density</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compressibility </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EOS.</a:t>
            </a:r>
          </a:p>
          <a:p>
            <a:endParaRPr lang="de-DE" sz="1200" kern="1200" dirty="0">
              <a:solidFill>
                <a:srgbClr val="000000"/>
              </a:solidFill>
              <a:latin typeface="+mn-lt"/>
              <a:ea typeface="+mn-ea"/>
              <a:cs typeface="+mn-cs"/>
              <a:sym typeface="Symbol" pitchFamily="18" charset="2"/>
            </a:endParaRPr>
          </a:p>
          <a:p>
            <a:r>
              <a:rPr lang="de-DE" baseline="0" dirty="0"/>
              <a:t>Text Ref: </a:t>
            </a:r>
          </a:p>
          <a:p>
            <a:r>
              <a:rPr lang="de-DE" baseline="0" dirty="0"/>
              <a:t>[1] CBM Physics Book, pg 691-702</a:t>
            </a:r>
          </a:p>
          <a:p>
            <a:r>
              <a:rPr lang="de-DE" baseline="0" dirty="0"/>
              <a:t>[2] </a:t>
            </a:r>
            <a:r>
              <a:rPr lang="en-GB" dirty="0" err="1"/>
              <a:t>Landolt-Börnstein</a:t>
            </a:r>
            <a:r>
              <a:rPr lang="en-GB" dirty="0"/>
              <a:t>, Chapter - </a:t>
            </a:r>
            <a:r>
              <a:rPr lang="en-US" dirty="0"/>
              <a:t>Hadron Production in Heavy Ion Collisions (subsection: Hardon Production below 2 GeV)</a:t>
            </a:r>
            <a:r>
              <a:rPr lang="en-GB" dirty="0"/>
              <a:t> </a:t>
            </a:r>
            <a:endParaRPr lang="de-DE" baseline="0" dirty="0"/>
          </a:p>
          <a:p>
            <a:r>
              <a:rPr lang="de-DE" baseline="0" dirty="0"/>
              <a:t>[3] C.Sturm, Herschigg 2009 (slides undernotes)</a:t>
            </a:r>
          </a:p>
          <a:p>
            <a:endParaRPr lang="de-DE" baseline="0" dirty="0"/>
          </a:p>
          <a:p>
            <a:r>
              <a:rPr lang="de-DE" baseline="0" dirty="0"/>
              <a:t>-----------------------------------------------</a:t>
            </a:r>
          </a:p>
          <a:p>
            <a:endParaRPr lang="de-DE" baseline="0" dirty="0"/>
          </a:p>
          <a:p>
            <a:r>
              <a:rPr lang="de-DE" baseline="0" dirty="0"/>
              <a:t>Extra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fixed-target </a:t>
            </a:r>
            <a:r>
              <a:rPr lang="en-US" dirty="0" err="1"/>
              <a:t>p+p</a:t>
            </a:r>
            <a:r>
              <a:rPr lang="en-US" dirty="0"/>
              <a:t> collisions the threshold for pion production is 0.29 GeV, for K+ it is 1.58 GeV and for K− it is 2.5 GeV. The threshold for K+ is lower than that for K−, because the energy balance has only to account for the excitation of a nucleon to a Λ in the case of K+, whereas together with the K− a K+ has to be produced to conserve strangeness. The reaction dynamics of pions and kaons is quite different. The pion-nucleon cross section, shown in Fig. 1, is large and thus pions are continuously absorbed through the Δ-resonance and re-emitted by its decay. This creation and disappearance can occur during the entire time evolution of the collision. The K+-nucleon interaction cross section, also shown in Fig. 1, on the other hand, is small due to strangeness and energy conservation. There are no partners to react with and only elastic scattering and charge exchange can occur. Therefore, K+ mesons are expected to leave the interaction zone early. These facts have led to the suggestion of time-ordered emission of these two species [4]. The creation of K− requires even higher energies. The dominant production mechanism is strangeness exchange. The interaction probability of K− with nuclear matter is much higher than that of K+ and the mean free path much lower. As a consequence, K− cannot leave the reaction zone undisturbed and they are emitted later</a:t>
            </a:r>
            <a:endParaRPr lang="de-DE" sz="1200" baseline="0" dirty="0"/>
          </a:p>
          <a:p>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22</a:t>
            </a:fld>
            <a:endParaRPr lang="en-GB"/>
          </a:p>
        </p:txBody>
      </p:sp>
    </p:spTree>
    <p:extLst>
      <p:ext uri="{BB962C8B-B14F-4D97-AF65-F5344CB8AC3E}">
        <p14:creationId xmlns:p14="http://schemas.microsoft.com/office/powerpoint/2010/main" val="388298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For</a:t>
            </a:r>
            <a:r>
              <a:rPr lang="de-DE" baseline="0" dirty="0"/>
              <a:t> producing any particle, a minimum amount of energy is needed which is called the Threshold Energy. And in a sub-threshold particle production, </a:t>
            </a:r>
            <a:r>
              <a:rPr lang="de-DE" sz="1200" baseline="0" dirty="0"/>
              <a:t>p</a:t>
            </a:r>
            <a:r>
              <a:rPr lang="de-DE" sz="1200" dirty="0"/>
              <a:t>articles are NOT produced in initial head-on collisions, but in multiple low energy collisions. Therefore its expected that of the density of collision region/fireball is high enough, then probability of these multiple low energy collisions will increase. Thus leading to more production of the desired particles at below threshold level.</a:t>
            </a:r>
          </a:p>
          <a:p>
            <a:endParaRPr lang="de-DE" sz="1200" dirty="0"/>
          </a:p>
          <a:p>
            <a:r>
              <a:rPr lang="en-US" dirty="0"/>
              <a:t>Given that method of particle production a highly collective process, it is specially sensitive to the compressibility of nuclear matter at high baryon densities. Thus making it sensitive to the EOS of the nuclear matter.</a:t>
            </a:r>
          </a:p>
          <a:p>
            <a:endParaRPr lang="en-US" sz="1200" dirty="0"/>
          </a:p>
          <a:p>
            <a:r>
              <a:rPr lang="en-US" sz="1200" b="0" i="0" u="none" strike="noStrike" kern="1200" baseline="0" dirty="0">
                <a:solidFill>
                  <a:schemeClr val="tx1"/>
                </a:solidFill>
                <a:latin typeface="+mn-lt"/>
                <a:ea typeface="+mn-ea"/>
                <a:cs typeface="+mn-cs"/>
              </a:rPr>
              <a:t>The “cooking” of particles containing 2 or 3 strange quarks (or antiquarks) is favored at high densities where the mean free path between consecutive collisions is short. Therefore, the yield of multi-strange hyperons depends very much on the density, and, hence on the compressibility of baryonic matter at these particular densities.</a:t>
            </a:r>
            <a:endParaRPr lang="de-DE" sz="1200" dirty="0"/>
          </a:p>
          <a:p>
            <a:endParaRPr lang="de-DE" sz="1200" dirty="0"/>
          </a:p>
          <a:p>
            <a:r>
              <a:rPr lang="de-DE" sz="1200" dirty="0"/>
              <a:t>An illustrative example of this shown in the bottom</a:t>
            </a:r>
            <a:r>
              <a:rPr lang="de-DE" sz="1200" baseline="0" dirty="0"/>
              <a:t> left figure, where kaons (single-strange meson) are produced in a sub-threshold particle production by multiple small collisions. In this specific </a:t>
            </a:r>
            <a:r>
              <a:rPr lang="en-US" altLang="en-US" dirty="0"/>
              <a:t>multi step process, 3 or more particles are involved, such as: </a:t>
            </a:r>
          </a:p>
          <a:p>
            <a:pPr marL="228600" indent="-228600">
              <a:buFont typeface="+mj-lt"/>
              <a:buAutoNum type="arabicPeriod"/>
            </a:pPr>
            <a:r>
              <a:rPr lang="en-US" altLang="en-US" dirty="0"/>
              <a:t>Step 1: Forming a </a:t>
            </a:r>
            <a:r>
              <a:rPr lang="en-US" altLang="en-US" dirty="0">
                <a:cs typeface="Times New Roman" panose="02020603050405020304" pitchFamily="18" charset="0"/>
              </a:rPr>
              <a:t>Δ-resonance which stores the energy</a:t>
            </a:r>
          </a:p>
          <a:p>
            <a:pPr marL="228600" indent="-228600">
              <a:buFont typeface="+mj-lt"/>
              <a:buAutoNum type="arabicPeriod"/>
            </a:pPr>
            <a:r>
              <a:rPr lang="de-DE" altLang="en-US" dirty="0">
                <a:cs typeface="Times New Roman" panose="02020603050405020304" pitchFamily="18" charset="0"/>
              </a:rPr>
              <a:t>Step 2: T</a:t>
            </a:r>
            <a:r>
              <a:rPr lang="en-US" altLang="en-US" dirty="0">
                <a:cs typeface="Times New Roman" panose="02020603050405020304" pitchFamily="18" charset="0"/>
              </a:rPr>
              <a:t>he </a:t>
            </a:r>
            <a:r>
              <a:rPr lang="el-GR" altLang="en-US" dirty="0">
                <a:cs typeface="Times New Roman" panose="02020603050405020304" pitchFamily="18" charset="0"/>
              </a:rPr>
              <a:t>Δ</a:t>
            </a:r>
            <a:r>
              <a:rPr lang="en-US" altLang="en-US" dirty="0">
                <a:cs typeface="Times New Roman" panose="02020603050405020304" pitchFamily="18" charset="0"/>
              </a:rPr>
              <a:t>-resonance collides with a nucleon and then finally the production threshold can be overcome.</a:t>
            </a:r>
          </a:p>
          <a:p>
            <a:r>
              <a:rPr lang="de-DE" sz="1200" baseline="0" dirty="0"/>
              <a:t>Please note that the threshold for K+ production is 1.58 GeV.  </a:t>
            </a:r>
          </a:p>
          <a:p>
            <a:endParaRPr lang="de-DE" sz="1200" baseline="0" dirty="0"/>
          </a:p>
          <a:p>
            <a:r>
              <a:rPr lang="de-DE" sz="1200" baseline="0" dirty="0"/>
              <a:t>Given the fact is Strangeness is always conserved, it makes K+ meson an extremely useful probe. Its because once</a:t>
            </a:r>
            <a:r>
              <a:rPr lang="en-US" dirty="0"/>
              <a:t> produced, it cannot be absorbed by the surrounding nucleons. </a:t>
            </a:r>
            <a:r>
              <a:rPr lang="en-US" sz="1200" baseline="0" dirty="0"/>
              <a:t>This can be quantitatively shown in the plot shown on the right, with the interaction cross-sections in millibarn on y-axis and particle momentum in GeV on the x-axis. Different colors indicate interaction cross-sections of kaons, anti-kaons and pions with proton. </a:t>
            </a:r>
            <a:r>
              <a:rPr lang="en-US" dirty="0"/>
              <a:t>This results in a rather long mean free path of about 7 </a:t>
            </a:r>
            <a:r>
              <a:rPr lang="en-US" dirty="0" err="1"/>
              <a:t>fm</a:t>
            </a:r>
            <a:r>
              <a:rPr lang="en-US" dirty="0"/>
              <a:t> of K+ mesons in nuclear matter and makes them a suitable ’penetrating’ probe for the dense fireball produced in heavy ion reactions. (Final state interactions such as elastic kaon-nucleon scattering or the propagation in potentials influence the dynamics but do not change the total yields)</a:t>
            </a:r>
          </a:p>
          <a:p>
            <a:endParaRPr lang="en-US" sz="1200" baseline="0" dirty="0"/>
          </a:p>
          <a:p>
            <a:r>
              <a:rPr lang="de-DE" sz="1200" baseline="0" dirty="0"/>
              <a:t>So the idea is that the strangeness yield </a:t>
            </a:r>
            <a:r>
              <a:rPr lang="en-GB" altLang="de-DE" sz="1200" kern="1200" dirty="0">
                <a:solidFill>
                  <a:srgbClr val="000000"/>
                </a:solidFill>
                <a:latin typeface="+mn-lt"/>
                <a:ea typeface="+mn-ea"/>
                <a:cs typeface="+mn-cs"/>
                <a:sym typeface="Symbol" pitchFamily="18" charset="2"/>
              </a:rPr>
              <a:t> baryon density</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compressibility </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EOS.</a:t>
            </a:r>
          </a:p>
          <a:p>
            <a:endParaRPr lang="de-DE" sz="1200" kern="1200" dirty="0">
              <a:solidFill>
                <a:srgbClr val="000000"/>
              </a:solidFill>
              <a:latin typeface="+mn-lt"/>
              <a:ea typeface="+mn-ea"/>
              <a:cs typeface="+mn-cs"/>
              <a:sym typeface="Symbol" pitchFamily="18" charset="2"/>
            </a:endParaRPr>
          </a:p>
          <a:p>
            <a:r>
              <a:rPr lang="de-DE" baseline="0" dirty="0"/>
              <a:t>Text Ref: </a:t>
            </a:r>
          </a:p>
          <a:p>
            <a:r>
              <a:rPr lang="de-DE" baseline="0" dirty="0"/>
              <a:t>[1] CBM Physics Book, pg 691-702</a:t>
            </a:r>
          </a:p>
          <a:p>
            <a:r>
              <a:rPr lang="de-DE" baseline="0" dirty="0"/>
              <a:t>[2] </a:t>
            </a:r>
            <a:r>
              <a:rPr lang="en-GB" dirty="0" err="1"/>
              <a:t>Landolt-Börnstein</a:t>
            </a:r>
            <a:r>
              <a:rPr lang="en-GB" dirty="0"/>
              <a:t>, Chapter - </a:t>
            </a:r>
            <a:r>
              <a:rPr lang="en-US" dirty="0"/>
              <a:t>Hadron Production in Heavy Ion Collisions (subsection: Hardon Production below 2 GeV)</a:t>
            </a:r>
            <a:r>
              <a:rPr lang="en-GB" dirty="0"/>
              <a:t> </a:t>
            </a:r>
            <a:endParaRPr lang="de-DE" baseline="0" dirty="0"/>
          </a:p>
          <a:p>
            <a:r>
              <a:rPr lang="de-DE" baseline="0" dirty="0"/>
              <a:t>[3] C.Sturm, Herschigg 2009 (slides undernotes)</a:t>
            </a:r>
          </a:p>
          <a:p>
            <a:endParaRPr lang="de-DE" baseline="0" dirty="0"/>
          </a:p>
          <a:p>
            <a:r>
              <a:rPr lang="de-DE" baseline="0" dirty="0"/>
              <a:t>-----------------------------------------------</a:t>
            </a:r>
          </a:p>
          <a:p>
            <a:endParaRPr lang="de-DE" baseline="0" dirty="0"/>
          </a:p>
          <a:p>
            <a:r>
              <a:rPr lang="de-DE" baseline="0" dirty="0"/>
              <a:t>Extra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fixed-target </a:t>
            </a:r>
            <a:r>
              <a:rPr lang="en-US" dirty="0" err="1"/>
              <a:t>p+p</a:t>
            </a:r>
            <a:r>
              <a:rPr lang="en-US" dirty="0"/>
              <a:t> collisions the threshold for pion production is 0.29 GeV, for K+ it is 1.58 GeV and for K− it is 2.5 GeV. The threshold for K+ is lower than that for K−, because the energy balance has only to account for the excitation of a nucleon to a Λ in the case of K+, whereas together with the K− a K+ has to be produced to conserve strangeness. The reaction dynamics of pions and kaons is quite different. The pion-nucleon cross section, shown in Fig. 1, is large and thus pions are continuously absorbed through the Δ-resonance and re-emitted by its decay. This creation and disappearance can occur during the entire time evolution of the collision. The K+-nucleon interaction cross section, also shown in Fig. 1, on the other hand, is small due to strangeness and energy conservation. There are no partners to react with and only elastic scattering and charge exchange can occur. Therefore, K+ mesons are expected to leave the interaction zone early. These facts have led to the suggestion of time-ordered emission of these two species [4]. The creation of K− requires even higher energies. The dominant production mechanism is strangeness exchange. The interaction probability of K− with nuclear matter is much higher than that of K+ and the mean free path much lower. As a consequence, K− cannot leave the reaction zone undisturbed and they are emitted later</a:t>
            </a:r>
            <a:endParaRPr lang="de-DE" sz="1200" baseline="0" dirty="0"/>
          </a:p>
          <a:p>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23</a:t>
            </a:fld>
            <a:endParaRPr lang="en-GB"/>
          </a:p>
        </p:txBody>
      </p:sp>
    </p:spTree>
    <p:extLst>
      <p:ext uri="{BB962C8B-B14F-4D97-AF65-F5344CB8AC3E}">
        <p14:creationId xmlns:p14="http://schemas.microsoft.com/office/powerpoint/2010/main" val="3291530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For</a:t>
            </a:r>
            <a:r>
              <a:rPr lang="de-DE" baseline="0" dirty="0"/>
              <a:t> producing any particle, a minimum amount of energy is needed which is called the Threshold Energy. And in a sub-threshold particle production, </a:t>
            </a:r>
            <a:r>
              <a:rPr lang="de-DE" sz="1200" baseline="0" dirty="0"/>
              <a:t>p</a:t>
            </a:r>
            <a:r>
              <a:rPr lang="de-DE" sz="1200" dirty="0"/>
              <a:t>articles are NOT produced in initial head-on collisions, but in multiple low energy collisions. Therefore its expected that of the density of collision region/fireball is high enough, then probability of these multiple low energy collisions will increase. Thus leading to more production of the desired particles at below threshold level.</a:t>
            </a:r>
          </a:p>
          <a:p>
            <a:endParaRPr lang="de-DE" sz="1200" dirty="0"/>
          </a:p>
          <a:p>
            <a:r>
              <a:rPr lang="en-US" dirty="0"/>
              <a:t>Given that method of particle production a highly collective process, it is specially sensitive to the compressibility of nuclear matter at high baryon densities. Thus making it sensitive to the EOS of the nuclear matter.</a:t>
            </a:r>
          </a:p>
          <a:p>
            <a:endParaRPr lang="en-US" sz="1200" dirty="0"/>
          </a:p>
          <a:p>
            <a:r>
              <a:rPr lang="en-US" sz="1200" b="0" i="0" u="none" strike="noStrike" kern="1200" baseline="0" dirty="0">
                <a:solidFill>
                  <a:schemeClr val="tx1"/>
                </a:solidFill>
                <a:latin typeface="+mn-lt"/>
                <a:ea typeface="+mn-ea"/>
                <a:cs typeface="+mn-cs"/>
              </a:rPr>
              <a:t>The “cooking” of particles containing 2 or 3 strange quarks (or antiquarks) is favored at high densities where the mean free path between consecutive collisions is short. Therefore, the yield of multi-strange hyperons depends very much on the density, and, hence on the compressibility of baryonic matter at these particular densities.</a:t>
            </a:r>
            <a:endParaRPr lang="de-DE" sz="1200" dirty="0"/>
          </a:p>
          <a:p>
            <a:endParaRPr lang="de-DE" sz="1200" dirty="0"/>
          </a:p>
          <a:p>
            <a:r>
              <a:rPr lang="de-DE" sz="1200" dirty="0"/>
              <a:t>An illustrative example of this shown in the bottom</a:t>
            </a:r>
            <a:r>
              <a:rPr lang="de-DE" sz="1200" baseline="0" dirty="0"/>
              <a:t> left figure, where kaons (single-strange meson) are produced in a sub-threshold particle production by multiple small collisions. In this specific </a:t>
            </a:r>
            <a:r>
              <a:rPr lang="en-US" altLang="en-US" dirty="0"/>
              <a:t>multi step process, 3 or more particles are involved, such as: </a:t>
            </a:r>
          </a:p>
          <a:p>
            <a:pPr marL="228600" indent="-228600">
              <a:buFont typeface="+mj-lt"/>
              <a:buAutoNum type="arabicPeriod"/>
            </a:pPr>
            <a:r>
              <a:rPr lang="en-US" altLang="en-US" dirty="0"/>
              <a:t>Step 1: Forming a </a:t>
            </a:r>
            <a:r>
              <a:rPr lang="en-US" altLang="en-US" dirty="0">
                <a:cs typeface="Times New Roman" panose="02020603050405020304" pitchFamily="18" charset="0"/>
              </a:rPr>
              <a:t>Δ-resonance which stores the energy</a:t>
            </a:r>
          </a:p>
          <a:p>
            <a:pPr marL="228600" indent="-228600">
              <a:buFont typeface="+mj-lt"/>
              <a:buAutoNum type="arabicPeriod"/>
            </a:pPr>
            <a:r>
              <a:rPr lang="de-DE" altLang="en-US" dirty="0">
                <a:cs typeface="Times New Roman" panose="02020603050405020304" pitchFamily="18" charset="0"/>
              </a:rPr>
              <a:t>Step 2: T</a:t>
            </a:r>
            <a:r>
              <a:rPr lang="en-US" altLang="en-US" dirty="0">
                <a:cs typeface="Times New Roman" panose="02020603050405020304" pitchFamily="18" charset="0"/>
              </a:rPr>
              <a:t>he </a:t>
            </a:r>
            <a:r>
              <a:rPr lang="el-GR" altLang="en-US" dirty="0">
                <a:cs typeface="Times New Roman" panose="02020603050405020304" pitchFamily="18" charset="0"/>
              </a:rPr>
              <a:t>Δ</a:t>
            </a:r>
            <a:r>
              <a:rPr lang="en-US" altLang="en-US" dirty="0">
                <a:cs typeface="Times New Roman" panose="02020603050405020304" pitchFamily="18" charset="0"/>
              </a:rPr>
              <a:t>-resonance collides with a nucleon and then finally the production threshold can be overcome.</a:t>
            </a:r>
          </a:p>
          <a:p>
            <a:r>
              <a:rPr lang="de-DE" sz="1200" baseline="0" dirty="0"/>
              <a:t>Please note that the threshold for K+ production is 1.58 GeV.  </a:t>
            </a:r>
          </a:p>
          <a:p>
            <a:endParaRPr lang="de-DE" sz="1200" baseline="0" dirty="0"/>
          </a:p>
          <a:p>
            <a:r>
              <a:rPr lang="de-DE" sz="1200" baseline="0" dirty="0"/>
              <a:t>Given the fact is Strangeness is always conserved, it makes K+ meson an extremely useful probe. Its because once</a:t>
            </a:r>
            <a:r>
              <a:rPr lang="en-US" dirty="0"/>
              <a:t> produced, it cannot be absorbed by the surrounding nucleons. </a:t>
            </a:r>
            <a:r>
              <a:rPr lang="en-US" sz="1200" baseline="0" dirty="0"/>
              <a:t>This can be quantitatively shown in the plot shown on the right, with the interaction cross-sections in millibarn on y-axis and particle momentum in GeV on the x-axis. Different colors indicate interaction cross-sections of kaons, anti-kaons and pions with proton. </a:t>
            </a:r>
            <a:r>
              <a:rPr lang="en-US" dirty="0"/>
              <a:t>This results in a rather long mean free path of about 7 </a:t>
            </a:r>
            <a:r>
              <a:rPr lang="en-US" dirty="0" err="1"/>
              <a:t>fm</a:t>
            </a:r>
            <a:r>
              <a:rPr lang="en-US" dirty="0"/>
              <a:t> of K+ mesons in nuclear matter and makes them a suitable ’penetrating’ probe for the dense fireball produced in heavy ion reactions. (Final state interactions such as elastic kaon-nucleon scattering or the propagation in potentials influence the dynamics but do not change the total yields)</a:t>
            </a:r>
          </a:p>
          <a:p>
            <a:endParaRPr lang="en-US" sz="1200" baseline="0" dirty="0"/>
          </a:p>
          <a:p>
            <a:r>
              <a:rPr lang="de-DE" sz="1200" baseline="0" dirty="0"/>
              <a:t>So the idea is that the strangeness yield </a:t>
            </a:r>
            <a:r>
              <a:rPr lang="en-GB" altLang="de-DE" sz="1200" kern="1200" dirty="0">
                <a:solidFill>
                  <a:srgbClr val="000000"/>
                </a:solidFill>
                <a:latin typeface="+mn-lt"/>
                <a:ea typeface="+mn-ea"/>
                <a:cs typeface="+mn-cs"/>
                <a:sym typeface="Symbol" pitchFamily="18" charset="2"/>
              </a:rPr>
              <a:t> baryon density</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compressibility </a:t>
            </a:r>
            <a:r>
              <a:rPr lang="de-DE" altLang="de-DE" sz="1200" kern="1200" dirty="0">
                <a:solidFill>
                  <a:srgbClr val="000000"/>
                </a:solidFill>
                <a:latin typeface="+mn-lt"/>
                <a:ea typeface="+mn-ea"/>
                <a:cs typeface="+mn-cs"/>
                <a:sym typeface="Symbol" pitchFamily="18" charset="2"/>
              </a:rPr>
              <a:t> </a:t>
            </a:r>
            <a:r>
              <a:rPr lang="en-GB" altLang="de-DE" sz="1200" kern="1200" dirty="0">
                <a:solidFill>
                  <a:srgbClr val="000000"/>
                </a:solidFill>
                <a:latin typeface="+mn-lt"/>
                <a:ea typeface="+mn-ea"/>
                <a:cs typeface="+mn-cs"/>
                <a:sym typeface="Symbol" pitchFamily="18" charset="2"/>
              </a:rPr>
              <a:t>EOS.</a:t>
            </a:r>
          </a:p>
          <a:p>
            <a:endParaRPr lang="de-DE" sz="1200" kern="1200" dirty="0">
              <a:solidFill>
                <a:srgbClr val="000000"/>
              </a:solidFill>
              <a:latin typeface="+mn-lt"/>
              <a:ea typeface="+mn-ea"/>
              <a:cs typeface="+mn-cs"/>
              <a:sym typeface="Symbol" pitchFamily="18" charset="2"/>
            </a:endParaRPr>
          </a:p>
          <a:p>
            <a:r>
              <a:rPr lang="de-DE" baseline="0" dirty="0"/>
              <a:t>Text Ref: </a:t>
            </a:r>
          </a:p>
          <a:p>
            <a:r>
              <a:rPr lang="de-DE" baseline="0" dirty="0"/>
              <a:t>[1] CBM Physics Book, pg 691-702</a:t>
            </a:r>
          </a:p>
          <a:p>
            <a:r>
              <a:rPr lang="de-DE" baseline="0" dirty="0"/>
              <a:t>[2] </a:t>
            </a:r>
            <a:r>
              <a:rPr lang="en-GB" dirty="0" err="1"/>
              <a:t>Landolt-Börnstein</a:t>
            </a:r>
            <a:r>
              <a:rPr lang="en-GB" dirty="0"/>
              <a:t>, Chapter - </a:t>
            </a:r>
            <a:r>
              <a:rPr lang="en-US" dirty="0"/>
              <a:t>Hadron Production in Heavy Ion Collisions (subsection: Hardon Production below 2 GeV)</a:t>
            </a:r>
            <a:r>
              <a:rPr lang="en-GB" dirty="0"/>
              <a:t> </a:t>
            </a:r>
            <a:endParaRPr lang="de-DE" baseline="0" dirty="0"/>
          </a:p>
          <a:p>
            <a:r>
              <a:rPr lang="de-DE" baseline="0" dirty="0"/>
              <a:t>[3] C.Sturm, Herschigg 2009 (slides undernotes)</a:t>
            </a:r>
          </a:p>
          <a:p>
            <a:endParaRPr lang="de-DE" baseline="0" dirty="0"/>
          </a:p>
          <a:p>
            <a:r>
              <a:rPr lang="de-DE" baseline="0" dirty="0"/>
              <a:t>-----------------------------------------------</a:t>
            </a:r>
          </a:p>
          <a:p>
            <a:endParaRPr lang="de-DE" baseline="0" dirty="0"/>
          </a:p>
          <a:p>
            <a:r>
              <a:rPr lang="de-DE" baseline="0" dirty="0"/>
              <a:t>Extra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fixed-target </a:t>
            </a:r>
            <a:r>
              <a:rPr lang="en-US" dirty="0" err="1"/>
              <a:t>p+p</a:t>
            </a:r>
            <a:r>
              <a:rPr lang="en-US" dirty="0"/>
              <a:t> collisions the threshold for pion production is 0.29 GeV, for K+ it is 1.58 GeV and for K− it is 2.5 GeV. The threshold for K+ is lower than that for K−, because the energy balance has only to account for the excitation of a nucleon to a Λ in the case of K+, whereas together with the K− a K+ has to be produced to conserve strangeness. The reaction dynamics of pions and kaons is quite different. The pion-nucleon cross section, shown in Fig. 1, is large and thus pions are continuously absorbed through the Δ-resonance and re-emitted by its decay. This creation and disappearance can occur during the entire time evolution of the collision. The K+-nucleon interaction cross section, also shown in Fig. 1, on the other hand, is small due to strangeness and energy conservation. There are no partners to react with and only elastic scattering and charge exchange can occur. Therefore, K+ mesons are expected to leave the interaction zone early. These facts have led to the suggestion of time-ordered emission of these two species [4]. The creation of K− requires even higher energies. The dominant production mechanism is strangeness exchange. The interaction probability of K− with nuclear matter is much higher than that of K+ and the mean free path much lower. As a consequence, K− cannot leave the reaction zone undisturbed and they are emitted later</a:t>
            </a:r>
            <a:endParaRPr lang="de-DE" sz="1200" baseline="0" dirty="0"/>
          </a:p>
          <a:p>
            <a:endParaRPr lang="en-GB" dirty="0"/>
          </a:p>
        </p:txBody>
      </p:sp>
      <p:sp>
        <p:nvSpPr>
          <p:cNvPr id="4" name="Slide Number Placeholder 3"/>
          <p:cNvSpPr>
            <a:spLocks noGrp="1"/>
          </p:cNvSpPr>
          <p:nvPr>
            <p:ph type="sldNum" sz="quarter" idx="10"/>
          </p:nvPr>
        </p:nvSpPr>
        <p:spPr/>
        <p:txBody>
          <a:bodyPr/>
          <a:lstStyle/>
          <a:p>
            <a:fld id="{ABD01ED0-9263-4303-83EF-DCCAC8A5523D}" type="slidenum">
              <a:rPr lang="en-GB" smtClean="0"/>
              <a:t>24</a:t>
            </a:fld>
            <a:endParaRPr lang="en-GB"/>
          </a:p>
        </p:txBody>
      </p:sp>
    </p:spTree>
    <p:extLst>
      <p:ext uri="{BB962C8B-B14F-4D97-AF65-F5344CB8AC3E}">
        <p14:creationId xmlns:p14="http://schemas.microsoft.com/office/powerpoint/2010/main" val="3496908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
            <a:ext cx="12191999" cy="2719293"/>
          </a:xfrm>
          <a:prstGeom prst="rect">
            <a:avLst/>
          </a:prstGeom>
          <a:solidFill>
            <a:srgbClr val="0000FE"/>
          </a:solidFill>
        </p:spPr>
        <p:txBody>
          <a:bodyPr anchor="ctr"/>
          <a:lstStyle>
            <a:lvl1pPr algn="ctr">
              <a:defRPr sz="6600">
                <a:solidFill>
                  <a:schemeClr val="bg1"/>
                </a:solidFill>
              </a:defRPr>
            </a:lvl1pPr>
          </a:lstStyle>
          <a:p>
            <a:r>
              <a:rPr lang="en-US" dirty="0"/>
              <a:t>Click to edit Master title </a:t>
            </a:r>
            <a:r>
              <a:rPr lang="en-US" dirty="0" err="1"/>
              <a:t>stylec</a:t>
            </a:r>
            <a:endParaRPr lang="en-GB" dirty="0"/>
          </a:p>
        </p:txBody>
      </p:sp>
      <p:sp>
        <p:nvSpPr>
          <p:cNvPr id="3" name="Subtitle 2"/>
          <p:cNvSpPr>
            <a:spLocks noGrp="1"/>
          </p:cNvSpPr>
          <p:nvPr>
            <p:ph type="subTitle" idx="1"/>
          </p:nvPr>
        </p:nvSpPr>
        <p:spPr>
          <a:xfrm>
            <a:off x="1524000" y="3056468"/>
            <a:ext cx="9144000" cy="2167466"/>
          </a:xfrm>
        </p:spPr>
        <p:txBody>
          <a:bodyPr anchor="ct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4" descr="Logo Universität Tübin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79" y="5604953"/>
            <a:ext cx="2476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www.fair-center.eu/typo3temp/pics/707e6d2a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731" y="5415381"/>
            <a:ext cx="95250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gsi.de/fileadmin/oeffentlichkeitsarbeit/logos/FAIR_Logo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0" y="5688352"/>
            <a:ext cx="963541" cy="8029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www.gsi.de/fileadmin/oeffentlichkeitsarbeit/logos/GSI_Logo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2238" y="5836892"/>
            <a:ext cx="1480779" cy="493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6"/>
          <a:srcRect l="41159" t="7974" r="38628" b="85622"/>
          <a:stretch/>
        </p:blipFill>
        <p:spPr>
          <a:xfrm>
            <a:off x="3187456" y="5789708"/>
            <a:ext cx="3936732" cy="701595"/>
          </a:xfrm>
          <a:prstGeom prst="rect">
            <a:avLst/>
          </a:prstGeom>
        </p:spPr>
      </p:pic>
    </p:spTree>
    <p:extLst>
      <p:ext uri="{BB962C8B-B14F-4D97-AF65-F5344CB8AC3E}">
        <p14:creationId xmlns:p14="http://schemas.microsoft.com/office/powerpoint/2010/main" val="3929601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a:p>
        </p:txBody>
      </p:sp>
      <p:sp>
        <p:nvSpPr>
          <p:cNvPr id="8" name="Footer Placeholder 4"/>
          <p:cNvSpPr>
            <a:spLocks noGrp="1"/>
          </p:cNvSpPr>
          <p:nvPr>
            <p:ph type="ftr" sz="quarter" idx="11"/>
          </p:nvPr>
        </p:nvSpPr>
        <p:spPr>
          <a:xfrm>
            <a:off x="3344333" y="6578600"/>
            <a:ext cx="5503333" cy="279400"/>
          </a:xfrm>
          <a:prstGeom prst="rect">
            <a:avLst/>
          </a:prstGeom>
          <a:solidFill>
            <a:srgbClr val="0000FE"/>
          </a:solidFill>
        </p:spPr>
        <p:txBody>
          <a:bodyPr/>
          <a:lstStyle>
            <a:lvl1pPr>
              <a:defRPr sz="1200">
                <a:solidFill>
                  <a:schemeClr val="bg1"/>
                </a:solidFill>
                <a:latin typeface="+mj-lt"/>
              </a:defRPr>
            </a:lvl1pPr>
          </a:lstStyle>
          <a:p>
            <a:r>
              <a:rPr lang="en-US"/>
              <a:t>K. Agarwal - Nuclear (and Neutron) EOS with CBM-FAIR</a:t>
            </a:r>
            <a:endParaRPr lang="en-GB" dirty="0"/>
          </a:p>
        </p:txBody>
      </p:sp>
      <p:sp>
        <p:nvSpPr>
          <p:cNvPr id="9" name="Slide Number Placeholder 5"/>
          <p:cNvSpPr>
            <a:spLocks noGrp="1"/>
          </p:cNvSpPr>
          <p:nvPr>
            <p:ph type="sldNum" sz="quarter" idx="12"/>
          </p:nvPr>
        </p:nvSpPr>
        <p:spPr>
          <a:xfrm>
            <a:off x="8847666" y="6578600"/>
            <a:ext cx="3344333" cy="279400"/>
          </a:xfrm>
          <a:prstGeom prst="rect">
            <a:avLst/>
          </a:prstGeom>
          <a:solidFill>
            <a:srgbClr val="0000FE"/>
          </a:solidFill>
        </p:spPr>
        <p:txBody>
          <a:bodyPr/>
          <a:lstStyle>
            <a:lvl1pPr>
              <a:defRPr sz="1200">
                <a:solidFill>
                  <a:schemeClr val="bg1"/>
                </a:solidFill>
                <a:latin typeface="+mj-lt"/>
              </a:defRPr>
            </a:lvl1pPr>
          </a:lstStyle>
          <a:p>
            <a:fld id="{2A4535BA-AEF2-4785-BF1B-EDE950106C20}" type="slidenum">
              <a:rPr lang="en-GB" smtClean="0"/>
              <a:pPr/>
              <a:t>‹#›</a:t>
            </a:fld>
            <a:endParaRPr lang="en-GB"/>
          </a:p>
        </p:txBody>
      </p:sp>
    </p:spTree>
    <p:extLst>
      <p:ext uri="{BB962C8B-B14F-4D97-AF65-F5344CB8AC3E}">
        <p14:creationId xmlns:p14="http://schemas.microsoft.com/office/powerpoint/2010/main" val="1440728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a:p>
        </p:txBody>
      </p:sp>
      <p:sp>
        <p:nvSpPr>
          <p:cNvPr id="8" name="Footer Placeholder 4"/>
          <p:cNvSpPr>
            <a:spLocks noGrp="1"/>
          </p:cNvSpPr>
          <p:nvPr>
            <p:ph type="ftr" sz="quarter" idx="11"/>
          </p:nvPr>
        </p:nvSpPr>
        <p:spPr>
          <a:xfrm>
            <a:off x="3344333" y="6578600"/>
            <a:ext cx="5503333" cy="279400"/>
          </a:xfrm>
          <a:prstGeom prst="rect">
            <a:avLst/>
          </a:prstGeom>
          <a:solidFill>
            <a:srgbClr val="0000FE"/>
          </a:solidFill>
        </p:spPr>
        <p:txBody>
          <a:bodyPr/>
          <a:lstStyle>
            <a:lvl1pPr>
              <a:defRPr sz="1200">
                <a:solidFill>
                  <a:schemeClr val="bg1"/>
                </a:solidFill>
                <a:latin typeface="+mj-lt"/>
              </a:defRPr>
            </a:lvl1pPr>
          </a:lstStyle>
          <a:p>
            <a:r>
              <a:rPr lang="en-US"/>
              <a:t>K. Agarwal - Nuclear (and Neutron) EOS with CBM-FAIR</a:t>
            </a:r>
            <a:endParaRPr lang="en-GB" dirty="0"/>
          </a:p>
        </p:txBody>
      </p:sp>
      <p:sp>
        <p:nvSpPr>
          <p:cNvPr id="9" name="Slide Number Placeholder 5"/>
          <p:cNvSpPr>
            <a:spLocks noGrp="1"/>
          </p:cNvSpPr>
          <p:nvPr>
            <p:ph type="sldNum" sz="quarter" idx="12"/>
          </p:nvPr>
        </p:nvSpPr>
        <p:spPr>
          <a:xfrm>
            <a:off x="8847666" y="6578600"/>
            <a:ext cx="3344333" cy="279400"/>
          </a:xfrm>
          <a:prstGeom prst="rect">
            <a:avLst/>
          </a:prstGeom>
          <a:solidFill>
            <a:srgbClr val="0000FE"/>
          </a:solidFill>
        </p:spPr>
        <p:txBody>
          <a:bodyPr/>
          <a:lstStyle>
            <a:lvl1pPr>
              <a:defRPr sz="1200">
                <a:solidFill>
                  <a:schemeClr val="bg1"/>
                </a:solidFill>
                <a:latin typeface="+mj-lt"/>
              </a:defRPr>
            </a:lvl1pPr>
          </a:lstStyle>
          <a:p>
            <a:fld id="{2A4535BA-AEF2-4785-BF1B-EDE950106C20}" type="slidenum">
              <a:rPr lang="en-GB" smtClean="0"/>
              <a:pPr/>
              <a:t>‹#›</a:t>
            </a:fld>
            <a:endParaRPr lang="en-GB"/>
          </a:p>
        </p:txBody>
      </p:sp>
    </p:spTree>
    <p:extLst>
      <p:ext uri="{BB962C8B-B14F-4D97-AF65-F5344CB8AC3E}">
        <p14:creationId xmlns:p14="http://schemas.microsoft.com/office/powerpoint/2010/main" val="285823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AB00013-F5DB-4ABC-AB83-6B71498B51EB}" type="datetimeFigureOut">
              <a:rPr lang="de-DE"/>
              <a:pPr>
                <a:defRPr/>
              </a:pPr>
              <a:t>16.01.2020</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420A57D-4014-4279-A7B8-313DB587C222}" type="slidenum">
              <a:rPr lang="de-DE"/>
              <a:pPr>
                <a:defRPr/>
              </a:pPr>
              <a:t>‹#›</a:t>
            </a:fld>
            <a:endParaRPr lang="de-DE"/>
          </a:p>
        </p:txBody>
      </p:sp>
    </p:spTree>
    <p:extLst>
      <p:ext uri="{BB962C8B-B14F-4D97-AF65-F5344CB8AC3E}">
        <p14:creationId xmlns:p14="http://schemas.microsoft.com/office/powerpoint/2010/main" val="1823310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624732" cy="765860"/>
          </a:xfrm>
          <a:prstGeom prst="rect">
            <a:avLst/>
          </a:prstGeom>
          <a:solidFill>
            <a:srgbClr val="0000FE"/>
          </a:solidFill>
        </p:spPr>
        <p:txBody>
          <a:bodyPr anchor="ctr">
            <a:normAutofit/>
          </a:bodyPr>
          <a:lstStyle>
            <a:lvl1pPr marL="177800" indent="0">
              <a:defRPr sz="360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dirty="0"/>
          </a:p>
        </p:txBody>
      </p:sp>
      <p:sp>
        <p:nvSpPr>
          <p:cNvPr id="5" name="Footer Placeholder 4"/>
          <p:cNvSpPr>
            <a:spLocks noGrp="1"/>
          </p:cNvSpPr>
          <p:nvPr>
            <p:ph type="ftr" sz="quarter" idx="11"/>
          </p:nvPr>
        </p:nvSpPr>
        <p:spPr>
          <a:xfrm>
            <a:off x="3344333" y="6578600"/>
            <a:ext cx="5503333" cy="279400"/>
          </a:xfrm>
          <a:prstGeom prst="rect">
            <a:avLst/>
          </a:prstGeom>
          <a:solidFill>
            <a:srgbClr val="0000FE"/>
          </a:solidFill>
        </p:spPr>
        <p:txBody>
          <a:bodyPr/>
          <a:lstStyle>
            <a:lvl1pPr algn="ctr">
              <a:defRPr sz="1200">
                <a:solidFill>
                  <a:schemeClr val="bg1"/>
                </a:solidFill>
                <a:latin typeface="+mj-lt"/>
              </a:defRPr>
            </a:lvl1pPr>
          </a:lstStyle>
          <a:p>
            <a:r>
              <a:rPr lang="en-US"/>
              <a:t>K. Agarwal - Nuclear (and Neutron) EOS with CBM-FAIR</a:t>
            </a:r>
            <a:endParaRPr lang="en-GB" dirty="0"/>
          </a:p>
        </p:txBody>
      </p:sp>
      <p:sp>
        <p:nvSpPr>
          <p:cNvPr id="6" name="Slide Number Placeholder 5"/>
          <p:cNvSpPr>
            <a:spLocks noGrp="1"/>
          </p:cNvSpPr>
          <p:nvPr>
            <p:ph type="sldNum" sz="quarter" idx="12"/>
          </p:nvPr>
        </p:nvSpPr>
        <p:spPr>
          <a:xfrm>
            <a:off x="8847666" y="6578600"/>
            <a:ext cx="3344333" cy="279400"/>
          </a:xfrm>
          <a:prstGeom prst="rect">
            <a:avLst/>
          </a:prstGeom>
          <a:solidFill>
            <a:srgbClr val="0000FE"/>
          </a:solidFill>
        </p:spPr>
        <p:txBody>
          <a:bodyPr/>
          <a:lstStyle>
            <a:lvl1pPr algn="r">
              <a:defRPr sz="1200">
                <a:solidFill>
                  <a:schemeClr val="bg1"/>
                </a:solidFill>
                <a:latin typeface="+mj-lt"/>
              </a:defRPr>
            </a:lvl1pPr>
          </a:lstStyle>
          <a:p>
            <a:fld id="{2A4535BA-AEF2-4785-BF1B-EDE950106C20}" type="slidenum">
              <a:rPr lang="en-GB" smtClean="0"/>
              <a:pPr/>
              <a:t>‹#›</a:t>
            </a:fld>
            <a:endParaRPr lang="en-GB" dirty="0"/>
          </a:p>
        </p:txBody>
      </p:sp>
      <p:pic>
        <p:nvPicPr>
          <p:cNvPr id="7"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24732" y="0"/>
            <a:ext cx="567267" cy="765861"/>
          </a:xfrm>
          <a:prstGeom prst="rect">
            <a:avLst/>
          </a:prstGeom>
        </p:spPr>
      </p:pic>
      <p:sp>
        <p:nvSpPr>
          <p:cNvPr id="8" name="Text Placeholder 2"/>
          <p:cNvSpPr>
            <a:spLocks noGrp="1"/>
          </p:cNvSpPr>
          <p:nvPr>
            <p:ph idx="1"/>
          </p:nvPr>
        </p:nvSpPr>
        <p:spPr>
          <a:xfrm>
            <a:off x="262467" y="914400"/>
            <a:ext cx="11692466" cy="5477933"/>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6418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2069353"/>
            <a:ext cx="12192000" cy="2719293"/>
          </a:xfrm>
          <a:prstGeom prst="rect">
            <a:avLst/>
          </a:prstGeom>
          <a:solidFill>
            <a:srgbClr val="0000FE"/>
          </a:solidFill>
        </p:spPr>
        <p:txBody>
          <a:bodyPr anchor="ctr"/>
          <a:lstStyle>
            <a:lvl1pPr algn="ctr">
              <a:defRPr sz="6600">
                <a:solidFill>
                  <a:schemeClr val="bg1"/>
                </a:solidFill>
              </a:defRPr>
            </a:lvl1pPr>
          </a:lstStyle>
          <a:p>
            <a:r>
              <a:rPr lang="en-US"/>
              <a:t>Click to edit Master title style</a:t>
            </a:r>
            <a:endParaRPr lang="en-GB" dirty="0"/>
          </a:p>
        </p:txBody>
      </p:sp>
      <p:sp>
        <p:nvSpPr>
          <p:cNvPr id="3" name="Date Placeholder 3">
            <a:extLst>
              <a:ext uri="{FF2B5EF4-FFF2-40B4-BE49-F238E27FC236}">
                <a16:creationId xmlns:a16="http://schemas.microsoft.com/office/drawing/2014/main" id="{9178DF7E-16D4-4F41-BCCB-E6C9CB35FF6A}"/>
              </a:ext>
            </a:extLst>
          </p:cNvPr>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dirty="0"/>
          </a:p>
        </p:txBody>
      </p:sp>
      <p:sp>
        <p:nvSpPr>
          <p:cNvPr id="4" name="Footer Placeholder 4">
            <a:extLst>
              <a:ext uri="{FF2B5EF4-FFF2-40B4-BE49-F238E27FC236}">
                <a16:creationId xmlns:a16="http://schemas.microsoft.com/office/drawing/2014/main" id="{4B3504E8-00D3-4F82-99C5-8BAB79B19383}"/>
              </a:ext>
            </a:extLst>
          </p:cNvPr>
          <p:cNvSpPr>
            <a:spLocks noGrp="1"/>
          </p:cNvSpPr>
          <p:nvPr>
            <p:ph type="ftr" sz="quarter" idx="11"/>
          </p:nvPr>
        </p:nvSpPr>
        <p:spPr>
          <a:xfrm>
            <a:off x="3344333" y="6578600"/>
            <a:ext cx="5503333" cy="279400"/>
          </a:xfrm>
          <a:prstGeom prst="rect">
            <a:avLst/>
          </a:prstGeom>
          <a:solidFill>
            <a:srgbClr val="0000FE"/>
          </a:solidFill>
        </p:spPr>
        <p:txBody>
          <a:bodyPr/>
          <a:lstStyle>
            <a:lvl1pPr algn="ctr">
              <a:defRPr sz="1200">
                <a:solidFill>
                  <a:schemeClr val="bg1"/>
                </a:solidFill>
                <a:latin typeface="+mj-lt"/>
              </a:defRPr>
            </a:lvl1pPr>
          </a:lstStyle>
          <a:p>
            <a:r>
              <a:rPr lang="en-US"/>
              <a:t>K. Agarwal - Nuclear (and Neutron) EOS with CBM-FAIR</a:t>
            </a:r>
            <a:endParaRPr lang="en-GB" dirty="0"/>
          </a:p>
        </p:txBody>
      </p:sp>
      <p:sp>
        <p:nvSpPr>
          <p:cNvPr id="5" name="Slide Number Placeholder 5">
            <a:extLst>
              <a:ext uri="{FF2B5EF4-FFF2-40B4-BE49-F238E27FC236}">
                <a16:creationId xmlns:a16="http://schemas.microsoft.com/office/drawing/2014/main" id="{61F8CEEF-684A-4A6C-90FF-673FC5E59B9D}"/>
              </a:ext>
            </a:extLst>
          </p:cNvPr>
          <p:cNvSpPr>
            <a:spLocks noGrp="1"/>
          </p:cNvSpPr>
          <p:nvPr>
            <p:ph type="sldNum" sz="quarter" idx="12"/>
          </p:nvPr>
        </p:nvSpPr>
        <p:spPr>
          <a:xfrm>
            <a:off x="8847666" y="6578600"/>
            <a:ext cx="3344333" cy="279400"/>
          </a:xfrm>
          <a:prstGeom prst="rect">
            <a:avLst/>
          </a:prstGeom>
          <a:solidFill>
            <a:srgbClr val="0000FE"/>
          </a:solidFill>
        </p:spPr>
        <p:txBody>
          <a:bodyPr/>
          <a:lstStyle>
            <a:lvl1pPr algn="r">
              <a:defRPr sz="1200">
                <a:solidFill>
                  <a:schemeClr val="bg1"/>
                </a:solidFill>
                <a:latin typeface="+mj-lt"/>
              </a:defRPr>
            </a:lvl1pPr>
          </a:lstStyle>
          <a:p>
            <a:fld id="{2A4535BA-AEF2-4785-BF1B-EDE950106C20}" type="slidenum">
              <a:rPr lang="en-GB" smtClean="0"/>
              <a:pPr/>
              <a:t>‹#›</a:t>
            </a:fld>
            <a:endParaRPr lang="en-GB" dirty="0"/>
          </a:p>
        </p:txBody>
      </p:sp>
    </p:spTree>
    <p:extLst>
      <p:ext uri="{BB962C8B-B14F-4D97-AF65-F5344CB8AC3E}">
        <p14:creationId xmlns:p14="http://schemas.microsoft.com/office/powerpoint/2010/main" val="1758469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a:p>
        </p:txBody>
      </p:sp>
      <p:sp>
        <p:nvSpPr>
          <p:cNvPr id="9" name="Footer Placeholder 4"/>
          <p:cNvSpPr>
            <a:spLocks noGrp="1"/>
          </p:cNvSpPr>
          <p:nvPr>
            <p:ph type="ftr" sz="quarter" idx="11"/>
          </p:nvPr>
        </p:nvSpPr>
        <p:spPr>
          <a:xfrm>
            <a:off x="3344333" y="6578600"/>
            <a:ext cx="5503333" cy="279400"/>
          </a:xfrm>
          <a:prstGeom prst="rect">
            <a:avLst/>
          </a:prstGeom>
          <a:solidFill>
            <a:srgbClr val="0000FE"/>
          </a:solidFill>
        </p:spPr>
        <p:txBody>
          <a:bodyPr/>
          <a:lstStyle>
            <a:lvl1pPr>
              <a:defRPr sz="1200">
                <a:solidFill>
                  <a:schemeClr val="bg1"/>
                </a:solidFill>
                <a:latin typeface="+mj-lt"/>
              </a:defRPr>
            </a:lvl1pPr>
          </a:lstStyle>
          <a:p>
            <a:r>
              <a:rPr lang="en-US"/>
              <a:t>K. Agarwal - Nuclear (and Neutron) EOS with CBM-FAIR</a:t>
            </a:r>
            <a:endParaRPr lang="en-GB" dirty="0"/>
          </a:p>
        </p:txBody>
      </p:sp>
      <p:sp>
        <p:nvSpPr>
          <p:cNvPr id="10" name="Slide Number Placeholder 5"/>
          <p:cNvSpPr>
            <a:spLocks noGrp="1"/>
          </p:cNvSpPr>
          <p:nvPr>
            <p:ph type="sldNum" sz="quarter" idx="12"/>
          </p:nvPr>
        </p:nvSpPr>
        <p:spPr>
          <a:xfrm>
            <a:off x="8847666" y="6578600"/>
            <a:ext cx="3344333" cy="279400"/>
          </a:xfrm>
          <a:prstGeom prst="rect">
            <a:avLst/>
          </a:prstGeom>
          <a:solidFill>
            <a:srgbClr val="0000FE"/>
          </a:solidFill>
        </p:spPr>
        <p:txBody>
          <a:bodyPr/>
          <a:lstStyle>
            <a:lvl1pPr>
              <a:defRPr sz="1200">
                <a:solidFill>
                  <a:schemeClr val="bg1"/>
                </a:solidFill>
                <a:latin typeface="+mj-lt"/>
              </a:defRPr>
            </a:lvl1pPr>
          </a:lstStyle>
          <a:p>
            <a:fld id="{2A4535BA-AEF2-4785-BF1B-EDE950106C20}" type="slidenum">
              <a:rPr lang="en-GB" smtClean="0"/>
              <a:pPr/>
              <a:t>‹#›</a:t>
            </a:fld>
            <a:endParaRPr lang="en-GB"/>
          </a:p>
        </p:txBody>
      </p:sp>
    </p:spTree>
    <p:extLst>
      <p:ext uri="{BB962C8B-B14F-4D97-AF65-F5344CB8AC3E}">
        <p14:creationId xmlns:p14="http://schemas.microsoft.com/office/powerpoint/2010/main" val="1207177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a:p>
        </p:txBody>
      </p:sp>
      <p:sp>
        <p:nvSpPr>
          <p:cNvPr id="11" name="Footer Placeholder 4"/>
          <p:cNvSpPr>
            <a:spLocks noGrp="1"/>
          </p:cNvSpPr>
          <p:nvPr>
            <p:ph type="ftr" sz="quarter" idx="11"/>
          </p:nvPr>
        </p:nvSpPr>
        <p:spPr>
          <a:xfrm>
            <a:off x="3344333" y="6578600"/>
            <a:ext cx="5503333" cy="279400"/>
          </a:xfrm>
          <a:prstGeom prst="rect">
            <a:avLst/>
          </a:prstGeom>
          <a:solidFill>
            <a:srgbClr val="0000FE"/>
          </a:solidFill>
        </p:spPr>
        <p:txBody>
          <a:bodyPr/>
          <a:lstStyle>
            <a:lvl1pPr>
              <a:defRPr sz="1200">
                <a:solidFill>
                  <a:schemeClr val="bg1"/>
                </a:solidFill>
                <a:latin typeface="+mj-lt"/>
              </a:defRPr>
            </a:lvl1pPr>
          </a:lstStyle>
          <a:p>
            <a:r>
              <a:rPr lang="en-US"/>
              <a:t>K. Agarwal - Nuclear (and Neutron) EOS with CBM-FAIR</a:t>
            </a:r>
            <a:endParaRPr lang="en-GB" dirty="0"/>
          </a:p>
        </p:txBody>
      </p:sp>
      <p:sp>
        <p:nvSpPr>
          <p:cNvPr id="12" name="Slide Number Placeholder 5"/>
          <p:cNvSpPr>
            <a:spLocks noGrp="1"/>
          </p:cNvSpPr>
          <p:nvPr>
            <p:ph type="sldNum" sz="quarter" idx="12"/>
          </p:nvPr>
        </p:nvSpPr>
        <p:spPr>
          <a:xfrm>
            <a:off x="8847666" y="6578600"/>
            <a:ext cx="3344333" cy="279400"/>
          </a:xfrm>
          <a:prstGeom prst="rect">
            <a:avLst/>
          </a:prstGeom>
          <a:solidFill>
            <a:srgbClr val="0000FE"/>
          </a:solidFill>
        </p:spPr>
        <p:txBody>
          <a:bodyPr/>
          <a:lstStyle>
            <a:lvl1pPr>
              <a:defRPr sz="1200">
                <a:solidFill>
                  <a:schemeClr val="bg1"/>
                </a:solidFill>
                <a:latin typeface="+mj-lt"/>
              </a:defRPr>
            </a:lvl1pPr>
          </a:lstStyle>
          <a:p>
            <a:fld id="{2A4535BA-AEF2-4785-BF1B-EDE950106C20}" type="slidenum">
              <a:rPr lang="en-GB" smtClean="0"/>
              <a:pPr/>
              <a:t>‹#›</a:t>
            </a:fld>
            <a:endParaRPr lang="en-GB"/>
          </a:p>
        </p:txBody>
      </p:sp>
    </p:spTree>
    <p:extLst>
      <p:ext uri="{BB962C8B-B14F-4D97-AF65-F5344CB8AC3E}">
        <p14:creationId xmlns:p14="http://schemas.microsoft.com/office/powerpoint/2010/main" val="174702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6" name="Date Placeholder 3"/>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a:p>
        </p:txBody>
      </p:sp>
      <p:sp>
        <p:nvSpPr>
          <p:cNvPr id="7" name="Footer Placeholder 4"/>
          <p:cNvSpPr>
            <a:spLocks noGrp="1"/>
          </p:cNvSpPr>
          <p:nvPr>
            <p:ph type="ftr" sz="quarter" idx="11"/>
          </p:nvPr>
        </p:nvSpPr>
        <p:spPr>
          <a:xfrm>
            <a:off x="3344333" y="6578600"/>
            <a:ext cx="5503333" cy="279400"/>
          </a:xfrm>
          <a:prstGeom prst="rect">
            <a:avLst/>
          </a:prstGeom>
          <a:solidFill>
            <a:srgbClr val="0000FE"/>
          </a:solidFill>
        </p:spPr>
        <p:txBody>
          <a:bodyPr/>
          <a:lstStyle>
            <a:lvl1pPr>
              <a:defRPr sz="1200">
                <a:solidFill>
                  <a:schemeClr val="bg1"/>
                </a:solidFill>
                <a:latin typeface="+mj-lt"/>
              </a:defRPr>
            </a:lvl1pPr>
          </a:lstStyle>
          <a:p>
            <a:r>
              <a:rPr lang="en-US"/>
              <a:t>K. Agarwal - Nuclear (and Neutron) EOS with CBM-FAIR</a:t>
            </a:r>
            <a:endParaRPr lang="en-GB" dirty="0"/>
          </a:p>
        </p:txBody>
      </p:sp>
      <p:sp>
        <p:nvSpPr>
          <p:cNvPr id="8" name="Slide Number Placeholder 5"/>
          <p:cNvSpPr>
            <a:spLocks noGrp="1"/>
          </p:cNvSpPr>
          <p:nvPr>
            <p:ph type="sldNum" sz="quarter" idx="12"/>
          </p:nvPr>
        </p:nvSpPr>
        <p:spPr>
          <a:xfrm>
            <a:off x="8847666" y="6578600"/>
            <a:ext cx="3344333" cy="279400"/>
          </a:xfrm>
          <a:prstGeom prst="rect">
            <a:avLst/>
          </a:prstGeom>
          <a:solidFill>
            <a:srgbClr val="0000FE"/>
          </a:solidFill>
        </p:spPr>
        <p:txBody>
          <a:bodyPr/>
          <a:lstStyle>
            <a:lvl1pPr>
              <a:defRPr sz="1200">
                <a:solidFill>
                  <a:schemeClr val="bg1"/>
                </a:solidFill>
                <a:latin typeface="+mj-lt"/>
              </a:defRPr>
            </a:lvl1pPr>
          </a:lstStyle>
          <a:p>
            <a:fld id="{2A4535BA-AEF2-4785-BF1B-EDE950106C20}" type="slidenum">
              <a:rPr lang="en-GB" smtClean="0"/>
              <a:pPr/>
              <a:t>‹#›</a:t>
            </a:fld>
            <a:endParaRPr lang="en-GB"/>
          </a:p>
        </p:txBody>
      </p:sp>
    </p:spTree>
    <p:extLst>
      <p:ext uri="{BB962C8B-B14F-4D97-AF65-F5344CB8AC3E}">
        <p14:creationId xmlns:p14="http://schemas.microsoft.com/office/powerpoint/2010/main" val="258933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a:p>
        </p:txBody>
      </p:sp>
      <p:sp>
        <p:nvSpPr>
          <p:cNvPr id="6" name="Footer Placeholder 4"/>
          <p:cNvSpPr>
            <a:spLocks noGrp="1"/>
          </p:cNvSpPr>
          <p:nvPr>
            <p:ph type="ftr" sz="quarter" idx="11"/>
          </p:nvPr>
        </p:nvSpPr>
        <p:spPr>
          <a:xfrm>
            <a:off x="3344333" y="6578600"/>
            <a:ext cx="5503333" cy="279400"/>
          </a:xfrm>
          <a:prstGeom prst="rect">
            <a:avLst/>
          </a:prstGeom>
          <a:solidFill>
            <a:srgbClr val="0000FE"/>
          </a:solidFill>
        </p:spPr>
        <p:txBody>
          <a:bodyPr/>
          <a:lstStyle>
            <a:lvl1pPr>
              <a:defRPr sz="1200">
                <a:solidFill>
                  <a:schemeClr val="bg1"/>
                </a:solidFill>
                <a:latin typeface="+mj-lt"/>
              </a:defRPr>
            </a:lvl1pPr>
          </a:lstStyle>
          <a:p>
            <a:r>
              <a:rPr lang="en-US"/>
              <a:t>K. Agarwal - Nuclear (and Neutron) EOS with CBM-FAIR</a:t>
            </a:r>
            <a:endParaRPr lang="en-GB" dirty="0"/>
          </a:p>
        </p:txBody>
      </p:sp>
      <p:sp>
        <p:nvSpPr>
          <p:cNvPr id="7" name="Slide Number Placeholder 5"/>
          <p:cNvSpPr>
            <a:spLocks noGrp="1"/>
          </p:cNvSpPr>
          <p:nvPr>
            <p:ph type="sldNum" sz="quarter" idx="12"/>
          </p:nvPr>
        </p:nvSpPr>
        <p:spPr>
          <a:xfrm>
            <a:off x="8847666" y="6578600"/>
            <a:ext cx="3344333" cy="279400"/>
          </a:xfrm>
          <a:prstGeom prst="rect">
            <a:avLst/>
          </a:prstGeom>
          <a:solidFill>
            <a:srgbClr val="0000FE"/>
          </a:solidFill>
        </p:spPr>
        <p:txBody>
          <a:bodyPr/>
          <a:lstStyle>
            <a:lvl1pPr>
              <a:defRPr sz="1200">
                <a:solidFill>
                  <a:schemeClr val="bg1"/>
                </a:solidFill>
                <a:latin typeface="+mj-lt"/>
              </a:defRPr>
            </a:lvl1pPr>
          </a:lstStyle>
          <a:p>
            <a:fld id="{2A4535BA-AEF2-4785-BF1B-EDE950106C20}" type="slidenum">
              <a:rPr lang="en-GB" smtClean="0"/>
              <a:pPr/>
              <a:t>‹#›</a:t>
            </a:fld>
            <a:endParaRPr lang="en-GB"/>
          </a:p>
        </p:txBody>
      </p:sp>
    </p:spTree>
    <p:extLst>
      <p:ext uri="{BB962C8B-B14F-4D97-AF65-F5344CB8AC3E}">
        <p14:creationId xmlns:p14="http://schemas.microsoft.com/office/powerpoint/2010/main" val="4046637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a:p>
        </p:txBody>
      </p:sp>
      <p:sp>
        <p:nvSpPr>
          <p:cNvPr id="9" name="Footer Placeholder 4"/>
          <p:cNvSpPr>
            <a:spLocks noGrp="1"/>
          </p:cNvSpPr>
          <p:nvPr>
            <p:ph type="ftr" sz="quarter" idx="11"/>
          </p:nvPr>
        </p:nvSpPr>
        <p:spPr>
          <a:xfrm>
            <a:off x="3344333" y="6578600"/>
            <a:ext cx="5503333" cy="279400"/>
          </a:xfrm>
          <a:prstGeom prst="rect">
            <a:avLst/>
          </a:prstGeom>
          <a:solidFill>
            <a:srgbClr val="0000FE"/>
          </a:solidFill>
        </p:spPr>
        <p:txBody>
          <a:bodyPr/>
          <a:lstStyle>
            <a:lvl1pPr>
              <a:defRPr sz="1200">
                <a:solidFill>
                  <a:schemeClr val="bg1"/>
                </a:solidFill>
                <a:latin typeface="+mj-lt"/>
              </a:defRPr>
            </a:lvl1pPr>
          </a:lstStyle>
          <a:p>
            <a:r>
              <a:rPr lang="en-US"/>
              <a:t>K. Agarwal - Nuclear (and Neutron) EOS with CBM-FAIR</a:t>
            </a:r>
            <a:endParaRPr lang="en-GB" dirty="0"/>
          </a:p>
        </p:txBody>
      </p:sp>
      <p:sp>
        <p:nvSpPr>
          <p:cNvPr id="10" name="Slide Number Placeholder 5"/>
          <p:cNvSpPr>
            <a:spLocks noGrp="1"/>
          </p:cNvSpPr>
          <p:nvPr>
            <p:ph type="sldNum" sz="quarter" idx="12"/>
          </p:nvPr>
        </p:nvSpPr>
        <p:spPr>
          <a:xfrm>
            <a:off x="8847666" y="6578600"/>
            <a:ext cx="3344333" cy="279400"/>
          </a:xfrm>
          <a:prstGeom prst="rect">
            <a:avLst/>
          </a:prstGeom>
          <a:solidFill>
            <a:srgbClr val="0000FE"/>
          </a:solidFill>
        </p:spPr>
        <p:txBody>
          <a:bodyPr/>
          <a:lstStyle>
            <a:lvl1pPr>
              <a:defRPr sz="1200">
                <a:solidFill>
                  <a:schemeClr val="bg1"/>
                </a:solidFill>
                <a:latin typeface="+mj-lt"/>
              </a:defRPr>
            </a:lvl1pPr>
          </a:lstStyle>
          <a:p>
            <a:fld id="{2A4535BA-AEF2-4785-BF1B-EDE950106C20}" type="slidenum">
              <a:rPr lang="en-GB" smtClean="0"/>
              <a:pPr/>
              <a:t>‹#›</a:t>
            </a:fld>
            <a:endParaRPr lang="en-GB"/>
          </a:p>
        </p:txBody>
      </p:sp>
    </p:spTree>
    <p:extLst>
      <p:ext uri="{BB962C8B-B14F-4D97-AF65-F5344CB8AC3E}">
        <p14:creationId xmlns:p14="http://schemas.microsoft.com/office/powerpoint/2010/main" val="421861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p:cNvSpPr>
            <a:spLocks noGrp="1"/>
          </p:cNvSpPr>
          <p:nvPr>
            <p:ph type="dt" sz="half" idx="10"/>
          </p:nvPr>
        </p:nvSpPr>
        <p:spPr>
          <a:xfrm>
            <a:off x="0" y="6578600"/>
            <a:ext cx="3344333" cy="279400"/>
          </a:xfrm>
          <a:prstGeom prst="rect">
            <a:avLst/>
          </a:prstGeom>
          <a:solidFill>
            <a:srgbClr val="0000FE"/>
          </a:solidFill>
        </p:spPr>
        <p:txBody>
          <a:bodyPr/>
          <a:lstStyle>
            <a:lvl1pPr>
              <a:defRPr sz="1200">
                <a:solidFill>
                  <a:schemeClr val="bg1"/>
                </a:solidFill>
                <a:latin typeface="+mj-lt"/>
              </a:defRPr>
            </a:lvl1pPr>
          </a:lstStyle>
          <a:p>
            <a:r>
              <a:rPr lang="en-DE"/>
              <a:t>16/01/2020 - Hirschegg 2020</a:t>
            </a:r>
            <a:endParaRPr lang="en-GB"/>
          </a:p>
        </p:txBody>
      </p:sp>
      <p:sp>
        <p:nvSpPr>
          <p:cNvPr id="9" name="Footer Placeholder 4"/>
          <p:cNvSpPr>
            <a:spLocks noGrp="1"/>
          </p:cNvSpPr>
          <p:nvPr>
            <p:ph type="ftr" sz="quarter" idx="11"/>
          </p:nvPr>
        </p:nvSpPr>
        <p:spPr>
          <a:xfrm>
            <a:off x="3344333" y="6578600"/>
            <a:ext cx="5503333" cy="279400"/>
          </a:xfrm>
          <a:prstGeom prst="rect">
            <a:avLst/>
          </a:prstGeom>
          <a:solidFill>
            <a:srgbClr val="0000FE"/>
          </a:solidFill>
        </p:spPr>
        <p:txBody>
          <a:bodyPr/>
          <a:lstStyle>
            <a:lvl1pPr>
              <a:defRPr sz="1200">
                <a:solidFill>
                  <a:schemeClr val="bg1"/>
                </a:solidFill>
                <a:latin typeface="+mj-lt"/>
              </a:defRPr>
            </a:lvl1pPr>
          </a:lstStyle>
          <a:p>
            <a:r>
              <a:rPr lang="en-US"/>
              <a:t>K. Agarwal - Nuclear (and Neutron) EOS with CBM-FAIR</a:t>
            </a:r>
            <a:endParaRPr lang="en-GB" dirty="0"/>
          </a:p>
        </p:txBody>
      </p:sp>
      <p:sp>
        <p:nvSpPr>
          <p:cNvPr id="10" name="Slide Number Placeholder 5"/>
          <p:cNvSpPr>
            <a:spLocks noGrp="1"/>
          </p:cNvSpPr>
          <p:nvPr>
            <p:ph type="sldNum" sz="quarter" idx="12"/>
          </p:nvPr>
        </p:nvSpPr>
        <p:spPr>
          <a:xfrm>
            <a:off x="8847666" y="6578600"/>
            <a:ext cx="3344333" cy="279400"/>
          </a:xfrm>
          <a:prstGeom prst="rect">
            <a:avLst/>
          </a:prstGeom>
          <a:solidFill>
            <a:srgbClr val="0000FE"/>
          </a:solidFill>
        </p:spPr>
        <p:txBody>
          <a:bodyPr/>
          <a:lstStyle>
            <a:lvl1pPr>
              <a:defRPr sz="1200">
                <a:solidFill>
                  <a:schemeClr val="bg1"/>
                </a:solidFill>
                <a:latin typeface="+mj-lt"/>
              </a:defRPr>
            </a:lvl1pPr>
          </a:lstStyle>
          <a:p>
            <a:fld id="{2A4535BA-AEF2-4785-BF1B-EDE950106C20}" type="slidenum">
              <a:rPr lang="en-GB" smtClean="0"/>
              <a:pPr/>
              <a:t>‹#›</a:t>
            </a:fld>
            <a:endParaRPr lang="en-GB"/>
          </a:p>
        </p:txBody>
      </p:sp>
    </p:spTree>
    <p:extLst>
      <p:ext uri="{BB962C8B-B14F-4D97-AF65-F5344CB8AC3E}">
        <p14:creationId xmlns:p14="http://schemas.microsoft.com/office/powerpoint/2010/main" val="93754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2467" y="914400"/>
            <a:ext cx="11692466" cy="547793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60452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7.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156.jpe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70.png"/><Relationship Id="rId10" Type="http://schemas.openxmlformats.org/officeDocument/2006/relationships/image" Target="../media/image8.png"/><Relationship Id="rId4" Type="http://schemas.openxmlformats.org/officeDocument/2006/relationships/image" Target="../media/image157.png"/><Relationship Id="rId9" Type="http://schemas.openxmlformats.org/officeDocument/2006/relationships/image" Target="../media/image1020.png"/></Relationships>
</file>

<file path=ppt/slides/_rels/slide102.xml.rels><?xml version="1.0" encoding="UTF-8" standalone="yes"?>
<Relationships xmlns="http://schemas.openxmlformats.org/package/2006/relationships"><Relationship Id="rId8" Type="http://schemas.openxmlformats.org/officeDocument/2006/relationships/image" Target="../media/image159.png"/><Relationship Id="rId7" Type="http://schemas.openxmlformats.org/officeDocument/2006/relationships/image" Target="../media/image1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70.png"/><Relationship Id="rId9" Type="http://schemas.openxmlformats.org/officeDocument/2006/relationships/image" Target="../media/image160.pn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emf"/><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112.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3.jpeg"/><Relationship Id="rId7" Type="http://schemas.openxmlformats.org/officeDocument/2006/relationships/image" Target="../media/image175.png"/><Relationship Id="rId2" Type="http://schemas.openxmlformats.org/officeDocument/2006/relationships/image" Target="../media/image172.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74.jpeg"/><Relationship Id="rId4" Type="http://schemas.microsoft.com/office/2007/relationships/hdphoto" Target="../media/hdphoto3.wdp"/></Relationships>
</file>

<file path=ppt/slides/_rels/slide1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png"/></Relationships>
</file>

<file path=ppt/slides/_rels/slide11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emf"/><Relationship Id="rId1" Type="http://schemas.openxmlformats.org/officeDocument/2006/relationships/slideLayout" Target="../slideLayouts/slideLayout6.xml"/><Relationship Id="rId5" Type="http://schemas.openxmlformats.org/officeDocument/2006/relationships/image" Target="../media/image184.wmf"/><Relationship Id="rId4" Type="http://schemas.openxmlformats.org/officeDocument/2006/relationships/image" Target="../media/image183.png"/></Relationships>
</file>

<file path=ppt/slides/_rels/slide11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11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jpeg"/></Relationships>
</file>

<file path=ppt/slides/_rels/slide117.xml.rels><?xml version="1.0" encoding="UTF-8" standalone="yes"?>
<Relationships xmlns="http://schemas.openxmlformats.org/package/2006/relationships"><Relationship Id="rId3" Type="http://schemas.openxmlformats.org/officeDocument/2006/relationships/image" Target="../media/image193.tmp"/><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1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11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20.png"/><Relationship Id="rId4" Type="http://schemas.openxmlformats.org/officeDocument/2006/relationships/image" Target="../media/image28.jpeg"/></Relationships>
</file>

<file path=ppt/slides/_rels/slide12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jpeg"/><Relationship Id="rId1" Type="http://schemas.openxmlformats.org/officeDocument/2006/relationships/slideLayout" Target="../slideLayouts/slideLayout12.xml"/><Relationship Id="rId5" Type="http://schemas.openxmlformats.org/officeDocument/2006/relationships/image" Target="../media/image208.jpeg"/><Relationship Id="rId4" Type="http://schemas.openxmlformats.org/officeDocument/2006/relationships/image" Target="../media/image207.jpeg"/></Relationships>
</file>

<file path=ppt/slides/_rels/slide12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2.xml"/><Relationship Id="rId4" Type="http://schemas.openxmlformats.org/officeDocument/2006/relationships/image" Target="../media/image211.png"/></Relationships>
</file>

<file path=ppt/slides/_rels/slide12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emf"/><Relationship Id="rId1" Type="http://schemas.openxmlformats.org/officeDocument/2006/relationships/slideLayout" Target="../slideLayouts/slideLayout7.xml"/><Relationship Id="rId6" Type="http://schemas.openxmlformats.org/officeDocument/2006/relationships/image" Target="../media/image221.jpeg"/><Relationship Id="rId5" Type="http://schemas.openxmlformats.org/officeDocument/2006/relationships/image" Target="../media/image220.png"/><Relationship Id="rId4" Type="http://schemas.openxmlformats.org/officeDocument/2006/relationships/image" Target="../media/image219.png"/></Relationships>
</file>

<file path=ppt/slides/_rels/slide127.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emf"/><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2.xml"/><Relationship Id="rId4" Type="http://schemas.openxmlformats.org/officeDocument/2006/relationships/image" Target="../media/image2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png"/><Relationship Id="rId1" Type="http://schemas.openxmlformats.org/officeDocument/2006/relationships/slideLayout" Target="../slideLayouts/slideLayout7.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png"/></Relationships>
</file>

<file path=ppt/slides/_rels/slide13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 Id="rId4" Type="http://schemas.openxmlformats.org/officeDocument/2006/relationships/image" Target="../media/image236.png"/></Relationships>
</file>

<file path=ppt/slides/_rels/slide132.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40.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8.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2.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11" Type="http://schemas.openxmlformats.org/officeDocument/2006/relationships/image" Target="../media/image8.png"/><Relationship Id="rId5" Type="http://schemas.openxmlformats.org/officeDocument/2006/relationships/image" Target="../media/image58.png"/><Relationship Id="rId10" Type="http://schemas.openxmlformats.org/officeDocument/2006/relationships/image" Target="../media/image65.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2.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8.png"/><Relationship Id="rId5" Type="http://schemas.openxmlformats.org/officeDocument/2006/relationships/image" Target="../media/image54.emf"/><Relationship Id="rId10"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2.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8.png"/><Relationship Id="rId5" Type="http://schemas.openxmlformats.org/officeDocument/2006/relationships/image" Target="../media/image54.emf"/><Relationship Id="rId10"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0.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emf"/><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emf"/><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78.emf"/><Relationship Id="rId4" Type="http://schemas.openxmlformats.org/officeDocument/2006/relationships/image" Target="../media/image780.png"/><Relationship Id="rId9"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9.png"/><Relationship Id="rId4" Type="http://schemas.openxmlformats.org/officeDocument/2006/relationships/image" Target="../media/image8.png"/><Relationship Id="rId9" Type="http://schemas.openxmlformats.org/officeDocument/2006/relationships/image" Target="../media/image92.png"/></Relationships>
</file>

<file path=ppt/slides/_rels/slide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3.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6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87.png"/><Relationship Id="rId7"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05.emf"/></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xml"/><Relationship Id="rId5" Type="http://schemas.openxmlformats.org/officeDocument/2006/relationships/image" Target="../media/image112.emf"/><Relationship Id="rId4" Type="http://schemas.openxmlformats.org/officeDocument/2006/relationships/image" Target="../media/image111.emf"/></Relationships>
</file>

<file path=ppt/slides/_rels/slide72.xml.rels><?xml version="1.0" encoding="UTF-8" standalone="yes"?>
<Relationships xmlns="http://schemas.openxmlformats.org/package/2006/relationships"><Relationship Id="rId3" Type="http://schemas.openxmlformats.org/officeDocument/2006/relationships/image" Target="../media/image114.emf"/><Relationship Id="rId7" Type="http://schemas.openxmlformats.org/officeDocument/2006/relationships/image" Target="../media/image118.png"/><Relationship Id="rId2" Type="http://schemas.openxmlformats.org/officeDocument/2006/relationships/image" Target="../media/image113.emf"/><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emf"/><Relationship Id="rId4" Type="http://schemas.openxmlformats.org/officeDocument/2006/relationships/image" Target="../media/image115.emf"/></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6.png"/><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9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4.png"/></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0.w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6.jpeg"/><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2.wmf"/><Relationship Id="rId5" Type="http://schemas.openxmlformats.org/officeDocument/2006/relationships/oleObject" Target="../embeddings/oleObject2.bin"/><Relationship Id="rId4" Type="http://schemas.openxmlformats.org/officeDocument/2006/relationships/image" Target="../media/image141.wmf"/></Relationships>
</file>

<file path=ppt/slides/_rels/slide95.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6.jpeg"/><Relationship Id="rId4" Type="http://schemas.openxmlformats.org/officeDocument/2006/relationships/image" Target="../media/image148.png"/></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1.png"/></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152.png"/></Relationships>
</file>

<file path=ppt/slides/_rels/slide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899C-7AB7-443E-A1F4-C82188F8F4DA}"/>
              </a:ext>
            </a:extLst>
          </p:cNvPr>
          <p:cNvSpPr>
            <a:spLocks noGrp="1"/>
          </p:cNvSpPr>
          <p:nvPr>
            <p:ph type="ctrTitle"/>
          </p:nvPr>
        </p:nvSpPr>
        <p:spPr/>
        <p:txBody>
          <a:bodyPr/>
          <a:lstStyle/>
          <a:p>
            <a:r>
              <a:rPr lang="en-US" sz="5400" dirty="0"/>
              <a:t>S</a:t>
            </a:r>
            <a:r>
              <a:rPr lang="en-US" sz="4000" dirty="0"/>
              <a:t>TUDYING</a:t>
            </a:r>
            <a:r>
              <a:rPr lang="en-US" sz="5400" dirty="0"/>
              <a:t> T</a:t>
            </a:r>
            <a:r>
              <a:rPr lang="en-US" sz="4000" dirty="0"/>
              <a:t>HE</a:t>
            </a:r>
            <a:r>
              <a:rPr lang="en-US" sz="5400" dirty="0"/>
              <a:t> N</a:t>
            </a:r>
            <a:r>
              <a:rPr lang="en-US" sz="4000" dirty="0"/>
              <a:t>UCLEAR</a:t>
            </a:r>
            <a:r>
              <a:rPr lang="en-US" sz="5400" dirty="0"/>
              <a:t> (A</a:t>
            </a:r>
            <a:r>
              <a:rPr lang="en-US" sz="4000" dirty="0"/>
              <a:t>ND</a:t>
            </a:r>
            <a:r>
              <a:rPr lang="en-US" sz="5400" dirty="0"/>
              <a:t> N</a:t>
            </a:r>
            <a:r>
              <a:rPr lang="en-US" sz="4000" dirty="0"/>
              <a:t>EUTRON</a:t>
            </a:r>
            <a:r>
              <a:rPr lang="en-US" sz="5400" dirty="0"/>
              <a:t>)            M</a:t>
            </a:r>
            <a:r>
              <a:rPr lang="en-US" sz="4000" dirty="0"/>
              <a:t>ATTER</a:t>
            </a:r>
            <a:r>
              <a:rPr lang="en-US" sz="5400" dirty="0"/>
              <a:t> E</a:t>
            </a:r>
            <a:r>
              <a:rPr lang="en-US" sz="4000" dirty="0"/>
              <a:t>QUATION</a:t>
            </a:r>
            <a:r>
              <a:rPr lang="en-US" sz="5400" dirty="0"/>
              <a:t> O</a:t>
            </a:r>
            <a:r>
              <a:rPr lang="en-US" sz="4000" dirty="0"/>
              <a:t>F</a:t>
            </a:r>
            <a:r>
              <a:rPr lang="en-US" sz="5400" dirty="0"/>
              <a:t> S</a:t>
            </a:r>
            <a:r>
              <a:rPr lang="en-US" sz="4000" dirty="0"/>
              <a:t>TATE</a:t>
            </a:r>
            <a:r>
              <a:rPr lang="en-US" sz="5400" dirty="0"/>
              <a:t> W</a:t>
            </a:r>
            <a:r>
              <a:rPr lang="en-US" sz="4000" dirty="0"/>
              <a:t>ITH</a:t>
            </a:r>
            <a:r>
              <a:rPr lang="en-US" sz="5400" dirty="0"/>
              <a:t> T</a:t>
            </a:r>
            <a:r>
              <a:rPr lang="en-US" sz="4000" dirty="0"/>
              <a:t>HE</a:t>
            </a:r>
            <a:r>
              <a:rPr lang="en-US" sz="5400" dirty="0"/>
              <a:t>           CBM E</a:t>
            </a:r>
            <a:r>
              <a:rPr lang="en-US" sz="4000" dirty="0"/>
              <a:t>XPERIMENT</a:t>
            </a:r>
            <a:r>
              <a:rPr lang="en-US" sz="5400" dirty="0"/>
              <a:t> A</a:t>
            </a:r>
            <a:r>
              <a:rPr lang="en-US" sz="4000" dirty="0"/>
              <a:t>T</a:t>
            </a:r>
            <a:r>
              <a:rPr lang="en-US" sz="5400" dirty="0"/>
              <a:t> FAIR</a:t>
            </a:r>
            <a:endParaRPr lang="en-GB" sz="5400" dirty="0"/>
          </a:p>
        </p:txBody>
      </p:sp>
      <p:sp>
        <p:nvSpPr>
          <p:cNvPr id="4" name="Subtitle 2">
            <a:extLst>
              <a:ext uri="{FF2B5EF4-FFF2-40B4-BE49-F238E27FC236}">
                <a16:creationId xmlns:a16="http://schemas.microsoft.com/office/drawing/2014/main" id="{8B207152-EE5F-4A0D-9F19-C433DFD5C6F0}"/>
              </a:ext>
            </a:extLst>
          </p:cNvPr>
          <p:cNvSpPr>
            <a:spLocks noGrp="1"/>
          </p:cNvSpPr>
          <p:nvPr>
            <p:ph type="subTitle" idx="1"/>
          </p:nvPr>
        </p:nvSpPr>
        <p:spPr>
          <a:xfrm>
            <a:off x="1523999" y="2719292"/>
            <a:ext cx="9144000" cy="2929033"/>
          </a:xfrm>
        </p:spPr>
        <p:txBody>
          <a:bodyPr>
            <a:normAutofit/>
          </a:bodyPr>
          <a:lstStyle/>
          <a:p>
            <a:r>
              <a:rPr lang="de-DE" dirty="0"/>
              <a:t>Kshitij Agarwal</a:t>
            </a:r>
          </a:p>
          <a:p>
            <a:r>
              <a:rPr lang="de-DE" dirty="0"/>
              <a:t>Eberhard Karls Universität Tübingen (DE)</a:t>
            </a:r>
          </a:p>
          <a:p>
            <a:endParaRPr lang="de-DE" sz="2000" dirty="0"/>
          </a:p>
          <a:p>
            <a:r>
              <a:rPr lang="en-US" sz="2000" i="1" dirty="0"/>
              <a:t>Hirschegg 2020 – Nuclear Equation Of State and Neutron Stars</a:t>
            </a:r>
          </a:p>
          <a:p>
            <a:r>
              <a:rPr lang="en-US" sz="2000" i="1" dirty="0"/>
              <a:t>International Workshop XLVIII on Gross Properties of Nuclei and Nuclear Excitations</a:t>
            </a:r>
          </a:p>
          <a:p>
            <a:r>
              <a:rPr lang="en-US" sz="2000" i="1" dirty="0"/>
              <a:t>Hirschegg, Kleinwalsertal, Austria, January 12 - 18, 2020</a:t>
            </a:r>
            <a:endParaRPr lang="en-GB" sz="2000" dirty="0"/>
          </a:p>
        </p:txBody>
      </p:sp>
    </p:spTree>
    <p:extLst>
      <p:ext uri="{BB962C8B-B14F-4D97-AF65-F5344CB8AC3E}">
        <p14:creationId xmlns:p14="http://schemas.microsoft.com/office/powerpoint/2010/main" val="1010005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018" t="16978" r="7895" b="8947"/>
          <a:stretch/>
        </p:blipFill>
        <p:spPr>
          <a:xfrm>
            <a:off x="2096436" y="1340041"/>
            <a:ext cx="9402023" cy="4604083"/>
          </a:xfrm>
          <a:prstGeom prst="rect">
            <a:avLst/>
          </a:prstGeom>
        </p:spPr>
      </p:pic>
      <p:sp>
        <p:nvSpPr>
          <p:cNvPr id="30" name="Right Triangle 29">
            <a:extLst>
              <a:ext uri="{FF2B5EF4-FFF2-40B4-BE49-F238E27FC236}">
                <a16:creationId xmlns:a16="http://schemas.microsoft.com/office/drawing/2014/main" id="{C7E83E62-EDED-4FEA-8CBE-C9E7ABE0CA10}"/>
              </a:ext>
            </a:extLst>
          </p:cNvPr>
          <p:cNvSpPr/>
          <p:nvPr/>
        </p:nvSpPr>
        <p:spPr>
          <a:xfrm rot="10800000" flipH="1">
            <a:off x="2624333" y="1917001"/>
            <a:ext cx="1440000" cy="3601414"/>
          </a:xfrm>
          <a:prstGeom prst="r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Isosceles Triangle 30">
            <a:extLst>
              <a:ext uri="{FF2B5EF4-FFF2-40B4-BE49-F238E27FC236}">
                <a16:creationId xmlns:a16="http://schemas.microsoft.com/office/drawing/2014/main" id="{2BAC4BC2-E4A3-43C0-9B4A-D2496091A9FC}"/>
              </a:ext>
            </a:extLst>
          </p:cNvPr>
          <p:cNvSpPr/>
          <p:nvPr/>
        </p:nvSpPr>
        <p:spPr>
          <a:xfrm rot="13316768">
            <a:off x="2424647" y="2598124"/>
            <a:ext cx="3435634" cy="3646156"/>
          </a:xfrm>
          <a:prstGeom prst="triangle">
            <a:avLst>
              <a:gd name="adj" fmla="val 62562"/>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p:cNvSpPr>
            <a:spLocks noGrp="1"/>
          </p:cNvSpPr>
          <p:nvPr>
            <p:ph type="title"/>
          </p:nvPr>
        </p:nvSpPr>
        <p:spPr/>
        <p:txBody>
          <a:bodyPr>
            <a:normAutofit/>
          </a:bodyPr>
          <a:lstStyle/>
          <a:p>
            <a:r>
              <a:rPr lang="en-US" dirty="0">
                <a:solidFill>
                  <a:prstClr val="white"/>
                </a:solidFill>
              </a:rPr>
              <a:t>H</a:t>
            </a:r>
            <a:r>
              <a:rPr lang="en-US" sz="2800" dirty="0">
                <a:solidFill>
                  <a:prstClr val="white"/>
                </a:solidFill>
              </a:rPr>
              <a:t>EAVY</a:t>
            </a:r>
            <a:r>
              <a:rPr lang="en-US" dirty="0">
                <a:solidFill>
                  <a:prstClr val="white"/>
                </a:solidFill>
              </a:rPr>
              <a:t> I</a:t>
            </a:r>
            <a:r>
              <a:rPr lang="en-US" sz="2800" dirty="0">
                <a:solidFill>
                  <a:prstClr val="white"/>
                </a:solidFill>
              </a:rPr>
              <a:t>ON</a:t>
            </a:r>
            <a:r>
              <a:rPr lang="en-US" dirty="0">
                <a:solidFill>
                  <a:prstClr val="white"/>
                </a:solidFill>
              </a:rPr>
              <a:t> C</a:t>
            </a:r>
            <a:r>
              <a:rPr lang="en-US" sz="2800" dirty="0">
                <a:solidFill>
                  <a:prstClr val="white"/>
                </a:solidFill>
              </a:rPr>
              <a:t>OLLISIONS</a:t>
            </a:r>
            <a:r>
              <a:rPr lang="en-US" dirty="0">
                <a:solidFill>
                  <a:prstClr val="white"/>
                </a:solidFill>
              </a:rPr>
              <a:t> ↔ A</a:t>
            </a:r>
            <a:r>
              <a:rPr lang="en-US" sz="2800" dirty="0">
                <a:solidFill>
                  <a:prstClr val="white"/>
                </a:solidFill>
              </a:rPr>
              <a:t>STROPHYSICAL</a:t>
            </a:r>
            <a:r>
              <a:rPr lang="en-US" dirty="0">
                <a:solidFill>
                  <a:prstClr val="white"/>
                </a:solidFill>
              </a:rPr>
              <a:t> E</a:t>
            </a:r>
            <a:r>
              <a:rPr lang="en-US" sz="2800" dirty="0">
                <a:solidFill>
                  <a:prstClr val="white"/>
                </a:solidFill>
              </a:rPr>
              <a:t>VENTS</a:t>
            </a:r>
            <a:r>
              <a:rPr lang="en-US" dirty="0">
                <a:solidFill>
                  <a:prstClr val="white"/>
                </a:solidFill>
              </a:rPr>
              <a:t> &amp; O</a:t>
            </a:r>
            <a:r>
              <a:rPr lang="en-US" sz="2800" dirty="0">
                <a:solidFill>
                  <a:prstClr val="white"/>
                </a:solidFill>
              </a:rPr>
              <a:t>BJECTS</a:t>
            </a:r>
            <a:endParaRPr lang="en-GB" sz="16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10</a:t>
            </a:fld>
            <a:endParaRPr lang="en-GB" dirty="0"/>
          </a:p>
        </p:txBody>
      </p:sp>
      <p:sp>
        <p:nvSpPr>
          <p:cNvPr id="23" name="Content Placeholder 5"/>
          <p:cNvSpPr txBox="1">
            <a:spLocks/>
          </p:cNvSpPr>
          <p:nvPr/>
        </p:nvSpPr>
        <p:spPr>
          <a:xfrm>
            <a:off x="480001" y="2174989"/>
            <a:ext cx="1921190" cy="769048"/>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Collider Experiments</a:t>
            </a:r>
          </a:p>
        </p:txBody>
      </p:sp>
      <p:sp>
        <p:nvSpPr>
          <p:cNvPr id="28" name="TextBox 27"/>
          <p:cNvSpPr txBox="1"/>
          <p:nvPr/>
        </p:nvSpPr>
        <p:spPr>
          <a:xfrm>
            <a:off x="239600" y="6055380"/>
            <a:ext cx="5503332" cy="523220"/>
          </a:xfrm>
          <a:prstGeom prst="rect">
            <a:avLst/>
          </a:prstGeom>
          <a:noFill/>
        </p:spPr>
        <p:txBody>
          <a:bodyPr wrap="square" rtlCol="0">
            <a:spAutoFit/>
          </a:bodyPr>
          <a:lstStyle/>
          <a:p>
            <a:r>
              <a:rPr lang="de-DE" sz="1400" b="1" i="1" dirty="0"/>
              <a:t>Image credits: Friman et al., The CBM Physics Book, Springer (2010)</a:t>
            </a:r>
          </a:p>
          <a:p>
            <a:r>
              <a:rPr lang="de-DE" sz="1400" b="1" i="1" dirty="0"/>
              <a:t>	   T. Galatyuk, WE-Heraeus Physics School – 2017</a:t>
            </a: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47491"/>
            <a:ext cx="327122" cy="21602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53693"/>
          <a:stretch/>
        </p:blipFill>
        <p:spPr>
          <a:xfrm>
            <a:off x="1215713" y="780801"/>
            <a:ext cx="3317690" cy="116905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66080"/>
          <a:stretch/>
        </p:blipFill>
        <p:spPr>
          <a:xfrm>
            <a:off x="6778533" y="3027616"/>
            <a:ext cx="3197366" cy="82527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88346"/>
          <a:stretch/>
        </p:blipFill>
        <p:spPr>
          <a:xfrm>
            <a:off x="6790627" y="2752984"/>
            <a:ext cx="3096857" cy="274632"/>
          </a:xfrm>
          <a:prstGeom prst="rect">
            <a:avLst/>
          </a:prstGeom>
        </p:spPr>
      </p:pic>
      <p:sp>
        <p:nvSpPr>
          <p:cNvPr id="25" name="Content Placeholder 5"/>
          <p:cNvSpPr txBox="1">
            <a:spLocks/>
          </p:cNvSpPr>
          <p:nvPr/>
        </p:nvSpPr>
        <p:spPr>
          <a:xfrm>
            <a:off x="9193343" y="2058491"/>
            <a:ext cx="2208930" cy="764964"/>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Fixed Target Experiments</a:t>
            </a:r>
          </a:p>
        </p:txBody>
      </p:sp>
      <p:grpSp>
        <p:nvGrpSpPr>
          <p:cNvPr id="6" name="Group 5">
            <a:extLst>
              <a:ext uri="{FF2B5EF4-FFF2-40B4-BE49-F238E27FC236}">
                <a16:creationId xmlns:a16="http://schemas.microsoft.com/office/drawing/2014/main" id="{4B5204B4-090A-40B5-8058-F6838CE1965A}"/>
              </a:ext>
            </a:extLst>
          </p:cNvPr>
          <p:cNvGrpSpPr/>
          <p:nvPr/>
        </p:nvGrpSpPr>
        <p:grpSpPr>
          <a:xfrm>
            <a:off x="2505294" y="1810641"/>
            <a:ext cx="4961035" cy="2944433"/>
            <a:chOff x="2505294" y="1810641"/>
            <a:chExt cx="4961035" cy="2944433"/>
          </a:xfrm>
        </p:grpSpPr>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657" y="2049605"/>
              <a:ext cx="1190907" cy="792000"/>
            </a:xfrm>
            <a:prstGeom prst="rect">
              <a:avLst/>
            </a:prstGeom>
          </p:spPr>
        </p:pic>
        <p:pic>
          <p:nvPicPr>
            <p:cNvPr id="1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66837" y="3246577"/>
              <a:ext cx="956884" cy="63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image001.jpeg"/>
            <p:cNvPicPr>
              <a:picLocks noChangeAspect="1"/>
            </p:cNvPicPr>
            <p:nvPr/>
          </p:nvPicPr>
          <p:blipFill rotWithShape="1">
            <a:blip r:embed="rId7">
              <a:extLst>
                <a:ext uri="{28A0092B-C50C-407E-A947-70E740481C1C}">
                  <a14:useLocalDpi xmlns:a14="http://schemas.microsoft.com/office/drawing/2010/main"/>
                </a:ext>
              </a:extLst>
            </a:blip>
            <a:srcRect l="7346" t="4119" r="8732" b="9393"/>
            <a:stretch/>
          </p:blipFill>
          <p:spPr bwMode="auto">
            <a:xfrm>
              <a:off x="6237305" y="3929804"/>
              <a:ext cx="866695" cy="825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37507" y="2589285"/>
              <a:ext cx="987165" cy="687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ceres_logo.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61440" y="3189840"/>
              <a:ext cx="513109" cy="220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505294" y="1810641"/>
              <a:ext cx="986726" cy="792000"/>
            </a:xfrm>
            <a:prstGeom prst="rect">
              <a:avLst/>
            </a:prstGeom>
          </p:spPr>
        </p:pic>
        <p:pic>
          <p:nvPicPr>
            <p:cNvPr id="19" name="Picture 18" descr="stardetector-350px.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00878" y="2190099"/>
              <a:ext cx="999861" cy="999861"/>
            </a:xfrm>
            <a:prstGeom prst="rect">
              <a:avLst/>
            </a:prstGeom>
          </p:spPr>
        </p:pic>
        <p:pic>
          <p:nvPicPr>
            <p:cNvPr id="21" name="Picture 20" descr="phenix_logo.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30494" y="1913440"/>
              <a:ext cx="521875" cy="189794"/>
            </a:xfrm>
            <a:prstGeom prst="rect">
              <a:avLst/>
            </a:prstGeom>
          </p:spPr>
        </p:pic>
        <p:pic>
          <p:nvPicPr>
            <p:cNvPr id="22" name="Picture 2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97772" y="2035281"/>
              <a:ext cx="386985" cy="279416"/>
            </a:xfrm>
            <a:prstGeom prst="rect">
              <a:avLst/>
            </a:prstGeom>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63526" y="1857311"/>
              <a:ext cx="286556" cy="387806"/>
            </a:xfrm>
            <a:prstGeom prst="rect">
              <a:avLst/>
            </a:prstGeom>
            <a:solidFill>
              <a:srgbClr val="FFFFFF"/>
            </a:solidFill>
          </p:spPr>
        </p:pic>
        <p:pic>
          <p:nvPicPr>
            <p:cNvPr id="27" name="Picture 26" descr="na60_logo.jpg"/>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803462" y="2499904"/>
              <a:ext cx="283634" cy="266701"/>
            </a:xfrm>
            <a:prstGeom prst="rect">
              <a:avLst/>
            </a:prstGeom>
          </p:spPr>
        </p:pic>
        <p:pic>
          <p:nvPicPr>
            <p:cNvPr id="1026" name="Picture 2" descr="Image result for hades GSI logo&quot;">
              <a:extLst>
                <a:ext uri="{FF2B5EF4-FFF2-40B4-BE49-F238E27FC236}">
                  <a16:creationId xmlns:a16="http://schemas.microsoft.com/office/drawing/2014/main" id="{373B1B97-FBC1-40A1-8DCD-CA72422C220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04000" y="3921430"/>
              <a:ext cx="362329" cy="3156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37435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10597-CB7E-484D-988C-F81323461644}"/>
              </a:ext>
            </a:extLst>
          </p:cNvPr>
          <p:cNvSpPr>
            <a:spLocks noGrp="1"/>
          </p:cNvSpPr>
          <p:nvPr>
            <p:ph type="title"/>
          </p:nvPr>
        </p:nvSpPr>
        <p:spPr/>
        <p:txBody>
          <a:bodyPr>
            <a:noAutofit/>
          </a:bodyPr>
          <a:lstStyle/>
          <a:p>
            <a:r>
              <a:rPr lang="en-US" dirty="0"/>
              <a:t>P</a:t>
            </a:r>
            <a:r>
              <a:rPr lang="en-US" sz="2800" dirty="0"/>
              <a:t>ARTON</a:t>
            </a:r>
            <a:r>
              <a:rPr lang="en-US" dirty="0"/>
              <a:t>-H</a:t>
            </a:r>
            <a:r>
              <a:rPr lang="en-US" sz="2800" dirty="0"/>
              <a:t>ADRON</a:t>
            </a:r>
            <a:r>
              <a:rPr lang="en-US" dirty="0"/>
              <a:t>-Q</a:t>
            </a:r>
            <a:r>
              <a:rPr lang="en-US" sz="2800" dirty="0"/>
              <a:t>UANTUM</a:t>
            </a:r>
            <a:r>
              <a:rPr lang="en-US" dirty="0"/>
              <a:t>-M</a:t>
            </a:r>
            <a:r>
              <a:rPr lang="en-US" sz="2800" dirty="0"/>
              <a:t>OLECULAR</a:t>
            </a:r>
            <a:r>
              <a:rPr lang="en-US" dirty="0"/>
              <a:t> D</a:t>
            </a:r>
            <a:r>
              <a:rPr lang="en-US" sz="2800" dirty="0"/>
              <a:t>YNAMICS</a:t>
            </a:r>
            <a:r>
              <a:rPr lang="en-US" dirty="0"/>
              <a:t> (PHQMD)</a:t>
            </a:r>
            <a:endParaRPr lang="en-DE" dirty="0"/>
          </a:p>
        </p:txBody>
      </p:sp>
      <p:sp>
        <p:nvSpPr>
          <p:cNvPr id="3" name="Date Placeholder 2">
            <a:extLst>
              <a:ext uri="{FF2B5EF4-FFF2-40B4-BE49-F238E27FC236}">
                <a16:creationId xmlns:a16="http://schemas.microsoft.com/office/drawing/2014/main" id="{6702144C-C4FD-411A-9F79-3186EE62D75E}"/>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C2C33548-607B-4624-B77F-B3ABDD15923D}"/>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0B182EF2-66A0-4776-BCCF-1A7369A72058}"/>
              </a:ext>
            </a:extLst>
          </p:cNvPr>
          <p:cNvSpPr>
            <a:spLocks noGrp="1"/>
          </p:cNvSpPr>
          <p:nvPr>
            <p:ph type="sldNum" sz="quarter" idx="12"/>
          </p:nvPr>
        </p:nvSpPr>
        <p:spPr/>
        <p:txBody>
          <a:bodyPr/>
          <a:lstStyle/>
          <a:p>
            <a:fld id="{2A4535BA-AEF2-4785-BF1B-EDE950106C20}" type="slidenum">
              <a:rPr lang="en-GB" smtClean="0"/>
              <a:pPr/>
              <a:t>100</a:t>
            </a:fld>
            <a:endParaRPr lang="en-GB" dirty="0"/>
          </a:p>
        </p:txBody>
      </p:sp>
      <p:pic>
        <p:nvPicPr>
          <p:cNvPr id="7" name="Picture 6">
            <a:extLst>
              <a:ext uri="{FF2B5EF4-FFF2-40B4-BE49-F238E27FC236}">
                <a16:creationId xmlns:a16="http://schemas.microsoft.com/office/drawing/2014/main" id="{4D969491-E614-42CF-B9EE-F1F645049EE3}"/>
              </a:ext>
            </a:extLst>
          </p:cNvPr>
          <p:cNvPicPr>
            <a:picLocks noChangeAspect="1"/>
          </p:cNvPicPr>
          <p:nvPr/>
        </p:nvPicPr>
        <p:blipFill rotWithShape="1">
          <a:blip r:embed="rId2"/>
          <a:srcRect t="11054"/>
          <a:stretch/>
        </p:blipFill>
        <p:spPr>
          <a:xfrm>
            <a:off x="2019188" y="909000"/>
            <a:ext cx="8153623" cy="5552070"/>
          </a:xfrm>
          <a:prstGeom prst="rect">
            <a:avLst/>
          </a:prstGeom>
        </p:spPr>
      </p:pic>
      <p:grpSp>
        <p:nvGrpSpPr>
          <p:cNvPr id="8" name="Group 7">
            <a:extLst>
              <a:ext uri="{FF2B5EF4-FFF2-40B4-BE49-F238E27FC236}">
                <a16:creationId xmlns:a16="http://schemas.microsoft.com/office/drawing/2014/main" id="{A47911CB-E362-43D3-AFE5-418320EC0248}"/>
              </a:ext>
            </a:extLst>
          </p:cNvPr>
          <p:cNvGrpSpPr/>
          <p:nvPr/>
        </p:nvGrpSpPr>
        <p:grpSpPr>
          <a:xfrm>
            <a:off x="232395" y="6044870"/>
            <a:ext cx="2983606" cy="523220"/>
            <a:chOff x="125472" y="6279742"/>
            <a:chExt cx="3189911" cy="523220"/>
          </a:xfrm>
        </p:grpSpPr>
        <p:sp>
          <p:nvSpPr>
            <p:cNvPr id="9" name="TextBox 8">
              <a:extLst>
                <a:ext uri="{FF2B5EF4-FFF2-40B4-BE49-F238E27FC236}">
                  <a16:creationId xmlns:a16="http://schemas.microsoft.com/office/drawing/2014/main" id="{2B421F03-6252-4341-A3D8-41686DFCAB49}"/>
                </a:ext>
              </a:extLst>
            </p:cNvPr>
            <p:cNvSpPr txBox="1"/>
            <p:nvPr/>
          </p:nvSpPr>
          <p:spPr>
            <a:xfrm>
              <a:off x="394709" y="6279742"/>
              <a:ext cx="2920674" cy="523220"/>
            </a:xfrm>
            <a:prstGeom prst="rect">
              <a:avLst/>
            </a:prstGeom>
            <a:noFill/>
          </p:spPr>
          <p:txBody>
            <a:bodyPr wrap="square" rtlCol="0">
              <a:spAutoFit/>
            </a:bodyPr>
            <a:lstStyle/>
            <a:p>
              <a:r>
                <a:rPr lang="en-GB" sz="1400" b="1" i="1" dirty="0"/>
                <a:t>PHQMD: E. </a:t>
              </a:r>
              <a:r>
                <a:rPr lang="en-GB" sz="1400" b="1" i="1" dirty="0" err="1"/>
                <a:t>Bratkovskaya</a:t>
              </a:r>
              <a:r>
                <a:rPr lang="en-GB" sz="1400" b="1" i="1" dirty="0"/>
                <a:t>, Strange Quark Matter SQM (2019) </a:t>
              </a:r>
            </a:p>
          </p:txBody>
        </p:sp>
        <p:pic>
          <p:nvPicPr>
            <p:cNvPr id="10" name="Picture 9">
              <a:extLst>
                <a:ext uri="{FF2B5EF4-FFF2-40B4-BE49-F238E27FC236}">
                  <a16:creationId xmlns:a16="http://schemas.microsoft.com/office/drawing/2014/main" id="{FBC8CE5B-9E1B-450B-861F-01DFA80805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Tree>
    <p:extLst>
      <p:ext uri="{BB962C8B-B14F-4D97-AF65-F5344CB8AC3E}">
        <p14:creationId xmlns:p14="http://schemas.microsoft.com/office/powerpoint/2010/main" val="42528217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31980D-2FC6-4268-A807-F6F56554B715}"/>
              </a:ext>
            </a:extLst>
          </p:cNvPr>
          <p:cNvGrpSpPr/>
          <p:nvPr/>
        </p:nvGrpSpPr>
        <p:grpSpPr>
          <a:xfrm>
            <a:off x="51251" y="2759030"/>
            <a:ext cx="12080761" cy="3819570"/>
            <a:chOff x="79138" y="2653986"/>
            <a:chExt cx="12080761" cy="3819570"/>
          </a:xfrm>
        </p:grpSpPr>
        <p:pic>
          <p:nvPicPr>
            <p:cNvPr id="27" name="Grafik 9">
              <a:extLst>
                <a:ext uri="{FF2B5EF4-FFF2-40B4-BE49-F238E27FC236}">
                  <a16:creationId xmlns:a16="http://schemas.microsoft.com/office/drawing/2014/main" id="{4346AADF-34F1-45E5-BB7E-85DD9800E4F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38" y="2653986"/>
              <a:ext cx="3913327" cy="3819570"/>
            </a:xfrm>
            <a:prstGeom prst="rect">
              <a:avLst/>
            </a:prstGeom>
          </p:spPr>
        </p:pic>
        <p:pic>
          <p:nvPicPr>
            <p:cNvPr id="6" name="Picture 5">
              <a:extLst>
                <a:ext uri="{FF2B5EF4-FFF2-40B4-BE49-F238E27FC236}">
                  <a16:creationId xmlns:a16="http://schemas.microsoft.com/office/drawing/2014/main" id="{56482E5C-FB0D-48E4-A11E-988D06F869AD}"/>
                </a:ext>
              </a:extLst>
            </p:cNvPr>
            <p:cNvPicPr>
              <a:picLocks noChangeAspect="1"/>
            </p:cNvPicPr>
            <p:nvPr/>
          </p:nvPicPr>
          <p:blipFill rotWithShape="1">
            <a:blip r:embed="rId4"/>
            <a:srcRect l="11614" t="15354" r="54134" b="23754"/>
            <a:stretch/>
          </p:blipFill>
          <p:spPr>
            <a:xfrm>
              <a:off x="8340329" y="2653986"/>
              <a:ext cx="3819570" cy="3819570"/>
            </a:xfrm>
            <a:prstGeom prst="rect">
              <a:avLst/>
            </a:prstGeom>
          </p:spPr>
        </p:pic>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8B33C-0997-4584-9B24-5637E886E672}"/>
                  </a:ext>
                </a:extLst>
              </p:cNvPr>
              <p:cNvSpPr>
                <a:spLocks noGrp="1"/>
              </p:cNvSpPr>
              <p:nvPr>
                <p:ph type="title"/>
              </p:nvPr>
            </p:nvSpPr>
            <p:spPr/>
            <p:txBody>
              <a:bodyPr/>
              <a:lstStyle/>
              <a:p>
                <a:r>
                  <a:rPr lang="en-US" dirty="0"/>
                  <a:t>N</a:t>
                </a:r>
                <a:r>
                  <a:rPr lang="en-US" sz="2800" dirty="0"/>
                  <a:t>UCLEAR</a:t>
                </a:r>
                <a:r>
                  <a:rPr lang="en-US" dirty="0"/>
                  <a:t> S</a:t>
                </a:r>
                <a:r>
                  <a:rPr lang="en-US" sz="2800" dirty="0"/>
                  <a:t>YMMETRY</a:t>
                </a:r>
                <a:r>
                  <a:rPr lang="en-US" dirty="0"/>
                  <a:t> E</a:t>
                </a:r>
                <a:r>
                  <a:rPr lang="en-US" sz="2800" dirty="0"/>
                  <a:t>NERGY</a:t>
                </a:r>
                <a:r>
                  <a:rPr lang="en-US" dirty="0"/>
                  <a:t>: </a:t>
                </a:r>
                <a14:m>
                  <m:oMath xmlns:m="http://schemas.openxmlformats.org/officeDocument/2006/math">
                    <m:sSub>
                      <m:sSubPr>
                        <m:ctrlPr>
                          <a:rPr lang="en-US" sz="3200" i="1">
                            <a:solidFill>
                              <a:prstClr val="white"/>
                            </a:solidFill>
                            <a:latin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m:t>
                        </m:r>
                        <m:r>
                          <m:rPr>
                            <m:sty m:val="p"/>
                          </m:rPr>
                          <a:rPr lang="en-US" sz="3200">
                            <a:solidFill>
                              <a:prstClr val="white"/>
                            </a:solidFill>
                            <a:latin typeface="Cambria Math" panose="02040503050406030204" pitchFamily="18" charset="0"/>
                            <a:ea typeface="Cambria Math" panose="02040503050406030204" pitchFamily="18" charset="0"/>
                          </a:rPr>
                          <m:t>δ</m:t>
                        </m:r>
                      </m:e>
                    </m:d>
                    <m:r>
                      <a:rPr lang="en-US" sz="3200">
                        <a:solidFill>
                          <a:prstClr val="white"/>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m:rPr>
                            <m:sty m:val="p"/>
                          </m:rPr>
                          <a:rPr lang="en-US" sz="3200">
                            <a:latin typeface="Cambria Math" panose="02040503050406030204" pitchFamily="18" charset="0"/>
                          </a:rPr>
                          <m:t>E</m:t>
                        </m:r>
                      </m:e>
                      <m:sub>
                        <m:r>
                          <m:rPr>
                            <m:sty m:val="p"/>
                          </m:rPr>
                          <a:rPr lang="en-US" sz="3200">
                            <a:latin typeface="Cambria Math" panose="02040503050406030204" pitchFamily="18" charset="0"/>
                          </a:rPr>
                          <m:t>A</m:t>
                        </m:r>
                      </m:sub>
                    </m:sSub>
                    <m:d>
                      <m:dPr>
                        <m:ctrlPr>
                          <a:rPr lang="en-US" sz="3200" i="1">
                            <a:latin typeface="Cambria Math" panose="02040503050406030204" pitchFamily="18" charset="0"/>
                          </a:rPr>
                        </m:ctrlPr>
                      </m:dPr>
                      <m:e>
                        <m:r>
                          <m:rPr>
                            <m:sty m:val="p"/>
                          </m:rPr>
                          <a:rPr lang="en-US" sz="3200">
                            <a:latin typeface="Cambria Math" panose="02040503050406030204" pitchFamily="18" charset="0"/>
                            <a:ea typeface="Cambria Math" panose="02040503050406030204" pitchFamily="18" charset="0"/>
                          </a:rPr>
                          <m:t>ρ</m:t>
                        </m:r>
                        <m:r>
                          <a:rPr lang="en-US" sz="3200">
                            <a:latin typeface="Cambria Math" panose="02040503050406030204" pitchFamily="18" charset="0"/>
                            <a:ea typeface="Cambria Math" panose="02040503050406030204" pitchFamily="18" charset="0"/>
                          </a:rPr>
                          <m:t>,0</m:t>
                        </m:r>
                      </m:e>
                    </m:d>
                    <m:r>
                      <a:rPr lang="en-US" sz="3200">
                        <a:solidFill>
                          <a:prstClr val="white"/>
                        </a:solidFill>
                        <a:latin typeface="Cambria Math" panose="02040503050406030204" pitchFamily="18" charset="0"/>
                        <a:ea typeface="Cambria Math" panose="02040503050406030204" pitchFamily="18" charset="0"/>
                      </a:rPr>
                      <m:t>+</m:t>
                    </m:r>
                    <m:sSub>
                      <m:sSubPr>
                        <m:ctrlPr>
                          <a:rPr lang="en-US" sz="3200" i="1">
                            <a:solidFill>
                              <a:srgbClr val="FF0000"/>
                            </a:solidFill>
                            <a:latin typeface="Cambria Math" panose="02040503050406030204" pitchFamily="18" charset="0"/>
                            <a:ea typeface="Cambria Math" panose="02040503050406030204" pitchFamily="18" charset="0"/>
                          </a:rPr>
                        </m:ctrlPr>
                      </m:sSubPr>
                      <m:e>
                        <m:r>
                          <m:rPr>
                            <m:sty m:val="p"/>
                          </m:rPr>
                          <a:rPr lang="en-US" sz="3200">
                            <a:solidFill>
                              <a:srgbClr val="FF0000"/>
                            </a:solidFill>
                            <a:latin typeface="Cambria Math" panose="02040503050406030204" pitchFamily="18" charset="0"/>
                          </a:rPr>
                          <m:t>E</m:t>
                        </m:r>
                      </m:e>
                      <m:sub>
                        <m:r>
                          <m:rPr>
                            <m:sty m:val="p"/>
                          </m:rPr>
                          <a:rPr lang="en-US" sz="3200">
                            <a:solidFill>
                              <a:srgbClr val="FF0000"/>
                            </a:solidFill>
                            <a:latin typeface="Cambria Math" panose="02040503050406030204" pitchFamily="18" charset="0"/>
                          </a:rPr>
                          <m:t>SYM</m:t>
                        </m:r>
                      </m:sub>
                    </m:sSub>
                    <m:d>
                      <m:dPr>
                        <m:ctrlPr>
                          <a:rPr lang="en-US" sz="3200" i="1">
                            <a:solidFill>
                              <a:srgbClr val="FF0000"/>
                            </a:solidFill>
                            <a:latin typeface="Cambria Math" panose="02040503050406030204" pitchFamily="18" charset="0"/>
                          </a:rPr>
                        </m:ctrlPr>
                      </m:dPr>
                      <m:e>
                        <m:r>
                          <m:rPr>
                            <m:sty m:val="p"/>
                          </m:rPr>
                          <a:rPr lang="en-US" sz="3200">
                            <a:solidFill>
                              <a:srgbClr val="FF0000"/>
                            </a:solidFill>
                            <a:latin typeface="Cambria Math" panose="02040503050406030204" pitchFamily="18" charset="0"/>
                            <a:ea typeface="Cambria Math" panose="02040503050406030204" pitchFamily="18" charset="0"/>
                          </a:rPr>
                          <m:t>ρ</m:t>
                        </m:r>
                      </m:e>
                    </m:d>
                    <m:r>
                      <a:rPr lang="en-US" sz="3200">
                        <a:solidFill>
                          <a:prstClr val="white"/>
                        </a:solidFill>
                        <a:latin typeface="Cambria Math" panose="02040503050406030204" pitchFamily="18" charset="0"/>
                        <a:ea typeface="Cambria Math" panose="02040503050406030204" pitchFamily="18" charset="0"/>
                      </a:rPr>
                      <m:t>.</m:t>
                    </m:r>
                    <m:sSup>
                      <m:sSupPr>
                        <m:ctrlPr>
                          <a:rPr lang="en-US" sz="3200" i="1">
                            <a:solidFill>
                              <a:prstClr val="white"/>
                            </a:solidFill>
                            <a:latin typeface="Cambria Math" panose="02040503050406030204" pitchFamily="18" charset="0"/>
                            <a:ea typeface="Cambria Math" panose="02040503050406030204" pitchFamily="18" charset="0"/>
                          </a:rPr>
                        </m:ctrlPr>
                      </m:sSupPr>
                      <m:e>
                        <m:r>
                          <m:rPr>
                            <m:sty m:val="p"/>
                          </m:rPr>
                          <a:rPr lang="en-US" sz="3200">
                            <a:solidFill>
                              <a:prstClr val="white"/>
                            </a:solidFill>
                            <a:latin typeface="Cambria Math" panose="02040503050406030204" pitchFamily="18" charset="0"/>
                            <a:ea typeface="Cambria Math" panose="02040503050406030204" pitchFamily="18" charset="0"/>
                          </a:rPr>
                          <m:t>δ</m:t>
                        </m:r>
                      </m:e>
                      <m:sup>
                        <m:r>
                          <a:rPr lang="en-US" sz="3200">
                            <a:solidFill>
                              <a:prstClr val="white"/>
                            </a:solidFill>
                            <a:latin typeface="Cambria Math" panose="02040503050406030204" pitchFamily="18" charset="0"/>
                            <a:ea typeface="Cambria Math" panose="02040503050406030204" pitchFamily="18" charset="0"/>
                          </a:rPr>
                          <m:t>2</m:t>
                        </m:r>
                      </m:sup>
                    </m:sSup>
                  </m:oMath>
                </a14:m>
                <a:endParaRPr lang="en-DE" dirty="0"/>
              </a:p>
            </p:txBody>
          </p:sp>
        </mc:Choice>
        <mc:Fallback xmlns="">
          <p:sp>
            <p:nvSpPr>
              <p:cNvPr id="2" name="Title 1">
                <a:extLst>
                  <a:ext uri="{FF2B5EF4-FFF2-40B4-BE49-F238E27FC236}">
                    <a16:creationId xmlns:a16="http://schemas.microsoft.com/office/drawing/2014/main" id="{9118B33C-0997-4584-9B24-5637E886E672}"/>
                  </a:ext>
                </a:extLst>
              </p:cNvPr>
              <p:cNvSpPr>
                <a:spLocks noGrp="1" noRot="1" noChangeAspect="1" noMove="1" noResize="1" noEditPoints="1" noAdjustHandles="1" noChangeArrowheads="1" noChangeShapeType="1" noTextEdit="1"/>
              </p:cNvSpPr>
              <p:nvPr>
                <p:ph type="title"/>
              </p:nvPr>
            </p:nvSpPr>
            <p:spPr>
              <a:blipFill>
                <a:blip r:embed="rId5"/>
                <a:stretch>
                  <a:fillRect l="-52" t="-7937" b="-1825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BBF4332-A19F-4F49-943D-68C56759203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644AFC8-55CC-47B5-888D-D3EC45083EF2}"/>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59AB054-FFD8-4C88-A966-585671EF7339}"/>
              </a:ext>
            </a:extLst>
          </p:cNvPr>
          <p:cNvSpPr>
            <a:spLocks noGrp="1"/>
          </p:cNvSpPr>
          <p:nvPr>
            <p:ph type="sldNum" sz="quarter" idx="12"/>
          </p:nvPr>
        </p:nvSpPr>
        <p:spPr/>
        <p:txBody>
          <a:bodyPr/>
          <a:lstStyle/>
          <a:p>
            <a:fld id="{2A4535BA-AEF2-4785-BF1B-EDE950106C20}" type="slidenum">
              <a:rPr lang="en-GB" smtClean="0"/>
              <a:pPr/>
              <a:t>101</a:t>
            </a:fld>
            <a:endParaRPr lang="en-GB" dirty="0"/>
          </a:p>
        </p:txBody>
      </p:sp>
      <mc:AlternateContent xmlns:mc="http://schemas.openxmlformats.org/markup-compatibility/2006" xmlns:a14="http://schemas.microsoft.com/office/drawing/2010/main">
        <mc:Choice Requires="a14">
          <p:sp>
            <p:nvSpPr>
              <p:cNvPr id="7" name="Object 14">
                <a:extLst>
                  <a:ext uri="{FF2B5EF4-FFF2-40B4-BE49-F238E27FC236}">
                    <a16:creationId xmlns:a16="http://schemas.microsoft.com/office/drawing/2014/main" id="{80F2CC2E-9268-4592-B4C9-67CFFADE9D96}"/>
                  </a:ext>
                </a:extLst>
              </p:cNvPr>
              <p:cNvSpPr txBox="1"/>
              <p:nvPr/>
            </p:nvSpPr>
            <p:spPr>
              <a:xfrm>
                <a:off x="3079017" y="877160"/>
                <a:ext cx="6025231" cy="1005035"/>
              </a:xfrm>
              <a:prstGeom prst="rect">
                <a:avLst/>
              </a:prstGeom>
              <a:noFill/>
              <a:ln w="38100">
                <a:solidFill>
                  <a:srgbClr val="FF0000"/>
                </a:solidFill>
              </a:ln>
            </p:spPr>
            <p:txBody>
              <a:bodyPr anchor="t">
                <a:noAutofit/>
              </a:bodyPr>
              <a:lstStyle/>
              <a:p>
                <a:pPr algn="ctr"/>
                <a14:m>
                  <m:oMathPara xmlns:m="http://schemas.openxmlformats.org/officeDocument/2006/math">
                    <m:oMathParaPr>
                      <m:jc m:val="center"/>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i="0">
                              <a:solidFill>
                                <a:srgbClr val="FF0000"/>
                              </a:solidFill>
                              <a:latin typeface="Cambria Math" panose="02040503050406030204" pitchFamily="18" charset="0"/>
                            </a:rPr>
                            <m:t>E</m:t>
                          </m:r>
                        </m:e>
                        <m:sub>
                          <m:r>
                            <m:rPr>
                              <m:sty m:val="p"/>
                            </m:rPr>
                            <a:rPr lang="en-US" sz="2400" i="0">
                              <a:solidFill>
                                <a:srgbClr val="FF0000"/>
                              </a:solidFill>
                              <a:latin typeface="Cambria Math" panose="02040503050406030204" pitchFamily="18" charset="0"/>
                            </a:rPr>
                            <m:t>sym</m:t>
                          </m:r>
                        </m:sub>
                      </m:sSub>
                      <m:d>
                        <m:dPr>
                          <m:ctrlPr>
                            <a:rPr lang="en-GB" sz="2400" i="1">
                              <a:solidFill>
                                <a:srgbClr val="FF0000"/>
                              </a:solidFill>
                              <a:latin typeface="Cambria Math" panose="02040503050406030204" pitchFamily="18" charset="0"/>
                            </a:rPr>
                          </m:ctrlPr>
                        </m:dPr>
                        <m:e>
                          <m:r>
                            <m:rPr>
                              <m:sty m:val="p"/>
                            </m:rPr>
                            <a:rPr lang="en-GB" sz="2400" i="0" smtClean="0">
                              <a:solidFill>
                                <a:srgbClr val="FF0000"/>
                              </a:solidFill>
                              <a:latin typeface="Cambria Math" panose="02040503050406030204" pitchFamily="18" charset="0"/>
                              <a:ea typeface="Cambria Math" panose="02040503050406030204" pitchFamily="18" charset="0"/>
                            </a:rPr>
                            <m:t>ρ</m:t>
                          </m:r>
                        </m:e>
                      </m:d>
                      <m:r>
                        <a:rPr lang="en-US" sz="2400" b="0" i="0" smtClean="0">
                          <a:solidFill>
                            <a:prstClr val="black"/>
                          </a:solidFill>
                          <a:latin typeface="Cambria Math" panose="02040503050406030204" pitchFamily="18" charset="0"/>
                        </a:rPr>
                        <m:t>=22 </m:t>
                      </m:r>
                      <m:r>
                        <m:rPr>
                          <m:sty m:val="p"/>
                        </m:rPr>
                        <a:rPr lang="en-US" sz="2400" b="0" i="0" smtClean="0">
                          <a:solidFill>
                            <a:prstClr val="black"/>
                          </a:solidFill>
                          <a:latin typeface="Cambria Math" panose="02040503050406030204" pitchFamily="18" charset="0"/>
                        </a:rPr>
                        <m:t>MeV</m:t>
                      </m:r>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i="0">
                                      <a:solidFill>
                                        <a:prstClr val="black"/>
                                      </a:solidFill>
                                      <a:latin typeface="Cambria Math" panose="02040503050406030204" pitchFamily="18" charset="0"/>
                                    </a:rPr>
                                    <m:t>ρ</m:t>
                                  </m:r>
                                </m:num>
                                <m:den>
                                  <m:sSub>
                                    <m:sSubPr>
                                      <m:ctrlPr>
                                        <a:rPr lang="en-GB" sz="2400" i="1">
                                          <a:solidFill>
                                            <a:prstClr val="black"/>
                                          </a:solidFill>
                                          <a:latin typeface="Cambria Math" panose="02040503050406030204" pitchFamily="18" charset="0"/>
                                        </a:rPr>
                                      </m:ctrlPr>
                                    </m:sSubPr>
                                    <m:e>
                                      <m:r>
                                        <m:rPr>
                                          <m:sty m:val="p"/>
                                        </m:rPr>
                                        <a:rPr lang="en-GB" sz="2400" i="0">
                                          <a:solidFill>
                                            <a:prstClr val="black"/>
                                          </a:solidFill>
                                          <a:latin typeface="Cambria Math" panose="02040503050406030204" pitchFamily="18" charset="0"/>
                                        </a:rPr>
                                        <m:t>ρ</m:t>
                                      </m:r>
                                    </m:e>
                                    <m:sub>
                                      <m:r>
                                        <a:rPr lang="en-US" sz="2400" i="0">
                                          <a:solidFill>
                                            <a:prstClr val="black"/>
                                          </a:solidFill>
                                          <a:latin typeface="Cambria Math" panose="02040503050406030204" pitchFamily="18" charset="0"/>
                                        </a:rPr>
                                        <m:t>0</m:t>
                                      </m:r>
                                    </m:sub>
                                  </m:sSub>
                                </m:den>
                              </m:f>
                            </m:e>
                          </m:d>
                        </m:e>
                        <m:sup>
                          <m:r>
                            <m:rPr>
                              <m:sty m:val="p"/>
                            </m:rPr>
                            <a:rPr lang="el-GR" sz="2400" i="0" smtClean="0">
                              <a:solidFill>
                                <a:prstClr val="black"/>
                              </a:solidFill>
                              <a:latin typeface="Cambria Math" panose="02040503050406030204" pitchFamily="18" charset="0"/>
                              <a:ea typeface="Cambria Math" panose="02040503050406030204" pitchFamily="18" charset="0"/>
                            </a:rPr>
                            <m:t>γ</m:t>
                          </m:r>
                        </m:sup>
                      </m:sSup>
                      <m:r>
                        <a:rPr lang="en-US" sz="2400" i="0">
                          <a:solidFill>
                            <a:prstClr val="black"/>
                          </a:solidFill>
                          <a:latin typeface="Cambria Math" panose="02040503050406030204" pitchFamily="18" charset="0"/>
                        </a:rPr>
                        <m:t>+</m:t>
                      </m:r>
                      <m:r>
                        <a:rPr lang="en-US" sz="2400" b="0" i="0" smtClean="0">
                          <a:solidFill>
                            <a:prstClr val="black"/>
                          </a:solidFill>
                          <a:latin typeface="Cambria Math" panose="02040503050406030204" pitchFamily="18" charset="0"/>
                        </a:rPr>
                        <m:t>12 </m:t>
                      </m:r>
                      <m:r>
                        <m:rPr>
                          <m:sty m:val="p"/>
                        </m:rPr>
                        <a:rPr lang="en-US" sz="2400" b="0" i="0" smtClean="0">
                          <a:solidFill>
                            <a:prstClr val="black"/>
                          </a:solidFill>
                          <a:latin typeface="Cambria Math" panose="02040503050406030204" pitchFamily="18" charset="0"/>
                        </a:rPr>
                        <m:t>MeV</m:t>
                      </m:r>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i="0">
                                      <a:solidFill>
                                        <a:prstClr val="black"/>
                                      </a:solidFill>
                                      <a:latin typeface="Cambria Math" panose="02040503050406030204" pitchFamily="18" charset="0"/>
                                    </a:rPr>
                                    <m:t>ρ</m:t>
                                  </m:r>
                                </m:num>
                                <m:den>
                                  <m:sSub>
                                    <m:sSubPr>
                                      <m:ctrlPr>
                                        <a:rPr lang="en-GB" sz="2400" i="1">
                                          <a:solidFill>
                                            <a:prstClr val="black"/>
                                          </a:solidFill>
                                          <a:latin typeface="Cambria Math" panose="02040503050406030204" pitchFamily="18" charset="0"/>
                                        </a:rPr>
                                      </m:ctrlPr>
                                    </m:sSubPr>
                                    <m:e>
                                      <m:r>
                                        <m:rPr>
                                          <m:sty m:val="p"/>
                                        </m:rPr>
                                        <a:rPr lang="en-GB" sz="2400" i="0">
                                          <a:solidFill>
                                            <a:prstClr val="black"/>
                                          </a:solidFill>
                                          <a:latin typeface="Cambria Math" panose="02040503050406030204" pitchFamily="18" charset="0"/>
                                        </a:rPr>
                                        <m:t>ρ</m:t>
                                      </m:r>
                                    </m:e>
                                    <m:sub>
                                      <m:r>
                                        <a:rPr lang="en-US" sz="2400" i="0">
                                          <a:solidFill>
                                            <a:prstClr val="black"/>
                                          </a:solidFill>
                                          <a:latin typeface="Cambria Math" panose="02040503050406030204" pitchFamily="18" charset="0"/>
                                        </a:rPr>
                                        <m:t>0</m:t>
                                      </m:r>
                                    </m:sub>
                                  </m:sSub>
                                </m:den>
                              </m:f>
                            </m:e>
                          </m:d>
                        </m:e>
                        <m:sup>
                          <m:f>
                            <m:fPr>
                              <m:type m:val="lin"/>
                              <m:ctrlPr>
                                <a:rPr lang="en-US" sz="2400" i="1" smtClean="0">
                                  <a:solidFill>
                                    <a:prstClr val="black"/>
                                  </a:solidFill>
                                  <a:latin typeface="Cambria Math" panose="02040503050406030204" pitchFamily="18" charset="0"/>
                                </a:rPr>
                              </m:ctrlPr>
                            </m:fPr>
                            <m:num>
                              <m:r>
                                <a:rPr lang="en-US" sz="2400" b="0" i="0" smtClean="0">
                                  <a:solidFill>
                                    <a:prstClr val="black"/>
                                  </a:solidFill>
                                  <a:latin typeface="Cambria Math" panose="02040503050406030204" pitchFamily="18" charset="0"/>
                                </a:rPr>
                                <m:t>2</m:t>
                              </m:r>
                            </m:num>
                            <m:den>
                              <m:r>
                                <a:rPr lang="en-US" sz="2400" b="0" i="0" smtClean="0">
                                  <a:solidFill>
                                    <a:prstClr val="black"/>
                                  </a:solidFill>
                                  <a:latin typeface="Cambria Math" panose="02040503050406030204" pitchFamily="18" charset="0"/>
                                </a:rPr>
                                <m:t>3</m:t>
                              </m:r>
                            </m:den>
                          </m:f>
                        </m:sup>
                      </m:sSup>
                    </m:oMath>
                  </m:oMathPara>
                </a14:m>
                <a:endParaRPr lang="en-US" sz="2400" b="0" dirty="0">
                  <a:solidFill>
                    <a:srgbClr val="000000"/>
                  </a:solidFill>
                </a:endParaRPr>
              </a:p>
            </p:txBody>
          </p:sp>
        </mc:Choice>
        <mc:Fallback xmlns="">
          <p:sp>
            <p:nvSpPr>
              <p:cNvPr id="7" name="Object 14">
                <a:extLst>
                  <a:ext uri="{FF2B5EF4-FFF2-40B4-BE49-F238E27FC236}">
                    <a16:creationId xmlns:a16="http://schemas.microsoft.com/office/drawing/2014/main" id="{80F2CC2E-9268-4592-B4C9-67CFFADE9D96}"/>
                  </a:ext>
                </a:extLst>
              </p:cNvPr>
              <p:cNvSpPr txBox="1">
                <a:spLocks noRot="1" noChangeAspect="1" noMove="1" noResize="1" noEditPoints="1" noAdjustHandles="1" noChangeArrowheads="1" noChangeShapeType="1" noTextEdit="1"/>
              </p:cNvSpPr>
              <p:nvPr/>
            </p:nvSpPr>
            <p:spPr>
              <a:xfrm>
                <a:off x="3079017" y="877160"/>
                <a:ext cx="6025231" cy="1005035"/>
              </a:xfrm>
              <a:prstGeom prst="rect">
                <a:avLst/>
              </a:prstGeom>
              <a:blipFill>
                <a:blip r:embed="rId6"/>
                <a:stretch>
                  <a:fillRect/>
                </a:stretch>
              </a:blipFill>
              <a:ln w="38100">
                <a:solidFill>
                  <a:srgbClr val="FF0000"/>
                </a:solidFill>
              </a:ln>
            </p:spPr>
            <p:txBody>
              <a:bodyPr/>
              <a:lstStyle/>
              <a:p>
                <a:r>
                  <a:rPr lang="en-DE">
                    <a:noFill/>
                  </a:rPr>
                  <a:t> </a:t>
                </a:r>
              </a:p>
            </p:txBody>
          </p:sp>
        </mc:Fallback>
      </mc:AlternateContent>
      <p:sp>
        <p:nvSpPr>
          <p:cNvPr id="28" name="Text Box 9">
            <a:extLst>
              <a:ext uri="{FF2B5EF4-FFF2-40B4-BE49-F238E27FC236}">
                <a16:creationId xmlns:a16="http://schemas.microsoft.com/office/drawing/2014/main" id="{AB65F4F8-0EED-44F7-8C73-A250D766381A}"/>
              </a:ext>
            </a:extLst>
          </p:cNvPr>
          <p:cNvSpPr txBox="1">
            <a:spLocks noChangeArrowheads="1"/>
          </p:cNvSpPr>
          <p:nvPr/>
        </p:nvSpPr>
        <p:spPr bwMode="auto">
          <a:xfrm>
            <a:off x="1051353" y="1969914"/>
            <a:ext cx="10080558" cy="830997"/>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Measurement of differential collective flow of isospin opposite particles (neutrons </a:t>
            </a:r>
            <a:r>
              <a:rPr lang="en-GB" altLang="de-DE" sz="2400" b="1" dirty="0" err="1">
                <a:solidFill>
                  <a:srgbClr val="000000"/>
                </a:solidFill>
              </a:rPr>
              <a:t>w.r.t.</a:t>
            </a:r>
            <a:r>
              <a:rPr lang="en-GB" altLang="de-DE" sz="2400" b="1" dirty="0">
                <a:solidFill>
                  <a:srgbClr val="000000"/>
                </a:solidFill>
              </a:rPr>
              <a:t> protons or overall charged particles)</a:t>
            </a:r>
            <a:endParaRPr lang="de-DE" altLang="de-DE" sz="2400" b="1" dirty="0">
              <a:solidFill>
                <a:srgbClr val="000000"/>
              </a:solidFill>
            </a:endParaRP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7F906CE1-40A5-4C52-A43C-D988E1D0C31C}"/>
                  </a:ext>
                </a:extLst>
              </p:cNvPr>
              <p:cNvGraphicFramePr>
                <a:graphicFrameLocks noGrp="1"/>
              </p:cNvGraphicFramePr>
              <p:nvPr/>
            </p:nvGraphicFramePr>
            <p:xfrm>
              <a:off x="9353766" y="1013917"/>
              <a:ext cx="2622030" cy="731520"/>
            </p:xfrm>
            <a:graphic>
              <a:graphicData uri="http://schemas.openxmlformats.org/drawingml/2006/table">
                <a:tbl>
                  <a:tblPr firstRow="1" bandRow="1">
                    <a:tableStyleId>{5C22544A-7EE6-4342-B048-85BDC9FD1C3A}</a:tableStyleId>
                  </a:tblPr>
                  <a:tblGrid>
                    <a:gridCol w="1002030">
                      <a:extLst>
                        <a:ext uri="{9D8B030D-6E8A-4147-A177-3AD203B41FA5}">
                          <a16:colId xmlns:a16="http://schemas.microsoft.com/office/drawing/2014/main" val="2991287987"/>
                        </a:ext>
                      </a:extLst>
                    </a:gridCol>
                    <a:gridCol w="540000">
                      <a:extLst>
                        <a:ext uri="{9D8B030D-6E8A-4147-A177-3AD203B41FA5}">
                          <a16:colId xmlns:a16="http://schemas.microsoft.com/office/drawing/2014/main" val="1718773153"/>
                        </a:ext>
                      </a:extLst>
                    </a:gridCol>
                    <a:gridCol w="540000">
                      <a:extLst>
                        <a:ext uri="{9D8B030D-6E8A-4147-A177-3AD203B41FA5}">
                          <a16:colId xmlns:a16="http://schemas.microsoft.com/office/drawing/2014/main" val="1430129589"/>
                        </a:ext>
                      </a:extLst>
                    </a:gridCol>
                    <a:gridCol w="540000">
                      <a:extLst>
                        <a:ext uri="{9D8B030D-6E8A-4147-A177-3AD203B41FA5}">
                          <a16:colId xmlns:a16="http://schemas.microsoft.com/office/drawing/2014/main" val="2905397828"/>
                        </a:ext>
                      </a:extLst>
                    </a:gridCol>
                  </a:tblGrid>
                  <a:tr h="297000">
                    <a:tc>
                      <a:txBody>
                        <a:bodyPr/>
                        <a:lstStyle/>
                        <a:p>
                          <a:pPr algn="ctr"/>
                          <a14:m>
                            <m:oMathPara xmlns:m="http://schemas.openxmlformats.org/officeDocument/2006/math">
                              <m:oMathParaPr>
                                <m:jc m:val="centerGroup"/>
                              </m:oMathParaPr>
                              <m:oMath xmlns:m="http://schemas.openxmlformats.org/officeDocument/2006/math">
                                <m:r>
                                  <m:rPr>
                                    <m:sty m:val="p"/>
                                  </m:rPr>
                                  <a:rPr lang="el-GR" sz="1800" b="0" i="0" smtClean="0">
                                    <a:solidFill>
                                      <a:srgbClr val="0000FE"/>
                                    </a:solidFill>
                                    <a:latin typeface="Cambria Math" panose="02040503050406030204" pitchFamily="18" charset="0"/>
                                    <a:ea typeface="Cambria Math" panose="02040503050406030204" pitchFamily="18" charset="0"/>
                                  </a:rPr>
                                  <m:t>γ</m:t>
                                </m:r>
                              </m:oMath>
                            </m:oMathPara>
                          </a14:m>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0.5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5639249"/>
                      </a:ext>
                    </a:extLst>
                  </a:tr>
                  <a:tr h="297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L</m:t>
                                </m:r>
                                <m: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 [</m:t>
                                </m:r>
                                <m:r>
                                  <m:rPr>
                                    <m:sty m:val="p"/>
                                  </m:rP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MeV</m:t>
                                </m:r>
                                <m: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m:t>
                                </m:r>
                              </m:oMath>
                            </m:oMathPara>
                          </a14:m>
                          <a:endParaRPr kumimoji="0" lang="en-DE" sz="1800" b="0" i="0" u="none" strike="noStrike" kern="1200" cap="none" spc="0" normalizeH="0" baseline="0" noProof="0" dirty="0">
                            <a:ln>
                              <a:noFill/>
                            </a:ln>
                            <a:solidFill>
                              <a:srgbClr val="0000FE"/>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57</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90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123</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313624"/>
                      </a:ext>
                    </a:extLst>
                  </a:tr>
                </a:tbl>
              </a:graphicData>
            </a:graphic>
          </p:graphicFrame>
        </mc:Choice>
        <mc:Fallback xmlns="">
          <p:graphicFrame>
            <p:nvGraphicFramePr>
              <p:cNvPr id="8" name="Table 7">
                <a:extLst>
                  <a:ext uri="{FF2B5EF4-FFF2-40B4-BE49-F238E27FC236}">
                    <a16:creationId xmlns:a16="http://schemas.microsoft.com/office/drawing/2014/main" id="{7F906CE1-40A5-4C52-A43C-D988E1D0C31C}"/>
                  </a:ext>
                </a:extLst>
              </p:cNvPr>
              <p:cNvGraphicFramePr>
                <a:graphicFrameLocks noGrp="1"/>
              </p:cNvGraphicFramePr>
              <p:nvPr/>
            </p:nvGraphicFramePr>
            <p:xfrm>
              <a:off x="9353766" y="1013917"/>
              <a:ext cx="2622030" cy="731520"/>
            </p:xfrm>
            <a:graphic>
              <a:graphicData uri="http://schemas.openxmlformats.org/drawingml/2006/table">
                <a:tbl>
                  <a:tblPr firstRow="1" bandRow="1">
                    <a:tableStyleId>{5C22544A-7EE6-4342-B048-85BDC9FD1C3A}</a:tableStyleId>
                  </a:tblPr>
                  <a:tblGrid>
                    <a:gridCol w="1002030">
                      <a:extLst>
                        <a:ext uri="{9D8B030D-6E8A-4147-A177-3AD203B41FA5}">
                          <a16:colId xmlns:a16="http://schemas.microsoft.com/office/drawing/2014/main" val="2991287987"/>
                        </a:ext>
                      </a:extLst>
                    </a:gridCol>
                    <a:gridCol w="540000">
                      <a:extLst>
                        <a:ext uri="{9D8B030D-6E8A-4147-A177-3AD203B41FA5}">
                          <a16:colId xmlns:a16="http://schemas.microsoft.com/office/drawing/2014/main" val="1718773153"/>
                        </a:ext>
                      </a:extLst>
                    </a:gridCol>
                    <a:gridCol w="540000">
                      <a:extLst>
                        <a:ext uri="{9D8B030D-6E8A-4147-A177-3AD203B41FA5}">
                          <a16:colId xmlns:a16="http://schemas.microsoft.com/office/drawing/2014/main" val="1430129589"/>
                        </a:ext>
                      </a:extLst>
                    </a:gridCol>
                    <a:gridCol w="540000">
                      <a:extLst>
                        <a:ext uri="{9D8B030D-6E8A-4147-A177-3AD203B41FA5}">
                          <a16:colId xmlns:a16="http://schemas.microsoft.com/office/drawing/2014/main" val="2905397828"/>
                        </a:ext>
                      </a:extLst>
                    </a:gridCol>
                  </a:tblGrid>
                  <a:tr h="365760">
                    <a:tc>
                      <a:txBody>
                        <a:bodyPr/>
                        <a:lstStyle/>
                        <a:p>
                          <a:endParaRPr lang="en-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606" t="-8197" r="-162424" b="-122951"/>
                          </a:stretch>
                        </a:blipFill>
                      </a:tcPr>
                    </a:tc>
                    <a:tc>
                      <a:txBody>
                        <a:bodyPr/>
                        <a:lstStyle/>
                        <a:p>
                          <a:pPr algn="ctr"/>
                          <a:r>
                            <a:rPr lang="en-US" sz="1800" b="0" i="0" dirty="0">
                              <a:solidFill>
                                <a:srgbClr val="0000FE"/>
                              </a:solidFill>
                              <a:latin typeface="+mn-lt"/>
                            </a:rPr>
                            <a:t>0.5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5639249"/>
                      </a:ext>
                    </a:extLst>
                  </a:tr>
                  <a:tr h="365760">
                    <a:tc>
                      <a:txBody>
                        <a:bodyPr/>
                        <a:lstStyle/>
                        <a:p>
                          <a:endParaRPr lang="en-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606" t="-110000" r="-162424" b="-25000"/>
                          </a:stretch>
                        </a:blipFill>
                      </a:tcPr>
                    </a:tc>
                    <a:tc>
                      <a:txBody>
                        <a:bodyPr/>
                        <a:lstStyle/>
                        <a:p>
                          <a:pPr algn="ctr"/>
                          <a:r>
                            <a:rPr lang="en-US" sz="1800" b="0" i="0" dirty="0">
                              <a:solidFill>
                                <a:srgbClr val="0000FE"/>
                              </a:solidFill>
                              <a:latin typeface="+mn-lt"/>
                            </a:rPr>
                            <a:t>57</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90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123</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313624"/>
                      </a:ext>
                    </a:extLst>
                  </a:tr>
                </a:tbl>
              </a:graphicData>
            </a:graphic>
          </p:graphicFrame>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E85E70D-6369-4E52-AC56-7003FCFD8159}"/>
                  </a:ext>
                </a:extLst>
              </p:cNvPr>
              <p:cNvSpPr/>
              <p:nvPr/>
            </p:nvSpPr>
            <p:spPr>
              <a:xfrm>
                <a:off x="10367884" y="5003044"/>
                <a:ext cx="1624862" cy="338554"/>
              </a:xfrm>
              <a:prstGeom prst="rect">
                <a:avLst/>
              </a:prstGeom>
              <a:solidFill>
                <a:srgbClr val="FFCC00"/>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1600" smtClean="0">
                          <a:solidFill>
                            <a:schemeClr val="tx1"/>
                          </a:solidFill>
                          <a:latin typeface="Cambria Math" panose="02040503050406030204" pitchFamily="18" charset="0"/>
                          <a:ea typeface="Cambria Math" panose="02040503050406030204" pitchFamily="18" charset="0"/>
                        </a:rPr>
                        <m:t>γ</m:t>
                      </m:r>
                      <m:r>
                        <a:rPr lang="en-US" sz="1600" b="0" i="0" smtClean="0">
                          <a:solidFill>
                            <a:schemeClr val="tx1"/>
                          </a:solidFill>
                          <a:latin typeface="Cambria Math" panose="02040503050406030204" pitchFamily="18" charset="0"/>
                          <a:ea typeface="Cambria Math" panose="02040503050406030204" pitchFamily="18" charset="0"/>
                        </a:rPr>
                        <m:t>=0.90</m:t>
                      </m:r>
                      <m:r>
                        <a:rPr lang="el-GR" sz="1600" i="1" smtClean="0">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0.40</m:t>
                      </m:r>
                    </m:oMath>
                  </m:oMathPara>
                </a14:m>
                <a:endParaRPr lang="en-DE" sz="1600" dirty="0">
                  <a:solidFill>
                    <a:schemeClr val="tx1"/>
                  </a:solidFill>
                </a:endParaRPr>
              </a:p>
            </p:txBody>
          </p:sp>
        </mc:Choice>
        <mc:Fallback xmlns="">
          <p:sp>
            <p:nvSpPr>
              <p:cNvPr id="15" name="Rectangle 14">
                <a:extLst>
                  <a:ext uri="{FF2B5EF4-FFF2-40B4-BE49-F238E27FC236}">
                    <a16:creationId xmlns:a16="http://schemas.microsoft.com/office/drawing/2014/main" id="{1E85E70D-6369-4E52-AC56-7003FCFD8159}"/>
                  </a:ext>
                </a:extLst>
              </p:cNvPr>
              <p:cNvSpPr>
                <a:spLocks noRot="1" noChangeAspect="1" noMove="1" noResize="1" noEditPoints="1" noAdjustHandles="1" noChangeArrowheads="1" noChangeShapeType="1" noTextEdit="1"/>
              </p:cNvSpPr>
              <p:nvPr/>
            </p:nvSpPr>
            <p:spPr>
              <a:xfrm>
                <a:off x="10367884" y="5003044"/>
                <a:ext cx="1624862" cy="338554"/>
              </a:xfrm>
              <a:prstGeom prst="rect">
                <a:avLst/>
              </a:prstGeom>
              <a:blipFill>
                <a:blip r:embed="rId8"/>
                <a:stretch>
                  <a:fillRect b="-181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27EDAF7A-9A20-4A73-A01A-341D8C2D203A}"/>
                  </a:ext>
                </a:extLst>
              </p:cNvPr>
              <p:cNvSpPr/>
              <p:nvPr/>
            </p:nvSpPr>
            <p:spPr>
              <a:xfrm>
                <a:off x="10367884" y="5341598"/>
                <a:ext cx="1624862" cy="338554"/>
              </a:xfrm>
              <a:prstGeom prst="rect">
                <a:avLst/>
              </a:prstGeom>
              <a:solidFill>
                <a:srgbClr val="FF0000"/>
              </a:solidFill>
              <a:ln>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1600" smtClean="0">
                          <a:solidFill>
                            <a:schemeClr val="tx1"/>
                          </a:solidFill>
                          <a:latin typeface="Cambria Math" panose="02040503050406030204" pitchFamily="18" charset="0"/>
                          <a:ea typeface="Cambria Math" panose="02040503050406030204" pitchFamily="18" charset="0"/>
                        </a:rPr>
                        <m:t>γ</m:t>
                      </m:r>
                      <m:r>
                        <a:rPr lang="en-US" sz="1600" b="0" i="0" smtClean="0">
                          <a:solidFill>
                            <a:schemeClr val="tx1"/>
                          </a:solidFill>
                          <a:latin typeface="Cambria Math" panose="02040503050406030204" pitchFamily="18" charset="0"/>
                          <a:ea typeface="Cambria Math" panose="02040503050406030204" pitchFamily="18" charset="0"/>
                        </a:rPr>
                        <m:t>=0.</m:t>
                      </m:r>
                      <m:r>
                        <a:rPr lang="en-US" sz="1600" b="0" i="1" smtClean="0">
                          <a:solidFill>
                            <a:schemeClr val="tx1"/>
                          </a:solidFill>
                          <a:latin typeface="Cambria Math" panose="02040503050406030204" pitchFamily="18" charset="0"/>
                          <a:ea typeface="Cambria Math" panose="02040503050406030204" pitchFamily="18" charset="0"/>
                        </a:rPr>
                        <m:t>72</m:t>
                      </m:r>
                      <m:r>
                        <a:rPr lang="el-GR" sz="1600" i="1" smtClean="0">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0.19</m:t>
                      </m:r>
                    </m:oMath>
                  </m:oMathPara>
                </a14:m>
                <a:endParaRPr lang="en-DE" sz="1600" dirty="0">
                  <a:solidFill>
                    <a:schemeClr val="tx1"/>
                  </a:solidFill>
                </a:endParaRPr>
              </a:p>
            </p:txBody>
          </p:sp>
        </mc:Choice>
        <mc:Fallback xmlns="">
          <p:sp>
            <p:nvSpPr>
              <p:cNvPr id="34" name="Rectangle 33">
                <a:extLst>
                  <a:ext uri="{FF2B5EF4-FFF2-40B4-BE49-F238E27FC236}">
                    <a16:creationId xmlns:a16="http://schemas.microsoft.com/office/drawing/2014/main" id="{27EDAF7A-9A20-4A73-A01A-341D8C2D203A}"/>
                  </a:ext>
                </a:extLst>
              </p:cNvPr>
              <p:cNvSpPr>
                <a:spLocks noRot="1" noChangeAspect="1" noMove="1" noResize="1" noEditPoints="1" noAdjustHandles="1" noChangeArrowheads="1" noChangeShapeType="1" noTextEdit="1"/>
              </p:cNvSpPr>
              <p:nvPr/>
            </p:nvSpPr>
            <p:spPr>
              <a:xfrm>
                <a:off x="10367884" y="5341598"/>
                <a:ext cx="1624862" cy="338554"/>
              </a:xfrm>
              <a:prstGeom prst="rect">
                <a:avLst/>
              </a:prstGeom>
              <a:blipFill>
                <a:blip r:embed="rId9"/>
                <a:stretch>
                  <a:fillRect/>
                </a:stretch>
              </a:blipFill>
              <a:ln>
                <a:solidFill>
                  <a:srgbClr val="FF0000"/>
                </a:solidFill>
              </a:ln>
            </p:spPr>
            <p:txBody>
              <a:bodyPr/>
              <a:lstStyle/>
              <a:p>
                <a:r>
                  <a:rPr lang="en-DE">
                    <a:noFill/>
                  </a:rPr>
                  <a:t> </a:t>
                </a:r>
              </a:p>
            </p:txBody>
          </p:sp>
        </mc:Fallback>
      </mc:AlternateContent>
      <p:sp>
        <p:nvSpPr>
          <p:cNvPr id="35" name="Rectangle 34">
            <a:extLst>
              <a:ext uri="{FF2B5EF4-FFF2-40B4-BE49-F238E27FC236}">
                <a16:creationId xmlns:a16="http://schemas.microsoft.com/office/drawing/2014/main" id="{C4B5D4E9-7F5B-4470-8F4C-48DB60461A4D}"/>
              </a:ext>
            </a:extLst>
          </p:cNvPr>
          <p:cNvSpPr/>
          <p:nvPr/>
        </p:nvSpPr>
        <p:spPr>
          <a:xfrm>
            <a:off x="986873" y="1013917"/>
            <a:ext cx="2111644" cy="707886"/>
          </a:xfrm>
          <a:prstGeom prst="rect">
            <a:avLst/>
          </a:prstGeom>
          <a:noFill/>
        </p:spPr>
        <p:txBody>
          <a:bodyPr wrap="square">
            <a:spAutoFit/>
          </a:bodyPr>
          <a:lstStyle/>
          <a:p>
            <a:r>
              <a:rPr lang="en-US" sz="2000" b="1" i="1" dirty="0">
                <a:solidFill>
                  <a:schemeClr val="tx1"/>
                </a:solidFill>
                <a:ea typeface="Cambria Math" panose="02040503050406030204" pitchFamily="18" charset="0"/>
              </a:rPr>
              <a:t>Parameterization in transport</a:t>
            </a:r>
            <a:endParaRPr lang="en-DE" sz="2000" i="1" dirty="0">
              <a:solidFill>
                <a:schemeClr val="tx1"/>
              </a:solidFill>
            </a:endParaRPr>
          </a:p>
        </p:txBody>
      </p:sp>
      <p:sp>
        <p:nvSpPr>
          <p:cNvPr id="39" name="Text Box 9">
            <a:extLst>
              <a:ext uri="{FF2B5EF4-FFF2-40B4-BE49-F238E27FC236}">
                <a16:creationId xmlns:a16="http://schemas.microsoft.com/office/drawing/2014/main" id="{AFCB2BD9-23A7-45A9-B2C3-15902C9A578D}"/>
              </a:ext>
            </a:extLst>
          </p:cNvPr>
          <p:cNvSpPr txBox="1">
            <a:spLocks noChangeArrowheads="1"/>
          </p:cNvSpPr>
          <p:nvPr/>
        </p:nvSpPr>
        <p:spPr bwMode="auto">
          <a:xfrm>
            <a:off x="3987333" y="3077926"/>
            <a:ext cx="4208597" cy="1723549"/>
          </a:xfrm>
          <a:prstGeom prst="rect">
            <a:avLst/>
          </a:prstGeom>
          <a:solidFill>
            <a:srgbClr val="92D050">
              <a:alpha val="75000"/>
            </a:srgbClr>
          </a:solidFill>
          <a:ln w="25400">
            <a:noFill/>
            <a:miter lim="800000"/>
            <a:headEnd/>
            <a:tailEnd/>
          </a:ln>
          <a:effectLst/>
          <a:extLst/>
        </p:spPr>
        <p:txBody>
          <a:bodyPr wrap="square">
            <a:spAutoFit/>
          </a:bodyPr>
          <a:lstStyle/>
          <a:p>
            <a:pPr algn="ctr" eaLnBrk="0" fontAlgn="base" hangingPunct="0">
              <a:spcBef>
                <a:spcPct val="0"/>
              </a:spcBef>
            </a:pPr>
            <a:r>
              <a:rPr lang="en-US" altLang="de-DE" sz="2400" b="1" dirty="0">
                <a:solidFill>
                  <a:srgbClr val="FF0000"/>
                </a:solidFill>
              </a:rPr>
              <a:t>Au-Au 0.4 </a:t>
            </a:r>
            <a:r>
              <a:rPr lang="en-US" altLang="de-DE" sz="2400" b="1" dirty="0" err="1">
                <a:solidFill>
                  <a:srgbClr val="FF0000"/>
                </a:solidFill>
              </a:rPr>
              <a:t>AGeV</a:t>
            </a:r>
            <a:endParaRPr lang="en-US" altLang="de-DE" sz="2400" b="1" dirty="0">
              <a:solidFill>
                <a:srgbClr val="FF0000"/>
              </a:solidFill>
            </a:endParaRPr>
          </a:p>
          <a:p>
            <a:pPr algn="ctr" eaLnBrk="0" fontAlgn="base" hangingPunct="0">
              <a:spcBef>
                <a:spcPct val="0"/>
              </a:spcBef>
              <a:spcAft>
                <a:spcPts val="1200"/>
              </a:spcAft>
            </a:pPr>
            <a:r>
              <a:rPr lang="en-US" altLang="de-DE" sz="2400" b="1" dirty="0">
                <a:solidFill>
                  <a:srgbClr val="FF0000"/>
                </a:solidFill>
              </a:rPr>
              <a:t>FOPI-LAND and ASY-EOS</a:t>
            </a:r>
          </a:p>
          <a:p>
            <a:pPr algn="ctr" eaLnBrk="0" fontAlgn="base" hangingPunct="0">
              <a:spcBef>
                <a:spcPct val="0"/>
              </a:spcBef>
            </a:pPr>
            <a:r>
              <a:rPr lang="en-US" altLang="de-DE" sz="2400" b="1" dirty="0">
                <a:solidFill>
                  <a:srgbClr val="002060"/>
                </a:solidFill>
              </a:rPr>
              <a:t>L = 72 ± 13 MeV</a:t>
            </a:r>
          </a:p>
          <a:p>
            <a:pPr algn="ctr" eaLnBrk="0" fontAlgn="base" hangingPunct="0">
              <a:spcBef>
                <a:spcPct val="0"/>
              </a:spcBef>
              <a:spcAft>
                <a:spcPts val="1200"/>
              </a:spcAft>
            </a:pPr>
            <a:r>
              <a:rPr lang="en-US" altLang="de-DE" sz="2400" b="1" dirty="0" err="1">
                <a:solidFill>
                  <a:srgbClr val="002060"/>
                </a:solidFill>
              </a:rPr>
              <a:t>K</a:t>
            </a:r>
            <a:r>
              <a:rPr lang="en-US" altLang="de-DE" sz="2400" b="1" baseline="-25000" dirty="0" err="1">
                <a:solidFill>
                  <a:srgbClr val="002060"/>
                </a:solidFill>
              </a:rPr>
              <a:t>sym</a:t>
            </a:r>
            <a:r>
              <a:rPr lang="en-US" altLang="de-DE" sz="2400" b="1" dirty="0">
                <a:solidFill>
                  <a:srgbClr val="002060"/>
                </a:solidFill>
              </a:rPr>
              <a:t> = -70 … -40 MeV</a:t>
            </a:r>
          </a:p>
        </p:txBody>
      </p:sp>
      <p:sp>
        <p:nvSpPr>
          <p:cNvPr id="49" name="Text Box 9">
            <a:extLst>
              <a:ext uri="{FF2B5EF4-FFF2-40B4-BE49-F238E27FC236}">
                <a16:creationId xmlns:a16="http://schemas.microsoft.com/office/drawing/2014/main" id="{01B9925C-C940-4D37-9C82-86D81D3D4DEE}"/>
              </a:ext>
            </a:extLst>
          </p:cNvPr>
          <p:cNvSpPr txBox="1">
            <a:spLocks noChangeArrowheads="1"/>
          </p:cNvSpPr>
          <p:nvPr/>
        </p:nvSpPr>
        <p:spPr bwMode="auto">
          <a:xfrm>
            <a:off x="4015829" y="5008940"/>
            <a:ext cx="4180102" cy="830997"/>
          </a:xfrm>
          <a:prstGeom prst="rect">
            <a:avLst/>
          </a:prstGeom>
          <a:solidFill>
            <a:srgbClr val="FF0000">
              <a:alpha val="60000"/>
            </a:srgbClr>
          </a:solidFill>
          <a:ln w="38100">
            <a:solidFill>
              <a:schemeClr val="tx1"/>
            </a:solidFill>
            <a:miter lim="800000"/>
            <a:headEnd/>
            <a:tailEnd/>
          </a:ln>
          <a:effectLst/>
          <a:extLst/>
        </p:spPr>
        <p:txBody>
          <a:bodyPr wrap="square">
            <a:spAutoFit/>
          </a:bodyPr>
          <a:lstStyle/>
          <a:p>
            <a:pPr algn="ctr" eaLnBrk="0" fontAlgn="base" hangingPunct="0">
              <a:spcBef>
                <a:spcPct val="0"/>
              </a:spcBef>
              <a:spcAft>
                <a:spcPct val="0"/>
              </a:spcAft>
            </a:pPr>
            <a:r>
              <a:rPr lang="en-US" altLang="de-DE" sz="2400" b="1" dirty="0">
                <a:solidFill>
                  <a:schemeClr val="tx1"/>
                </a:solidFill>
              </a:rPr>
              <a:t>Moderately soft </a:t>
            </a:r>
            <a:r>
              <a:rPr lang="en-US" altLang="de-DE" sz="2400" b="1" dirty="0" err="1">
                <a:solidFill>
                  <a:schemeClr val="tx1"/>
                </a:solidFill>
              </a:rPr>
              <a:t>asy</a:t>
            </a:r>
            <a:r>
              <a:rPr lang="en-US" altLang="de-DE" sz="2400" b="1" dirty="0">
                <a:solidFill>
                  <a:schemeClr val="tx1"/>
                </a:solidFill>
              </a:rPr>
              <a:t>-EOS ≤ 2</a:t>
            </a:r>
            <a:r>
              <a:rPr lang="el-GR" altLang="de-DE" sz="2400" b="1" dirty="0">
                <a:solidFill>
                  <a:schemeClr val="tx1"/>
                </a:solidFill>
              </a:rPr>
              <a:t>ρ</a:t>
            </a:r>
            <a:r>
              <a:rPr lang="en-US" altLang="de-DE" sz="2400" b="1" baseline="-25000" dirty="0">
                <a:solidFill>
                  <a:schemeClr val="tx1"/>
                </a:solidFill>
              </a:rPr>
              <a:t>0</a:t>
            </a:r>
            <a:endParaRPr lang="en-US" altLang="de-DE" sz="2400" b="1" dirty="0">
              <a:solidFill>
                <a:schemeClr val="tx1"/>
              </a:solidFill>
            </a:endParaRPr>
          </a:p>
          <a:p>
            <a:pPr algn="ctr" eaLnBrk="0" fontAlgn="base" hangingPunct="0">
              <a:spcBef>
                <a:spcPct val="0"/>
              </a:spcBef>
              <a:spcAft>
                <a:spcPct val="0"/>
              </a:spcAft>
            </a:pPr>
            <a:r>
              <a:rPr lang="en-US" altLang="de-DE" sz="2400" b="1" dirty="0"/>
              <a:t>Higher densities???</a:t>
            </a:r>
            <a:endParaRPr lang="en-GB" altLang="de-DE" sz="2400" b="1" dirty="0"/>
          </a:p>
        </p:txBody>
      </p:sp>
      <p:grpSp>
        <p:nvGrpSpPr>
          <p:cNvPr id="50" name="Group 49">
            <a:extLst>
              <a:ext uri="{FF2B5EF4-FFF2-40B4-BE49-F238E27FC236}">
                <a16:creationId xmlns:a16="http://schemas.microsoft.com/office/drawing/2014/main" id="{A98876DD-15AF-42DD-890B-DCB47952DC42}"/>
              </a:ext>
            </a:extLst>
          </p:cNvPr>
          <p:cNvGrpSpPr/>
          <p:nvPr/>
        </p:nvGrpSpPr>
        <p:grpSpPr>
          <a:xfrm>
            <a:off x="4224000" y="5999285"/>
            <a:ext cx="4781176" cy="523220"/>
            <a:chOff x="5850825" y="6024996"/>
            <a:chExt cx="4781176" cy="523220"/>
          </a:xfrm>
        </p:grpSpPr>
        <p:sp>
          <p:nvSpPr>
            <p:cNvPr id="52" name="TextBox 51">
              <a:extLst>
                <a:ext uri="{FF2B5EF4-FFF2-40B4-BE49-F238E27FC236}">
                  <a16:creationId xmlns:a16="http://schemas.microsoft.com/office/drawing/2014/main" id="{770619B1-B135-40B9-A6A9-7DF9D115364B}"/>
                </a:ext>
              </a:extLst>
            </p:cNvPr>
            <p:cNvSpPr txBox="1"/>
            <p:nvPr/>
          </p:nvSpPr>
          <p:spPr>
            <a:xfrm>
              <a:off x="6114294" y="6024996"/>
              <a:ext cx="4517707" cy="523220"/>
            </a:xfrm>
            <a:prstGeom prst="rect">
              <a:avLst/>
            </a:prstGeom>
            <a:noFill/>
          </p:spPr>
          <p:txBody>
            <a:bodyPr wrap="square" rtlCol="0">
              <a:spAutoFit/>
            </a:bodyPr>
            <a:lstStyle/>
            <a:p>
              <a:r>
                <a:rPr lang="de-DE" sz="1400" b="1" i="1" dirty="0"/>
                <a:t>P. Russotto et al., Phys.Lett. B697 (2011) 471-476</a:t>
              </a:r>
            </a:p>
            <a:p>
              <a:r>
                <a:rPr lang="de-DE" sz="1400" b="1" i="1" dirty="0"/>
                <a:t>P. Russotto et al., Phys.Rev. C94 (2016) no.3, 034608</a:t>
              </a:r>
            </a:p>
          </p:txBody>
        </p:sp>
        <p:pic>
          <p:nvPicPr>
            <p:cNvPr id="53" name="Picture 52">
              <a:extLst>
                <a:ext uri="{FF2B5EF4-FFF2-40B4-BE49-F238E27FC236}">
                  <a16:creationId xmlns:a16="http://schemas.microsoft.com/office/drawing/2014/main" id="{856D9452-595E-4F50-B670-E2D97A8A95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Tree>
    <p:extLst>
      <p:ext uri="{BB962C8B-B14F-4D97-AF65-F5344CB8AC3E}">
        <p14:creationId xmlns:p14="http://schemas.microsoft.com/office/powerpoint/2010/main" val="296067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9" grpId="0" animBg="1"/>
      <p:bldP spid="4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8B33C-0997-4584-9B24-5637E886E672}"/>
                  </a:ext>
                </a:extLst>
              </p:cNvPr>
              <p:cNvSpPr>
                <a:spLocks noGrp="1"/>
              </p:cNvSpPr>
              <p:nvPr>
                <p:ph type="title"/>
              </p:nvPr>
            </p:nvSpPr>
            <p:spPr/>
            <p:txBody>
              <a:bodyPr/>
              <a:lstStyle/>
              <a:p>
                <a:r>
                  <a:rPr lang="en-US" dirty="0"/>
                  <a:t>N</a:t>
                </a:r>
                <a:r>
                  <a:rPr lang="en-US" sz="2800" dirty="0"/>
                  <a:t>UCLEAR</a:t>
                </a:r>
                <a:r>
                  <a:rPr lang="en-US" dirty="0"/>
                  <a:t> S</a:t>
                </a:r>
                <a:r>
                  <a:rPr lang="en-US" sz="2800" dirty="0"/>
                  <a:t>YMMETRY</a:t>
                </a:r>
                <a:r>
                  <a:rPr lang="en-US" dirty="0"/>
                  <a:t> E</a:t>
                </a:r>
                <a:r>
                  <a:rPr lang="en-US" sz="2800" dirty="0"/>
                  <a:t>NERGY</a:t>
                </a:r>
                <a:r>
                  <a:rPr lang="en-US" dirty="0"/>
                  <a:t>: </a:t>
                </a:r>
                <a14:m>
                  <m:oMath xmlns:m="http://schemas.openxmlformats.org/officeDocument/2006/math">
                    <m:sSub>
                      <m:sSubPr>
                        <m:ctrlPr>
                          <a:rPr lang="en-US" sz="3200" i="1">
                            <a:solidFill>
                              <a:prstClr val="white"/>
                            </a:solidFill>
                            <a:latin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m:t>
                        </m:r>
                        <m:r>
                          <m:rPr>
                            <m:sty m:val="p"/>
                          </m:rPr>
                          <a:rPr lang="en-US" sz="3200">
                            <a:solidFill>
                              <a:prstClr val="white"/>
                            </a:solidFill>
                            <a:latin typeface="Cambria Math" panose="02040503050406030204" pitchFamily="18" charset="0"/>
                            <a:ea typeface="Cambria Math" panose="02040503050406030204" pitchFamily="18" charset="0"/>
                          </a:rPr>
                          <m:t>δ</m:t>
                        </m:r>
                      </m:e>
                    </m:d>
                    <m:r>
                      <a:rPr lang="en-US" sz="3200">
                        <a:solidFill>
                          <a:prstClr val="white"/>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m:rPr>
                            <m:sty m:val="p"/>
                          </m:rPr>
                          <a:rPr lang="en-US" sz="3200">
                            <a:latin typeface="Cambria Math" panose="02040503050406030204" pitchFamily="18" charset="0"/>
                          </a:rPr>
                          <m:t>E</m:t>
                        </m:r>
                      </m:e>
                      <m:sub>
                        <m:r>
                          <m:rPr>
                            <m:sty m:val="p"/>
                          </m:rPr>
                          <a:rPr lang="en-US" sz="3200">
                            <a:latin typeface="Cambria Math" panose="02040503050406030204" pitchFamily="18" charset="0"/>
                          </a:rPr>
                          <m:t>A</m:t>
                        </m:r>
                      </m:sub>
                    </m:sSub>
                    <m:d>
                      <m:dPr>
                        <m:ctrlPr>
                          <a:rPr lang="en-US" sz="3200" i="1">
                            <a:latin typeface="Cambria Math" panose="02040503050406030204" pitchFamily="18" charset="0"/>
                          </a:rPr>
                        </m:ctrlPr>
                      </m:dPr>
                      <m:e>
                        <m:r>
                          <m:rPr>
                            <m:sty m:val="p"/>
                          </m:rPr>
                          <a:rPr lang="en-US" sz="3200">
                            <a:latin typeface="Cambria Math" panose="02040503050406030204" pitchFamily="18" charset="0"/>
                            <a:ea typeface="Cambria Math" panose="02040503050406030204" pitchFamily="18" charset="0"/>
                          </a:rPr>
                          <m:t>ρ</m:t>
                        </m:r>
                        <m:r>
                          <a:rPr lang="en-US" sz="3200">
                            <a:latin typeface="Cambria Math" panose="02040503050406030204" pitchFamily="18" charset="0"/>
                            <a:ea typeface="Cambria Math" panose="02040503050406030204" pitchFamily="18" charset="0"/>
                          </a:rPr>
                          <m:t>,0</m:t>
                        </m:r>
                      </m:e>
                    </m:d>
                    <m:r>
                      <a:rPr lang="en-US" sz="3200">
                        <a:solidFill>
                          <a:prstClr val="white"/>
                        </a:solidFill>
                        <a:latin typeface="Cambria Math" panose="02040503050406030204" pitchFamily="18" charset="0"/>
                        <a:ea typeface="Cambria Math" panose="02040503050406030204" pitchFamily="18" charset="0"/>
                      </a:rPr>
                      <m:t>+</m:t>
                    </m:r>
                    <m:sSub>
                      <m:sSubPr>
                        <m:ctrlPr>
                          <a:rPr lang="en-US" sz="3200" i="1">
                            <a:solidFill>
                              <a:srgbClr val="FF0000"/>
                            </a:solidFill>
                            <a:latin typeface="Cambria Math" panose="02040503050406030204" pitchFamily="18" charset="0"/>
                            <a:ea typeface="Cambria Math" panose="02040503050406030204" pitchFamily="18" charset="0"/>
                          </a:rPr>
                        </m:ctrlPr>
                      </m:sSubPr>
                      <m:e>
                        <m:r>
                          <m:rPr>
                            <m:sty m:val="p"/>
                          </m:rPr>
                          <a:rPr lang="en-US" sz="3200">
                            <a:solidFill>
                              <a:srgbClr val="FF0000"/>
                            </a:solidFill>
                            <a:latin typeface="Cambria Math" panose="02040503050406030204" pitchFamily="18" charset="0"/>
                          </a:rPr>
                          <m:t>E</m:t>
                        </m:r>
                      </m:e>
                      <m:sub>
                        <m:r>
                          <m:rPr>
                            <m:sty m:val="p"/>
                          </m:rPr>
                          <a:rPr lang="en-US" sz="3200">
                            <a:solidFill>
                              <a:srgbClr val="FF0000"/>
                            </a:solidFill>
                            <a:latin typeface="Cambria Math" panose="02040503050406030204" pitchFamily="18" charset="0"/>
                          </a:rPr>
                          <m:t>SYM</m:t>
                        </m:r>
                      </m:sub>
                    </m:sSub>
                    <m:d>
                      <m:dPr>
                        <m:ctrlPr>
                          <a:rPr lang="en-US" sz="3200" i="1">
                            <a:solidFill>
                              <a:srgbClr val="FF0000"/>
                            </a:solidFill>
                            <a:latin typeface="Cambria Math" panose="02040503050406030204" pitchFamily="18" charset="0"/>
                          </a:rPr>
                        </m:ctrlPr>
                      </m:dPr>
                      <m:e>
                        <m:r>
                          <m:rPr>
                            <m:sty m:val="p"/>
                          </m:rPr>
                          <a:rPr lang="en-US" sz="3200">
                            <a:solidFill>
                              <a:srgbClr val="FF0000"/>
                            </a:solidFill>
                            <a:latin typeface="Cambria Math" panose="02040503050406030204" pitchFamily="18" charset="0"/>
                            <a:ea typeface="Cambria Math" panose="02040503050406030204" pitchFamily="18" charset="0"/>
                          </a:rPr>
                          <m:t>ρ</m:t>
                        </m:r>
                      </m:e>
                    </m:d>
                    <m:r>
                      <a:rPr lang="en-US" sz="3200">
                        <a:solidFill>
                          <a:prstClr val="white"/>
                        </a:solidFill>
                        <a:latin typeface="Cambria Math" panose="02040503050406030204" pitchFamily="18" charset="0"/>
                        <a:ea typeface="Cambria Math" panose="02040503050406030204" pitchFamily="18" charset="0"/>
                      </a:rPr>
                      <m:t>.</m:t>
                    </m:r>
                    <m:sSup>
                      <m:sSupPr>
                        <m:ctrlPr>
                          <a:rPr lang="en-US" sz="3200" i="1">
                            <a:solidFill>
                              <a:prstClr val="white"/>
                            </a:solidFill>
                            <a:latin typeface="Cambria Math" panose="02040503050406030204" pitchFamily="18" charset="0"/>
                            <a:ea typeface="Cambria Math" panose="02040503050406030204" pitchFamily="18" charset="0"/>
                          </a:rPr>
                        </m:ctrlPr>
                      </m:sSupPr>
                      <m:e>
                        <m:r>
                          <m:rPr>
                            <m:sty m:val="p"/>
                          </m:rPr>
                          <a:rPr lang="en-US" sz="3200">
                            <a:solidFill>
                              <a:prstClr val="white"/>
                            </a:solidFill>
                            <a:latin typeface="Cambria Math" panose="02040503050406030204" pitchFamily="18" charset="0"/>
                            <a:ea typeface="Cambria Math" panose="02040503050406030204" pitchFamily="18" charset="0"/>
                          </a:rPr>
                          <m:t>δ</m:t>
                        </m:r>
                      </m:e>
                      <m:sup>
                        <m:r>
                          <a:rPr lang="en-US" sz="3200">
                            <a:solidFill>
                              <a:prstClr val="white"/>
                            </a:solidFill>
                            <a:latin typeface="Cambria Math" panose="02040503050406030204" pitchFamily="18" charset="0"/>
                            <a:ea typeface="Cambria Math" panose="02040503050406030204" pitchFamily="18" charset="0"/>
                          </a:rPr>
                          <m:t>2</m:t>
                        </m:r>
                      </m:sup>
                    </m:sSup>
                  </m:oMath>
                </a14:m>
                <a:endParaRPr lang="en-DE" dirty="0"/>
              </a:p>
            </p:txBody>
          </p:sp>
        </mc:Choice>
        <mc:Fallback xmlns="">
          <p:sp>
            <p:nvSpPr>
              <p:cNvPr id="2" name="Title 1">
                <a:extLst>
                  <a:ext uri="{FF2B5EF4-FFF2-40B4-BE49-F238E27FC236}">
                    <a16:creationId xmlns:a16="http://schemas.microsoft.com/office/drawing/2014/main" id="{9118B33C-0997-4584-9B24-5637E886E672}"/>
                  </a:ext>
                </a:extLst>
              </p:cNvPr>
              <p:cNvSpPr>
                <a:spLocks noGrp="1" noRot="1" noChangeAspect="1" noMove="1" noResize="1" noEditPoints="1" noAdjustHandles="1" noChangeArrowheads="1" noChangeShapeType="1" noTextEdit="1"/>
              </p:cNvSpPr>
              <p:nvPr>
                <p:ph type="title"/>
              </p:nvPr>
            </p:nvSpPr>
            <p:spPr>
              <a:blipFill>
                <a:blip r:embed="rId5"/>
                <a:stretch>
                  <a:fillRect l="-52" t="-7937" b="-1825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BBF4332-A19F-4F49-943D-68C56759203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644AFC8-55CC-47B5-888D-D3EC45083EF2}"/>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59AB054-FFD8-4C88-A966-585671EF7339}"/>
              </a:ext>
            </a:extLst>
          </p:cNvPr>
          <p:cNvSpPr>
            <a:spLocks noGrp="1"/>
          </p:cNvSpPr>
          <p:nvPr>
            <p:ph type="sldNum" sz="quarter" idx="12"/>
          </p:nvPr>
        </p:nvSpPr>
        <p:spPr/>
        <p:txBody>
          <a:bodyPr/>
          <a:lstStyle/>
          <a:p>
            <a:fld id="{2A4535BA-AEF2-4785-BF1B-EDE950106C20}" type="slidenum">
              <a:rPr lang="en-GB" smtClean="0"/>
              <a:pPr/>
              <a:t>102</a:t>
            </a:fld>
            <a:endParaRPr lang="en-GB" dirty="0"/>
          </a:p>
        </p:txBody>
      </p:sp>
      <p:sp>
        <p:nvSpPr>
          <p:cNvPr id="28" name="Text Box 9">
            <a:extLst>
              <a:ext uri="{FF2B5EF4-FFF2-40B4-BE49-F238E27FC236}">
                <a16:creationId xmlns:a16="http://schemas.microsoft.com/office/drawing/2014/main" id="{AB65F4F8-0EED-44F7-8C73-A250D766381A}"/>
              </a:ext>
            </a:extLst>
          </p:cNvPr>
          <p:cNvSpPr txBox="1">
            <a:spLocks noChangeArrowheads="1"/>
          </p:cNvSpPr>
          <p:nvPr/>
        </p:nvSpPr>
        <p:spPr bwMode="auto">
          <a:xfrm>
            <a:off x="5402935" y="3207388"/>
            <a:ext cx="6394410" cy="830997"/>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Measurement of particle yields of isospin opposite particles (pions) for lower energies</a:t>
            </a:r>
            <a:endParaRPr lang="de-DE" altLang="de-DE" sz="2400" b="1" dirty="0">
              <a:solidFill>
                <a:srgbClr val="000000"/>
              </a:solidFill>
            </a:endParaRPr>
          </a:p>
        </p:txBody>
      </p:sp>
      <p:sp>
        <p:nvSpPr>
          <p:cNvPr id="35" name="Rectangle 34">
            <a:extLst>
              <a:ext uri="{FF2B5EF4-FFF2-40B4-BE49-F238E27FC236}">
                <a16:creationId xmlns:a16="http://schemas.microsoft.com/office/drawing/2014/main" id="{C4B5D4E9-7F5B-4470-8F4C-48DB60461A4D}"/>
              </a:ext>
            </a:extLst>
          </p:cNvPr>
          <p:cNvSpPr/>
          <p:nvPr/>
        </p:nvSpPr>
        <p:spPr>
          <a:xfrm>
            <a:off x="198409" y="869607"/>
            <a:ext cx="3565664" cy="707886"/>
          </a:xfrm>
          <a:prstGeom prst="rect">
            <a:avLst/>
          </a:prstGeom>
          <a:noFill/>
        </p:spPr>
        <p:txBody>
          <a:bodyPr wrap="square">
            <a:spAutoFit/>
          </a:bodyPr>
          <a:lstStyle/>
          <a:p>
            <a:r>
              <a:rPr lang="en-US" sz="2000" b="1" i="1" dirty="0">
                <a:ea typeface="Cambria Math" panose="02040503050406030204" pitchFamily="18" charset="0"/>
              </a:rPr>
              <a:t>The isospin and momentum-dependent mean-field potential </a:t>
            </a:r>
            <a:endParaRPr lang="en-DE" sz="2000" i="1" dirty="0">
              <a:solidFill>
                <a:schemeClr val="tx1"/>
              </a:solidFill>
            </a:endParaRPr>
          </a:p>
        </p:txBody>
      </p:sp>
      <p:grpSp>
        <p:nvGrpSpPr>
          <p:cNvPr id="22" name="Group 21">
            <a:extLst>
              <a:ext uri="{FF2B5EF4-FFF2-40B4-BE49-F238E27FC236}">
                <a16:creationId xmlns:a16="http://schemas.microsoft.com/office/drawing/2014/main" id="{80A95BBA-2B33-4C11-9611-9489E3496CD3}"/>
              </a:ext>
            </a:extLst>
          </p:cNvPr>
          <p:cNvGrpSpPr/>
          <p:nvPr/>
        </p:nvGrpSpPr>
        <p:grpSpPr>
          <a:xfrm>
            <a:off x="120000" y="6007114"/>
            <a:ext cx="4244559" cy="738664"/>
            <a:chOff x="5850825" y="6024996"/>
            <a:chExt cx="4244559" cy="738664"/>
          </a:xfrm>
        </p:grpSpPr>
        <p:sp>
          <p:nvSpPr>
            <p:cNvPr id="23" name="TextBox 22">
              <a:extLst>
                <a:ext uri="{FF2B5EF4-FFF2-40B4-BE49-F238E27FC236}">
                  <a16:creationId xmlns:a16="http://schemas.microsoft.com/office/drawing/2014/main" id="{E1774C7C-453E-4693-A1F3-9916B18E3CDA}"/>
                </a:ext>
              </a:extLst>
            </p:cNvPr>
            <p:cNvSpPr txBox="1"/>
            <p:nvPr/>
          </p:nvSpPr>
          <p:spPr>
            <a:xfrm>
              <a:off x="6114294" y="6024996"/>
              <a:ext cx="3981090" cy="738664"/>
            </a:xfrm>
            <a:prstGeom prst="rect">
              <a:avLst/>
            </a:prstGeom>
            <a:noFill/>
          </p:spPr>
          <p:txBody>
            <a:bodyPr wrap="square" rtlCol="0">
              <a:spAutoFit/>
            </a:bodyPr>
            <a:lstStyle/>
            <a:p>
              <a:r>
                <a:rPr lang="de-DE" sz="1400" b="1" i="1" dirty="0"/>
                <a:t>Xiao et al., Phys. Rev. Lett. 102, 062502 (2009)</a:t>
              </a:r>
            </a:p>
            <a:p>
              <a:r>
                <a:rPr lang="de-DE" sz="1400" b="1" i="1" dirty="0"/>
                <a:t>M. D. Cozma, Phys. Rev. C 95, 014601 (2017) </a:t>
              </a:r>
            </a:p>
            <a:p>
              <a:endParaRPr lang="de-DE" sz="1400" b="1" i="1" dirty="0"/>
            </a:p>
          </p:txBody>
        </p:sp>
        <p:pic>
          <p:nvPicPr>
            <p:cNvPr id="24" name="Picture 23">
              <a:extLst>
                <a:ext uri="{FF2B5EF4-FFF2-40B4-BE49-F238E27FC236}">
                  <a16:creationId xmlns:a16="http://schemas.microsoft.com/office/drawing/2014/main" id="{8A5D4E0F-8D60-4F14-9DEF-2920FBE94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pic>
        <p:nvPicPr>
          <p:cNvPr id="14" name="Picture 13">
            <a:extLst>
              <a:ext uri="{FF2B5EF4-FFF2-40B4-BE49-F238E27FC236}">
                <a16:creationId xmlns:a16="http://schemas.microsoft.com/office/drawing/2014/main" id="{BDDA74ED-FC35-43CC-BEC1-2BDACFBDBC16}"/>
              </a:ext>
            </a:extLst>
          </p:cNvPr>
          <p:cNvPicPr>
            <a:picLocks noChangeAspect="1"/>
          </p:cNvPicPr>
          <p:nvPr/>
        </p:nvPicPr>
        <p:blipFill>
          <a:blip r:embed="rId7"/>
          <a:stretch>
            <a:fillRect/>
          </a:stretch>
        </p:blipFill>
        <p:spPr>
          <a:xfrm>
            <a:off x="3811317" y="876068"/>
            <a:ext cx="4616612" cy="2221113"/>
          </a:xfrm>
          <a:prstGeom prst="rect">
            <a:avLst/>
          </a:prstGeom>
          <a:ln w="38100">
            <a:solidFill>
              <a:srgbClr val="FF0000"/>
            </a:solidFill>
          </a:ln>
        </p:spPr>
      </p:pic>
      <p:pic>
        <p:nvPicPr>
          <p:cNvPr id="16" name="Picture 15">
            <a:extLst>
              <a:ext uri="{FF2B5EF4-FFF2-40B4-BE49-F238E27FC236}">
                <a16:creationId xmlns:a16="http://schemas.microsoft.com/office/drawing/2014/main" id="{3E0682C8-E437-4165-B471-5CEB4608A5EB}"/>
              </a:ext>
            </a:extLst>
          </p:cNvPr>
          <p:cNvPicPr>
            <a:picLocks noChangeAspect="1"/>
          </p:cNvPicPr>
          <p:nvPr/>
        </p:nvPicPr>
        <p:blipFill rotWithShape="1">
          <a:blip r:embed="rId8"/>
          <a:srcRect t="37909"/>
          <a:stretch/>
        </p:blipFill>
        <p:spPr>
          <a:xfrm>
            <a:off x="8591226" y="848023"/>
            <a:ext cx="3517178" cy="1616540"/>
          </a:xfrm>
          <a:prstGeom prst="rect">
            <a:avLst/>
          </a:prstGeom>
        </p:spPr>
      </p:pic>
      <p:pic>
        <p:nvPicPr>
          <p:cNvPr id="17" name="Picture 16">
            <a:extLst>
              <a:ext uri="{FF2B5EF4-FFF2-40B4-BE49-F238E27FC236}">
                <a16:creationId xmlns:a16="http://schemas.microsoft.com/office/drawing/2014/main" id="{FC5EF4AC-62EB-401A-B694-7450FAB0B30D}"/>
              </a:ext>
            </a:extLst>
          </p:cNvPr>
          <p:cNvPicPr>
            <a:picLocks noChangeAspect="1"/>
          </p:cNvPicPr>
          <p:nvPr/>
        </p:nvPicPr>
        <p:blipFill>
          <a:blip r:embed="rId9"/>
          <a:stretch>
            <a:fillRect/>
          </a:stretch>
        </p:blipFill>
        <p:spPr>
          <a:xfrm>
            <a:off x="0" y="1823593"/>
            <a:ext cx="4900830" cy="4056978"/>
          </a:xfrm>
          <a:prstGeom prst="rect">
            <a:avLst/>
          </a:prstGeom>
        </p:spPr>
      </p:pic>
      <p:sp>
        <p:nvSpPr>
          <p:cNvPr id="31" name="Text Box 9">
            <a:extLst>
              <a:ext uri="{FF2B5EF4-FFF2-40B4-BE49-F238E27FC236}">
                <a16:creationId xmlns:a16="http://schemas.microsoft.com/office/drawing/2014/main" id="{2AC7226D-5030-4D77-AAC0-566FA46FA986}"/>
              </a:ext>
            </a:extLst>
          </p:cNvPr>
          <p:cNvSpPr txBox="1">
            <a:spLocks noChangeArrowheads="1"/>
          </p:cNvSpPr>
          <p:nvPr/>
        </p:nvSpPr>
        <p:spPr bwMode="auto">
          <a:xfrm>
            <a:off x="5409333" y="4142275"/>
            <a:ext cx="5400000" cy="1200329"/>
          </a:xfrm>
          <a:prstGeom prst="rect">
            <a:avLst/>
          </a:prstGeom>
          <a:solidFill>
            <a:srgbClr val="FF0000">
              <a:alpha val="60000"/>
            </a:srgbClr>
          </a:solidFill>
          <a:ln w="38100">
            <a:solidFill>
              <a:schemeClr val="tx1"/>
            </a:solidFill>
            <a:miter lim="800000"/>
            <a:headEnd/>
            <a:tailEnd/>
          </a:ln>
          <a:effectLst/>
          <a:extLst/>
        </p:spPr>
        <p:txBody>
          <a:bodyPr wrap="square">
            <a:spAutoFit/>
          </a:bodyPr>
          <a:lstStyle/>
          <a:p>
            <a:pPr algn="ctr" eaLnBrk="0" fontAlgn="base" hangingPunct="0">
              <a:spcBef>
                <a:spcPct val="0"/>
              </a:spcBef>
              <a:spcAft>
                <a:spcPct val="0"/>
              </a:spcAft>
            </a:pPr>
            <a:r>
              <a:rPr lang="en-US" altLang="de-DE" sz="2400" b="1" dirty="0">
                <a:solidFill>
                  <a:schemeClr val="tx1"/>
                </a:solidFill>
              </a:rPr>
              <a:t>Described by very soft </a:t>
            </a:r>
            <a:r>
              <a:rPr lang="en-US" altLang="de-DE" sz="2400" b="1" dirty="0" err="1">
                <a:solidFill>
                  <a:schemeClr val="tx1"/>
                </a:solidFill>
              </a:rPr>
              <a:t>asy</a:t>
            </a:r>
            <a:r>
              <a:rPr lang="en-US" altLang="de-DE" sz="2400" b="1" dirty="0">
                <a:solidFill>
                  <a:schemeClr val="tx1"/>
                </a:solidFill>
              </a:rPr>
              <a:t>-EOS ≤ 2</a:t>
            </a:r>
            <a:r>
              <a:rPr lang="el-GR" altLang="de-DE" sz="2400" b="1" dirty="0">
                <a:solidFill>
                  <a:schemeClr val="tx1"/>
                </a:solidFill>
              </a:rPr>
              <a:t>ρ</a:t>
            </a:r>
            <a:r>
              <a:rPr lang="en-US" altLang="de-DE" sz="2400" b="1" baseline="-25000" dirty="0">
                <a:solidFill>
                  <a:schemeClr val="tx1"/>
                </a:solidFill>
              </a:rPr>
              <a:t>0</a:t>
            </a:r>
          </a:p>
          <a:p>
            <a:pPr algn="ctr" eaLnBrk="0" fontAlgn="base" hangingPunct="0">
              <a:spcBef>
                <a:spcPct val="0"/>
              </a:spcBef>
              <a:spcAft>
                <a:spcPct val="0"/>
              </a:spcAft>
            </a:pPr>
            <a:r>
              <a:rPr lang="en-US" altLang="de-DE" sz="2400" b="1" dirty="0"/>
              <a:t>Inconsistent with the n/p flow data</a:t>
            </a:r>
            <a:endParaRPr lang="en-US" altLang="de-DE" sz="2400" b="1" dirty="0">
              <a:solidFill>
                <a:schemeClr val="tx1"/>
              </a:solidFill>
            </a:endParaRPr>
          </a:p>
          <a:p>
            <a:pPr algn="ctr" eaLnBrk="0" fontAlgn="base" hangingPunct="0">
              <a:spcBef>
                <a:spcPct val="0"/>
              </a:spcBef>
              <a:spcAft>
                <a:spcPct val="0"/>
              </a:spcAft>
            </a:pPr>
            <a:r>
              <a:rPr lang="en-US" altLang="de-DE" sz="2400" b="1" dirty="0"/>
              <a:t>Still true for higher densities???</a:t>
            </a:r>
            <a:endParaRPr lang="en-GB" altLang="de-DE" sz="2400" b="1" dirty="0"/>
          </a:p>
        </p:txBody>
      </p:sp>
      <p:sp>
        <p:nvSpPr>
          <p:cNvPr id="18" name="Rectangle 17">
            <a:extLst>
              <a:ext uri="{FF2B5EF4-FFF2-40B4-BE49-F238E27FC236}">
                <a16:creationId xmlns:a16="http://schemas.microsoft.com/office/drawing/2014/main" id="{0DCDD402-C67F-469A-A1C8-B614FA56F3D7}"/>
              </a:ext>
            </a:extLst>
          </p:cNvPr>
          <p:cNvSpPr/>
          <p:nvPr/>
        </p:nvSpPr>
        <p:spPr>
          <a:xfrm>
            <a:off x="5383207" y="5438150"/>
            <a:ext cx="4415497" cy="1015663"/>
          </a:xfrm>
          <a:prstGeom prst="rect">
            <a:avLst/>
          </a:prstGeom>
          <a:solidFill>
            <a:srgbClr val="92D050"/>
          </a:solidFill>
        </p:spPr>
        <p:txBody>
          <a:bodyPr wrap="square">
            <a:spAutoFit/>
          </a:bodyPr>
          <a:lstStyle/>
          <a:p>
            <a:pPr marL="342900" indent="-342900">
              <a:buFont typeface="Arial" panose="020B0604020202020204" pitchFamily="34" charset="0"/>
              <a:buChar char="•"/>
            </a:pPr>
            <a:r>
              <a:rPr lang="en-US" sz="2000" b="1" dirty="0">
                <a:solidFill>
                  <a:srgbClr val="002060"/>
                </a:solidFill>
              </a:rPr>
              <a:t>pion optical potential</a:t>
            </a:r>
          </a:p>
          <a:p>
            <a:pPr marL="342900" indent="-342900">
              <a:buFont typeface="Arial" panose="020B0604020202020204" pitchFamily="34" charset="0"/>
              <a:buChar char="•"/>
            </a:pPr>
            <a:r>
              <a:rPr lang="en-US" sz="2000" b="1" dirty="0">
                <a:solidFill>
                  <a:srgbClr val="002060"/>
                </a:solidFill>
              </a:rPr>
              <a:t>self energies different for π- and π+</a:t>
            </a:r>
          </a:p>
          <a:p>
            <a:pPr marL="342900" indent="-342900">
              <a:buFont typeface="Arial" panose="020B0604020202020204" pitchFamily="34" charset="0"/>
              <a:buChar char="•"/>
            </a:pPr>
            <a:r>
              <a:rPr lang="en-US" sz="2000" b="1" dirty="0">
                <a:solidFill>
                  <a:srgbClr val="002060"/>
                </a:solidFill>
              </a:rPr>
              <a:t>potentials and characteristics of Δ</a:t>
            </a:r>
            <a:endParaRPr lang="en-DE" sz="2000" b="1" dirty="0">
              <a:solidFill>
                <a:srgbClr val="002060"/>
              </a:solidFill>
            </a:endParaRPr>
          </a:p>
        </p:txBody>
      </p:sp>
      <p:sp>
        <p:nvSpPr>
          <p:cNvPr id="36" name="TextBox 35">
            <a:extLst>
              <a:ext uri="{FF2B5EF4-FFF2-40B4-BE49-F238E27FC236}">
                <a16:creationId xmlns:a16="http://schemas.microsoft.com/office/drawing/2014/main" id="{E68269C3-1FB9-4AC6-AFFF-01EEB24EAAFF}"/>
              </a:ext>
            </a:extLst>
          </p:cNvPr>
          <p:cNvSpPr txBox="1"/>
          <p:nvPr/>
        </p:nvSpPr>
        <p:spPr>
          <a:xfrm>
            <a:off x="10050171" y="5555448"/>
            <a:ext cx="1741345" cy="830997"/>
          </a:xfrm>
          <a:prstGeom prst="rect">
            <a:avLst/>
          </a:prstGeom>
          <a:noFill/>
        </p:spPr>
        <p:txBody>
          <a:bodyPr wrap="square" rtlCol="0">
            <a:spAutoFit/>
          </a:bodyPr>
          <a:lstStyle/>
          <a:p>
            <a:pPr algn="ctr"/>
            <a:r>
              <a:rPr lang="en-US" sz="2400" b="1" dirty="0">
                <a:solidFill>
                  <a:srgbClr val="FF0000">
                    <a:alpha val="70000"/>
                  </a:srgbClr>
                </a:solidFill>
              </a:rPr>
              <a:t>WORK IN PROGRESS</a:t>
            </a:r>
            <a:endParaRPr lang="en-DE" sz="2400" b="1" dirty="0">
              <a:solidFill>
                <a:srgbClr val="FF0000">
                  <a:alpha val="70000"/>
                </a:srgbClr>
              </a:solidFill>
            </a:endParaRPr>
          </a:p>
        </p:txBody>
      </p:sp>
    </p:spTree>
    <p:extLst>
      <p:ext uri="{BB962C8B-B14F-4D97-AF65-F5344CB8AC3E}">
        <p14:creationId xmlns:p14="http://schemas.microsoft.com/office/powerpoint/2010/main" val="18222409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9F19-C6C1-4A37-B988-ADF3D6C92303}"/>
              </a:ext>
            </a:extLst>
          </p:cNvPr>
          <p:cNvSpPr>
            <a:spLocks noGrp="1"/>
          </p:cNvSpPr>
          <p:nvPr>
            <p:ph type="title"/>
          </p:nvPr>
        </p:nvSpPr>
        <p:spPr/>
        <p:txBody>
          <a:bodyPr/>
          <a:lstStyle/>
          <a:p>
            <a:r>
              <a:rPr lang="en-US" dirty="0">
                <a:solidFill>
                  <a:prstClr val="white"/>
                </a:solidFill>
              </a:rPr>
              <a:t>N</a:t>
            </a:r>
            <a:r>
              <a:rPr lang="en-US" sz="2800" dirty="0">
                <a:solidFill>
                  <a:prstClr val="white"/>
                </a:solidFill>
              </a:rPr>
              <a:t>UCLEAR</a:t>
            </a:r>
            <a:r>
              <a:rPr lang="en-US" dirty="0">
                <a:solidFill>
                  <a:prstClr val="white"/>
                </a:solidFill>
              </a:rPr>
              <a:t> S</a:t>
            </a:r>
            <a:r>
              <a:rPr lang="en-US" sz="2800" dirty="0">
                <a:solidFill>
                  <a:prstClr val="white"/>
                </a:solidFill>
              </a:rPr>
              <a:t>YMMETRY</a:t>
            </a:r>
            <a:r>
              <a:rPr lang="en-US" dirty="0">
                <a:solidFill>
                  <a:prstClr val="white"/>
                </a:solidFill>
              </a:rPr>
              <a:t> E</a:t>
            </a:r>
            <a:r>
              <a:rPr lang="en-US" sz="2800" dirty="0">
                <a:solidFill>
                  <a:prstClr val="white"/>
                </a:solidFill>
              </a:rPr>
              <a:t>NERGY </a:t>
            </a:r>
            <a:r>
              <a:rPr lang="en-US" dirty="0">
                <a:solidFill>
                  <a:prstClr val="white"/>
                </a:solidFill>
              </a:rPr>
              <a:t>A</a:t>
            </a:r>
            <a:r>
              <a:rPr lang="en-US" sz="2800" dirty="0">
                <a:solidFill>
                  <a:prstClr val="white"/>
                </a:solidFill>
              </a:rPr>
              <a:t>T</a:t>
            </a:r>
            <a:r>
              <a:rPr lang="en-US" dirty="0">
                <a:solidFill>
                  <a:prstClr val="white"/>
                </a:solidFill>
              </a:rPr>
              <a:t> H</a:t>
            </a:r>
            <a:r>
              <a:rPr lang="en-US" sz="2800" dirty="0">
                <a:solidFill>
                  <a:prstClr val="white"/>
                </a:solidFill>
              </a:rPr>
              <a:t>IGHER</a:t>
            </a:r>
            <a:r>
              <a:rPr lang="en-US" dirty="0">
                <a:solidFill>
                  <a:prstClr val="white"/>
                </a:solidFill>
              </a:rPr>
              <a:t> D</a:t>
            </a:r>
            <a:r>
              <a:rPr lang="en-US" sz="2800" dirty="0">
                <a:solidFill>
                  <a:prstClr val="white"/>
                </a:solidFill>
              </a:rPr>
              <a:t>ENSITIES</a:t>
            </a:r>
            <a:r>
              <a:rPr lang="en-US" dirty="0">
                <a:solidFill>
                  <a:prstClr val="white"/>
                </a:solidFill>
              </a:rPr>
              <a:t> (</a:t>
            </a:r>
            <a:r>
              <a:rPr lang="el-GR" dirty="0">
                <a:solidFill>
                  <a:prstClr val="white"/>
                </a:solidFill>
              </a:rPr>
              <a:t>ρ</a:t>
            </a:r>
            <a:r>
              <a:rPr lang="en-US" dirty="0">
                <a:solidFill>
                  <a:prstClr val="white"/>
                </a:solidFill>
              </a:rPr>
              <a:t> </a:t>
            </a:r>
            <a:r>
              <a:rPr lang="el-GR" dirty="0">
                <a:solidFill>
                  <a:prstClr val="white"/>
                </a:solidFill>
              </a:rPr>
              <a:t>≥</a:t>
            </a:r>
            <a:r>
              <a:rPr lang="en-US" dirty="0">
                <a:solidFill>
                  <a:prstClr val="white"/>
                </a:solidFill>
              </a:rPr>
              <a:t> 2</a:t>
            </a:r>
            <a:r>
              <a:rPr lang="el-GR" dirty="0">
                <a:solidFill>
                  <a:prstClr val="white"/>
                </a:solidFill>
              </a:rPr>
              <a:t>ρ</a:t>
            </a:r>
            <a:r>
              <a:rPr lang="en-US" baseline="-25000" dirty="0">
                <a:solidFill>
                  <a:prstClr val="white"/>
                </a:solidFill>
              </a:rPr>
              <a:t>0</a:t>
            </a:r>
            <a:r>
              <a:rPr lang="en-US" dirty="0">
                <a:solidFill>
                  <a:prstClr val="white"/>
                </a:solidFill>
              </a:rPr>
              <a:t>)</a:t>
            </a:r>
            <a:endParaRPr lang="en-DE" dirty="0"/>
          </a:p>
        </p:txBody>
      </p:sp>
      <p:sp>
        <p:nvSpPr>
          <p:cNvPr id="3" name="Date Placeholder 2">
            <a:extLst>
              <a:ext uri="{FF2B5EF4-FFF2-40B4-BE49-F238E27FC236}">
                <a16:creationId xmlns:a16="http://schemas.microsoft.com/office/drawing/2014/main" id="{B76E75B9-8954-49EA-9AD6-BB2423D40B4D}"/>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21138016-3FA0-45AC-9EFE-3BD6D6F5B15D}"/>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57A3AC52-2B8F-4607-A23D-3A650E5343D4}"/>
              </a:ext>
            </a:extLst>
          </p:cNvPr>
          <p:cNvSpPr>
            <a:spLocks noGrp="1"/>
          </p:cNvSpPr>
          <p:nvPr>
            <p:ph type="sldNum" sz="quarter" idx="12"/>
          </p:nvPr>
        </p:nvSpPr>
        <p:spPr/>
        <p:txBody>
          <a:bodyPr/>
          <a:lstStyle/>
          <a:p>
            <a:fld id="{2A4535BA-AEF2-4785-BF1B-EDE950106C20}" type="slidenum">
              <a:rPr lang="en-GB" smtClean="0"/>
              <a:pPr/>
              <a:t>103</a:t>
            </a:fld>
            <a:endParaRPr lang="en-GB" dirty="0"/>
          </a:p>
        </p:txBody>
      </p:sp>
      <p:grpSp>
        <p:nvGrpSpPr>
          <p:cNvPr id="14" name="Group 13">
            <a:extLst>
              <a:ext uri="{FF2B5EF4-FFF2-40B4-BE49-F238E27FC236}">
                <a16:creationId xmlns:a16="http://schemas.microsoft.com/office/drawing/2014/main" id="{27063090-7986-4F3E-A0C0-FFAF4E57999E}"/>
              </a:ext>
            </a:extLst>
          </p:cNvPr>
          <p:cNvGrpSpPr/>
          <p:nvPr/>
        </p:nvGrpSpPr>
        <p:grpSpPr>
          <a:xfrm>
            <a:off x="23765" y="1785228"/>
            <a:ext cx="6096000" cy="4114800"/>
            <a:chOff x="161513" y="1219830"/>
            <a:chExt cx="6365639" cy="4212716"/>
          </a:xfrm>
        </p:grpSpPr>
        <p:pic>
          <p:nvPicPr>
            <p:cNvPr id="13" name="Picture 12">
              <a:extLst>
                <a:ext uri="{FF2B5EF4-FFF2-40B4-BE49-F238E27FC236}">
                  <a16:creationId xmlns:a16="http://schemas.microsoft.com/office/drawing/2014/main" id="{4CAFB5D8-ACF2-4ED3-AAFC-B21719946546}"/>
                </a:ext>
              </a:extLst>
            </p:cNvPr>
            <p:cNvPicPr>
              <a:picLocks noChangeAspect="1"/>
            </p:cNvPicPr>
            <p:nvPr/>
          </p:nvPicPr>
          <p:blipFill>
            <a:blip r:embed="rId2"/>
            <a:stretch>
              <a:fillRect/>
            </a:stretch>
          </p:blipFill>
          <p:spPr>
            <a:xfrm>
              <a:off x="161513" y="1219830"/>
              <a:ext cx="6365639" cy="4212716"/>
            </a:xfrm>
            <a:prstGeom prst="rect">
              <a:avLst/>
            </a:prstGeom>
          </p:spPr>
        </p:pic>
        <p:sp>
          <p:nvSpPr>
            <p:cNvPr id="8" name="Ellipse 1">
              <a:extLst>
                <a:ext uri="{FF2B5EF4-FFF2-40B4-BE49-F238E27FC236}">
                  <a16:creationId xmlns:a16="http://schemas.microsoft.com/office/drawing/2014/main" id="{908CF867-8E9C-4854-8CE3-3932AD40011B}"/>
                </a:ext>
              </a:extLst>
            </p:cNvPr>
            <p:cNvSpPr/>
            <p:nvPr/>
          </p:nvSpPr>
          <p:spPr bwMode="auto">
            <a:xfrm>
              <a:off x="2777299" y="3289586"/>
              <a:ext cx="914400" cy="914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a:ln>
                  <a:noFill/>
                </a:ln>
                <a:solidFill>
                  <a:srgbClr val="FF0000"/>
                </a:solidFill>
                <a:effectLst/>
                <a:latin typeface="Tahoma" pitchFamily="34" charset="0"/>
              </a:endParaRPr>
            </a:p>
          </p:txBody>
        </p:sp>
        <p:sp>
          <p:nvSpPr>
            <p:cNvPr id="9" name="Textfeld 3">
              <a:extLst>
                <a:ext uri="{FF2B5EF4-FFF2-40B4-BE49-F238E27FC236}">
                  <a16:creationId xmlns:a16="http://schemas.microsoft.com/office/drawing/2014/main" id="{9D1B5DB9-C120-4C50-AD19-F69BF9A4A269}"/>
                </a:ext>
              </a:extLst>
            </p:cNvPr>
            <p:cNvSpPr txBox="1"/>
            <p:nvPr/>
          </p:nvSpPr>
          <p:spPr>
            <a:xfrm>
              <a:off x="3000000" y="2659559"/>
              <a:ext cx="498855" cy="769441"/>
            </a:xfrm>
            <a:prstGeom prst="rect">
              <a:avLst/>
            </a:prstGeom>
            <a:noFill/>
          </p:spPr>
          <p:txBody>
            <a:bodyPr wrap="none" rtlCol="0">
              <a:spAutoFit/>
            </a:bodyPr>
            <a:lstStyle/>
            <a:p>
              <a:r>
                <a:rPr lang="de-DE" sz="4400" dirty="0">
                  <a:solidFill>
                    <a:srgbClr val="FF0000"/>
                  </a:solidFill>
                </a:rPr>
                <a:t>?</a:t>
              </a:r>
            </a:p>
          </p:txBody>
        </p:sp>
      </p:grpSp>
      <p:grpSp>
        <p:nvGrpSpPr>
          <p:cNvPr id="10" name="Group 9">
            <a:extLst>
              <a:ext uri="{FF2B5EF4-FFF2-40B4-BE49-F238E27FC236}">
                <a16:creationId xmlns:a16="http://schemas.microsoft.com/office/drawing/2014/main" id="{09C81126-BFEE-45D4-87F5-1FF131DC9442}"/>
              </a:ext>
            </a:extLst>
          </p:cNvPr>
          <p:cNvGrpSpPr/>
          <p:nvPr/>
        </p:nvGrpSpPr>
        <p:grpSpPr>
          <a:xfrm>
            <a:off x="45982" y="5932668"/>
            <a:ext cx="5324559" cy="523220"/>
            <a:chOff x="5850825" y="6024996"/>
            <a:chExt cx="5324559" cy="523220"/>
          </a:xfrm>
        </p:grpSpPr>
        <p:sp>
          <p:nvSpPr>
            <p:cNvPr id="11" name="TextBox 10">
              <a:extLst>
                <a:ext uri="{FF2B5EF4-FFF2-40B4-BE49-F238E27FC236}">
                  <a16:creationId xmlns:a16="http://schemas.microsoft.com/office/drawing/2014/main" id="{B61BD359-45DD-4F44-B2E0-3D6F32F430AB}"/>
                </a:ext>
              </a:extLst>
            </p:cNvPr>
            <p:cNvSpPr txBox="1"/>
            <p:nvPr/>
          </p:nvSpPr>
          <p:spPr>
            <a:xfrm>
              <a:off x="6114294" y="6024996"/>
              <a:ext cx="5061090" cy="523220"/>
            </a:xfrm>
            <a:prstGeom prst="rect">
              <a:avLst/>
            </a:prstGeom>
            <a:noFill/>
          </p:spPr>
          <p:txBody>
            <a:bodyPr wrap="square" rtlCol="0">
              <a:spAutoFit/>
            </a:bodyPr>
            <a:lstStyle/>
            <a:p>
              <a:r>
                <a:rPr lang="en-US" sz="1400" b="1" i="1" dirty="0"/>
                <a:t>Jun Hong and P. </a:t>
              </a:r>
              <a:r>
                <a:rPr lang="en-US" sz="1400" b="1" i="1" dirty="0" err="1"/>
                <a:t>Danielewicz</a:t>
              </a:r>
              <a:r>
                <a:rPr lang="en-US" sz="1400" b="1" i="1" dirty="0"/>
                <a:t>, Phys. Rev. C90, 024605 (2014)</a:t>
              </a:r>
            </a:p>
            <a:p>
              <a:r>
                <a:rPr lang="de-DE" sz="1400" b="1" i="1" dirty="0"/>
                <a:t>P. Senger, 3</a:t>
              </a:r>
              <a:r>
                <a:rPr lang="de-DE" sz="1400" b="1" i="1" baseline="30000" dirty="0"/>
                <a:t>rd</a:t>
              </a:r>
              <a:r>
                <a:rPr lang="de-DE" sz="1400" b="1" i="1" dirty="0"/>
                <a:t> and 4</a:t>
              </a:r>
              <a:r>
                <a:rPr lang="de-DE" sz="1400" b="1" i="1" baseline="30000" dirty="0"/>
                <a:t>th</a:t>
              </a:r>
              <a:r>
                <a:rPr lang="de-DE" sz="1400" b="1" i="1" dirty="0"/>
                <a:t> CBM China Meeting (2018-2019)</a:t>
              </a:r>
              <a:endParaRPr lang="en-US" sz="1400" b="1" i="1" dirty="0"/>
            </a:p>
          </p:txBody>
        </p:sp>
        <p:pic>
          <p:nvPicPr>
            <p:cNvPr id="12" name="Picture 11">
              <a:extLst>
                <a:ext uri="{FF2B5EF4-FFF2-40B4-BE49-F238E27FC236}">
                  <a16:creationId xmlns:a16="http://schemas.microsoft.com/office/drawing/2014/main" id="{C69629D6-D3DB-4392-9B4D-07392EE08D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graphicFrame>
        <p:nvGraphicFramePr>
          <p:cNvPr id="15" name="Tabelle 4">
            <a:extLst>
              <a:ext uri="{FF2B5EF4-FFF2-40B4-BE49-F238E27FC236}">
                <a16:creationId xmlns:a16="http://schemas.microsoft.com/office/drawing/2014/main" id="{9D003FAC-991E-4317-B9A5-657334B15D94}"/>
              </a:ext>
            </a:extLst>
          </p:cNvPr>
          <p:cNvGraphicFramePr>
            <a:graphicFrameLocks noGrp="1"/>
          </p:cNvGraphicFramePr>
          <p:nvPr>
            <p:extLst>
              <p:ext uri="{D42A27DB-BD31-4B8C-83A1-F6EECF244321}">
                <p14:modId xmlns:p14="http://schemas.microsoft.com/office/powerpoint/2010/main" val="2099296494"/>
              </p:ext>
            </p:extLst>
          </p:nvPr>
        </p:nvGraphicFramePr>
        <p:xfrm>
          <a:off x="6048010" y="1988519"/>
          <a:ext cx="6086008" cy="4114800"/>
        </p:xfrm>
        <a:graphic>
          <a:graphicData uri="http://schemas.openxmlformats.org/drawingml/2006/table">
            <a:tbl>
              <a:tblPr firstRow="1" bandRow="1">
                <a:tableStyleId>{5C22544A-7EE6-4342-B048-85BDC9FD1C3A}</a:tableStyleId>
              </a:tblPr>
              <a:tblGrid>
                <a:gridCol w="536893">
                  <a:extLst>
                    <a:ext uri="{9D8B030D-6E8A-4147-A177-3AD203B41FA5}">
                      <a16:colId xmlns:a16="http://schemas.microsoft.com/office/drawing/2014/main" val="20000"/>
                    </a:ext>
                  </a:extLst>
                </a:gridCol>
                <a:gridCol w="1073467">
                  <a:extLst>
                    <a:ext uri="{9D8B030D-6E8A-4147-A177-3AD203B41FA5}">
                      <a16:colId xmlns:a16="http://schemas.microsoft.com/office/drawing/2014/main" val="20001"/>
                    </a:ext>
                  </a:extLst>
                </a:gridCol>
                <a:gridCol w="1784667">
                  <a:extLst>
                    <a:ext uri="{9D8B030D-6E8A-4147-A177-3AD203B41FA5}">
                      <a16:colId xmlns:a16="http://schemas.microsoft.com/office/drawing/2014/main" val="20002"/>
                    </a:ext>
                  </a:extLst>
                </a:gridCol>
                <a:gridCol w="1106805">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tblGrid>
              <a:tr h="384385">
                <a:tc>
                  <a:txBody>
                    <a:bodyPr/>
                    <a:lstStyle/>
                    <a:p>
                      <a:pPr algn="ctr"/>
                      <a:r>
                        <a:rPr lang="de-DE" sz="2000" b="1" dirty="0">
                          <a:solidFill>
                            <a:schemeClr val="bg1"/>
                          </a:solidFill>
                          <a:latin typeface="+mn-lt"/>
                        </a:rPr>
                        <a:t>I</a:t>
                      </a:r>
                      <a:r>
                        <a:rPr lang="de-DE" sz="2000" b="1" baseline="-25000" dirty="0">
                          <a:solidFill>
                            <a:schemeClr val="bg1"/>
                          </a:solidFill>
                          <a:latin typeface="+mn-lt"/>
                        </a:rPr>
                        <a:t>3</a:t>
                      </a:r>
                      <a:endParaRPr lang="en-US" sz="2000" b="1" baseline="-25000" dirty="0">
                        <a:solidFill>
                          <a:schemeClr val="bg1"/>
                        </a:solidFill>
                        <a:latin typeface="+mn-lt"/>
                      </a:endParaRPr>
                    </a:p>
                  </a:txBody>
                  <a:tcPr>
                    <a:lnB w="12700" cap="flat" cmpd="sng" algn="ctr">
                      <a:solidFill>
                        <a:srgbClr val="0000FE"/>
                      </a:solidFill>
                      <a:prstDash val="solid"/>
                      <a:round/>
                      <a:headEnd type="none" w="med" len="med"/>
                      <a:tailEnd type="none" w="med" len="med"/>
                    </a:lnB>
                    <a:solidFill>
                      <a:srgbClr val="0000FE"/>
                    </a:solidFill>
                  </a:tcPr>
                </a:tc>
                <a:tc>
                  <a:txBody>
                    <a:bodyPr/>
                    <a:lstStyle/>
                    <a:p>
                      <a:pPr algn="ctr"/>
                      <a:r>
                        <a:rPr lang="de-DE" sz="2000" b="1" dirty="0">
                          <a:solidFill>
                            <a:schemeClr val="bg1"/>
                          </a:solidFill>
                          <a:latin typeface="+mn-lt"/>
                        </a:rPr>
                        <a:t>Particle</a:t>
                      </a:r>
                      <a:endParaRPr lang="en-US" sz="2000" b="1" dirty="0">
                        <a:solidFill>
                          <a:schemeClr val="bg1"/>
                        </a:solidFill>
                        <a:latin typeface="+mn-lt"/>
                      </a:endParaRPr>
                    </a:p>
                  </a:txBody>
                  <a:tcPr>
                    <a:lnB w="12700" cap="flat" cmpd="sng" algn="ctr">
                      <a:solidFill>
                        <a:srgbClr val="0000FE"/>
                      </a:solidFill>
                      <a:prstDash val="solid"/>
                      <a:round/>
                      <a:headEnd type="none" w="med" len="med"/>
                      <a:tailEnd type="none" w="med" len="med"/>
                    </a:lnB>
                    <a:solidFill>
                      <a:srgbClr val="0000FE"/>
                    </a:solidFill>
                  </a:tcPr>
                </a:tc>
                <a:tc>
                  <a:txBody>
                    <a:bodyPr/>
                    <a:lstStyle/>
                    <a:p>
                      <a:pPr algn="ctr"/>
                      <a:r>
                        <a:rPr lang="de-DE" sz="2000" b="1" dirty="0">
                          <a:solidFill>
                            <a:schemeClr val="bg1"/>
                          </a:solidFill>
                          <a:latin typeface="+mn-lt"/>
                        </a:rPr>
                        <a:t>Production</a:t>
                      </a:r>
                      <a:endParaRPr lang="en-US" sz="2000" b="1" dirty="0">
                        <a:solidFill>
                          <a:schemeClr val="bg1"/>
                        </a:solidFill>
                        <a:latin typeface="+mn-lt"/>
                      </a:endParaRPr>
                    </a:p>
                  </a:txBody>
                  <a:tcPr>
                    <a:lnB w="12700" cap="flat" cmpd="sng" algn="ctr">
                      <a:solidFill>
                        <a:srgbClr val="0000FE"/>
                      </a:solidFill>
                      <a:prstDash val="solid"/>
                      <a:round/>
                      <a:headEnd type="none" w="med" len="med"/>
                      <a:tailEnd type="none" w="med" len="med"/>
                    </a:lnB>
                    <a:solidFill>
                      <a:srgbClr val="0000FE"/>
                    </a:solidFill>
                  </a:tcPr>
                </a:tc>
                <a:tc>
                  <a:txBody>
                    <a:bodyPr/>
                    <a:lstStyle/>
                    <a:p>
                      <a:pPr algn="ctr"/>
                      <a:r>
                        <a:rPr lang="de-DE" sz="2000" b="1" dirty="0" err="1">
                          <a:solidFill>
                            <a:schemeClr val="bg1"/>
                          </a:solidFill>
                          <a:latin typeface="+mn-lt"/>
                          <a:ea typeface="Tahoma" panose="020B0604030504040204" pitchFamily="34" charset="0"/>
                          <a:cs typeface="Tahoma" panose="020B0604030504040204" pitchFamily="34" charset="0"/>
                        </a:rPr>
                        <a:t>E</a:t>
                      </a:r>
                      <a:r>
                        <a:rPr lang="de-DE" sz="2000" b="1" baseline="-25000" dirty="0" err="1">
                          <a:solidFill>
                            <a:schemeClr val="bg1"/>
                          </a:solidFill>
                          <a:latin typeface="+mn-lt"/>
                          <a:ea typeface="Tahoma" panose="020B0604030504040204" pitchFamily="34" charset="0"/>
                          <a:cs typeface="Tahoma" panose="020B0604030504040204" pitchFamily="34" charset="0"/>
                        </a:rPr>
                        <a:t>thr</a:t>
                      </a:r>
                      <a:endParaRPr lang="en-US" sz="2000" b="1" dirty="0">
                        <a:solidFill>
                          <a:schemeClr val="bg1"/>
                        </a:solidFill>
                        <a:latin typeface="+mn-lt"/>
                      </a:endParaRPr>
                    </a:p>
                  </a:txBody>
                  <a:tcPr>
                    <a:lnB w="12700" cap="flat" cmpd="sng" algn="ctr">
                      <a:solidFill>
                        <a:srgbClr val="0000FE"/>
                      </a:solidFill>
                      <a:prstDash val="solid"/>
                      <a:round/>
                      <a:headEnd type="none" w="med" len="med"/>
                      <a:tailEnd type="none" w="med" len="med"/>
                    </a:lnB>
                    <a:solidFill>
                      <a:srgbClr val="0000FE"/>
                    </a:solidFill>
                  </a:tcPr>
                </a:tc>
                <a:tc>
                  <a:txBody>
                    <a:bodyPr/>
                    <a:lstStyle/>
                    <a:p>
                      <a:pPr algn="ctr"/>
                      <a:r>
                        <a:rPr lang="de-DE" sz="2000" b="1" dirty="0">
                          <a:solidFill>
                            <a:schemeClr val="bg1"/>
                          </a:solidFill>
                          <a:latin typeface="+mn-lt"/>
                        </a:rPr>
                        <a:t>Decay</a:t>
                      </a:r>
                      <a:endParaRPr lang="en-US" sz="2000" b="1" dirty="0">
                        <a:solidFill>
                          <a:schemeClr val="bg1"/>
                        </a:solidFill>
                        <a:latin typeface="+mn-lt"/>
                      </a:endParaRPr>
                    </a:p>
                  </a:txBody>
                  <a:tcPr>
                    <a:lnB w="12700" cap="flat" cmpd="sng" algn="ctr">
                      <a:solidFill>
                        <a:srgbClr val="0000FE"/>
                      </a:solidFill>
                      <a:prstDash val="solid"/>
                      <a:round/>
                      <a:headEnd type="none" w="med" len="med"/>
                      <a:tailEnd type="none" w="med" len="med"/>
                    </a:lnB>
                    <a:solidFill>
                      <a:srgbClr val="0000FE"/>
                    </a:solidFill>
                  </a:tcPr>
                </a:tc>
                <a:extLst>
                  <a:ext uri="{0D108BD9-81ED-4DB2-BD59-A6C34878D82A}">
                    <a16:rowId xmlns:a16="http://schemas.microsoft.com/office/drawing/2014/main" val="10000"/>
                  </a:ext>
                </a:extLst>
              </a:tr>
              <a:tr h="975746">
                <a:tc>
                  <a:txBody>
                    <a:bodyPr/>
                    <a:lstStyle/>
                    <a:p>
                      <a:pPr algn="ctr"/>
                      <a:r>
                        <a:rPr lang="de-DE" sz="2000" dirty="0">
                          <a:solidFill>
                            <a:schemeClr val="tx1"/>
                          </a:solidFill>
                          <a:latin typeface="+mn-lt"/>
                        </a:rPr>
                        <a:t>+1</a:t>
                      </a:r>
                      <a:endParaRPr lang="en-US" sz="2000" dirty="0">
                        <a:solidFill>
                          <a:schemeClr val="tx1"/>
                        </a:solidFill>
                        <a:latin typeface="+mn-lt"/>
                      </a:endParaRPr>
                    </a:p>
                  </a:txBody>
                  <a:tcPr anchor="ctr">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algn="ctr"/>
                      <a:r>
                        <a:rPr lang="de-DE" sz="2000" dirty="0">
                          <a:latin typeface="+mn-lt"/>
                          <a:ea typeface="Tahoma" panose="020B0604030504040204" pitchFamily="34" charset="0"/>
                          <a:cs typeface="Tahoma" panose="020B0604030504040204" pitchFamily="34" charset="0"/>
                        </a:rPr>
                        <a:t>Σ</a:t>
                      </a:r>
                      <a:r>
                        <a:rPr lang="de-DE" sz="2000" baseline="30000" dirty="0">
                          <a:latin typeface="+mn-lt"/>
                          <a:ea typeface="Tahoma" panose="020B0604030504040204" pitchFamily="34" charset="0"/>
                          <a:cs typeface="Tahoma" panose="020B0604030504040204" pitchFamily="34" charset="0"/>
                        </a:rPr>
                        <a:t>+</a:t>
                      </a:r>
                      <a:r>
                        <a:rPr lang="de-DE" sz="2000" dirty="0">
                          <a:latin typeface="+mn-lt"/>
                          <a:ea typeface="Tahoma" panose="020B0604030504040204" pitchFamily="34" charset="0"/>
                          <a:cs typeface="Tahoma" panose="020B0604030504040204" pitchFamily="34" charset="0"/>
                        </a:rPr>
                        <a:t>(</a:t>
                      </a:r>
                      <a:r>
                        <a:rPr lang="de-DE" sz="2000" dirty="0" err="1">
                          <a:latin typeface="+mn-lt"/>
                          <a:ea typeface="Tahoma" panose="020B0604030504040204" pitchFamily="34" charset="0"/>
                          <a:cs typeface="Tahoma" panose="020B0604030504040204" pitchFamily="34" charset="0"/>
                        </a:rPr>
                        <a:t>uus</a:t>
                      </a:r>
                      <a:r>
                        <a:rPr lang="de-DE" sz="2000" dirty="0">
                          <a:latin typeface="+mn-lt"/>
                          <a:ea typeface="Tahoma" panose="020B0604030504040204" pitchFamily="34" charset="0"/>
                          <a:cs typeface="Tahoma" panose="020B0604030504040204" pitchFamily="34" charset="0"/>
                        </a:rPr>
                        <a:t>) </a:t>
                      </a: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algn="ctr"/>
                      <a:r>
                        <a:rPr lang="de-DE" sz="2000" dirty="0">
                          <a:latin typeface="+mn-lt"/>
                          <a:ea typeface="Tahoma" panose="020B0604030504040204" pitchFamily="34" charset="0"/>
                          <a:cs typeface="Tahoma" panose="020B0604030504040204" pitchFamily="34" charset="0"/>
                          <a:sym typeface="Symbol"/>
                        </a:rPr>
                        <a:t>pp  </a:t>
                      </a:r>
                      <a:r>
                        <a:rPr lang="de-DE" sz="2000" dirty="0" err="1">
                          <a:latin typeface="+mn-lt"/>
                          <a:ea typeface="Tahoma" panose="020B0604030504040204" pitchFamily="34" charset="0"/>
                          <a:cs typeface="Tahoma" panose="020B0604030504040204" pitchFamily="34" charset="0"/>
                        </a:rPr>
                        <a:t>Σ</a:t>
                      </a:r>
                      <a:r>
                        <a:rPr lang="de-DE" sz="2000" baseline="30000" dirty="0" err="1">
                          <a:latin typeface="+mn-lt"/>
                          <a:ea typeface="Tahoma" panose="020B0604030504040204" pitchFamily="34" charset="0"/>
                          <a:cs typeface="Tahoma" panose="020B0604030504040204" pitchFamily="34" charset="0"/>
                        </a:rPr>
                        <a:t>+</a:t>
                      </a:r>
                      <a:r>
                        <a:rPr lang="de-DE" sz="2000" dirty="0" err="1">
                          <a:latin typeface="+mn-lt"/>
                          <a:ea typeface="Tahoma" panose="020B0604030504040204" pitchFamily="34" charset="0"/>
                          <a:cs typeface="Tahoma" panose="020B0604030504040204" pitchFamily="34" charset="0"/>
                        </a:rPr>
                        <a:t>K</a:t>
                      </a:r>
                      <a:r>
                        <a:rPr lang="de-DE" sz="2000" baseline="30000" dirty="0" err="1">
                          <a:latin typeface="+mn-lt"/>
                          <a:ea typeface="Tahoma" panose="020B0604030504040204" pitchFamily="34" charset="0"/>
                          <a:cs typeface="Tahoma" panose="020B0604030504040204" pitchFamily="34" charset="0"/>
                        </a:rPr>
                        <a:t>+</a:t>
                      </a:r>
                      <a:r>
                        <a:rPr lang="de-DE" sz="2000" dirty="0" err="1">
                          <a:latin typeface="+mn-lt"/>
                          <a:ea typeface="Tahoma" panose="020B0604030504040204" pitchFamily="34" charset="0"/>
                          <a:cs typeface="Tahoma" panose="020B0604030504040204" pitchFamily="34" charset="0"/>
                        </a:rPr>
                        <a:t>n</a:t>
                      </a:r>
                      <a:r>
                        <a:rPr lang="de-DE" sz="2000" dirty="0">
                          <a:latin typeface="+mn-lt"/>
                          <a:ea typeface="Tahoma" panose="020B0604030504040204" pitchFamily="34" charset="0"/>
                          <a:cs typeface="Tahoma" panose="020B0604030504040204" pitchFamily="34" charset="0"/>
                        </a:rPr>
                        <a:t> </a:t>
                      </a:r>
                    </a:p>
                    <a:p>
                      <a:pPr algn="ctr"/>
                      <a:r>
                        <a:rPr lang="de-DE" sz="2000" dirty="0">
                          <a:latin typeface="+mn-lt"/>
                          <a:ea typeface="Tahoma" panose="020B0604030504040204" pitchFamily="34" charset="0"/>
                          <a:cs typeface="Tahoma" panose="020B0604030504040204" pitchFamily="34" charset="0"/>
                          <a:sym typeface="Symbol"/>
                        </a:rPr>
                        <a:t>pp  </a:t>
                      </a:r>
                      <a:r>
                        <a:rPr lang="de-DE" sz="2000" dirty="0">
                          <a:latin typeface="+mn-lt"/>
                          <a:ea typeface="Tahoma" panose="020B0604030504040204" pitchFamily="34" charset="0"/>
                          <a:cs typeface="Tahoma" panose="020B0604030504040204" pitchFamily="34" charset="0"/>
                        </a:rPr>
                        <a:t>Σ</a:t>
                      </a:r>
                      <a:r>
                        <a:rPr lang="de-DE" sz="2000" baseline="30000" dirty="0">
                          <a:latin typeface="+mn-lt"/>
                          <a:ea typeface="Tahoma" panose="020B0604030504040204" pitchFamily="34" charset="0"/>
                          <a:cs typeface="Tahoma" panose="020B0604030504040204" pitchFamily="34" charset="0"/>
                        </a:rPr>
                        <a:t>+</a:t>
                      </a:r>
                      <a:r>
                        <a:rPr lang="de-DE" sz="2000" dirty="0">
                          <a:latin typeface="+mn-lt"/>
                          <a:ea typeface="Tahoma" panose="020B0604030504040204" pitchFamily="34" charset="0"/>
                          <a:cs typeface="Tahoma" panose="020B0604030504040204" pitchFamily="34" charset="0"/>
                        </a:rPr>
                        <a:t>K</a:t>
                      </a:r>
                      <a:r>
                        <a:rPr lang="de-DE" sz="2000" baseline="30000" dirty="0">
                          <a:latin typeface="+mn-lt"/>
                          <a:ea typeface="Tahoma" panose="020B0604030504040204" pitchFamily="34" charset="0"/>
                          <a:cs typeface="Tahoma" panose="020B0604030504040204" pitchFamily="34" charset="0"/>
                        </a:rPr>
                        <a:t>0</a:t>
                      </a:r>
                      <a:r>
                        <a:rPr lang="de-DE" sz="2000" dirty="0">
                          <a:latin typeface="+mn-lt"/>
                          <a:ea typeface="Tahoma" panose="020B0604030504040204" pitchFamily="34" charset="0"/>
                          <a:cs typeface="Tahoma" panose="020B0604030504040204" pitchFamily="34" charset="0"/>
                        </a:rPr>
                        <a:t>p </a:t>
                      </a:r>
                    </a:p>
                    <a:p>
                      <a:pPr marL="0" marR="0" indent="0" algn="ctr" defTabSz="914400" rtl="0" eaLnBrk="1" fontAlgn="auto" latinLnBrk="0" hangingPunct="1">
                        <a:lnSpc>
                          <a:spcPct val="100000"/>
                        </a:lnSpc>
                        <a:spcBef>
                          <a:spcPts val="0"/>
                        </a:spcBef>
                        <a:spcAft>
                          <a:spcPts val="0"/>
                        </a:spcAft>
                        <a:buClrTx/>
                        <a:buSzTx/>
                        <a:buFontTx/>
                        <a:buNone/>
                        <a:tabLst/>
                        <a:defRPr/>
                      </a:pPr>
                      <a:r>
                        <a:rPr lang="de-DE" sz="2000" baseline="0" dirty="0" err="1">
                          <a:latin typeface="+mn-lt"/>
                          <a:ea typeface="Tahoma" panose="020B0604030504040204" pitchFamily="34" charset="0"/>
                          <a:cs typeface="Tahoma" panose="020B0604030504040204" pitchFamily="34" charset="0"/>
                          <a:sym typeface="Symbol"/>
                        </a:rPr>
                        <a:t>pn</a:t>
                      </a:r>
                      <a:r>
                        <a:rPr lang="de-DE" sz="2000" baseline="0" dirty="0">
                          <a:latin typeface="+mn-lt"/>
                          <a:ea typeface="Tahoma" panose="020B0604030504040204" pitchFamily="34" charset="0"/>
                          <a:cs typeface="Tahoma" panose="020B0604030504040204" pitchFamily="34" charset="0"/>
                          <a:sym typeface="Symbol"/>
                        </a:rPr>
                        <a:t> </a:t>
                      </a:r>
                      <a:r>
                        <a:rPr lang="de-DE" sz="2000" dirty="0">
                          <a:latin typeface="+mn-lt"/>
                          <a:ea typeface="Tahoma" panose="020B0604030504040204" pitchFamily="34" charset="0"/>
                          <a:cs typeface="Tahoma" panose="020B0604030504040204" pitchFamily="34" charset="0"/>
                          <a:sym typeface="Symbol"/>
                        </a:rPr>
                        <a:t> </a:t>
                      </a:r>
                      <a:r>
                        <a:rPr lang="de-DE" sz="2000" dirty="0">
                          <a:latin typeface="+mn-lt"/>
                          <a:ea typeface="Tahoma" panose="020B0604030504040204" pitchFamily="34" charset="0"/>
                          <a:cs typeface="Tahoma" panose="020B0604030504040204" pitchFamily="34" charset="0"/>
                        </a:rPr>
                        <a:t>Σ</a:t>
                      </a:r>
                      <a:r>
                        <a:rPr lang="de-DE" sz="2000" baseline="30000" dirty="0">
                          <a:latin typeface="+mn-lt"/>
                          <a:ea typeface="Tahoma" panose="020B0604030504040204" pitchFamily="34" charset="0"/>
                          <a:cs typeface="Tahoma" panose="020B0604030504040204" pitchFamily="34" charset="0"/>
                        </a:rPr>
                        <a:t>+</a:t>
                      </a:r>
                      <a:r>
                        <a:rPr lang="de-DE" sz="2000" dirty="0">
                          <a:latin typeface="+mn-lt"/>
                          <a:ea typeface="Tahoma" panose="020B0604030504040204" pitchFamily="34" charset="0"/>
                          <a:cs typeface="Tahoma" panose="020B0604030504040204" pitchFamily="34" charset="0"/>
                        </a:rPr>
                        <a:t>K</a:t>
                      </a:r>
                      <a:r>
                        <a:rPr lang="de-DE" sz="2000" baseline="30000" dirty="0">
                          <a:latin typeface="+mn-lt"/>
                          <a:ea typeface="Tahoma" panose="020B0604030504040204" pitchFamily="34" charset="0"/>
                          <a:cs typeface="Tahoma" panose="020B0604030504040204" pitchFamily="34" charset="0"/>
                        </a:rPr>
                        <a:t>0</a:t>
                      </a:r>
                      <a:r>
                        <a:rPr lang="de-DE" sz="2000" baseline="0" dirty="0">
                          <a:latin typeface="+mn-lt"/>
                          <a:ea typeface="Tahoma" panose="020B0604030504040204" pitchFamily="34" charset="0"/>
                          <a:cs typeface="Tahoma" panose="020B0604030504040204" pitchFamily="34" charset="0"/>
                        </a:rPr>
                        <a:t>n</a:t>
                      </a:r>
                      <a:r>
                        <a:rPr lang="de-DE" sz="2000" dirty="0">
                          <a:latin typeface="+mn-lt"/>
                          <a:ea typeface="Tahoma" panose="020B0604030504040204" pitchFamily="34" charset="0"/>
                          <a:cs typeface="Tahoma" panose="020B0604030504040204" pitchFamily="34" charset="0"/>
                        </a:rPr>
                        <a:t> </a:t>
                      </a: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algn="ctr"/>
                      <a:r>
                        <a:rPr lang="de-DE" sz="2000" dirty="0">
                          <a:latin typeface="+mn-lt"/>
                          <a:ea typeface="Tahoma" panose="020B0604030504040204" pitchFamily="34" charset="0"/>
                          <a:cs typeface="Tahoma" panose="020B0604030504040204" pitchFamily="34" charset="0"/>
                        </a:rPr>
                        <a:t>1.8 GeV </a:t>
                      </a: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algn="ctr"/>
                      <a:r>
                        <a:rPr lang="de-DE" sz="2000" dirty="0">
                          <a:latin typeface="+mn-lt"/>
                          <a:ea typeface="Tahoma" panose="020B0604030504040204" pitchFamily="34" charset="0"/>
                          <a:cs typeface="Tahoma" panose="020B0604030504040204" pitchFamily="34" charset="0"/>
                        </a:rPr>
                        <a:t>Σ</a:t>
                      </a:r>
                      <a:r>
                        <a:rPr lang="de-DE" sz="2000" baseline="30000" dirty="0">
                          <a:latin typeface="+mn-lt"/>
                          <a:ea typeface="Tahoma" panose="020B0604030504040204" pitchFamily="34" charset="0"/>
                          <a:cs typeface="Tahoma" panose="020B0604030504040204" pitchFamily="34" charset="0"/>
                        </a:rPr>
                        <a:t>+</a:t>
                      </a:r>
                      <a:r>
                        <a:rPr lang="de-DE" sz="2000" dirty="0">
                          <a:latin typeface="+mn-lt"/>
                          <a:ea typeface="Tahoma" panose="020B0604030504040204" pitchFamily="34" charset="0"/>
                          <a:cs typeface="Tahoma" panose="020B0604030504040204" pitchFamily="34" charset="0"/>
                        </a:rPr>
                        <a:t> </a:t>
                      </a:r>
                      <a:r>
                        <a:rPr lang="de-DE" sz="2000" dirty="0">
                          <a:latin typeface="+mn-lt"/>
                          <a:ea typeface="Tahoma" panose="020B0604030504040204" pitchFamily="34" charset="0"/>
                          <a:cs typeface="Tahoma" panose="020B0604030504040204" pitchFamily="34" charset="0"/>
                          <a:sym typeface="Symbol"/>
                        </a:rPr>
                        <a:t> p</a:t>
                      </a:r>
                      <a:r>
                        <a:rPr lang="el-GR" sz="2000" kern="1200" dirty="0">
                          <a:solidFill>
                            <a:schemeClr val="dk1"/>
                          </a:solidFill>
                          <a:latin typeface="+mn-lt"/>
                          <a:ea typeface="Tahoma" panose="020B0604030504040204" pitchFamily="34" charset="0"/>
                          <a:cs typeface="Tahoma" panose="020B0604030504040204" pitchFamily="34" charset="0"/>
                          <a:sym typeface="Symbol"/>
                        </a:rPr>
                        <a:t>π</a:t>
                      </a:r>
                      <a:r>
                        <a:rPr lang="de-DE" sz="2000" baseline="30000" dirty="0">
                          <a:latin typeface="+mn-lt"/>
                          <a:ea typeface="Tahoma" panose="020B0604030504040204" pitchFamily="34" charset="0"/>
                          <a:cs typeface="Tahoma" panose="020B0604030504040204" pitchFamily="34" charset="0"/>
                          <a:sym typeface="Symbol"/>
                        </a:rPr>
                        <a:t>0</a:t>
                      </a:r>
                    </a:p>
                    <a:p>
                      <a:pPr algn="ctr"/>
                      <a:r>
                        <a:rPr lang="de-DE" sz="2000" dirty="0">
                          <a:latin typeface="+mn-lt"/>
                          <a:ea typeface="Tahoma" panose="020B0604030504040204" pitchFamily="34" charset="0"/>
                          <a:cs typeface="Tahoma" panose="020B0604030504040204" pitchFamily="34" charset="0"/>
                        </a:rPr>
                        <a:t>Σ</a:t>
                      </a:r>
                      <a:r>
                        <a:rPr lang="de-DE" sz="2000" baseline="30000" dirty="0">
                          <a:latin typeface="+mn-lt"/>
                          <a:ea typeface="Tahoma" panose="020B0604030504040204" pitchFamily="34" charset="0"/>
                          <a:cs typeface="Tahoma" panose="020B0604030504040204" pitchFamily="34" charset="0"/>
                        </a:rPr>
                        <a:t>+</a:t>
                      </a:r>
                      <a:r>
                        <a:rPr lang="de-DE" sz="2000" dirty="0">
                          <a:latin typeface="+mn-lt"/>
                          <a:ea typeface="Tahoma" panose="020B0604030504040204" pitchFamily="34" charset="0"/>
                          <a:cs typeface="Tahoma" panose="020B0604030504040204" pitchFamily="34" charset="0"/>
                          <a:sym typeface="Symbol"/>
                        </a:rPr>
                        <a:t> n</a:t>
                      </a:r>
                      <a:r>
                        <a:rPr lang="el-GR" sz="2000" kern="1200" dirty="0">
                          <a:solidFill>
                            <a:schemeClr val="dk1"/>
                          </a:solidFill>
                          <a:latin typeface="+mn-lt"/>
                          <a:ea typeface="Tahoma" panose="020B0604030504040204" pitchFamily="34" charset="0"/>
                          <a:cs typeface="Tahoma" panose="020B0604030504040204" pitchFamily="34" charset="0"/>
                          <a:sym typeface="Symbol"/>
                        </a:rPr>
                        <a:t>π</a:t>
                      </a:r>
                      <a:r>
                        <a:rPr lang="de-DE" sz="2000" kern="1200" baseline="30000" dirty="0">
                          <a:solidFill>
                            <a:schemeClr val="dk1"/>
                          </a:solidFill>
                          <a:latin typeface="+mn-lt"/>
                          <a:ea typeface="Tahoma" panose="020B0604030504040204" pitchFamily="34" charset="0"/>
                          <a:cs typeface="Tahoma" panose="020B0604030504040204" pitchFamily="34" charset="0"/>
                          <a:sym typeface="Symbol"/>
                        </a:rPr>
                        <a:t>+</a:t>
                      </a: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extLst>
                  <a:ext uri="{0D108BD9-81ED-4DB2-BD59-A6C34878D82A}">
                    <a16:rowId xmlns:a16="http://schemas.microsoft.com/office/drawing/2014/main" val="10001"/>
                  </a:ext>
                </a:extLst>
              </a:tr>
              <a:tr h="680066">
                <a:tc>
                  <a:txBody>
                    <a:bodyPr/>
                    <a:lstStyle/>
                    <a:p>
                      <a:pPr algn="ctr"/>
                      <a:r>
                        <a:rPr lang="de-DE" sz="2000" dirty="0">
                          <a:solidFill>
                            <a:schemeClr val="tx1"/>
                          </a:solidFill>
                          <a:latin typeface="+mn-lt"/>
                        </a:rPr>
                        <a:t>-1</a:t>
                      </a:r>
                      <a:endParaRPr lang="en-US" sz="2000" dirty="0">
                        <a:solidFill>
                          <a:schemeClr val="tx1"/>
                        </a:solidFill>
                        <a:latin typeface="+mn-lt"/>
                      </a:endParaRPr>
                    </a:p>
                  </a:txBody>
                  <a:tcPr anchor="ctr">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algn="ctr"/>
                      <a:r>
                        <a:rPr lang="de-DE" sz="2000" dirty="0">
                          <a:latin typeface="+mn-lt"/>
                          <a:ea typeface="Tahoma" panose="020B0604030504040204" pitchFamily="34" charset="0"/>
                          <a:cs typeface="Tahoma" panose="020B0604030504040204" pitchFamily="34" charset="0"/>
                        </a:rPr>
                        <a:t>Σ</a:t>
                      </a:r>
                      <a:r>
                        <a:rPr lang="de-DE" sz="2000" baseline="30000" dirty="0">
                          <a:latin typeface="+mn-lt"/>
                          <a:ea typeface="Tahoma" panose="020B0604030504040204" pitchFamily="34" charset="0"/>
                          <a:cs typeface="Tahoma" panose="020B0604030504040204" pitchFamily="34" charset="0"/>
                        </a:rPr>
                        <a:t>-</a:t>
                      </a:r>
                      <a:r>
                        <a:rPr lang="de-DE" sz="2000" dirty="0">
                          <a:latin typeface="+mn-lt"/>
                          <a:ea typeface="Tahoma" panose="020B0604030504040204" pitchFamily="34" charset="0"/>
                          <a:cs typeface="Tahoma" panose="020B0604030504040204" pitchFamily="34" charset="0"/>
                        </a:rPr>
                        <a:t>(</a:t>
                      </a:r>
                      <a:r>
                        <a:rPr lang="de-DE" sz="2000" dirty="0" err="1">
                          <a:latin typeface="+mn-lt"/>
                          <a:ea typeface="Tahoma" panose="020B0604030504040204" pitchFamily="34" charset="0"/>
                          <a:cs typeface="Tahoma" panose="020B0604030504040204" pitchFamily="34" charset="0"/>
                        </a:rPr>
                        <a:t>dds</a:t>
                      </a:r>
                      <a:r>
                        <a:rPr lang="de-DE" sz="2000" dirty="0">
                          <a:latin typeface="+mn-lt"/>
                          <a:ea typeface="Tahoma" panose="020B0604030504040204" pitchFamily="34" charset="0"/>
                          <a:cs typeface="Tahoma" panose="020B0604030504040204" pitchFamily="34" charset="0"/>
                        </a:rPr>
                        <a:t>) </a:t>
                      </a: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baseline="0" dirty="0" err="1">
                          <a:latin typeface="+mn-lt"/>
                          <a:ea typeface="Tahoma" panose="020B0604030504040204" pitchFamily="34" charset="0"/>
                          <a:cs typeface="Tahoma" panose="020B0604030504040204" pitchFamily="34" charset="0"/>
                          <a:sym typeface="Symbol"/>
                        </a:rPr>
                        <a:t>pn</a:t>
                      </a:r>
                      <a:r>
                        <a:rPr lang="de-DE" sz="2000" baseline="0" dirty="0">
                          <a:latin typeface="+mn-lt"/>
                          <a:ea typeface="Tahoma" panose="020B0604030504040204" pitchFamily="34" charset="0"/>
                          <a:cs typeface="Tahoma" panose="020B0604030504040204" pitchFamily="34" charset="0"/>
                          <a:sym typeface="Symbol"/>
                        </a:rPr>
                        <a:t> </a:t>
                      </a:r>
                      <a:r>
                        <a:rPr lang="de-DE" sz="2000" dirty="0">
                          <a:latin typeface="+mn-lt"/>
                          <a:ea typeface="Tahoma" panose="020B0604030504040204" pitchFamily="34" charset="0"/>
                          <a:cs typeface="Tahoma" panose="020B0604030504040204" pitchFamily="34" charset="0"/>
                          <a:sym typeface="Symbol"/>
                        </a:rPr>
                        <a:t> </a:t>
                      </a:r>
                      <a:r>
                        <a:rPr lang="de-DE" sz="2000" dirty="0" err="1">
                          <a:latin typeface="+mn-lt"/>
                          <a:ea typeface="Tahoma" panose="020B0604030504040204" pitchFamily="34" charset="0"/>
                          <a:cs typeface="Tahoma" panose="020B0604030504040204" pitchFamily="34" charset="0"/>
                        </a:rPr>
                        <a:t>Σ</a:t>
                      </a:r>
                      <a:r>
                        <a:rPr lang="de-DE" sz="2000" baseline="30000" dirty="0" err="1">
                          <a:latin typeface="+mn-lt"/>
                          <a:ea typeface="Tahoma" panose="020B0604030504040204" pitchFamily="34" charset="0"/>
                          <a:cs typeface="Tahoma" panose="020B0604030504040204" pitchFamily="34" charset="0"/>
                        </a:rPr>
                        <a:t>-</a:t>
                      </a:r>
                      <a:r>
                        <a:rPr lang="de-DE" sz="2000" dirty="0" err="1">
                          <a:latin typeface="+mn-lt"/>
                          <a:ea typeface="Tahoma" panose="020B0604030504040204" pitchFamily="34" charset="0"/>
                          <a:cs typeface="Tahoma" panose="020B0604030504040204" pitchFamily="34" charset="0"/>
                        </a:rPr>
                        <a:t>K</a:t>
                      </a:r>
                      <a:r>
                        <a:rPr lang="de-DE" sz="2000" baseline="30000" dirty="0" err="1">
                          <a:latin typeface="+mn-lt"/>
                          <a:ea typeface="Tahoma" panose="020B0604030504040204" pitchFamily="34" charset="0"/>
                          <a:cs typeface="Tahoma" panose="020B0604030504040204" pitchFamily="34" charset="0"/>
                        </a:rPr>
                        <a:t>+</a:t>
                      </a:r>
                      <a:r>
                        <a:rPr lang="de-DE" sz="2000" dirty="0" err="1">
                          <a:latin typeface="+mn-lt"/>
                          <a:ea typeface="Tahoma" panose="020B0604030504040204" pitchFamily="34" charset="0"/>
                          <a:cs typeface="Tahoma" panose="020B0604030504040204" pitchFamily="34" charset="0"/>
                        </a:rPr>
                        <a:t>p</a:t>
                      </a:r>
                      <a:r>
                        <a:rPr lang="de-DE" sz="2000" dirty="0">
                          <a:latin typeface="+mn-lt"/>
                          <a:ea typeface="Tahoma" panose="020B0604030504040204" pitchFamily="34" charset="0"/>
                          <a:cs typeface="Tahoma" panose="020B060403050404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de-DE" sz="2000" baseline="0" dirty="0" err="1">
                          <a:latin typeface="+mn-lt"/>
                          <a:ea typeface="Tahoma" panose="020B0604030504040204" pitchFamily="34" charset="0"/>
                          <a:cs typeface="Tahoma" panose="020B0604030504040204" pitchFamily="34" charset="0"/>
                          <a:sym typeface="Symbol"/>
                        </a:rPr>
                        <a:t>nn</a:t>
                      </a:r>
                      <a:r>
                        <a:rPr lang="de-DE" sz="2000" baseline="0" dirty="0">
                          <a:latin typeface="+mn-lt"/>
                          <a:ea typeface="Tahoma" panose="020B0604030504040204" pitchFamily="34" charset="0"/>
                          <a:cs typeface="Tahoma" panose="020B0604030504040204" pitchFamily="34" charset="0"/>
                          <a:sym typeface="Symbol"/>
                        </a:rPr>
                        <a:t> </a:t>
                      </a:r>
                      <a:r>
                        <a:rPr lang="de-DE" sz="2000" dirty="0">
                          <a:latin typeface="+mn-lt"/>
                          <a:ea typeface="Tahoma" panose="020B0604030504040204" pitchFamily="34" charset="0"/>
                          <a:cs typeface="Tahoma" panose="020B0604030504040204" pitchFamily="34" charset="0"/>
                          <a:sym typeface="Symbol"/>
                        </a:rPr>
                        <a:t> </a:t>
                      </a:r>
                      <a:r>
                        <a:rPr lang="de-DE" sz="2000" dirty="0" err="1">
                          <a:latin typeface="+mn-lt"/>
                          <a:ea typeface="Tahoma" panose="020B0604030504040204" pitchFamily="34" charset="0"/>
                          <a:cs typeface="Tahoma" panose="020B0604030504040204" pitchFamily="34" charset="0"/>
                        </a:rPr>
                        <a:t>Σ</a:t>
                      </a:r>
                      <a:r>
                        <a:rPr lang="de-DE" sz="2000" baseline="30000" dirty="0" err="1">
                          <a:latin typeface="+mn-lt"/>
                          <a:ea typeface="Tahoma" panose="020B0604030504040204" pitchFamily="34" charset="0"/>
                          <a:cs typeface="Tahoma" panose="020B0604030504040204" pitchFamily="34" charset="0"/>
                        </a:rPr>
                        <a:t>-</a:t>
                      </a:r>
                      <a:r>
                        <a:rPr lang="de-DE" sz="2000" dirty="0" err="1">
                          <a:latin typeface="+mn-lt"/>
                          <a:ea typeface="Tahoma" panose="020B0604030504040204" pitchFamily="34" charset="0"/>
                          <a:cs typeface="Tahoma" panose="020B0604030504040204" pitchFamily="34" charset="0"/>
                        </a:rPr>
                        <a:t>K</a:t>
                      </a:r>
                      <a:r>
                        <a:rPr lang="de-DE" sz="2000" baseline="30000" dirty="0" err="1">
                          <a:latin typeface="+mn-lt"/>
                          <a:ea typeface="Tahoma" panose="020B0604030504040204" pitchFamily="34" charset="0"/>
                          <a:cs typeface="Tahoma" panose="020B0604030504040204" pitchFamily="34" charset="0"/>
                        </a:rPr>
                        <a:t>+</a:t>
                      </a:r>
                      <a:r>
                        <a:rPr lang="de-DE" sz="2000" baseline="0" dirty="0" err="1">
                          <a:latin typeface="+mn-lt"/>
                          <a:ea typeface="Tahoma" panose="020B0604030504040204" pitchFamily="34" charset="0"/>
                          <a:cs typeface="Tahoma" panose="020B0604030504040204" pitchFamily="34" charset="0"/>
                        </a:rPr>
                        <a:t>n</a:t>
                      </a:r>
                      <a:r>
                        <a:rPr lang="de-DE" sz="2000" dirty="0">
                          <a:latin typeface="+mn-lt"/>
                          <a:ea typeface="Tahoma" panose="020B0604030504040204" pitchFamily="34" charset="0"/>
                          <a:cs typeface="Tahoma" panose="020B0604030504040204" pitchFamily="34" charset="0"/>
                        </a:rPr>
                        <a:t> </a:t>
                      </a: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a:latin typeface="+mn-lt"/>
                          <a:ea typeface="Tahoma" panose="020B0604030504040204" pitchFamily="34" charset="0"/>
                          <a:cs typeface="Tahoma" panose="020B0604030504040204" pitchFamily="34" charset="0"/>
                        </a:rPr>
                        <a:t>1.8 GeV </a:t>
                      </a: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algn="ctr"/>
                      <a:r>
                        <a:rPr lang="de-DE" sz="2000" dirty="0">
                          <a:latin typeface="+mn-lt"/>
                          <a:ea typeface="Tahoma" panose="020B0604030504040204" pitchFamily="34" charset="0"/>
                          <a:cs typeface="Tahoma" panose="020B0604030504040204" pitchFamily="34" charset="0"/>
                        </a:rPr>
                        <a:t>Σ</a:t>
                      </a:r>
                      <a:r>
                        <a:rPr lang="de-DE" sz="2000" baseline="30000" dirty="0">
                          <a:latin typeface="+mn-lt"/>
                          <a:ea typeface="Tahoma" panose="020B0604030504040204" pitchFamily="34" charset="0"/>
                          <a:cs typeface="Tahoma" panose="020B0604030504040204" pitchFamily="34" charset="0"/>
                        </a:rPr>
                        <a:t>-</a:t>
                      </a:r>
                      <a:r>
                        <a:rPr lang="de-DE" sz="2000" dirty="0">
                          <a:latin typeface="+mn-lt"/>
                          <a:ea typeface="Tahoma" panose="020B0604030504040204" pitchFamily="34" charset="0"/>
                          <a:cs typeface="Tahoma" panose="020B0604030504040204" pitchFamily="34" charset="0"/>
                        </a:rPr>
                        <a:t> </a:t>
                      </a:r>
                      <a:r>
                        <a:rPr lang="de-DE" sz="2000" dirty="0">
                          <a:latin typeface="+mn-lt"/>
                          <a:ea typeface="Tahoma" panose="020B0604030504040204" pitchFamily="34" charset="0"/>
                          <a:cs typeface="Tahoma" panose="020B0604030504040204" pitchFamily="34" charset="0"/>
                          <a:sym typeface="Symbol"/>
                        </a:rPr>
                        <a:t> n</a:t>
                      </a:r>
                      <a:r>
                        <a:rPr lang="el-GR" sz="2000" dirty="0">
                          <a:latin typeface="+mn-lt"/>
                          <a:ea typeface="Tahoma" panose="020B0604030504040204" pitchFamily="34" charset="0"/>
                          <a:cs typeface="Tahoma" panose="020B0604030504040204" pitchFamily="34" charset="0"/>
                          <a:sym typeface="Symbol"/>
                        </a:rPr>
                        <a:t>π</a:t>
                      </a:r>
                      <a:r>
                        <a:rPr lang="de-DE" sz="2000" baseline="30000" dirty="0">
                          <a:latin typeface="+mn-lt"/>
                          <a:ea typeface="Tahoma" panose="020B0604030504040204" pitchFamily="34" charset="0"/>
                          <a:cs typeface="Tahoma" panose="020B0604030504040204" pitchFamily="34" charset="0"/>
                          <a:sym typeface="Symbol"/>
                        </a:rPr>
                        <a:t>-</a:t>
                      </a: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extLst>
                  <a:ext uri="{0D108BD9-81ED-4DB2-BD59-A6C34878D82A}">
                    <a16:rowId xmlns:a16="http://schemas.microsoft.com/office/drawing/2014/main" val="10002"/>
                  </a:ext>
                </a:extLst>
              </a:tr>
              <a:tr h="975746">
                <a:tc>
                  <a:txBody>
                    <a:bodyPr/>
                    <a:lstStyle/>
                    <a:p>
                      <a:pPr algn="ctr"/>
                      <a:r>
                        <a:rPr lang="de-DE" sz="2000" dirty="0">
                          <a:solidFill>
                            <a:schemeClr val="tx1"/>
                          </a:solidFill>
                          <a:latin typeface="+mn-lt"/>
                        </a:rPr>
                        <a:t>+½</a:t>
                      </a:r>
                      <a:endParaRPr lang="en-US" sz="2000" dirty="0">
                        <a:solidFill>
                          <a:schemeClr val="tx1"/>
                        </a:solidFill>
                        <a:latin typeface="+mn-lt"/>
                      </a:endParaRPr>
                    </a:p>
                  </a:txBody>
                  <a:tcPr anchor="ctr">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algn="ctr"/>
                      <a:r>
                        <a:rPr lang="en-GB" sz="2000" b="1" dirty="0">
                          <a:solidFill>
                            <a:srgbClr val="000000"/>
                          </a:solidFill>
                          <a:latin typeface="+mn-lt"/>
                          <a:sym typeface="Symbol" pitchFamily="18" charset="2"/>
                        </a:rPr>
                        <a:t></a:t>
                      </a:r>
                      <a:r>
                        <a:rPr lang="en-GB" sz="2000" b="1" baseline="30000" dirty="0">
                          <a:solidFill>
                            <a:srgbClr val="000000"/>
                          </a:solidFill>
                          <a:latin typeface="+mn-lt"/>
                          <a:sym typeface="Symbol" pitchFamily="18" charset="2"/>
                        </a:rPr>
                        <a:t>0</a:t>
                      </a:r>
                      <a:r>
                        <a:rPr lang="en-GB" sz="2000" b="1" baseline="30000" dirty="0">
                          <a:solidFill>
                            <a:srgbClr val="000000"/>
                          </a:solidFill>
                          <a:latin typeface="+mn-lt"/>
                        </a:rPr>
                        <a:t> </a:t>
                      </a:r>
                      <a:r>
                        <a:rPr kumimoji="0" lang="de-DE" sz="2000" b="0" i="0" u="none" strike="noStrike" kern="1200" cap="none" spc="0" normalizeH="0" baseline="0" noProof="0" dirty="0">
                          <a:ln>
                            <a:noFill/>
                          </a:ln>
                          <a:solidFill>
                            <a:srgbClr val="000000"/>
                          </a:solidFill>
                          <a:effectLst/>
                          <a:uLnTx/>
                          <a:uFillTx/>
                          <a:latin typeface="+mn-lt"/>
                          <a:ea typeface="Tahoma" panose="020B0604030504040204" pitchFamily="34" charset="0"/>
                          <a:cs typeface="Tahoma" panose="020B0604030504040204" pitchFamily="34" charset="0"/>
                        </a:rPr>
                        <a:t>(</a:t>
                      </a:r>
                      <a:r>
                        <a:rPr kumimoji="0" lang="de-DE" sz="2000" b="0" i="0" u="none" strike="noStrike" kern="1200" cap="none" spc="0" normalizeH="0" baseline="0" noProof="0" dirty="0" err="1">
                          <a:ln>
                            <a:noFill/>
                          </a:ln>
                          <a:solidFill>
                            <a:srgbClr val="000000"/>
                          </a:solidFill>
                          <a:effectLst/>
                          <a:uLnTx/>
                          <a:uFillTx/>
                          <a:latin typeface="+mn-lt"/>
                          <a:ea typeface="Tahoma" panose="020B0604030504040204" pitchFamily="34" charset="0"/>
                          <a:cs typeface="Tahoma" panose="020B0604030504040204" pitchFamily="34" charset="0"/>
                        </a:rPr>
                        <a:t>uss</a:t>
                      </a:r>
                      <a:r>
                        <a:rPr kumimoji="0" lang="de-DE" sz="2000" b="0" i="0" u="none" strike="noStrike" kern="1200" cap="none" spc="0" normalizeH="0" baseline="0" noProof="0" dirty="0">
                          <a:ln>
                            <a:noFill/>
                          </a:ln>
                          <a:solidFill>
                            <a:srgbClr val="000000"/>
                          </a:solidFill>
                          <a:effectLst/>
                          <a:uLnTx/>
                          <a:uFillTx/>
                          <a:latin typeface="+mn-lt"/>
                          <a:ea typeface="Tahoma" panose="020B0604030504040204" pitchFamily="34" charset="0"/>
                          <a:cs typeface="Tahoma" panose="020B0604030504040204" pitchFamily="34" charset="0"/>
                        </a:rPr>
                        <a:t>) </a:t>
                      </a: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latin typeface="+mn-lt"/>
                        </a:rPr>
                        <a:t>pp </a:t>
                      </a:r>
                      <a:r>
                        <a:rPr lang="en-GB" sz="2000" dirty="0">
                          <a:solidFill>
                            <a:srgbClr val="000000"/>
                          </a:solidFill>
                          <a:latin typeface="+mn-lt"/>
                          <a:sym typeface="Symbol" pitchFamily="18" charset="2"/>
                        </a:rPr>
                        <a:t></a:t>
                      </a:r>
                      <a:r>
                        <a:rPr lang="en-GB" sz="2000" dirty="0">
                          <a:solidFill>
                            <a:srgbClr val="000000"/>
                          </a:solidFill>
                          <a:latin typeface="+mn-lt"/>
                        </a:rPr>
                        <a:t> </a:t>
                      </a:r>
                      <a:r>
                        <a:rPr lang="en-GB" sz="2000" b="1" dirty="0">
                          <a:solidFill>
                            <a:srgbClr val="000000"/>
                          </a:solidFill>
                          <a:latin typeface="+mn-lt"/>
                          <a:sym typeface="Symbol" pitchFamily="18" charset="2"/>
                        </a:rPr>
                        <a:t></a:t>
                      </a:r>
                      <a:r>
                        <a:rPr lang="en-GB" sz="2000" b="1" baseline="30000" dirty="0">
                          <a:solidFill>
                            <a:srgbClr val="000000"/>
                          </a:solidFill>
                          <a:latin typeface="+mn-lt"/>
                          <a:sym typeface="Symbol" pitchFamily="18" charset="2"/>
                        </a:rPr>
                        <a:t>o</a:t>
                      </a:r>
                      <a:r>
                        <a:rPr lang="en-GB" sz="2000" b="1" baseline="30000" dirty="0">
                          <a:solidFill>
                            <a:srgbClr val="000000"/>
                          </a:solidFill>
                          <a:latin typeface="+mn-lt"/>
                        </a:rPr>
                        <a:t> </a:t>
                      </a:r>
                      <a:r>
                        <a:rPr lang="en-GB" sz="2000" dirty="0">
                          <a:solidFill>
                            <a:srgbClr val="000000"/>
                          </a:solidFill>
                          <a:latin typeface="+mn-lt"/>
                        </a:rPr>
                        <a:t>K</a:t>
                      </a:r>
                      <a:r>
                        <a:rPr lang="en-GB" sz="2000" baseline="30000" dirty="0">
                          <a:solidFill>
                            <a:srgbClr val="000000"/>
                          </a:solidFill>
                          <a:latin typeface="+mn-lt"/>
                        </a:rPr>
                        <a:t>+</a:t>
                      </a:r>
                      <a:r>
                        <a:rPr lang="en-GB" sz="2000" dirty="0">
                          <a:solidFill>
                            <a:srgbClr val="000000"/>
                          </a:solidFill>
                          <a:latin typeface="+mn-lt"/>
                        </a:rPr>
                        <a:t>K</a:t>
                      </a:r>
                      <a:r>
                        <a:rPr lang="en-GB" sz="2000" baseline="30000" dirty="0">
                          <a:solidFill>
                            <a:srgbClr val="000000"/>
                          </a:solidFill>
                          <a:latin typeface="+mn-lt"/>
                        </a:rPr>
                        <a:t>0</a:t>
                      </a:r>
                      <a:r>
                        <a:rPr lang="en-GB" sz="2000" dirty="0">
                          <a:solidFill>
                            <a:srgbClr val="000000"/>
                          </a:solidFill>
                          <a:latin typeface="+mn-lt"/>
                        </a:rPr>
                        <a:t>p</a:t>
                      </a:r>
                    </a:p>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0000"/>
                          </a:solidFill>
                          <a:latin typeface="+mn-lt"/>
                        </a:rPr>
                        <a:t>pn</a:t>
                      </a:r>
                      <a:r>
                        <a:rPr lang="en-GB" sz="2000" dirty="0">
                          <a:solidFill>
                            <a:srgbClr val="000000"/>
                          </a:solidFill>
                          <a:latin typeface="+mn-lt"/>
                        </a:rPr>
                        <a:t> </a:t>
                      </a:r>
                      <a:r>
                        <a:rPr lang="en-GB" sz="2000" dirty="0">
                          <a:solidFill>
                            <a:srgbClr val="000000"/>
                          </a:solidFill>
                          <a:latin typeface="+mn-lt"/>
                          <a:sym typeface="Symbol" pitchFamily="18" charset="2"/>
                        </a:rPr>
                        <a:t></a:t>
                      </a:r>
                      <a:r>
                        <a:rPr lang="en-GB" sz="2000" dirty="0">
                          <a:solidFill>
                            <a:srgbClr val="000000"/>
                          </a:solidFill>
                          <a:latin typeface="+mn-lt"/>
                        </a:rPr>
                        <a:t> </a:t>
                      </a:r>
                      <a:r>
                        <a:rPr lang="en-GB" sz="2000" b="1" dirty="0">
                          <a:solidFill>
                            <a:srgbClr val="000000"/>
                          </a:solidFill>
                          <a:latin typeface="+mn-lt"/>
                          <a:sym typeface="Symbol" pitchFamily="18" charset="2"/>
                        </a:rPr>
                        <a:t></a:t>
                      </a:r>
                      <a:r>
                        <a:rPr lang="en-GB" sz="2000" b="1" baseline="30000" dirty="0">
                          <a:solidFill>
                            <a:srgbClr val="000000"/>
                          </a:solidFill>
                          <a:latin typeface="+mn-lt"/>
                          <a:sym typeface="Symbol" pitchFamily="18" charset="2"/>
                        </a:rPr>
                        <a:t>0</a:t>
                      </a:r>
                      <a:r>
                        <a:rPr lang="en-GB" sz="2000" b="1" baseline="30000" dirty="0">
                          <a:solidFill>
                            <a:srgbClr val="000000"/>
                          </a:solidFill>
                          <a:latin typeface="+mn-lt"/>
                        </a:rPr>
                        <a:t> </a:t>
                      </a:r>
                      <a:r>
                        <a:rPr lang="en-GB" sz="2000" dirty="0">
                          <a:solidFill>
                            <a:srgbClr val="000000"/>
                          </a:solidFill>
                          <a:latin typeface="+mn-lt"/>
                        </a:rPr>
                        <a:t>K</a:t>
                      </a:r>
                      <a:r>
                        <a:rPr lang="en-GB" sz="2000" baseline="30000" dirty="0">
                          <a:solidFill>
                            <a:srgbClr val="000000"/>
                          </a:solidFill>
                          <a:latin typeface="+mn-lt"/>
                        </a:rPr>
                        <a:t>0</a:t>
                      </a:r>
                      <a:r>
                        <a:rPr lang="en-GB" sz="2000" dirty="0">
                          <a:solidFill>
                            <a:srgbClr val="000000"/>
                          </a:solidFill>
                          <a:latin typeface="+mn-lt"/>
                        </a:rPr>
                        <a:t>K</a:t>
                      </a:r>
                      <a:r>
                        <a:rPr lang="en-GB" sz="2000" baseline="30000" dirty="0">
                          <a:solidFill>
                            <a:srgbClr val="000000"/>
                          </a:solidFill>
                          <a:latin typeface="+mn-lt"/>
                        </a:rPr>
                        <a:t>0</a:t>
                      </a:r>
                      <a:r>
                        <a:rPr lang="en-GB" sz="2000" baseline="0" dirty="0">
                          <a:solidFill>
                            <a:srgbClr val="000000"/>
                          </a:solidFill>
                          <a:latin typeface="+mn-lt"/>
                        </a:rPr>
                        <a:t>p</a:t>
                      </a:r>
                      <a:r>
                        <a:rPr lang="en-GB" sz="2000" dirty="0">
                          <a:solidFill>
                            <a:srgbClr val="000000"/>
                          </a:solidFill>
                          <a:latin typeface="+mn-lt"/>
                        </a:rPr>
                        <a:t> </a:t>
                      </a:r>
                      <a:endParaRPr lang="de-DE" sz="2000" dirty="0">
                        <a:latin typeface="+mn-lt"/>
                        <a:ea typeface="Tahoma" panose="020B0604030504040204" pitchFamily="34" charset="0"/>
                        <a:cs typeface="Tahom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0000"/>
                          </a:solidFill>
                          <a:latin typeface="+mn-lt"/>
                        </a:rPr>
                        <a:t>nn</a:t>
                      </a:r>
                      <a:r>
                        <a:rPr lang="en-GB" sz="2000" dirty="0">
                          <a:solidFill>
                            <a:srgbClr val="000000"/>
                          </a:solidFill>
                          <a:latin typeface="+mn-lt"/>
                        </a:rPr>
                        <a:t> </a:t>
                      </a:r>
                      <a:r>
                        <a:rPr lang="en-GB" sz="2000" dirty="0">
                          <a:solidFill>
                            <a:srgbClr val="000000"/>
                          </a:solidFill>
                          <a:latin typeface="+mn-lt"/>
                          <a:sym typeface="Symbol" pitchFamily="18" charset="2"/>
                        </a:rPr>
                        <a:t></a:t>
                      </a:r>
                      <a:r>
                        <a:rPr lang="en-GB" sz="2000" dirty="0">
                          <a:solidFill>
                            <a:srgbClr val="000000"/>
                          </a:solidFill>
                          <a:latin typeface="+mn-lt"/>
                        </a:rPr>
                        <a:t> </a:t>
                      </a:r>
                      <a:r>
                        <a:rPr lang="en-GB" sz="2000" b="1" dirty="0">
                          <a:solidFill>
                            <a:srgbClr val="000000"/>
                          </a:solidFill>
                          <a:latin typeface="+mn-lt"/>
                          <a:sym typeface="Symbol" pitchFamily="18" charset="2"/>
                        </a:rPr>
                        <a:t></a:t>
                      </a:r>
                      <a:r>
                        <a:rPr lang="en-GB" sz="2000" b="1" baseline="30000" dirty="0">
                          <a:solidFill>
                            <a:srgbClr val="000000"/>
                          </a:solidFill>
                          <a:latin typeface="+mn-lt"/>
                        </a:rPr>
                        <a:t>0</a:t>
                      </a:r>
                      <a:r>
                        <a:rPr lang="en-GB" sz="2000" dirty="0">
                          <a:solidFill>
                            <a:srgbClr val="000000"/>
                          </a:solidFill>
                          <a:latin typeface="+mn-lt"/>
                        </a:rPr>
                        <a:t>K</a:t>
                      </a:r>
                      <a:r>
                        <a:rPr lang="en-GB" sz="2000" baseline="30000" dirty="0">
                          <a:solidFill>
                            <a:srgbClr val="000000"/>
                          </a:solidFill>
                          <a:latin typeface="+mn-lt"/>
                        </a:rPr>
                        <a:t>0</a:t>
                      </a:r>
                      <a:r>
                        <a:rPr lang="en-GB" sz="2000" dirty="0">
                          <a:solidFill>
                            <a:srgbClr val="000000"/>
                          </a:solidFill>
                          <a:latin typeface="+mn-lt"/>
                        </a:rPr>
                        <a:t>K</a:t>
                      </a:r>
                      <a:r>
                        <a:rPr lang="en-GB" sz="2000" baseline="30000" dirty="0">
                          <a:solidFill>
                            <a:srgbClr val="000000"/>
                          </a:solidFill>
                          <a:latin typeface="+mn-lt"/>
                        </a:rPr>
                        <a:t>0</a:t>
                      </a:r>
                      <a:r>
                        <a:rPr lang="en-GB" sz="2000" baseline="0" dirty="0">
                          <a:solidFill>
                            <a:srgbClr val="000000"/>
                          </a:solidFill>
                          <a:latin typeface="+mn-lt"/>
                        </a:rPr>
                        <a:t>n</a:t>
                      </a:r>
                      <a:r>
                        <a:rPr lang="en-GB" sz="2000" dirty="0">
                          <a:solidFill>
                            <a:srgbClr val="000000"/>
                          </a:solidFill>
                          <a:latin typeface="+mn-lt"/>
                        </a:rPr>
                        <a:t> </a:t>
                      </a:r>
                      <a:endParaRPr lang="de-DE" sz="2000" dirty="0">
                        <a:latin typeface="+mn-lt"/>
                        <a:ea typeface="Tahoma" panose="020B0604030504040204" pitchFamily="34" charset="0"/>
                        <a:cs typeface="Tahoma" panose="020B0604030504040204" pitchFamily="34" charset="0"/>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algn="ctr"/>
                      <a:r>
                        <a:rPr lang="de-DE" sz="2000" dirty="0">
                          <a:solidFill>
                            <a:schemeClr val="tx1"/>
                          </a:solidFill>
                          <a:latin typeface="+mn-lt"/>
                        </a:rPr>
                        <a:t>3.7 GeV</a:t>
                      </a: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0000"/>
                        </a:solidFill>
                        <a:latin typeface="+mn-lt"/>
                        <a:sym typeface="Symbol" pitchFamily="18" charset="2"/>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0000"/>
                          </a:solidFill>
                          <a:latin typeface="+mn-lt"/>
                          <a:sym typeface="Symbol" pitchFamily="18" charset="2"/>
                        </a:rPr>
                        <a:t></a:t>
                      </a:r>
                      <a:r>
                        <a:rPr lang="en-GB" sz="2000" b="1" baseline="30000" dirty="0">
                          <a:solidFill>
                            <a:srgbClr val="000000"/>
                          </a:solidFill>
                          <a:latin typeface="+mn-lt"/>
                          <a:sym typeface="Symbol" pitchFamily="18" charset="2"/>
                        </a:rPr>
                        <a:t>0</a:t>
                      </a:r>
                      <a:r>
                        <a:rPr lang="en-GB" sz="2000" b="1" baseline="30000" dirty="0">
                          <a:solidFill>
                            <a:srgbClr val="000000"/>
                          </a:solidFill>
                          <a:latin typeface="+mn-lt"/>
                        </a:rPr>
                        <a:t> </a:t>
                      </a:r>
                      <a:r>
                        <a:rPr lang="de-DE" sz="2000" dirty="0">
                          <a:latin typeface="+mn-lt"/>
                          <a:ea typeface="Tahoma" panose="020B0604030504040204" pitchFamily="34" charset="0"/>
                          <a:cs typeface="Tahoma" panose="020B0604030504040204" pitchFamily="34" charset="0"/>
                          <a:sym typeface="Symbol"/>
                        </a:rPr>
                        <a:t> </a:t>
                      </a:r>
                      <a:r>
                        <a:rPr lang="el-GR" sz="2000" dirty="0">
                          <a:latin typeface="+mn-lt"/>
                          <a:ea typeface="Tahoma" panose="020B0604030504040204" pitchFamily="34" charset="0"/>
                          <a:cs typeface="Tahoma" panose="020B0604030504040204" pitchFamily="34" charset="0"/>
                          <a:sym typeface="Symbol"/>
                        </a:rPr>
                        <a:t>Λ</a:t>
                      </a:r>
                      <a:r>
                        <a:rPr lang="el-GR" sz="2000" kern="1200" dirty="0">
                          <a:solidFill>
                            <a:schemeClr val="dk1"/>
                          </a:solidFill>
                          <a:latin typeface="+mn-lt"/>
                          <a:ea typeface="Tahoma" panose="020B0604030504040204" pitchFamily="34" charset="0"/>
                          <a:cs typeface="Tahoma" panose="020B0604030504040204" pitchFamily="34" charset="0"/>
                          <a:sym typeface="Symbol"/>
                        </a:rPr>
                        <a:t>π</a:t>
                      </a:r>
                      <a:r>
                        <a:rPr lang="de-DE" sz="2000" baseline="30000" dirty="0">
                          <a:latin typeface="+mn-lt"/>
                          <a:ea typeface="Tahoma" panose="020B0604030504040204" pitchFamily="34" charset="0"/>
                          <a:cs typeface="Tahoma" panose="020B0604030504040204" pitchFamily="34" charset="0"/>
                          <a:sym typeface="Symbol"/>
                        </a:rPr>
                        <a:t>0</a:t>
                      </a:r>
                      <a:endParaRPr lang="de-DE" sz="2000" baseline="0" dirty="0">
                        <a:latin typeface="+mn-lt"/>
                        <a:ea typeface="Tahoma" panose="020B0604030504040204" pitchFamily="34" charset="0"/>
                        <a:cs typeface="Tahoma" panose="020B0604030504040204" pitchFamily="34" charset="0"/>
                        <a:sym typeface="Symbol"/>
                      </a:endParaRPr>
                    </a:p>
                    <a:p>
                      <a:pPr algn="ct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T w="12700" cap="flat" cmpd="sng" algn="ctr">
                      <a:solidFill>
                        <a:srgbClr val="0000FE"/>
                      </a:solidFill>
                      <a:prstDash val="solid"/>
                      <a:round/>
                      <a:headEnd type="none" w="med" len="med"/>
                      <a:tailEnd type="none" w="med" len="med"/>
                    </a:lnT>
                    <a:lnB w="12700" cap="flat" cmpd="sng" algn="ctr">
                      <a:solidFill>
                        <a:srgbClr val="0000FE"/>
                      </a:solidFill>
                      <a:prstDash val="solid"/>
                      <a:round/>
                      <a:headEnd type="none" w="med" len="med"/>
                      <a:tailEnd type="none" w="med" len="med"/>
                    </a:lnB>
                  </a:tcPr>
                </a:tc>
                <a:extLst>
                  <a:ext uri="{0D108BD9-81ED-4DB2-BD59-A6C34878D82A}">
                    <a16:rowId xmlns:a16="http://schemas.microsoft.com/office/drawing/2014/main" val="10003"/>
                  </a:ext>
                </a:extLst>
              </a:tr>
              <a:tr h="975746">
                <a:tc>
                  <a:txBody>
                    <a:bodyPr/>
                    <a:lstStyle/>
                    <a:p>
                      <a:pPr algn="ctr"/>
                      <a:r>
                        <a:rPr lang="de-DE" sz="2000" dirty="0">
                          <a:solidFill>
                            <a:schemeClr val="tx1"/>
                          </a:solidFill>
                          <a:latin typeface="+mn-lt"/>
                        </a:rPr>
                        <a:t>-½</a:t>
                      </a:r>
                      <a:endParaRPr lang="en-US" sz="2000" dirty="0">
                        <a:solidFill>
                          <a:schemeClr val="tx1"/>
                        </a:solidFill>
                        <a:latin typeface="+mn-lt"/>
                      </a:endParaRPr>
                    </a:p>
                  </a:txBody>
                  <a:tcPr anchor="ctr">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tcPr>
                </a:tc>
                <a:tc>
                  <a:txBody>
                    <a:bodyPr/>
                    <a:lstStyle/>
                    <a:p>
                      <a:pPr algn="ctr"/>
                      <a:r>
                        <a:rPr lang="en-GB" sz="2000" b="1" dirty="0">
                          <a:solidFill>
                            <a:srgbClr val="000000"/>
                          </a:solidFill>
                          <a:latin typeface="+mn-lt"/>
                          <a:sym typeface="Symbol" pitchFamily="18" charset="2"/>
                        </a:rPr>
                        <a:t></a:t>
                      </a:r>
                      <a:r>
                        <a:rPr lang="en-GB" sz="2000" b="1" baseline="30000" dirty="0">
                          <a:solidFill>
                            <a:srgbClr val="000000"/>
                          </a:solidFill>
                          <a:latin typeface="+mn-lt"/>
                          <a:sym typeface="Symbol" pitchFamily="18" charset="2"/>
                        </a:rPr>
                        <a:t>-</a:t>
                      </a:r>
                      <a:r>
                        <a:rPr lang="en-GB" sz="2000" b="1" baseline="30000" dirty="0">
                          <a:solidFill>
                            <a:srgbClr val="000000"/>
                          </a:solidFill>
                          <a:latin typeface="+mn-lt"/>
                        </a:rPr>
                        <a:t> </a:t>
                      </a:r>
                      <a:r>
                        <a:rPr kumimoji="0" lang="de-DE" sz="2000" b="0" i="0" u="none" strike="noStrike" kern="1200" cap="none" spc="0" normalizeH="0" baseline="0" noProof="0" dirty="0">
                          <a:ln>
                            <a:noFill/>
                          </a:ln>
                          <a:solidFill>
                            <a:srgbClr val="000000"/>
                          </a:solidFill>
                          <a:effectLst/>
                          <a:uLnTx/>
                          <a:uFillTx/>
                          <a:latin typeface="+mn-lt"/>
                          <a:ea typeface="Tahoma" panose="020B0604030504040204" pitchFamily="34" charset="0"/>
                          <a:cs typeface="Tahoma" panose="020B0604030504040204" pitchFamily="34" charset="0"/>
                        </a:rPr>
                        <a:t>(</a:t>
                      </a:r>
                      <a:r>
                        <a:rPr kumimoji="0" lang="de-DE" sz="2000" b="0" i="0" u="none" strike="noStrike" kern="1200" cap="none" spc="0" normalizeH="0" baseline="0" noProof="0" dirty="0" err="1">
                          <a:ln>
                            <a:noFill/>
                          </a:ln>
                          <a:solidFill>
                            <a:srgbClr val="000000"/>
                          </a:solidFill>
                          <a:effectLst/>
                          <a:uLnTx/>
                          <a:uFillTx/>
                          <a:latin typeface="+mn-lt"/>
                          <a:ea typeface="Tahoma" panose="020B0604030504040204" pitchFamily="34" charset="0"/>
                          <a:cs typeface="Tahoma" panose="020B0604030504040204" pitchFamily="34" charset="0"/>
                        </a:rPr>
                        <a:t>dss</a:t>
                      </a:r>
                      <a:r>
                        <a:rPr kumimoji="0" lang="de-DE" sz="2000" b="0" i="0" u="none" strike="noStrike" kern="1200" cap="none" spc="0" normalizeH="0" baseline="0" noProof="0" dirty="0">
                          <a:ln>
                            <a:noFill/>
                          </a:ln>
                          <a:solidFill>
                            <a:srgbClr val="000000"/>
                          </a:solidFill>
                          <a:effectLst/>
                          <a:uLnTx/>
                          <a:uFillTx/>
                          <a:latin typeface="+mn-lt"/>
                          <a:ea typeface="Tahoma" panose="020B0604030504040204" pitchFamily="34" charset="0"/>
                          <a:cs typeface="Tahoma" panose="020B0604030504040204" pitchFamily="34" charset="0"/>
                        </a:rPr>
                        <a:t>) </a:t>
                      </a: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latin typeface="+mn-lt"/>
                        </a:rPr>
                        <a:t>pp </a:t>
                      </a:r>
                      <a:r>
                        <a:rPr lang="en-GB" sz="2000" dirty="0">
                          <a:solidFill>
                            <a:srgbClr val="000000"/>
                          </a:solidFill>
                          <a:latin typeface="+mn-lt"/>
                          <a:sym typeface="Symbol" pitchFamily="18" charset="2"/>
                        </a:rPr>
                        <a:t></a:t>
                      </a:r>
                      <a:r>
                        <a:rPr lang="en-GB" sz="2000" dirty="0">
                          <a:solidFill>
                            <a:srgbClr val="000000"/>
                          </a:solidFill>
                          <a:latin typeface="+mn-lt"/>
                        </a:rPr>
                        <a:t> </a:t>
                      </a:r>
                      <a:r>
                        <a:rPr lang="en-GB" sz="2000" b="1" dirty="0">
                          <a:solidFill>
                            <a:srgbClr val="000000"/>
                          </a:solidFill>
                          <a:latin typeface="+mn-lt"/>
                          <a:sym typeface="Symbol" pitchFamily="18" charset="2"/>
                        </a:rPr>
                        <a:t></a:t>
                      </a:r>
                      <a:r>
                        <a:rPr lang="en-GB" sz="2000" b="1" baseline="30000" dirty="0">
                          <a:solidFill>
                            <a:srgbClr val="000000"/>
                          </a:solidFill>
                          <a:latin typeface="+mn-lt"/>
                        </a:rPr>
                        <a:t>- </a:t>
                      </a:r>
                      <a:r>
                        <a:rPr lang="en-GB" sz="2000" dirty="0" err="1">
                          <a:solidFill>
                            <a:srgbClr val="000000"/>
                          </a:solidFill>
                          <a:latin typeface="+mn-lt"/>
                        </a:rPr>
                        <a:t>K</a:t>
                      </a:r>
                      <a:r>
                        <a:rPr lang="en-GB" sz="2000" baseline="30000" dirty="0" err="1">
                          <a:solidFill>
                            <a:srgbClr val="000000"/>
                          </a:solidFill>
                          <a:latin typeface="+mn-lt"/>
                        </a:rPr>
                        <a:t>+</a:t>
                      </a:r>
                      <a:r>
                        <a:rPr lang="en-GB" sz="2000" dirty="0" err="1">
                          <a:solidFill>
                            <a:srgbClr val="000000"/>
                          </a:solidFill>
                          <a:latin typeface="+mn-lt"/>
                        </a:rPr>
                        <a:t>K</a:t>
                      </a:r>
                      <a:r>
                        <a:rPr lang="en-GB" sz="2000" baseline="30000" dirty="0" err="1">
                          <a:solidFill>
                            <a:srgbClr val="000000"/>
                          </a:solidFill>
                          <a:latin typeface="+mn-lt"/>
                        </a:rPr>
                        <a:t>+</a:t>
                      </a:r>
                      <a:r>
                        <a:rPr lang="en-GB" sz="2000" dirty="0" err="1">
                          <a:solidFill>
                            <a:srgbClr val="000000"/>
                          </a:solidFill>
                          <a:latin typeface="+mn-lt"/>
                        </a:rPr>
                        <a:t>p</a:t>
                      </a:r>
                      <a:endParaRPr lang="en-GB" sz="2000" dirty="0">
                        <a:solidFill>
                          <a:srgbClr val="000000"/>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0000"/>
                          </a:solidFill>
                          <a:latin typeface="+mn-lt"/>
                        </a:rPr>
                        <a:t>pn</a:t>
                      </a:r>
                      <a:r>
                        <a:rPr lang="en-GB" sz="2000" dirty="0">
                          <a:solidFill>
                            <a:srgbClr val="000000"/>
                          </a:solidFill>
                          <a:latin typeface="+mn-lt"/>
                        </a:rPr>
                        <a:t> </a:t>
                      </a:r>
                      <a:r>
                        <a:rPr lang="en-GB" sz="2000" dirty="0">
                          <a:solidFill>
                            <a:srgbClr val="000000"/>
                          </a:solidFill>
                          <a:latin typeface="+mn-lt"/>
                          <a:sym typeface="Symbol" pitchFamily="18" charset="2"/>
                        </a:rPr>
                        <a:t></a:t>
                      </a:r>
                      <a:r>
                        <a:rPr lang="en-GB" sz="2000" dirty="0">
                          <a:solidFill>
                            <a:srgbClr val="000000"/>
                          </a:solidFill>
                          <a:latin typeface="+mn-lt"/>
                        </a:rPr>
                        <a:t> </a:t>
                      </a:r>
                      <a:r>
                        <a:rPr lang="en-GB" sz="2000" b="1" dirty="0">
                          <a:solidFill>
                            <a:srgbClr val="000000"/>
                          </a:solidFill>
                          <a:latin typeface="+mn-lt"/>
                          <a:sym typeface="Symbol" pitchFamily="18" charset="2"/>
                        </a:rPr>
                        <a:t></a:t>
                      </a:r>
                      <a:r>
                        <a:rPr lang="en-GB" sz="2000" b="1" baseline="30000" dirty="0">
                          <a:solidFill>
                            <a:srgbClr val="000000"/>
                          </a:solidFill>
                          <a:latin typeface="+mn-lt"/>
                        </a:rPr>
                        <a:t>- </a:t>
                      </a:r>
                      <a:r>
                        <a:rPr lang="en-GB" sz="2000" dirty="0" err="1">
                          <a:solidFill>
                            <a:srgbClr val="000000"/>
                          </a:solidFill>
                          <a:latin typeface="+mn-lt"/>
                        </a:rPr>
                        <a:t>K</a:t>
                      </a:r>
                      <a:r>
                        <a:rPr lang="en-GB" sz="2000" baseline="30000" dirty="0" err="1">
                          <a:solidFill>
                            <a:srgbClr val="000000"/>
                          </a:solidFill>
                          <a:latin typeface="+mn-lt"/>
                        </a:rPr>
                        <a:t>+</a:t>
                      </a:r>
                      <a:r>
                        <a:rPr lang="en-GB" sz="2000" dirty="0" err="1">
                          <a:solidFill>
                            <a:srgbClr val="000000"/>
                          </a:solidFill>
                          <a:latin typeface="+mn-lt"/>
                        </a:rPr>
                        <a:t>K</a:t>
                      </a:r>
                      <a:r>
                        <a:rPr lang="en-GB" sz="2000" baseline="30000" dirty="0" err="1">
                          <a:solidFill>
                            <a:srgbClr val="000000"/>
                          </a:solidFill>
                          <a:latin typeface="+mn-lt"/>
                        </a:rPr>
                        <a:t>+</a:t>
                      </a:r>
                      <a:r>
                        <a:rPr lang="en-GB" sz="2000" baseline="0" dirty="0" err="1">
                          <a:solidFill>
                            <a:srgbClr val="000000"/>
                          </a:solidFill>
                          <a:latin typeface="+mn-lt"/>
                        </a:rPr>
                        <a:t>n</a:t>
                      </a:r>
                      <a:r>
                        <a:rPr lang="en-GB" sz="2000" dirty="0">
                          <a:solidFill>
                            <a:srgbClr val="000000"/>
                          </a:solidFill>
                          <a:latin typeface="+mn-lt"/>
                        </a:rPr>
                        <a:t> </a:t>
                      </a:r>
                      <a:endParaRPr lang="de-DE" sz="2000" dirty="0">
                        <a:latin typeface="+mn-lt"/>
                        <a:ea typeface="Tahoma" panose="020B0604030504040204" pitchFamily="34" charset="0"/>
                        <a:cs typeface="Tahom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0000"/>
                          </a:solidFill>
                          <a:latin typeface="+mn-lt"/>
                        </a:rPr>
                        <a:t>nn</a:t>
                      </a:r>
                      <a:r>
                        <a:rPr lang="en-GB" sz="2000" dirty="0">
                          <a:solidFill>
                            <a:srgbClr val="000000"/>
                          </a:solidFill>
                          <a:latin typeface="+mn-lt"/>
                        </a:rPr>
                        <a:t> </a:t>
                      </a:r>
                      <a:r>
                        <a:rPr lang="en-GB" sz="2000" dirty="0">
                          <a:solidFill>
                            <a:srgbClr val="000000"/>
                          </a:solidFill>
                          <a:latin typeface="+mn-lt"/>
                          <a:sym typeface="Symbol" pitchFamily="18" charset="2"/>
                        </a:rPr>
                        <a:t></a:t>
                      </a:r>
                      <a:r>
                        <a:rPr lang="en-GB" sz="2000" dirty="0">
                          <a:solidFill>
                            <a:srgbClr val="000000"/>
                          </a:solidFill>
                          <a:latin typeface="+mn-lt"/>
                        </a:rPr>
                        <a:t> </a:t>
                      </a:r>
                      <a:r>
                        <a:rPr lang="en-GB" sz="2000" b="1" dirty="0">
                          <a:solidFill>
                            <a:srgbClr val="000000"/>
                          </a:solidFill>
                          <a:latin typeface="+mn-lt"/>
                          <a:sym typeface="Symbol" pitchFamily="18" charset="2"/>
                        </a:rPr>
                        <a:t></a:t>
                      </a:r>
                      <a:r>
                        <a:rPr lang="en-GB" sz="2000" b="1" baseline="30000" dirty="0">
                          <a:solidFill>
                            <a:srgbClr val="000000"/>
                          </a:solidFill>
                          <a:latin typeface="+mn-lt"/>
                        </a:rPr>
                        <a:t>- </a:t>
                      </a:r>
                      <a:r>
                        <a:rPr lang="en-GB" sz="2000" dirty="0">
                          <a:solidFill>
                            <a:srgbClr val="000000"/>
                          </a:solidFill>
                          <a:latin typeface="+mn-lt"/>
                        </a:rPr>
                        <a:t>K</a:t>
                      </a:r>
                      <a:r>
                        <a:rPr lang="en-GB" sz="2000" baseline="30000" dirty="0">
                          <a:solidFill>
                            <a:srgbClr val="000000"/>
                          </a:solidFill>
                          <a:latin typeface="+mn-lt"/>
                        </a:rPr>
                        <a:t>0</a:t>
                      </a:r>
                      <a:r>
                        <a:rPr lang="en-GB" sz="2000" dirty="0">
                          <a:solidFill>
                            <a:srgbClr val="000000"/>
                          </a:solidFill>
                          <a:latin typeface="+mn-lt"/>
                        </a:rPr>
                        <a:t>K</a:t>
                      </a:r>
                      <a:r>
                        <a:rPr lang="en-GB" sz="2000" baseline="30000" dirty="0">
                          <a:solidFill>
                            <a:srgbClr val="000000"/>
                          </a:solidFill>
                          <a:latin typeface="+mn-lt"/>
                        </a:rPr>
                        <a:t>+</a:t>
                      </a:r>
                      <a:r>
                        <a:rPr lang="en-GB" sz="2000" baseline="0" dirty="0">
                          <a:solidFill>
                            <a:srgbClr val="000000"/>
                          </a:solidFill>
                          <a:latin typeface="+mn-lt"/>
                        </a:rPr>
                        <a:t>n</a:t>
                      </a:r>
                      <a:endParaRPr lang="de-DE" sz="2000" dirty="0">
                        <a:latin typeface="+mn-lt"/>
                        <a:ea typeface="Tahoma" panose="020B0604030504040204" pitchFamily="34" charset="0"/>
                        <a:cs typeface="Tahoma" panose="020B0604030504040204" pitchFamily="34" charset="0"/>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2000" dirty="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mn-lt"/>
                        </a:rPr>
                        <a:t>3.7 </a:t>
                      </a:r>
                      <a:r>
                        <a:rPr lang="de-DE" sz="2000" dirty="0" err="1">
                          <a:solidFill>
                            <a:schemeClr val="tx1"/>
                          </a:solidFill>
                          <a:latin typeface="+mn-lt"/>
                        </a:rPr>
                        <a:t>GeV</a:t>
                      </a:r>
                      <a:endParaRPr lang="en-US" sz="2000" dirty="0">
                        <a:solidFill>
                          <a:schemeClr val="tx1"/>
                        </a:solidFill>
                        <a:latin typeface="+mn-lt"/>
                      </a:endParaRPr>
                    </a:p>
                    <a:p>
                      <a:pPr algn="ctr"/>
                      <a:endParaRPr lang="en-US" sz="2000" dirty="0">
                        <a:solidFill>
                          <a:schemeClr val="tx1"/>
                        </a:solidFill>
                        <a:latin typeface="+mn-lt"/>
                      </a:endParaRPr>
                    </a:p>
                  </a:txBody>
                  <a:tcPr anchor="ctr">
                    <a:lnL w="12700" cap="flat" cmpd="sng" algn="ctr">
                      <a:solidFill>
                        <a:srgbClr val="0000FE"/>
                      </a:solidFill>
                      <a:prstDash val="solid"/>
                      <a:round/>
                      <a:headEnd type="none" w="med" len="med"/>
                      <a:tailEnd type="none" w="med" len="med"/>
                    </a:lnL>
                    <a:lnR w="12700" cap="flat" cmpd="sng" algn="ctr">
                      <a:solidFill>
                        <a:srgbClr val="0000FE"/>
                      </a:solidFill>
                      <a:prstDash val="solid"/>
                      <a:round/>
                      <a:headEnd type="none" w="med" len="med"/>
                      <a:tailEnd type="none" w="med" len="med"/>
                    </a:lnR>
                    <a:lnT w="12700" cap="flat" cmpd="sng" algn="ctr">
                      <a:solidFill>
                        <a:srgbClr val="0000FE"/>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0000"/>
                          </a:solidFill>
                          <a:latin typeface="+mn-lt"/>
                          <a:sym typeface="Symbol" pitchFamily="18" charset="2"/>
                        </a:rPr>
                        <a:t></a:t>
                      </a:r>
                      <a:r>
                        <a:rPr lang="en-GB" sz="2000" b="1" baseline="30000" dirty="0">
                          <a:solidFill>
                            <a:srgbClr val="000000"/>
                          </a:solidFill>
                          <a:latin typeface="+mn-lt"/>
                          <a:sym typeface="Symbol" pitchFamily="18" charset="2"/>
                        </a:rPr>
                        <a:t>-</a:t>
                      </a:r>
                      <a:r>
                        <a:rPr lang="en-GB" sz="2000" b="1" baseline="30000" dirty="0">
                          <a:solidFill>
                            <a:srgbClr val="000000"/>
                          </a:solidFill>
                          <a:latin typeface="+mn-lt"/>
                        </a:rPr>
                        <a:t> </a:t>
                      </a:r>
                      <a:r>
                        <a:rPr lang="de-DE" sz="2000" dirty="0">
                          <a:latin typeface="+mn-lt"/>
                          <a:ea typeface="Tahoma" panose="020B0604030504040204" pitchFamily="34" charset="0"/>
                          <a:cs typeface="Tahoma" panose="020B0604030504040204" pitchFamily="34" charset="0"/>
                          <a:sym typeface="Symbol"/>
                        </a:rPr>
                        <a:t> </a:t>
                      </a:r>
                      <a:r>
                        <a:rPr lang="el-GR" sz="2000" dirty="0">
                          <a:latin typeface="+mn-lt"/>
                          <a:ea typeface="Tahoma" panose="020B0604030504040204" pitchFamily="34" charset="0"/>
                          <a:cs typeface="Tahoma" panose="020B0604030504040204" pitchFamily="34" charset="0"/>
                          <a:sym typeface="Symbol"/>
                        </a:rPr>
                        <a:t>Λ</a:t>
                      </a:r>
                      <a:r>
                        <a:rPr lang="el-GR" sz="2000" kern="1200" dirty="0">
                          <a:solidFill>
                            <a:schemeClr val="dk1"/>
                          </a:solidFill>
                          <a:latin typeface="+mn-lt"/>
                          <a:ea typeface="Tahoma" panose="020B0604030504040204" pitchFamily="34" charset="0"/>
                          <a:cs typeface="Tahoma" panose="020B0604030504040204" pitchFamily="34" charset="0"/>
                          <a:sym typeface="Symbol"/>
                        </a:rPr>
                        <a:t>π</a:t>
                      </a:r>
                      <a:r>
                        <a:rPr lang="de-DE" sz="2000" kern="1200" baseline="30000" dirty="0">
                          <a:solidFill>
                            <a:schemeClr val="dk1"/>
                          </a:solidFill>
                          <a:latin typeface="+mn-lt"/>
                          <a:ea typeface="Tahoma" panose="020B0604030504040204" pitchFamily="34" charset="0"/>
                          <a:cs typeface="Tahoma" panose="020B0604030504040204" pitchFamily="34" charset="0"/>
                          <a:sym typeface="Symbol"/>
                        </a:rPr>
                        <a:t>-</a:t>
                      </a:r>
                      <a:endParaRPr lang="de-DE" sz="2000" baseline="30000" dirty="0">
                        <a:latin typeface="+mn-lt"/>
                        <a:ea typeface="Tahoma" panose="020B0604030504040204" pitchFamily="34" charset="0"/>
                        <a:cs typeface="Tahoma" panose="020B0604030504040204" pitchFamily="34" charset="0"/>
                        <a:sym typeface="Symbol"/>
                      </a:endParaRPr>
                    </a:p>
                  </a:txBody>
                  <a:tcPr anchor="ctr">
                    <a:lnL w="12700" cap="flat" cmpd="sng" algn="ctr">
                      <a:solidFill>
                        <a:srgbClr val="0000FE"/>
                      </a:solidFill>
                      <a:prstDash val="solid"/>
                      <a:round/>
                      <a:headEnd type="none" w="med" len="med"/>
                      <a:tailEnd type="none" w="med" len="med"/>
                    </a:lnL>
                    <a:lnT w="12700" cap="flat" cmpd="sng" algn="ctr">
                      <a:solidFill>
                        <a:srgbClr val="0000FE"/>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16" name="Text Box 9">
            <a:extLst>
              <a:ext uri="{FF2B5EF4-FFF2-40B4-BE49-F238E27FC236}">
                <a16:creationId xmlns:a16="http://schemas.microsoft.com/office/drawing/2014/main" id="{3BF5AEFC-87D7-4B10-8498-795DA01CF674}"/>
              </a:ext>
            </a:extLst>
          </p:cNvPr>
          <p:cNvSpPr txBox="1">
            <a:spLocks noChangeArrowheads="1"/>
          </p:cNvSpPr>
          <p:nvPr/>
        </p:nvSpPr>
        <p:spPr bwMode="auto">
          <a:xfrm>
            <a:off x="423708" y="926995"/>
            <a:ext cx="11485942" cy="830997"/>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Measurement of yield ratios of isospin opposite particles at sub-threshold energies is suitable for higher energies where pion ration could loose sensitivity</a:t>
            </a:r>
            <a:endParaRPr lang="de-DE" altLang="de-DE" sz="2400" b="1" dirty="0">
              <a:solidFill>
                <a:srgbClr val="000000"/>
              </a:solidFill>
            </a:endParaRPr>
          </a:p>
        </p:txBody>
      </p:sp>
    </p:spTree>
    <p:extLst>
      <p:ext uri="{BB962C8B-B14F-4D97-AF65-F5344CB8AC3E}">
        <p14:creationId xmlns:p14="http://schemas.microsoft.com/office/powerpoint/2010/main" val="12102181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6438D-D214-4A1B-A57E-5179D7636D19}"/>
              </a:ext>
            </a:extLst>
          </p:cNvPr>
          <p:cNvSpPr>
            <a:spLocks noGrp="1"/>
          </p:cNvSpPr>
          <p:nvPr>
            <p:ph type="title"/>
          </p:nvPr>
        </p:nvSpPr>
        <p:spPr/>
        <p:txBody>
          <a:bodyPr/>
          <a:lstStyle/>
          <a:p>
            <a:r>
              <a:rPr lang="en-US" dirty="0"/>
              <a:t>MODELLING THE CORRELATION FUNCTION</a:t>
            </a:r>
            <a:endParaRPr lang="en-DE" dirty="0"/>
          </a:p>
        </p:txBody>
      </p:sp>
      <p:sp>
        <p:nvSpPr>
          <p:cNvPr id="3" name="Date Placeholder 2">
            <a:extLst>
              <a:ext uri="{FF2B5EF4-FFF2-40B4-BE49-F238E27FC236}">
                <a16:creationId xmlns:a16="http://schemas.microsoft.com/office/drawing/2014/main" id="{2BCFC43F-F02E-485A-8369-0097D596DC60}"/>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271893B8-6203-4E07-B40F-C91CB081E088}"/>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52ECCF1C-AD6E-4359-AA3F-6B537E027B01}"/>
              </a:ext>
            </a:extLst>
          </p:cNvPr>
          <p:cNvSpPr>
            <a:spLocks noGrp="1"/>
          </p:cNvSpPr>
          <p:nvPr>
            <p:ph type="sldNum" sz="quarter" idx="12"/>
          </p:nvPr>
        </p:nvSpPr>
        <p:spPr/>
        <p:txBody>
          <a:bodyPr/>
          <a:lstStyle/>
          <a:p>
            <a:fld id="{2A4535BA-AEF2-4785-BF1B-EDE950106C20}" type="slidenum">
              <a:rPr lang="en-GB" smtClean="0"/>
              <a:pPr/>
              <a:t>104</a:t>
            </a:fld>
            <a:endParaRPr lang="en-GB" dirty="0"/>
          </a:p>
        </p:txBody>
      </p:sp>
      <p:pic>
        <p:nvPicPr>
          <p:cNvPr id="7" name="Picture 6">
            <a:extLst>
              <a:ext uri="{FF2B5EF4-FFF2-40B4-BE49-F238E27FC236}">
                <a16:creationId xmlns:a16="http://schemas.microsoft.com/office/drawing/2014/main" id="{80744217-1E96-45F6-A5CB-1B03A10787BD}"/>
              </a:ext>
            </a:extLst>
          </p:cNvPr>
          <p:cNvPicPr>
            <a:picLocks noChangeAspect="1"/>
          </p:cNvPicPr>
          <p:nvPr/>
        </p:nvPicPr>
        <p:blipFill>
          <a:blip r:embed="rId2"/>
          <a:stretch>
            <a:fillRect/>
          </a:stretch>
        </p:blipFill>
        <p:spPr>
          <a:xfrm>
            <a:off x="0" y="817508"/>
            <a:ext cx="12192000" cy="5222984"/>
          </a:xfrm>
          <a:prstGeom prst="rect">
            <a:avLst/>
          </a:prstGeom>
        </p:spPr>
      </p:pic>
      <p:grpSp>
        <p:nvGrpSpPr>
          <p:cNvPr id="8" name="Group 7">
            <a:extLst>
              <a:ext uri="{FF2B5EF4-FFF2-40B4-BE49-F238E27FC236}">
                <a16:creationId xmlns:a16="http://schemas.microsoft.com/office/drawing/2014/main" id="{1EAC69B1-3D05-4283-92A3-E55C835F2378}"/>
              </a:ext>
            </a:extLst>
          </p:cNvPr>
          <p:cNvGrpSpPr/>
          <p:nvPr/>
        </p:nvGrpSpPr>
        <p:grpSpPr>
          <a:xfrm>
            <a:off x="48000" y="6172611"/>
            <a:ext cx="7922017" cy="318399"/>
            <a:chOff x="5850825" y="6024996"/>
            <a:chExt cx="7922017" cy="318399"/>
          </a:xfrm>
        </p:grpSpPr>
        <p:sp>
          <p:nvSpPr>
            <p:cNvPr id="9" name="TextBox 8">
              <a:extLst>
                <a:ext uri="{FF2B5EF4-FFF2-40B4-BE49-F238E27FC236}">
                  <a16:creationId xmlns:a16="http://schemas.microsoft.com/office/drawing/2014/main" id="{B29C2079-6240-475F-BDBB-30A8F30D988F}"/>
                </a:ext>
              </a:extLst>
            </p:cNvPr>
            <p:cNvSpPr txBox="1"/>
            <p:nvPr/>
          </p:nvSpPr>
          <p:spPr>
            <a:xfrm>
              <a:off x="6114293" y="6024996"/>
              <a:ext cx="7658549" cy="307777"/>
            </a:xfrm>
            <a:prstGeom prst="rect">
              <a:avLst/>
            </a:prstGeom>
            <a:noFill/>
          </p:spPr>
          <p:txBody>
            <a:bodyPr wrap="square" rtlCol="0">
              <a:spAutoFit/>
            </a:bodyPr>
            <a:lstStyle/>
            <a:p>
              <a:r>
                <a:rPr lang="en-US" sz="1400" b="1" i="1" dirty="0"/>
                <a:t>Andi Mathis, ALICE Collaboration, Exploring the perfect liquid, München (2018)</a:t>
              </a:r>
            </a:p>
          </p:txBody>
        </p:sp>
        <p:pic>
          <p:nvPicPr>
            <p:cNvPr id="10" name="Picture 9">
              <a:extLst>
                <a:ext uri="{FF2B5EF4-FFF2-40B4-BE49-F238E27FC236}">
                  <a16:creationId xmlns:a16="http://schemas.microsoft.com/office/drawing/2014/main" id="{4BC5EC9A-C00B-47CE-B381-6A9F16758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Tree>
    <p:extLst>
      <p:ext uri="{BB962C8B-B14F-4D97-AF65-F5344CB8AC3E}">
        <p14:creationId xmlns:p14="http://schemas.microsoft.com/office/powerpoint/2010/main" val="26380103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CF439-33D3-4B31-83C6-274288DA3954}"/>
              </a:ext>
            </a:extLst>
          </p:cNvPr>
          <p:cNvSpPr>
            <a:spLocks noGrp="1"/>
          </p:cNvSpPr>
          <p:nvPr>
            <p:ph type="title"/>
          </p:nvPr>
        </p:nvSpPr>
        <p:spPr/>
        <p:txBody>
          <a:bodyPr/>
          <a:lstStyle/>
          <a:p>
            <a:r>
              <a:rPr lang="en-US" dirty="0"/>
              <a:t>LEDNICKY MODEL</a:t>
            </a:r>
            <a:endParaRPr lang="en-DE" dirty="0"/>
          </a:p>
        </p:txBody>
      </p:sp>
      <p:sp>
        <p:nvSpPr>
          <p:cNvPr id="3" name="Date Placeholder 2">
            <a:extLst>
              <a:ext uri="{FF2B5EF4-FFF2-40B4-BE49-F238E27FC236}">
                <a16:creationId xmlns:a16="http://schemas.microsoft.com/office/drawing/2014/main" id="{4B4683C7-8698-4AE2-84A5-14EFAC9A5DE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F22EC32B-2FDC-4979-B926-FD15ED1F5C87}"/>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229E45B-5C7C-475D-884C-456A4F70B81F}"/>
              </a:ext>
            </a:extLst>
          </p:cNvPr>
          <p:cNvSpPr>
            <a:spLocks noGrp="1"/>
          </p:cNvSpPr>
          <p:nvPr>
            <p:ph type="sldNum" sz="quarter" idx="12"/>
          </p:nvPr>
        </p:nvSpPr>
        <p:spPr/>
        <p:txBody>
          <a:bodyPr/>
          <a:lstStyle/>
          <a:p>
            <a:fld id="{2A4535BA-AEF2-4785-BF1B-EDE950106C20}" type="slidenum">
              <a:rPr lang="en-GB" smtClean="0"/>
              <a:pPr/>
              <a:t>105</a:t>
            </a:fld>
            <a:endParaRPr lang="en-GB" dirty="0"/>
          </a:p>
        </p:txBody>
      </p:sp>
      <p:pic>
        <p:nvPicPr>
          <p:cNvPr id="7" name="Picture 6">
            <a:extLst>
              <a:ext uri="{FF2B5EF4-FFF2-40B4-BE49-F238E27FC236}">
                <a16:creationId xmlns:a16="http://schemas.microsoft.com/office/drawing/2014/main" id="{EC533E17-5619-46B0-8DEA-F28CE399D713}"/>
              </a:ext>
            </a:extLst>
          </p:cNvPr>
          <p:cNvPicPr>
            <a:picLocks noChangeAspect="1"/>
          </p:cNvPicPr>
          <p:nvPr/>
        </p:nvPicPr>
        <p:blipFill>
          <a:blip r:embed="rId2"/>
          <a:stretch>
            <a:fillRect/>
          </a:stretch>
        </p:blipFill>
        <p:spPr>
          <a:xfrm>
            <a:off x="752732" y="835724"/>
            <a:ext cx="10872000" cy="5673012"/>
          </a:xfrm>
          <a:prstGeom prst="rect">
            <a:avLst/>
          </a:prstGeom>
        </p:spPr>
      </p:pic>
      <p:grpSp>
        <p:nvGrpSpPr>
          <p:cNvPr id="8" name="Group 7">
            <a:extLst>
              <a:ext uri="{FF2B5EF4-FFF2-40B4-BE49-F238E27FC236}">
                <a16:creationId xmlns:a16="http://schemas.microsoft.com/office/drawing/2014/main" id="{D3413BD8-54D0-4BD9-B9F2-0AF68514BAA3}"/>
              </a:ext>
            </a:extLst>
          </p:cNvPr>
          <p:cNvGrpSpPr/>
          <p:nvPr/>
        </p:nvGrpSpPr>
        <p:grpSpPr>
          <a:xfrm>
            <a:off x="48000" y="6172611"/>
            <a:ext cx="7922017" cy="318399"/>
            <a:chOff x="5850825" y="6024996"/>
            <a:chExt cx="7922017" cy="318399"/>
          </a:xfrm>
        </p:grpSpPr>
        <p:sp>
          <p:nvSpPr>
            <p:cNvPr id="9" name="TextBox 8">
              <a:extLst>
                <a:ext uri="{FF2B5EF4-FFF2-40B4-BE49-F238E27FC236}">
                  <a16:creationId xmlns:a16="http://schemas.microsoft.com/office/drawing/2014/main" id="{ADFD6B99-C40F-4DC4-BDAA-887EC3E0B5CC}"/>
                </a:ext>
              </a:extLst>
            </p:cNvPr>
            <p:cNvSpPr txBox="1"/>
            <p:nvPr/>
          </p:nvSpPr>
          <p:spPr>
            <a:xfrm>
              <a:off x="6114293" y="6024996"/>
              <a:ext cx="7658549" cy="307777"/>
            </a:xfrm>
            <a:prstGeom prst="rect">
              <a:avLst/>
            </a:prstGeom>
            <a:noFill/>
          </p:spPr>
          <p:txBody>
            <a:bodyPr wrap="square" rtlCol="0">
              <a:spAutoFit/>
            </a:bodyPr>
            <a:lstStyle/>
            <a:p>
              <a:r>
                <a:rPr lang="en-US" sz="1400" b="1" i="1" dirty="0"/>
                <a:t>Valentina </a:t>
              </a:r>
              <a:r>
                <a:rPr lang="en-US" sz="1400" b="1" i="1" dirty="0" err="1"/>
                <a:t>Mantovani</a:t>
              </a:r>
              <a:r>
                <a:rPr lang="en-US" sz="1400" b="1" i="1" dirty="0"/>
                <a:t> </a:t>
              </a:r>
              <a:r>
                <a:rPr lang="en-US" sz="1400" b="1" i="1" dirty="0" err="1"/>
                <a:t>Sarti</a:t>
              </a:r>
              <a:r>
                <a:rPr lang="en-US" sz="1400" b="1" i="1" dirty="0"/>
                <a:t>, ALICE Collaboration, – QNP18 Satellite Workshop (2018)</a:t>
              </a:r>
            </a:p>
          </p:txBody>
        </p:sp>
        <p:pic>
          <p:nvPicPr>
            <p:cNvPr id="10" name="Picture 9">
              <a:extLst>
                <a:ext uri="{FF2B5EF4-FFF2-40B4-BE49-F238E27FC236}">
                  <a16:creationId xmlns:a16="http://schemas.microsoft.com/office/drawing/2014/main" id="{874F7998-B502-4D01-B806-F2D6B74938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Tree>
    <p:extLst>
      <p:ext uri="{BB962C8B-B14F-4D97-AF65-F5344CB8AC3E}">
        <p14:creationId xmlns:p14="http://schemas.microsoft.com/office/powerpoint/2010/main" val="20285838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28D3-D18B-41F7-899C-7548AD987AE1}"/>
              </a:ext>
            </a:extLst>
          </p:cNvPr>
          <p:cNvSpPr>
            <a:spLocks noGrp="1"/>
          </p:cNvSpPr>
          <p:nvPr>
            <p:ph type="title"/>
          </p:nvPr>
        </p:nvSpPr>
        <p:spPr/>
        <p:txBody>
          <a:bodyPr/>
          <a:lstStyle/>
          <a:p>
            <a:r>
              <a:rPr lang="en-US" dirty="0"/>
              <a:t>CATS</a:t>
            </a:r>
            <a:endParaRPr lang="en-DE" dirty="0"/>
          </a:p>
        </p:txBody>
      </p:sp>
      <p:sp>
        <p:nvSpPr>
          <p:cNvPr id="3" name="Date Placeholder 2">
            <a:extLst>
              <a:ext uri="{FF2B5EF4-FFF2-40B4-BE49-F238E27FC236}">
                <a16:creationId xmlns:a16="http://schemas.microsoft.com/office/drawing/2014/main" id="{C0C0CD6C-0ED6-4AF3-AA00-6A9CD4C01187}"/>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12AACF3C-CE92-4640-83AC-F320B347A2EB}"/>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43CB4694-3F5C-4CB8-B196-7021EF300555}"/>
              </a:ext>
            </a:extLst>
          </p:cNvPr>
          <p:cNvSpPr>
            <a:spLocks noGrp="1"/>
          </p:cNvSpPr>
          <p:nvPr>
            <p:ph type="sldNum" sz="quarter" idx="12"/>
          </p:nvPr>
        </p:nvSpPr>
        <p:spPr/>
        <p:txBody>
          <a:bodyPr/>
          <a:lstStyle/>
          <a:p>
            <a:fld id="{2A4535BA-AEF2-4785-BF1B-EDE950106C20}" type="slidenum">
              <a:rPr lang="en-GB" smtClean="0"/>
              <a:pPr/>
              <a:t>106</a:t>
            </a:fld>
            <a:endParaRPr lang="en-GB" dirty="0"/>
          </a:p>
        </p:txBody>
      </p:sp>
      <p:pic>
        <p:nvPicPr>
          <p:cNvPr id="7" name="Picture 6">
            <a:extLst>
              <a:ext uri="{FF2B5EF4-FFF2-40B4-BE49-F238E27FC236}">
                <a16:creationId xmlns:a16="http://schemas.microsoft.com/office/drawing/2014/main" id="{AC870D8D-04BE-442B-AC02-0E1A8DD0EFC7}"/>
              </a:ext>
            </a:extLst>
          </p:cNvPr>
          <p:cNvPicPr>
            <a:picLocks noChangeAspect="1"/>
          </p:cNvPicPr>
          <p:nvPr/>
        </p:nvPicPr>
        <p:blipFill>
          <a:blip r:embed="rId2"/>
          <a:stretch>
            <a:fillRect/>
          </a:stretch>
        </p:blipFill>
        <p:spPr>
          <a:xfrm>
            <a:off x="1488000" y="900884"/>
            <a:ext cx="10008000" cy="5471139"/>
          </a:xfrm>
          <a:prstGeom prst="rect">
            <a:avLst/>
          </a:prstGeom>
        </p:spPr>
      </p:pic>
      <p:grpSp>
        <p:nvGrpSpPr>
          <p:cNvPr id="8" name="Group 7">
            <a:extLst>
              <a:ext uri="{FF2B5EF4-FFF2-40B4-BE49-F238E27FC236}">
                <a16:creationId xmlns:a16="http://schemas.microsoft.com/office/drawing/2014/main" id="{083A0289-B8B6-44D5-AEB8-BB363DFD46F0}"/>
              </a:ext>
            </a:extLst>
          </p:cNvPr>
          <p:cNvGrpSpPr/>
          <p:nvPr/>
        </p:nvGrpSpPr>
        <p:grpSpPr>
          <a:xfrm>
            <a:off x="48000" y="6172611"/>
            <a:ext cx="7922017" cy="318399"/>
            <a:chOff x="5850825" y="6024996"/>
            <a:chExt cx="7922017" cy="318399"/>
          </a:xfrm>
        </p:grpSpPr>
        <p:sp>
          <p:nvSpPr>
            <p:cNvPr id="9" name="TextBox 8">
              <a:extLst>
                <a:ext uri="{FF2B5EF4-FFF2-40B4-BE49-F238E27FC236}">
                  <a16:creationId xmlns:a16="http://schemas.microsoft.com/office/drawing/2014/main" id="{948C03FC-B9BF-4485-BEAF-3D00D49FCB76}"/>
                </a:ext>
              </a:extLst>
            </p:cNvPr>
            <p:cNvSpPr txBox="1"/>
            <p:nvPr/>
          </p:nvSpPr>
          <p:spPr>
            <a:xfrm>
              <a:off x="6114293" y="6024996"/>
              <a:ext cx="7658549" cy="307777"/>
            </a:xfrm>
            <a:prstGeom prst="rect">
              <a:avLst/>
            </a:prstGeom>
            <a:noFill/>
          </p:spPr>
          <p:txBody>
            <a:bodyPr wrap="square" rtlCol="0">
              <a:spAutoFit/>
            </a:bodyPr>
            <a:lstStyle/>
            <a:p>
              <a:r>
                <a:rPr lang="en-US" sz="1400" b="1" i="1" dirty="0"/>
                <a:t>Valentina </a:t>
              </a:r>
              <a:r>
                <a:rPr lang="en-US" sz="1400" b="1" i="1" dirty="0" err="1"/>
                <a:t>Mantovani</a:t>
              </a:r>
              <a:r>
                <a:rPr lang="en-US" sz="1400" b="1" i="1" dirty="0"/>
                <a:t> </a:t>
              </a:r>
              <a:r>
                <a:rPr lang="en-US" sz="1400" b="1" i="1" dirty="0" err="1"/>
                <a:t>Sarti</a:t>
              </a:r>
              <a:r>
                <a:rPr lang="en-US" sz="1400" b="1" i="1" dirty="0"/>
                <a:t>, ALICE Collaboration, – QNP18 Satellite Workshop (2018)</a:t>
              </a:r>
            </a:p>
          </p:txBody>
        </p:sp>
        <p:pic>
          <p:nvPicPr>
            <p:cNvPr id="10" name="Picture 9">
              <a:extLst>
                <a:ext uri="{FF2B5EF4-FFF2-40B4-BE49-F238E27FC236}">
                  <a16:creationId xmlns:a16="http://schemas.microsoft.com/office/drawing/2014/main" id="{BD36E19F-E6B3-4F0B-9C51-1D9CF7DDC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Tree>
    <p:extLst>
      <p:ext uri="{BB962C8B-B14F-4D97-AF65-F5344CB8AC3E}">
        <p14:creationId xmlns:p14="http://schemas.microsoft.com/office/powerpoint/2010/main" val="38274606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0F79B-CC73-4858-BC03-70AF3FF2B61B}"/>
              </a:ext>
            </a:extLst>
          </p:cNvPr>
          <p:cNvSpPr>
            <a:spLocks noGrp="1"/>
          </p:cNvSpPr>
          <p:nvPr>
            <p:ph type="title"/>
          </p:nvPr>
        </p:nvSpPr>
        <p:spPr/>
        <p:txBody>
          <a:bodyPr/>
          <a:lstStyle/>
          <a:p>
            <a:r>
              <a:rPr lang="en-US" dirty="0"/>
              <a:t>CORRELATION FUNCTIONS AND INTERACTIONS</a:t>
            </a:r>
            <a:endParaRPr lang="en-DE" dirty="0"/>
          </a:p>
        </p:txBody>
      </p:sp>
      <p:sp>
        <p:nvSpPr>
          <p:cNvPr id="3" name="Date Placeholder 2">
            <a:extLst>
              <a:ext uri="{FF2B5EF4-FFF2-40B4-BE49-F238E27FC236}">
                <a16:creationId xmlns:a16="http://schemas.microsoft.com/office/drawing/2014/main" id="{6E24CCF4-1FA4-4CB2-ACE3-C22F2B6A6F21}"/>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7FDF39C6-1E4F-4794-987F-E555C53C0895}"/>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E6C87A90-EEE9-45D3-830C-3BE46BCF3721}"/>
              </a:ext>
            </a:extLst>
          </p:cNvPr>
          <p:cNvSpPr>
            <a:spLocks noGrp="1"/>
          </p:cNvSpPr>
          <p:nvPr>
            <p:ph type="sldNum" sz="quarter" idx="12"/>
          </p:nvPr>
        </p:nvSpPr>
        <p:spPr/>
        <p:txBody>
          <a:bodyPr/>
          <a:lstStyle/>
          <a:p>
            <a:fld id="{2A4535BA-AEF2-4785-BF1B-EDE950106C20}" type="slidenum">
              <a:rPr lang="en-GB" smtClean="0"/>
              <a:pPr/>
              <a:t>107</a:t>
            </a:fld>
            <a:endParaRPr lang="en-GB" dirty="0"/>
          </a:p>
        </p:txBody>
      </p:sp>
      <p:pic>
        <p:nvPicPr>
          <p:cNvPr id="7" name="Picture 6">
            <a:extLst>
              <a:ext uri="{FF2B5EF4-FFF2-40B4-BE49-F238E27FC236}">
                <a16:creationId xmlns:a16="http://schemas.microsoft.com/office/drawing/2014/main" id="{9826DE8E-7CA2-40ED-80A7-3CEB91E614B5}"/>
              </a:ext>
            </a:extLst>
          </p:cNvPr>
          <p:cNvPicPr>
            <a:picLocks noChangeAspect="1"/>
          </p:cNvPicPr>
          <p:nvPr/>
        </p:nvPicPr>
        <p:blipFill>
          <a:blip r:embed="rId2"/>
          <a:stretch>
            <a:fillRect/>
          </a:stretch>
        </p:blipFill>
        <p:spPr>
          <a:xfrm>
            <a:off x="267899" y="909000"/>
            <a:ext cx="11656202" cy="5433772"/>
          </a:xfrm>
          <a:prstGeom prst="rect">
            <a:avLst/>
          </a:prstGeom>
        </p:spPr>
      </p:pic>
      <p:grpSp>
        <p:nvGrpSpPr>
          <p:cNvPr id="8" name="Group 7">
            <a:extLst>
              <a:ext uri="{FF2B5EF4-FFF2-40B4-BE49-F238E27FC236}">
                <a16:creationId xmlns:a16="http://schemas.microsoft.com/office/drawing/2014/main" id="{A7FA25A4-F8D9-4485-871F-046849482956}"/>
              </a:ext>
            </a:extLst>
          </p:cNvPr>
          <p:cNvGrpSpPr/>
          <p:nvPr/>
        </p:nvGrpSpPr>
        <p:grpSpPr>
          <a:xfrm>
            <a:off x="48000" y="6172611"/>
            <a:ext cx="7922017" cy="318399"/>
            <a:chOff x="5850825" y="6024996"/>
            <a:chExt cx="7922017" cy="318399"/>
          </a:xfrm>
        </p:grpSpPr>
        <p:sp>
          <p:nvSpPr>
            <p:cNvPr id="9" name="TextBox 8">
              <a:extLst>
                <a:ext uri="{FF2B5EF4-FFF2-40B4-BE49-F238E27FC236}">
                  <a16:creationId xmlns:a16="http://schemas.microsoft.com/office/drawing/2014/main" id="{27D7DC74-8B9A-4EE7-AA1C-D1A1B78688F6}"/>
                </a:ext>
              </a:extLst>
            </p:cNvPr>
            <p:cNvSpPr txBox="1"/>
            <p:nvPr/>
          </p:nvSpPr>
          <p:spPr>
            <a:xfrm>
              <a:off x="6114293" y="6024996"/>
              <a:ext cx="7658549" cy="307777"/>
            </a:xfrm>
            <a:prstGeom prst="rect">
              <a:avLst/>
            </a:prstGeom>
            <a:noFill/>
          </p:spPr>
          <p:txBody>
            <a:bodyPr wrap="square" rtlCol="0">
              <a:spAutoFit/>
            </a:bodyPr>
            <a:lstStyle/>
            <a:p>
              <a:r>
                <a:rPr lang="en-US" sz="1400" b="1" i="1" dirty="0"/>
                <a:t>Valentina </a:t>
              </a:r>
              <a:r>
                <a:rPr lang="en-US" sz="1400" b="1" i="1" dirty="0" err="1"/>
                <a:t>Mantovani</a:t>
              </a:r>
              <a:r>
                <a:rPr lang="en-US" sz="1400" b="1" i="1" dirty="0"/>
                <a:t> </a:t>
              </a:r>
              <a:r>
                <a:rPr lang="en-US" sz="1400" b="1" i="1" dirty="0" err="1"/>
                <a:t>Sarti</a:t>
              </a:r>
              <a:r>
                <a:rPr lang="en-US" sz="1400" b="1" i="1" dirty="0"/>
                <a:t>, ALICE Collaboration, – QNP18 Satellite Workshop (2018)</a:t>
              </a:r>
            </a:p>
          </p:txBody>
        </p:sp>
        <p:pic>
          <p:nvPicPr>
            <p:cNvPr id="10" name="Picture 9">
              <a:extLst>
                <a:ext uri="{FF2B5EF4-FFF2-40B4-BE49-F238E27FC236}">
                  <a16:creationId xmlns:a16="http://schemas.microsoft.com/office/drawing/2014/main" id="{1B867080-1ECE-4045-8633-2F488D022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Tree>
    <p:extLst>
      <p:ext uri="{BB962C8B-B14F-4D97-AF65-F5344CB8AC3E}">
        <p14:creationId xmlns:p14="http://schemas.microsoft.com/office/powerpoint/2010/main" val="7721366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9A2A0-D685-4630-93DE-CC31D5A5C526}"/>
              </a:ext>
            </a:extLst>
          </p:cNvPr>
          <p:cNvSpPr>
            <a:spLocks noGrp="1"/>
          </p:cNvSpPr>
          <p:nvPr>
            <p:ph type="title"/>
          </p:nvPr>
        </p:nvSpPr>
        <p:spPr/>
        <p:txBody>
          <a:bodyPr/>
          <a:lstStyle/>
          <a:p>
            <a:r>
              <a:rPr lang="en-US" dirty="0"/>
              <a:t>P-XI- CORRELATION FUNCTION IN P-PB 5.02 TEV </a:t>
            </a:r>
            <a:endParaRPr lang="en-DE" dirty="0"/>
          </a:p>
        </p:txBody>
      </p:sp>
      <p:sp>
        <p:nvSpPr>
          <p:cNvPr id="3" name="Date Placeholder 2">
            <a:extLst>
              <a:ext uri="{FF2B5EF4-FFF2-40B4-BE49-F238E27FC236}">
                <a16:creationId xmlns:a16="http://schemas.microsoft.com/office/drawing/2014/main" id="{FA85ADF9-7065-46EA-BCC9-FDDB4E71B513}"/>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8EA8077F-0C53-4DFD-AA04-1C637B02D3C4}"/>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DF85DCBB-B73C-4DBC-A16E-D8B991C7C886}"/>
              </a:ext>
            </a:extLst>
          </p:cNvPr>
          <p:cNvSpPr>
            <a:spLocks noGrp="1"/>
          </p:cNvSpPr>
          <p:nvPr>
            <p:ph type="sldNum" sz="quarter" idx="12"/>
          </p:nvPr>
        </p:nvSpPr>
        <p:spPr/>
        <p:txBody>
          <a:bodyPr/>
          <a:lstStyle/>
          <a:p>
            <a:fld id="{2A4535BA-AEF2-4785-BF1B-EDE950106C20}" type="slidenum">
              <a:rPr lang="en-GB" smtClean="0"/>
              <a:pPr/>
              <a:t>108</a:t>
            </a:fld>
            <a:endParaRPr lang="en-GB" dirty="0"/>
          </a:p>
        </p:txBody>
      </p:sp>
      <p:pic>
        <p:nvPicPr>
          <p:cNvPr id="7" name="Picture 6">
            <a:extLst>
              <a:ext uri="{FF2B5EF4-FFF2-40B4-BE49-F238E27FC236}">
                <a16:creationId xmlns:a16="http://schemas.microsoft.com/office/drawing/2014/main" id="{0B05CFE8-278C-4E93-AC77-4DC46EBBDFD3}"/>
              </a:ext>
            </a:extLst>
          </p:cNvPr>
          <p:cNvPicPr>
            <a:picLocks noChangeAspect="1"/>
          </p:cNvPicPr>
          <p:nvPr/>
        </p:nvPicPr>
        <p:blipFill>
          <a:blip r:embed="rId2"/>
          <a:stretch>
            <a:fillRect/>
          </a:stretch>
        </p:blipFill>
        <p:spPr>
          <a:xfrm>
            <a:off x="0" y="746007"/>
            <a:ext cx="12192000" cy="5365985"/>
          </a:xfrm>
          <a:prstGeom prst="rect">
            <a:avLst/>
          </a:prstGeom>
        </p:spPr>
      </p:pic>
      <p:grpSp>
        <p:nvGrpSpPr>
          <p:cNvPr id="8" name="Group 7">
            <a:extLst>
              <a:ext uri="{FF2B5EF4-FFF2-40B4-BE49-F238E27FC236}">
                <a16:creationId xmlns:a16="http://schemas.microsoft.com/office/drawing/2014/main" id="{637C0B3E-B256-4E12-A6D8-045B23BDC1CA}"/>
              </a:ext>
            </a:extLst>
          </p:cNvPr>
          <p:cNvGrpSpPr/>
          <p:nvPr/>
        </p:nvGrpSpPr>
        <p:grpSpPr>
          <a:xfrm>
            <a:off x="48000" y="6172611"/>
            <a:ext cx="7922017" cy="318399"/>
            <a:chOff x="5850825" y="6024996"/>
            <a:chExt cx="7922017" cy="318399"/>
          </a:xfrm>
        </p:grpSpPr>
        <p:sp>
          <p:nvSpPr>
            <p:cNvPr id="9" name="TextBox 8">
              <a:extLst>
                <a:ext uri="{FF2B5EF4-FFF2-40B4-BE49-F238E27FC236}">
                  <a16:creationId xmlns:a16="http://schemas.microsoft.com/office/drawing/2014/main" id="{EED7966D-4E43-48C5-A221-2ADE52A19B0D}"/>
                </a:ext>
              </a:extLst>
            </p:cNvPr>
            <p:cNvSpPr txBox="1"/>
            <p:nvPr/>
          </p:nvSpPr>
          <p:spPr>
            <a:xfrm>
              <a:off x="6114293" y="6024996"/>
              <a:ext cx="7658549" cy="307777"/>
            </a:xfrm>
            <a:prstGeom prst="rect">
              <a:avLst/>
            </a:prstGeom>
            <a:noFill/>
          </p:spPr>
          <p:txBody>
            <a:bodyPr wrap="square" rtlCol="0">
              <a:spAutoFit/>
            </a:bodyPr>
            <a:lstStyle/>
            <a:p>
              <a:r>
                <a:rPr lang="en-US" sz="1400" b="1" i="1" dirty="0"/>
                <a:t>Valentina </a:t>
              </a:r>
              <a:r>
                <a:rPr lang="en-US" sz="1400" b="1" i="1" dirty="0" err="1"/>
                <a:t>Mantovani</a:t>
              </a:r>
              <a:r>
                <a:rPr lang="en-US" sz="1400" b="1" i="1" dirty="0"/>
                <a:t> </a:t>
              </a:r>
              <a:r>
                <a:rPr lang="en-US" sz="1400" b="1" i="1" dirty="0" err="1"/>
                <a:t>Sarti</a:t>
              </a:r>
              <a:r>
                <a:rPr lang="en-US" sz="1400" b="1" i="1" dirty="0"/>
                <a:t>, ALICE Collaboration, – QNP18 Satellite Workshop (2018)</a:t>
              </a:r>
            </a:p>
          </p:txBody>
        </p:sp>
        <p:pic>
          <p:nvPicPr>
            <p:cNvPr id="10" name="Picture 9">
              <a:extLst>
                <a:ext uri="{FF2B5EF4-FFF2-40B4-BE49-F238E27FC236}">
                  <a16:creationId xmlns:a16="http://schemas.microsoft.com/office/drawing/2014/main" id="{0095E041-16F7-4122-A0E0-C9A024C7D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Tree>
    <p:extLst>
      <p:ext uri="{BB962C8B-B14F-4D97-AF65-F5344CB8AC3E}">
        <p14:creationId xmlns:p14="http://schemas.microsoft.com/office/powerpoint/2010/main" val="38988180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4D00-3D9B-45AD-9A0F-4B8A155FC9F2}"/>
              </a:ext>
            </a:extLst>
          </p:cNvPr>
          <p:cNvSpPr>
            <a:spLocks noGrp="1"/>
          </p:cNvSpPr>
          <p:nvPr>
            <p:ph type="title"/>
          </p:nvPr>
        </p:nvSpPr>
        <p:spPr/>
        <p:txBody>
          <a:bodyPr/>
          <a:lstStyle/>
          <a:p>
            <a:r>
              <a:rPr lang="en-US" dirty="0"/>
              <a:t>4D RECONSTRUCTION</a:t>
            </a:r>
            <a:endParaRPr lang="en-DE" dirty="0"/>
          </a:p>
        </p:txBody>
      </p:sp>
      <p:sp>
        <p:nvSpPr>
          <p:cNvPr id="3" name="Date Placeholder 2">
            <a:extLst>
              <a:ext uri="{FF2B5EF4-FFF2-40B4-BE49-F238E27FC236}">
                <a16:creationId xmlns:a16="http://schemas.microsoft.com/office/drawing/2014/main" id="{930261F7-3E71-4AFD-8EAD-FC75E5DA2218}"/>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C79FEEF4-FE1A-44B9-A95A-CD9B5B17984A}"/>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A05D4ACD-4CA1-4CAE-A334-F47D18D966C6}"/>
              </a:ext>
            </a:extLst>
          </p:cNvPr>
          <p:cNvSpPr>
            <a:spLocks noGrp="1"/>
          </p:cNvSpPr>
          <p:nvPr>
            <p:ph type="sldNum" sz="quarter" idx="12"/>
          </p:nvPr>
        </p:nvSpPr>
        <p:spPr/>
        <p:txBody>
          <a:bodyPr/>
          <a:lstStyle/>
          <a:p>
            <a:fld id="{2A4535BA-AEF2-4785-BF1B-EDE950106C20}" type="slidenum">
              <a:rPr lang="en-GB" smtClean="0"/>
              <a:pPr/>
              <a:t>109</a:t>
            </a:fld>
            <a:endParaRPr lang="en-GB" dirty="0"/>
          </a:p>
        </p:txBody>
      </p:sp>
      <p:pic>
        <p:nvPicPr>
          <p:cNvPr id="7" name="Picture 6">
            <a:extLst>
              <a:ext uri="{FF2B5EF4-FFF2-40B4-BE49-F238E27FC236}">
                <a16:creationId xmlns:a16="http://schemas.microsoft.com/office/drawing/2014/main" id="{C2ECA46B-6B89-4631-B066-9FF2A626F093}"/>
              </a:ext>
            </a:extLst>
          </p:cNvPr>
          <p:cNvPicPr>
            <a:picLocks noChangeAspect="1"/>
          </p:cNvPicPr>
          <p:nvPr/>
        </p:nvPicPr>
        <p:blipFill rotWithShape="1">
          <a:blip r:embed="rId2"/>
          <a:srcRect l="2575" t="6736" r="55128" b="61455"/>
          <a:stretch/>
        </p:blipFill>
        <p:spPr>
          <a:xfrm>
            <a:off x="628366" y="781771"/>
            <a:ext cx="5184000" cy="2604491"/>
          </a:xfrm>
          <a:prstGeom prst="rect">
            <a:avLst/>
          </a:prstGeom>
        </p:spPr>
      </p:pic>
      <p:pic>
        <p:nvPicPr>
          <p:cNvPr id="8" name="Picture 7">
            <a:extLst>
              <a:ext uri="{FF2B5EF4-FFF2-40B4-BE49-F238E27FC236}">
                <a16:creationId xmlns:a16="http://schemas.microsoft.com/office/drawing/2014/main" id="{81DF1DDF-6F93-41AE-9DBA-8EE55B92DD98}"/>
              </a:ext>
            </a:extLst>
          </p:cNvPr>
          <p:cNvPicPr>
            <a:picLocks noChangeAspect="1"/>
          </p:cNvPicPr>
          <p:nvPr/>
        </p:nvPicPr>
        <p:blipFill rotWithShape="1">
          <a:blip r:embed="rId2"/>
          <a:srcRect l="2576" t="49056" r="6646" b="1175"/>
          <a:stretch/>
        </p:blipFill>
        <p:spPr>
          <a:xfrm>
            <a:off x="1447929" y="3161366"/>
            <a:ext cx="9296141" cy="3404771"/>
          </a:xfrm>
          <a:prstGeom prst="rect">
            <a:avLst/>
          </a:prstGeom>
        </p:spPr>
      </p:pic>
      <p:pic>
        <p:nvPicPr>
          <p:cNvPr id="9" name="Picture 8">
            <a:extLst>
              <a:ext uri="{FF2B5EF4-FFF2-40B4-BE49-F238E27FC236}">
                <a16:creationId xmlns:a16="http://schemas.microsoft.com/office/drawing/2014/main" id="{B1C48583-F700-4EDB-B98D-B049B6FBDFF6}"/>
              </a:ext>
            </a:extLst>
          </p:cNvPr>
          <p:cNvPicPr>
            <a:picLocks noChangeAspect="1"/>
          </p:cNvPicPr>
          <p:nvPr/>
        </p:nvPicPr>
        <p:blipFill rotWithShape="1">
          <a:blip r:embed="rId2"/>
          <a:srcRect l="49289" t="3379" r="792" b="58550"/>
          <a:stretch/>
        </p:blipFill>
        <p:spPr>
          <a:xfrm>
            <a:off x="6291666" y="837897"/>
            <a:ext cx="5112000" cy="2604492"/>
          </a:xfrm>
          <a:prstGeom prst="rect">
            <a:avLst/>
          </a:prstGeom>
        </p:spPr>
      </p:pic>
      <p:grpSp>
        <p:nvGrpSpPr>
          <p:cNvPr id="10" name="Group 9">
            <a:extLst>
              <a:ext uri="{FF2B5EF4-FFF2-40B4-BE49-F238E27FC236}">
                <a16:creationId xmlns:a16="http://schemas.microsoft.com/office/drawing/2014/main" id="{637BA1B4-28EE-42CE-9564-DE32A5EA90AB}"/>
              </a:ext>
            </a:extLst>
          </p:cNvPr>
          <p:cNvGrpSpPr/>
          <p:nvPr/>
        </p:nvGrpSpPr>
        <p:grpSpPr>
          <a:xfrm>
            <a:off x="30687" y="6076229"/>
            <a:ext cx="2969312" cy="523220"/>
            <a:chOff x="5850822" y="6035618"/>
            <a:chExt cx="9900228" cy="523220"/>
          </a:xfrm>
        </p:grpSpPr>
        <p:sp>
          <p:nvSpPr>
            <p:cNvPr id="11" name="TextBox 10">
              <a:extLst>
                <a:ext uri="{FF2B5EF4-FFF2-40B4-BE49-F238E27FC236}">
                  <a16:creationId xmlns:a16="http://schemas.microsoft.com/office/drawing/2014/main" id="{0CF2DF15-5C87-42D0-B184-162723BD5B13}"/>
                </a:ext>
              </a:extLst>
            </p:cNvPr>
            <p:cNvSpPr txBox="1"/>
            <p:nvPr/>
          </p:nvSpPr>
          <p:spPr>
            <a:xfrm>
              <a:off x="6730203" y="6035618"/>
              <a:ext cx="9020847" cy="523220"/>
            </a:xfrm>
            <a:prstGeom prst="rect">
              <a:avLst/>
            </a:prstGeom>
            <a:noFill/>
          </p:spPr>
          <p:txBody>
            <a:bodyPr wrap="square" rtlCol="0">
              <a:spAutoFit/>
            </a:bodyPr>
            <a:lstStyle/>
            <a:p>
              <a:r>
                <a:rPr lang="en-US" sz="1400" b="1" i="1" dirty="0"/>
                <a:t>Maksym </a:t>
              </a:r>
              <a:r>
                <a:rPr lang="en-US" sz="1400" b="1" i="1" dirty="0" err="1"/>
                <a:t>Zyzak</a:t>
              </a:r>
              <a:r>
                <a:rPr lang="en-US" sz="1400" b="1" i="1" dirty="0"/>
                <a:t>, CBM Collaboration, EUNPC 2018,</a:t>
              </a:r>
            </a:p>
          </p:txBody>
        </p:sp>
        <p:pic>
          <p:nvPicPr>
            <p:cNvPr id="12" name="Picture 11">
              <a:extLst>
                <a:ext uri="{FF2B5EF4-FFF2-40B4-BE49-F238E27FC236}">
                  <a16:creationId xmlns:a16="http://schemas.microsoft.com/office/drawing/2014/main" id="{74563B6E-2107-44B3-8F6C-F311DCE0AE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822" y="6127371"/>
              <a:ext cx="1228436" cy="216024"/>
            </a:xfrm>
            <a:prstGeom prst="rect">
              <a:avLst/>
            </a:prstGeom>
          </p:spPr>
        </p:pic>
      </p:grpSp>
    </p:spTree>
    <p:extLst>
      <p:ext uri="{BB962C8B-B14F-4D97-AF65-F5344CB8AC3E}">
        <p14:creationId xmlns:p14="http://schemas.microsoft.com/office/powerpoint/2010/main" val="648242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a:t>
            </a:r>
            <a:r>
              <a:rPr lang="de-DE" sz="2800" dirty="0"/>
              <a:t>REATING</a:t>
            </a:r>
            <a:r>
              <a:rPr lang="de-DE" dirty="0"/>
              <a:t> H</a:t>
            </a:r>
            <a:r>
              <a:rPr lang="de-DE" sz="2800" dirty="0"/>
              <a:t>IGH</a:t>
            </a:r>
            <a:r>
              <a:rPr lang="de-DE" dirty="0"/>
              <a:t>-D</a:t>
            </a:r>
            <a:r>
              <a:rPr lang="de-DE" sz="2800" dirty="0"/>
              <a:t>ENSITY</a:t>
            </a:r>
            <a:r>
              <a:rPr lang="de-DE" dirty="0"/>
              <a:t> (A</a:t>
            </a:r>
            <a:r>
              <a:rPr lang="de-DE" sz="2800" dirty="0"/>
              <a:t>ND</a:t>
            </a:r>
            <a:r>
              <a:rPr lang="de-DE" dirty="0"/>
              <a:t> H</a:t>
            </a:r>
            <a:r>
              <a:rPr lang="de-DE" sz="2800" dirty="0"/>
              <a:t>IGH</a:t>
            </a:r>
            <a:r>
              <a:rPr lang="de-DE" dirty="0"/>
              <a:t>-T</a:t>
            </a:r>
            <a:r>
              <a:rPr lang="de-DE" sz="2800" dirty="0"/>
              <a:t>EMPERATURE</a:t>
            </a:r>
            <a:r>
              <a:rPr lang="de-DE" dirty="0"/>
              <a:t>) M</a:t>
            </a:r>
            <a:r>
              <a:rPr lang="de-DE" sz="2800" dirty="0"/>
              <a:t>EDIUM</a:t>
            </a:r>
            <a:r>
              <a:rPr lang="de-DE" dirty="0"/>
              <a:t>  </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11</a:t>
            </a:fld>
            <a:endParaRPr lang="en-GB" dirty="0"/>
          </a:p>
        </p:txBody>
      </p:sp>
      <p:pic>
        <p:nvPicPr>
          <p:cNvPr id="9" name="Picture 8"/>
          <p:cNvPicPr>
            <a:picLocks noChangeAspect="1"/>
          </p:cNvPicPr>
          <p:nvPr/>
        </p:nvPicPr>
        <p:blipFill rotWithShape="1">
          <a:blip r:embed="rId3">
            <a:clrChange>
              <a:clrFrom>
                <a:srgbClr val="FFFFFF"/>
              </a:clrFrom>
              <a:clrTo>
                <a:srgbClr val="FFFFFF">
                  <a:alpha val="0"/>
                </a:srgbClr>
              </a:clrTo>
            </a:clrChange>
          </a:blip>
          <a:srcRect l="6069" t="17329" r="48226" b="11692"/>
          <a:stretch/>
        </p:blipFill>
        <p:spPr>
          <a:xfrm>
            <a:off x="109183" y="765861"/>
            <a:ext cx="3488596" cy="3047443"/>
          </a:xfrm>
          <a:prstGeom prst="rect">
            <a:avLst/>
          </a:prstGeom>
        </p:spPr>
      </p:pic>
      <p:pic>
        <p:nvPicPr>
          <p:cNvPr id="10" name="Picture 9"/>
          <p:cNvPicPr>
            <a:picLocks noChangeAspect="1"/>
          </p:cNvPicPr>
          <p:nvPr/>
        </p:nvPicPr>
        <p:blipFill rotWithShape="1">
          <a:blip r:embed="rId4">
            <a:clrChange>
              <a:clrFrom>
                <a:srgbClr val="FFFFFF"/>
              </a:clrFrom>
              <a:clrTo>
                <a:srgbClr val="FFFFFF">
                  <a:alpha val="0"/>
                </a:srgbClr>
              </a:clrTo>
            </a:clrChange>
          </a:blip>
          <a:srcRect l="5920" t="26617" r="3782" b="15406"/>
          <a:stretch/>
        </p:blipFill>
        <p:spPr>
          <a:xfrm>
            <a:off x="57511" y="3772804"/>
            <a:ext cx="7751929" cy="2799663"/>
          </a:xfrm>
          <a:prstGeom prst="rect">
            <a:avLst/>
          </a:prstGeom>
        </p:spPr>
      </p:pic>
      <p:pic>
        <p:nvPicPr>
          <p:cNvPr id="11" name="Picture 10"/>
          <p:cNvPicPr>
            <a:picLocks noChangeAspect="1"/>
          </p:cNvPicPr>
          <p:nvPr/>
        </p:nvPicPr>
        <p:blipFill rotWithShape="1">
          <a:blip r:embed="rId3">
            <a:clrChange>
              <a:clrFrom>
                <a:srgbClr val="FFFFFF"/>
              </a:clrFrom>
              <a:clrTo>
                <a:srgbClr val="FFFFFF">
                  <a:alpha val="0"/>
                </a:srgbClr>
              </a:clrTo>
            </a:clrChange>
          </a:blip>
          <a:srcRect l="53576" t="17329" r="5423" b="11692"/>
          <a:stretch/>
        </p:blipFill>
        <p:spPr>
          <a:xfrm>
            <a:off x="4247611" y="765861"/>
            <a:ext cx="3129510" cy="3047443"/>
          </a:xfrm>
          <a:prstGeom prst="rect">
            <a:avLst/>
          </a:prstGeom>
        </p:spPr>
      </p:pic>
      <p:sp>
        <p:nvSpPr>
          <p:cNvPr id="12" name="Content Placeholder 5"/>
          <p:cNvSpPr txBox="1">
            <a:spLocks/>
          </p:cNvSpPr>
          <p:nvPr/>
        </p:nvSpPr>
        <p:spPr>
          <a:xfrm>
            <a:off x="8162985" y="957129"/>
            <a:ext cx="3120752" cy="477827"/>
          </a:xfrm>
          <a:prstGeom prst="rect">
            <a:avLst/>
          </a:prstGeom>
          <a:solidFill>
            <a:srgbClr val="FFC00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Neutron Star Mergers</a:t>
            </a:r>
          </a:p>
        </p:txBody>
      </p:sp>
      <p:sp>
        <p:nvSpPr>
          <p:cNvPr id="13" name="Content Placeholder 5"/>
          <p:cNvSpPr txBox="1">
            <a:spLocks/>
          </p:cNvSpPr>
          <p:nvPr/>
        </p:nvSpPr>
        <p:spPr>
          <a:xfrm>
            <a:off x="8162985" y="5595595"/>
            <a:ext cx="3120752" cy="462473"/>
          </a:xfrm>
          <a:prstGeom prst="rect">
            <a:avLst/>
          </a:prstGeom>
          <a:solidFill>
            <a:srgbClr val="FFC00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Heavy Ion Collisions</a:t>
            </a:r>
          </a:p>
        </p:txBody>
      </p:sp>
      <p:grpSp>
        <p:nvGrpSpPr>
          <p:cNvPr id="6" name="Group 5">
            <a:extLst>
              <a:ext uri="{FF2B5EF4-FFF2-40B4-BE49-F238E27FC236}">
                <a16:creationId xmlns:a16="http://schemas.microsoft.com/office/drawing/2014/main" id="{152EDB0E-A79E-4579-886B-8CF6EB830CE9}"/>
              </a:ext>
            </a:extLst>
          </p:cNvPr>
          <p:cNvGrpSpPr/>
          <p:nvPr/>
        </p:nvGrpSpPr>
        <p:grpSpPr>
          <a:xfrm>
            <a:off x="7670612" y="6264689"/>
            <a:ext cx="4607113" cy="308135"/>
            <a:chOff x="7861112" y="6264690"/>
            <a:chExt cx="4607113" cy="308135"/>
          </a:xfrm>
        </p:grpSpPr>
        <p:sp>
          <p:nvSpPr>
            <p:cNvPr id="14" name="TextBox 13"/>
            <p:cNvSpPr txBox="1"/>
            <p:nvPr/>
          </p:nvSpPr>
          <p:spPr>
            <a:xfrm>
              <a:off x="8100712" y="6264690"/>
              <a:ext cx="4367513" cy="307777"/>
            </a:xfrm>
            <a:prstGeom prst="rect">
              <a:avLst/>
            </a:prstGeom>
            <a:noFill/>
          </p:spPr>
          <p:txBody>
            <a:bodyPr wrap="square" rtlCol="0">
              <a:spAutoFit/>
            </a:bodyPr>
            <a:lstStyle/>
            <a:p>
              <a:r>
                <a:rPr lang="de-DE" sz="1400" b="1" i="1" dirty="0"/>
                <a:t>M. Hanauske et al., 2017 J. Phys.: Conf. Ser. 878 012031</a:t>
              </a: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1112" y="6356801"/>
              <a:ext cx="327122" cy="216024"/>
            </a:xfrm>
            <a:prstGeom prst="rect">
              <a:avLst/>
            </a:prstGeom>
          </p:spPr>
        </p:pic>
      </p:grpSp>
      <p:sp>
        <p:nvSpPr>
          <p:cNvPr id="16" name="Content Placeholder 5"/>
          <p:cNvSpPr txBox="1">
            <a:spLocks/>
          </p:cNvSpPr>
          <p:nvPr/>
        </p:nvSpPr>
        <p:spPr>
          <a:xfrm>
            <a:off x="7945602" y="2516139"/>
            <a:ext cx="3555518" cy="1825722"/>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3600" b="1" dirty="0">
                <a:solidFill>
                  <a:srgbClr val="002060"/>
                </a:solidFill>
                <a:latin typeface="+mn-lt"/>
              </a:rPr>
              <a:t>Equation of State (EOS)</a:t>
            </a:r>
          </a:p>
          <a:p>
            <a:pPr marL="0" indent="0" algn="ctr">
              <a:buFont typeface="Arial" panose="020B0604020202020204" pitchFamily="34" charset="0"/>
              <a:buNone/>
            </a:pPr>
            <a:r>
              <a:rPr lang="el-GR" sz="3600" b="1" dirty="0">
                <a:solidFill>
                  <a:srgbClr val="002060"/>
                </a:solidFill>
                <a:latin typeface="+mn-lt"/>
              </a:rPr>
              <a:t>ρ</a:t>
            </a:r>
            <a:r>
              <a:rPr lang="en-US" sz="3600" b="1" dirty="0">
                <a:solidFill>
                  <a:srgbClr val="002060"/>
                </a:solidFill>
                <a:latin typeface="+mn-lt"/>
              </a:rPr>
              <a:t> &gt; </a:t>
            </a:r>
            <a:r>
              <a:rPr lang="el-GR" sz="3600" b="1" dirty="0">
                <a:solidFill>
                  <a:srgbClr val="002060"/>
                </a:solidFill>
                <a:latin typeface="+mn-lt"/>
              </a:rPr>
              <a:t>ρ</a:t>
            </a:r>
            <a:r>
              <a:rPr lang="en-US" sz="3600" b="1" baseline="-25000" dirty="0">
                <a:solidFill>
                  <a:srgbClr val="002060"/>
                </a:solidFill>
                <a:latin typeface="+mn-lt"/>
              </a:rPr>
              <a:t>0</a:t>
            </a:r>
            <a:endParaRPr lang="de-DE" sz="3600" b="1" baseline="-25000" dirty="0">
              <a:solidFill>
                <a:srgbClr val="002060"/>
              </a:solidFill>
              <a:latin typeface="+mn-lt"/>
            </a:endParaRPr>
          </a:p>
        </p:txBody>
      </p:sp>
      <p:cxnSp>
        <p:nvCxnSpPr>
          <p:cNvPr id="18" name="Straight Arrow Connector 17"/>
          <p:cNvCxnSpPr>
            <a:cxnSpLocks/>
            <a:stCxn id="16" idx="0"/>
            <a:endCxn id="12" idx="2"/>
          </p:cNvCxnSpPr>
          <p:nvPr/>
        </p:nvCxnSpPr>
        <p:spPr>
          <a:xfrm flipV="1">
            <a:off x="9723361" y="1434956"/>
            <a:ext cx="0" cy="108118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6" idx="2"/>
            <a:endCxn id="13" idx="0"/>
          </p:cNvCxnSpPr>
          <p:nvPr/>
        </p:nvCxnSpPr>
        <p:spPr>
          <a:xfrm>
            <a:off x="9723361" y="4341861"/>
            <a:ext cx="0" cy="125373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8">
            <a:extLst>
              <a:ext uri="{FF2B5EF4-FFF2-40B4-BE49-F238E27FC236}">
                <a16:creationId xmlns:a16="http://schemas.microsoft.com/office/drawing/2014/main" id="{6246155B-C3EF-45D1-9F0D-84A87783AADD}"/>
              </a:ext>
            </a:extLst>
          </p:cNvPr>
          <p:cNvSpPr txBox="1"/>
          <p:nvPr/>
        </p:nvSpPr>
        <p:spPr>
          <a:xfrm>
            <a:off x="2123129" y="5686400"/>
            <a:ext cx="3620691" cy="830997"/>
          </a:xfrm>
          <a:prstGeom prst="rect">
            <a:avLst/>
          </a:prstGeom>
          <a:solidFill>
            <a:srgbClr val="92D050"/>
          </a:solidFill>
        </p:spPr>
        <p:txBody>
          <a:bodyPr wrap="square" rtlCol="0" anchor="ctr">
            <a:spAutoFit/>
          </a:bodyPr>
          <a:lstStyle/>
          <a:p>
            <a:pPr algn="ctr"/>
            <a:r>
              <a:rPr lang="de-DE" sz="2400" b="1" i="1" dirty="0">
                <a:solidFill>
                  <a:srgbClr val="002060"/>
                </a:solidFill>
              </a:rPr>
              <a:t>1.5 AGeV Au+Au (b = 5 fm)</a:t>
            </a:r>
          </a:p>
          <a:p>
            <a:pPr algn="ctr"/>
            <a:r>
              <a:rPr lang="de-DE" sz="2400" b="1" i="1" dirty="0">
                <a:solidFill>
                  <a:srgbClr val="002060"/>
                </a:solidFill>
              </a:rPr>
              <a:t>SIS18 Experiments at GSI</a:t>
            </a:r>
          </a:p>
        </p:txBody>
      </p:sp>
      <p:cxnSp>
        <p:nvCxnSpPr>
          <p:cNvPr id="8" name="Straight Connector 7">
            <a:extLst>
              <a:ext uri="{FF2B5EF4-FFF2-40B4-BE49-F238E27FC236}">
                <a16:creationId xmlns:a16="http://schemas.microsoft.com/office/drawing/2014/main" id="{3E85673A-A790-4E1D-97F2-2AF3426AE428}"/>
              </a:ext>
            </a:extLst>
          </p:cNvPr>
          <p:cNvCxnSpPr>
            <a:cxnSpLocks/>
          </p:cNvCxnSpPr>
          <p:nvPr/>
        </p:nvCxnSpPr>
        <p:spPr>
          <a:xfrm>
            <a:off x="0" y="3795628"/>
            <a:ext cx="7670612" cy="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3322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0D4E-8676-4C90-8E38-AEF6ADE2CA20}"/>
              </a:ext>
            </a:extLst>
          </p:cNvPr>
          <p:cNvSpPr>
            <a:spLocks noGrp="1"/>
          </p:cNvSpPr>
          <p:nvPr>
            <p:ph type="title"/>
          </p:nvPr>
        </p:nvSpPr>
        <p:spPr/>
        <p:txBody>
          <a:bodyPr/>
          <a:lstStyle/>
          <a:p>
            <a:endParaRPr lang="en-DE"/>
          </a:p>
        </p:txBody>
      </p:sp>
      <p:sp>
        <p:nvSpPr>
          <p:cNvPr id="3" name="Date Placeholder 2">
            <a:extLst>
              <a:ext uri="{FF2B5EF4-FFF2-40B4-BE49-F238E27FC236}">
                <a16:creationId xmlns:a16="http://schemas.microsoft.com/office/drawing/2014/main" id="{5570010E-C907-4495-A225-2E7E1A243066}"/>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1E5D9F5-64C3-4FA4-9762-4A133814D881}"/>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3B5C8FB5-5252-49DB-8BD5-BC6E9B0F301F}"/>
              </a:ext>
            </a:extLst>
          </p:cNvPr>
          <p:cNvSpPr>
            <a:spLocks noGrp="1"/>
          </p:cNvSpPr>
          <p:nvPr>
            <p:ph type="sldNum" sz="quarter" idx="12"/>
          </p:nvPr>
        </p:nvSpPr>
        <p:spPr/>
        <p:txBody>
          <a:bodyPr/>
          <a:lstStyle/>
          <a:p>
            <a:fld id="{2A4535BA-AEF2-4785-BF1B-EDE950106C20}" type="slidenum">
              <a:rPr lang="en-GB" smtClean="0"/>
              <a:pPr/>
              <a:t>110</a:t>
            </a:fld>
            <a:endParaRPr lang="en-GB" dirty="0"/>
          </a:p>
        </p:txBody>
      </p:sp>
      <p:pic>
        <p:nvPicPr>
          <p:cNvPr id="7" name="Picture 6">
            <a:extLst>
              <a:ext uri="{FF2B5EF4-FFF2-40B4-BE49-F238E27FC236}">
                <a16:creationId xmlns:a16="http://schemas.microsoft.com/office/drawing/2014/main" id="{C5B03F03-210B-47CC-8DE2-277E4B160538}"/>
              </a:ext>
            </a:extLst>
          </p:cNvPr>
          <p:cNvPicPr>
            <a:picLocks noChangeAspect="1"/>
          </p:cNvPicPr>
          <p:nvPr/>
        </p:nvPicPr>
        <p:blipFill rotWithShape="1">
          <a:blip r:embed="rId2"/>
          <a:srcRect r="571"/>
          <a:stretch/>
        </p:blipFill>
        <p:spPr>
          <a:xfrm>
            <a:off x="2143310" y="800039"/>
            <a:ext cx="7905378" cy="5744383"/>
          </a:xfrm>
          <a:prstGeom prst="rect">
            <a:avLst/>
          </a:prstGeom>
        </p:spPr>
      </p:pic>
    </p:spTree>
    <p:extLst>
      <p:ext uri="{BB962C8B-B14F-4D97-AF65-F5344CB8AC3E}">
        <p14:creationId xmlns:p14="http://schemas.microsoft.com/office/powerpoint/2010/main" val="37831248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320" y="1191372"/>
            <a:ext cx="4376691" cy="353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4246853" y="46724"/>
            <a:ext cx="3453101" cy="646286"/>
          </a:xfrm>
          <a:prstGeom prst="rect">
            <a:avLst/>
          </a:prstGeom>
          <a:noFill/>
        </p:spPr>
        <p:txBody>
          <a:bodyPr wrap="none" lIns="91396" tIns="45698" rIns="91396" bIns="45698" rtlCol="0">
            <a:spAutoFit/>
          </a:bodyPr>
          <a:lstStyle/>
          <a:p>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CBM SC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magnet</a:t>
            </a:r>
            <a:endPar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3" descr="Упакованный провод на транспортных катушках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7602" y="1874488"/>
            <a:ext cx="2264705" cy="169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6168009" y="1135824"/>
            <a:ext cx="4188558" cy="738619"/>
          </a:xfrm>
          <a:prstGeom prst="rect">
            <a:avLst/>
          </a:prstGeom>
        </p:spPr>
        <p:txBody>
          <a:bodyPr wrap="none" lIns="91396" tIns="45698" rIns="91396" bIns="45698">
            <a:spAutoFit/>
          </a:bodyPr>
          <a:lstStyle/>
          <a:p>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u="sng" dirty="0">
                <a:solidFill>
                  <a:prstClr val="black"/>
                </a:solidFill>
                <a:latin typeface="Tahoma" panose="020B0604030504040204" pitchFamily="34" charset="0"/>
                <a:ea typeface="Tahoma" panose="020B0604030504040204" pitchFamily="34" charset="0"/>
                <a:cs typeface="Tahoma" panose="020B0604030504040204" pitchFamily="34" charset="0"/>
              </a:rPr>
              <a:t>Production status:</a:t>
            </a:r>
          </a:p>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 The bare SC cable is manufactured</a:t>
            </a:r>
            <a:endParaRPr lang="en-US" dirty="0">
              <a:solidFill>
                <a:prstClr val="black"/>
              </a:solidFill>
            </a:endParaRPr>
          </a:p>
        </p:txBody>
      </p:sp>
      <p:sp>
        <p:nvSpPr>
          <p:cNvPr id="8" name="Rechteck 7"/>
          <p:cNvSpPr/>
          <p:nvPr/>
        </p:nvSpPr>
        <p:spPr>
          <a:xfrm>
            <a:off x="6456040" y="3668876"/>
            <a:ext cx="4067944" cy="1200284"/>
          </a:xfrm>
          <a:prstGeom prst="rect">
            <a:avLst/>
          </a:prstGeom>
        </p:spPr>
        <p:txBody>
          <a:bodyPr wrap="square" lIns="91396" tIns="45698" rIns="91396" bIns="45698">
            <a:spAutoFit/>
          </a:bodyPr>
          <a:lstStyle/>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Contract for SC cable insulation</a:t>
            </a:r>
          </a:p>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signed with VNIIKP </a:t>
            </a:r>
          </a:p>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Machining of the magnet yoke </a:t>
            </a:r>
          </a:p>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will start in October 2019</a:t>
            </a:r>
            <a:endParaRPr lang="en-US" dirty="0">
              <a:solidFill>
                <a:prstClr val="black"/>
              </a:solidFill>
            </a:endParaRPr>
          </a:p>
        </p:txBody>
      </p:sp>
      <p:sp>
        <p:nvSpPr>
          <p:cNvPr id="9" name="Textfeld 8"/>
          <p:cNvSpPr txBox="1"/>
          <p:nvPr/>
        </p:nvSpPr>
        <p:spPr>
          <a:xfrm>
            <a:off x="7381201" y="3204312"/>
            <a:ext cx="1451014" cy="307732"/>
          </a:xfrm>
          <a:prstGeom prst="rect">
            <a:avLst/>
          </a:prstGeom>
          <a:noFill/>
        </p:spPr>
        <p:txBody>
          <a:bodyPr wrap="none" lIns="91396" tIns="45698" rIns="91396" bIns="45698" rtlCol="0">
            <a:spAutoFit/>
          </a:bodyPr>
          <a:lstStyle/>
          <a:p>
            <a:r>
              <a:rPr lang="de-DE" sz="1400" dirty="0">
                <a:solidFill>
                  <a:prstClr val="white"/>
                </a:solidFill>
                <a:latin typeface="Tahoma" panose="020B0604030504040204" pitchFamily="34" charset="0"/>
                <a:ea typeface="Tahoma" panose="020B0604030504040204" pitchFamily="34" charset="0"/>
                <a:cs typeface="Tahoma" panose="020B0604030504040204" pitchFamily="34" charset="0"/>
              </a:rPr>
              <a:t>Cable </a:t>
            </a:r>
            <a:r>
              <a:rPr lang="de-DE" sz="1400" dirty="0" err="1">
                <a:solidFill>
                  <a:prstClr val="white"/>
                </a:solidFill>
                <a:latin typeface="Tahoma" panose="020B0604030504040204" pitchFamily="34" charset="0"/>
                <a:ea typeface="Tahoma" panose="020B0604030504040204" pitchFamily="34" charset="0"/>
                <a:cs typeface="Tahoma" panose="020B0604030504040204" pitchFamily="34" charset="0"/>
              </a:rPr>
              <a:t>for</a:t>
            </a:r>
            <a:r>
              <a:rPr lang="de-DE" sz="1400" dirty="0">
                <a:solidFill>
                  <a:prstClr val="white"/>
                </a:solidFill>
                <a:latin typeface="Tahoma" panose="020B0604030504040204" pitchFamily="34" charset="0"/>
                <a:ea typeface="Tahoma" panose="020B0604030504040204" pitchFamily="34" charset="0"/>
                <a:cs typeface="Tahoma" panose="020B0604030504040204" pitchFamily="34" charset="0"/>
              </a:rPr>
              <a:t> 3 </a:t>
            </a:r>
            <a:r>
              <a:rPr lang="de-DE" sz="1400" dirty="0" err="1">
                <a:solidFill>
                  <a:prstClr val="white"/>
                </a:solidFill>
                <a:latin typeface="Tahoma" panose="020B0604030504040204" pitchFamily="34" charset="0"/>
                <a:ea typeface="Tahoma" panose="020B0604030504040204" pitchFamily="34" charset="0"/>
                <a:cs typeface="Tahoma" panose="020B0604030504040204" pitchFamily="34" charset="0"/>
              </a:rPr>
              <a:t>coils</a:t>
            </a:r>
            <a:endParaRPr lang="en-US" sz="1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9120" y="2274849"/>
            <a:ext cx="1713384" cy="128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8831180" y="2010954"/>
            <a:ext cx="1873244" cy="307732"/>
          </a:xfrm>
          <a:prstGeom prst="rect">
            <a:avLst/>
          </a:prstGeom>
          <a:noFill/>
        </p:spPr>
        <p:txBody>
          <a:bodyPr wrap="none" lIns="91396" tIns="45698" rIns="91396" bIns="45698" rtlCol="0">
            <a:spAutoFit/>
          </a:bodyPr>
          <a:lstStyle/>
          <a:p>
            <a:r>
              <a:rPr lang="de-DE" sz="1400" dirty="0">
                <a:solidFill>
                  <a:prstClr val="black"/>
                </a:solidFill>
                <a:latin typeface="Tahoma" panose="020B0604030504040204" pitchFamily="34" charset="0"/>
                <a:ea typeface="Tahoma" panose="020B0604030504040204" pitchFamily="34" charset="0"/>
                <a:cs typeface="Tahoma" panose="020B0604030504040204" pitchFamily="34" charset="0"/>
              </a:rPr>
              <a:t>Cross </a:t>
            </a:r>
            <a:r>
              <a:rPr lang="de-DE" sz="1400" dirty="0" err="1">
                <a:solidFill>
                  <a:prstClr val="black"/>
                </a:solidFill>
                <a:latin typeface="Tahoma" panose="020B0604030504040204" pitchFamily="34" charset="0"/>
                <a:ea typeface="Tahoma" panose="020B0604030504040204" pitchFamily="34" charset="0"/>
                <a:cs typeface="Tahoma" panose="020B0604030504040204" pitchFamily="34" charset="0"/>
              </a:rPr>
              <a:t>section</a:t>
            </a:r>
            <a:r>
              <a:rPr lang="de-DE"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400" dirty="0" err="1">
                <a:solidFill>
                  <a:prstClr val="black"/>
                </a:solidFill>
                <a:latin typeface="Tahoma" panose="020B0604030504040204" pitchFamily="34" charset="0"/>
                <a:ea typeface="Tahoma" panose="020B0604030504040204" pitchFamily="34" charset="0"/>
                <a:cs typeface="Tahoma" panose="020B0604030504040204" pitchFamily="34" charset="0"/>
              </a:rPr>
              <a:t>photo</a:t>
            </a:r>
            <a:r>
              <a:rPr lang="de-DE" sz="1400"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feld 10"/>
          <p:cNvSpPr txBox="1"/>
          <p:nvPr/>
        </p:nvSpPr>
        <p:spPr>
          <a:xfrm>
            <a:off x="1775520" y="4761770"/>
            <a:ext cx="8856984" cy="2123614"/>
          </a:xfrm>
          <a:prstGeom prst="rect">
            <a:avLst/>
          </a:prstGeom>
          <a:noFill/>
        </p:spPr>
        <p:txBody>
          <a:bodyPr wrap="square" lIns="91396" tIns="45698" rIns="91396" bIns="45698" rtlCol="0">
            <a:spAutoFit/>
          </a:bodyPr>
          <a:lstStyle/>
          <a:p>
            <a:r>
              <a:rPr lang="de-DE" sz="2400" u="sng" dirty="0">
                <a:solidFill>
                  <a:prstClr val="black"/>
                </a:solidFill>
                <a:latin typeface="Tahoma" panose="020B0604030504040204" pitchFamily="34" charset="0"/>
                <a:ea typeface="Tahoma" panose="020B0604030504040204" pitchFamily="34" charset="0"/>
                <a:cs typeface="Tahoma" panose="020B0604030504040204" pitchFamily="34" charset="0"/>
              </a:rPr>
              <a:t>Next </a:t>
            </a:r>
            <a:r>
              <a:rPr lang="de-DE" sz="2400" u="sng" dirty="0" err="1">
                <a:solidFill>
                  <a:prstClr val="black"/>
                </a:solidFill>
                <a:latin typeface="Tahoma" panose="020B0604030504040204" pitchFamily="34" charset="0"/>
                <a:ea typeface="Tahoma" panose="020B0604030504040204" pitchFamily="34" charset="0"/>
                <a:cs typeface="Tahoma" panose="020B0604030504040204" pitchFamily="34" charset="0"/>
              </a:rPr>
              <a:t>steps</a:t>
            </a:r>
            <a:r>
              <a:rPr lang="de-DE" sz="2400" u="sng"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342732" indent="-342732">
              <a:buFont typeface="Arial" panose="020B0604020202020204" pitchFamily="34" charset="0"/>
              <a:buChar char="•"/>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Preliminary Design Review in Nov. 2019</a:t>
            </a:r>
          </a:p>
          <a:p>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Agreement on the cooling circuit, cryostat, coil support struts, control system</a:t>
            </a:r>
          </a:p>
          <a:p>
            <a:pPr marL="342732" indent="-342732">
              <a:buFont typeface="Arial" panose="020B0604020202020204" pitchFamily="34" charset="0"/>
              <a:buChar char="•"/>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Final Design Review in May 2020</a:t>
            </a:r>
          </a:p>
          <a:p>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All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technical</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drawings</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finished</a:t>
            </a:r>
            <a:endParaRPr lang="de-DE"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732" indent="-342732">
              <a:buFont typeface="Arial" panose="020B0604020202020204" pitchFamily="34" charset="0"/>
              <a:buChar char="•"/>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Construction in 2020 - 2021</a:t>
            </a:r>
          </a:p>
        </p:txBody>
      </p:sp>
      <p:sp>
        <p:nvSpPr>
          <p:cNvPr id="2" name="Textfeld 1"/>
          <p:cNvSpPr txBox="1"/>
          <p:nvPr/>
        </p:nvSpPr>
        <p:spPr>
          <a:xfrm>
            <a:off x="2833096" y="620688"/>
            <a:ext cx="5927200" cy="369332"/>
          </a:xfrm>
          <a:prstGeom prst="rect">
            <a:avLst/>
          </a:prstGeom>
          <a:noFill/>
        </p:spPr>
        <p:txBody>
          <a:bodyPr wrap="none" rtlCol="0">
            <a:spAutoFit/>
          </a:bodyPr>
          <a:lstStyle/>
          <a:p>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In-kind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contribution</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Russia</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built</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BINP Novosibirsk</a:t>
            </a:r>
          </a:p>
        </p:txBody>
      </p:sp>
    </p:spTree>
    <p:extLst>
      <p:ext uri="{BB962C8B-B14F-4D97-AF65-F5344CB8AC3E}">
        <p14:creationId xmlns:p14="http://schemas.microsoft.com/office/powerpoint/2010/main" val="14396705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Q:\Eigene Dateien\Work\CBM\talks\2016\Workshop-CiS-Erfurt_27-29-November-2016\CBM06-sensor-family.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95" t="9829" r="14584" b="17308"/>
          <a:stretch/>
        </p:blipFill>
        <p:spPr bwMode="auto">
          <a:xfrm>
            <a:off x="4175437" y="1832454"/>
            <a:ext cx="2638551" cy="189420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811673" y="4007754"/>
            <a:ext cx="8890350" cy="2877630"/>
          </a:xfrm>
          <a:prstGeom prst="rect">
            <a:avLst/>
          </a:prstGeom>
          <a:noFill/>
        </p:spPr>
        <p:txBody>
          <a:bodyPr wrap="square" lIns="91356" tIns="45680" rIns="91356" bIns="45680" rtlCol="0">
            <a:spAutoFit/>
          </a:bodyPr>
          <a:lstStyle/>
          <a:p>
            <a:pPr defTabSz="913575"/>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Status:</a:t>
            </a:r>
          </a:p>
          <a:p>
            <a:pPr defTabSz="913575">
              <a:spcAft>
                <a:spcPts val="600"/>
              </a:spcAft>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TDR approved by FAIR in July, 2013 </a:t>
            </a:r>
          </a:p>
          <a:p>
            <a:pPr marL="342732" indent="-174539">
              <a:buFont typeface="Arial" panose="020B0604020202020204" pitchFamily="34" charset="0"/>
              <a:buChar char="•"/>
            </a:pP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Radiation tolerance of silicon sensors tested up to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n</a:t>
            </a:r>
            <a:r>
              <a:rPr lang="de-DE" sz="1600" baseline="-25000" dirty="0" err="1">
                <a:solidFill>
                  <a:prstClr val="black"/>
                </a:solidFill>
                <a:latin typeface="Tahoma" panose="020B0604030504040204" pitchFamily="34" charset="0"/>
                <a:ea typeface="Tahoma" panose="020B0604030504040204" pitchFamily="34" charset="0"/>
                <a:cs typeface="Tahoma" panose="020B0604030504040204" pitchFamily="34" charset="0"/>
              </a:rPr>
              <a:t>eq</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(1 MeV) = </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2 × 10</a:t>
            </a:r>
            <a:r>
              <a:rPr lang="de-DE" sz="16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14</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/cm</a:t>
            </a:r>
            <a:r>
              <a:rPr lang="de-DE" sz="16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2</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732" indent="-174539">
              <a:buFont typeface="Arial" panose="020B0604020202020204" pitchFamily="34" charset="0"/>
              <a:buChar char="•"/>
            </a:pP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1100 </a:t>
            </a:r>
            <a:r>
              <a:rPr lang="en-US" sz="1600" dirty="0">
                <a:latin typeface="Tahoma" panose="020B0604030504040204" pitchFamily="34" charset="0"/>
                <a:ea typeface="Tahoma" panose="020B0604030504040204" pitchFamily="34" charset="0"/>
                <a:cs typeface="Tahoma" panose="020B0604030504040204" pitchFamily="34" charset="0"/>
              </a:rPr>
              <a:t>silicon </a:t>
            </a:r>
            <a:r>
              <a:rPr lang="en-US" sz="1600" dirty="0" err="1">
                <a:latin typeface="Tahoma" panose="020B0604030504040204" pitchFamily="34" charset="0"/>
                <a:ea typeface="Tahoma" panose="020B0604030504040204" pitchFamily="34" charset="0"/>
                <a:cs typeface="Tahoma" panose="020B0604030504040204" pitchFamily="34" charset="0"/>
              </a:rPr>
              <a:t>microstrip</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sensors ordered from vendor Hamamatsu Photonics, </a:t>
            </a:r>
            <a:b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delivery scheduled in batches from 11/2019 to 10/2020. </a:t>
            </a:r>
          </a:p>
          <a:p>
            <a:pPr marL="342732" indent="-174539">
              <a:buFont typeface="Arial" panose="020B0604020202020204" pitchFamily="34" charset="0"/>
              <a:buChar char="•"/>
            </a:pP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Second design iteration of the </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STS-XYTER ASIC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made</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applied</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to</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prototype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modules</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marL="342732" indent="-174539">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Carbon fiber ladders </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ordered in company, delivery until 10/2019. </a:t>
            </a:r>
          </a:p>
          <a:p>
            <a:pPr marL="342732" indent="-174539">
              <a:buFont typeface="Arial" panose="020B0604020202020204" pitchFamily="34" charset="0"/>
              <a:buChar char="•"/>
            </a:pP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Module and ladder assembly procedures established, working towards declaring production readiness. Start of series production in 2020.  </a:t>
            </a:r>
          </a:p>
          <a:p>
            <a:pPr marL="342732" indent="-174539">
              <a:buFont typeface="Arial" panose="020B0604020202020204" pitchFamily="34" charset="0"/>
              <a:buChar char="•"/>
            </a:pP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System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engineering</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and</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system</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integration</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progressing</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marL="342732" indent="-174539">
              <a:buFont typeface="Arial" panose="020B0604020202020204" pitchFamily="34" charset="0"/>
              <a:buChar char="•"/>
            </a:pP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Demonstrator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detector</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mSTS</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operated</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in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mCBM</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experiment</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6" name="Title 1"/>
          <p:cNvSpPr>
            <a:spLocks noGrp="1"/>
          </p:cNvSpPr>
          <p:nvPr>
            <p:ph type="title"/>
          </p:nvPr>
        </p:nvSpPr>
        <p:spPr>
          <a:xfrm>
            <a:off x="1981200" y="-234280"/>
            <a:ext cx="8229600" cy="1143000"/>
          </a:xfrm>
        </p:spPr>
        <p:txBody>
          <a:bodyPr>
            <a:normAutofit/>
          </a:bodyPr>
          <a:lstStyle/>
          <a:p>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Silicon Tracking System</a:t>
            </a:r>
          </a:p>
        </p:txBody>
      </p:sp>
      <p:sp>
        <p:nvSpPr>
          <p:cNvPr id="116742" name="Rechteck 5"/>
          <p:cNvSpPr>
            <a:spLocks noChangeArrowheads="1"/>
          </p:cNvSpPr>
          <p:nvPr/>
        </p:nvSpPr>
        <p:spPr bwMode="auto">
          <a:xfrm>
            <a:off x="1640458" y="1124744"/>
            <a:ext cx="9136062" cy="6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6" tIns="45680" rIns="91356" bIns="4568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defTabSz="913575" eaLnBrk="1" fontAlgn="base" hangingPunct="1">
              <a:spcBef>
                <a:spcPct val="0"/>
              </a:spcBef>
              <a:spcAft>
                <a:spcPct val="0"/>
              </a:spcAft>
            </a:pP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In-kind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contributions</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Germany,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Russia</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Poland</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a:t>
            </a:r>
          </a:p>
          <a:p>
            <a:pPr defTabSz="913575" eaLnBrk="1" fontAlgn="base" hangingPunct="1">
              <a:spcBef>
                <a:spcPct val="0"/>
              </a:spcBef>
              <a:spcAft>
                <a:spcPct val="0"/>
              </a:spcAft>
            </a:pPr>
            <a:r>
              <a:rPr lang="de-DE" altLang="de-DE" dirty="0">
                <a:solidFill>
                  <a:srgbClr val="0070C0"/>
                </a:solidFill>
                <a:latin typeface="Tahoma" pitchFamily="34" charset="0"/>
                <a:cs typeface="Tahoma" pitchFamily="34" charset="0"/>
              </a:rPr>
              <a:t>GSI, JINR, KIT Karlsruhe, JU + AGH </a:t>
            </a:r>
            <a:r>
              <a:rPr lang="de-DE" altLang="de-DE" dirty="0" err="1">
                <a:solidFill>
                  <a:srgbClr val="0070C0"/>
                </a:solidFill>
                <a:latin typeface="Tahoma" pitchFamily="34" charset="0"/>
                <a:cs typeface="Tahoma" pitchFamily="34" charset="0"/>
              </a:rPr>
              <a:t>Krakow</a:t>
            </a:r>
            <a:r>
              <a:rPr lang="de-DE" altLang="de-DE" dirty="0">
                <a:solidFill>
                  <a:srgbClr val="0070C0"/>
                </a:solidFill>
                <a:latin typeface="Tahoma" pitchFamily="34" charset="0"/>
                <a:cs typeface="Tahoma" pitchFamily="34" charset="0"/>
              </a:rPr>
              <a:t>, KINR </a:t>
            </a:r>
            <a:r>
              <a:rPr lang="de-DE" altLang="de-DE" dirty="0" err="1">
                <a:solidFill>
                  <a:srgbClr val="0070C0"/>
                </a:solidFill>
                <a:latin typeface="Tahoma" pitchFamily="34" charset="0"/>
                <a:cs typeface="Tahoma" pitchFamily="34" charset="0"/>
              </a:rPr>
              <a:t>Kiev</a:t>
            </a:r>
            <a:r>
              <a:rPr lang="de-DE" altLang="de-DE" dirty="0">
                <a:solidFill>
                  <a:srgbClr val="0070C0"/>
                </a:solidFill>
                <a:latin typeface="Tahoma" pitchFamily="34" charset="0"/>
                <a:cs typeface="Tahoma" pitchFamily="34" charset="0"/>
              </a:rPr>
              <a:t>, Univ. Tübingen, </a:t>
            </a:r>
            <a:r>
              <a:rPr lang="de-DE" altLang="de-DE" dirty="0" err="1">
                <a:solidFill>
                  <a:srgbClr val="0070C0"/>
                </a:solidFill>
                <a:latin typeface="Tahoma" pitchFamily="34" charset="0"/>
                <a:cs typeface="Tahoma" pitchFamily="34" charset="0"/>
              </a:rPr>
              <a:t>Warsaw</a:t>
            </a:r>
            <a:r>
              <a:rPr lang="de-DE" altLang="de-DE" dirty="0">
                <a:solidFill>
                  <a:srgbClr val="0070C0"/>
                </a:solidFill>
                <a:latin typeface="Tahoma" pitchFamily="34" charset="0"/>
                <a:cs typeface="Tahoma" pitchFamily="34" charset="0"/>
              </a:rPr>
              <a:t> UT</a:t>
            </a:r>
          </a:p>
        </p:txBody>
      </p:sp>
      <p:sp>
        <p:nvSpPr>
          <p:cNvPr id="21" name="TextBox 12"/>
          <p:cNvSpPr txBox="1"/>
          <p:nvPr/>
        </p:nvSpPr>
        <p:spPr>
          <a:xfrm>
            <a:off x="7285195" y="4129380"/>
            <a:ext cx="2843808" cy="307732"/>
          </a:xfrm>
          <a:prstGeom prst="rect">
            <a:avLst/>
          </a:prstGeom>
          <a:noFill/>
        </p:spPr>
        <p:txBody>
          <a:bodyPr wrap="square" lIns="91396" tIns="45698" rIns="91396" bIns="45698" rtlCol="0">
            <a:spAutoFit/>
          </a:bodyPr>
          <a:lstStyle/>
          <a:p>
            <a:pPr>
              <a:defRPr/>
            </a:pPr>
            <a:r>
              <a:rPr lang="en-US" sz="1400" kern="0" dirty="0">
                <a:solidFill>
                  <a:prstClr val="black"/>
                </a:solidFill>
              </a:rPr>
              <a:t>Module assembly at GSI and JINR </a:t>
            </a:r>
          </a:p>
        </p:txBody>
      </p:sp>
      <p:sp>
        <p:nvSpPr>
          <p:cNvPr id="18" name="TextBox 13"/>
          <p:cNvSpPr txBox="1"/>
          <p:nvPr/>
        </p:nvSpPr>
        <p:spPr>
          <a:xfrm>
            <a:off x="4363051" y="3669273"/>
            <a:ext cx="2424860" cy="307732"/>
          </a:xfrm>
          <a:prstGeom prst="rect">
            <a:avLst/>
          </a:prstGeom>
          <a:noFill/>
        </p:spPr>
        <p:txBody>
          <a:bodyPr wrap="square" lIns="91396" tIns="45698" rIns="91396" bIns="45698" rtlCol="0">
            <a:spAutoFit/>
          </a:bodyPr>
          <a:lstStyle/>
          <a:p>
            <a:pPr>
              <a:defRPr/>
            </a:pPr>
            <a:r>
              <a:rPr lang="en-US" sz="1400" kern="0" dirty="0"/>
              <a:t>Silicon </a:t>
            </a:r>
            <a:r>
              <a:rPr lang="en-US" sz="1400" kern="0" dirty="0" err="1"/>
              <a:t>microstrip</a:t>
            </a:r>
            <a:r>
              <a:rPr lang="en-US" sz="1400" kern="0" dirty="0"/>
              <a:t> sensors  </a:t>
            </a:r>
            <a:endParaRPr lang="en-US" altLang="de-DE" sz="1200" dirty="0">
              <a:cs typeface="Arial" panose="020B0604020202020204" pitchFamily="34" charset="0"/>
            </a:endParaRPr>
          </a:p>
        </p:txBody>
      </p:sp>
      <p:pic>
        <p:nvPicPr>
          <p:cNvPr id="13" name="Grafik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26221" y="1888816"/>
            <a:ext cx="1893112" cy="1419834"/>
          </a:xfrm>
          <a:prstGeom prst="rect">
            <a:avLst/>
          </a:prstGeom>
        </p:spPr>
      </p:pic>
      <p:pic>
        <p:nvPicPr>
          <p:cNvPr id="14" name="Рисунок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616280" y="2135885"/>
            <a:ext cx="1893112" cy="1419834"/>
          </a:xfrm>
          <a:prstGeom prst="rect">
            <a:avLst/>
          </a:prstGeom>
        </p:spPr>
      </p:pic>
      <p:sp>
        <p:nvSpPr>
          <p:cNvPr id="3" name="Textfeld 2"/>
          <p:cNvSpPr txBox="1"/>
          <p:nvPr/>
        </p:nvSpPr>
        <p:spPr>
          <a:xfrm>
            <a:off x="2319530" y="548681"/>
            <a:ext cx="7088839" cy="400065"/>
          </a:xfrm>
          <a:prstGeom prst="rect">
            <a:avLst/>
          </a:prstGeom>
          <a:noFill/>
        </p:spPr>
        <p:txBody>
          <a:bodyPr wrap="none" lIns="91396" tIns="45698" rIns="91396" bIns="45698" rtlCol="0">
            <a:spAutoFit/>
          </a:bodyPr>
          <a:lstStyle/>
          <a:p>
            <a:pPr defTabSz="913575" fontAlgn="base">
              <a:spcBef>
                <a:spcPct val="0"/>
              </a:spcBef>
              <a:spcAft>
                <a:spcPct val="0"/>
              </a:spcAft>
            </a:pPr>
            <a:r>
              <a:rPr lang="de-DE" altLang="de-DE" sz="200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Charged</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particle</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t</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rack</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reconstruction</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momentum</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determination</a:t>
            </a:r>
            <a:endPar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Foliennummernplatzhalter 7"/>
          <p:cNvSpPr txBox="1">
            <a:spLocks/>
          </p:cNvSpPr>
          <p:nvPr/>
        </p:nvSpPr>
        <p:spPr>
          <a:xfrm>
            <a:off x="8077200" y="6356353"/>
            <a:ext cx="2133600" cy="365125"/>
          </a:xfrm>
          <a:prstGeom prst="rect">
            <a:avLst/>
          </a:prstGeom>
        </p:spPr>
        <p:txBody>
          <a:bodyPr vert="horz" lIns="91396" tIns="45698" rIns="91396" bIns="45698"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54">
              <a:defRPr/>
            </a:pPr>
            <a:fld id="{45F5C264-46AB-4B31-8F78-F720C8F9FE16}" type="slidenum">
              <a:rPr lang="de-DE"/>
              <a:pPr defTabSz="913954">
                <a:defRPr/>
              </a:pPr>
              <a:t>112</a:t>
            </a:fld>
            <a:endParaRPr lang="de-DE" dirty="0"/>
          </a:p>
        </p:txBody>
      </p:sp>
      <p:pic>
        <p:nvPicPr>
          <p:cNvPr id="4" name="Picture 3"/>
          <p:cNvPicPr>
            <a:picLocks noChangeAspect="1"/>
          </p:cNvPicPr>
          <p:nvPr/>
        </p:nvPicPr>
        <p:blipFill>
          <a:blip r:embed="rId7"/>
          <a:stretch>
            <a:fillRect/>
          </a:stretch>
        </p:blipFill>
        <p:spPr>
          <a:xfrm>
            <a:off x="1833429" y="1807511"/>
            <a:ext cx="2368085" cy="2232292"/>
          </a:xfrm>
          <a:prstGeom prst="rect">
            <a:avLst/>
          </a:prstGeom>
        </p:spPr>
      </p:pic>
      <p:pic>
        <p:nvPicPr>
          <p:cNvPr id="19" name="Picture 2" descr="Q:\Eigene Dateien\Work\CBM\STS\STS-module\photos\GSI Calendar 2019\10_11101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4412" y="3214517"/>
            <a:ext cx="1446303" cy="91624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3"/>
          <p:cNvSpPr txBox="1"/>
          <p:nvPr/>
        </p:nvSpPr>
        <p:spPr>
          <a:xfrm>
            <a:off x="1713454" y="2554358"/>
            <a:ext cx="500590" cy="307732"/>
          </a:xfrm>
          <a:prstGeom prst="rect">
            <a:avLst/>
          </a:prstGeom>
          <a:noFill/>
        </p:spPr>
        <p:txBody>
          <a:bodyPr wrap="square" lIns="91396" tIns="45698" rIns="91396" bIns="45698" rtlCol="0">
            <a:spAutoFit/>
          </a:bodyPr>
          <a:lstStyle/>
          <a:p>
            <a:pPr>
              <a:defRPr/>
            </a:pPr>
            <a:r>
              <a:rPr lang="en-US" altLang="de-DE" sz="1400" dirty="0">
                <a:cs typeface="Arial" panose="020B0604020202020204" pitchFamily="34" charset="0"/>
              </a:rPr>
              <a:t>STS </a:t>
            </a:r>
          </a:p>
        </p:txBody>
      </p:sp>
    </p:spTree>
    <p:extLst>
      <p:ext uri="{BB962C8B-B14F-4D97-AF65-F5344CB8AC3E}">
        <p14:creationId xmlns:p14="http://schemas.microsoft.com/office/powerpoint/2010/main" val="6555623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enger\AppData\Local\Microsoft\Windows\Temporary Internet Files\Content.Outlook\JE4H31NI\Ef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0842" y="3970572"/>
            <a:ext cx="3644140" cy="2962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128" y="1412776"/>
            <a:ext cx="3312368" cy="24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feld 3"/>
          <p:cNvSpPr txBox="1">
            <a:spLocks noChangeArrowheads="1"/>
          </p:cNvSpPr>
          <p:nvPr/>
        </p:nvSpPr>
        <p:spPr bwMode="auto">
          <a:xfrm>
            <a:off x="1775520" y="692697"/>
            <a:ext cx="7992888" cy="172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8" rIns="91396" bIns="4569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de-DE" dirty="0">
                <a:solidFill>
                  <a:prstClr val="black"/>
                </a:solidFill>
              </a:rPr>
              <a:t>Event </a:t>
            </a:r>
            <a:r>
              <a:rPr lang="de-DE" dirty="0" err="1">
                <a:solidFill>
                  <a:prstClr val="black"/>
                </a:solidFill>
              </a:rPr>
              <a:t>generators</a:t>
            </a:r>
            <a:r>
              <a:rPr lang="de-DE" dirty="0">
                <a:solidFill>
                  <a:prstClr val="black"/>
                </a:solidFill>
              </a:rPr>
              <a:t> </a:t>
            </a:r>
            <a:r>
              <a:rPr lang="de-DE" dirty="0" err="1">
                <a:solidFill>
                  <a:prstClr val="black"/>
                </a:solidFill>
              </a:rPr>
              <a:t>UrQMD</a:t>
            </a:r>
            <a:r>
              <a:rPr lang="de-DE" dirty="0">
                <a:solidFill>
                  <a:prstClr val="black"/>
                </a:solidFill>
              </a:rPr>
              <a:t> 3.3, PHSD</a:t>
            </a:r>
          </a:p>
          <a:p>
            <a:pPr eaLnBrk="1" hangingPunct="1">
              <a:defRPr/>
            </a:pPr>
            <a:r>
              <a:rPr lang="de-DE" dirty="0">
                <a:solidFill>
                  <a:prstClr val="black"/>
                </a:solidFill>
              </a:rPr>
              <a:t>Transport </a:t>
            </a:r>
            <a:r>
              <a:rPr lang="de-DE" dirty="0" err="1">
                <a:solidFill>
                  <a:prstClr val="black"/>
                </a:solidFill>
              </a:rPr>
              <a:t>code</a:t>
            </a:r>
            <a:r>
              <a:rPr lang="de-DE" dirty="0">
                <a:solidFill>
                  <a:prstClr val="black"/>
                </a:solidFill>
              </a:rPr>
              <a:t> GEANT3, FLUKA</a:t>
            </a:r>
          </a:p>
          <a:p>
            <a:pPr eaLnBrk="1" hangingPunct="1">
              <a:defRPr/>
            </a:pPr>
            <a:r>
              <a:rPr lang="de-DE" dirty="0" err="1">
                <a:solidFill>
                  <a:prstClr val="black"/>
                </a:solidFill>
              </a:rPr>
              <a:t>Realistic</a:t>
            </a:r>
            <a:r>
              <a:rPr lang="de-DE" dirty="0">
                <a:solidFill>
                  <a:prstClr val="black"/>
                </a:solidFill>
              </a:rPr>
              <a:t> </a:t>
            </a:r>
            <a:r>
              <a:rPr lang="de-DE" dirty="0" err="1">
                <a:solidFill>
                  <a:prstClr val="black"/>
                </a:solidFill>
              </a:rPr>
              <a:t>detector</a:t>
            </a:r>
            <a:r>
              <a:rPr lang="de-DE" dirty="0">
                <a:solidFill>
                  <a:prstClr val="black"/>
                </a:solidFill>
              </a:rPr>
              <a:t> geometries, material </a:t>
            </a:r>
            <a:r>
              <a:rPr lang="de-DE" dirty="0" err="1">
                <a:solidFill>
                  <a:prstClr val="black"/>
                </a:solidFill>
              </a:rPr>
              <a:t>budget</a:t>
            </a:r>
            <a:r>
              <a:rPr lang="de-DE" dirty="0">
                <a:solidFill>
                  <a:prstClr val="black"/>
                </a:solidFill>
              </a:rPr>
              <a:t> </a:t>
            </a:r>
            <a:r>
              <a:rPr lang="de-DE" dirty="0" err="1">
                <a:solidFill>
                  <a:prstClr val="black"/>
                </a:solidFill>
              </a:rPr>
              <a:t>and</a:t>
            </a:r>
            <a:r>
              <a:rPr lang="de-DE" dirty="0">
                <a:solidFill>
                  <a:prstClr val="black"/>
                </a:solidFill>
              </a:rPr>
              <a:t> </a:t>
            </a:r>
            <a:r>
              <a:rPr lang="de-DE" dirty="0" err="1">
                <a:solidFill>
                  <a:prstClr val="black"/>
                </a:solidFill>
              </a:rPr>
              <a:t>detector</a:t>
            </a:r>
            <a:r>
              <a:rPr lang="de-DE" dirty="0">
                <a:solidFill>
                  <a:prstClr val="black"/>
                </a:solidFill>
              </a:rPr>
              <a:t> </a:t>
            </a:r>
            <a:r>
              <a:rPr lang="de-DE" dirty="0" err="1">
                <a:solidFill>
                  <a:prstClr val="black"/>
                </a:solidFill>
              </a:rPr>
              <a:t>response</a:t>
            </a:r>
            <a:endParaRPr lang="de-DE" dirty="0">
              <a:solidFill>
                <a:prstClr val="black"/>
              </a:solidFill>
            </a:endParaRPr>
          </a:p>
          <a:p>
            <a:pPr eaLnBrk="1" hangingPunct="1">
              <a:defRPr/>
            </a:pPr>
            <a:endParaRPr lang="de-DE" sz="800" dirty="0">
              <a:solidFill>
                <a:prstClr val="black"/>
              </a:solidFill>
            </a:endParaRPr>
          </a:p>
          <a:p>
            <a:pPr eaLnBrk="1" hangingPunct="1">
              <a:defRPr/>
            </a:pPr>
            <a:endParaRPr lang="de-DE" sz="800" dirty="0">
              <a:solidFill>
                <a:prstClr val="black"/>
              </a:solidFill>
            </a:endParaRPr>
          </a:p>
          <a:p>
            <a:pPr eaLnBrk="1" hangingPunct="1">
              <a:defRPr/>
            </a:pPr>
            <a:endParaRPr lang="de-DE" dirty="0">
              <a:solidFill>
                <a:prstClr val="black"/>
              </a:solidFill>
            </a:endParaRPr>
          </a:p>
          <a:p>
            <a:pPr marL="285610" indent="-285610" eaLnBrk="1" hangingPunct="1">
              <a:buFont typeface="Wingdings" pitchFamily="2" charset="2"/>
              <a:buChar char="Ø"/>
              <a:defRPr/>
            </a:pPr>
            <a:endParaRPr lang="de-DE" dirty="0">
              <a:solidFill>
                <a:prstClr val="black"/>
              </a:solidFill>
            </a:endParaRPr>
          </a:p>
        </p:txBody>
      </p:sp>
      <p:sp>
        <p:nvSpPr>
          <p:cNvPr id="2" name="Textfeld 1"/>
          <p:cNvSpPr txBox="1"/>
          <p:nvPr/>
        </p:nvSpPr>
        <p:spPr>
          <a:xfrm>
            <a:off x="5550647" y="3429001"/>
            <a:ext cx="2092792" cy="400065"/>
          </a:xfrm>
          <a:prstGeom prst="rect">
            <a:avLst/>
          </a:prstGeom>
          <a:noFill/>
        </p:spPr>
        <p:txBody>
          <a:bodyPr wrap="none" lIns="91396" tIns="45698" rIns="91396" bIns="45698" rtlCol="0">
            <a:spAutoFit/>
          </a:bodyPr>
          <a:lstStyle/>
          <a:p>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Au+Au</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10 A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GeV</a:t>
            </a:r>
            <a:endParaRPr lang="de-DE"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feld 2"/>
          <p:cNvSpPr txBox="1"/>
          <p:nvPr/>
        </p:nvSpPr>
        <p:spPr>
          <a:xfrm>
            <a:off x="2502270" y="5589240"/>
            <a:ext cx="2916735" cy="338510"/>
          </a:xfrm>
          <a:prstGeom prst="rect">
            <a:avLst/>
          </a:prstGeom>
          <a:noFill/>
        </p:spPr>
        <p:txBody>
          <a:bodyPr wrap="none" lIns="91396" tIns="45698" rIns="91396" bIns="45698" rtlCol="0">
            <a:spAutoFit/>
          </a:bodyPr>
          <a:lstStyle/>
          <a:p>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track</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reconstruction</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efficiency</a:t>
            </a:r>
            <a:endParaRPr lang="de-DE"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Pfeil nach rechts 3"/>
          <p:cNvSpPr/>
          <p:nvPr/>
        </p:nvSpPr>
        <p:spPr bwMode="auto">
          <a:xfrm>
            <a:off x="5543013" y="2525083"/>
            <a:ext cx="1656184" cy="2423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396" tIns="45698" rIns="91396" bIns="45698" numCol="1" rtlCol="0" anchor="t" anchorCtr="0" compatLnSpc="1">
            <a:prstTxWarp prst="textNoShape">
              <a:avLst/>
            </a:prstTxWarp>
          </a:bodyPr>
          <a:lstStyle/>
          <a:p>
            <a:pPr defTabSz="449043" fontAlgn="base">
              <a:spcBef>
                <a:spcPct val="0"/>
              </a:spcBef>
              <a:spcAft>
                <a:spcPct val="0"/>
              </a:spcAft>
              <a:buClr>
                <a:srgbClr val="000000"/>
              </a:buClr>
              <a:buSzPct val="100000"/>
            </a:pPr>
            <a:endParaRPr lang="de-DE" sz="2000">
              <a:solidFill>
                <a:prstClr val="white"/>
              </a:solidFill>
              <a:latin typeface="Times New Roman" pitchFamily="16" charset="0"/>
            </a:endParaRPr>
          </a:p>
        </p:txBody>
      </p:sp>
      <p:sp>
        <p:nvSpPr>
          <p:cNvPr id="5" name="Textfeld 4"/>
          <p:cNvSpPr txBox="1"/>
          <p:nvPr/>
        </p:nvSpPr>
        <p:spPr>
          <a:xfrm>
            <a:off x="5375921" y="2132857"/>
            <a:ext cx="2061245" cy="461620"/>
          </a:xfrm>
          <a:prstGeom prst="rect">
            <a:avLst/>
          </a:prstGeom>
          <a:noFill/>
        </p:spPr>
        <p:txBody>
          <a:bodyPr wrap="none" lIns="91396" tIns="45698" rIns="91396" bIns="45698" rtlCol="0">
            <a:spAutoFit/>
          </a:bodyPr>
          <a:lstStyle/>
          <a:p>
            <a:r>
              <a:rPr lang="de-DE" sz="2400" dirty="0" err="1">
                <a:solidFill>
                  <a:srgbClr val="FF0000"/>
                </a:solidFill>
              </a:rPr>
              <a:t>reconstruction</a:t>
            </a:r>
            <a:r>
              <a:rPr lang="de-DE" dirty="0">
                <a:solidFill>
                  <a:prstClr val="black"/>
                </a:solidFill>
              </a:rPr>
              <a:t> </a:t>
            </a:r>
          </a:p>
        </p:txBody>
      </p:sp>
      <p:sp>
        <p:nvSpPr>
          <p:cNvPr id="13" name="Titel 1"/>
          <p:cNvSpPr txBox="1">
            <a:spLocks/>
          </p:cNvSpPr>
          <p:nvPr/>
        </p:nvSpPr>
        <p:spPr bwMode="auto">
          <a:xfrm>
            <a:off x="1631504" y="-27384"/>
            <a:ext cx="9036496" cy="684936"/>
          </a:xfrm>
          <a:prstGeom prst="rect">
            <a:avLst/>
          </a:prstGeom>
        </p:spPr>
        <p:txBody>
          <a:bodyPr wrap="square" lIns="91396" tIns="45698" rIns="91396" bIns="45698"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Charged</a:t>
            </a:r>
            <a:r>
              <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particle</a:t>
            </a:r>
            <a:r>
              <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track</a:t>
            </a:r>
            <a:r>
              <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reconstruction</a:t>
            </a:r>
            <a:endPar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195" name="Picture 3" descr="C:\Users\senger\AppData\Local\Microsoft\Windows\Temporary Internet Files\Content.Outlook\JE4H31NI\MomR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017" y="3987156"/>
            <a:ext cx="3741899" cy="3042245"/>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6"/>
          <p:cNvSpPr/>
          <p:nvPr/>
        </p:nvSpPr>
        <p:spPr>
          <a:xfrm>
            <a:off x="2063552" y="1700809"/>
            <a:ext cx="3202016" cy="2245696"/>
          </a:xfrm>
          <a:prstGeom prst="rect">
            <a:avLst/>
          </a:prstGeom>
          <a:blipFill>
            <a:blip r:embed="rId6" cstate="print"/>
            <a:stretch>
              <a:fillRect/>
            </a:stretch>
          </a:blipFill>
        </p:spPr>
        <p:txBody>
          <a:bodyPr wrap="square" lIns="0" tIns="0" rIns="0" bIns="0" rtlCol="0"/>
          <a:lstStyle/>
          <a:p>
            <a:endParaRPr/>
          </a:p>
        </p:txBody>
      </p:sp>
      <p:sp>
        <p:nvSpPr>
          <p:cNvPr id="15" name="Textfeld 14"/>
          <p:cNvSpPr txBox="1"/>
          <p:nvPr/>
        </p:nvSpPr>
        <p:spPr>
          <a:xfrm>
            <a:off x="6960097" y="4509121"/>
            <a:ext cx="1220117" cy="584731"/>
          </a:xfrm>
          <a:prstGeom prst="rect">
            <a:avLst/>
          </a:prstGeom>
          <a:noFill/>
        </p:spPr>
        <p:txBody>
          <a:bodyPr wrap="none" lIns="91396" tIns="45698" rIns="91396" bIns="45698" rtlCol="0">
            <a:spAutoFit/>
          </a:bodyPr>
          <a:lstStyle/>
          <a:p>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momentum</a:t>
            </a:r>
            <a:endParaRPr lang="de-DE"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resolution</a:t>
            </a:r>
            <a:endParaRPr lang="de-DE"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2451128"/>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888" r="10460"/>
          <a:stretch/>
        </p:blipFill>
        <p:spPr bwMode="auto">
          <a:xfrm>
            <a:off x="1621372" y="2471302"/>
            <a:ext cx="3672348" cy="297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2" name="Textfeld 2"/>
          <p:cNvSpPr txBox="1">
            <a:spLocks noChangeArrowheads="1"/>
          </p:cNvSpPr>
          <p:nvPr/>
        </p:nvSpPr>
        <p:spPr bwMode="auto">
          <a:xfrm>
            <a:off x="1559496" y="1268761"/>
            <a:ext cx="9793082" cy="92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6" tIns="45680" rIns="91356" bIns="4568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defTabSz="913575" eaLnBrk="1" fontAlgn="base" hangingPunct="1">
              <a:spcBef>
                <a:spcPct val="0"/>
              </a:spcBef>
              <a:spcAft>
                <a:spcPct val="0"/>
              </a:spcAft>
            </a:pP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In-kind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contributions</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Germany, China, Romania:</a:t>
            </a:r>
          </a:p>
          <a:p>
            <a:pPr defTabSz="913575" eaLnBrk="1" fontAlgn="base" hangingPunct="1">
              <a:spcBef>
                <a:spcPct val="0"/>
              </a:spcBef>
              <a:spcAft>
                <a:spcPct val="0"/>
              </a:spcAft>
            </a:pPr>
            <a:r>
              <a:rPr lang="de-DE" altLang="de-DE" dirty="0">
                <a:solidFill>
                  <a:srgbClr val="0070C0"/>
                </a:solidFill>
                <a:latin typeface="Tahoma" pitchFamily="34" charset="0"/>
                <a:cs typeface="Tahoma" pitchFamily="34" charset="0"/>
              </a:rPr>
              <a:t>THU Beijing, NIPNE </a:t>
            </a:r>
            <a:r>
              <a:rPr lang="de-DE" altLang="de-DE" dirty="0" err="1">
                <a:solidFill>
                  <a:srgbClr val="0070C0"/>
                </a:solidFill>
                <a:latin typeface="Tahoma" pitchFamily="34" charset="0"/>
                <a:cs typeface="Tahoma" pitchFamily="34" charset="0"/>
              </a:rPr>
              <a:t>Bucharest</a:t>
            </a:r>
            <a:r>
              <a:rPr lang="de-DE" altLang="de-DE" dirty="0">
                <a:solidFill>
                  <a:srgbClr val="0070C0"/>
                </a:solidFill>
                <a:latin typeface="Tahoma" pitchFamily="34" charset="0"/>
                <a:cs typeface="Tahoma" pitchFamily="34" charset="0"/>
              </a:rPr>
              <a:t>, GSI Darmstadt, TU Darmstadt, </a:t>
            </a:r>
            <a:r>
              <a:rPr lang="en-US" altLang="de-DE" dirty="0" err="1">
                <a:solidFill>
                  <a:srgbClr val="0070C0"/>
                </a:solidFill>
                <a:latin typeface="Tahoma" pitchFamily="34" charset="0"/>
                <a:cs typeface="Tahoma" pitchFamily="34" charset="0"/>
              </a:rPr>
              <a:t>IfI</a:t>
            </a:r>
            <a:r>
              <a:rPr lang="en-US" altLang="de-DE" dirty="0">
                <a:solidFill>
                  <a:srgbClr val="0070C0"/>
                </a:solidFill>
                <a:latin typeface="Tahoma" pitchFamily="34" charset="0"/>
                <a:cs typeface="Tahoma" pitchFamily="34" charset="0"/>
              </a:rPr>
              <a:t> Frankfurt, </a:t>
            </a:r>
            <a:r>
              <a:rPr lang="de-DE" altLang="de-DE" dirty="0">
                <a:solidFill>
                  <a:srgbClr val="0070C0"/>
                </a:solidFill>
                <a:latin typeface="Tahoma" pitchFamily="34" charset="0"/>
                <a:cs typeface="Tahoma" pitchFamily="34" charset="0"/>
              </a:rPr>
              <a:t>USTC Hefei, </a:t>
            </a:r>
          </a:p>
          <a:p>
            <a:pPr defTabSz="913575" eaLnBrk="1" fontAlgn="base" hangingPunct="1">
              <a:spcBef>
                <a:spcPct val="0"/>
              </a:spcBef>
              <a:spcAft>
                <a:spcPct val="0"/>
              </a:spcAft>
            </a:pPr>
            <a:r>
              <a:rPr lang="de-DE" altLang="de-DE" dirty="0">
                <a:solidFill>
                  <a:srgbClr val="0070C0"/>
                </a:solidFill>
                <a:latin typeface="Tahoma" pitchFamily="34" charset="0"/>
                <a:cs typeface="Tahoma" pitchFamily="34" charset="0"/>
              </a:rPr>
              <a:t>Univ. Heidelberg, ITEP </a:t>
            </a:r>
            <a:r>
              <a:rPr lang="de-DE" altLang="de-DE" dirty="0" err="1">
                <a:solidFill>
                  <a:srgbClr val="0070C0"/>
                </a:solidFill>
                <a:latin typeface="Tahoma" pitchFamily="34" charset="0"/>
                <a:cs typeface="Tahoma" pitchFamily="34" charset="0"/>
              </a:rPr>
              <a:t>Moscow</a:t>
            </a:r>
            <a:r>
              <a:rPr lang="de-DE" altLang="de-DE" dirty="0">
                <a:solidFill>
                  <a:srgbClr val="0070C0"/>
                </a:solidFill>
                <a:latin typeface="Tahoma" pitchFamily="34" charset="0"/>
                <a:cs typeface="Tahoma" pitchFamily="34" charset="0"/>
              </a:rPr>
              <a:t>, HZDR </a:t>
            </a:r>
            <a:r>
              <a:rPr lang="de-DE" altLang="de-DE" dirty="0" err="1">
                <a:solidFill>
                  <a:srgbClr val="0070C0"/>
                </a:solidFill>
                <a:latin typeface="Tahoma" pitchFamily="34" charset="0"/>
                <a:cs typeface="Tahoma" pitchFamily="34" charset="0"/>
              </a:rPr>
              <a:t>Rossendorf</a:t>
            </a:r>
            <a:r>
              <a:rPr lang="de-DE" altLang="de-DE" dirty="0">
                <a:solidFill>
                  <a:srgbClr val="0070C0"/>
                </a:solidFill>
                <a:latin typeface="Tahoma" pitchFamily="34" charset="0"/>
                <a:cs typeface="Tahoma" pitchFamily="34" charset="0"/>
              </a:rPr>
              <a:t>, </a:t>
            </a:r>
            <a:r>
              <a:rPr lang="en-US" altLang="de-DE" dirty="0">
                <a:solidFill>
                  <a:srgbClr val="0070C0"/>
                </a:solidFill>
                <a:latin typeface="Tahoma" pitchFamily="34" charset="0"/>
                <a:cs typeface="Tahoma" pitchFamily="34" charset="0"/>
              </a:rPr>
              <a:t>CCNU Wuhan.</a:t>
            </a:r>
            <a:endParaRPr lang="de-DE" altLang="de-DE" dirty="0">
              <a:solidFill>
                <a:srgbClr val="0070C0"/>
              </a:solidFill>
              <a:latin typeface="Tahoma" pitchFamily="34" charset="0"/>
              <a:cs typeface="Tahoma" pitchFamily="34" charset="0"/>
            </a:endParaRPr>
          </a:p>
        </p:txBody>
      </p:sp>
      <p:sp>
        <p:nvSpPr>
          <p:cNvPr id="121863" name="Rechteck 2"/>
          <p:cNvSpPr>
            <a:spLocks noChangeArrowheads="1"/>
          </p:cNvSpPr>
          <p:nvPr/>
        </p:nvSpPr>
        <p:spPr bwMode="auto">
          <a:xfrm>
            <a:off x="1524000" y="-26984"/>
            <a:ext cx="9069388" cy="707805"/>
          </a:xfrm>
          <a:prstGeom prst="rect">
            <a:avLst/>
          </a:prstGeom>
          <a:noFill/>
          <a:ln>
            <a:noFill/>
          </a:ln>
          <a:extLst/>
        </p:spPr>
        <p:txBody>
          <a:bodyPr lIns="91356" tIns="45680" rIns="91356" bIns="4568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defTabSz="913575" eaLnBrk="1" fontAlgn="base" hangingPunct="1">
              <a:spcBef>
                <a:spcPct val="0"/>
              </a:spcBef>
              <a:spcAft>
                <a:spcPct val="0"/>
              </a:spcAft>
            </a:pPr>
            <a:r>
              <a:rPr lang="de-DE" altLang="de-DE" sz="4000" dirty="0">
                <a:solidFill>
                  <a:srgbClr val="002060"/>
                </a:solidFill>
                <a:latin typeface="Tahoma" pitchFamily="34" charset="0"/>
                <a:cs typeface="Tahoma" pitchFamily="34" charset="0"/>
              </a:rPr>
              <a:t>The high-rate MRPC TOF wall </a:t>
            </a:r>
            <a:endParaRPr lang="de-DE" altLang="de-DE" sz="4000" dirty="0">
              <a:solidFill>
                <a:srgbClr val="002060"/>
              </a:solidFill>
            </a:endParaRPr>
          </a:p>
        </p:txBody>
      </p:sp>
      <p:sp>
        <p:nvSpPr>
          <p:cNvPr id="12" name="Rechteck 11"/>
          <p:cNvSpPr/>
          <p:nvPr/>
        </p:nvSpPr>
        <p:spPr>
          <a:xfrm>
            <a:off x="8832307" y="6525345"/>
            <a:ext cx="487773" cy="144016"/>
          </a:xfrm>
          <a:prstGeom prst="rect">
            <a:avLst/>
          </a:prstGeom>
          <a:solidFill>
            <a:sysClr val="window" lastClr="FFFFFF"/>
          </a:solidFill>
          <a:ln w="25400" cap="flat" cmpd="sng" algn="ctr">
            <a:noFill/>
            <a:prstDash val="solid"/>
          </a:ln>
          <a:effectLst/>
        </p:spPr>
        <p:txBody>
          <a:bodyPr lIns="91356" tIns="45680" rIns="91356" bIns="45680" rtlCol="0" anchor="ctr"/>
          <a:lstStyle/>
          <a:p>
            <a:pPr algn="ctr" defTabSz="913575">
              <a:defRPr/>
            </a:pPr>
            <a:endParaRPr lang="de-DE" kern="0">
              <a:solidFill>
                <a:prstClr val="white"/>
              </a:solidFill>
              <a:latin typeface="Calibri"/>
            </a:endParaRPr>
          </a:p>
        </p:txBody>
      </p:sp>
      <p:sp>
        <p:nvSpPr>
          <p:cNvPr id="3" name="Rechteck 2"/>
          <p:cNvSpPr/>
          <p:nvPr/>
        </p:nvSpPr>
        <p:spPr>
          <a:xfrm>
            <a:off x="1487488" y="4936021"/>
            <a:ext cx="6589712" cy="1600357"/>
          </a:xfrm>
          <a:prstGeom prst="rect">
            <a:avLst/>
          </a:prstGeom>
        </p:spPr>
        <p:txBody>
          <a:bodyPr wrap="square" lIns="91356" tIns="45680" rIns="91356" bIns="45680">
            <a:spAutoFit/>
          </a:bodyPr>
          <a:lstStyle/>
          <a:p>
            <a:pPr defTabSz="913575"/>
            <a:endParaRPr lang="en-US" sz="8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913575"/>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Status:</a:t>
            </a:r>
          </a:p>
          <a:p>
            <a:pPr marL="342590" indent="-342590" defTabSz="913575">
              <a:buFont typeface="Wingdings" pitchFamily="2" charset="2"/>
              <a:buChar char="Ø"/>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T</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DR approved Feb. 2015</a:t>
            </a:r>
          </a:p>
          <a:p>
            <a:pPr marL="342590" indent="-342590" defTabSz="913575">
              <a:buFont typeface="Wingdings" pitchFamily="2" charset="2"/>
              <a:buChar char="Ø"/>
            </a:pP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Full</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size</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prototype TOF MRPC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detectors</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installed</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and</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operated</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at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mCBM</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(GSI)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and</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STAR (RHIC)</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720" indent="-342360">
              <a:buClr>
                <a:srgbClr val="000000"/>
              </a:buClr>
              <a:buFont typeface="Wingdings" charset="2"/>
              <a:buChar char=""/>
            </a:pPr>
            <a:r>
              <a:rPr lang="de-DE" spc="-1" dirty="0">
                <a:solidFill>
                  <a:srgbClr val="000000"/>
                </a:solidFill>
                <a:uFill>
                  <a:solidFill>
                    <a:srgbClr val="FFFFFF"/>
                  </a:solidFill>
                </a:uFill>
                <a:latin typeface="Tahoma"/>
                <a:ea typeface="Tahoma"/>
              </a:rPr>
              <a:t>PID </a:t>
            </a:r>
            <a:r>
              <a:rPr lang="de-DE" spc="-1" dirty="0" err="1">
                <a:solidFill>
                  <a:srgbClr val="000000"/>
                </a:solidFill>
                <a:uFill>
                  <a:solidFill>
                    <a:srgbClr val="FFFFFF"/>
                  </a:solidFill>
                </a:uFill>
                <a:latin typeface="Tahoma"/>
                <a:ea typeface="Tahoma"/>
              </a:rPr>
              <a:t>capability</a:t>
            </a:r>
            <a:r>
              <a:rPr lang="de-DE" spc="-1" dirty="0">
                <a:solidFill>
                  <a:srgbClr val="000000"/>
                </a:solidFill>
                <a:uFill>
                  <a:solidFill>
                    <a:srgbClr val="FFFFFF"/>
                  </a:solidFill>
                </a:uFill>
                <a:latin typeface="Tahoma"/>
                <a:ea typeface="Tahoma"/>
              </a:rPr>
              <a:t> at STAR </a:t>
            </a:r>
            <a:r>
              <a:rPr lang="de-DE" spc="-1" dirty="0" err="1">
                <a:solidFill>
                  <a:srgbClr val="000000"/>
                </a:solidFill>
                <a:uFill>
                  <a:solidFill>
                    <a:srgbClr val="FFFFFF"/>
                  </a:solidFill>
                </a:uFill>
                <a:latin typeface="Tahoma"/>
                <a:ea typeface="Tahoma"/>
              </a:rPr>
              <a:t>demonstrated</a:t>
            </a:r>
            <a:endParaRPr lang="de-DE" spc="-1" dirty="0">
              <a:solidFill>
                <a:srgbClr val="000000"/>
              </a:solidFill>
              <a:uFill>
                <a:solidFill>
                  <a:srgbClr val="FFFFFF"/>
                </a:solidFill>
              </a:uFill>
            </a:endParaRPr>
          </a:p>
        </p:txBody>
      </p:sp>
      <p:sp>
        <p:nvSpPr>
          <p:cNvPr id="8" name="Textfeld 7"/>
          <p:cNvSpPr txBox="1"/>
          <p:nvPr/>
        </p:nvSpPr>
        <p:spPr>
          <a:xfrm>
            <a:off x="1631505" y="580664"/>
            <a:ext cx="2661217" cy="400065"/>
          </a:xfrm>
          <a:prstGeom prst="rect">
            <a:avLst/>
          </a:prstGeom>
          <a:noFill/>
        </p:spPr>
        <p:txBody>
          <a:bodyPr wrap="none" lIns="91396" tIns="45698" rIns="91396" bIns="45698" rtlCol="0">
            <a:spAutoFit/>
          </a:bodyPr>
          <a:lstStyle/>
          <a:p>
            <a:pPr defTabSz="913575" fontAlgn="base">
              <a:spcBef>
                <a:spcPct val="0"/>
              </a:spcBef>
              <a:spcAft>
                <a:spcPct val="0"/>
              </a:spcAft>
              <a:defRPr/>
            </a:pPr>
            <a:r>
              <a:rPr lang="de-DE" altLang="de-DE" sz="20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Particle</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identification</a:t>
            </a:r>
            <a:endPar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hteck 1"/>
          <p:cNvSpPr/>
          <p:nvPr/>
        </p:nvSpPr>
        <p:spPr>
          <a:xfrm>
            <a:off x="1668016" y="908721"/>
            <a:ext cx="9828584" cy="369287"/>
          </a:xfrm>
          <a:prstGeom prst="rect">
            <a:avLst/>
          </a:prstGeom>
        </p:spPr>
        <p:txBody>
          <a:bodyPr wrap="square" lIns="91396" tIns="45698" rIns="91396" bIns="45698">
            <a:spAutoFit/>
          </a:bodyPr>
          <a:lstStyle/>
          <a:p>
            <a:pPr defTabSz="913575"/>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Challenge:  Time resolution  50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ps</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up to 25 kHz/cm</a:t>
            </a:r>
            <a:r>
              <a:rPr lang="en-US"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Total area 100 m</a:t>
            </a:r>
            <a:r>
              <a:rPr lang="en-US"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Foliennummernplatzhalter 7"/>
          <p:cNvSpPr txBox="1">
            <a:spLocks/>
          </p:cNvSpPr>
          <p:nvPr/>
        </p:nvSpPr>
        <p:spPr>
          <a:xfrm>
            <a:off x="8077200" y="6356353"/>
            <a:ext cx="2133600" cy="365125"/>
          </a:xfrm>
          <a:prstGeom prst="rect">
            <a:avLst/>
          </a:prstGeom>
        </p:spPr>
        <p:txBody>
          <a:bodyPr vert="horz" lIns="91396" tIns="45698" rIns="91396" bIns="45698"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54">
              <a:defRPr/>
            </a:pPr>
            <a:fld id="{45F5C264-46AB-4B31-8F78-F720C8F9FE16}" type="slidenum">
              <a:rPr lang="de-DE"/>
              <a:pPr defTabSz="913954">
                <a:defRPr/>
              </a:pPr>
              <a:t>114</a:t>
            </a:fld>
            <a:endParaRPr lang="de-DE"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78" y="2407540"/>
            <a:ext cx="2115461" cy="282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2431" y="2136977"/>
            <a:ext cx="2115297" cy="282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748266" y="5219908"/>
            <a:ext cx="1586781" cy="369332"/>
          </a:xfrm>
          <a:prstGeom prst="rect">
            <a:avLst/>
          </a:prstGeom>
          <a:noFill/>
        </p:spPr>
        <p:txBody>
          <a:bodyPr wrap="none" rtlCol="0">
            <a:spAutoFit/>
          </a:bodyPr>
          <a:lstStyle/>
          <a:p>
            <a:r>
              <a:rPr lang="de-DE" dirty="0">
                <a:latin typeface="Tahoma" panose="020B0604030504040204" pitchFamily="34" charset="0"/>
                <a:ea typeface="Tahoma" panose="020B0604030504040204" pitchFamily="34" charset="0"/>
                <a:cs typeface="Tahoma" panose="020B0604030504040204" pitchFamily="34" charset="0"/>
              </a:rPr>
              <a:t>TOF at </a:t>
            </a:r>
            <a:r>
              <a:rPr lang="de-DE" dirty="0" err="1">
                <a:latin typeface="Tahoma" panose="020B0604030504040204" pitchFamily="34" charset="0"/>
                <a:ea typeface="Tahoma" panose="020B0604030504040204" pitchFamily="34" charset="0"/>
                <a:cs typeface="Tahoma" panose="020B0604030504040204" pitchFamily="34" charset="0"/>
              </a:rPr>
              <a:t>mCBM</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5" name="Textfeld 14"/>
          <p:cNvSpPr txBox="1"/>
          <p:nvPr/>
        </p:nvSpPr>
        <p:spPr>
          <a:xfrm>
            <a:off x="8526689" y="4931876"/>
            <a:ext cx="1471237" cy="369332"/>
          </a:xfrm>
          <a:prstGeom prst="rect">
            <a:avLst/>
          </a:prstGeom>
          <a:noFill/>
        </p:spPr>
        <p:txBody>
          <a:bodyPr wrap="none" rtlCol="0">
            <a:spAutoFit/>
          </a:bodyPr>
          <a:lstStyle/>
          <a:p>
            <a:r>
              <a:rPr lang="de-DE" dirty="0">
                <a:latin typeface="Tahoma" panose="020B0604030504040204" pitchFamily="34" charset="0"/>
                <a:ea typeface="Tahoma" panose="020B0604030504040204" pitchFamily="34" charset="0"/>
                <a:cs typeface="Tahoma" panose="020B0604030504040204" pitchFamily="34" charset="0"/>
              </a:rPr>
              <a:t>TOF at STAR</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6" name="Grafik 1"/>
          <p:cNvPicPr/>
          <p:nvPr/>
        </p:nvPicPr>
        <p:blipFill>
          <a:blip r:embed="rId5"/>
          <a:stretch/>
        </p:blipFill>
        <p:spPr>
          <a:xfrm>
            <a:off x="8328248" y="5229200"/>
            <a:ext cx="2083876" cy="1628800"/>
          </a:xfrm>
          <a:prstGeom prst="rect">
            <a:avLst/>
          </a:prstGeom>
          <a:ln>
            <a:noFill/>
          </a:ln>
        </p:spPr>
      </p:pic>
    </p:spTree>
    <p:extLst>
      <p:ext uri="{BB962C8B-B14F-4D97-AF65-F5344CB8AC3E}">
        <p14:creationId xmlns:p14="http://schemas.microsoft.com/office/powerpoint/2010/main" val="4214714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a:defRPr/>
            </a:pPr>
            <a:fld id="{45F5C264-46AB-4B31-8F78-F720C8F9FE16}" type="slidenum">
              <a:rPr lang="de-DE" smtClean="0"/>
              <a:pPr>
                <a:defRPr/>
              </a:pPr>
              <a:t>115</a:t>
            </a:fld>
            <a:endParaRPr lang="de-DE"/>
          </a:p>
        </p:txBody>
      </p:sp>
      <p:grpSp>
        <p:nvGrpSpPr>
          <p:cNvPr id="3" name="Gruppieren 2"/>
          <p:cNvGrpSpPr/>
          <p:nvPr/>
        </p:nvGrpSpPr>
        <p:grpSpPr>
          <a:xfrm>
            <a:off x="4937970" y="980728"/>
            <a:ext cx="4841508" cy="3035346"/>
            <a:chOff x="1320571" y="1068592"/>
            <a:chExt cx="3539461" cy="2201428"/>
          </a:xfrm>
        </p:grpSpPr>
        <p:sp>
          <p:nvSpPr>
            <p:cNvPr id="4" name="object 6"/>
            <p:cNvSpPr/>
            <p:nvPr/>
          </p:nvSpPr>
          <p:spPr>
            <a:xfrm>
              <a:off x="1320571" y="1068592"/>
              <a:ext cx="3539461" cy="2201428"/>
            </a:xfrm>
            <a:prstGeom prst="rect">
              <a:avLst/>
            </a:prstGeom>
            <a:blipFill>
              <a:blip r:embed="rId2" cstate="print"/>
              <a:stretch>
                <a:fillRect/>
              </a:stretch>
            </a:blipFill>
          </p:spPr>
          <p:txBody>
            <a:bodyPr wrap="square" lIns="0" tIns="0" rIns="0" bIns="0" rtlCol="0"/>
            <a:lstStyle/>
            <a:p>
              <a:pPr>
                <a:defRPr/>
              </a:pPr>
              <a:endParaRPr kern="0">
                <a:solidFill>
                  <a:prstClr val="black"/>
                </a:solidFill>
              </a:endParaRPr>
            </a:p>
          </p:txBody>
        </p:sp>
        <p:sp>
          <p:nvSpPr>
            <p:cNvPr id="5" name="object 8"/>
            <p:cNvSpPr txBox="1"/>
            <p:nvPr/>
          </p:nvSpPr>
          <p:spPr>
            <a:xfrm>
              <a:off x="3938322" y="1875048"/>
              <a:ext cx="180801" cy="213410"/>
            </a:xfrm>
            <a:prstGeom prst="rect">
              <a:avLst/>
            </a:prstGeom>
            <a:solidFill>
              <a:srgbClr val="FFFFFF">
                <a:alpha val="29998"/>
              </a:srgbClr>
            </a:solidFill>
          </p:spPr>
          <p:txBody>
            <a:bodyPr vert="horz" wrap="square" lIns="0" tIns="32325" rIns="0" bIns="0" rtlCol="0">
              <a:spAutoFit/>
            </a:bodyPr>
            <a:lstStyle/>
            <a:p>
              <a:pPr marL="38466">
                <a:spcBef>
                  <a:spcPts val="255"/>
                </a:spcBef>
                <a:defRPr/>
              </a:pPr>
              <a:r>
                <a:rPr sz="1700" b="1" kern="0" spc="-3" dirty="0">
                  <a:solidFill>
                    <a:prstClr val="black"/>
                  </a:solidFill>
                  <a:latin typeface="Times New Roman"/>
                  <a:cs typeface="Times New Roman"/>
                </a:rPr>
                <a:t>p</a:t>
              </a:r>
              <a:endParaRPr sz="1700" kern="0" dirty="0">
                <a:solidFill>
                  <a:prstClr val="black"/>
                </a:solidFill>
                <a:latin typeface="Times New Roman"/>
                <a:cs typeface="Times New Roman"/>
              </a:endParaRPr>
            </a:p>
          </p:txBody>
        </p:sp>
        <p:sp>
          <p:nvSpPr>
            <p:cNvPr id="6" name="object 9"/>
            <p:cNvSpPr txBox="1"/>
            <p:nvPr/>
          </p:nvSpPr>
          <p:spPr>
            <a:xfrm>
              <a:off x="2158952" y="1628801"/>
              <a:ext cx="180801" cy="213410"/>
            </a:xfrm>
            <a:prstGeom prst="rect">
              <a:avLst/>
            </a:prstGeom>
            <a:solidFill>
              <a:srgbClr val="FFFFFF">
                <a:alpha val="29998"/>
              </a:srgbClr>
            </a:solidFill>
          </p:spPr>
          <p:txBody>
            <a:bodyPr vert="horz" wrap="square" lIns="0" tIns="32325" rIns="0" bIns="0" rtlCol="0">
              <a:spAutoFit/>
            </a:bodyPr>
            <a:lstStyle/>
            <a:p>
              <a:pPr marL="39760">
                <a:spcBef>
                  <a:spcPts val="255"/>
                </a:spcBef>
                <a:defRPr/>
              </a:pPr>
              <a:r>
                <a:rPr sz="1700" b="1" kern="0" spc="-227" dirty="0">
                  <a:solidFill>
                    <a:prstClr val="black"/>
                  </a:solidFill>
                  <a:latin typeface="Times New Roman"/>
                  <a:cs typeface="Times New Roman"/>
                </a:rPr>
                <a:t>p</a:t>
              </a:r>
              <a:r>
                <a:rPr sz="2500" b="1" kern="0" spc="-340" baseline="-7575" dirty="0">
                  <a:solidFill>
                    <a:prstClr val="black"/>
                  </a:solidFill>
                  <a:latin typeface="Times New Roman"/>
                  <a:cs typeface="Times New Roman"/>
                </a:rPr>
                <a:t>̅</a:t>
              </a:r>
              <a:endParaRPr sz="2500" kern="0" baseline="-7575" dirty="0">
                <a:solidFill>
                  <a:prstClr val="black"/>
                </a:solidFill>
                <a:latin typeface="Times New Roman"/>
                <a:cs typeface="Times New Roman"/>
              </a:endParaRPr>
            </a:p>
          </p:txBody>
        </p:sp>
        <p:sp>
          <p:nvSpPr>
            <p:cNvPr id="7" name="object 10"/>
            <p:cNvSpPr txBox="1"/>
            <p:nvPr/>
          </p:nvSpPr>
          <p:spPr>
            <a:xfrm>
              <a:off x="3538842" y="2371269"/>
              <a:ext cx="313079" cy="158113"/>
            </a:xfrm>
            <a:prstGeom prst="rect">
              <a:avLst/>
            </a:prstGeom>
            <a:solidFill>
              <a:srgbClr val="FFFFFF">
                <a:alpha val="29998"/>
              </a:srgbClr>
            </a:solidFill>
          </p:spPr>
          <p:txBody>
            <a:bodyPr vert="horz" wrap="square" lIns="0" tIns="0" rIns="0" bIns="0" rtlCol="0">
              <a:spAutoFit/>
            </a:bodyPr>
            <a:lstStyle/>
            <a:p>
              <a:pPr marL="38144">
                <a:lnSpc>
                  <a:spcPts val="1688"/>
                </a:lnSpc>
                <a:defRPr/>
              </a:pPr>
              <a:r>
                <a:rPr sz="2500" b="1" kern="0" spc="-4" baseline="-12626" dirty="0">
                  <a:solidFill>
                    <a:prstClr val="black"/>
                  </a:solidFill>
                  <a:latin typeface="Times New Roman"/>
                  <a:cs typeface="Times New Roman"/>
                </a:rPr>
                <a:t>K</a:t>
              </a:r>
              <a:r>
                <a:rPr sz="1100" b="1" kern="0" spc="-3" dirty="0">
                  <a:solidFill>
                    <a:prstClr val="black"/>
                  </a:solidFill>
                  <a:latin typeface="Times New Roman"/>
                  <a:cs typeface="Times New Roman"/>
                </a:rPr>
                <a:t>+</a:t>
              </a:r>
              <a:endParaRPr sz="1100" kern="0" dirty="0">
                <a:solidFill>
                  <a:prstClr val="black"/>
                </a:solidFill>
                <a:latin typeface="Times New Roman"/>
                <a:cs typeface="Times New Roman"/>
              </a:endParaRPr>
            </a:p>
          </p:txBody>
        </p:sp>
        <p:sp>
          <p:nvSpPr>
            <p:cNvPr id="8" name="object 11"/>
            <p:cNvSpPr txBox="1"/>
            <p:nvPr/>
          </p:nvSpPr>
          <p:spPr>
            <a:xfrm>
              <a:off x="2068213" y="2348880"/>
              <a:ext cx="268890" cy="158113"/>
            </a:xfrm>
            <a:prstGeom prst="rect">
              <a:avLst/>
            </a:prstGeom>
            <a:solidFill>
              <a:srgbClr val="FFFFFF">
                <a:alpha val="29998"/>
              </a:srgbClr>
            </a:solidFill>
          </p:spPr>
          <p:txBody>
            <a:bodyPr vert="horz" wrap="square" lIns="0" tIns="0" rIns="0" bIns="0" rtlCol="0">
              <a:spAutoFit/>
            </a:bodyPr>
            <a:lstStyle/>
            <a:p>
              <a:pPr marL="35557">
                <a:lnSpc>
                  <a:spcPts val="1688"/>
                </a:lnSpc>
                <a:defRPr/>
              </a:pPr>
              <a:r>
                <a:rPr sz="2500" b="1" kern="0" spc="-4" baseline="-12626" dirty="0">
                  <a:solidFill>
                    <a:prstClr val="black"/>
                  </a:solidFill>
                  <a:latin typeface="Times New Roman"/>
                  <a:cs typeface="Times New Roman"/>
                </a:rPr>
                <a:t>K</a:t>
              </a:r>
              <a:r>
                <a:rPr sz="1100" b="1" kern="0" spc="-3" dirty="0">
                  <a:solidFill>
                    <a:srgbClr val="941100"/>
                  </a:solidFill>
                  <a:latin typeface="Times New Roman"/>
                  <a:cs typeface="Times New Roman"/>
                </a:rPr>
                <a:t>-</a:t>
              </a:r>
              <a:endParaRPr sz="1100" kern="0" dirty="0">
                <a:solidFill>
                  <a:prstClr val="black"/>
                </a:solidFill>
                <a:latin typeface="Times New Roman"/>
                <a:cs typeface="Times New Roman"/>
              </a:endParaRPr>
            </a:p>
          </p:txBody>
        </p:sp>
        <p:sp>
          <p:nvSpPr>
            <p:cNvPr id="9" name="object 12"/>
            <p:cNvSpPr txBox="1"/>
            <p:nvPr/>
          </p:nvSpPr>
          <p:spPr>
            <a:xfrm>
              <a:off x="3666246" y="2584545"/>
              <a:ext cx="905755" cy="212226"/>
            </a:xfrm>
            <a:prstGeom prst="rect">
              <a:avLst/>
            </a:prstGeom>
            <a:solidFill>
              <a:srgbClr val="FFFFFF">
                <a:alpha val="29998"/>
              </a:srgbClr>
            </a:solidFill>
          </p:spPr>
          <p:txBody>
            <a:bodyPr vert="horz" wrap="square" lIns="0" tIns="30709" rIns="0" bIns="0" rtlCol="0">
              <a:spAutoFit/>
            </a:bodyPr>
            <a:lstStyle/>
            <a:p>
              <a:pPr marL="37820">
                <a:spcBef>
                  <a:spcPts val="242"/>
                </a:spcBef>
                <a:defRPr/>
              </a:pPr>
              <a:r>
                <a:rPr sz="1700" b="1" kern="0" spc="-3" dirty="0">
                  <a:solidFill>
                    <a:prstClr val="black"/>
                  </a:solidFill>
                  <a:latin typeface="Times New Roman"/>
                  <a:cs typeface="Times New Roman"/>
                </a:rPr>
                <a:t>π</a:t>
              </a:r>
              <a:r>
                <a:rPr sz="1700" b="1" kern="0" spc="-4" baseline="18939" dirty="0">
                  <a:solidFill>
                    <a:prstClr val="black"/>
                  </a:solidFill>
                  <a:latin typeface="Times New Roman"/>
                  <a:cs typeface="Times New Roman"/>
                </a:rPr>
                <a:t>+</a:t>
              </a:r>
              <a:r>
                <a:rPr sz="1700" b="1" kern="0" spc="-49" baseline="18939" dirty="0">
                  <a:solidFill>
                    <a:prstClr val="black"/>
                  </a:solidFill>
                  <a:latin typeface="Times New Roman"/>
                  <a:cs typeface="Times New Roman"/>
                </a:rPr>
                <a:t> </a:t>
              </a:r>
              <a:r>
                <a:rPr sz="1700" b="1" kern="0" spc="-5" dirty="0">
                  <a:solidFill>
                    <a:prstClr val="black"/>
                  </a:solidFill>
                  <a:latin typeface="Times New Roman"/>
                  <a:cs typeface="Times New Roman"/>
                </a:rPr>
                <a:t>(µ</a:t>
              </a:r>
              <a:r>
                <a:rPr sz="1700" b="1" kern="0" spc="-8" baseline="18939" dirty="0">
                  <a:solidFill>
                    <a:prstClr val="black"/>
                  </a:solidFill>
                  <a:latin typeface="Times New Roman"/>
                  <a:cs typeface="Times New Roman"/>
                </a:rPr>
                <a:t>+</a:t>
              </a:r>
              <a:r>
                <a:rPr sz="1700" b="1" kern="0" spc="-5" dirty="0">
                  <a:solidFill>
                    <a:prstClr val="black"/>
                  </a:solidFill>
                  <a:latin typeface="Times New Roman"/>
                  <a:cs typeface="Times New Roman"/>
                </a:rPr>
                <a:t>,e</a:t>
              </a:r>
              <a:r>
                <a:rPr sz="1700" b="1" kern="0" spc="-8" baseline="18939" dirty="0">
                  <a:solidFill>
                    <a:prstClr val="black"/>
                  </a:solidFill>
                  <a:latin typeface="Times New Roman"/>
                  <a:cs typeface="Times New Roman"/>
                </a:rPr>
                <a:t>+</a:t>
              </a:r>
              <a:r>
                <a:rPr sz="1700" b="1" kern="0" spc="-5" dirty="0">
                  <a:solidFill>
                    <a:prstClr val="black"/>
                  </a:solidFill>
                  <a:latin typeface="Times New Roman"/>
                  <a:cs typeface="Times New Roman"/>
                </a:rPr>
                <a:t>)</a:t>
              </a:r>
              <a:endParaRPr sz="1700" kern="0" dirty="0">
                <a:solidFill>
                  <a:prstClr val="black"/>
                </a:solidFill>
                <a:latin typeface="Times New Roman"/>
                <a:cs typeface="Times New Roman"/>
              </a:endParaRPr>
            </a:p>
          </p:txBody>
        </p:sp>
        <p:sp>
          <p:nvSpPr>
            <p:cNvPr id="10" name="object 13"/>
            <p:cNvSpPr txBox="1"/>
            <p:nvPr/>
          </p:nvSpPr>
          <p:spPr>
            <a:xfrm>
              <a:off x="1805854" y="2564904"/>
              <a:ext cx="1181971" cy="212226"/>
            </a:xfrm>
            <a:prstGeom prst="rect">
              <a:avLst/>
            </a:prstGeom>
            <a:solidFill>
              <a:srgbClr val="FFFFFF">
                <a:alpha val="29998"/>
              </a:srgbClr>
            </a:solidFill>
          </p:spPr>
          <p:txBody>
            <a:bodyPr vert="horz" wrap="square" lIns="0" tIns="30709" rIns="0" bIns="0" rtlCol="0">
              <a:spAutoFit/>
            </a:bodyPr>
            <a:lstStyle/>
            <a:p>
              <a:pPr marL="38144">
                <a:spcBef>
                  <a:spcPts val="242"/>
                </a:spcBef>
                <a:defRPr/>
              </a:pPr>
              <a:r>
                <a:rPr sz="1700" b="1" kern="0" spc="-3" dirty="0">
                  <a:solidFill>
                    <a:prstClr val="black"/>
                  </a:solidFill>
                  <a:latin typeface="Times New Roman"/>
                  <a:cs typeface="Times New Roman"/>
                </a:rPr>
                <a:t>(µ</a:t>
              </a:r>
              <a:r>
                <a:rPr sz="1700" b="1" kern="0" spc="-4" baseline="18939" dirty="0">
                  <a:solidFill>
                    <a:prstClr val="black"/>
                  </a:solidFill>
                  <a:latin typeface="Times New Roman"/>
                  <a:cs typeface="Times New Roman"/>
                </a:rPr>
                <a:t>-</a:t>
              </a:r>
              <a:r>
                <a:rPr sz="1700" b="1" kern="0" spc="-3" dirty="0">
                  <a:solidFill>
                    <a:prstClr val="black"/>
                  </a:solidFill>
                  <a:latin typeface="Times New Roman"/>
                  <a:cs typeface="Times New Roman"/>
                </a:rPr>
                <a:t>,e</a:t>
              </a:r>
              <a:r>
                <a:rPr sz="1700" b="1" kern="0" spc="-4" baseline="18939" dirty="0">
                  <a:solidFill>
                    <a:prstClr val="black"/>
                  </a:solidFill>
                  <a:latin typeface="Times New Roman"/>
                  <a:cs typeface="Times New Roman"/>
                </a:rPr>
                <a:t>-</a:t>
              </a:r>
              <a:r>
                <a:rPr sz="1700" b="1" kern="0" spc="-3" dirty="0">
                  <a:solidFill>
                    <a:prstClr val="black"/>
                  </a:solidFill>
                  <a:latin typeface="Times New Roman"/>
                  <a:cs typeface="Times New Roman"/>
                </a:rPr>
                <a:t>)</a:t>
              </a:r>
              <a:r>
                <a:rPr sz="1700" b="1" kern="0" spc="-51" dirty="0">
                  <a:solidFill>
                    <a:prstClr val="black"/>
                  </a:solidFill>
                  <a:latin typeface="Times New Roman"/>
                  <a:cs typeface="Times New Roman"/>
                </a:rPr>
                <a:t> </a:t>
              </a:r>
              <a:r>
                <a:rPr sz="1700" b="1" kern="0" spc="-3" dirty="0">
                  <a:solidFill>
                    <a:prstClr val="black"/>
                  </a:solidFill>
                  <a:latin typeface="Times New Roman"/>
                  <a:cs typeface="Times New Roman"/>
                </a:rPr>
                <a:t>π</a:t>
              </a:r>
              <a:r>
                <a:rPr sz="1700" b="1" kern="0" spc="-4" baseline="18939" dirty="0">
                  <a:solidFill>
                    <a:prstClr val="black"/>
                  </a:solidFill>
                  <a:latin typeface="Times New Roman"/>
                  <a:cs typeface="Times New Roman"/>
                </a:rPr>
                <a:t>-</a:t>
              </a:r>
              <a:endParaRPr sz="1700" kern="0" baseline="18939" dirty="0">
                <a:solidFill>
                  <a:prstClr val="black"/>
                </a:solidFill>
                <a:latin typeface="Times New Roman"/>
                <a:cs typeface="Times New Roman"/>
              </a:endParaRPr>
            </a:p>
          </p:txBody>
        </p:sp>
      </p:gr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45213"/>
          <a:stretch/>
        </p:blipFill>
        <p:spPr bwMode="auto">
          <a:xfrm>
            <a:off x="1690350" y="978987"/>
            <a:ext cx="2821475" cy="301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el 1"/>
          <p:cNvSpPr txBox="1">
            <a:spLocks/>
          </p:cNvSpPr>
          <p:nvPr/>
        </p:nvSpPr>
        <p:spPr bwMode="auto">
          <a:xfrm>
            <a:off x="1874520" y="107544"/>
            <a:ext cx="8229600" cy="684936"/>
          </a:xfrm>
          <a:prstGeom prst="rect">
            <a:avLst/>
          </a:prstGeom>
        </p:spPr>
        <p:txBody>
          <a:bodyPr wrap="square" lIns="91396" tIns="45698" rIns="91396" bIns="45698"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Hadron</a:t>
            </a:r>
            <a:r>
              <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identification</a:t>
            </a:r>
            <a:r>
              <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STS + TOF</a:t>
            </a:r>
          </a:p>
        </p:txBody>
      </p:sp>
      <p:pic>
        <p:nvPicPr>
          <p:cNvPr id="10242" name="Picture 2" descr="C:\Users\senger\AppData\Local\Microsoft\Windows\Temporary Internet Files\Content.Outlook\JE4H31NI\acceptance_10AGe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5759" y="3973707"/>
            <a:ext cx="6168361" cy="27535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1559497" y="4643845"/>
            <a:ext cx="2516907" cy="830997"/>
          </a:xfrm>
          <a:prstGeom prst="rect">
            <a:avLst/>
          </a:prstGeom>
          <a:noFill/>
        </p:spPr>
        <p:txBody>
          <a:bodyPr wrap="none" rtlCol="0">
            <a:spAutoFit/>
          </a:bodyPr>
          <a:lstStyle/>
          <a:p>
            <a:r>
              <a:rPr lang="de-DE" sz="2400" dirty="0" err="1">
                <a:latin typeface="Tahoma" panose="020B0604030504040204" pitchFamily="34" charset="0"/>
                <a:ea typeface="Tahoma" panose="020B0604030504040204" pitchFamily="34" charset="0"/>
                <a:cs typeface="Tahoma" panose="020B0604030504040204" pitchFamily="34" charset="0"/>
              </a:rPr>
              <a:t>Au+Au</a:t>
            </a:r>
            <a:r>
              <a:rPr lang="de-DE" sz="2400" dirty="0">
                <a:latin typeface="Tahoma" panose="020B0604030504040204" pitchFamily="34" charset="0"/>
                <a:ea typeface="Tahoma" panose="020B0604030504040204" pitchFamily="34" charset="0"/>
                <a:cs typeface="Tahoma" panose="020B0604030504040204" pitchFamily="34" charset="0"/>
              </a:rPr>
              <a:t> </a:t>
            </a:r>
            <a:r>
              <a:rPr lang="de-DE" sz="2400" dirty="0" err="1">
                <a:latin typeface="Tahoma" panose="020B0604030504040204" pitchFamily="34" charset="0"/>
                <a:ea typeface="Tahoma" panose="020B0604030504040204" pitchFamily="34" charset="0"/>
                <a:cs typeface="Tahoma" panose="020B0604030504040204" pitchFamily="34" charset="0"/>
              </a:rPr>
              <a:t>collisions</a:t>
            </a:r>
            <a:r>
              <a:rPr lang="de-DE" sz="2400" dirty="0">
                <a:latin typeface="Tahoma" panose="020B0604030504040204" pitchFamily="34" charset="0"/>
                <a:ea typeface="Tahoma" panose="020B0604030504040204" pitchFamily="34" charset="0"/>
                <a:cs typeface="Tahoma" panose="020B0604030504040204" pitchFamily="34" charset="0"/>
              </a:rPr>
              <a:t> </a:t>
            </a:r>
          </a:p>
          <a:p>
            <a:r>
              <a:rPr lang="de-DE" sz="2400" dirty="0">
                <a:latin typeface="Tahoma" panose="020B0604030504040204" pitchFamily="34" charset="0"/>
                <a:ea typeface="Tahoma" panose="020B0604030504040204" pitchFamily="34" charset="0"/>
                <a:cs typeface="Tahoma" panose="020B0604030504040204" pitchFamily="34" charset="0"/>
              </a:rPr>
              <a:t>10 A </a:t>
            </a:r>
            <a:r>
              <a:rPr lang="de-DE" sz="2400" dirty="0" err="1">
                <a:latin typeface="Tahoma" panose="020B0604030504040204" pitchFamily="34" charset="0"/>
                <a:ea typeface="Tahoma" panose="020B0604030504040204" pitchFamily="34" charset="0"/>
                <a:cs typeface="Tahoma" panose="020B0604030504040204" pitchFamily="34" charset="0"/>
              </a:rPr>
              <a:t>GeV</a:t>
            </a:r>
            <a:r>
              <a:rPr lang="de-DE" sz="2400" dirty="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4" name="Pfeil nach oben 13"/>
          <p:cNvSpPr/>
          <p:nvPr/>
        </p:nvSpPr>
        <p:spPr>
          <a:xfrm flipH="1">
            <a:off x="4799857" y="6309320"/>
            <a:ext cx="45719" cy="42427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feil nach oben 15"/>
          <p:cNvSpPr/>
          <p:nvPr/>
        </p:nvSpPr>
        <p:spPr>
          <a:xfrm flipH="1">
            <a:off x="6833837" y="6309320"/>
            <a:ext cx="45719" cy="42427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feil nach oben 16"/>
          <p:cNvSpPr/>
          <p:nvPr/>
        </p:nvSpPr>
        <p:spPr>
          <a:xfrm flipH="1">
            <a:off x="8904313" y="6287005"/>
            <a:ext cx="45719" cy="42427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5814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2232" y="-27384"/>
            <a:ext cx="8262200" cy="498598"/>
          </a:xfrm>
          <a:prstGeom prst="rect">
            <a:avLst/>
          </a:prstGeom>
        </p:spPr>
        <p:txBody>
          <a:bodyPr vert="horz" wrap="square" lIns="0" tIns="0" rIns="0" bIns="0" rtlCol="0">
            <a:spAutoFit/>
          </a:bodyPr>
          <a:lstStyle/>
          <a:p>
            <a:pPr marL="6467"/>
            <a:r>
              <a:rPr lang="de-DE" sz="3600" spc="3" dirty="0">
                <a:solidFill>
                  <a:srgbClr val="0070C0"/>
                </a:solidFill>
                <a:latin typeface="Tahoma" panose="020B0604030504040204" pitchFamily="34" charset="0"/>
                <a:ea typeface="Tahoma" panose="020B0604030504040204" pitchFamily="34" charset="0"/>
                <a:cs typeface="Tahoma" panose="020B0604030504040204" pitchFamily="34" charset="0"/>
              </a:rPr>
              <a:t>Hyperon </a:t>
            </a:r>
            <a:r>
              <a:rPr sz="3600" dirty="0">
                <a:solidFill>
                  <a:srgbClr val="0070C0"/>
                </a:solidFill>
                <a:latin typeface="Tahoma" panose="020B0604030504040204" pitchFamily="34" charset="0"/>
                <a:ea typeface="Tahoma" panose="020B0604030504040204" pitchFamily="34" charset="0"/>
                <a:cs typeface="Tahoma" panose="020B0604030504040204" pitchFamily="34" charset="0"/>
              </a:rPr>
              <a:t>reconstruction</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(STS+TOF)</a:t>
            </a:r>
            <a:endParaRPr sz="3600" spc="3"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object 5"/>
          <p:cNvSpPr/>
          <p:nvPr/>
        </p:nvSpPr>
        <p:spPr>
          <a:xfrm>
            <a:off x="6135039" y="5132775"/>
            <a:ext cx="1889098" cy="1725226"/>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6351063" y="5301208"/>
            <a:ext cx="1296144" cy="261610"/>
          </a:xfrm>
          <a:prstGeom prst="rect">
            <a:avLst/>
          </a:prstGeom>
        </p:spPr>
        <p:txBody>
          <a:bodyPr vert="horz" wrap="square" lIns="0" tIns="0" rIns="0" bIns="0" rtlCol="0">
            <a:spAutoFit/>
          </a:bodyPr>
          <a:lstStyle/>
          <a:p>
            <a:pPr marL="6467"/>
            <a:r>
              <a:rPr sz="1700" spc="-3" dirty="0">
                <a:latin typeface="Tahoma" panose="020B0604030504040204" pitchFamily="34" charset="0"/>
                <a:ea typeface="Tahoma" panose="020B0604030504040204" pitchFamily="34" charset="0"/>
                <a:cs typeface="Tahoma" panose="020B0604030504040204" pitchFamily="34" charset="0"/>
              </a:rPr>
              <a:t>Efficiency</a:t>
            </a:r>
            <a:r>
              <a:rPr sz="1700" b="1" spc="-31" dirty="0">
                <a:latin typeface="Times New Roman"/>
                <a:cs typeface="Times New Roman"/>
              </a:rPr>
              <a:t> </a:t>
            </a:r>
            <a:r>
              <a:rPr sz="1700" spc="-3" dirty="0">
                <a:latin typeface="Symbol"/>
                <a:cs typeface="Symbol"/>
              </a:rPr>
              <a:t></a:t>
            </a:r>
            <a:r>
              <a:rPr sz="1700" b="1" spc="-4" baseline="17676" dirty="0">
                <a:latin typeface="Times New Roman"/>
                <a:cs typeface="Times New Roman"/>
              </a:rPr>
              <a:t>-</a:t>
            </a:r>
            <a:endParaRPr sz="1700" baseline="17676" dirty="0">
              <a:latin typeface="Times New Roman"/>
              <a:cs typeface="Times New Roman"/>
            </a:endParaRPr>
          </a:p>
        </p:txBody>
      </p:sp>
      <p:sp>
        <p:nvSpPr>
          <p:cNvPr id="7" name="object 7"/>
          <p:cNvSpPr/>
          <p:nvPr/>
        </p:nvSpPr>
        <p:spPr>
          <a:xfrm>
            <a:off x="4118816" y="5132774"/>
            <a:ext cx="1888693" cy="1725226"/>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4422412" y="5432013"/>
            <a:ext cx="883738" cy="261610"/>
          </a:xfrm>
          <a:prstGeom prst="rect">
            <a:avLst/>
          </a:prstGeom>
        </p:spPr>
        <p:txBody>
          <a:bodyPr vert="horz" wrap="square" lIns="0" tIns="0" rIns="0" bIns="0" rtlCol="0">
            <a:spAutoFit/>
          </a:bodyPr>
          <a:lstStyle/>
          <a:p>
            <a:pPr marL="6467"/>
            <a:r>
              <a:rPr sz="1700" spc="-3" dirty="0">
                <a:latin typeface="Tahoma" panose="020B0604030504040204" pitchFamily="34" charset="0"/>
                <a:ea typeface="Tahoma" panose="020B0604030504040204" pitchFamily="34" charset="0"/>
                <a:cs typeface="Tahoma" panose="020B0604030504040204" pitchFamily="34" charset="0"/>
              </a:rPr>
              <a:t>Reco</a:t>
            </a:r>
            <a:r>
              <a:rPr sz="1700" b="1" spc="-51" dirty="0">
                <a:latin typeface="Times New Roman"/>
                <a:cs typeface="Times New Roman"/>
              </a:rPr>
              <a:t> </a:t>
            </a:r>
            <a:r>
              <a:rPr sz="1700" spc="-3" dirty="0">
                <a:latin typeface="Symbol"/>
                <a:cs typeface="Symbol"/>
              </a:rPr>
              <a:t></a:t>
            </a:r>
            <a:r>
              <a:rPr sz="1700" b="1" spc="-4" baseline="17676" dirty="0">
                <a:latin typeface="Times New Roman"/>
                <a:cs typeface="Times New Roman"/>
              </a:rPr>
              <a:t>-</a:t>
            </a:r>
            <a:endParaRPr sz="1700" baseline="17676" dirty="0">
              <a:latin typeface="Times New Roman"/>
              <a:cs typeface="Times New Roman"/>
            </a:endParaRPr>
          </a:p>
        </p:txBody>
      </p:sp>
      <p:sp>
        <p:nvSpPr>
          <p:cNvPr id="9" name="object 9"/>
          <p:cNvSpPr txBox="1"/>
          <p:nvPr/>
        </p:nvSpPr>
        <p:spPr>
          <a:xfrm>
            <a:off x="3354829" y="476672"/>
            <a:ext cx="6343853" cy="369332"/>
          </a:xfrm>
          <a:prstGeom prst="rect">
            <a:avLst/>
          </a:prstGeom>
        </p:spPr>
        <p:txBody>
          <a:bodyPr vert="horz" wrap="square" lIns="0" tIns="0" rIns="0" bIns="0" rtlCol="0">
            <a:spAutoFit/>
          </a:bodyPr>
          <a:lstStyle/>
          <a:p>
            <a:pPr marL="6467"/>
            <a:r>
              <a:rPr lang="de-DE" sz="2400" spc="-3" dirty="0">
                <a:solidFill>
                  <a:srgbClr val="002060"/>
                </a:solidFill>
                <a:latin typeface="Tahoma" panose="020B0604030504040204" pitchFamily="34" charset="0"/>
                <a:ea typeface="Tahoma" panose="020B0604030504040204" pitchFamily="34" charset="0"/>
                <a:cs typeface="Tahoma" panose="020B0604030504040204" pitchFamily="34" charset="0"/>
              </a:rPr>
              <a:t>5 M </a:t>
            </a:r>
            <a:r>
              <a:rPr sz="2400" spc="-3" dirty="0">
                <a:solidFill>
                  <a:srgbClr val="002060"/>
                </a:solidFill>
                <a:latin typeface="Tahoma" panose="020B0604030504040204" pitchFamily="34" charset="0"/>
                <a:ea typeface="Tahoma" panose="020B0604030504040204" pitchFamily="34" charset="0"/>
                <a:cs typeface="Tahoma" panose="020B0604030504040204" pitchFamily="34" charset="0"/>
              </a:rPr>
              <a:t>central Au</a:t>
            </a:r>
            <a:r>
              <a:rPr lang="de-DE" sz="2400" spc="-3"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sz="2400" spc="-3" dirty="0">
                <a:solidFill>
                  <a:srgbClr val="002060"/>
                </a:solidFill>
                <a:latin typeface="Tahoma" panose="020B0604030504040204" pitchFamily="34" charset="0"/>
                <a:ea typeface="Tahoma" panose="020B0604030504040204" pitchFamily="34" charset="0"/>
                <a:cs typeface="Tahoma" panose="020B0604030504040204" pitchFamily="34" charset="0"/>
              </a:rPr>
              <a:t>Au collisions</a:t>
            </a:r>
            <a:r>
              <a:rPr sz="2400" spc="-92"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sz="2400" spc="-3" dirty="0">
                <a:solidFill>
                  <a:srgbClr val="002060"/>
                </a:solidFill>
                <a:latin typeface="Tahoma" panose="020B0604030504040204" pitchFamily="34" charset="0"/>
                <a:ea typeface="Tahoma" panose="020B0604030504040204" pitchFamily="34" charset="0"/>
                <a:cs typeface="Tahoma" panose="020B0604030504040204" pitchFamily="34" charset="0"/>
              </a:rPr>
              <a:t>10A</a:t>
            </a:r>
            <a:r>
              <a:rPr lang="de-DE" sz="2400" spc="-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sz="2400" spc="-3" dirty="0">
                <a:solidFill>
                  <a:srgbClr val="002060"/>
                </a:solidFill>
                <a:latin typeface="Tahoma" panose="020B0604030504040204" pitchFamily="34" charset="0"/>
                <a:ea typeface="Tahoma" panose="020B0604030504040204" pitchFamily="34" charset="0"/>
                <a:cs typeface="Tahoma" panose="020B0604030504040204" pitchFamily="34" charset="0"/>
              </a:rPr>
              <a:t>GeV/c</a:t>
            </a: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1711" name="object 1711"/>
          <p:cNvSpPr/>
          <p:nvPr/>
        </p:nvSpPr>
        <p:spPr>
          <a:xfrm>
            <a:off x="8041904" y="5069196"/>
            <a:ext cx="1870521" cy="1788805"/>
          </a:xfrm>
          <a:prstGeom prst="rect">
            <a:avLst/>
          </a:prstGeom>
          <a:blipFill>
            <a:blip r:embed="rId4" cstate="print"/>
            <a:stretch>
              <a:fillRect/>
            </a:stretch>
          </a:blipFill>
        </p:spPr>
        <p:txBody>
          <a:bodyPr wrap="square" lIns="0" tIns="0" rIns="0" bIns="0" rtlCol="0"/>
          <a:lstStyle/>
          <a:p>
            <a:endParaRPr/>
          </a:p>
        </p:txBody>
      </p:sp>
      <p:sp>
        <p:nvSpPr>
          <p:cNvPr id="1712" name="object 1712"/>
          <p:cNvSpPr txBox="1"/>
          <p:nvPr/>
        </p:nvSpPr>
        <p:spPr>
          <a:xfrm>
            <a:off x="8409390" y="5409981"/>
            <a:ext cx="1110025" cy="261610"/>
          </a:xfrm>
          <a:prstGeom prst="rect">
            <a:avLst/>
          </a:prstGeom>
        </p:spPr>
        <p:txBody>
          <a:bodyPr vert="horz" wrap="square" lIns="0" tIns="0" rIns="0" bIns="0" rtlCol="0">
            <a:spAutoFit/>
          </a:bodyPr>
          <a:lstStyle/>
          <a:p>
            <a:pPr marL="6467"/>
            <a:r>
              <a:rPr sz="1700" spc="-3" dirty="0">
                <a:latin typeface="Tahoma" panose="020B0604030504040204" pitchFamily="34" charset="0"/>
                <a:ea typeface="Tahoma" panose="020B0604030504040204" pitchFamily="34" charset="0"/>
                <a:cs typeface="Tahoma" panose="020B0604030504040204" pitchFamily="34" charset="0"/>
              </a:rPr>
              <a:t>Purity</a:t>
            </a:r>
            <a:r>
              <a:rPr sz="1700" spc="-41" dirty="0">
                <a:latin typeface="Tahoma" panose="020B0604030504040204" pitchFamily="34" charset="0"/>
                <a:ea typeface="Tahoma" panose="020B0604030504040204" pitchFamily="34" charset="0"/>
                <a:cs typeface="Tahoma" panose="020B0604030504040204" pitchFamily="34" charset="0"/>
              </a:rPr>
              <a:t> </a:t>
            </a:r>
            <a:r>
              <a:rPr sz="1700" spc="-3" dirty="0">
                <a:latin typeface="Symbol"/>
                <a:cs typeface="Symbol"/>
              </a:rPr>
              <a:t></a:t>
            </a:r>
            <a:r>
              <a:rPr sz="1700" b="1" spc="-4" baseline="17676" dirty="0">
                <a:latin typeface="Times New Roman"/>
                <a:cs typeface="Times New Roman"/>
              </a:rPr>
              <a:t>-</a:t>
            </a:r>
            <a:endParaRPr sz="1700" baseline="17676" dirty="0">
              <a:latin typeface="Times New Roman"/>
              <a:cs typeface="Times New Roman"/>
            </a:endParaRPr>
          </a:p>
        </p:txBody>
      </p:sp>
      <p:pic>
        <p:nvPicPr>
          <p:cNvPr id="1717" name="Picture 17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6320" y="836712"/>
            <a:ext cx="6670229" cy="4315302"/>
          </a:xfrm>
          <a:prstGeom prst="rect">
            <a:avLst/>
          </a:prstGeom>
        </p:spPr>
      </p:pic>
      <p:pic>
        <p:nvPicPr>
          <p:cNvPr id="1719" name="Picture 1718" descr="mc_pty_xi.png"/>
          <p:cNvPicPr>
            <a:picLocks noChangeAspect="1"/>
          </p:cNvPicPr>
          <p:nvPr/>
        </p:nvPicPr>
        <p:blipFill>
          <a:blip r:embed="rId6"/>
          <a:stretch>
            <a:fillRect/>
          </a:stretch>
        </p:blipFill>
        <p:spPr>
          <a:xfrm>
            <a:off x="1985091" y="5157192"/>
            <a:ext cx="1916601" cy="1700808"/>
          </a:xfrm>
          <a:prstGeom prst="rect">
            <a:avLst/>
          </a:prstGeom>
        </p:spPr>
      </p:pic>
      <p:sp>
        <p:nvSpPr>
          <p:cNvPr id="1720" name="object 8"/>
          <p:cNvSpPr txBox="1"/>
          <p:nvPr/>
        </p:nvSpPr>
        <p:spPr>
          <a:xfrm>
            <a:off x="2630166" y="5432013"/>
            <a:ext cx="626448" cy="261610"/>
          </a:xfrm>
          <a:prstGeom prst="rect">
            <a:avLst/>
          </a:prstGeom>
        </p:spPr>
        <p:txBody>
          <a:bodyPr vert="horz" wrap="square" lIns="0" tIns="0" rIns="0" bIns="0" rtlCol="0">
            <a:spAutoFit/>
          </a:bodyPr>
          <a:lstStyle/>
          <a:p>
            <a:pPr marL="6467"/>
            <a:r>
              <a:rPr lang="en-US" sz="1700" spc="-3" dirty="0">
                <a:latin typeface="Tahoma" panose="020B0604030504040204" pitchFamily="34" charset="0"/>
                <a:ea typeface="Tahoma" panose="020B0604030504040204" pitchFamily="34" charset="0"/>
                <a:cs typeface="Tahoma" panose="020B0604030504040204" pitchFamily="34" charset="0"/>
              </a:rPr>
              <a:t>MC</a:t>
            </a:r>
            <a:r>
              <a:rPr sz="1700" b="1" spc="-51" dirty="0">
                <a:latin typeface="Times New Roman"/>
                <a:cs typeface="Times New Roman"/>
              </a:rPr>
              <a:t> </a:t>
            </a:r>
            <a:r>
              <a:rPr sz="1700" spc="-3" dirty="0">
                <a:latin typeface="Symbol"/>
                <a:cs typeface="Symbol"/>
              </a:rPr>
              <a:t></a:t>
            </a:r>
            <a:r>
              <a:rPr sz="1700" b="1" spc="-4" baseline="17676" dirty="0">
                <a:latin typeface="Times New Roman"/>
                <a:cs typeface="Times New Roman"/>
              </a:rPr>
              <a:t>-</a:t>
            </a:r>
            <a:endParaRPr sz="1700" baseline="17676" dirty="0">
              <a:latin typeface="Times New Roman"/>
              <a:cs typeface="Times New Roman"/>
            </a:endParaRPr>
          </a:p>
        </p:txBody>
      </p:sp>
    </p:spTree>
    <p:extLst>
      <p:ext uri="{BB962C8B-B14F-4D97-AF65-F5344CB8AC3E}">
        <p14:creationId xmlns:p14="http://schemas.microsoft.com/office/powerpoint/2010/main" val="3880819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bwMode="auto">
          <a:xfrm>
            <a:off x="8316913" y="6607177"/>
            <a:ext cx="728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6" tIns="0" rIns="91356" bIns="0" numCol="1" anchor="ctr" anchorCtr="0" compatLnSpc="1">
            <a:prstTxWarp prst="textNoShape">
              <a:avLst/>
            </a:prstTxWarp>
          </a:bodyPr>
          <a:lstStyle>
            <a:defPPr>
              <a:defRPr lang="en-US"/>
            </a:defPPr>
            <a:lvl1pPr marL="0" algn="r" defTabSz="913954" rtl="0" eaLnBrk="1" latinLnBrk="0" hangingPunct="1">
              <a:defRPr sz="1200" kern="1200">
                <a:solidFill>
                  <a:srgbClr val="00599D"/>
                </a:solidFill>
                <a:latin typeface="Arial" charset="0"/>
                <a:ea typeface="+mn-ea"/>
                <a:cs typeface="+mn-cs"/>
              </a:defRPr>
            </a:lvl1pPr>
            <a:lvl2pPr marL="456978" algn="l" defTabSz="913954" rtl="0" eaLnBrk="1" latinLnBrk="0" hangingPunct="1">
              <a:defRPr sz="1800" kern="1200">
                <a:solidFill>
                  <a:schemeClr val="tx1"/>
                </a:solidFill>
                <a:latin typeface="+mn-lt"/>
                <a:ea typeface="+mn-ea"/>
                <a:cs typeface="+mn-cs"/>
              </a:defRPr>
            </a:lvl2pPr>
            <a:lvl3pPr marL="913954" algn="l" defTabSz="913954" rtl="0" eaLnBrk="1" latinLnBrk="0" hangingPunct="1">
              <a:defRPr sz="1800" kern="1200">
                <a:solidFill>
                  <a:schemeClr val="tx1"/>
                </a:solidFill>
                <a:latin typeface="+mn-lt"/>
                <a:ea typeface="+mn-ea"/>
                <a:cs typeface="+mn-cs"/>
              </a:defRPr>
            </a:lvl3pPr>
            <a:lvl4pPr marL="1370930" algn="l" defTabSz="913954" rtl="0" eaLnBrk="1" latinLnBrk="0" hangingPunct="1">
              <a:defRPr sz="1800" kern="1200">
                <a:solidFill>
                  <a:schemeClr val="tx1"/>
                </a:solidFill>
                <a:latin typeface="+mn-lt"/>
                <a:ea typeface="+mn-ea"/>
                <a:cs typeface="+mn-cs"/>
              </a:defRPr>
            </a:lvl4pPr>
            <a:lvl5pPr marL="1827907" algn="l" defTabSz="913954" rtl="0" eaLnBrk="1" latinLnBrk="0" hangingPunct="1">
              <a:defRPr sz="1800" kern="1200">
                <a:solidFill>
                  <a:schemeClr val="tx1"/>
                </a:solidFill>
                <a:latin typeface="+mn-lt"/>
                <a:ea typeface="+mn-ea"/>
                <a:cs typeface="+mn-cs"/>
              </a:defRPr>
            </a:lvl5pPr>
            <a:lvl6pPr marL="2284884" algn="l" defTabSz="913954" rtl="0" eaLnBrk="1" latinLnBrk="0" hangingPunct="1">
              <a:defRPr sz="1800" kern="1200">
                <a:solidFill>
                  <a:schemeClr val="tx1"/>
                </a:solidFill>
                <a:latin typeface="+mn-lt"/>
                <a:ea typeface="+mn-ea"/>
                <a:cs typeface="+mn-cs"/>
              </a:defRPr>
            </a:lvl6pPr>
            <a:lvl7pPr marL="2741861" algn="l" defTabSz="913954" rtl="0" eaLnBrk="1" latinLnBrk="0" hangingPunct="1">
              <a:defRPr sz="1800" kern="1200">
                <a:solidFill>
                  <a:schemeClr val="tx1"/>
                </a:solidFill>
                <a:latin typeface="+mn-lt"/>
                <a:ea typeface="+mn-ea"/>
                <a:cs typeface="+mn-cs"/>
              </a:defRPr>
            </a:lvl7pPr>
            <a:lvl8pPr marL="3198838" algn="l" defTabSz="913954" rtl="0" eaLnBrk="1" latinLnBrk="0" hangingPunct="1">
              <a:defRPr sz="1800" kern="1200">
                <a:solidFill>
                  <a:schemeClr val="tx1"/>
                </a:solidFill>
                <a:latin typeface="+mn-lt"/>
                <a:ea typeface="+mn-ea"/>
                <a:cs typeface="+mn-cs"/>
              </a:defRPr>
            </a:lvl8pPr>
            <a:lvl9pPr marL="3655814" algn="l" defTabSz="913954" rtl="0" eaLnBrk="1" latinLnBrk="0" hangingPunct="1">
              <a:defRPr sz="1800" kern="1200">
                <a:solidFill>
                  <a:schemeClr val="tx1"/>
                </a:solidFill>
                <a:latin typeface="+mn-lt"/>
                <a:ea typeface="+mn-ea"/>
                <a:cs typeface="+mn-cs"/>
              </a:defRPr>
            </a:lvl9pPr>
          </a:lstStyle>
          <a:p>
            <a:pPr algn="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6B4496A-0DAF-4BE7-BD7F-4794E20EA782}" type="slidenum">
              <a:rPr lang="de-DE" smtClean="0"/>
              <a:pPr defTabSz="913575" fontAlgn="base">
                <a:spcBef>
                  <a:spcPct val="0"/>
                </a:spcBef>
                <a:spcAft>
                  <a:spcPct val="0"/>
                </a:spcAft>
                <a:defRPr/>
              </a:pPr>
              <a:t>117</a:t>
            </a:fld>
            <a:endParaRPr lang="en-US" sz="2000" dirty="0">
              <a:solidFill>
                <a:srgbClr val="FFFFFF"/>
              </a:solidFill>
              <a:latin typeface="Times New Roman" pitchFamily="16" charset="0"/>
            </a:endParaRPr>
          </a:p>
        </p:txBody>
      </p:sp>
      <p:sp>
        <p:nvSpPr>
          <p:cNvPr id="24" name="object 2"/>
          <p:cNvSpPr txBox="1">
            <a:spLocks/>
          </p:cNvSpPr>
          <p:nvPr/>
        </p:nvSpPr>
        <p:spPr bwMode="auto">
          <a:xfrm>
            <a:off x="1722232" y="-27384"/>
            <a:ext cx="8262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78" algn="ctr" rtl="0" fontAlgn="base">
              <a:spcBef>
                <a:spcPct val="0"/>
              </a:spcBef>
              <a:spcAft>
                <a:spcPct val="0"/>
              </a:spcAft>
              <a:defRPr sz="4400">
                <a:solidFill>
                  <a:schemeClr val="tx1"/>
                </a:solidFill>
                <a:latin typeface="Calibri" pitchFamily="34" charset="0"/>
              </a:defRPr>
            </a:lvl6pPr>
            <a:lvl7pPr marL="913954" algn="ctr" rtl="0" fontAlgn="base">
              <a:spcBef>
                <a:spcPct val="0"/>
              </a:spcBef>
              <a:spcAft>
                <a:spcPct val="0"/>
              </a:spcAft>
              <a:defRPr sz="4400">
                <a:solidFill>
                  <a:schemeClr val="tx1"/>
                </a:solidFill>
                <a:latin typeface="Calibri" pitchFamily="34" charset="0"/>
              </a:defRPr>
            </a:lvl7pPr>
            <a:lvl8pPr marL="1370930" algn="ctr" rtl="0" fontAlgn="base">
              <a:spcBef>
                <a:spcPct val="0"/>
              </a:spcBef>
              <a:spcAft>
                <a:spcPct val="0"/>
              </a:spcAft>
              <a:defRPr sz="4400">
                <a:solidFill>
                  <a:schemeClr val="tx1"/>
                </a:solidFill>
                <a:latin typeface="Calibri" pitchFamily="34" charset="0"/>
              </a:defRPr>
            </a:lvl8pPr>
            <a:lvl9pPr marL="1827907" algn="ctr" rtl="0" fontAlgn="base">
              <a:spcBef>
                <a:spcPct val="0"/>
              </a:spcBef>
              <a:spcAft>
                <a:spcPct val="0"/>
              </a:spcAft>
              <a:defRPr sz="4400">
                <a:solidFill>
                  <a:schemeClr val="tx1"/>
                </a:solidFill>
                <a:latin typeface="Calibri" pitchFamily="34" charset="0"/>
              </a:defRPr>
            </a:lvl9pPr>
          </a:lstStyle>
          <a:p>
            <a:pPr marL="6467"/>
            <a:r>
              <a:rPr lang="de-DE" sz="3600" spc="3" dirty="0" err="1">
                <a:solidFill>
                  <a:srgbClr val="0070C0"/>
                </a:solidFill>
                <a:latin typeface="Tahoma" panose="020B0604030504040204" pitchFamily="34" charset="0"/>
                <a:ea typeface="Tahoma" panose="020B0604030504040204" pitchFamily="34" charset="0"/>
                <a:cs typeface="Tahoma" panose="020B0604030504040204" pitchFamily="34" charset="0"/>
              </a:rPr>
              <a:t>Hypernuclei</a:t>
            </a:r>
            <a:r>
              <a:rPr lang="de-DE" sz="3600" spc="3"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reconstruction</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(STS+TOF)</a:t>
            </a:r>
            <a:endParaRPr lang="de-DE" sz="3600" spc="3"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2" t="1630" b="48627"/>
          <a:stretch/>
        </p:blipFill>
        <p:spPr bwMode="auto">
          <a:xfrm>
            <a:off x="1790330" y="1160602"/>
            <a:ext cx="8527346" cy="2340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object 9"/>
          <p:cNvSpPr txBox="1"/>
          <p:nvPr/>
        </p:nvSpPr>
        <p:spPr>
          <a:xfrm>
            <a:off x="3354829" y="476672"/>
            <a:ext cx="6343853" cy="369332"/>
          </a:xfrm>
          <a:prstGeom prst="rect">
            <a:avLst/>
          </a:prstGeom>
        </p:spPr>
        <p:txBody>
          <a:bodyPr vert="horz" wrap="square" lIns="0" tIns="0" rIns="0" bIns="0" rtlCol="0">
            <a:spAutoFit/>
          </a:bodyPr>
          <a:lstStyle/>
          <a:p>
            <a:pPr marL="6467"/>
            <a:r>
              <a:rPr lang="de-DE" sz="2400" spc="-3" dirty="0">
                <a:solidFill>
                  <a:srgbClr val="002060"/>
                </a:solidFill>
                <a:latin typeface="Tahoma" panose="020B0604030504040204" pitchFamily="34" charset="0"/>
                <a:ea typeface="Tahoma" panose="020B0604030504040204" pitchFamily="34" charset="0"/>
                <a:cs typeface="Tahoma" panose="020B0604030504040204" pitchFamily="34" charset="0"/>
              </a:rPr>
              <a:t>5 M min. </a:t>
            </a:r>
            <a:r>
              <a:rPr lang="de-DE" sz="2400" spc="-3" dirty="0" err="1">
                <a:solidFill>
                  <a:srgbClr val="002060"/>
                </a:solidFill>
                <a:latin typeface="Tahoma" panose="020B0604030504040204" pitchFamily="34" charset="0"/>
                <a:ea typeface="Tahoma" panose="020B0604030504040204" pitchFamily="34" charset="0"/>
                <a:cs typeface="Tahoma" panose="020B0604030504040204" pitchFamily="34" charset="0"/>
              </a:rPr>
              <a:t>bias</a:t>
            </a:r>
            <a:r>
              <a:rPr sz="2400" spc="-3" dirty="0">
                <a:solidFill>
                  <a:srgbClr val="002060"/>
                </a:solidFill>
                <a:latin typeface="Tahoma" panose="020B0604030504040204" pitchFamily="34" charset="0"/>
                <a:ea typeface="Tahoma" panose="020B0604030504040204" pitchFamily="34" charset="0"/>
                <a:cs typeface="Tahoma" panose="020B0604030504040204" pitchFamily="34" charset="0"/>
              </a:rPr>
              <a:t> Au</a:t>
            </a:r>
            <a:r>
              <a:rPr lang="de-DE" sz="2400" spc="-3"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sz="2400" spc="-3" dirty="0">
                <a:solidFill>
                  <a:srgbClr val="002060"/>
                </a:solidFill>
                <a:latin typeface="Tahoma" panose="020B0604030504040204" pitchFamily="34" charset="0"/>
                <a:ea typeface="Tahoma" panose="020B0604030504040204" pitchFamily="34" charset="0"/>
                <a:cs typeface="Tahoma" panose="020B0604030504040204" pitchFamily="34" charset="0"/>
              </a:rPr>
              <a:t>Au collisions</a:t>
            </a:r>
            <a:r>
              <a:rPr sz="2400" spc="-92"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sz="2400" spc="-3" dirty="0">
                <a:solidFill>
                  <a:srgbClr val="002060"/>
                </a:solidFill>
                <a:latin typeface="Tahoma" panose="020B0604030504040204" pitchFamily="34" charset="0"/>
                <a:ea typeface="Tahoma" panose="020B0604030504040204" pitchFamily="34" charset="0"/>
                <a:cs typeface="Tahoma" panose="020B0604030504040204" pitchFamily="34" charset="0"/>
              </a:rPr>
              <a:t>10A</a:t>
            </a:r>
            <a:r>
              <a:rPr lang="de-DE" sz="2400" spc="-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sz="2400" spc="-3" dirty="0">
                <a:solidFill>
                  <a:srgbClr val="002060"/>
                </a:solidFill>
                <a:latin typeface="Tahoma" panose="020B0604030504040204" pitchFamily="34" charset="0"/>
                <a:ea typeface="Tahoma" panose="020B0604030504040204" pitchFamily="34" charset="0"/>
                <a:cs typeface="Tahoma" panose="020B0604030504040204" pitchFamily="34" charset="0"/>
              </a:rPr>
              <a:t>GeV/c</a:t>
            </a:r>
            <a:endParaRPr sz="2400" dirty="0">
              <a:latin typeface="Tahoma" panose="020B0604030504040204" pitchFamily="34" charset="0"/>
              <a:ea typeface="Tahoma" panose="020B0604030504040204" pitchFamily="34" charset="0"/>
              <a:cs typeface="Tahoma" panose="020B0604030504040204" pitchFamily="34" charset="0"/>
            </a:endParaRPr>
          </a:p>
        </p:txBody>
      </p:sp>
      <p:pic>
        <p:nvPicPr>
          <p:cNvPr id="27" name="Picture 7" descr="Screen Clipping"/>
          <p:cNvPicPr>
            <a:picLocks noChangeAspect="1"/>
          </p:cNvPicPr>
          <p:nvPr/>
        </p:nvPicPr>
        <p:blipFill rotWithShape="1">
          <a:blip r:embed="rId3">
            <a:extLst>
              <a:ext uri="{28A0092B-C50C-407E-A947-70E740481C1C}">
                <a14:useLocalDpi xmlns:a14="http://schemas.microsoft.com/office/drawing/2010/main" val="0"/>
              </a:ext>
            </a:extLst>
          </a:blip>
          <a:srcRect l="32886" t="48454" r="30386" b="-1"/>
          <a:stretch/>
        </p:blipFill>
        <p:spPr>
          <a:xfrm>
            <a:off x="4683457" y="4470248"/>
            <a:ext cx="3075226" cy="2343129"/>
          </a:xfrm>
          <a:prstGeom prst="rect">
            <a:avLst/>
          </a:prstGeom>
        </p:spPr>
      </p:pic>
      <p:grpSp>
        <p:nvGrpSpPr>
          <p:cNvPr id="28" name="Gruppieren 27"/>
          <p:cNvGrpSpPr/>
          <p:nvPr/>
        </p:nvGrpSpPr>
        <p:grpSpPr>
          <a:xfrm>
            <a:off x="8167949" y="4219854"/>
            <a:ext cx="1785918" cy="2161474"/>
            <a:chOff x="7358083" y="143992"/>
            <a:chExt cx="1785918" cy="2161474"/>
          </a:xfrm>
        </p:grpSpPr>
        <p:pic>
          <p:nvPicPr>
            <p:cNvPr id="29" name="Picture 10" descr="Figure-2Photograph-and-schematic-drawing-of-the-Nagara-event.png"/>
            <p:cNvPicPr>
              <a:picLocks noChangeAspect="1"/>
            </p:cNvPicPr>
            <p:nvPr/>
          </p:nvPicPr>
          <p:blipFill>
            <a:blip r:embed="rId4"/>
            <a:stretch>
              <a:fillRect/>
            </a:stretch>
          </p:blipFill>
          <p:spPr>
            <a:xfrm>
              <a:off x="7358083" y="143992"/>
              <a:ext cx="1785918" cy="2161474"/>
            </a:xfrm>
            <a:prstGeom prst="rect">
              <a:avLst/>
            </a:prstGeom>
          </p:spPr>
        </p:pic>
        <p:sp>
          <p:nvSpPr>
            <p:cNvPr id="30" name="TextBox 11"/>
            <p:cNvSpPr txBox="1"/>
            <p:nvPr/>
          </p:nvSpPr>
          <p:spPr>
            <a:xfrm>
              <a:off x="8215338" y="857232"/>
              <a:ext cx="694421" cy="338554"/>
            </a:xfrm>
            <a:prstGeom prst="rect">
              <a:avLst/>
            </a:prstGeom>
            <a:noFill/>
          </p:spPr>
          <p:txBody>
            <a:bodyPr wrap="none" rtlCol="0">
              <a:spAutoFit/>
            </a:bodyPr>
            <a:lstStyle/>
            <a:p>
              <a:pPr defTabSz="449263" fontAlgn="base">
                <a:spcBef>
                  <a:spcPct val="0"/>
                </a:spcBef>
                <a:spcAft>
                  <a:spcPct val="0"/>
                </a:spcAft>
                <a:defRPr/>
              </a:pPr>
              <a:r>
                <a:rPr lang="de-DE" sz="1600" b="1" baseline="30000" dirty="0">
                  <a:solidFill>
                    <a:srgbClr val="FF0000"/>
                  </a:solidFill>
                  <a:latin typeface="Times New Roman" pitchFamily="18" charset="0"/>
                </a:rPr>
                <a:t>6</a:t>
              </a:r>
              <a:r>
                <a:rPr lang="de-DE" sz="1600" b="1" baseline="-25000" dirty="0">
                  <a:solidFill>
                    <a:srgbClr val="FF0000"/>
                  </a:solidFill>
                  <a:latin typeface="Times New Roman" pitchFamily="18" charset="0"/>
                  <a:sym typeface="Symbol"/>
                </a:rPr>
                <a:t></a:t>
              </a:r>
              <a:r>
                <a:rPr lang="de-DE" sz="1600" b="1" dirty="0">
                  <a:solidFill>
                    <a:srgbClr val="FF0000"/>
                  </a:solidFill>
                  <a:latin typeface="Times New Roman" pitchFamily="18" charset="0"/>
                  <a:sym typeface="Symbol"/>
                </a:rPr>
                <a:t>He</a:t>
              </a:r>
              <a:endParaRPr lang="de-DE" sz="1600" b="1" dirty="0">
                <a:solidFill>
                  <a:srgbClr val="FF0000"/>
                </a:solidFill>
                <a:latin typeface="Times New Roman" pitchFamily="18" charset="0"/>
              </a:endParaRPr>
            </a:p>
          </p:txBody>
        </p:sp>
        <p:sp>
          <p:nvSpPr>
            <p:cNvPr id="31" name="TextBox 12"/>
            <p:cNvSpPr txBox="1"/>
            <p:nvPr/>
          </p:nvSpPr>
          <p:spPr>
            <a:xfrm>
              <a:off x="7715272" y="500042"/>
              <a:ext cx="325730" cy="400110"/>
            </a:xfrm>
            <a:prstGeom prst="rect">
              <a:avLst/>
            </a:prstGeom>
            <a:noFill/>
          </p:spPr>
          <p:txBody>
            <a:bodyPr wrap="none" rtlCol="0">
              <a:spAutoFit/>
            </a:bodyPr>
            <a:lstStyle/>
            <a:p>
              <a:pPr defTabSz="449263" fontAlgn="base">
                <a:spcBef>
                  <a:spcPct val="0"/>
                </a:spcBef>
                <a:spcAft>
                  <a:spcPct val="0"/>
                </a:spcAft>
                <a:defRPr/>
              </a:pPr>
              <a:r>
                <a:rPr lang="de-DE" sz="2000" dirty="0">
                  <a:solidFill>
                    <a:srgbClr val="FF0000"/>
                  </a:solidFill>
                  <a:latin typeface="Times New Roman" pitchFamily="18" charset="0"/>
                  <a:sym typeface="Symbol"/>
                </a:rPr>
                <a:t></a:t>
              </a:r>
              <a:endParaRPr lang="de-DE" sz="2000" dirty="0">
                <a:solidFill>
                  <a:srgbClr val="FF0000"/>
                </a:solidFill>
                <a:latin typeface="Times New Roman" pitchFamily="18" charset="0"/>
              </a:endParaRPr>
            </a:p>
          </p:txBody>
        </p:sp>
        <p:sp>
          <p:nvSpPr>
            <p:cNvPr id="32" name="TextBox 13"/>
            <p:cNvSpPr txBox="1"/>
            <p:nvPr/>
          </p:nvSpPr>
          <p:spPr>
            <a:xfrm>
              <a:off x="8143900" y="357166"/>
              <a:ext cx="312906" cy="400110"/>
            </a:xfrm>
            <a:prstGeom prst="rect">
              <a:avLst/>
            </a:prstGeom>
            <a:noFill/>
          </p:spPr>
          <p:txBody>
            <a:bodyPr wrap="none" rtlCol="0">
              <a:spAutoFit/>
            </a:bodyPr>
            <a:lstStyle/>
            <a:p>
              <a:pPr defTabSz="449263" fontAlgn="base">
                <a:spcBef>
                  <a:spcPct val="0"/>
                </a:spcBef>
                <a:spcAft>
                  <a:spcPct val="0"/>
                </a:spcAft>
                <a:defRPr/>
              </a:pPr>
              <a:r>
                <a:rPr lang="de-DE" sz="2000" dirty="0">
                  <a:solidFill>
                    <a:srgbClr val="FF0000"/>
                  </a:solidFill>
                  <a:latin typeface="Times New Roman" pitchFamily="18" charset="0"/>
                </a:rPr>
                <a:t>p</a:t>
              </a:r>
            </a:p>
          </p:txBody>
        </p:sp>
        <p:sp>
          <p:nvSpPr>
            <p:cNvPr id="33" name="TextBox 14"/>
            <p:cNvSpPr txBox="1"/>
            <p:nvPr/>
          </p:nvSpPr>
          <p:spPr>
            <a:xfrm>
              <a:off x="7858148" y="1142984"/>
              <a:ext cx="599844" cy="338554"/>
            </a:xfrm>
            <a:prstGeom prst="rect">
              <a:avLst/>
            </a:prstGeom>
            <a:noFill/>
          </p:spPr>
          <p:txBody>
            <a:bodyPr wrap="none" rtlCol="0">
              <a:spAutoFit/>
            </a:bodyPr>
            <a:lstStyle/>
            <a:p>
              <a:pPr defTabSz="449263" fontAlgn="base">
                <a:spcBef>
                  <a:spcPct val="0"/>
                </a:spcBef>
                <a:spcAft>
                  <a:spcPct val="0"/>
                </a:spcAft>
                <a:defRPr/>
              </a:pPr>
              <a:r>
                <a:rPr lang="de-DE" sz="1600" b="1" baseline="30000" dirty="0">
                  <a:solidFill>
                    <a:srgbClr val="FF0000"/>
                  </a:solidFill>
                  <a:latin typeface="Times New Roman" pitchFamily="18" charset="0"/>
                </a:rPr>
                <a:t>5</a:t>
              </a:r>
              <a:r>
                <a:rPr lang="de-DE" sz="1600" b="1" baseline="-25000" dirty="0">
                  <a:solidFill>
                    <a:srgbClr val="FF0000"/>
                  </a:solidFill>
                  <a:latin typeface="Times New Roman" pitchFamily="18" charset="0"/>
                  <a:sym typeface="Symbol"/>
                </a:rPr>
                <a:t></a:t>
              </a:r>
              <a:r>
                <a:rPr lang="de-DE" sz="1600" b="1" dirty="0">
                  <a:solidFill>
                    <a:srgbClr val="FF0000"/>
                  </a:solidFill>
                  <a:latin typeface="Times New Roman" pitchFamily="18" charset="0"/>
                  <a:sym typeface="Symbol"/>
                </a:rPr>
                <a:t>He</a:t>
              </a:r>
              <a:endParaRPr lang="de-DE" sz="1600" b="1" dirty="0">
                <a:solidFill>
                  <a:srgbClr val="FF0000"/>
                </a:solidFill>
                <a:latin typeface="Times New Roman" pitchFamily="18" charset="0"/>
              </a:endParaRPr>
            </a:p>
          </p:txBody>
        </p:sp>
        <p:sp>
          <p:nvSpPr>
            <p:cNvPr id="34" name="TextBox 17"/>
            <p:cNvSpPr txBox="1"/>
            <p:nvPr/>
          </p:nvSpPr>
          <p:spPr>
            <a:xfrm>
              <a:off x="7429520" y="428604"/>
              <a:ext cx="300082" cy="369332"/>
            </a:xfrm>
            <a:prstGeom prst="rect">
              <a:avLst/>
            </a:prstGeom>
            <a:noFill/>
          </p:spPr>
          <p:txBody>
            <a:bodyPr wrap="none" rtlCol="0">
              <a:spAutoFit/>
            </a:bodyPr>
            <a:lstStyle/>
            <a:p>
              <a:pPr defTabSz="449263" fontAlgn="base">
                <a:spcBef>
                  <a:spcPct val="0"/>
                </a:spcBef>
                <a:spcAft>
                  <a:spcPct val="0"/>
                </a:spcAft>
                <a:defRPr/>
              </a:pPr>
              <a:r>
                <a:rPr lang="de-DE" i="1" dirty="0">
                  <a:solidFill>
                    <a:srgbClr val="FF0000"/>
                  </a:solidFill>
                  <a:latin typeface="Times New Roman" pitchFamily="18" charset="0"/>
                </a:rPr>
                <a:t>p</a:t>
              </a:r>
            </a:p>
          </p:txBody>
        </p:sp>
        <p:sp>
          <p:nvSpPr>
            <p:cNvPr id="35" name="TextBox 18"/>
            <p:cNvSpPr txBox="1"/>
            <p:nvPr/>
          </p:nvSpPr>
          <p:spPr>
            <a:xfrm>
              <a:off x="8429652" y="1714488"/>
              <a:ext cx="248786" cy="369332"/>
            </a:xfrm>
            <a:prstGeom prst="rect">
              <a:avLst/>
            </a:prstGeom>
            <a:noFill/>
          </p:spPr>
          <p:txBody>
            <a:bodyPr wrap="none" rtlCol="0">
              <a:spAutoFit/>
            </a:bodyPr>
            <a:lstStyle/>
            <a:p>
              <a:pPr defTabSz="449263" fontAlgn="base">
                <a:spcBef>
                  <a:spcPct val="0"/>
                </a:spcBef>
                <a:spcAft>
                  <a:spcPct val="0"/>
                </a:spcAft>
                <a:defRPr/>
              </a:pPr>
              <a:r>
                <a:rPr lang="de-DE" i="1" dirty="0">
                  <a:solidFill>
                    <a:srgbClr val="FF0000"/>
                  </a:solidFill>
                  <a:latin typeface="Times New Roman" pitchFamily="18" charset="0"/>
                </a:rPr>
                <a:t>t</a:t>
              </a:r>
            </a:p>
          </p:txBody>
        </p:sp>
      </p:grpSp>
      <p:sp>
        <p:nvSpPr>
          <p:cNvPr id="5" name="Textfeld 4"/>
          <p:cNvSpPr txBox="1"/>
          <p:nvPr/>
        </p:nvSpPr>
        <p:spPr>
          <a:xfrm>
            <a:off x="8414773" y="6381328"/>
            <a:ext cx="1426865" cy="369332"/>
          </a:xfrm>
          <a:prstGeom prst="rect">
            <a:avLst/>
          </a:prstGeom>
          <a:noFill/>
        </p:spPr>
        <p:txBody>
          <a:bodyPr wrap="none" rtlCol="0">
            <a:spAutoFit/>
          </a:bodyPr>
          <a:lstStyle/>
          <a:p>
            <a:r>
              <a:rPr lang="de-DE" dirty="0" err="1"/>
              <a:t>Nagara</a:t>
            </a:r>
            <a:r>
              <a:rPr lang="de-DE" dirty="0"/>
              <a:t> </a:t>
            </a:r>
            <a:r>
              <a:rPr lang="de-DE" dirty="0" err="1"/>
              <a:t>event</a:t>
            </a:r>
            <a:endParaRPr lang="en-US"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561" y="4516710"/>
            <a:ext cx="237807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9656" y="3501009"/>
            <a:ext cx="3208616" cy="9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hteck 37"/>
          <p:cNvSpPr/>
          <p:nvPr/>
        </p:nvSpPr>
        <p:spPr>
          <a:xfrm>
            <a:off x="2855641" y="4077073"/>
            <a:ext cx="585417" cy="307777"/>
          </a:xfrm>
          <a:prstGeom prst="rect">
            <a:avLst/>
          </a:prstGeom>
          <a:solidFill>
            <a:schemeClr val="bg1"/>
          </a:solidFill>
        </p:spPr>
        <p:txBody>
          <a:bodyPr wrap="none">
            <a:spAutoFit/>
          </a:bodyPr>
          <a:lstStyle/>
          <a:p>
            <a:r>
              <a:rPr lang="en-GB" sz="1400" baseline="-25000" dirty="0">
                <a:solidFill>
                  <a:srgbClr val="FF0000"/>
                </a:solidFill>
                <a:ea typeface="Times New Roman"/>
              </a:rPr>
              <a:t>ΛΛ</a:t>
            </a:r>
            <a:r>
              <a:rPr lang="en-GB" sz="1400" baseline="30000" dirty="0">
                <a:solidFill>
                  <a:srgbClr val="FF0000"/>
                </a:solidFill>
                <a:ea typeface="Times New Roman"/>
              </a:rPr>
              <a:t>6</a:t>
            </a:r>
            <a:r>
              <a:rPr lang="en-GB" sz="1400" dirty="0">
                <a:solidFill>
                  <a:srgbClr val="FF0000"/>
                </a:solidFill>
                <a:ea typeface="Times New Roman"/>
              </a:rPr>
              <a:t>He</a:t>
            </a:r>
            <a:endParaRPr lang="en-US" sz="1400" dirty="0">
              <a:solidFill>
                <a:srgbClr val="FF0000"/>
              </a:solidFill>
            </a:endParaRPr>
          </a:p>
        </p:txBody>
      </p:sp>
      <p:sp>
        <p:nvSpPr>
          <p:cNvPr id="39" name="Textfeld 38"/>
          <p:cNvSpPr txBox="1"/>
          <p:nvPr/>
        </p:nvSpPr>
        <p:spPr>
          <a:xfrm>
            <a:off x="6240017" y="3573017"/>
            <a:ext cx="4320863" cy="584775"/>
          </a:xfrm>
          <a:prstGeom prst="rect">
            <a:avLst/>
          </a:prstGeom>
          <a:noFill/>
        </p:spPr>
        <p:txBody>
          <a:bodyPr wrap="none" rtlCol="0">
            <a:spAutoFit/>
          </a:bodyPr>
          <a:lstStyle/>
          <a:p>
            <a:r>
              <a:rPr lang="en-GB" sz="1600" baseline="-25000" dirty="0">
                <a:solidFill>
                  <a:srgbClr val="0070C0"/>
                </a:solidFill>
                <a:latin typeface="Tahoma" panose="020B0604030504040204" pitchFamily="34" charset="0"/>
                <a:ea typeface="Tahoma" panose="020B0604030504040204" pitchFamily="34" charset="0"/>
                <a:cs typeface="Tahoma" panose="020B0604030504040204" pitchFamily="34" charset="0"/>
              </a:rPr>
              <a:t>   ΛΛ</a:t>
            </a:r>
            <a:r>
              <a:rPr lang="en-GB" sz="1600" baseline="30000" dirty="0">
                <a:solidFill>
                  <a:srgbClr val="0070C0"/>
                </a:solidFill>
                <a:latin typeface="Tahoma" panose="020B0604030504040204" pitchFamily="34" charset="0"/>
                <a:ea typeface="Tahoma" panose="020B0604030504040204" pitchFamily="34" charset="0"/>
                <a:cs typeface="Tahoma" panose="020B0604030504040204" pitchFamily="34" charset="0"/>
              </a:rPr>
              <a:t>6</a:t>
            </a:r>
            <a:r>
              <a:rPr lang="en-GB" sz="1600" dirty="0">
                <a:solidFill>
                  <a:srgbClr val="0070C0"/>
                </a:solidFill>
                <a:latin typeface="Tahoma" panose="020B0604030504040204" pitchFamily="34" charset="0"/>
                <a:ea typeface="Tahoma" panose="020B0604030504040204" pitchFamily="34" charset="0"/>
                <a:cs typeface="Tahoma" panose="020B0604030504040204" pitchFamily="34" charset="0"/>
              </a:rPr>
              <a:t>He yield 60/week</a:t>
            </a:r>
          </a:p>
          <a:p>
            <a:r>
              <a:rPr lang="en-GB" sz="1600" dirty="0">
                <a:solidFill>
                  <a:srgbClr val="0070C0"/>
                </a:solidFill>
                <a:latin typeface="Tahoma" panose="020B0604030504040204" pitchFamily="34" charset="0"/>
                <a:ea typeface="Tahoma" panose="020B0604030504040204" pitchFamily="34" charset="0"/>
                <a:cs typeface="Tahoma" panose="020B0604030504040204" pitchFamily="34" charset="0"/>
              </a:rPr>
              <a:t>(r</a:t>
            </a:r>
            <a:r>
              <a:rPr lang="de-DE" sz="1600" dirty="0" err="1">
                <a:solidFill>
                  <a:srgbClr val="0070C0"/>
                </a:solidFill>
                <a:latin typeface="Tahoma" panose="020B0604030504040204" pitchFamily="34" charset="0"/>
                <a:ea typeface="Tahoma" panose="020B0604030504040204" pitchFamily="34" charset="0"/>
                <a:cs typeface="Tahoma" panose="020B0604030504040204" pitchFamily="34" charset="0"/>
              </a:rPr>
              <a:t>eaction</a:t>
            </a:r>
            <a:r>
              <a:rPr lang="de-DE" sz="1600" dirty="0">
                <a:solidFill>
                  <a:srgbClr val="0070C0"/>
                </a:solidFill>
                <a:latin typeface="Tahoma" panose="020B0604030504040204" pitchFamily="34" charset="0"/>
                <a:ea typeface="Tahoma" panose="020B0604030504040204" pitchFamily="34" charset="0"/>
                <a:cs typeface="Tahoma" panose="020B0604030504040204" pitchFamily="34" charset="0"/>
              </a:rPr>
              <a:t> rate 1 MHz, BR 10%, </a:t>
            </a:r>
            <a:r>
              <a:rPr lang="de-DE" sz="1600" dirty="0" err="1">
                <a:solidFill>
                  <a:srgbClr val="0070C0"/>
                </a:solidFill>
                <a:latin typeface="Tahoma" panose="020B0604030504040204" pitchFamily="34" charset="0"/>
                <a:ea typeface="Tahoma" panose="020B0604030504040204" pitchFamily="34" charset="0"/>
                <a:cs typeface="Tahoma" panose="020B0604030504040204" pitchFamily="34" charset="0"/>
              </a:rPr>
              <a:t>efficiency</a:t>
            </a:r>
            <a:r>
              <a:rPr lang="de-DE" sz="1600" dirty="0">
                <a:solidFill>
                  <a:srgbClr val="0070C0"/>
                </a:solidFill>
                <a:latin typeface="Tahoma" panose="020B0604030504040204" pitchFamily="34" charset="0"/>
                <a:ea typeface="Tahoma" panose="020B0604030504040204" pitchFamily="34" charset="0"/>
                <a:cs typeface="Tahoma" panose="020B0604030504040204" pitchFamily="34" charset="0"/>
              </a:rPr>
              <a:t> 1%)</a:t>
            </a:r>
            <a:endPar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feld 7"/>
          <p:cNvSpPr txBox="1"/>
          <p:nvPr/>
        </p:nvSpPr>
        <p:spPr>
          <a:xfrm>
            <a:off x="1645052" y="3717032"/>
            <a:ext cx="1210588" cy="369332"/>
          </a:xfrm>
          <a:prstGeom prst="rect">
            <a:avLst/>
          </a:prstGeom>
          <a:noFill/>
        </p:spPr>
        <p:txBody>
          <a:bodyPr wrap="none" rtlCol="0">
            <a:spAutoFit/>
          </a:bodyPr>
          <a:lstStyle/>
          <a:p>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Example</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de-DE"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81575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8" name="Rechteck 5"/>
          <p:cNvSpPr>
            <a:spLocks noChangeArrowheads="1"/>
          </p:cNvSpPr>
          <p:nvPr/>
        </p:nvSpPr>
        <p:spPr bwMode="auto">
          <a:xfrm>
            <a:off x="1847528" y="683486"/>
            <a:ext cx="8939336" cy="36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6" tIns="45680" rIns="91356" bIns="4568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defTabSz="913575" eaLnBrk="1" fontAlgn="base" hangingPunct="1">
              <a:spcBef>
                <a:spcPct val="0"/>
              </a:spcBef>
              <a:spcAft>
                <a:spcPct val="0"/>
              </a:spcAft>
            </a:pPr>
            <a:r>
              <a:rPr lang="de-DE" altLang="de-DE" dirty="0">
                <a:solidFill>
                  <a:srgbClr val="0070C0"/>
                </a:solidFill>
              </a:rPr>
              <a:t>In-kind </a:t>
            </a:r>
            <a:r>
              <a:rPr lang="de-DE" altLang="de-DE" dirty="0" err="1">
                <a:solidFill>
                  <a:srgbClr val="0070C0"/>
                </a:solidFill>
              </a:rPr>
              <a:t>contributions</a:t>
            </a:r>
            <a:r>
              <a:rPr lang="de-DE" altLang="de-DE" dirty="0">
                <a:solidFill>
                  <a:srgbClr val="0070C0"/>
                </a:solidFill>
              </a:rPr>
              <a:t> </a:t>
            </a:r>
            <a:r>
              <a:rPr lang="de-DE" altLang="de-DE" dirty="0" err="1">
                <a:solidFill>
                  <a:srgbClr val="0070C0"/>
                </a:solidFill>
              </a:rPr>
              <a:t>by</a:t>
            </a:r>
            <a:r>
              <a:rPr lang="de-DE" altLang="de-DE" dirty="0">
                <a:solidFill>
                  <a:srgbClr val="0070C0"/>
                </a:solidFill>
              </a:rPr>
              <a:t> Germany, France: Univ. Frankfurt, IPHC Strasbourg</a:t>
            </a:r>
          </a:p>
        </p:txBody>
      </p:sp>
      <p:sp>
        <p:nvSpPr>
          <p:cNvPr id="115722" name="Textfeld 2"/>
          <p:cNvSpPr txBox="1">
            <a:spLocks noChangeArrowheads="1"/>
          </p:cNvSpPr>
          <p:nvPr/>
        </p:nvSpPr>
        <p:spPr bwMode="auto">
          <a:xfrm>
            <a:off x="1570743" y="1106822"/>
            <a:ext cx="8442976" cy="9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6" tIns="45680" rIns="91356" bIns="4568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defTabSz="913575" eaLnBrk="1" fontAlgn="base" hangingPunct="1">
              <a:spcBef>
                <a:spcPct val="0"/>
              </a:spcBef>
              <a:spcAft>
                <a:spcPct val="0"/>
              </a:spcAft>
            </a:pPr>
            <a:r>
              <a:rPr lang="de-DE" altLang="de-DE" sz="200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Background suppression for di-electron measurements</a:t>
            </a:r>
          </a:p>
          <a:p>
            <a:pPr marL="342732" indent="-342732" defTabSz="913575" eaLnBrk="1" fontAlgn="base" hangingPunct="1">
              <a:spcBef>
                <a:spcPct val="0"/>
              </a:spcBef>
              <a:spcAft>
                <a:spcPct val="0"/>
              </a:spcAft>
              <a:buFont typeface="Wingdings"/>
              <a:buChar char="Ø"/>
            </a:pP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Determination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of</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secondary</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vertices</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of</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open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charm</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decays</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l-GR" altLang="de-DE" dirty="0">
                <a:solidFill>
                  <a:srgbClr val="FF0000"/>
                </a:solidFill>
                <a:latin typeface="Tahoma" panose="020B0604030504040204" pitchFamily="34" charset="0"/>
                <a:ea typeface="Tahoma" panose="020B0604030504040204" pitchFamily="34" charset="0"/>
                <a:cs typeface="Tahoma" panose="020B0604030504040204" pitchFamily="34" charset="0"/>
              </a:rPr>
              <a:t>τ</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 10</a:t>
            </a:r>
            <a:r>
              <a:rPr lang="de-DE" altLang="de-DE"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-12</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-10</a:t>
            </a:r>
            <a:r>
              <a:rPr lang="de-DE" altLang="de-DE"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-13 </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s)</a:t>
            </a:r>
          </a:p>
          <a:p>
            <a:pPr marL="342732" indent="-342732" defTabSz="913575" eaLnBrk="1" fontAlgn="base" hangingPunct="1">
              <a:spcBef>
                <a:spcPct val="0"/>
              </a:spcBef>
              <a:spcAft>
                <a:spcPct val="0"/>
              </a:spcAft>
              <a:buFont typeface="Wingdings"/>
              <a:buChar char="Ø"/>
            </a:pP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Improved</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tracking</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for</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altLang="de-DE" dirty="0" err="1">
                <a:solidFill>
                  <a:srgbClr val="FF0000"/>
                </a:solidFill>
                <a:latin typeface="Tahoma" panose="020B0604030504040204" pitchFamily="34" charset="0"/>
                <a:ea typeface="Tahoma" panose="020B0604030504040204" pitchFamily="34" charset="0"/>
                <a:cs typeface="Tahoma" panose="020B0604030504040204" pitchFamily="34" charset="0"/>
              </a:rPr>
              <a:t>hyperon</a:t>
            </a:r>
            <a:r>
              <a:rPr lang="de-DE" altLang="de-DE" dirty="0">
                <a:solidFill>
                  <a:srgbClr val="FF0000"/>
                </a:solidFill>
                <a:latin typeface="Tahoma" panose="020B0604030504040204" pitchFamily="34" charset="0"/>
                <a:ea typeface="Tahoma" panose="020B0604030504040204" pitchFamily="34" charset="0"/>
                <a:cs typeface="Tahoma" panose="020B0604030504040204" pitchFamily="34" charset="0"/>
              </a:rPr>
              <a:t>-ID </a:t>
            </a:r>
          </a:p>
        </p:txBody>
      </p:sp>
      <p:sp>
        <p:nvSpPr>
          <p:cNvPr id="3" name="Textfeld 2"/>
          <p:cNvSpPr txBox="1"/>
          <p:nvPr/>
        </p:nvSpPr>
        <p:spPr>
          <a:xfrm>
            <a:off x="1595500" y="4966798"/>
            <a:ext cx="9001000" cy="1846579"/>
          </a:xfrm>
          <a:prstGeom prst="rect">
            <a:avLst/>
          </a:prstGeom>
          <a:noFill/>
        </p:spPr>
        <p:txBody>
          <a:bodyPr wrap="square" lIns="91356" tIns="45680" rIns="91356" bIns="45680" rtlCol="0">
            <a:spAutoFit/>
          </a:bodyPr>
          <a:lstStyle/>
          <a:p>
            <a:pPr defTabSz="913575"/>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Status:</a:t>
            </a:r>
          </a:p>
          <a:p>
            <a:pPr marL="285610" indent="-285610" defTabSz="913575">
              <a:buFont typeface="Wingdings" panose="05000000000000000000" pitchFamily="2" charset="2"/>
              <a:buChar char="Ø"/>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Prototyping well advanced with PRESTO module:  integration concept (vacuum operation / material budget) demonstrated</a:t>
            </a:r>
          </a:p>
          <a:p>
            <a:pPr marL="285610" indent="-285610">
              <a:buFont typeface="Wingdings" panose="05000000000000000000" pitchFamily="2" charset="2"/>
              <a:buChar char="Ø"/>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Dedicated CBM sensor in synergy with ALICE-ITS upgrade: improved in-pixel logic and data throughput, R/O time ~ 5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μs</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285610" indent="-285610">
              <a:buFont typeface="Wingdings" panose="05000000000000000000" pitchFamily="2" charset="2"/>
              <a:buChar char="Ø"/>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D</a:t>
            </a:r>
            <a:r>
              <a:rPr lang="en-US" sz="1600" dirty="0"/>
              <a:t>edicated CBM MVD pixels sensor prototype MIMOSIS-0 in house and being characterized.</a:t>
            </a:r>
          </a:p>
          <a:p>
            <a:pPr marL="285610" indent="-285610">
              <a:buFont typeface="Wingdings" panose="05000000000000000000" pitchFamily="2" charset="2"/>
              <a:buChar char="Ø"/>
            </a:pPr>
            <a:r>
              <a:rPr lang="en-US" sz="1600" dirty="0"/>
              <a:t>First full size sensor MIMOSIS-1 design reviewed, submission in Sept. 19.</a:t>
            </a:r>
          </a:p>
        </p:txBody>
      </p:sp>
      <p:sp>
        <p:nvSpPr>
          <p:cNvPr id="10" name="Title 1"/>
          <p:cNvSpPr txBox="1">
            <a:spLocks/>
          </p:cNvSpPr>
          <p:nvPr/>
        </p:nvSpPr>
        <p:spPr>
          <a:xfrm>
            <a:off x="1981200" y="-243408"/>
            <a:ext cx="8229600" cy="1143000"/>
          </a:xfrm>
          <a:prstGeom prst="rect">
            <a:avLst/>
          </a:prstGeom>
        </p:spPr>
        <p:txBody>
          <a:bodyPr vert="horz" lIns="91396" tIns="45698" rIns="91396" bIns="45698"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Micro Vertex Detector (MVD)</a:t>
            </a:r>
            <a:endPar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uppieren 230"/>
          <p:cNvGrpSpPr/>
          <p:nvPr/>
        </p:nvGrpSpPr>
        <p:grpSpPr>
          <a:xfrm>
            <a:off x="4238572" y="2139773"/>
            <a:ext cx="1999313" cy="2741382"/>
            <a:chOff x="6540996" y="8478988"/>
            <a:chExt cx="2910359" cy="4036571"/>
          </a:xfrm>
        </p:grpSpPr>
        <p:pic>
          <p:nvPicPr>
            <p:cNvPr id="13" name="Picture 5" descr="C:\Users\Admin\Desktop\Untitled-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0996" y="8478988"/>
              <a:ext cx="2910359" cy="3982551"/>
            </a:xfrm>
            <a:prstGeom prst="rect">
              <a:avLst/>
            </a:prstGeom>
            <a:noFill/>
            <a:extLst>
              <a:ext uri="{909E8E84-426E-40DD-AFC4-6F175D3DCCD1}">
                <a14:hiddenFill xmlns:a14="http://schemas.microsoft.com/office/drawing/2010/main">
                  <a:solidFill>
                    <a:srgbClr val="FFFFFF"/>
                  </a:solidFill>
                </a14:hiddenFill>
              </a:ext>
            </a:extLst>
          </p:spPr>
        </p:pic>
        <p:sp>
          <p:nvSpPr>
            <p:cNvPr id="14" name="Freihandform 31"/>
            <p:cNvSpPr/>
            <p:nvPr/>
          </p:nvSpPr>
          <p:spPr>
            <a:xfrm>
              <a:off x="7780737" y="10532570"/>
              <a:ext cx="1200149" cy="1982989"/>
            </a:xfrm>
            <a:custGeom>
              <a:avLst/>
              <a:gdLst>
                <a:gd name="connsiteX0" fmla="*/ 0 w 1200150"/>
                <a:gd name="connsiteY0" fmla="*/ 1187450 h 1879600"/>
                <a:gd name="connsiteX1" fmla="*/ 0 w 1200150"/>
                <a:gd name="connsiteY1" fmla="*/ 0 h 1879600"/>
                <a:gd name="connsiteX2" fmla="*/ 1200150 w 1200150"/>
                <a:gd name="connsiteY2" fmla="*/ 609600 h 1879600"/>
                <a:gd name="connsiteX3" fmla="*/ 1187450 w 1200150"/>
                <a:gd name="connsiteY3" fmla="*/ 1879600 h 1879600"/>
                <a:gd name="connsiteX4" fmla="*/ 0 w 1200150"/>
                <a:gd name="connsiteY4" fmla="*/ 1187450 h 18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879600">
                  <a:moveTo>
                    <a:pt x="0" y="1187450"/>
                  </a:moveTo>
                  <a:lnTo>
                    <a:pt x="0" y="0"/>
                  </a:lnTo>
                  <a:lnTo>
                    <a:pt x="1200150" y="609600"/>
                  </a:lnTo>
                  <a:lnTo>
                    <a:pt x="1187450" y="1879600"/>
                  </a:lnTo>
                  <a:lnTo>
                    <a:pt x="0" y="1187450"/>
                  </a:lnTo>
                  <a:close/>
                </a:path>
              </a:pathLst>
            </a:custGeom>
            <a:solidFill>
              <a:srgbClr val="FF0000">
                <a:alpha val="28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gr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594" y="2099521"/>
            <a:ext cx="4130894" cy="3067877"/>
          </a:xfrm>
          <a:prstGeom prst="rect">
            <a:avLst/>
          </a:prstGeom>
        </p:spPr>
      </p:pic>
      <p:sp>
        <p:nvSpPr>
          <p:cNvPr id="8" name="Nach oben gekrümmter Pfeil 7"/>
          <p:cNvSpPr/>
          <p:nvPr/>
        </p:nvSpPr>
        <p:spPr bwMode="auto">
          <a:xfrm rot="21197166">
            <a:off x="5248317" y="4521325"/>
            <a:ext cx="2323331" cy="646286"/>
          </a:xfrm>
          <a:prstGeom prst="curvedUpArrow">
            <a:avLst/>
          </a:prstGeom>
          <a:solidFill>
            <a:srgbClr val="0070C0"/>
          </a:solidFill>
          <a:ln>
            <a:noFill/>
          </a:ln>
          <a:effectLst/>
          <a:extLst/>
        </p:spPr>
        <p:txBody>
          <a:bodyPr vert="horz" wrap="square" lIns="91396" tIns="45698" rIns="91396" bIns="45698" numCol="1" rtlCol="0" anchor="t" anchorCtr="0" compatLnSpc="1">
            <a:prstTxWarp prst="textNoShape">
              <a:avLst/>
            </a:prstTxWarp>
            <a:spAutoFit/>
          </a:bodyPr>
          <a:lstStyle/>
          <a:p>
            <a:pPr algn="ctr" fontAlgn="base">
              <a:spcBef>
                <a:spcPct val="0"/>
              </a:spcBef>
              <a:spcAft>
                <a:spcPct val="0"/>
              </a:spcAft>
            </a:pPr>
            <a:endParaRPr lang="en-US" sz="3600">
              <a:solidFill>
                <a:srgbClr val="FF0000"/>
              </a:solidFill>
              <a:latin typeface="Tahoma" pitchFamily="34" charset="0"/>
            </a:endParaRPr>
          </a:p>
        </p:txBody>
      </p:sp>
      <p:sp>
        <p:nvSpPr>
          <p:cNvPr id="15" name="Foliennummernplatzhalter 7"/>
          <p:cNvSpPr txBox="1">
            <a:spLocks/>
          </p:cNvSpPr>
          <p:nvPr/>
        </p:nvSpPr>
        <p:spPr>
          <a:xfrm>
            <a:off x="8077200" y="6356353"/>
            <a:ext cx="2133600" cy="365125"/>
          </a:xfrm>
          <a:prstGeom prst="rect">
            <a:avLst/>
          </a:prstGeom>
        </p:spPr>
        <p:txBody>
          <a:bodyPr vert="horz" lIns="91396" tIns="45698" rIns="91396" bIns="45698"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54">
              <a:defRPr/>
            </a:pPr>
            <a:fld id="{45F5C264-46AB-4B31-8F78-F720C8F9FE16}" type="slidenum">
              <a:rPr lang="de-DE"/>
              <a:pPr defTabSz="913954">
                <a:defRPr/>
              </a:pPr>
              <a:t>118</a:t>
            </a:fld>
            <a:endParaRPr lang="de-DE"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00004"/>
            <a:ext cx="2036432" cy="286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651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p:cNvPicPr>
            <a:picLocks noChangeAspect="1" noChangeArrowheads="1"/>
          </p:cNvPicPr>
          <p:nvPr/>
        </p:nvPicPr>
        <p:blipFill>
          <a:blip r:embed="rId2" cstate="print"/>
          <a:srcRect r="46394"/>
          <a:stretch>
            <a:fillRect/>
          </a:stretch>
        </p:blipFill>
        <p:spPr bwMode="auto">
          <a:xfrm>
            <a:off x="1571866" y="853314"/>
            <a:ext cx="3876062" cy="3223758"/>
          </a:xfrm>
          <a:prstGeom prst="rect">
            <a:avLst/>
          </a:prstGeom>
          <a:noFill/>
          <a:ln w="9525">
            <a:noFill/>
            <a:round/>
            <a:headEnd/>
            <a:tailEnd/>
          </a:ln>
        </p:spPr>
      </p:pic>
      <p:pic>
        <p:nvPicPr>
          <p:cNvPr id="8" name="Picture 2" descr="NiNi_OpenCharm_im_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9890" y="4083484"/>
            <a:ext cx="3878868" cy="272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Inhaltsplatzhalter 2"/>
          <p:cNvSpPr txBox="1">
            <a:spLocks/>
          </p:cNvSpPr>
          <p:nvPr/>
        </p:nvSpPr>
        <p:spPr>
          <a:xfrm>
            <a:off x="1631505" y="4146060"/>
            <a:ext cx="5229925" cy="435069"/>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Ni</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Ni</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central</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collisions</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15 A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GeV</a:t>
            </a:r>
            <a:endParaRPr lang="de-DE"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feld 2"/>
          <p:cNvSpPr txBox="1"/>
          <p:nvPr/>
        </p:nvSpPr>
        <p:spPr>
          <a:xfrm>
            <a:off x="6861430" y="4057328"/>
            <a:ext cx="3854917" cy="307777"/>
          </a:xfrm>
          <a:prstGeom prst="rect">
            <a:avLst/>
          </a:prstGeom>
          <a:noFill/>
        </p:spPr>
        <p:txBody>
          <a:bodyPr wrap="square" rtlCol="0">
            <a:spAutoFit/>
          </a:bodyPr>
          <a:lstStyle/>
          <a:p>
            <a:r>
              <a:rPr lang="de-DE" sz="1400" dirty="0">
                <a:solidFill>
                  <a:prstClr val="black"/>
                </a:solidFill>
                <a:latin typeface="Tahoma" panose="020B0604030504040204" pitchFamily="34" charset="0"/>
                <a:ea typeface="Tahoma" panose="020B0604030504040204" pitchFamily="34" charset="0"/>
                <a:cs typeface="Tahoma" panose="020B0604030504040204" pitchFamily="34" charset="0"/>
              </a:rPr>
              <a:t>260 D</a:t>
            </a:r>
            <a:r>
              <a:rPr lang="de-DE" sz="14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0</a:t>
            </a:r>
            <a:r>
              <a:rPr lang="de-DE"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400" dirty="0" err="1">
                <a:solidFill>
                  <a:prstClr val="black"/>
                </a:solidFill>
                <a:latin typeface="Tahoma" panose="020B0604030504040204" pitchFamily="34" charset="0"/>
                <a:ea typeface="Tahoma" panose="020B0604030504040204" pitchFamily="34" charset="0"/>
                <a:cs typeface="Tahoma" panose="020B0604030504040204" pitchFamily="34" charset="0"/>
              </a:rPr>
              <a:t>and</a:t>
            </a:r>
            <a:r>
              <a:rPr lang="de-DE" sz="1400" dirty="0">
                <a:solidFill>
                  <a:prstClr val="black"/>
                </a:solidFill>
                <a:latin typeface="Tahoma" panose="020B0604030504040204" pitchFamily="34" charset="0"/>
                <a:ea typeface="Tahoma" panose="020B0604030504040204" pitchFamily="34" charset="0"/>
                <a:cs typeface="Tahoma" panose="020B0604030504040204" pitchFamily="34" charset="0"/>
              </a:rPr>
              <a:t>  45 D</a:t>
            </a:r>
            <a:r>
              <a:rPr lang="de-DE" sz="14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0  </a:t>
            </a:r>
            <a:r>
              <a:rPr lang="de-DE" sz="1400" dirty="0">
                <a:solidFill>
                  <a:prstClr val="black"/>
                </a:solidFill>
                <a:latin typeface="Tahoma" panose="020B0604030504040204" pitchFamily="34" charset="0"/>
                <a:ea typeface="Tahoma" panose="020B0604030504040204" pitchFamily="34" charset="0"/>
                <a:cs typeface="Tahoma" panose="020B0604030504040204" pitchFamily="34" charset="0"/>
              </a:rPr>
              <a:t>in 2 </a:t>
            </a:r>
            <a:r>
              <a:rPr lang="de-DE" sz="1400" dirty="0" err="1">
                <a:solidFill>
                  <a:prstClr val="black"/>
                </a:solidFill>
                <a:latin typeface="Tahoma" panose="020B0604030504040204" pitchFamily="34" charset="0"/>
                <a:ea typeface="Tahoma" panose="020B0604030504040204" pitchFamily="34" charset="0"/>
                <a:cs typeface="Tahoma" panose="020B0604030504040204" pitchFamily="34" charset="0"/>
              </a:rPr>
              <a:t>weeks</a:t>
            </a:r>
            <a:r>
              <a:rPr lang="de-DE" sz="1400" dirty="0">
                <a:solidFill>
                  <a:prstClr val="black"/>
                </a:solidFill>
                <a:latin typeface="Tahoma" panose="020B0604030504040204" pitchFamily="34" charset="0"/>
                <a:ea typeface="Tahoma" panose="020B0604030504040204" pitchFamily="34" charset="0"/>
                <a:cs typeface="Tahoma" panose="020B0604030504040204" pitchFamily="34" charset="0"/>
              </a:rPr>
              <a:t> at IR = 0.1 MHz</a:t>
            </a:r>
          </a:p>
        </p:txBody>
      </p:sp>
      <p:cxnSp>
        <p:nvCxnSpPr>
          <p:cNvPr id="9" name="Gerade Verbindung 8"/>
          <p:cNvCxnSpPr/>
          <p:nvPr/>
        </p:nvCxnSpPr>
        <p:spPr>
          <a:xfrm>
            <a:off x="7275962" y="4113568"/>
            <a:ext cx="21602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el 1"/>
          <p:cNvSpPr txBox="1">
            <a:spLocks/>
          </p:cNvSpPr>
          <p:nvPr/>
        </p:nvSpPr>
        <p:spPr bwMode="auto">
          <a:xfrm>
            <a:off x="2063552" y="-20514"/>
            <a:ext cx="8229600" cy="684936"/>
          </a:xfrm>
          <a:prstGeom prst="rect">
            <a:avLst/>
          </a:prstGeom>
        </p:spPr>
        <p:txBody>
          <a:bodyPr wrap="square"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dirty="0">
                <a:solidFill>
                  <a:srgbClr val="0070C0"/>
                </a:solidFill>
                <a:latin typeface="Tahoma" panose="020B0604030504040204" pitchFamily="34" charset="0"/>
                <a:ea typeface="Tahoma" panose="020B0604030504040204" pitchFamily="34" charset="0"/>
                <a:cs typeface="Tahoma" panose="020B0604030504040204" pitchFamily="34" charset="0"/>
              </a:rPr>
              <a:t>Open </a:t>
            </a:r>
            <a:r>
              <a:rPr lang="de-DE" alt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charm</a:t>
            </a:r>
            <a:r>
              <a:rPr lang="de-DE" altLang="de-DE" dirty="0">
                <a:solidFill>
                  <a:srgbClr val="0070C0"/>
                </a:solidFill>
                <a:latin typeface="Tahoma" panose="020B0604030504040204" pitchFamily="34" charset="0"/>
                <a:ea typeface="Tahoma" panose="020B0604030504040204" pitchFamily="34" charset="0"/>
                <a:cs typeface="Tahoma" panose="020B0604030504040204" pitchFamily="34" charset="0"/>
              </a:rPr>
              <a:t> (MVD + STS + TOF) </a:t>
            </a:r>
          </a:p>
        </p:txBody>
      </p:sp>
      <p:pic>
        <p:nvPicPr>
          <p:cNvPr id="1638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7573"/>
          <a:stretch/>
        </p:blipFill>
        <p:spPr bwMode="auto">
          <a:xfrm>
            <a:off x="4410918" y="4659214"/>
            <a:ext cx="2463930" cy="2010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NiNi_15AGeV.png"/>
          <p:cNvPicPr>
            <a:picLocks noChangeAspect="1"/>
          </p:cNvPicPr>
          <p:nvPr/>
        </p:nvPicPr>
        <p:blipFill rotWithShape="1">
          <a:blip r:embed="rId5" cstate="print"/>
          <a:srcRect l="7138" r="13593"/>
          <a:stretch/>
        </p:blipFill>
        <p:spPr bwMode="auto">
          <a:xfrm>
            <a:off x="1510451" y="4659214"/>
            <a:ext cx="2871162" cy="2010147"/>
          </a:xfrm>
          <a:prstGeom prst="rect">
            <a:avLst/>
          </a:prstGeom>
          <a:noFill/>
          <a:ln w="9525">
            <a:noFill/>
            <a:miter lim="800000"/>
            <a:headEnd/>
            <a:tailEnd/>
          </a:ln>
        </p:spPr>
      </p:pic>
      <p:sp>
        <p:nvSpPr>
          <p:cNvPr id="20" name="Oval 2"/>
          <p:cNvSpPr>
            <a:spLocks noChangeArrowheads="1"/>
          </p:cNvSpPr>
          <p:nvPr/>
        </p:nvSpPr>
        <p:spPr bwMode="auto">
          <a:xfrm>
            <a:off x="6029390" y="1377236"/>
            <a:ext cx="152400" cy="152400"/>
          </a:xfrm>
          <a:prstGeom prst="ellipse">
            <a:avLst/>
          </a:prstGeom>
          <a:solidFill>
            <a:srgbClr val="00CC99"/>
          </a:solidFill>
          <a:ln w="9360">
            <a:solidFill>
              <a:srgbClr val="000000"/>
            </a:solidFill>
            <a:miter lim="800000"/>
            <a:headEnd/>
            <a:tailEnd/>
          </a:ln>
        </p:spPr>
        <p:txBody>
          <a:bodyPr wrap="none" anchor="ctr"/>
          <a:lstStyle/>
          <a:p>
            <a:pPr defTabSz="449263" fontAlgn="base">
              <a:spcBef>
                <a:spcPct val="0"/>
              </a:spcBef>
              <a:spcAft>
                <a:spcPct val="0"/>
              </a:spcAft>
              <a:buClr>
                <a:srgbClr val="000000"/>
              </a:buClr>
              <a:buSzPct val="100000"/>
            </a:pPr>
            <a:endParaRPr lang="de-DE" sz="2000">
              <a:solidFill>
                <a:srgbClr val="FFFFFF"/>
              </a:solidFill>
              <a:latin typeface="Times New Roman" pitchFamily="18" charset="0"/>
            </a:endParaRPr>
          </a:p>
        </p:txBody>
      </p:sp>
      <p:sp>
        <p:nvSpPr>
          <p:cNvPr id="21" name="Line 3"/>
          <p:cNvSpPr>
            <a:spLocks noChangeShapeType="1"/>
          </p:cNvSpPr>
          <p:nvPr/>
        </p:nvSpPr>
        <p:spPr bwMode="auto">
          <a:xfrm flipV="1">
            <a:off x="7858190" y="1234559"/>
            <a:ext cx="1047154" cy="298252"/>
          </a:xfrm>
          <a:prstGeom prst="line">
            <a:avLst/>
          </a:prstGeom>
          <a:noFill/>
          <a:ln w="38160">
            <a:solidFill>
              <a:srgbClr val="3333CC"/>
            </a:solidFill>
            <a:miter lim="800000"/>
            <a:headEnd/>
            <a:tailEnd type="triangle" w="med" len="med"/>
          </a:ln>
        </p:spPr>
        <p:txBody>
          <a:bodyPr/>
          <a:lstStyle/>
          <a:p>
            <a:pPr defTabSz="449263" fontAlgn="base">
              <a:spcBef>
                <a:spcPct val="0"/>
              </a:spcBef>
              <a:spcAft>
                <a:spcPct val="0"/>
              </a:spcAft>
            </a:pPr>
            <a:endParaRPr lang="de-DE" sz="2000">
              <a:solidFill>
                <a:srgbClr val="FFFFFF"/>
              </a:solidFill>
              <a:latin typeface="Times New Roman" pitchFamily="18" charset="0"/>
            </a:endParaRPr>
          </a:p>
        </p:txBody>
      </p:sp>
      <p:sp>
        <p:nvSpPr>
          <p:cNvPr id="22" name="Line 4"/>
          <p:cNvSpPr>
            <a:spLocks noChangeShapeType="1"/>
          </p:cNvSpPr>
          <p:nvPr/>
        </p:nvSpPr>
        <p:spPr bwMode="auto">
          <a:xfrm>
            <a:off x="7891528" y="1537573"/>
            <a:ext cx="941809" cy="129034"/>
          </a:xfrm>
          <a:prstGeom prst="line">
            <a:avLst/>
          </a:prstGeom>
          <a:noFill/>
          <a:ln w="38160">
            <a:solidFill>
              <a:srgbClr val="FF0000"/>
            </a:solidFill>
            <a:miter lim="800000"/>
            <a:headEnd/>
            <a:tailEnd type="triangle" w="med" len="med"/>
          </a:ln>
        </p:spPr>
        <p:txBody>
          <a:bodyPr/>
          <a:lstStyle/>
          <a:p>
            <a:pPr defTabSz="449263" fontAlgn="base">
              <a:spcBef>
                <a:spcPct val="0"/>
              </a:spcBef>
              <a:spcAft>
                <a:spcPct val="0"/>
              </a:spcAft>
            </a:pPr>
            <a:endParaRPr lang="de-DE" sz="2000">
              <a:solidFill>
                <a:srgbClr val="FFFFFF"/>
              </a:solidFill>
              <a:latin typeface="Times New Roman" pitchFamily="18" charset="0"/>
            </a:endParaRPr>
          </a:p>
        </p:txBody>
      </p:sp>
      <p:sp>
        <p:nvSpPr>
          <p:cNvPr id="23" name="Line 5"/>
          <p:cNvSpPr>
            <a:spLocks noChangeShapeType="1"/>
          </p:cNvSpPr>
          <p:nvPr/>
        </p:nvSpPr>
        <p:spPr bwMode="auto">
          <a:xfrm>
            <a:off x="7858191" y="1529636"/>
            <a:ext cx="890587" cy="423862"/>
          </a:xfrm>
          <a:prstGeom prst="line">
            <a:avLst/>
          </a:prstGeom>
          <a:noFill/>
          <a:ln w="38160">
            <a:solidFill>
              <a:srgbClr val="FF0000"/>
            </a:solidFill>
            <a:miter lim="800000"/>
            <a:headEnd/>
            <a:tailEnd type="triangle" w="med" len="med"/>
          </a:ln>
        </p:spPr>
        <p:txBody>
          <a:bodyPr/>
          <a:lstStyle/>
          <a:p>
            <a:pPr defTabSz="449263" fontAlgn="base">
              <a:spcBef>
                <a:spcPct val="0"/>
              </a:spcBef>
              <a:spcAft>
                <a:spcPct val="0"/>
              </a:spcAft>
            </a:pPr>
            <a:endParaRPr lang="de-DE" sz="2000">
              <a:solidFill>
                <a:srgbClr val="FFFFFF"/>
              </a:solidFill>
              <a:latin typeface="Times New Roman" pitchFamily="18" charset="0"/>
            </a:endParaRPr>
          </a:p>
        </p:txBody>
      </p:sp>
      <p:sp>
        <p:nvSpPr>
          <p:cNvPr id="25" name="Line 7"/>
          <p:cNvSpPr>
            <a:spLocks noChangeShapeType="1"/>
          </p:cNvSpPr>
          <p:nvPr/>
        </p:nvSpPr>
        <p:spPr bwMode="auto">
          <a:xfrm>
            <a:off x="6105590" y="1453436"/>
            <a:ext cx="1752600" cy="76200"/>
          </a:xfrm>
          <a:prstGeom prst="line">
            <a:avLst/>
          </a:prstGeom>
          <a:noFill/>
          <a:ln w="38160">
            <a:solidFill>
              <a:srgbClr val="000000"/>
            </a:solidFill>
            <a:miter lim="800000"/>
            <a:headEnd/>
            <a:tailEnd type="triangle" w="med" len="med"/>
          </a:ln>
        </p:spPr>
        <p:txBody>
          <a:bodyPr/>
          <a:lstStyle/>
          <a:p>
            <a:pPr defTabSz="449263" fontAlgn="base">
              <a:spcBef>
                <a:spcPct val="0"/>
              </a:spcBef>
              <a:spcAft>
                <a:spcPct val="0"/>
              </a:spcAft>
            </a:pPr>
            <a:endParaRPr lang="de-DE" sz="2000">
              <a:solidFill>
                <a:srgbClr val="FFFFFF"/>
              </a:solidFill>
              <a:latin typeface="Times New Roman" pitchFamily="18" charset="0"/>
            </a:endParaRPr>
          </a:p>
        </p:txBody>
      </p:sp>
      <p:sp>
        <p:nvSpPr>
          <p:cNvPr id="26" name="Rectangle 8"/>
          <p:cNvSpPr>
            <a:spLocks noChangeArrowheads="1"/>
          </p:cNvSpPr>
          <p:nvPr/>
        </p:nvSpPr>
        <p:spPr bwMode="auto">
          <a:xfrm>
            <a:off x="8928713" y="926688"/>
            <a:ext cx="394958" cy="402291"/>
          </a:xfrm>
          <a:prstGeom prst="rect">
            <a:avLst/>
          </a:prstGeom>
          <a:noFill/>
          <a:ln w="9525">
            <a:noFill/>
            <a:round/>
            <a:headEnd/>
            <a:tailEnd/>
          </a:ln>
        </p:spPr>
        <p:txBody>
          <a:bodyPr wrap="none" lIns="90000" tIns="46800" rIns="90000" bIns="46800">
            <a:spAutoFit/>
          </a:bodyPr>
          <a:lstStyle/>
          <a:p>
            <a:pPr defTabSz="449263" fontAlgn="base">
              <a:spcBef>
                <a:spcPct val="0"/>
              </a:spcBef>
              <a:spcAft>
                <a:spcPct val="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solidFill>
                  <a:srgbClr val="3333CC"/>
                </a:solidFill>
                <a:latin typeface="Tahoma" panose="020B0604030504040204" pitchFamily="34" charset="0"/>
                <a:ea typeface="Tahoma" panose="020B0604030504040204" pitchFamily="34" charset="0"/>
                <a:cs typeface="Tahoma" panose="020B0604030504040204" pitchFamily="34" charset="0"/>
              </a:rPr>
              <a:t>K</a:t>
            </a:r>
            <a:r>
              <a:rPr lang="en-US" sz="2000" baseline="30000" dirty="0">
                <a:solidFill>
                  <a:srgbClr val="3333CC"/>
                </a:solidFill>
                <a:latin typeface="Tahoma" panose="020B0604030504040204" pitchFamily="34" charset="0"/>
                <a:ea typeface="Tahoma" panose="020B0604030504040204" pitchFamily="34" charset="0"/>
                <a:cs typeface="Tahoma" panose="020B0604030504040204" pitchFamily="34" charset="0"/>
              </a:rPr>
              <a:t>-</a:t>
            </a:r>
          </a:p>
        </p:txBody>
      </p:sp>
      <p:sp>
        <p:nvSpPr>
          <p:cNvPr id="27" name="Rectangle 9"/>
          <p:cNvSpPr>
            <a:spLocks noChangeArrowheads="1"/>
          </p:cNvSpPr>
          <p:nvPr/>
        </p:nvSpPr>
        <p:spPr bwMode="auto">
          <a:xfrm>
            <a:off x="8891652" y="1301607"/>
            <a:ext cx="419002" cy="402291"/>
          </a:xfrm>
          <a:prstGeom prst="rect">
            <a:avLst/>
          </a:prstGeom>
          <a:noFill/>
          <a:ln w="9525">
            <a:noFill/>
            <a:round/>
            <a:headEnd/>
            <a:tailEnd/>
          </a:ln>
        </p:spPr>
        <p:txBody>
          <a:bodyPr wrap="none" lIns="90000" tIns="46800" rIns="90000" bIns="46800">
            <a:spAutoFit/>
          </a:bodyPr>
          <a:lstStyle/>
          <a:p>
            <a:pPr defTabSz="449263" fontAlgn="base">
              <a:spcBef>
                <a:spcPct val="0"/>
              </a:spcBef>
              <a:spcAft>
                <a:spcPct val="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solidFill>
                  <a:srgbClr val="FF0000"/>
                </a:solidFill>
                <a:latin typeface="Symbol" pitchFamily="18" charset="2"/>
              </a:rPr>
              <a:t></a:t>
            </a:r>
            <a:r>
              <a:rPr lang="en-US" sz="2000" baseline="30000" dirty="0">
                <a:solidFill>
                  <a:srgbClr val="FF0000"/>
                </a:solidFill>
                <a:latin typeface="Times New Roman" pitchFamily="18" charset="0"/>
              </a:rPr>
              <a:t>+</a:t>
            </a:r>
          </a:p>
        </p:txBody>
      </p:sp>
      <p:sp>
        <p:nvSpPr>
          <p:cNvPr id="28" name="Rectangle 10"/>
          <p:cNvSpPr>
            <a:spLocks noChangeArrowheads="1"/>
          </p:cNvSpPr>
          <p:nvPr/>
        </p:nvSpPr>
        <p:spPr bwMode="auto">
          <a:xfrm>
            <a:off x="8677340" y="1667749"/>
            <a:ext cx="419002" cy="402291"/>
          </a:xfrm>
          <a:prstGeom prst="rect">
            <a:avLst/>
          </a:prstGeom>
          <a:noFill/>
          <a:ln w="9525">
            <a:noFill/>
            <a:round/>
            <a:headEnd/>
            <a:tailEnd/>
          </a:ln>
        </p:spPr>
        <p:txBody>
          <a:bodyPr wrap="none" lIns="90000" tIns="46800" rIns="90000" bIns="46800">
            <a:spAutoFit/>
          </a:bodyPr>
          <a:lstStyle/>
          <a:p>
            <a:pPr defTabSz="449263" fontAlgn="base">
              <a:spcBef>
                <a:spcPct val="0"/>
              </a:spcBef>
              <a:spcAft>
                <a:spcPct val="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solidFill>
                  <a:srgbClr val="FF0000"/>
                </a:solidFill>
                <a:latin typeface="Symbol" pitchFamily="18" charset="2"/>
              </a:rPr>
              <a:t></a:t>
            </a:r>
            <a:r>
              <a:rPr lang="en-US" sz="2000" baseline="30000" dirty="0">
                <a:solidFill>
                  <a:srgbClr val="FF0000"/>
                </a:solidFill>
                <a:latin typeface="Times New Roman" pitchFamily="18" charset="0"/>
              </a:rPr>
              <a:t>+</a:t>
            </a:r>
          </a:p>
        </p:txBody>
      </p:sp>
      <p:sp>
        <p:nvSpPr>
          <p:cNvPr id="31" name="Oval 13"/>
          <p:cNvSpPr>
            <a:spLocks noChangeArrowheads="1"/>
          </p:cNvSpPr>
          <p:nvPr/>
        </p:nvSpPr>
        <p:spPr bwMode="auto">
          <a:xfrm>
            <a:off x="7605777" y="1310562"/>
            <a:ext cx="642938" cy="428625"/>
          </a:xfrm>
          <a:prstGeom prst="ellipse">
            <a:avLst/>
          </a:prstGeom>
          <a:solidFill>
            <a:srgbClr val="00CC99">
              <a:alpha val="39999"/>
            </a:srgbClr>
          </a:solidFill>
          <a:ln w="9360">
            <a:solidFill>
              <a:srgbClr val="000000"/>
            </a:solidFill>
            <a:miter lim="800000"/>
            <a:headEnd/>
            <a:tailEnd/>
          </a:ln>
        </p:spPr>
        <p:txBody>
          <a:bodyPr wrap="none" anchor="ctr"/>
          <a:lstStyle/>
          <a:p>
            <a:pPr defTabSz="449263" fontAlgn="base">
              <a:spcBef>
                <a:spcPct val="0"/>
              </a:spcBef>
              <a:spcAft>
                <a:spcPct val="0"/>
              </a:spcAft>
              <a:buClr>
                <a:srgbClr val="000000"/>
              </a:buClr>
              <a:buSzPct val="100000"/>
            </a:pPr>
            <a:endParaRPr lang="de-DE" sz="2000">
              <a:solidFill>
                <a:srgbClr val="FFFFFF"/>
              </a:solidFill>
              <a:latin typeface="Times New Roman" pitchFamily="18" charset="0"/>
            </a:endParaRPr>
          </a:p>
        </p:txBody>
      </p:sp>
      <p:sp>
        <p:nvSpPr>
          <p:cNvPr id="32" name="Text Box 14"/>
          <p:cNvSpPr txBox="1">
            <a:spLocks noChangeArrowheads="1"/>
          </p:cNvSpPr>
          <p:nvPr/>
        </p:nvSpPr>
        <p:spPr bwMode="auto">
          <a:xfrm>
            <a:off x="7686486" y="888512"/>
            <a:ext cx="481520" cy="402291"/>
          </a:xfrm>
          <a:prstGeom prst="rect">
            <a:avLst/>
          </a:prstGeom>
          <a:noFill/>
          <a:ln w="9525">
            <a:noFill/>
            <a:round/>
            <a:headEnd/>
            <a:tailEnd/>
          </a:ln>
        </p:spPr>
        <p:txBody>
          <a:bodyPr wrap="none" lIns="90000" tIns="46800" rIns="90000" bIns="46800">
            <a:spAutoFit/>
          </a:bodyPr>
          <a:lstStyle/>
          <a:p>
            <a:pPr defTabSz="449263" fontAlgn="base">
              <a:spcBef>
                <a:spcPct val="0"/>
              </a:spcBef>
              <a:spcAft>
                <a:spcPct val="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D</a:t>
            </a:r>
            <a:r>
              <a:rPr lang="en-US" sz="2000" baseline="30000" dirty="0">
                <a:solidFill>
                  <a:srgbClr val="000000"/>
                </a:solidFill>
                <a:latin typeface="Tahoma" panose="020B0604030504040204" pitchFamily="34" charset="0"/>
                <a:ea typeface="Tahoma" panose="020B0604030504040204" pitchFamily="34" charset="0"/>
                <a:cs typeface="Tahoma" panose="020B0604030504040204" pitchFamily="34" charset="0"/>
              </a:rPr>
              <a:t>+</a:t>
            </a:r>
          </a:p>
        </p:txBody>
      </p:sp>
      <p:sp>
        <p:nvSpPr>
          <p:cNvPr id="33" name="Line 16"/>
          <p:cNvSpPr>
            <a:spLocks noChangeShapeType="1"/>
          </p:cNvSpPr>
          <p:nvPr/>
        </p:nvSpPr>
        <p:spPr bwMode="auto">
          <a:xfrm flipH="1" flipV="1">
            <a:off x="6104003" y="1308973"/>
            <a:ext cx="1789113" cy="223838"/>
          </a:xfrm>
          <a:prstGeom prst="line">
            <a:avLst/>
          </a:prstGeom>
          <a:noFill/>
          <a:ln w="57240">
            <a:solidFill>
              <a:srgbClr val="FF0000"/>
            </a:solidFill>
            <a:prstDash val="dash"/>
            <a:miter lim="800000"/>
            <a:headEnd/>
            <a:tailEnd type="triangle" w="med" len="med"/>
          </a:ln>
        </p:spPr>
        <p:txBody>
          <a:bodyPr/>
          <a:lstStyle/>
          <a:p>
            <a:pPr defTabSz="449263" fontAlgn="base">
              <a:spcBef>
                <a:spcPct val="0"/>
              </a:spcBef>
              <a:spcAft>
                <a:spcPct val="0"/>
              </a:spcAft>
            </a:pPr>
            <a:endParaRPr lang="de-DE" sz="2000">
              <a:solidFill>
                <a:srgbClr val="FFFFFF"/>
              </a:solidFill>
              <a:latin typeface="Times New Roman" pitchFamily="18" charset="0"/>
            </a:endParaRPr>
          </a:p>
        </p:txBody>
      </p:sp>
      <p:sp>
        <p:nvSpPr>
          <p:cNvPr id="34" name="Oval 18"/>
          <p:cNvSpPr>
            <a:spLocks noChangeArrowheads="1"/>
          </p:cNvSpPr>
          <p:nvPr/>
        </p:nvSpPr>
        <p:spPr bwMode="auto">
          <a:xfrm rot="-4020000">
            <a:off x="5891277" y="1239123"/>
            <a:ext cx="457200" cy="304800"/>
          </a:xfrm>
          <a:prstGeom prst="ellipse">
            <a:avLst/>
          </a:prstGeom>
          <a:solidFill>
            <a:srgbClr val="00CC99">
              <a:alpha val="12941"/>
            </a:srgbClr>
          </a:solidFill>
          <a:ln w="9360">
            <a:solidFill>
              <a:srgbClr val="000000"/>
            </a:solidFill>
            <a:miter lim="800000"/>
            <a:headEnd/>
            <a:tailEnd/>
          </a:ln>
        </p:spPr>
        <p:txBody>
          <a:bodyPr wrap="none" anchor="ctr"/>
          <a:lstStyle/>
          <a:p>
            <a:pPr defTabSz="449263" fontAlgn="base">
              <a:spcBef>
                <a:spcPct val="0"/>
              </a:spcBef>
              <a:spcAft>
                <a:spcPct val="0"/>
              </a:spcAft>
              <a:buClr>
                <a:srgbClr val="000000"/>
              </a:buClr>
              <a:buSzPct val="100000"/>
            </a:pPr>
            <a:endParaRPr lang="de-DE" sz="2000">
              <a:solidFill>
                <a:srgbClr val="FFFFFF"/>
              </a:solidFill>
              <a:latin typeface="Times New Roman" pitchFamily="18" charset="0"/>
            </a:endParaRPr>
          </a:p>
        </p:txBody>
      </p:sp>
      <p:sp>
        <p:nvSpPr>
          <p:cNvPr id="40" name="Text Box 25"/>
          <p:cNvSpPr txBox="1">
            <a:spLocks noChangeArrowheads="1"/>
          </p:cNvSpPr>
          <p:nvPr/>
        </p:nvSpPr>
        <p:spPr bwMode="auto">
          <a:xfrm>
            <a:off x="5892436" y="733532"/>
            <a:ext cx="1592400" cy="309958"/>
          </a:xfrm>
          <a:prstGeom prst="rect">
            <a:avLst/>
          </a:prstGeom>
          <a:noFill/>
          <a:ln w="9525">
            <a:noFill/>
            <a:round/>
            <a:headEnd/>
            <a:tailEnd/>
          </a:ln>
        </p:spPr>
        <p:txBody>
          <a:bodyPr wrap="none" lIns="90000" tIns="46800" rIns="90000" bIns="46800">
            <a:spAutoFit/>
          </a:bodyPr>
          <a:lstStyle/>
          <a:p>
            <a:pPr defTabSz="449263" fontAlgn="base">
              <a:spcBef>
                <a:spcPct val="0"/>
              </a:spcBef>
              <a:spcAft>
                <a:spcPct val="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c</a:t>
            </a:r>
            <a:r>
              <a:rPr lang="el-GR" sz="1400" dirty="0">
                <a:solidFill>
                  <a:srgbClr val="000000"/>
                </a:solidFill>
                <a:latin typeface="Tahoma" panose="020B0604030504040204" pitchFamily="34" charset="0"/>
                <a:ea typeface="Tahoma" panose="020B0604030504040204" pitchFamily="34" charset="0"/>
                <a:cs typeface="Tahoma" panose="020B0604030504040204" pitchFamily="34" charset="0"/>
              </a:rPr>
              <a:t>τ</a:t>
            </a: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 = 60…312 </a:t>
            </a:r>
            <a:r>
              <a:rPr lang="el-GR" sz="1400" dirty="0">
                <a:solidFill>
                  <a:srgbClr val="000000"/>
                </a:solidFill>
                <a:latin typeface="Tahoma" panose="020B0604030504040204" pitchFamily="34" charset="0"/>
                <a:ea typeface="Tahoma" panose="020B0604030504040204" pitchFamily="34" charset="0"/>
                <a:cs typeface="Tahoma" panose="020B0604030504040204" pitchFamily="34" charset="0"/>
              </a:rPr>
              <a:t>μ</a:t>
            </a: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m </a:t>
            </a:r>
          </a:p>
        </p:txBody>
      </p:sp>
      <p:sp>
        <p:nvSpPr>
          <p:cNvPr id="42" name="Rectangle 21"/>
          <p:cNvSpPr>
            <a:spLocks noChangeArrowheads="1"/>
          </p:cNvSpPr>
          <p:nvPr/>
        </p:nvSpPr>
        <p:spPr bwMode="auto">
          <a:xfrm>
            <a:off x="2274397" y="949221"/>
            <a:ext cx="3886200" cy="276999"/>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r>
              <a:rPr lang="de-DE" sz="1200" dirty="0"/>
              <a:t>O. </a:t>
            </a:r>
            <a:r>
              <a:rPr lang="de-DE" sz="1200" dirty="0" err="1"/>
              <a:t>Lynnik</a:t>
            </a:r>
            <a:r>
              <a:rPr lang="de-DE" sz="1200" dirty="0"/>
              <a:t> et al., </a:t>
            </a:r>
            <a:r>
              <a:rPr lang="de-DE" sz="1200" dirty="0" err="1"/>
              <a:t>Nucl</a:t>
            </a:r>
            <a:r>
              <a:rPr lang="de-DE" sz="1200" dirty="0"/>
              <a:t>. Phys. A 786 (2007) 183</a:t>
            </a:r>
          </a:p>
        </p:txBody>
      </p:sp>
      <p:sp>
        <p:nvSpPr>
          <p:cNvPr id="7" name="Textfeld 6"/>
          <p:cNvSpPr txBox="1"/>
          <p:nvPr/>
        </p:nvSpPr>
        <p:spPr>
          <a:xfrm>
            <a:off x="1703513" y="4725144"/>
            <a:ext cx="917239" cy="369332"/>
          </a:xfrm>
          <a:prstGeom prst="rect">
            <a:avLst/>
          </a:prstGeom>
          <a:noFill/>
        </p:spPr>
        <p:txBody>
          <a:bodyPr wrap="none" rtlCol="0">
            <a:spAutoFit/>
          </a:bodyPr>
          <a:lstStyle/>
          <a:p>
            <a:r>
              <a:rPr lang="de-DE" dirty="0" err="1">
                <a:solidFill>
                  <a:schemeClr val="bg1"/>
                </a:solidFill>
                <a:latin typeface="Tahoma" panose="020B0604030504040204" pitchFamily="34" charset="0"/>
                <a:ea typeface="Tahoma" panose="020B0604030504040204" pitchFamily="34" charset="0"/>
                <a:cs typeface="Tahoma" panose="020B0604030504040204" pitchFamily="34" charset="0"/>
              </a:rPr>
              <a:t>UrQMD</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feld 10"/>
          <p:cNvSpPr txBox="1"/>
          <p:nvPr/>
        </p:nvSpPr>
        <p:spPr>
          <a:xfrm>
            <a:off x="4583832" y="4653136"/>
            <a:ext cx="1313180" cy="369332"/>
          </a:xfrm>
          <a:prstGeom prst="rect">
            <a:avLst/>
          </a:prstGeom>
          <a:noFill/>
        </p:spPr>
        <p:txBody>
          <a:bodyPr wrap="none" rtlCol="0">
            <a:spAutoFit/>
          </a:bodyPr>
          <a:lstStyle/>
          <a:p>
            <a:r>
              <a:rPr lang="el-GR" dirty="0">
                <a:solidFill>
                  <a:schemeClr val="bg1"/>
                </a:solidFill>
                <a:latin typeface="Tahoma" panose="020B0604030504040204" pitchFamily="34" charset="0"/>
                <a:ea typeface="Tahoma" panose="020B0604030504040204" pitchFamily="34" charset="0"/>
                <a:cs typeface="Tahoma" panose="020B0604030504040204" pitchFamily="34" charset="0"/>
              </a:rPr>
              <a:t>δ</a:t>
            </a:r>
            <a:r>
              <a:rPr lang="de-DE"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de-DE" dirty="0" err="1">
                <a:solidFill>
                  <a:schemeClr val="bg1"/>
                </a:solidFill>
                <a:latin typeface="Tahoma" panose="020B0604030504040204" pitchFamily="34" charset="0"/>
                <a:ea typeface="Tahoma" panose="020B0604030504040204" pitchFamily="34" charset="0"/>
                <a:cs typeface="Tahoma" panose="020B0604030504040204" pitchFamily="34" charset="0"/>
              </a:rPr>
              <a:t>electrons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3" name="Picture 8" descr="pNi_15GeV_S_Bg.png"/>
          <p:cNvPicPr>
            <a:picLocks noChangeAspect="1"/>
          </p:cNvPicPr>
          <p:nvPr/>
        </p:nvPicPr>
        <p:blipFill>
          <a:blip r:embed="rId6" cstate="print"/>
          <a:stretch>
            <a:fillRect/>
          </a:stretch>
        </p:blipFill>
        <p:spPr>
          <a:xfrm>
            <a:off x="5496011" y="1868894"/>
            <a:ext cx="2866420" cy="2070579"/>
          </a:xfrm>
          <a:prstGeom prst="rect">
            <a:avLst/>
          </a:prstGeom>
        </p:spPr>
      </p:pic>
      <p:sp>
        <p:nvSpPr>
          <p:cNvPr id="14" name="Textfeld 13"/>
          <p:cNvSpPr txBox="1"/>
          <p:nvPr/>
        </p:nvSpPr>
        <p:spPr>
          <a:xfrm>
            <a:off x="8148523" y="2452246"/>
            <a:ext cx="2448106" cy="338554"/>
          </a:xfrm>
          <a:prstGeom prst="rect">
            <a:avLst/>
          </a:prstGeom>
          <a:noFill/>
        </p:spPr>
        <p:txBody>
          <a:bodyPr wrap="none" rtlCol="0">
            <a:spAutoFit/>
          </a:bodyPr>
          <a:lstStyle/>
          <a:p>
            <a:r>
              <a:rPr lang="de-DE" sz="1600" dirty="0">
                <a:latin typeface="Tahoma" panose="020B0604030504040204" pitchFamily="34" charset="0"/>
                <a:ea typeface="Tahoma" panose="020B0604030504040204" pitchFamily="34" charset="0"/>
                <a:cs typeface="Tahoma" panose="020B0604030504040204" pitchFamily="34" charset="0"/>
              </a:rPr>
              <a:t>Simulation p + N 15 </a:t>
            </a:r>
            <a:r>
              <a:rPr lang="de-DE" sz="1600" dirty="0" err="1">
                <a:latin typeface="Tahoma" panose="020B0604030504040204" pitchFamily="34" charset="0"/>
                <a:ea typeface="Tahoma" panose="020B0604030504040204" pitchFamily="34" charset="0"/>
                <a:cs typeface="Tahoma" panose="020B0604030504040204" pitchFamily="34" charset="0"/>
              </a:rPr>
              <a:t>GeV</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77011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a:t>
            </a:r>
            <a:r>
              <a:rPr lang="de-DE" sz="2800" dirty="0"/>
              <a:t>VEN</a:t>
            </a:r>
            <a:r>
              <a:rPr lang="de-DE" dirty="0"/>
              <a:t> H</a:t>
            </a:r>
            <a:r>
              <a:rPr lang="de-DE" sz="2800" dirty="0"/>
              <a:t>IGHER</a:t>
            </a:r>
            <a:r>
              <a:rPr lang="de-DE" dirty="0"/>
              <a:t> A</a:t>
            </a:r>
            <a:r>
              <a:rPr lang="de-DE" sz="2800" dirty="0"/>
              <a:t>CHIEVABLE</a:t>
            </a:r>
            <a:r>
              <a:rPr lang="de-DE" dirty="0"/>
              <a:t> D</a:t>
            </a:r>
            <a:r>
              <a:rPr lang="de-DE" sz="2800" dirty="0"/>
              <a:t>ENSITIES</a:t>
            </a:r>
            <a:r>
              <a:rPr lang="de-DE" dirty="0"/>
              <a:t> I</a:t>
            </a:r>
            <a:r>
              <a:rPr lang="de-DE" sz="2800" dirty="0"/>
              <a:t>N</a:t>
            </a:r>
            <a:r>
              <a:rPr lang="de-DE" dirty="0"/>
              <a:t> A</a:t>
            </a:r>
            <a:r>
              <a:rPr lang="de-DE" sz="2800" dirty="0"/>
              <a:t>U</a:t>
            </a:r>
            <a:r>
              <a:rPr lang="de-DE" dirty="0"/>
              <a:t>-A</a:t>
            </a:r>
            <a:r>
              <a:rPr lang="de-DE" sz="2800" dirty="0"/>
              <a:t>U</a:t>
            </a:r>
            <a:r>
              <a:rPr lang="de-DE" dirty="0"/>
              <a:t> C</a:t>
            </a:r>
            <a:r>
              <a:rPr lang="de-DE" sz="2800" dirty="0"/>
              <a:t>OLLISIONS</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12</a:t>
            </a:fld>
            <a:endParaRPr lang="en-GB" dirty="0"/>
          </a:p>
        </p:txBody>
      </p:sp>
      <p:sp>
        <p:nvSpPr>
          <p:cNvPr id="8" name="TextBox 7"/>
          <p:cNvSpPr txBox="1"/>
          <p:nvPr/>
        </p:nvSpPr>
        <p:spPr>
          <a:xfrm>
            <a:off x="421932" y="5797935"/>
            <a:ext cx="4167568" cy="738664"/>
          </a:xfrm>
          <a:prstGeom prst="rect">
            <a:avLst/>
          </a:prstGeom>
          <a:noFill/>
        </p:spPr>
        <p:txBody>
          <a:bodyPr wrap="square" rtlCol="0">
            <a:spAutoFit/>
          </a:bodyPr>
          <a:lstStyle/>
          <a:p>
            <a:r>
              <a:rPr lang="de-DE" sz="1400" b="1" i="1" dirty="0"/>
              <a:t>J. Randrup &amp; J. Cleymans, PRC 74 (2006) 047901</a:t>
            </a:r>
          </a:p>
          <a:p>
            <a:r>
              <a:rPr lang="de-DE" sz="1400" b="1" i="1" dirty="0"/>
              <a:t>I.C. Arsene et al., PRC 75 (2007) 034902</a:t>
            </a:r>
          </a:p>
          <a:p>
            <a:r>
              <a:rPr lang="en-GB" sz="1400" b="1" i="1" dirty="0" err="1"/>
              <a:t>Friman</a:t>
            </a:r>
            <a:r>
              <a:rPr lang="en-GB" sz="1400" b="1" i="1" dirty="0"/>
              <a:t> et al., The CBM Physics Book, Springer (2010)</a:t>
            </a:r>
            <a:endParaRPr lang="de-DE" sz="1400" b="1" i="1"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631" y="5852440"/>
            <a:ext cx="327122" cy="216024"/>
          </a:xfrm>
          <a:prstGeom prst="rect">
            <a:avLst/>
          </a:prstGeom>
        </p:spPr>
      </p:pic>
      <p:pic>
        <p:nvPicPr>
          <p:cNvPr id="10" name="Picture 4" descr="Q:\Eigene Dateien\cbm\documents\Physics Book\CBM-BOOK\Part3\Figs\rho-05.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780" r="8497" b="4483"/>
          <a:stretch/>
        </p:blipFill>
        <p:spPr bwMode="auto">
          <a:xfrm>
            <a:off x="2340" y="989612"/>
            <a:ext cx="5847682" cy="43327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Q:\Eigene Dateien\cbm\documents\Physics Book\CBM-BOOK\Part3\Figs\rho-10.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7590" r="8117" b="4282"/>
          <a:stretch/>
        </p:blipFill>
        <p:spPr bwMode="auto">
          <a:xfrm>
            <a:off x="6095163" y="989612"/>
            <a:ext cx="5929556" cy="4394693"/>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Gerade Verbindung 17"/>
          <p:cNvCxnSpPr/>
          <p:nvPr/>
        </p:nvCxnSpPr>
        <p:spPr bwMode="auto">
          <a:xfrm flipV="1">
            <a:off x="736843" y="3442866"/>
            <a:ext cx="4920473" cy="11512"/>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7" name="Textfeld 18"/>
              <p:cNvSpPr txBox="1"/>
              <p:nvPr/>
            </p:nvSpPr>
            <p:spPr>
              <a:xfrm>
                <a:off x="1751558" y="4022001"/>
                <a:ext cx="2007794" cy="461665"/>
              </a:xfrm>
              <a:prstGeom prst="rect">
                <a:avLst/>
              </a:prstGeom>
              <a:solidFill>
                <a:srgbClr val="FFFF00"/>
              </a:solidFill>
            </p:spPr>
            <p:txBody>
              <a:bodyPr wrap="none" rtlCol="0" anchor="ctr">
                <a:spAutoFit/>
              </a:bodyPr>
              <a:lstStyle/>
              <a:p>
                <a:pPr algn="ctr"/>
                <a:r>
                  <a:rPr lang="de-DE" sz="2400" b="1" dirty="0">
                    <a:solidFill>
                      <a:srgbClr val="002060"/>
                    </a:solidFill>
                  </a:rPr>
                  <a:t>5</a:t>
                </a:r>
                <a:r>
                  <a:rPr lang="el-GR" sz="2400" b="1" dirty="0">
                    <a:solidFill>
                      <a:srgbClr val="002060"/>
                    </a:solidFill>
                  </a:rPr>
                  <a:t>ρ</a:t>
                </a:r>
                <a:r>
                  <a:rPr lang="de-DE" sz="2400" b="1" baseline="-25000" dirty="0">
                    <a:solidFill>
                      <a:srgbClr val="002060"/>
                    </a:solidFill>
                  </a:rPr>
                  <a:t>0 </a:t>
                </a:r>
                <a:r>
                  <a:rPr lang="de-DE" sz="2400" b="1" dirty="0">
                    <a:solidFill>
                      <a:srgbClr val="002060"/>
                    </a:solidFill>
                  </a:rPr>
                  <a:t>; </a:t>
                </a:r>
                <a14:m>
                  <m:oMath xmlns:m="http://schemas.openxmlformats.org/officeDocument/2006/math">
                    <m:r>
                      <a:rPr lang="de-DE" sz="2400" b="1" i="1" smtClean="0">
                        <a:solidFill>
                          <a:srgbClr val="002060"/>
                        </a:solidFill>
                        <a:latin typeface="Cambria Math" panose="02040503050406030204" pitchFamily="18" charset="0"/>
                        <a:ea typeface="Cambria Math" panose="02040503050406030204" pitchFamily="18" charset="0"/>
                      </a:rPr>
                      <m:t>∼</m:t>
                    </m:r>
                    <m:r>
                      <a:rPr lang="en-US" sz="2400" b="1" i="1" smtClean="0">
                        <a:solidFill>
                          <a:srgbClr val="002060"/>
                        </a:solidFill>
                        <a:latin typeface="Cambria Math" panose="02040503050406030204" pitchFamily="18" charset="0"/>
                        <a:ea typeface="Cambria Math" panose="02040503050406030204" pitchFamily="18" charset="0"/>
                      </a:rPr>
                      <m:t> </m:t>
                    </m:r>
                  </m:oMath>
                </a14:m>
                <a:r>
                  <a:rPr lang="de-DE" sz="2400" b="1" dirty="0">
                    <a:solidFill>
                      <a:srgbClr val="002060"/>
                    </a:solidFill>
                  </a:rPr>
                  <a:t>10fm/c</a:t>
                </a:r>
                <a:endParaRPr lang="de-DE" sz="2400" b="1" baseline="-25000" dirty="0">
                  <a:solidFill>
                    <a:srgbClr val="002060"/>
                  </a:solidFill>
                </a:endParaRPr>
              </a:p>
            </p:txBody>
          </p:sp>
        </mc:Choice>
        <mc:Fallback xmlns="">
          <p:sp>
            <p:nvSpPr>
              <p:cNvPr id="17" name="Textfeld 18"/>
              <p:cNvSpPr txBox="1">
                <a:spLocks noRot="1" noChangeAspect="1" noMove="1" noResize="1" noEditPoints="1" noAdjustHandles="1" noChangeArrowheads="1" noChangeShapeType="1" noTextEdit="1"/>
              </p:cNvSpPr>
              <p:nvPr/>
            </p:nvSpPr>
            <p:spPr>
              <a:xfrm>
                <a:off x="1751558" y="4022001"/>
                <a:ext cx="2007794" cy="461665"/>
              </a:xfrm>
              <a:prstGeom prst="rect">
                <a:avLst/>
              </a:prstGeom>
              <a:blipFill>
                <a:blip r:embed="rId5"/>
                <a:stretch>
                  <a:fillRect l="-4242" t="-10526" r="-3939" b="-28947"/>
                </a:stretch>
              </a:blipFill>
            </p:spPr>
            <p:txBody>
              <a:bodyPr/>
              <a:lstStyle/>
              <a:p>
                <a:r>
                  <a:rPr lang="en-DE">
                    <a:noFill/>
                  </a:rPr>
                  <a:t> </a:t>
                </a:r>
              </a:p>
            </p:txBody>
          </p:sp>
        </mc:Fallback>
      </mc:AlternateContent>
      <p:cxnSp>
        <p:nvCxnSpPr>
          <p:cNvPr id="19" name="Gerade Verbindung 17"/>
          <p:cNvCxnSpPr/>
          <p:nvPr/>
        </p:nvCxnSpPr>
        <p:spPr bwMode="auto">
          <a:xfrm flipV="1">
            <a:off x="6825359" y="2700471"/>
            <a:ext cx="5019112" cy="10978"/>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1" name="Textfeld 18"/>
              <p:cNvSpPr txBox="1"/>
              <p:nvPr/>
            </p:nvSpPr>
            <p:spPr>
              <a:xfrm>
                <a:off x="7475733" y="3744873"/>
                <a:ext cx="1852303" cy="461665"/>
              </a:xfrm>
              <a:prstGeom prst="rect">
                <a:avLst/>
              </a:prstGeom>
              <a:solidFill>
                <a:srgbClr val="FFFF00"/>
              </a:solidFill>
            </p:spPr>
            <p:txBody>
              <a:bodyPr wrap="none" rtlCol="0" anchor="ctr">
                <a:spAutoFit/>
              </a:bodyPr>
              <a:lstStyle/>
              <a:p>
                <a:pPr algn="ctr"/>
                <a:r>
                  <a:rPr lang="de-DE" sz="2400" b="1" dirty="0">
                    <a:solidFill>
                      <a:srgbClr val="002060"/>
                    </a:solidFill>
                  </a:rPr>
                  <a:t>8</a:t>
                </a:r>
                <a:r>
                  <a:rPr lang="el-GR" sz="2400" b="1" dirty="0">
                    <a:solidFill>
                      <a:srgbClr val="002060"/>
                    </a:solidFill>
                  </a:rPr>
                  <a:t>ρ</a:t>
                </a:r>
                <a:r>
                  <a:rPr lang="de-DE" sz="2400" b="1" baseline="-25000" dirty="0">
                    <a:solidFill>
                      <a:srgbClr val="002060"/>
                    </a:solidFill>
                  </a:rPr>
                  <a:t>0 </a:t>
                </a:r>
                <a:r>
                  <a:rPr lang="de-DE" sz="2400" b="1" dirty="0">
                    <a:solidFill>
                      <a:srgbClr val="002060"/>
                    </a:solidFill>
                  </a:rPr>
                  <a:t>; </a:t>
                </a:r>
                <a14:m>
                  <m:oMath xmlns:m="http://schemas.openxmlformats.org/officeDocument/2006/math">
                    <m:r>
                      <a:rPr lang="de-DE" sz="2400" b="1" i="1" smtClean="0">
                        <a:solidFill>
                          <a:srgbClr val="002060"/>
                        </a:solidFill>
                        <a:latin typeface="Cambria Math" panose="02040503050406030204" pitchFamily="18" charset="0"/>
                        <a:ea typeface="Cambria Math" panose="02040503050406030204" pitchFamily="18" charset="0"/>
                      </a:rPr>
                      <m:t>∼</m:t>
                    </m:r>
                    <m:r>
                      <a:rPr lang="en-US" sz="2400" b="1" i="1" smtClean="0">
                        <a:solidFill>
                          <a:srgbClr val="002060"/>
                        </a:solidFill>
                        <a:latin typeface="Cambria Math" panose="02040503050406030204" pitchFamily="18" charset="0"/>
                        <a:ea typeface="Cambria Math" panose="02040503050406030204" pitchFamily="18" charset="0"/>
                      </a:rPr>
                      <m:t> </m:t>
                    </m:r>
                  </m:oMath>
                </a14:m>
                <a:r>
                  <a:rPr lang="de-DE" sz="2400" b="1" dirty="0">
                    <a:solidFill>
                      <a:srgbClr val="002060"/>
                    </a:solidFill>
                  </a:rPr>
                  <a:t>5fm/c</a:t>
                </a:r>
                <a:endParaRPr lang="de-DE" sz="2400" b="1" baseline="-25000" dirty="0">
                  <a:solidFill>
                    <a:srgbClr val="002060"/>
                  </a:solidFill>
                </a:endParaRPr>
              </a:p>
            </p:txBody>
          </p:sp>
        </mc:Choice>
        <mc:Fallback xmlns="">
          <p:sp>
            <p:nvSpPr>
              <p:cNvPr id="21" name="Textfeld 18"/>
              <p:cNvSpPr txBox="1">
                <a:spLocks noRot="1" noChangeAspect="1" noMove="1" noResize="1" noEditPoints="1" noAdjustHandles="1" noChangeArrowheads="1" noChangeShapeType="1" noTextEdit="1"/>
              </p:cNvSpPr>
              <p:nvPr/>
            </p:nvSpPr>
            <p:spPr>
              <a:xfrm>
                <a:off x="7475733" y="3744873"/>
                <a:ext cx="1852303" cy="461665"/>
              </a:xfrm>
              <a:prstGeom prst="rect">
                <a:avLst/>
              </a:prstGeom>
              <a:blipFill>
                <a:blip r:embed="rId6"/>
                <a:stretch>
                  <a:fillRect l="-4605" t="-9211" r="-4605" b="-30263"/>
                </a:stretch>
              </a:blipFill>
            </p:spPr>
            <p:txBody>
              <a:bodyPr/>
              <a:lstStyle/>
              <a:p>
                <a:r>
                  <a:rPr lang="en-DE">
                    <a:noFill/>
                  </a:rPr>
                  <a:t> </a:t>
                </a:r>
              </a:p>
            </p:txBody>
          </p:sp>
        </mc:Fallback>
      </mc:AlternateContent>
      <p:sp>
        <p:nvSpPr>
          <p:cNvPr id="22" name="Textfeld 18"/>
          <p:cNvSpPr txBox="1"/>
          <p:nvPr/>
        </p:nvSpPr>
        <p:spPr>
          <a:xfrm>
            <a:off x="1593793" y="838097"/>
            <a:ext cx="3176852" cy="461665"/>
          </a:xfrm>
          <a:prstGeom prst="rect">
            <a:avLst/>
          </a:prstGeom>
          <a:solidFill>
            <a:srgbClr val="92D050"/>
          </a:solidFill>
        </p:spPr>
        <p:txBody>
          <a:bodyPr wrap="square" rtlCol="0" anchor="ctr">
            <a:spAutoFit/>
          </a:bodyPr>
          <a:lstStyle/>
          <a:p>
            <a:pPr algn="ctr"/>
            <a:r>
              <a:rPr lang="de-DE" sz="2400" b="1" i="1" dirty="0">
                <a:solidFill>
                  <a:srgbClr val="002060"/>
                </a:solidFill>
              </a:rPr>
              <a:t>5 A GeV Au+Au (b = 0)</a:t>
            </a:r>
            <a:endParaRPr lang="de-DE" sz="2400" b="1" i="1" baseline="-25000" dirty="0">
              <a:solidFill>
                <a:srgbClr val="002060"/>
              </a:solidFill>
            </a:endParaRPr>
          </a:p>
        </p:txBody>
      </p:sp>
      <p:sp>
        <p:nvSpPr>
          <p:cNvPr id="23" name="Textfeld 18"/>
          <p:cNvSpPr txBox="1"/>
          <p:nvPr/>
        </p:nvSpPr>
        <p:spPr>
          <a:xfrm>
            <a:off x="7703941" y="843956"/>
            <a:ext cx="3261099" cy="461665"/>
          </a:xfrm>
          <a:prstGeom prst="rect">
            <a:avLst/>
          </a:prstGeom>
          <a:solidFill>
            <a:srgbClr val="92D050"/>
          </a:solidFill>
        </p:spPr>
        <p:txBody>
          <a:bodyPr wrap="square" rtlCol="0" anchor="ctr">
            <a:spAutoFit/>
          </a:bodyPr>
          <a:lstStyle/>
          <a:p>
            <a:pPr algn="ctr"/>
            <a:r>
              <a:rPr lang="de-DE" sz="2400" b="1" i="1" dirty="0">
                <a:solidFill>
                  <a:srgbClr val="002060"/>
                </a:solidFill>
              </a:rPr>
              <a:t>10 A GeV Au+Au (b = 0)</a:t>
            </a:r>
            <a:endParaRPr lang="de-DE" sz="2400" b="1" i="1" baseline="-25000" dirty="0">
              <a:solidFill>
                <a:srgbClr val="002060"/>
              </a:solidFill>
            </a:endParaRPr>
          </a:p>
        </p:txBody>
      </p:sp>
      <p:sp>
        <p:nvSpPr>
          <p:cNvPr id="26" name="Content Placeholder 5"/>
          <p:cNvSpPr txBox="1">
            <a:spLocks/>
          </p:cNvSpPr>
          <p:nvPr/>
        </p:nvSpPr>
        <p:spPr>
          <a:xfrm>
            <a:off x="4613895" y="5426306"/>
            <a:ext cx="7402069" cy="1017405"/>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b="1" dirty="0">
                <a:solidFill>
                  <a:srgbClr val="C00000"/>
                </a:solidFill>
                <a:latin typeface="+mn-lt"/>
              </a:rPr>
              <a:t>C</a:t>
            </a:r>
            <a:r>
              <a:rPr lang="de-DE" b="1" dirty="0">
                <a:solidFill>
                  <a:srgbClr val="002060"/>
                </a:solidFill>
                <a:latin typeface="+mn-lt"/>
              </a:rPr>
              <a:t>ompressed </a:t>
            </a:r>
            <a:r>
              <a:rPr lang="de-DE" b="1" dirty="0">
                <a:solidFill>
                  <a:srgbClr val="C00000"/>
                </a:solidFill>
                <a:latin typeface="+mn-lt"/>
              </a:rPr>
              <a:t>B</a:t>
            </a:r>
            <a:r>
              <a:rPr lang="de-DE" b="1" dirty="0">
                <a:solidFill>
                  <a:srgbClr val="002060"/>
                </a:solidFill>
                <a:latin typeface="+mn-lt"/>
              </a:rPr>
              <a:t>aryonic </a:t>
            </a:r>
            <a:r>
              <a:rPr lang="de-DE" b="1" dirty="0">
                <a:solidFill>
                  <a:srgbClr val="C00000"/>
                </a:solidFill>
                <a:latin typeface="+mn-lt"/>
              </a:rPr>
              <a:t>M</a:t>
            </a:r>
            <a:r>
              <a:rPr lang="de-DE" b="1" dirty="0">
                <a:solidFill>
                  <a:srgbClr val="002060"/>
                </a:solidFill>
                <a:latin typeface="+mn-lt"/>
              </a:rPr>
              <a:t>atter (</a:t>
            </a:r>
            <a:r>
              <a:rPr lang="de-DE" b="1" dirty="0">
                <a:solidFill>
                  <a:srgbClr val="C00000"/>
                </a:solidFill>
                <a:latin typeface="+mn-lt"/>
              </a:rPr>
              <a:t>CBM</a:t>
            </a:r>
            <a:r>
              <a:rPr lang="de-DE" b="1" dirty="0">
                <a:solidFill>
                  <a:srgbClr val="002060"/>
                </a:solidFill>
                <a:latin typeface="+mn-lt"/>
              </a:rPr>
              <a:t>) Experiment</a:t>
            </a:r>
          </a:p>
          <a:p>
            <a:pPr marL="0" indent="0" algn="ctr">
              <a:buFont typeface="Arial" panose="020B0604020202020204" pitchFamily="34" charset="0"/>
              <a:buNone/>
            </a:pPr>
            <a:r>
              <a:rPr lang="de-DE" b="1" dirty="0">
                <a:solidFill>
                  <a:srgbClr val="002060"/>
                </a:solidFill>
                <a:latin typeface="+mn-lt"/>
              </a:rPr>
              <a:t>GSI-FAIR SIS100 accelerator – 11 AGeV (Au), 8</a:t>
            </a:r>
            <a:r>
              <a:rPr lang="el-GR" b="1" dirty="0">
                <a:solidFill>
                  <a:srgbClr val="002060"/>
                </a:solidFill>
                <a:latin typeface="+mn-lt"/>
              </a:rPr>
              <a:t>ρ</a:t>
            </a:r>
            <a:r>
              <a:rPr lang="de-DE" b="1" baseline="-25000" dirty="0">
                <a:solidFill>
                  <a:srgbClr val="002060"/>
                </a:solidFill>
                <a:latin typeface="+mn-lt"/>
              </a:rPr>
              <a:t>0</a:t>
            </a:r>
          </a:p>
        </p:txBody>
      </p:sp>
    </p:spTree>
    <p:extLst>
      <p:ext uri="{BB962C8B-B14F-4D97-AF65-F5344CB8AC3E}">
        <p14:creationId xmlns:p14="http://schemas.microsoft.com/office/powerpoint/2010/main" val="9461504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1919536" y="1652606"/>
            <a:ext cx="3563888" cy="2352459"/>
            <a:chOff x="4499992" y="1445569"/>
            <a:chExt cx="3925193" cy="2548571"/>
          </a:xfrm>
        </p:grpSpPr>
        <p:sp>
          <p:nvSpPr>
            <p:cNvPr id="14" name="object 14"/>
            <p:cNvSpPr/>
            <p:nvPr/>
          </p:nvSpPr>
          <p:spPr>
            <a:xfrm>
              <a:off x="4499992" y="1445569"/>
              <a:ext cx="3925193" cy="2548571"/>
            </a:xfrm>
            <a:prstGeom prst="rect">
              <a:avLst/>
            </a:prstGeom>
            <a:blipFill>
              <a:blip r:embed="rId2" cstate="print"/>
              <a:stretch>
                <a:fillRect/>
              </a:stretch>
            </a:blipFill>
          </p:spPr>
          <p:txBody>
            <a:bodyPr wrap="square" lIns="0" tIns="0" rIns="0" bIns="0" rtlCol="0"/>
            <a:lstStyle/>
            <a:p>
              <a:endParaRPr dirty="0"/>
            </a:p>
          </p:txBody>
        </p:sp>
        <p:sp>
          <p:nvSpPr>
            <p:cNvPr id="16" name="Textfeld 15"/>
            <p:cNvSpPr txBox="1"/>
            <p:nvPr/>
          </p:nvSpPr>
          <p:spPr>
            <a:xfrm>
              <a:off x="5436096" y="2348880"/>
              <a:ext cx="372876" cy="500152"/>
            </a:xfrm>
            <a:prstGeom prst="rect">
              <a:avLst/>
            </a:prstGeom>
            <a:noFill/>
          </p:spPr>
          <p:txBody>
            <a:bodyPr wrap="none" rtlCol="0">
              <a:spAutoFit/>
            </a:bodyPr>
            <a:lstStyle/>
            <a:p>
              <a:r>
                <a:rPr lang="de-DE" sz="2400" dirty="0"/>
                <a:t>e</a:t>
              </a:r>
              <a:endParaRPr lang="en-US" sz="2400" dirty="0"/>
            </a:p>
          </p:txBody>
        </p:sp>
        <p:sp>
          <p:nvSpPr>
            <p:cNvPr id="17" name="Textfeld 16"/>
            <p:cNvSpPr txBox="1"/>
            <p:nvPr/>
          </p:nvSpPr>
          <p:spPr>
            <a:xfrm>
              <a:off x="6447797" y="2492896"/>
              <a:ext cx="344628" cy="400121"/>
            </a:xfrm>
            <a:prstGeom prst="rect">
              <a:avLst/>
            </a:prstGeom>
            <a:noFill/>
          </p:spPr>
          <p:txBody>
            <a:bodyPr wrap="none" rtlCol="0">
              <a:spAutoFit/>
            </a:bodyPr>
            <a:lstStyle/>
            <a:p>
              <a:r>
                <a:rPr lang="el-GR" dirty="0"/>
                <a:t>π</a:t>
              </a:r>
              <a:endParaRPr lang="en-US" dirty="0"/>
            </a:p>
          </p:txBody>
        </p:sp>
      </p:grpSp>
      <p:pic>
        <p:nvPicPr>
          <p:cNvPr id="18435" name="Picture 3" descr="C:\Users\senger\AppData\Local\Microsoft\Windows\Temporary Internet Files\Content.Outlook\JE4H31NI\omega_c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152" y="3767764"/>
            <a:ext cx="3244848" cy="281379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524000" y="-243408"/>
            <a:ext cx="9144000" cy="1143000"/>
          </a:xfrm>
          <a:prstGeom prst="rect">
            <a:avLst/>
          </a:prstGeom>
        </p:spPr>
        <p:txBody>
          <a:bodyPr vert="horz" lIns="91396" tIns="45698" rIns="91396" bIns="45698"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Ring-Imaging Cherenkov (RICH) Detector </a:t>
            </a:r>
            <a:endParaRPr lang="de-DE"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Freihandform 9"/>
          <p:cNvSpPr/>
          <p:nvPr/>
        </p:nvSpPr>
        <p:spPr>
          <a:xfrm>
            <a:off x="1919536" y="1052737"/>
            <a:ext cx="9899650" cy="66606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89919" tIns="46758" rIns="89919" bIns="46758" compatLnSpc="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tabLst>
                <a:tab pos="0" algn="l"/>
                <a:tab pos="913575" algn="l"/>
                <a:tab pos="1827149" algn="l"/>
                <a:tab pos="2740724" algn="l"/>
                <a:tab pos="3654299" algn="l"/>
                <a:tab pos="4567872" algn="l"/>
                <a:tab pos="5481448" algn="l"/>
                <a:tab pos="6395021" algn="l"/>
                <a:tab pos="7308598" algn="l"/>
                <a:tab pos="8222172" algn="l"/>
                <a:tab pos="9135746" algn="l"/>
                <a:tab pos="10049321" algn="l"/>
              </a:tabLst>
              <a:defRPr/>
            </a:pP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In-kind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contributions</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Germany,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Russia</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p>
          <a:p>
            <a:pPr fontAlgn="base">
              <a:tabLst>
                <a:tab pos="0" algn="l"/>
                <a:tab pos="913575" algn="l"/>
                <a:tab pos="1827149" algn="l"/>
                <a:tab pos="2740724" algn="l"/>
                <a:tab pos="3654299" algn="l"/>
                <a:tab pos="4567872" algn="l"/>
                <a:tab pos="5481448" algn="l"/>
                <a:tab pos="6395021" algn="l"/>
                <a:tab pos="7308598" algn="l"/>
                <a:tab pos="8222172" algn="l"/>
                <a:tab pos="9135746" algn="l"/>
                <a:tab pos="10049321" algn="l"/>
              </a:tabLst>
              <a:defRPr/>
            </a:pPr>
            <a:r>
              <a:rPr lang="en-US" dirty="0">
                <a:solidFill>
                  <a:srgbClr val="0070C0"/>
                </a:solidFill>
                <a:latin typeface="Tahoma" pitchFamily="34" charset="0"/>
                <a:ea typeface="DejaVu Sans" pitchFamily="2"/>
                <a:cs typeface="Tahoma" pitchFamily="34" charset="0"/>
              </a:rPr>
              <a:t>Univ.  </a:t>
            </a:r>
            <a:r>
              <a:rPr lang="en-US" dirty="0" err="1">
                <a:solidFill>
                  <a:srgbClr val="0070C0"/>
                </a:solidFill>
                <a:latin typeface="Tahoma" pitchFamily="34" charset="0"/>
                <a:ea typeface="DejaVu Sans" pitchFamily="2"/>
                <a:cs typeface="Tahoma" pitchFamily="34" charset="0"/>
              </a:rPr>
              <a:t>Gießen</a:t>
            </a:r>
            <a:r>
              <a:rPr lang="en-US" dirty="0">
                <a:solidFill>
                  <a:srgbClr val="0070C0"/>
                </a:solidFill>
                <a:latin typeface="Tahoma" pitchFamily="34" charset="0"/>
                <a:ea typeface="DejaVu Sans" pitchFamily="2"/>
                <a:cs typeface="Tahoma" pitchFamily="34" charset="0"/>
              </a:rPr>
              <a:t>, Univ. Wuppertal,</a:t>
            </a:r>
            <a:r>
              <a:rPr lang="en-US" dirty="0">
                <a:solidFill>
                  <a:srgbClr val="0070C0"/>
                </a:solidFill>
                <a:ea typeface="DejaVu Sans" pitchFamily="2"/>
                <a:cs typeface="DejaVu Sans" pitchFamily="2"/>
              </a:rPr>
              <a:t> PNPI </a:t>
            </a:r>
            <a:r>
              <a:rPr lang="en-US" dirty="0" err="1">
                <a:solidFill>
                  <a:srgbClr val="0070C0"/>
                </a:solidFill>
                <a:ea typeface="DejaVu Sans" pitchFamily="2"/>
                <a:cs typeface="DejaVu Sans" pitchFamily="2"/>
              </a:rPr>
              <a:t>Gatchina</a:t>
            </a:r>
            <a:r>
              <a:rPr lang="en-US" dirty="0">
                <a:solidFill>
                  <a:srgbClr val="0070C0"/>
                </a:solidFill>
                <a:ea typeface="DejaVu Sans" pitchFamily="2"/>
                <a:cs typeface="DejaVu Sans" pitchFamily="2"/>
              </a:rPr>
              <a:t>, GSI </a:t>
            </a:r>
          </a:p>
        </p:txBody>
      </p:sp>
      <p:sp>
        <p:nvSpPr>
          <p:cNvPr id="13" name="Rechteck 12"/>
          <p:cNvSpPr/>
          <p:nvPr/>
        </p:nvSpPr>
        <p:spPr>
          <a:xfrm>
            <a:off x="1633876" y="3645025"/>
            <a:ext cx="6118309" cy="3447017"/>
          </a:xfrm>
          <a:prstGeom prst="rect">
            <a:avLst/>
          </a:prstGeom>
        </p:spPr>
        <p:txBody>
          <a:bodyPr wrap="square" lIns="91356" tIns="45680" rIns="91356" bIns="45680">
            <a:spAutoFit/>
          </a:bodyPr>
          <a:lstStyle/>
          <a:p>
            <a:pPr defTabSz="913575"/>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Status:</a:t>
            </a:r>
          </a:p>
          <a:p>
            <a:pPr marL="342590" indent="-342590" defTabSz="913575">
              <a:buFont typeface="Wingdings" pitchFamily="2" charset="2"/>
              <a:buChar char="Ø"/>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All 1100 H12700 MAPMTs delivered and tested, 428 MAPMTs including readout chain integrated in HADES RICH detector; successful participation in HADES beam time 2019</a:t>
            </a:r>
          </a:p>
          <a:p>
            <a:pPr marL="342590" indent="-342590" defTabSz="913575">
              <a:buFont typeface="Wingdings" pitchFamily="2" charset="2"/>
              <a:buChar char="Ø"/>
            </a:pP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Concept</a:t>
            </a:r>
            <a:r>
              <a:rPr lang="de-D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for</a:t>
            </a:r>
            <a:r>
              <a:rPr lang="de-D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new</a:t>
            </a:r>
            <a:r>
              <a:rPr lang="de-D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structure</a:t>
            </a:r>
            <a:r>
              <a:rPr lang="de-D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mirror wall with substantially reduced material budget, first prototype under stress test</a:t>
            </a:r>
          </a:p>
          <a:p>
            <a:pPr marL="342590" indent="-342590" defTabSz="913575">
              <a:buFont typeface="Wingdings" pitchFamily="2" charset="2"/>
              <a:buChar char="Ø"/>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First hardware/ software implementation for the measurement of mirror misalignments and software correction cycle ready</a:t>
            </a:r>
          </a:p>
          <a:p>
            <a:pPr defTabSz="913575"/>
            <a:r>
              <a:rPr lang="en-US" sz="2000" dirty="0">
                <a:solidFill>
                  <a:prstClr val="black"/>
                </a:solidFill>
                <a:ea typeface="Times New Roman"/>
                <a:cs typeface="Times New Roman"/>
              </a:rPr>
              <a:t>     </a:t>
            </a:r>
            <a:endParaRPr lang="en-US" sz="2000" dirty="0">
              <a:solidFill>
                <a:srgbClr val="FF0000"/>
              </a:solidFill>
              <a:ea typeface="Times New Roman"/>
              <a:cs typeface="Times New Roman"/>
            </a:endParaRPr>
          </a:p>
        </p:txBody>
      </p:sp>
      <p:sp>
        <p:nvSpPr>
          <p:cNvPr id="8" name="Textfeld 7"/>
          <p:cNvSpPr txBox="1"/>
          <p:nvPr/>
        </p:nvSpPr>
        <p:spPr>
          <a:xfrm>
            <a:off x="1775521" y="580620"/>
            <a:ext cx="2742970" cy="400065"/>
          </a:xfrm>
          <a:prstGeom prst="rect">
            <a:avLst/>
          </a:prstGeom>
          <a:noFill/>
        </p:spPr>
        <p:txBody>
          <a:bodyPr wrap="none" lIns="91396" tIns="45698" rIns="91396" bIns="45698" rtlCol="0">
            <a:spAutoFit/>
          </a:bodyPr>
          <a:lstStyle/>
          <a:p>
            <a:pPr defTabSz="913575" fontAlgn="base">
              <a:spcBef>
                <a:spcPct val="0"/>
              </a:spcBef>
              <a:spcAft>
                <a:spcPct val="0"/>
              </a:spcAft>
              <a:defRPr/>
            </a:pPr>
            <a:r>
              <a:rPr lang="de-DE" altLang="de-DE" sz="20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Electron</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identification</a:t>
            </a:r>
            <a:endPar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Foliennummernplatzhalter 7"/>
          <p:cNvSpPr txBox="1">
            <a:spLocks/>
          </p:cNvSpPr>
          <p:nvPr/>
        </p:nvSpPr>
        <p:spPr>
          <a:xfrm>
            <a:off x="8077200" y="6356353"/>
            <a:ext cx="2133600" cy="365125"/>
          </a:xfrm>
          <a:prstGeom prst="rect">
            <a:avLst/>
          </a:prstGeom>
        </p:spPr>
        <p:txBody>
          <a:bodyPr vert="horz" lIns="91396" tIns="45698" rIns="91396" bIns="45698"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54">
              <a:defRPr/>
            </a:pPr>
            <a:fld id="{45F5C264-46AB-4B31-8F78-F720C8F9FE16}" type="slidenum">
              <a:rPr lang="de-DE"/>
              <a:pPr defTabSz="913954">
                <a:defRPr/>
              </a:pPr>
              <a:t>120</a:t>
            </a:fld>
            <a:endParaRPr lang="de-DE" dirty="0"/>
          </a:p>
        </p:txBody>
      </p:sp>
      <p:pic>
        <p:nvPicPr>
          <p:cNvPr id="5" name="Grafik 4" descr="Ein Bild, das drinnen, Boden enthält.&#10;&#10;Automatisch generierte Beschreibung">
            <a:extLst>
              <a:ext uri="{FF2B5EF4-FFF2-40B4-BE49-F238E27FC236}">
                <a16:creationId xmlns:a16="http://schemas.microsoft.com/office/drawing/2014/main" id="{7C56EFC9-07DE-46C3-8E39-B7C1DBB415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3317" y="1838055"/>
            <a:ext cx="1802844" cy="2077903"/>
          </a:xfrm>
          <a:prstGeom prst="rect">
            <a:avLst/>
          </a:prstGeom>
        </p:spPr>
      </p:pic>
      <p:pic>
        <p:nvPicPr>
          <p:cNvPr id="7" name="Grafik 6" descr="Ein Bild, das Objekt enthält.&#10;&#10;Automatisch generierte Beschreibung">
            <a:extLst>
              <a:ext uri="{FF2B5EF4-FFF2-40B4-BE49-F238E27FC236}">
                <a16:creationId xmlns:a16="http://schemas.microsoft.com/office/drawing/2014/main" id="{8840AB10-D583-410E-A2B0-AB17E5F5A6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01" r="12975"/>
          <a:stretch/>
        </p:blipFill>
        <p:spPr>
          <a:xfrm>
            <a:off x="7900368" y="1643922"/>
            <a:ext cx="2487265" cy="2289135"/>
          </a:xfrm>
          <a:prstGeom prst="rect">
            <a:avLst/>
          </a:prstGeom>
        </p:spPr>
      </p:pic>
      <p:sp>
        <p:nvSpPr>
          <p:cNvPr id="2" name="Textfeld 1"/>
          <p:cNvSpPr txBox="1"/>
          <p:nvPr/>
        </p:nvSpPr>
        <p:spPr>
          <a:xfrm>
            <a:off x="8077200" y="6309320"/>
            <a:ext cx="1754006" cy="523220"/>
          </a:xfrm>
          <a:prstGeom prst="rect">
            <a:avLst/>
          </a:prstGeom>
          <a:noFill/>
        </p:spPr>
        <p:txBody>
          <a:bodyPr wrap="none" rtlCol="0">
            <a:spAutoFit/>
          </a:bodyPr>
          <a:lstStyle/>
          <a:p>
            <a:r>
              <a:rPr lang="de-DE" sz="1400" dirty="0">
                <a:latin typeface="Tahoma" panose="020B0604030504040204" pitchFamily="34" charset="0"/>
                <a:ea typeface="Tahoma" panose="020B0604030504040204" pitchFamily="34" charset="0"/>
                <a:cs typeface="Tahoma" panose="020B0604030504040204" pitchFamily="34" charset="0"/>
              </a:rPr>
              <a:t>HADES beam time: </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de-DE" sz="1400" dirty="0">
                <a:latin typeface="Tahoma" panose="020B0604030504040204" pitchFamily="34" charset="0"/>
                <a:ea typeface="Tahoma" panose="020B0604030504040204" pitchFamily="34" charset="0"/>
                <a:cs typeface="Tahoma" panose="020B0604030504040204" pitchFamily="34" charset="0"/>
              </a:rPr>
              <a:t>ω-meson </a:t>
            </a:r>
            <a:r>
              <a:rPr lang="de-DE" sz="1400" dirty="0" err="1">
                <a:latin typeface="Tahoma" panose="020B0604030504040204" pitchFamily="34" charset="0"/>
                <a:ea typeface="Tahoma" panose="020B0604030504040204" pitchFamily="34" charset="0"/>
                <a:cs typeface="Tahoma" panose="020B0604030504040204" pitchFamily="34" charset="0"/>
              </a:rPr>
              <a:t>candidate</a:t>
            </a:r>
            <a:endParaRPr lang="de-DE"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069448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8271" y="4151684"/>
            <a:ext cx="2815235" cy="270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6" name="Textfeld 1"/>
          <p:cNvSpPr txBox="1">
            <a:spLocks noChangeArrowheads="1"/>
          </p:cNvSpPr>
          <p:nvPr/>
        </p:nvSpPr>
        <p:spPr bwMode="auto">
          <a:xfrm>
            <a:off x="1656242" y="908720"/>
            <a:ext cx="8832246" cy="6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6" tIns="45680" rIns="91356" bIns="4568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defTabSz="913575" eaLnBrk="1" fontAlgn="base" hangingPunct="1">
              <a:spcBef>
                <a:spcPct val="0"/>
              </a:spcBef>
              <a:spcAft>
                <a:spcPct val="0"/>
              </a:spcAft>
            </a:pP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In-kind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contributions</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Germany, Romania:  </a:t>
            </a:r>
          </a:p>
          <a:p>
            <a:pPr defTabSz="913575" eaLnBrk="1" fontAlgn="base" hangingPunct="1">
              <a:spcBef>
                <a:spcPct val="0"/>
              </a:spcBef>
              <a:spcAft>
                <a:spcPct val="0"/>
              </a:spcAft>
            </a:pPr>
            <a:r>
              <a:rPr lang="de-DE" altLang="de-DE" dirty="0">
                <a:solidFill>
                  <a:srgbClr val="0070C0"/>
                </a:solidFill>
              </a:rPr>
              <a:t>NIPNE </a:t>
            </a:r>
            <a:r>
              <a:rPr lang="de-DE" altLang="de-DE" dirty="0" err="1">
                <a:solidFill>
                  <a:srgbClr val="0070C0"/>
                </a:solidFill>
              </a:rPr>
              <a:t>Bucharest</a:t>
            </a:r>
            <a:r>
              <a:rPr lang="de-DE" altLang="de-DE" dirty="0">
                <a:solidFill>
                  <a:srgbClr val="0070C0"/>
                </a:solidFill>
              </a:rPr>
              <a:t>, Univ. Frankfurt, Univ. Heidelberg, Univ. Münster</a:t>
            </a:r>
          </a:p>
        </p:txBody>
      </p:sp>
      <p:sp>
        <p:nvSpPr>
          <p:cNvPr id="7" name="Textfeld 6"/>
          <p:cNvSpPr txBox="1"/>
          <p:nvPr/>
        </p:nvSpPr>
        <p:spPr>
          <a:xfrm>
            <a:off x="1703512" y="2132856"/>
            <a:ext cx="3672408" cy="1200248"/>
          </a:xfrm>
          <a:prstGeom prst="rect">
            <a:avLst/>
          </a:prstGeom>
          <a:noFill/>
        </p:spPr>
        <p:txBody>
          <a:bodyPr wrap="square" lIns="91356" tIns="45680" rIns="91356" bIns="45680" rtlCol="0">
            <a:spAutoFit/>
          </a:bodyPr>
          <a:lstStyle/>
          <a:p>
            <a:pPr defTabSz="913575"/>
            <a:r>
              <a:rPr lang="de-DE" dirty="0">
                <a:solidFill>
                  <a:srgbClr val="FF0000"/>
                </a:solidFill>
                <a:latin typeface="Tahoma" panose="020B0604030504040204" pitchFamily="34" charset="0"/>
                <a:ea typeface="Tahoma" panose="020B0604030504040204" pitchFamily="34" charset="0"/>
                <a:cs typeface="Tahoma" panose="020B0604030504040204" pitchFamily="34" charset="0"/>
              </a:rPr>
              <a:t>Challenge: </a:t>
            </a:r>
          </a:p>
          <a:p>
            <a:pPr defTabSz="913575"/>
            <a:r>
              <a:rPr lang="el-GR" dirty="0">
                <a:solidFill>
                  <a:srgbClr val="FF0000"/>
                </a:solidFill>
                <a:latin typeface="Tahoma" panose="020B0604030504040204" pitchFamily="34" charset="0"/>
                <a:ea typeface="Tahoma" panose="020B0604030504040204" pitchFamily="34" charset="0"/>
                <a:cs typeface="Tahoma" panose="020B0604030504040204" pitchFamily="34" charset="0"/>
              </a:rPr>
              <a:t>ε</a:t>
            </a:r>
            <a:r>
              <a:rPr lang="de-DE" dirty="0">
                <a:solidFill>
                  <a:srgbClr val="FF0000"/>
                </a:solidFill>
                <a:latin typeface="Tahoma" panose="020B0604030504040204" pitchFamily="34" charset="0"/>
                <a:ea typeface="Tahoma" panose="020B0604030504040204" pitchFamily="34" charset="0"/>
                <a:cs typeface="Tahoma" panose="020B0604030504040204" pitchFamily="34" charset="0"/>
              </a:rPr>
              <a:t>(e</a:t>
            </a:r>
            <a:r>
              <a:rPr lang="de-DE" baseline="30000" dirty="0">
                <a:solidFill>
                  <a:srgbClr val="FF0000"/>
                </a:solidFill>
                <a:latin typeface="Tahoma" panose="020B0604030504040204" pitchFamily="34" charset="0"/>
                <a:ea typeface="Tahoma" panose="020B0604030504040204" pitchFamily="34" charset="0"/>
                <a:cs typeface="Tahoma" panose="020B0604030504040204" pitchFamily="34" charset="0"/>
                <a:sym typeface="Symbol"/>
              </a:rPr>
              <a:t></a:t>
            </a:r>
            <a:r>
              <a:rPr lang="de-DE" dirty="0">
                <a:solidFill>
                  <a:srgbClr val="FF0000"/>
                </a:solidFill>
                <a:latin typeface="Tahoma" panose="020B0604030504040204" pitchFamily="34" charset="0"/>
                <a:ea typeface="Tahoma" panose="020B0604030504040204" pitchFamily="34" charset="0"/>
                <a:cs typeface="Tahoma" panose="020B0604030504040204" pitchFamily="34" charset="0"/>
              </a:rPr>
              <a:t>)= 90%  </a:t>
            </a:r>
          </a:p>
          <a:p>
            <a:pPr defTabSz="913575"/>
            <a:r>
              <a:rPr lang="el-GR" dirty="0">
                <a:solidFill>
                  <a:srgbClr val="FF0000"/>
                </a:solidFill>
                <a:latin typeface="Tahoma" panose="020B0604030504040204" pitchFamily="34" charset="0"/>
                <a:ea typeface="Tahoma" panose="020B0604030504040204" pitchFamily="34" charset="0"/>
                <a:cs typeface="Tahoma" panose="020B0604030504040204" pitchFamily="34" charset="0"/>
              </a:rPr>
              <a:t>ε</a:t>
            </a:r>
            <a:r>
              <a:rPr lang="de-DE"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de-DE" dirty="0">
                <a:solidFill>
                  <a:srgbClr val="FF0000"/>
                </a:solidFill>
                <a:latin typeface="Tahoma" panose="020B0604030504040204" pitchFamily="34" charset="0"/>
                <a:ea typeface="Tahoma" panose="020B0604030504040204" pitchFamily="34" charset="0"/>
                <a:cs typeface="Tahoma" panose="020B0604030504040204" pitchFamily="34" charset="0"/>
                <a:sym typeface="Symbol"/>
              </a:rPr>
              <a:t>)</a:t>
            </a:r>
            <a:r>
              <a:rPr lang="de-DE" dirty="0">
                <a:solidFill>
                  <a:srgbClr val="FF0000"/>
                </a:solidFill>
                <a:latin typeface="Tahoma" panose="020B0604030504040204" pitchFamily="34" charset="0"/>
                <a:ea typeface="Tahoma" panose="020B0604030504040204" pitchFamily="34" charset="0"/>
                <a:cs typeface="Tahoma" panose="020B0604030504040204" pitchFamily="34" charset="0"/>
              </a:rPr>
              <a:t> = 5% </a:t>
            </a:r>
          </a:p>
          <a:p>
            <a:pPr defTabSz="913575"/>
            <a:r>
              <a:rPr lang="de-DE" dirty="0">
                <a:solidFill>
                  <a:srgbClr val="FF0000"/>
                </a:solidFill>
                <a:latin typeface="Tahoma" panose="020B0604030504040204" pitchFamily="34" charset="0"/>
                <a:ea typeface="Tahoma" panose="020B0604030504040204" pitchFamily="34" charset="0"/>
                <a:cs typeface="Tahoma" panose="020B0604030504040204" pitchFamily="34" charset="0"/>
                <a:sym typeface="Symbol"/>
              </a:rPr>
              <a:t> at 100 kHz/cm</a:t>
            </a:r>
            <a:r>
              <a:rPr lang="de-DE" baseline="30000" dirty="0">
                <a:solidFill>
                  <a:srgbClr val="FF0000"/>
                </a:solidFill>
                <a:latin typeface="Tahoma" panose="020B0604030504040204" pitchFamily="34" charset="0"/>
                <a:ea typeface="Tahoma" panose="020B0604030504040204" pitchFamily="34" charset="0"/>
                <a:cs typeface="Tahoma" panose="020B0604030504040204" pitchFamily="34" charset="0"/>
                <a:sym typeface="Symbol"/>
              </a:rPr>
              <a:t>2</a:t>
            </a:r>
          </a:p>
        </p:txBody>
      </p:sp>
      <p:sp>
        <p:nvSpPr>
          <p:cNvPr id="8" name="Title 1"/>
          <p:cNvSpPr txBox="1">
            <a:spLocks/>
          </p:cNvSpPr>
          <p:nvPr/>
        </p:nvSpPr>
        <p:spPr>
          <a:xfrm>
            <a:off x="2042864" y="-243408"/>
            <a:ext cx="8229600" cy="1143000"/>
          </a:xfrm>
          <a:prstGeom prst="rect">
            <a:avLst/>
          </a:prstGeom>
        </p:spPr>
        <p:txBody>
          <a:bodyPr vert="horz" lIns="91396" tIns="45698" rIns="91396" bIns="45698"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Transition Radiation Detector (TRD)</a:t>
            </a:r>
            <a:endPar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feld 8"/>
          <p:cNvSpPr txBox="1"/>
          <p:nvPr/>
        </p:nvSpPr>
        <p:spPr>
          <a:xfrm>
            <a:off x="1775523" y="548681"/>
            <a:ext cx="5620361" cy="400065"/>
          </a:xfrm>
          <a:prstGeom prst="rect">
            <a:avLst/>
          </a:prstGeom>
          <a:noFill/>
        </p:spPr>
        <p:txBody>
          <a:bodyPr wrap="none" lIns="91396" tIns="45698" rIns="91396" bIns="45698" rtlCol="0">
            <a:spAutoFit/>
          </a:bodyPr>
          <a:lstStyle/>
          <a:p>
            <a:pPr defTabSz="913575" fontAlgn="base">
              <a:spcBef>
                <a:spcPct val="0"/>
              </a:spcBef>
              <a:spcAft>
                <a:spcPct val="0"/>
              </a:spcAft>
              <a:defRPr/>
            </a:pPr>
            <a:r>
              <a:rPr lang="de-DE" altLang="de-DE" sz="20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E</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lectron</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identification</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energy-loss</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measurements</a:t>
            </a:r>
            <a:endPar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Foliennummernplatzhalter 7"/>
          <p:cNvSpPr txBox="1">
            <a:spLocks/>
          </p:cNvSpPr>
          <p:nvPr/>
        </p:nvSpPr>
        <p:spPr>
          <a:xfrm>
            <a:off x="8077200" y="6356353"/>
            <a:ext cx="2133600" cy="365125"/>
          </a:xfrm>
          <a:prstGeom prst="rect">
            <a:avLst/>
          </a:prstGeom>
        </p:spPr>
        <p:txBody>
          <a:bodyPr vert="horz" lIns="91396" tIns="45698" rIns="91396" bIns="45698"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54">
              <a:defRPr/>
            </a:pPr>
            <a:fld id="{45F5C264-46AB-4B31-8F78-F720C8F9FE16}" type="slidenum">
              <a:rPr lang="de-DE"/>
              <a:pPr defTabSz="913954">
                <a:defRPr/>
              </a:pPr>
              <a:t>121</a:t>
            </a:fld>
            <a:endParaRPr lang="de-DE" dirty="0"/>
          </a:p>
        </p:txBody>
      </p:sp>
      <p:sp>
        <p:nvSpPr>
          <p:cNvPr id="5" name="Rechteck 4"/>
          <p:cNvSpPr/>
          <p:nvPr/>
        </p:nvSpPr>
        <p:spPr>
          <a:xfrm>
            <a:off x="1554592" y="3212976"/>
            <a:ext cx="6341608" cy="3724016"/>
          </a:xfrm>
          <a:prstGeom prst="rect">
            <a:avLst/>
          </a:prstGeom>
        </p:spPr>
        <p:txBody>
          <a:bodyPr wrap="square" lIns="91356" tIns="45680" rIns="91356" bIns="45680">
            <a:spAutoFit/>
          </a:bodyPr>
          <a:lstStyle/>
          <a:p>
            <a:pPr defTabSz="913575"/>
            <a:r>
              <a:rPr lang="en-US" sz="2000" b="1" dirty="0">
                <a:solidFill>
                  <a:srgbClr val="000000"/>
                </a:solidFill>
                <a:ea typeface="Times New Roman"/>
              </a:rPr>
              <a:t>Status:</a:t>
            </a:r>
          </a:p>
          <a:p>
            <a:r>
              <a:rPr lang="en-US" u="sng" dirty="0">
                <a:latin typeface="Tahoma" panose="020B0604030504040204" pitchFamily="34" charset="0"/>
                <a:ea typeface="Tahoma" panose="020B0604030504040204" pitchFamily="34" charset="0"/>
                <a:cs typeface="Tahoma" panose="020B0604030504040204" pitchFamily="34" charset="0"/>
              </a:rPr>
              <a:t>Beam and laboratory tests</a:t>
            </a:r>
          </a:p>
          <a:p>
            <a:pPr marL="285750" indent="-285750">
              <a:buFont typeface="Wingdings" pitchFamily="2" charset="2"/>
              <a:buChar char="Ø"/>
            </a:pPr>
            <a:r>
              <a:rPr lang="en-US" dirty="0">
                <a:latin typeface="Tahoma" panose="020B0604030504040204" pitchFamily="34" charset="0"/>
                <a:ea typeface="Tahoma" panose="020B0604030504040204" pitchFamily="34" charset="0"/>
                <a:cs typeface="Tahoma" panose="020B0604030504040204" pitchFamily="34" charset="0"/>
              </a:rPr>
              <a:t>First results from GIF++: Stable chamber and readout</a:t>
            </a:r>
          </a:p>
          <a:p>
            <a:r>
              <a:rPr lang="en-US" dirty="0">
                <a:latin typeface="Tahoma" panose="020B0604030504040204" pitchFamily="34" charset="0"/>
                <a:ea typeface="Tahoma" panose="020B0604030504040204" pitchFamily="34" charset="0"/>
                <a:cs typeface="Tahoma" panose="020B0604030504040204" pitchFamily="34" charset="0"/>
              </a:rPr>
              <a:t>    operation at high </a:t>
            </a:r>
            <a:r>
              <a:rPr lang="el-GR" dirty="0">
                <a:latin typeface="Tahoma" panose="020B0604030504040204" pitchFamily="34" charset="0"/>
                <a:ea typeface="Tahoma" panose="020B0604030504040204" pitchFamily="34" charset="0"/>
                <a:cs typeface="Tahoma" panose="020B0604030504040204" pitchFamily="34" charset="0"/>
              </a:rPr>
              <a:t>γ-</a:t>
            </a:r>
            <a:r>
              <a:rPr lang="en-US" dirty="0">
                <a:latin typeface="Tahoma" panose="020B0604030504040204" pitchFamily="34" charset="0"/>
                <a:ea typeface="Tahoma" panose="020B0604030504040204" pitchFamily="34" charset="0"/>
                <a:cs typeface="Tahoma" panose="020B0604030504040204" pitchFamily="34" charset="0"/>
              </a:rPr>
              <a:t>irradiation</a:t>
            </a:r>
          </a:p>
          <a:p>
            <a:pPr marL="285750" indent="-285750">
              <a:buFont typeface="Wingdings" pitchFamily="2" charset="2"/>
              <a:buChar char="Ø"/>
            </a:pPr>
            <a:r>
              <a:rPr lang="en-US" dirty="0">
                <a:latin typeface="Tahoma" panose="020B0604030504040204" pitchFamily="34" charset="0"/>
                <a:ea typeface="Tahoma" panose="020B0604030504040204" pitchFamily="34" charset="0"/>
                <a:cs typeface="Tahoma" panose="020B0604030504040204" pitchFamily="34" charset="0"/>
              </a:rPr>
              <a:t>X-ray test setup in Bucharest: 2-D position reconstruction of irradiated area</a:t>
            </a:r>
          </a:p>
          <a:p>
            <a:r>
              <a:rPr lang="en-US" u="sng" dirty="0">
                <a:latin typeface="Tahoma" panose="020B0604030504040204" pitchFamily="34" charset="0"/>
                <a:ea typeface="Tahoma" panose="020B0604030504040204" pitchFamily="34" charset="0"/>
                <a:cs typeface="Tahoma" panose="020B0604030504040204" pitchFamily="34" charset="0"/>
              </a:rPr>
              <a:t>Infrastructure</a:t>
            </a:r>
          </a:p>
          <a:p>
            <a:pPr marL="285750" indent="-285750">
              <a:buFont typeface="Wingdings" pitchFamily="2" charset="2"/>
              <a:buChar char="Ø"/>
            </a:pPr>
            <a:r>
              <a:rPr lang="en-US" dirty="0">
                <a:latin typeface="Tahoma" panose="020B0604030504040204" pitchFamily="34" charset="0"/>
                <a:ea typeface="Tahoma" panose="020B0604030504040204" pitchFamily="34" charset="0"/>
                <a:cs typeface="Tahoma" panose="020B0604030504040204" pitchFamily="34" charset="0"/>
              </a:rPr>
              <a:t>First design suggestions for support structure (</a:t>
            </a:r>
            <a:r>
              <a:rPr lang="en-US" dirty="0" err="1">
                <a:latin typeface="Tahoma" panose="020B0604030504040204" pitchFamily="34" charset="0"/>
                <a:ea typeface="Tahoma" panose="020B0604030504040204" pitchFamily="34" charset="0"/>
                <a:cs typeface="Tahoma" panose="020B0604030504040204" pitchFamily="34" charset="0"/>
              </a:rPr>
              <a:t>Münster</a:t>
            </a:r>
            <a:r>
              <a:rPr lang="en-US"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itchFamily="2" charset="2"/>
              <a:buChar char="Ø"/>
            </a:pPr>
            <a:r>
              <a:rPr lang="en-US" dirty="0">
                <a:latin typeface="Tahoma" panose="020B0604030504040204" pitchFamily="34" charset="0"/>
                <a:ea typeface="Tahoma" panose="020B0604030504040204" pitchFamily="34" charset="0"/>
                <a:cs typeface="Tahoma" panose="020B0604030504040204" pitchFamily="34" charset="0"/>
              </a:rPr>
              <a:t>Integration of type-1 modules in progress</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(Bucharest)</a:t>
            </a:r>
          </a:p>
          <a:p>
            <a:r>
              <a:rPr lang="en-US" u="sng" dirty="0">
                <a:latin typeface="Tahoma" panose="020B0604030504040204" pitchFamily="34" charset="0"/>
                <a:ea typeface="Tahoma" panose="020B0604030504040204" pitchFamily="34" charset="0"/>
                <a:cs typeface="Tahoma" panose="020B0604030504040204" pitchFamily="34" charset="0"/>
              </a:rPr>
              <a:t>Front-end electronics</a:t>
            </a:r>
          </a:p>
          <a:p>
            <a:pPr marL="285750" indent="-285750">
              <a:buFont typeface="Wingdings" pitchFamily="2" charset="2"/>
              <a:buChar char="Ø"/>
            </a:pPr>
            <a:r>
              <a:rPr lang="en-US" dirty="0">
                <a:latin typeface="Tahoma" panose="020B0604030504040204" pitchFamily="34" charset="0"/>
                <a:ea typeface="Tahoma" panose="020B0604030504040204" pitchFamily="34" charset="0"/>
                <a:cs typeface="Tahoma" panose="020B0604030504040204" pitchFamily="34" charset="0"/>
                <a:sym typeface="Wingdings"/>
              </a:rPr>
              <a:t>15000</a:t>
            </a:r>
            <a:r>
              <a:rPr lang="en-US" dirty="0">
                <a:latin typeface="Tahoma" panose="020B0604030504040204" pitchFamily="34" charset="0"/>
                <a:ea typeface="Tahoma" panose="020B0604030504040204" pitchFamily="34" charset="0"/>
                <a:cs typeface="Tahoma" panose="020B0604030504040204" pitchFamily="34" charset="0"/>
              </a:rPr>
              <a:t> SPADIC2.2 chips (final version) produced in engineering run </a:t>
            </a:r>
          </a:p>
          <a:p>
            <a:r>
              <a:rPr lang="en-US" dirty="0">
                <a:latin typeface="Tahoma" panose="020B0604030504040204" pitchFamily="34" charset="0"/>
                <a:ea typeface="Tahoma" panose="020B0604030504040204" pitchFamily="34" charset="0"/>
                <a:cs typeface="Tahoma" panose="020B0604030504040204" pitchFamily="34" charset="0"/>
                <a:sym typeface="Wingdings"/>
              </a:rPr>
              <a:t> </a:t>
            </a:r>
            <a:r>
              <a:rPr lang="en-US" dirty="0">
                <a:latin typeface="Tahoma" panose="020B0604030504040204" pitchFamily="34" charset="0"/>
                <a:ea typeface="Tahoma" panose="020B0604030504040204" pitchFamily="34" charset="0"/>
                <a:cs typeface="Tahoma" panose="020B0604030504040204" pitchFamily="34" charset="0"/>
              </a:rPr>
              <a:t>Chips are packaged (BGA) and being mounted on FEBs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4485" y="1554970"/>
            <a:ext cx="3109021" cy="270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832094" y="1576456"/>
            <a:ext cx="1599027" cy="338554"/>
          </a:xfrm>
          <a:prstGeom prst="rect">
            <a:avLst/>
          </a:prstGeom>
          <a:noFill/>
        </p:spPr>
        <p:txBody>
          <a:bodyPr wrap="none" rtlCol="0">
            <a:spAutoFit/>
          </a:bodyPr>
          <a:lstStyle/>
          <a:p>
            <a:r>
              <a:rPr lang="de-DE" sz="1600" dirty="0" err="1"/>
              <a:t>pion</a:t>
            </a:r>
            <a:r>
              <a:rPr lang="de-DE" sz="1600" dirty="0"/>
              <a:t> </a:t>
            </a:r>
            <a:r>
              <a:rPr lang="de-DE" sz="1600" dirty="0" err="1"/>
              <a:t>suppression</a:t>
            </a:r>
            <a:endParaRPr lang="en-US" sz="1600" dirty="0"/>
          </a:p>
        </p:txBody>
      </p:sp>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554" y="1628800"/>
            <a:ext cx="3412744" cy="203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7859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endParaRPr lang="de-DE"/>
          </a:p>
        </p:txBody>
      </p:sp>
      <p:sp>
        <p:nvSpPr>
          <p:cNvPr id="3" name="Foliennummernplatzhalter 2"/>
          <p:cNvSpPr>
            <a:spLocks noGrp="1"/>
          </p:cNvSpPr>
          <p:nvPr>
            <p:ph type="sldNum" sz="quarter" idx="12"/>
          </p:nvPr>
        </p:nvSpPr>
        <p:spPr/>
        <p:txBody>
          <a:bodyPr/>
          <a:lstStyle/>
          <a:p>
            <a:pPr>
              <a:defRPr/>
            </a:pPr>
            <a:fld id="{45F5C264-46AB-4B31-8F78-F720C8F9FE16}" type="slidenum">
              <a:rPr lang="de-DE" smtClean="0"/>
              <a:pPr>
                <a:defRPr/>
              </a:pPr>
              <a:t>122</a:t>
            </a:fld>
            <a:endParaRPr lang="de-DE"/>
          </a:p>
        </p:txBody>
      </p:sp>
      <p:pic>
        <p:nvPicPr>
          <p:cNvPr id="5122" name="Picture 2" descr="C:\Users\senger\AppData\Local\Microsoft\Windows\Temporary Internet Files\Content.Outlook\JE4H31NI\cbm_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44" y="2200177"/>
            <a:ext cx="4752528" cy="390666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423614" y="116633"/>
            <a:ext cx="7950530" cy="1200306"/>
          </a:xfrm>
          <a:prstGeom prst="rect">
            <a:avLst/>
          </a:prstGeom>
          <a:noFill/>
        </p:spPr>
        <p:txBody>
          <a:bodyPr wrap="none" lIns="91418" tIns="45709" rIns="91418" bIns="45709" rtlCol="0">
            <a:spAutoFit/>
          </a:bodyPr>
          <a:lstStyle/>
          <a:p>
            <a:pPr algn="ct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Dilepton</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invariant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mass</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spectra</a:t>
            </a:r>
            <a:endPar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for</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central</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Au+Au</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collisions</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8A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GeV</a:t>
            </a:r>
            <a:endPar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feld 4"/>
          <p:cNvSpPr txBox="1"/>
          <p:nvPr/>
        </p:nvSpPr>
        <p:spPr>
          <a:xfrm>
            <a:off x="3381440" y="1844825"/>
            <a:ext cx="5882913" cy="461643"/>
          </a:xfrm>
          <a:prstGeom prst="rect">
            <a:avLst/>
          </a:prstGeom>
          <a:noFill/>
        </p:spPr>
        <p:txBody>
          <a:bodyPr wrap="none" lIns="91418" tIns="45709" rIns="91418" bIns="45709" rtlCol="0">
            <a:spAutoFit/>
          </a:bodyPr>
          <a:lstStyle/>
          <a:p>
            <a:r>
              <a:rPr lang="de-DE" sz="2400" dirty="0">
                <a:latin typeface="Tahoma" panose="020B0604030504040204" pitchFamily="34" charset="0"/>
                <a:ea typeface="Tahoma" panose="020B0604030504040204" pitchFamily="34" charset="0"/>
                <a:cs typeface="Tahoma" panose="020B0604030504040204" pitchFamily="34" charset="0"/>
              </a:rPr>
              <a:t>Di-</a:t>
            </a:r>
            <a:r>
              <a:rPr lang="de-DE" sz="2400" dirty="0" err="1">
                <a:latin typeface="Tahoma" panose="020B0604030504040204" pitchFamily="34" charset="0"/>
                <a:ea typeface="Tahoma" panose="020B0604030504040204" pitchFamily="34" charset="0"/>
                <a:cs typeface="Tahoma" panose="020B0604030504040204" pitchFamily="34" charset="0"/>
              </a:rPr>
              <a:t>electrons</a:t>
            </a:r>
            <a:r>
              <a:rPr lang="de-DE" sz="2400" dirty="0">
                <a:latin typeface="Tahoma" panose="020B0604030504040204" pitchFamily="34" charset="0"/>
                <a:ea typeface="Tahoma" panose="020B0604030504040204" pitchFamily="34" charset="0"/>
                <a:cs typeface="Tahoma" panose="020B0604030504040204" pitchFamily="34" charset="0"/>
              </a:rPr>
              <a:t>: MVD+STS+RICH+TRD+TOF</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84132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title"/>
          </p:nvPr>
        </p:nvSpPr>
        <p:spPr>
          <a:xfrm>
            <a:off x="1559496" y="-234280"/>
            <a:ext cx="8939336" cy="1143000"/>
          </a:xfrm>
        </p:spPr>
        <p:txBody>
          <a:bodyPr/>
          <a:lstStyle/>
          <a:p>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Muon</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Chamber (</a:t>
            </a: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MuCh</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System</a:t>
            </a:r>
            <a:endPar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Box 54"/>
          <p:cNvSpPr txBox="1"/>
          <p:nvPr/>
        </p:nvSpPr>
        <p:spPr>
          <a:xfrm>
            <a:off x="6210301" y="1279526"/>
            <a:ext cx="521208" cy="338510"/>
          </a:xfrm>
          <a:prstGeom prst="rect">
            <a:avLst/>
          </a:prstGeom>
          <a:noFill/>
        </p:spPr>
        <p:txBody>
          <a:bodyPr wrap="none" lIns="91396" tIns="45698" rIns="91396" bIns="45698">
            <a:spAutoFit/>
          </a:bodyPr>
          <a:lstStyle/>
          <a:p>
            <a:pPr>
              <a:defRPr/>
            </a:pPr>
            <a:r>
              <a:rPr lang="en-US" sz="1600" b="1" dirty="0">
                <a:solidFill>
                  <a:prstClr val="white"/>
                </a:solidFill>
                <a:ea typeface="ＭＳ Ｐゴシック" charset="0"/>
                <a:cs typeface="Arial"/>
              </a:rPr>
              <a:t>PSD</a:t>
            </a:r>
          </a:p>
        </p:txBody>
      </p:sp>
      <p:sp>
        <p:nvSpPr>
          <p:cNvPr id="19" name="Rechteck 1"/>
          <p:cNvSpPr>
            <a:spLocks noChangeArrowheads="1"/>
          </p:cNvSpPr>
          <p:nvPr/>
        </p:nvSpPr>
        <p:spPr bwMode="auto">
          <a:xfrm>
            <a:off x="1559496" y="971438"/>
            <a:ext cx="8179444" cy="92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6" tIns="45680" rIns="91356" bIns="4568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defTabSz="913575" eaLnBrk="1" fontAlgn="base" hangingPunct="1">
              <a:spcBef>
                <a:spcPct val="0"/>
              </a:spcBef>
              <a:spcAft>
                <a:spcPct val="0"/>
              </a:spcAft>
            </a:pP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In-kind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contributions</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india</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Russia</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p>
          <a:p>
            <a:pPr defTabSz="913575" eaLnBrk="1" fontAlgn="base" hangingPunct="1">
              <a:spcBef>
                <a:spcPct val="0"/>
              </a:spcBef>
              <a:spcAft>
                <a:spcPct val="0"/>
              </a:spcAft>
            </a:pPr>
            <a:r>
              <a:rPr lang="de-DE" altLang="de-DE" dirty="0">
                <a:solidFill>
                  <a:srgbClr val="0070C0"/>
                </a:solidFill>
                <a:latin typeface="Tahoma" pitchFamily="34" charset="0"/>
                <a:cs typeface="Tahoma" pitchFamily="34" charset="0"/>
              </a:rPr>
              <a:t>VECC </a:t>
            </a:r>
            <a:r>
              <a:rPr lang="de-DE" altLang="de-DE" dirty="0" err="1">
                <a:solidFill>
                  <a:srgbClr val="0070C0"/>
                </a:solidFill>
                <a:latin typeface="Tahoma" pitchFamily="34" charset="0"/>
                <a:cs typeface="Tahoma" pitchFamily="34" charset="0"/>
              </a:rPr>
              <a:t>Kolkata</a:t>
            </a:r>
            <a:r>
              <a:rPr lang="de-DE" altLang="de-DE" dirty="0">
                <a:solidFill>
                  <a:srgbClr val="0070C0"/>
                </a:solidFill>
                <a:latin typeface="Tahoma" pitchFamily="34" charset="0"/>
                <a:cs typeface="Tahoma" pitchFamily="34" charset="0"/>
              </a:rPr>
              <a:t> +12 Indian </a:t>
            </a:r>
            <a:r>
              <a:rPr lang="de-DE" altLang="de-DE" dirty="0" err="1">
                <a:solidFill>
                  <a:srgbClr val="0070C0"/>
                </a:solidFill>
                <a:latin typeface="Tahoma" pitchFamily="34" charset="0"/>
                <a:cs typeface="Tahoma" pitchFamily="34" charset="0"/>
              </a:rPr>
              <a:t>Inst</a:t>
            </a:r>
            <a:r>
              <a:rPr lang="de-DE" altLang="de-DE" dirty="0">
                <a:solidFill>
                  <a:srgbClr val="0070C0"/>
                </a:solidFill>
                <a:latin typeface="Tahoma" pitchFamily="34" charset="0"/>
                <a:cs typeface="Tahoma" pitchFamily="34" charset="0"/>
              </a:rPr>
              <a:t>., </a:t>
            </a:r>
          </a:p>
          <a:p>
            <a:pPr defTabSz="913575" eaLnBrk="1" fontAlgn="base" hangingPunct="1">
              <a:spcBef>
                <a:spcPct val="0"/>
              </a:spcBef>
              <a:spcAft>
                <a:spcPct val="0"/>
              </a:spcAft>
            </a:pPr>
            <a:r>
              <a:rPr lang="de-DE" altLang="de-DE" dirty="0">
                <a:solidFill>
                  <a:srgbClr val="0070C0"/>
                </a:solidFill>
                <a:latin typeface="Tahoma" pitchFamily="34" charset="0"/>
                <a:cs typeface="Tahoma" pitchFamily="34" charset="0"/>
              </a:rPr>
              <a:t>PNPI </a:t>
            </a:r>
            <a:r>
              <a:rPr lang="de-DE" altLang="de-DE" dirty="0" err="1">
                <a:solidFill>
                  <a:srgbClr val="0070C0"/>
                </a:solidFill>
                <a:latin typeface="Tahoma" pitchFamily="34" charset="0"/>
                <a:cs typeface="Tahoma" pitchFamily="34" charset="0"/>
              </a:rPr>
              <a:t>Gatchina</a:t>
            </a:r>
            <a:r>
              <a:rPr lang="de-DE" altLang="de-DE" dirty="0">
                <a:solidFill>
                  <a:srgbClr val="0070C0"/>
                </a:solidFill>
                <a:latin typeface="Tahoma" pitchFamily="34" charset="0"/>
                <a:cs typeface="Tahoma" pitchFamily="34" charset="0"/>
              </a:rPr>
              <a:t>,  </a:t>
            </a:r>
          </a:p>
        </p:txBody>
      </p:sp>
      <p:sp>
        <p:nvSpPr>
          <p:cNvPr id="3" name="Rechteck 2"/>
          <p:cNvSpPr/>
          <p:nvPr/>
        </p:nvSpPr>
        <p:spPr>
          <a:xfrm>
            <a:off x="1559496" y="3761790"/>
            <a:ext cx="5616624" cy="1323395"/>
          </a:xfrm>
          <a:prstGeom prst="rect">
            <a:avLst/>
          </a:prstGeom>
        </p:spPr>
        <p:txBody>
          <a:bodyPr wrap="square" lIns="91396" tIns="45698" rIns="91396" bIns="45698">
            <a:spAutoFit/>
          </a:bodyPr>
          <a:lstStyle/>
          <a:p>
            <a:pPr defTabSz="913575"/>
            <a:r>
              <a:rPr lang="de-DE" sz="1600" u="sng" dirty="0" err="1">
                <a:solidFill>
                  <a:prstClr val="black"/>
                </a:solidFill>
                <a:latin typeface="Tahoma" panose="020B0604030504040204" pitchFamily="34" charset="0"/>
                <a:ea typeface="Tahoma" panose="020B0604030504040204" pitchFamily="34" charset="0"/>
                <a:cs typeface="Tahoma" panose="020B0604030504040204" pitchFamily="34" charset="0"/>
              </a:rPr>
              <a:t>MuCh</a:t>
            </a:r>
            <a:r>
              <a:rPr lang="de-DE" sz="1600" u="sng" dirty="0">
                <a:solidFill>
                  <a:prstClr val="black"/>
                </a:solidFill>
                <a:latin typeface="Tahoma" panose="020B0604030504040204" pitchFamily="34" charset="0"/>
                <a:ea typeface="Tahoma" panose="020B0604030504040204" pitchFamily="34" charset="0"/>
                <a:cs typeface="Tahoma" panose="020B0604030504040204" pitchFamily="34" charset="0"/>
              </a:rPr>
              <a:t> at SIS100: </a:t>
            </a:r>
          </a:p>
          <a:p>
            <a:pPr marL="285750" indent="-285750" defTabSz="913575">
              <a:buFont typeface="Wingdings"/>
              <a:buChar char="Ø"/>
            </a:pP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2 GEM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triplets</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2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tracking</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detector</a:t>
            </a:r>
            <a:r>
              <a:rPr lang="de-DE"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prstClr val="black"/>
                </a:solidFill>
                <a:latin typeface="Tahoma" panose="020B0604030504040204" pitchFamily="34" charset="0"/>
                <a:ea typeface="Tahoma" panose="020B0604030504040204" pitchFamily="34" charset="0"/>
                <a:cs typeface="Tahoma" panose="020B0604030504040204" pitchFamily="34" charset="0"/>
              </a:rPr>
              <a:t>tripletts,TRD</a:t>
            </a:r>
            <a:endParaRPr lang="de-DE"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indent="-285750" defTabSz="913575">
              <a:buFont typeface="Wingdings"/>
              <a:buChar char="Ø"/>
            </a:pPr>
            <a:r>
              <a:rPr lang="de-DE" sz="1600" dirty="0">
                <a:latin typeface="Tahoma" panose="020B0604030504040204" pitchFamily="34" charset="0"/>
                <a:ea typeface="Tahoma" panose="020B0604030504040204" pitchFamily="34" charset="0"/>
                <a:cs typeface="Tahoma" panose="020B0604030504040204" pitchFamily="34" charset="0"/>
              </a:rPr>
              <a:t>Bakelite RPCs </a:t>
            </a:r>
            <a:r>
              <a:rPr lang="de-DE" sz="1600" dirty="0" err="1">
                <a:latin typeface="Tahoma" panose="020B0604030504040204" pitchFamily="34" charset="0"/>
                <a:ea typeface="Tahoma" panose="020B0604030504040204" pitchFamily="34" charset="0"/>
                <a:cs typeface="Tahoma" panose="020B0604030504040204" pitchFamily="34" charset="0"/>
              </a:rPr>
              <a:t>under</a:t>
            </a:r>
            <a:r>
              <a:rPr lang="de-DE" sz="1600" dirty="0">
                <a:latin typeface="Tahoma" panose="020B0604030504040204" pitchFamily="34" charset="0"/>
                <a:ea typeface="Tahoma" panose="020B0604030504040204" pitchFamily="34" charset="0"/>
                <a:cs typeface="Tahoma" panose="020B0604030504040204" pitchFamily="34" charset="0"/>
              </a:rPr>
              <a:t> </a:t>
            </a:r>
            <a:r>
              <a:rPr lang="de-DE" sz="1600" dirty="0" err="1">
                <a:latin typeface="Tahoma" panose="020B0604030504040204" pitchFamily="34" charset="0"/>
                <a:ea typeface="Tahoma" panose="020B0604030504040204" pitchFamily="34" charset="0"/>
                <a:cs typeface="Tahoma" panose="020B0604030504040204" pitchFamily="34" charset="0"/>
              </a:rPr>
              <a:t>investigation</a:t>
            </a:r>
            <a:r>
              <a:rPr lang="de-DE" sz="1600" dirty="0">
                <a:latin typeface="Tahoma" panose="020B0604030504040204" pitchFamily="34" charset="0"/>
                <a:ea typeface="Tahoma" panose="020B0604030504040204" pitchFamily="34" charset="0"/>
                <a:cs typeface="Tahoma" panose="020B0604030504040204" pitchFamily="34" charset="0"/>
              </a:rPr>
              <a:t> </a:t>
            </a:r>
            <a:r>
              <a:rPr lang="de-DE" sz="1600" dirty="0" err="1">
                <a:latin typeface="Tahoma" panose="020B0604030504040204" pitchFamily="34" charset="0"/>
                <a:ea typeface="Tahoma" panose="020B0604030504040204" pitchFamily="34" charset="0"/>
                <a:cs typeface="Tahoma" panose="020B0604030504040204" pitchFamily="34" charset="0"/>
              </a:rPr>
              <a:t>for</a:t>
            </a:r>
            <a:r>
              <a:rPr lang="de-DE" sz="1600" dirty="0">
                <a:latin typeface="Tahoma" panose="020B0604030504040204" pitchFamily="34" charset="0"/>
                <a:ea typeface="Tahoma" panose="020B0604030504040204" pitchFamily="34" charset="0"/>
                <a:cs typeface="Tahoma" panose="020B0604030504040204" pitchFamily="34" charset="0"/>
              </a:rPr>
              <a:t> </a:t>
            </a:r>
            <a:r>
              <a:rPr lang="de-DE" sz="1600" dirty="0" err="1">
                <a:latin typeface="Tahoma" panose="020B0604030504040204" pitchFamily="34" charset="0"/>
                <a:ea typeface="Tahoma" panose="020B0604030504040204" pitchFamily="34" charset="0"/>
                <a:cs typeface="Tahoma" panose="020B0604030504040204" pitchFamily="34" charset="0"/>
              </a:rPr>
              <a:t>stations</a:t>
            </a:r>
            <a:r>
              <a:rPr lang="de-DE" sz="1600" dirty="0">
                <a:latin typeface="Tahoma" panose="020B0604030504040204" pitchFamily="34" charset="0"/>
                <a:ea typeface="Tahoma" panose="020B0604030504040204" pitchFamily="34" charset="0"/>
                <a:cs typeface="Tahoma" panose="020B0604030504040204" pitchFamily="34" charset="0"/>
              </a:rPr>
              <a:t> 3 </a:t>
            </a:r>
            <a:r>
              <a:rPr lang="de-DE" sz="1600" dirty="0" err="1">
                <a:latin typeface="Tahoma" panose="020B0604030504040204" pitchFamily="34" charset="0"/>
                <a:ea typeface="Tahoma" panose="020B0604030504040204" pitchFamily="34" charset="0"/>
                <a:cs typeface="Tahoma" panose="020B0604030504040204" pitchFamily="34" charset="0"/>
              </a:rPr>
              <a:t>and</a:t>
            </a:r>
            <a:r>
              <a:rPr lang="de-DE" sz="1600" dirty="0">
                <a:latin typeface="Tahoma" panose="020B0604030504040204" pitchFamily="34" charset="0"/>
                <a:ea typeface="Tahoma" panose="020B0604030504040204" pitchFamily="34" charset="0"/>
                <a:cs typeface="Tahoma" panose="020B0604030504040204" pitchFamily="34" charset="0"/>
              </a:rPr>
              <a:t> 4. </a:t>
            </a:r>
          </a:p>
          <a:p>
            <a:pPr marL="285750" indent="-285750" defTabSz="913575">
              <a:buFont typeface="Wingdings"/>
              <a:buChar char="Ø"/>
            </a:pPr>
            <a:r>
              <a:rPr lang="de-DE" sz="1600" dirty="0">
                <a:latin typeface="Tahoma" panose="020B0604030504040204" pitchFamily="34" charset="0"/>
                <a:ea typeface="Tahoma" panose="020B0604030504040204" pitchFamily="34" charset="0"/>
                <a:cs typeface="Tahoma" panose="020B0604030504040204" pitchFamily="34" charset="0"/>
              </a:rPr>
              <a:t>High rate (kHz) </a:t>
            </a:r>
            <a:r>
              <a:rPr lang="de-DE" sz="1600" dirty="0" err="1">
                <a:latin typeface="Tahoma" panose="020B0604030504040204" pitchFamily="34" charset="0"/>
                <a:ea typeface="Tahoma" panose="020B0604030504040204" pitchFamily="34" charset="0"/>
                <a:cs typeface="Tahoma" panose="020B0604030504040204" pitchFamily="34" charset="0"/>
              </a:rPr>
              <a:t>operationrequires</a:t>
            </a:r>
            <a:r>
              <a:rPr lang="de-DE" sz="1600" dirty="0">
                <a:latin typeface="Tahoma" panose="020B0604030504040204" pitchFamily="34" charset="0"/>
                <a:ea typeface="Tahoma" panose="020B0604030504040204" pitchFamily="34" charset="0"/>
                <a:cs typeface="Tahoma" panose="020B0604030504040204" pitchFamily="34" charset="0"/>
              </a:rPr>
              <a:t> </a:t>
            </a:r>
            <a:r>
              <a:rPr lang="de-DE" sz="1600" dirty="0" err="1">
                <a:latin typeface="Tahoma" panose="020B0604030504040204" pitchFamily="34" charset="0"/>
                <a:ea typeface="Tahoma" panose="020B0604030504040204" pitchFamily="34" charset="0"/>
                <a:cs typeface="Tahoma" panose="020B0604030504040204" pitchFamily="34" charset="0"/>
              </a:rPr>
              <a:t>low</a:t>
            </a:r>
            <a:r>
              <a:rPr lang="de-DE" sz="1600" dirty="0">
                <a:latin typeface="Tahoma" panose="020B0604030504040204" pitchFamily="34" charset="0"/>
                <a:ea typeface="Tahoma" panose="020B0604030504040204" pitchFamily="34" charset="0"/>
                <a:cs typeface="Tahoma" panose="020B0604030504040204" pitchFamily="34" charset="0"/>
              </a:rPr>
              <a:t> </a:t>
            </a:r>
            <a:r>
              <a:rPr lang="de-DE" sz="1600" dirty="0" err="1">
                <a:latin typeface="Tahoma" panose="020B0604030504040204" pitchFamily="34" charset="0"/>
                <a:ea typeface="Tahoma" panose="020B0604030504040204" pitchFamily="34" charset="0"/>
                <a:cs typeface="Tahoma" panose="020B0604030504040204" pitchFamily="34" charset="0"/>
              </a:rPr>
              <a:t>resistivity</a:t>
            </a:r>
            <a:r>
              <a:rPr lang="de-DE" sz="1600" dirty="0">
                <a:latin typeface="Tahoma" panose="020B0604030504040204" pitchFamily="34" charset="0"/>
                <a:ea typeface="Tahoma" panose="020B0604030504040204" pitchFamily="34" charset="0"/>
                <a:cs typeface="Tahoma" panose="020B0604030504040204" pitchFamily="34" charset="0"/>
              </a:rPr>
              <a:t> Bakelite</a:t>
            </a: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defTabSz="913575">
              <a:buFont typeface="Wingdings"/>
              <a:buChar char="Ø"/>
            </a:pPr>
            <a:endParaRPr lang="de-DE"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hteck 13"/>
          <p:cNvSpPr/>
          <p:nvPr/>
        </p:nvSpPr>
        <p:spPr>
          <a:xfrm>
            <a:off x="1573768" y="4797153"/>
            <a:ext cx="5602353" cy="2031245"/>
          </a:xfrm>
          <a:prstGeom prst="rect">
            <a:avLst/>
          </a:prstGeom>
        </p:spPr>
        <p:txBody>
          <a:bodyPr wrap="square" lIns="91356" tIns="45680" rIns="91356" bIns="45680">
            <a:spAutoFit/>
          </a:bodyPr>
          <a:lstStyle/>
          <a:p>
            <a:pPr defTabSz="913575"/>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Status:</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590" indent="-342590" defTabSz="913575">
              <a:buFont typeface="Wingdings" pitchFamily="2" charset="2"/>
              <a:buChar char="Ø"/>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TDR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approved in Feb. 2015 </a:t>
            </a:r>
          </a:p>
          <a:p>
            <a:pPr marL="342590" indent="-342590" defTabSz="913575">
              <a:buFont typeface="Wingdings" pitchFamily="2" charset="2"/>
              <a:buChar char="Ø"/>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Full size prototype GEM detectors build at VECC and under test in </a:t>
            </a:r>
            <a:r>
              <a:rPr lang="en-US" dirty="0" err="1">
                <a:solidFill>
                  <a:prstClr val="black"/>
                </a:solidFill>
                <a:latin typeface="Tahoma" panose="020B0604030504040204" pitchFamily="34" charset="0"/>
                <a:ea typeface="Tahoma" panose="020B0604030504040204" pitchFamily="34" charset="0"/>
                <a:cs typeface="Tahoma" panose="020B0604030504040204" pitchFamily="34" charset="0"/>
              </a:rPr>
              <a:t>mCBM</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marL="342590" indent="-342590" defTabSz="913575">
              <a:buFont typeface="Wingdings" pitchFamily="2" charset="2"/>
              <a:buChar char="Ø"/>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The </a:t>
            </a:r>
            <a:r>
              <a:rPr lang="en-US" dirty="0" err="1">
                <a:solidFill>
                  <a:prstClr val="black"/>
                </a:solidFill>
                <a:latin typeface="Tahoma" panose="020B0604030504040204" pitchFamily="34" charset="0"/>
                <a:ea typeface="Tahoma" panose="020B0604030504040204" pitchFamily="34" charset="0"/>
                <a:cs typeface="Tahoma" panose="020B0604030504040204" pitchFamily="34" charset="0"/>
              </a:rPr>
              <a:t>GBTx</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emulator was implemented and tested. </a:t>
            </a:r>
          </a:p>
          <a:p>
            <a:pPr marL="342590" indent="-342590" defTabSz="913575">
              <a:buFont typeface="Wingdings" pitchFamily="2" charset="2"/>
              <a:buChar char="Ø"/>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mainframe and absorbers and under construction at PNPI </a:t>
            </a:r>
          </a:p>
        </p:txBody>
      </p:sp>
      <p:sp>
        <p:nvSpPr>
          <p:cNvPr id="11" name="Textfeld 10"/>
          <p:cNvSpPr txBox="1"/>
          <p:nvPr/>
        </p:nvSpPr>
        <p:spPr>
          <a:xfrm>
            <a:off x="1775522" y="580620"/>
            <a:ext cx="2478475" cy="400065"/>
          </a:xfrm>
          <a:prstGeom prst="rect">
            <a:avLst/>
          </a:prstGeom>
          <a:noFill/>
        </p:spPr>
        <p:txBody>
          <a:bodyPr wrap="none" lIns="91396" tIns="45698" rIns="91396" bIns="45698" rtlCol="0">
            <a:spAutoFit/>
          </a:bodyPr>
          <a:lstStyle/>
          <a:p>
            <a:pPr defTabSz="913575" fontAlgn="base">
              <a:spcBef>
                <a:spcPct val="0"/>
              </a:spcBef>
              <a:spcAft>
                <a:spcPct val="0"/>
              </a:spcAft>
            </a:pPr>
            <a:r>
              <a:rPr lang="de-DE" altLang="de-DE" sz="20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Muon</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identification</a:t>
            </a:r>
            <a:endPar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Foliennummernplatzhalter 7"/>
          <p:cNvSpPr txBox="1">
            <a:spLocks/>
          </p:cNvSpPr>
          <p:nvPr/>
        </p:nvSpPr>
        <p:spPr>
          <a:xfrm>
            <a:off x="8077200" y="6356353"/>
            <a:ext cx="2133600" cy="365125"/>
          </a:xfrm>
          <a:prstGeom prst="rect">
            <a:avLst/>
          </a:prstGeom>
        </p:spPr>
        <p:txBody>
          <a:bodyPr vert="horz" lIns="91396" tIns="45698" rIns="91396" bIns="45698"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54">
              <a:defRPr/>
            </a:pPr>
            <a:fld id="{45F5C264-46AB-4B31-8F78-F720C8F9FE16}" type="slidenum">
              <a:rPr lang="de-DE"/>
              <a:pPr defTabSz="913954">
                <a:defRPr/>
              </a:pPr>
              <a:t>123</a:t>
            </a:fld>
            <a:endParaRPr lang="de-DE" dirty="0"/>
          </a:p>
        </p:txBody>
      </p:sp>
      <p:sp>
        <p:nvSpPr>
          <p:cNvPr id="5" name="Textfeld 4"/>
          <p:cNvSpPr txBox="1"/>
          <p:nvPr/>
        </p:nvSpPr>
        <p:spPr>
          <a:xfrm>
            <a:off x="7320137" y="5800296"/>
            <a:ext cx="3251217" cy="738619"/>
          </a:xfrm>
          <a:prstGeom prst="rect">
            <a:avLst/>
          </a:prstGeom>
          <a:noFill/>
        </p:spPr>
        <p:txBody>
          <a:bodyPr wrap="square" lIns="91396" tIns="45698" rIns="91396" bIns="45698" rtlCol="0">
            <a:spAutoFit/>
          </a:bodyPr>
          <a:lstStyle/>
          <a:p>
            <a:r>
              <a:rPr lang="de-DE" sz="1400" dirty="0" err="1">
                <a:latin typeface="Tahoma" panose="020B0604030504040204" pitchFamily="34" charset="0"/>
                <a:ea typeface="Tahoma" panose="020B0604030504040204" pitchFamily="34" charset="0"/>
                <a:cs typeface="Tahoma" panose="020B0604030504040204" pitchFamily="34" charset="0"/>
              </a:rPr>
              <a:t>Full</a:t>
            </a:r>
            <a:r>
              <a:rPr lang="de-DE" sz="1400" dirty="0">
                <a:latin typeface="Tahoma" panose="020B0604030504040204" pitchFamily="34" charset="0"/>
                <a:ea typeface="Tahoma" panose="020B0604030504040204" pitchFamily="34" charset="0"/>
                <a:cs typeface="Tahoma" panose="020B0604030504040204" pitchFamily="34" charset="0"/>
              </a:rPr>
              <a:t> </a:t>
            </a:r>
            <a:r>
              <a:rPr lang="de-DE" sz="1400" dirty="0" err="1">
                <a:latin typeface="Tahoma" panose="020B0604030504040204" pitchFamily="34" charset="0"/>
                <a:ea typeface="Tahoma" panose="020B0604030504040204" pitchFamily="34" charset="0"/>
                <a:cs typeface="Tahoma" panose="020B0604030504040204" pitchFamily="34" charset="0"/>
              </a:rPr>
              <a:t>size</a:t>
            </a:r>
            <a:r>
              <a:rPr lang="de-DE" sz="1400" dirty="0">
                <a:latin typeface="Tahoma" panose="020B0604030504040204" pitchFamily="34" charset="0"/>
                <a:ea typeface="Tahoma" panose="020B0604030504040204" pitchFamily="34" charset="0"/>
                <a:cs typeface="Tahoma" panose="020B0604030504040204" pitchFamily="34" charset="0"/>
              </a:rPr>
              <a:t> GEM </a:t>
            </a:r>
            <a:r>
              <a:rPr lang="de-DE" sz="1400" dirty="0" err="1">
                <a:latin typeface="Tahoma" panose="020B0604030504040204" pitchFamily="34" charset="0"/>
                <a:ea typeface="Tahoma" panose="020B0604030504040204" pitchFamily="34" charset="0"/>
                <a:cs typeface="Tahoma" panose="020B0604030504040204" pitchFamily="34" charset="0"/>
              </a:rPr>
              <a:t>detectors</a:t>
            </a:r>
            <a:r>
              <a:rPr lang="de-DE" sz="1400" dirty="0">
                <a:latin typeface="Tahoma" panose="020B0604030504040204" pitchFamily="34" charset="0"/>
                <a:ea typeface="Tahoma" panose="020B0604030504040204" pitchFamily="34" charset="0"/>
                <a:cs typeface="Tahoma" panose="020B0604030504040204" pitchFamily="34" charset="0"/>
              </a:rPr>
              <a:t> </a:t>
            </a:r>
            <a:r>
              <a:rPr lang="de-DE" sz="1400" dirty="0" err="1">
                <a:latin typeface="Tahoma" panose="020B0604030504040204" pitchFamily="34" charset="0"/>
                <a:ea typeface="Tahoma" panose="020B0604030504040204" pitchFamily="34" charset="0"/>
                <a:cs typeface="Tahoma" panose="020B0604030504040204" pitchFamily="34" charset="0"/>
              </a:rPr>
              <a:t>tested</a:t>
            </a:r>
            <a:r>
              <a:rPr lang="de-DE" sz="1400" dirty="0">
                <a:latin typeface="Tahoma" panose="020B0604030504040204" pitchFamily="34" charset="0"/>
                <a:ea typeface="Tahoma" panose="020B0604030504040204" pitchFamily="34" charset="0"/>
                <a:cs typeface="Tahoma" panose="020B0604030504040204" pitchFamily="34" charset="0"/>
              </a:rPr>
              <a:t> </a:t>
            </a:r>
            <a:r>
              <a:rPr lang="de-DE" sz="1400" dirty="0" err="1">
                <a:latin typeface="Tahoma" panose="020B0604030504040204" pitchFamily="34" charset="0"/>
                <a:ea typeface="Tahoma" panose="020B0604030504040204" pitchFamily="34" charset="0"/>
                <a:cs typeface="Tahoma" panose="020B0604030504040204" pitchFamily="34" charset="0"/>
              </a:rPr>
              <a:t>with</a:t>
            </a:r>
            <a:r>
              <a:rPr lang="de-DE" sz="1400" dirty="0">
                <a:latin typeface="Tahoma" panose="020B0604030504040204" pitchFamily="34" charset="0"/>
                <a:ea typeface="Tahoma" panose="020B0604030504040204" pitchFamily="34" charset="0"/>
                <a:cs typeface="Tahoma" panose="020B0604030504040204" pitchFamily="34" charset="0"/>
              </a:rPr>
              <a:t> </a:t>
            </a:r>
            <a:r>
              <a:rPr lang="de-DE" sz="1400" dirty="0" err="1">
                <a:latin typeface="Tahoma" panose="020B0604030504040204" pitchFamily="34" charset="0"/>
                <a:ea typeface="Tahoma" panose="020B0604030504040204" pitchFamily="34" charset="0"/>
                <a:cs typeface="Tahoma" panose="020B0604030504040204" pitchFamily="34" charset="0"/>
              </a:rPr>
              <a:t>free</a:t>
            </a:r>
            <a:r>
              <a:rPr lang="de-DE" sz="1400" dirty="0">
                <a:latin typeface="Tahoma" panose="020B0604030504040204" pitchFamily="34" charset="0"/>
                <a:ea typeface="Tahoma" panose="020B0604030504040204" pitchFamily="34" charset="0"/>
                <a:cs typeface="Tahoma" panose="020B0604030504040204" pitchFamily="34" charset="0"/>
              </a:rPr>
              <a:t>-streaming  </a:t>
            </a:r>
            <a:r>
              <a:rPr lang="de-DE" sz="1400" dirty="0" err="1">
                <a:latin typeface="Tahoma" panose="020B0604030504040204" pitchFamily="34" charset="0"/>
                <a:ea typeface="Tahoma" panose="020B0604030504040204" pitchFamily="34" charset="0"/>
                <a:cs typeface="Tahoma" panose="020B0604030504040204" pitchFamily="34" charset="0"/>
              </a:rPr>
              <a:t>read</a:t>
            </a:r>
            <a:r>
              <a:rPr lang="de-DE" sz="1400" dirty="0">
                <a:latin typeface="Tahoma" panose="020B0604030504040204" pitchFamily="34" charset="0"/>
                <a:ea typeface="Tahoma" panose="020B0604030504040204" pitchFamily="34" charset="0"/>
                <a:cs typeface="Tahoma" panose="020B0604030504040204" pitchFamily="34" charset="0"/>
              </a:rPr>
              <a:t>-out </a:t>
            </a:r>
            <a:r>
              <a:rPr lang="de-DE" sz="1400" dirty="0" err="1">
                <a:latin typeface="Tahoma" panose="020B0604030504040204" pitchFamily="34" charset="0"/>
                <a:ea typeface="Tahoma" panose="020B0604030504040204" pitchFamily="34" charset="0"/>
                <a:cs typeface="Tahoma" panose="020B0604030504040204" pitchFamily="34" charset="0"/>
              </a:rPr>
              <a:t>electronics</a:t>
            </a:r>
            <a:r>
              <a:rPr lang="de-DE" sz="1400" dirty="0">
                <a:latin typeface="Tahoma" panose="020B0604030504040204" pitchFamily="34" charset="0"/>
                <a:ea typeface="Tahoma" panose="020B0604030504040204" pitchFamily="34" charset="0"/>
                <a:cs typeface="Tahoma" panose="020B0604030504040204" pitchFamily="34" charset="0"/>
              </a:rPr>
              <a:t> in </a:t>
            </a:r>
            <a:r>
              <a:rPr lang="de-DE" sz="1400" dirty="0" err="1">
                <a:latin typeface="Tahoma" panose="020B0604030504040204" pitchFamily="34" charset="0"/>
                <a:ea typeface="Tahoma" panose="020B0604030504040204" pitchFamily="34" charset="0"/>
                <a:cs typeface="Tahoma" panose="020B0604030504040204" pitchFamily="34" charset="0"/>
              </a:rPr>
              <a:t>the</a:t>
            </a:r>
            <a:r>
              <a:rPr lang="de-DE" sz="1400" dirty="0">
                <a:latin typeface="Tahoma" panose="020B0604030504040204" pitchFamily="34" charset="0"/>
                <a:ea typeface="Tahoma" panose="020B0604030504040204" pitchFamily="34" charset="0"/>
                <a:cs typeface="Tahoma" panose="020B0604030504040204" pitchFamily="34" charset="0"/>
              </a:rPr>
              <a:t> </a:t>
            </a:r>
            <a:r>
              <a:rPr lang="de-DE" sz="1400" dirty="0" err="1">
                <a:latin typeface="Tahoma" panose="020B0604030504040204" pitchFamily="34" charset="0"/>
                <a:ea typeface="Tahoma" panose="020B0604030504040204" pitchFamily="34" charset="0"/>
                <a:cs typeface="Tahoma" panose="020B0604030504040204" pitchFamily="34" charset="0"/>
              </a:rPr>
              <a:t>mCBM</a:t>
            </a:r>
            <a:r>
              <a:rPr lang="de-DE" sz="1400" dirty="0">
                <a:latin typeface="Tahoma" panose="020B0604030504040204" pitchFamily="34" charset="0"/>
                <a:ea typeface="Tahoma" panose="020B0604030504040204" pitchFamily="34" charset="0"/>
                <a:cs typeface="Tahoma" panose="020B0604030504040204" pitchFamily="34" charset="0"/>
              </a:rPr>
              <a:t> </a:t>
            </a:r>
            <a:r>
              <a:rPr lang="de-DE" sz="1400" dirty="0" err="1">
                <a:latin typeface="Tahoma" panose="020B0604030504040204" pitchFamily="34" charset="0"/>
                <a:ea typeface="Tahoma" panose="020B0604030504040204" pitchFamily="34" charset="0"/>
                <a:cs typeface="Tahoma" panose="020B0604030504040204" pitchFamily="34" charset="0"/>
              </a:rPr>
              <a:t>setup</a:t>
            </a:r>
            <a:r>
              <a:rPr lang="de-DE" sz="1400" dirty="0">
                <a:latin typeface="Tahoma" panose="020B0604030504040204" pitchFamily="34" charset="0"/>
                <a:ea typeface="Tahoma" panose="020B0604030504040204" pitchFamily="34" charset="0"/>
                <a:cs typeface="Tahoma" panose="020B0604030504040204" pitchFamily="34" charset="0"/>
              </a:rPr>
              <a:t> at GSI 2019</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7171" name="Picture 3" descr="C:\Users\senger\Desktop\g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990" y="780651"/>
            <a:ext cx="3639011" cy="4845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36" y="107528"/>
            <a:ext cx="3726610" cy="468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6752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endParaRPr lang="de-DE"/>
          </a:p>
        </p:txBody>
      </p:sp>
      <p:sp>
        <p:nvSpPr>
          <p:cNvPr id="3" name="Foliennummernplatzhalter 2"/>
          <p:cNvSpPr>
            <a:spLocks noGrp="1"/>
          </p:cNvSpPr>
          <p:nvPr>
            <p:ph type="sldNum" sz="quarter" idx="12"/>
          </p:nvPr>
        </p:nvSpPr>
        <p:spPr/>
        <p:txBody>
          <a:bodyPr/>
          <a:lstStyle/>
          <a:p>
            <a:pPr>
              <a:defRPr/>
            </a:pPr>
            <a:fld id="{45F5C264-46AB-4B31-8F78-F720C8F9FE16}" type="slidenum">
              <a:rPr lang="de-DE" smtClean="0"/>
              <a:pPr>
                <a:defRPr/>
              </a:pPr>
              <a:t>124</a:t>
            </a:fld>
            <a:endParaRPr lang="de-DE"/>
          </a:p>
        </p:txBody>
      </p:sp>
      <p:pic>
        <p:nvPicPr>
          <p:cNvPr id="5123" name="Picture 3" descr="C:\Users\senger\AppData\Local\Microsoft\Windows\Temporary Internet Files\Content.Outlook\JE4H31NI\cbm_mumu_8AGeV_reco_LL_LS_combinati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4" y="2353187"/>
            <a:ext cx="4536504" cy="365749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423614" y="116633"/>
            <a:ext cx="7950530" cy="1200306"/>
          </a:xfrm>
          <a:prstGeom prst="rect">
            <a:avLst/>
          </a:prstGeom>
          <a:noFill/>
        </p:spPr>
        <p:txBody>
          <a:bodyPr wrap="none" lIns="91418" tIns="45709" rIns="91418" bIns="45709" rtlCol="0">
            <a:spAutoFit/>
          </a:bodyPr>
          <a:lstStyle/>
          <a:p>
            <a:pPr algn="ct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Dilepton</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invariant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mass</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spectra</a:t>
            </a:r>
            <a:endPar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for</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central</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Au+Au</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collisions</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8A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GeV</a:t>
            </a:r>
            <a:endPar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feld 7"/>
          <p:cNvSpPr txBox="1"/>
          <p:nvPr/>
        </p:nvSpPr>
        <p:spPr>
          <a:xfrm>
            <a:off x="6678976" y="1895736"/>
            <a:ext cx="1481451" cy="461643"/>
          </a:xfrm>
          <a:prstGeom prst="rect">
            <a:avLst/>
          </a:prstGeom>
          <a:noFill/>
        </p:spPr>
        <p:txBody>
          <a:bodyPr wrap="none" lIns="91418" tIns="45709" rIns="91418" bIns="45709" rtlCol="0">
            <a:spAutoFit/>
          </a:bodyPr>
          <a:lstStyle/>
          <a:p>
            <a:r>
              <a:rPr lang="de-DE" sz="2400" dirty="0">
                <a:latin typeface="Tahoma" panose="020B0604030504040204" pitchFamily="34" charset="0"/>
                <a:ea typeface="Tahoma" panose="020B0604030504040204" pitchFamily="34" charset="0"/>
                <a:cs typeface="Tahoma" panose="020B0604030504040204" pitchFamily="34" charset="0"/>
              </a:rPr>
              <a:t>Di-</a:t>
            </a:r>
            <a:r>
              <a:rPr lang="de-DE" sz="2400" dirty="0" err="1">
                <a:latin typeface="Tahoma" panose="020B0604030504040204" pitchFamily="34" charset="0"/>
                <a:ea typeface="Tahoma" panose="020B0604030504040204" pitchFamily="34" charset="0"/>
                <a:cs typeface="Tahoma" panose="020B0604030504040204" pitchFamily="34" charset="0"/>
              </a:rPr>
              <a:t>muons</a:t>
            </a:r>
            <a:endParaRPr lang="de-DE" sz="2400" dirty="0">
              <a:latin typeface="Tahoma" panose="020B0604030504040204" pitchFamily="34" charset="0"/>
              <a:ea typeface="Tahoma" panose="020B0604030504040204" pitchFamily="34" charset="0"/>
              <a:cs typeface="Tahoma" panose="020B0604030504040204"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40" y="918488"/>
            <a:ext cx="5256584" cy="661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1847529" y="1412776"/>
            <a:ext cx="2549031" cy="369332"/>
          </a:xfrm>
          <a:prstGeom prst="rect">
            <a:avLst/>
          </a:prstGeom>
        </p:spPr>
        <p:txBody>
          <a:bodyPr wrap="none">
            <a:spAutoFit/>
          </a:bodyPr>
          <a:lstStyle/>
          <a:p>
            <a:r>
              <a:rPr lang="de-DE" dirty="0">
                <a:solidFill>
                  <a:srgbClr val="C00000"/>
                </a:solidFill>
                <a:latin typeface="Tahoma" panose="020B0604030504040204" pitchFamily="34" charset="0"/>
                <a:ea typeface="Tahoma" panose="020B0604030504040204" pitchFamily="34" charset="0"/>
                <a:cs typeface="Tahoma" panose="020B0604030504040204" pitchFamily="34" charset="0"/>
              </a:rPr>
              <a:t>STS+MUCH+TRD+TOF</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Gerade Verbindung mit Pfeil 8"/>
          <p:cNvCxnSpPr/>
          <p:nvPr/>
        </p:nvCxnSpPr>
        <p:spPr>
          <a:xfrm>
            <a:off x="2135560" y="1736184"/>
            <a:ext cx="0" cy="1692817"/>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2783632" y="1777124"/>
            <a:ext cx="144016" cy="1651877"/>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3503712" y="1717576"/>
            <a:ext cx="288032" cy="99972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4079776" y="1739309"/>
            <a:ext cx="216024" cy="576064"/>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9685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endParaRPr lang="de-DE"/>
          </a:p>
        </p:txBody>
      </p:sp>
      <p:sp>
        <p:nvSpPr>
          <p:cNvPr id="3" name="Foliennummernplatzhalter 2"/>
          <p:cNvSpPr>
            <a:spLocks noGrp="1"/>
          </p:cNvSpPr>
          <p:nvPr>
            <p:ph type="sldNum" sz="quarter" idx="12"/>
          </p:nvPr>
        </p:nvSpPr>
        <p:spPr/>
        <p:txBody>
          <a:bodyPr/>
          <a:lstStyle/>
          <a:p>
            <a:pPr>
              <a:defRPr/>
            </a:pPr>
            <a:fld id="{45F5C264-46AB-4B31-8F78-F720C8F9FE16}" type="slidenum">
              <a:rPr lang="de-DE" smtClean="0"/>
              <a:pPr>
                <a:defRPr/>
              </a:pPr>
              <a:t>125</a:t>
            </a:fld>
            <a:endParaRPr lang="de-DE"/>
          </a:p>
        </p:txBody>
      </p:sp>
      <p:sp>
        <p:nvSpPr>
          <p:cNvPr id="4" name="Textfeld 3"/>
          <p:cNvSpPr txBox="1"/>
          <p:nvPr/>
        </p:nvSpPr>
        <p:spPr>
          <a:xfrm>
            <a:off x="2297778" y="116633"/>
            <a:ext cx="8202202" cy="1200306"/>
          </a:xfrm>
          <a:prstGeom prst="rect">
            <a:avLst/>
          </a:prstGeom>
          <a:noFill/>
        </p:spPr>
        <p:txBody>
          <a:bodyPr wrap="none" lIns="91418" tIns="45709" rIns="91418" bIns="45709" rtlCol="0">
            <a:spAutoFit/>
          </a:bodyPr>
          <a:lstStyle/>
          <a:p>
            <a:pPr algn="ct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Charmonium</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p>
          <a:p>
            <a:pPr algn="ct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for</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central</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Au+Au</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collisions</a:t>
            </a:r>
            <a:r>
              <a:rPr lang="de-DE" sz="3600" dirty="0">
                <a:solidFill>
                  <a:srgbClr val="0070C0"/>
                </a:solidFill>
                <a:latin typeface="Tahoma" panose="020B0604030504040204" pitchFamily="34" charset="0"/>
                <a:ea typeface="Tahoma" panose="020B0604030504040204" pitchFamily="34" charset="0"/>
                <a:cs typeface="Tahoma" panose="020B0604030504040204" pitchFamily="34" charset="0"/>
              </a:rPr>
              <a:t> at 10A </a:t>
            </a:r>
            <a:r>
              <a:rPr lang="de-DE" sz="3600" dirty="0" err="1">
                <a:solidFill>
                  <a:srgbClr val="0070C0"/>
                </a:solidFill>
                <a:latin typeface="Tahoma" panose="020B0604030504040204" pitchFamily="34" charset="0"/>
                <a:ea typeface="Tahoma" panose="020B0604030504040204" pitchFamily="34" charset="0"/>
                <a:cs typeface="Tahoma" panose="020B0604030504040204" pitchFamily="34" charset="0"/>
              </a:rPr>
              <a:t>GeV</a:t>
            </a:r>
            <a:endPar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918488"/>
            <a:ext cx="5256584" cy="661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1847529" y="1412776"/>
            <a:ext cx="2549031" cy="369332"/>
          </a:xfrm>
          <a:prstGeom prst="rect">
            <a:avLst/>
          </a:prstGeom>
        </p:spPr>
        <p:txBody>
          <a:bodyPr wrap="none">
            <a:spAutoFit/>
          </a:bodyPr>
          <a:lstStyle/>
          <a:p>
            <a:r>
              <a:rPr lang="de-DE" dirty="0">
                <a:solidFill>
                  <a:srgbClr val="C00000"/>
                </a:solidFill>
                <a:latin typeface="Tahoma" panose="020B0604030504040204" pitchFamily="34" charset="0"/>
                <a:ea typeface="Tahoma" panose="020B0604030504040204" pitchFamily="34" charset="0"/>
                <a:cs typeface="Tahoma" panose="020B0604030504040204" pitchFamily="34" charset="0"/>
              </a:rPr>
              <a:t>STS+MUCH+TRD+TOF</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Gerade Verbindung mit Pfeil 8"/>
          <p:cNvCxnSpPr/>
          <p:nvPr/>
        </p:nvCxnSpPr>
        <p:spPr>
          <a:xfrm>
            <a:off x="2135560" y="1736184"/>
            <a:ext cx="0" cy="1692817"/>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2783632" y="1777124"/>
            <a:ext cx="144016" cy="1651877"/>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3503712" y="1717576"/>
            <a:ext cx="288032" cy="99972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4079776" y="1739309"/>
            <a:ext cx="216024" cy="576064"/>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9" y="3392686"/>
            <a:ext cx="3648453" cy="3204666"/>
          </a:xfrm>
          <a:prstGeom prst="rect">
            <a:avLst/>
          </a:prstGeom>
        </p:spPr>
      </p:pic>
      <p:sp>
        <p:nvSpPr>
          <p:cNvPr id="18" name="Textfeld 17"/>
          <p:cNvSpPr txBox="1"/>
          <p:nvPr/>
        </p:nvSpPr>
        <p:spPr>
          <a:xfrm>
            <a:off x="6285949" y="3294276"/>
            <a:ext cx="3994060" cy="369332"/>
          </a:xfrm>
          <a:prstGeom prst="rect">
            <a:avLst/>
          </a:prstGeom>
          <a:noFill/>
        </p:spPr>
        <p:txBody>
          <a:bodyPr wrap="square" rtlCol="0">
            <a:spAutoFit/>
          </a:bodyPr>
          <a:lstStyle/>
          <a:p>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6480 J/</a:t>
            </a:r>
            <a:r>
              <a:rPr lang="el-GR" dirty="0">
                <a:solidFill>
                  <a:prstClr val="black"/>
                </a:solidFill>
                <a:latin typeface="Tahoma" panose="020B0604030504040204" pitchFamily="34" charset="0"/>
                <a:ea typeface="Tahoma" panose="020B0604030504040204" pitchFamily="34" charset="0"/>
                <a:cs typeface="Tahoma" panose="020B0604030504040204" pitchFamily="34" charset="0"/>
              </a:rPr>
              <a:t>ψ</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in 2 </a:t>
            </a:r>
            <a:r>
              <a:rPr lang="de-DE" dirty="0" err="1">
                <a:solidFill>
                  <a:prstClr val="black"/>
                </a:solidFill>
                <a:latin typeface="Tahoma" panose="020B0604030504040204" pitchFamily="34" charset="0"/>
                <a:ea typeface="Tahoma" panose="020B0604030504040204" pitchFamily="34" charset="0"/>
                <a:cs typeface="Tahoma" panose="020B0604030504040204" pitchFamily="34" charset="0"/>
              </a:rPr>
              <a:t>weeks</a:t>
            </a:r>
            <a:r>
              <a:rPr lang="de-DE" dirty="0">
                <a:solidFill>
                  <a:prstClr val="black"/>
                </a:solidFill>
                <a:latin typeface="Tahoma" panose="020B0604030504040204" pitchFamily="34" charset="0"/>
                <a:ea typeface="Tahoma" panose="020B0604030504040204" pitchFamily="34" charset="0"/>
                <a:cs typeface="Tahoma" panose="020B0604030504040204" pitchFamily="34" charset="0"/>
              </a:rPr>
              <a:t> at IR = 10 MHz</a:t>
            </a:r>
          </a:p>
        </p:txBody>
      </p:sp>
      <p:sp>
        <p:nvSpPr>
          <p:cNvPr id="19" name="Textfeld 18"/>
          <p:cNvSpPr txBox="1"/>
          <p:nvPr/>
        </p:nvSpPr>
        <p:spPr>
          <a:xfrm>
            <a:off x="8112224" y="3789040"/>
            <a:ext cx="1656184" cy="707886"/>
          </a:xfrm>
          <a:prstGeom prst="rect">
            <a:avLst/>
          </a:prstGeom>
          <a:solidFill>
            <a:schemeClr val="bg1"/>
          </a:solidFill>
        </p:spPr>
        <p:txBody>
          <a:bodyPr wrap="square" rtlCol="0">
            <a:spAutoFit/>
          </a:bodyPr>
          <a:lstStyle/>
          <a:p>
            <a:r>
              <a:rPr lang="el-GR" sz="2000" dirty="0">
                <a:solidFill>
                  <a:prstClr val="black"/>
                </a:solidFill>
              </a:rPr>
              <a:t>ε</a:t>
            </a:r>
            <a:r>
              <a:rPr lang="de-DE" sz="2000" baseline="-25000" dirty="0">
                <a:solidFill>
                  <a:prstClr val="black"/>
                </a:solidFill>
              </a:rPr>
              <a:t>J/</a:t>
            </a:r>
            <a:r>
              <a:rPr lang="de-DE" sz="2000" baseline="-25000" dirty="0">
                <a:solidFill>
                  <a:prstClr val="black"/>
                </a:solidFill>
                <a:sym typeface="Symbol"/>
              </a:rPr>
              <a:t></a:t>
            </a:r>
            <a:r>
              <a:rPr lang="de-DE" sz="2000" dirty="0">
                <a:solidFill>
                  <a:prstClr val="black"/>
                </a:solidFill>
              </a:rPr>
              <a:t> = 0.9 %</a:t>
            </a:r>
          </a:p>
          <a:p>
            <a:r>
              <a:rPr lang="de-DE" sz="2000" dirty="0">
                <a:solidFill>
                  <a:prstClr val="black"/>
                </a:solidFill>
              </a:rPr>
              <a:t>S/B </a:t>
            </a:r>
            <a:r>
              <a:rPr lang="de-DE" sz="2000" dirty="0" err="1">
                <a:solidFill>
                  <a:prstClr val="black"/>
                </a:solidFill>
              </a:rPr>
              <a:t>ratio</a:t>
            </a:r>
            <a:r>
              <a:rPr lang="de-DE" sz="2000" dirty="0">
                <a:solidFill>
                  <a:prstClr val="black"/>
                </a:solidFill>
              </a:rPr>
              <a:t> = 1.0</a:t>
            </a:r>
          </a:p>
        </p:txBody>
      </p:sp>
      <p:sp>
        <p:nvSpPr>
          <p:cNvPr id="20" name="Textfeld 19"/>
          <p:cNvSpPr txBox="1"/>
          <p:nvPr/>
        </p:nvSpPr>
        <p:spPr>
          <a:xfrm>
            <a:off x="6419601" y="2746442"/>
            <a:ext cx="3860409" cy="430887"/>
          </a:xfrm>
          <a:prstGeom prst="rect">
            <a:avLst/>
          </a:prstGeom>
          <a:noFill/>
        </p:spPr>
        <p:txBody>
          <a:bodyPr wrap="square" rtlCol="0">
            <a:spAutoFit/>
          </a:bodyPr>
          <a:lstStyle/>
          <a:p>
            <a:r>
              <a:rPr lang="en-US" sz="1100" i="1" dirty="0">
                <a:solidFill>
                  <a:prstClr val="black"/>
                </a:solidFill>
              </a:rPr>
              <a:t>Sub-threshold charm production in nuclear collisions </a:t>
            </a:r>
            <a:r>
              <a:rPr lang="en-US" sz="1100" dirty="0">
                <a:solidFill>
                  <a:prstClr val="black"/>
                </a:solidFill>
              </a:rPr>
              <a:t>J. </a:t>
            </a:r>
            <a:r>
              <a:rPr lang="en-US" sz="1100" dirty="0" err="1">
                <a:solidFill>
                  <a:prstClr val="black"/>
                </a:solidFill>
              </a:rPr>
              <a:t>Steinheimer</a:t>
            </a:r>
            <a:r>
              <a:rPr lang="en-US" sz="1100" dirty="0">
                <a:solidFill>
                  <a:prstClr val="black"/>
                </a:solidFill>
              </a:rPr>
              <a:t>, A. </a:t>
            </a:r>
            <a:r>
              <a:rPr lang="en-US" sz="1100" dirty="0" err="1">
                <a:solidFill>
                  <a:prstClr val="black"/>
                </a:solidFill>
              </a:rPr>
              <a:t>Botvina</a:t>
            </a:r>
            <a:r>
              <a:rPr lang="en-US" sz="1100" dirty="0">
                <a:solidFill>
                  <a:prstClr val="black"/>
                </a:solidFill>
              </a:rPr>
              <a:t>, M. </a:t>
            </a:r>
            <a:r>
              <a:rPr lang="en-US" sz="1100" dirty="0" err="1">
                <a:solidFill>
                  <a:prstClr val="black"/>
                </a:solidFill>
              </a:rPr>
              <a:t>Bleicher</a:t>
            </a:r>
            <a:r>
              <a:rPr lang="en-US" sz="1100" dirty="0">
                <a:solidFill>
                  <a:prstClr val="black"/>
                </a:solidFill>
              </a:rPr>
              <a:t> </a:t>
            </a:r>
            <a:r>
              <a:rPr lang="de-DE" sz="1100" dirty="0">
                <a:solidFill>
                  <a:prstClr val="black"/>
                </a:solidFill>
              </a:rPr>
              <a:t>arXiv:1605.03439</a:t>
            </a:r>
            <a:endParaRPr lang="en-US" sz="1100" dirty="0">
              <a:solidFill>
                <a:prstClr val="black"/>
              </a:solidFill>
            </a:endParaRPr>
          </a:p>
        </p:txBody>
      </p:sp>
    </p:spTree>
    <p:extLst>
      <p:ext uri="{BB962C8B-B14F-4D97-AF65-F5344CB8AC3E}">
        <p14:creationId xmlns:p14="http://schemas.microsoft.com/office/powerpoint/2010/main" val="13641892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5750"/>
          <a:stretch/>
        </p:blipFill>
        <p:spPr bwMode="auto">
          <a:xfrm>
            <a:off x="2084264" y="1196751"/>
            <a:ext cx="3790774" cy="168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1"/>
          <p:cNvSpPr txBox="1">
            <a:spLocks noChangeArrowheads="1"/>
          </p:cNvSpPr>
          <p:nvPr/>
        </p:nvSpPr>
        <p:spPr bwMode="auto">
          <a:xfrm>
            <a:off x="1487488" y="-99392"/>
            <a:ext cx="9144000" cy="707805"/>
          </a:xfrm>
          <a:prstGeom prst="rect">
            <a:avLst/>
          </a:prstGeom>
          <a:noFill/>
          <a:ln>
            <a:noFill/>
          </a:ln>
          <a:extLst/>
        </p:spPr>
        <p:txBody>
          <a:bodyPr lIns="91356" tIns="45680" rIns="91356" bIns="4568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defTabSz="913575" eaLnBrk="1" fontAlgn="base" hangingPunct="1">
              <a:spcBef>
                <a:spcPct val="0"/>
              </a:spcBef>
              <a:spcAft>
                <a:spcPct val="0"/>
              </a:spcAft>
            </a:pPr>
            <a:r>
              <a:rPr lang="de-DE" altLang="de-DE" sz="4000" dirty="0" err="1">
                <a:solidFill>
                  <a:srgbClr val="0070C0"/>
                </a:solidFill>
                <a:latin typeface="Tahoma" pitchFamily="34" charset="0"/>
                <a:cs typeface="Tahoma" pitchFamily="34" charset="0"/>
              </a:rPr>
              <a:t>Projectile</a:t>
            </a:r>
            <a:r>
              <a:rPr lang="de-DE" altLang="de-DE" sz="4000" dirty="0">
                <a:solidFill>
                  <a:srgbClr val="0070C0"/>
                </a:solidFill>
                <a:latin typeface="Tahoma" pitchFamily="34" charset="0"/>
                <a:cs typeface="Tahoma" pitchFamily="34" charset="0"/>
              </a:rPr>
              <a:t> </a:t>
            </a:r>
            <a:r>
              <a:rPr lang="de-DE" altLang="de-DE" sz="4000" dirty="0" err="1">
                <a:solidFill>
                  <a:srgbClr val="0070C0"/>
                </a:solidFill>
                <a:latin typeface="Tahoma" pitchFamily="34" charset="0"/>
                <a:cs typeface="Tahoma" pitchFamily="34" charset="0"/>
              </a:rPr>
              <a:t>Spectator</a:t>
            </a:r>
            <a:r>
              <a:rPr lang="de-DE" altLang="de-DE" sz="4000" dirty="0">
                <a:solidFill>
                  <a:srgbClr val="0070C0"/>
                </a:solidFill>
                <a:latin typeface="Tahoma" pitchFamily="34" charset="0"/>
                <a:cs typeface="Tahoma" pitchFamily="34" charset="0"/>
              </a:rPr>
              <a:t> </a:t>
            </a:r>
            <a:r>
              <a:rPr lang="de-DE" altLang="de-DE" sz="4000" dirty="0" err="1">
                <a:solidFill>
                  <a:srgbClr val="0070C0"/>
                </a:solidFill>
                <a:latin typeface="Tahoma" pitchFamily="34" charset="0"/>
                <a:cs typeface="Tahoma" pitchFamily="34" charset="0"/>
              </a:rPr>
              <a:t>Detector</a:t>
            </a:r>
            <a:r>
              <a:rPr lang="de-DE" altLang="de-DE" sz="4000" dirty="0">
                <a:solidFill>
                  <a:srgbClr val="0070C0"/>
                </a:solidFill>
                <a:latin typeface="Tahoma" pitchFamily="34" charset="0"/>
                <a:cs typeface="Tahoma" pitchFamily="34" charset="0"/>
              </a:rPr>
              <a:t> </a:t>
            </a:r>
          </a:p>
        </p:txBody>
      </p:sp>
      <p:sp>
        <p:nvSpPr>
          <p:cNvPr id="5" name="Textfeld 4"/>
          <p:cNvSpPr txBox="1"/>
          <p:nvPr/>
        </p:nvSpPr>
        <p:spPr>
          <a:xfrm>
            <a:off x="1631505" y="908721"/>
            <a:ext cx="8927211" cy="369251"/>
          </a:xfrm>
          <a:prstGeom prst="rect">
            <a:avLst/>
          </a:prstGeom>
          <a:noFill/>
        </p:spPr>
        <p:txBody>
          <a:bodyPr wrap="none" lIns="91356" tIns="45680" rIns="91356" bIns="45680" rtlCol="0">
            <a:spAutoFit/>
          </a:bodyPr>
          <a:lstStyle/>
          <a:p>
            <a:pPr defTabSz="913575" fontAlgn="base">
              <a:spcBef>
                <a:spcPct val="0"/>
              </a:spcBef>
              <a:spcAft>
                <a:spcPct val="0"/>
              </a:spcAft>
            </a:pP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In-kind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contributions</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Russia</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Czech Rep.: </a:t>
            </a:r>
            <a:r>
              <a:rPr lang="de-DE" altLang="de-DE" dirty="0">
                <a:solidFill>
                  <a:srgbClr val="0070C0"/>
                </a:solidFill>
                <a:latin typeface="Tahoma" pitchFamily="34" charset="0"/>
                <a:cs typeface="Tahoma" pitchFamily="34" charset="0"/>
              </a:rPr>
              <a:t>INR </a:t>
            </a:r>
            <a:r>
              <a:rPr lang="de-DE" altLang="de-DE" dirty="0" err="1">
                <a:solidFill>
                  <a:srgbClr val="0070C0"/>
                </a:solidFill>
                <a:latin typeface="Tahoma" pitchFamily="34" charset="0"/>
                <a:cs typeface="Tahoma" pitchFamily="34" charset="0"/>
              </a:rPr>
              <a:t>Moscow</a:t>
            </a:r>
            <a:r>
              <a:rPr lang="de-DE" altLang="de-DE" dirty="0">
                <a:solidFill>
                  <a:srgbClr val="0070C0"/>
                </a:solidFill>
                <a:latin typeface="Tahoma" pitchFamily="34" charset="0"/>
                <a:cs typeface="Tahoma" pitchFamily="34" charset="0"/>
              </a:rPr>
              <a:t>, TU Darmstadt,  </a:t>
            </a:r>
            <a:r>
              <a:rPr lang="de-DE" altLang="de-DE" dirty="0" err="1">
                <a:solidFill>
                  <a:srgbClr val="0070C0"/>
                </a:solidFill>
                <a:latin typeface="Tahoma" pitchFamily="34" charset="0"/>
                <a:cs typeface="Tahoma" pitchFamily="34" charset="0"/>
              </a:rPr>
              <a:t>Rez</a:t>
            </a:r>
            <a:r>
              <a:rPr lang="de-DE" altLang="de-DE" dirty="0">
                <a:solidFill>
                  <a:srgbClr val="0070C0"/>
                </a:solidFill>
                <a:latin typeface="Tahoma" pitchFamily="34" charset="0"/>
                <a:cs typeface="Tahoma" pitchFamily="34" charset="0"/>
              </a:rPr>
              <a:t> </a:t>
            </a:r>
            <a:r>
              <a:rPr lang="de-DE" altLang="de-DE" dirty="0" err="1">
                <a:solidFill>
                  <a:srgbClr val="0070C0"/>
                </a:solidFill>
                <a:latin typeface="Tahoma" pitchFamily="34" charset="0"/>
                <a:cs typeface="Tahoma" pitchFamily="34" charset="0"/>
              </a:rPr>
              <a:t>Prague</a:t>
            </a:r>
            <a:endParaRPr lang="de-DE" altLang="de-DE" dirty="0">
              <a:solidFill>
                <a:srgbClr val="0070C0"/>
              </a:solidFill>
              <a:latin typeface="Tahoma" pitchFamily="34" charset="0"/>
              <a:cs typeface="Tahoma" pitchFamily="34" charset="0"/>
            </a:endParaRPr>
          </a:p>
        </p:txBody>
      </p:sp>
      <p:sp>
        <p:nvSpPr>
          <p:cNvPr id="7" name="Textfeld 6"/>
          <p:cNvSpPr txBox="1"/>
          <p:nvPr/>
        </p:nvSpPr>
        <p:spPr>
          <a:xfrm>
            <a:off x="1706503" y="548681"/>
            <a:ext cx="7981583" cy="400065"/>
          </a:xfrm>
          <a:prstGeom prst="rect">
            <a:avLst/>
          </a:prstGeom>
          <a:noFill/>
        </p:spPr>
        <p:txBody>
          <a:bodyPr wrap="none" lIns="91396" tIns="45698" rIns="91396" bIns="45698" rtlCol="0">
            <a:spAutoFit/>
          </a:bodyPr>
          <a:lstStyle/>
          <a:p>
            <a:pPr defTabSz="913575" fontAlgn="base">
              <a:spcBef>
                <a:spcPct val="0"/>
              </a:spcBef>
              <a:spcAft>
                <a:spcPct val="0"/>
              </a:spcAft>
              <a:defRPr/>
            </a:pPr>
            <a:r>
              <a:rPr lang="de-DE" altLang="de-DE" sz="20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determination</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of</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collision</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c</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entrality</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and</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orientation</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of</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the</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kern="0" dirty="0" err="1">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reaction</a:t>
            </a:r>
            <a:r>
              <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a:rPr>
              <a:t> plane </a:t>
            </a:r>
            <a:endParaRPr lang="de-DE" altLang="de-DE"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Foliennummernplatzhalter 7"/>
          <p:cNvSpPr txBox="1">
            <a:spLocks/>
          </p:cNvSpPr>
          <p:nvPr/>
        </p:nvSpPr>
        <p:spPr>
          <a:xfrm>
            <a:off x="8077200" y="6356353"/>
            <a:ext cx="2133600" cy="365125"/>
          </a:xfrm>
          <a:prstGeom prst="rect">
            <a:avLst/>
          </a:prstGeom>
        </p:spPr>
        <p:txBody>
          <a:bodyPr vert="horz" lIns="91396" tIns="45698" rIns="91396" bIns="45698"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54">
              <a:defRPr/>
            </a:pPr>
            <a:fld id="{45F5C264-46AB-4B31-8F78-F720C8F9FE16}" type="slidenum">
              <a:rPr lang="de-DE"/>
              <a:pPr defTabSz="913954">
                <a:defRPr/>
              </a:pPr>
              <a:t>126</a:t>
            </a:fld>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196" y="1277971"/>
            <a:ext cx="2384425"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5224" y="2847704"/>
            <a:ext cx="2086520" cy="156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6"/>
          <p:cNvSpPr txBox="1"/>
          <p:nvPr/>
        </p:nvSpPr>
        <p:spPr>
          <a:xfrm>
            <a:off x="3818370" y="3234227"/>
            <a:ext cx="1053494" cy="830997"/>
          </a:xfrm>
          <a:prstGeom prst="rect">
            <a:avLst/>
          </a:prstGeom>
          <a:noFill/>
        </p:spPr>
        <p:txBody>
          <a:bodyPr wrap="none" rtlCol="0">
            <a:spAutoFit/>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PSD at </a:t>
            </a:r>
          </a:p>
          <a:p>
            <a:pPr algn="ctr"/>
            <a:r>
              <a:rPr lang="en-US" sz="1200" dirty="0">
                <a:latin typeface="Tahoma" panose="020B0604030504040204" pitchFamily="34" charset="0"/>
                <a:ea typeface="Tahoma" panose="020B0604030504040204" pitchFamily="34" charset="0"/>
                <a:cs typeface="Tahoma" panose="020B0604030504040204" pitchFamily="34" charset="0"/>
              </a:rPr>
              <a:t>BM@N JINR </a:t>
            </a:r>
          </a:p>
          <a:p>
            <a:pPr algn="ctr"/>
            <a:r>
              <a:rPr lang="en-US" sz="1200" dirty="0">
                <a:latin typeface="Tahoma" panose="020B0604030504040204" pitchFamily="34" charset="0"/>
                <a:ea typeface="Tahoma" panose="020B0604030504040204" pitchFamily="34" charset="0"/>
                <a:cs typeface="Tahoma" panose="020B0604030504040204" pitchFamily="34" charset="0"/>
              </a:rPr>
              <a:t>20 modules.</a:t>
            </a:r>
          </a:p>
          <a:p>
            <a:pPr algn="ctr"/>
            <a:r>
              <a:rPr lang="en-US" sz="1200" dirty="0">
                <a:latin typeface="Tahoma" panose="020B0604030504040204" pitchFamily="34" charset="0"/>
                <a:ea typeface="Tahoma" panose="020B0604030504040204" pitchFamily="34" charset="0"/>
                <a:cs typeface="Tahoma" panose="020B0604030504040204" pitchFamily="34" charset="0"/>
              </a:rPr>
              <a:t>June 2019</a:t>
            </a:r>
            <a:endParaRPr lang="ru-RU" sz="1200" dirty="0">
              <a:latin typeface="Tahoma" panose="020B0604030504040204" pitchFamily="34" charset="0"/>
              <a:ea typeface="Tahoma" panose="020B0604030504040204" pitchFamily="34" charset="0"/>
              <a:cs typeface="Tahoma" panose="020B0604030504040204" pitchFamily="34" charset="0"/>
            </a:endParaRPr>
          </a:p>
        </p:txBody>
      </p:sp>
      <p:pic>
        <p:nvPicPr>
          <p:cNvPr id="1536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4825" b="26249"/>
          <a:stretch/>
        </p:blipFill>
        <p:spPr bwMode="auto">
          <a:xfrm>
            <a:off x="4992465" y="2847704"/>
            <a:ext cx="1765146" cy="18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7"/>
          <p:cNvSpPr txBox="1"/>
          <p:nvPr/>
        </p:nvSpPr>
        <p:spPr>
          <a:xfrm>
            <a:off x="6757611" y="3263883"/>
            <a:ext cx="1321452" cy="1038746"/>
          </a:xfrm>
          <a:prstGeom prst="rect">
            <a:avLst/>
          </a:prstGeom>
          <a:noFill/>
        </p:spPr>
        <p:txBody>
          <a:bodyPr wrap="none" rtlCol="0">
            <a:spAutoFit/>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PSD at </a:t>
            </a:r>
          </a:p>
          <a:p>
            <a:pPr algn="ctr"/>
            <a:r>
              <a:rPr lang="en-US" sz="1200" dirty="0">
                <a:latin typeface="Tahoma" panose="020B0604030504040204" pitchFamily="34" charset="0"/>
                <a:ea typeface="Tahoma" panose="020B0604030504040204" pitchFamily="34" charset="0"/>
                <a:cs typeface="Tahoma" panose="020B0604030504040204" pitchFamily="34" charset="0"/>
              </a:rPr>
              <a:t>NA61 CERN SPS.</a:t>
            </a:r>
          </a:p>
          <a:p>
            <a:pPr algn="ctr"/>
            <a:r>
              <a:rPr lang="en-US" sz="1200" dirty="0">
                <a:latin typeface="Tahoma" panose="020B0604030504040204" pitchFamily="34" charset="0"/>
                <a:ea typeface="Tahoma" panose="020B0604030504040204" pitchFamily="34" charset="0"/>
                <a:cs typeface="Tahoma" panose="020B0604030504040204" pitchFamily="34" charset="0"/>
              </a:rPr>
              <a:t>13 modules.</a:t>
            </a:r>
          </a:p>
          <a:p>
            <a:pPr algn="ctr"/>
            <a:r>
              <a:rPr lang="en-US" sz="1200" dirty="0">
                <a:latin typeface="Tahoma" panose="020B0604030504040204" pitchFamily="34" charset="0"/>
                <a:ea typeface="Tahoma" panose="020B0604030504040204" pitchFamily="34" charset="0"/>
                <a:cs typeface="Tahoma" panose="020B0604030504040204" pitchFamily="34" charset="0"/>
              </a:rPr>
              <a:t>April 2019</a:t>
            </a:r>
            <a:endParaRPr lang="ru-RU" sz="1200" dirty="0">
              <a:latin typeface="Tahoma" panose="020B0604030504040204" pitchFamily="34" charset="0"/>
              <a:ea typeface="Tahoma" panose="020B0604030504040204" pitchFamily="34" charset="0"/>
              <a:cs typeface="Tahoma" panose="020B0604030504040204" pitchFamily="34" charset="0"/>
            </a:endParaRPr>
          </a:p>
          <a:p>
            <a:pPr algn="ctr"/>
            <a:endParaRPr lang="ru-RU" sz="1350" b="1" dirty="0"/>
          </a:p>
        </p:txBody>
      </p:sp>
      <p:pic>
        <p:nvPicPr>
          <p:cNvPr id="15"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817" y="1468670"/>
            <a:ext cx="1750759" cy="3112459"/>
          </a:xfrm>
          <a:prstGeom prst="rect">
            <a:avLst/>
          </a:prstGeom>
        </p:spPr>
      </p:pic>
      <p:sp>
        <p:nvSpPr>
          <p:cNvPr id="16" name="TextBox 7"/>
          <p:cNvSpPr txBox="1"/>
          <p:nvPr/>
        </p:nvSpPr>
        <p:spPr>
          <a:xfrm>
            <a:off x="8720817" y="3470374"/>
            <a:ext cx="957313" cy="1038746"/>
          </a:xfrm>
          <a:prstGeom prst="rect">
            <a:avLst/>
          </a:prstGeom>
          <a:noFill/>
        </p:spPr>
        <p:txBody>
          <a:bodyPr wrap="none" rtlCol="0">
            <a:spAutoFit/>
          </a:bodyPr>
          <a:lstStyle/>
          <a:p>
            <a:pPr algn="ct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PSD at </a:t>
            </a:r>
          </a:p>
          <a:p>
            <a:pPr algn="ct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mCBM</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GSI.</a:t>
            </a:r>
          </a:p>
          <a:p>
            <a:pPr algn="ct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1 module.</a:t>
            </a:r>
          </a:p>
          <a:p>
            <a:pPr algn="ct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April 2019</a:t>
            </a:r>
            <a:endParaRPr lang="ru-RU"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ru-RU" sz="1350" b="1" dirty="0"/>
          </a:p>
        </p:txBody>
      </p:sp>
      <p:sp>
        <p:nvSpPr>
          <p:cNvPr id="17" name="Rechteck 16"/>
          <p:cNvSpPr/>
          <p:nvPr/>
        </p:nvSpPr>
        <p:spPr>
          <a:xfrm>
            <a:off x="1631504" y="4474356"/>
            <a:ext cx="9144000" cy="2339021"/>
          </a:xfrm>
          <a:prstGeom prst="rect">
            <a:avLst/>
          </a:prstGeom>
        </p:spPr>
        <p:txBody>
          <a:bodyPr wrap="square" lIns="91356" tIns="45680" rIns="91356" bIns="45680">
            <a:spAutoFit/>
          </a:bodyPr>
          <a:lstStyle/>
          <a:p>
            <a:pPr defTabSz="913575"/>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Status:</a:t>
            </a:r>
          </a:p>
          <a:p>
            <a:pPr marL="342590" indent="-342590" defTabSz="913575">
              <a:buFont typeface="Wingdings" pitchFamily="2" charset="2"/>
              <a:buChar char="Ø"/>
            </a:pPr>
            <a:r>
              <a:rPr lang="en-US" sz="1600" dirty="0">
                <a:solidFill>
                  <a:prstClr val="black"/>
                </a:solidFill>
                <a:latin typeface="Arial" panose="020B0604020202020204" pitchFamily="34" charset="0"/>
                <a:ea typeface="Tahoma" panose="020B0604030504040204" pitchFamily="34" charset="0"/>
                <a:cs typeface="Arial" panose="020B0604020202020204" pitchFamily="34" charset="0"/>
              </a:rPr>
              <a:t>TDR approved Feb. 2015; </a:t>
            </a:r>
          </a:p>
          <a:p>
            <a:pPr marL="342590" indent="-342590" defTabSz="913575">
              <a:buFont typeface="Wingdings" pitchFamily="2" charset="2"/>
              <a:buChar char="Ø"/>
            </a:pPr>
            <a:r>
              <a:rPr lang="en-US" sz="1600" dirty="0">
                <a:latin typeface="Arial" panose="020B0604020202020204" pitchFamily="34" charset="0"/>
                <a:cs typeface="Arial" panose="020B0604020202020204" pitchFamily="34" charset="0"/>
              </a:rPr>
              <a:t>At present, all 44 PSD CBM modules have been fully assembled at INR, Moscow;</a:t>
            </a:r>
            <a:endParaRPr lang="en-US"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pPr marL="342590" indent="-342590" defTabSz="913575">
              <a:buFont typeface="Wingdings" pitchFamily="2" charset="2"/>
              <a:buChar char="Ø"/>
            </a:pPr>
            <a:r>
              <a:rPr lang="en-US" sz="1600" dirty="0">
                <a:solidFill>
                  <a:srgbClr val="000000"/>
                </a:solidFill>
                <a:latin typeface="Arial" panose="020B0604020202020204" pitchFamily="34" charset="0"/>
                <a:ea typeface="Tahoma" panose="020B0604030504040204" pitchFamily="34" charset="0"/>
                <a:cs typeface="Arial" panose="020B0604020202020204" pitchFamily="34" charset="0"/>
              </a:rPr>
              <a:t>Prototype of the PSD readout electronics based on PANDA ECAL sampling ADC is </a:t>
            </a:r>
            <a:r>
              <a:rPr lang="de-DE" sz="1600" dirty="0" err="1">
                <a:solidFill>
                  <a:srgbClr val="000000"/>
                </a:solidFill>
                <a:latin typeface="Arial" panose="020B0604020202020204" pitchFamily="34" charset="0"/>
                <a:ea typeface="Tahoma" panose="020B0604030504040204" pitchFamily="34" charset="0"/>
                <a:cs typeface="Arial" panose="020B0604020202020204" pitchFamily="34" charset="0"/>
              </a:rPr>
              <a:t>tested</a:t>
            </a:r>
            <a:r>
              <a:rPr lang="de-DE" sz="1600"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de-DE" sz="1600" dirty="0" err="1">
                <a:solidFill>
                  <a:srgbClr val="000000"/>
                </a:solidFill>
                <a:latin typeface="Arial" panose="020B0604020202020204" pitchFamily="34" charset="0"/>
                <a:ea typeface="Tahoma" panose="020B0604030504040204" pitchFamily="34" charset="0"/>
                <a:cs typeface="Arial" panose="020B0604020202020204" pitchFamily="34" charset="0"/>
              </a:rPr>
              <a:t>and</a:t>
            </a:r>
            <a:r>
              <a:rPr lang="de-DE" sz="1600"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de-DE" sz="1600" dirty="0" err="1">
                <a:solidFill>
                  <a:srgbClr val="000000"/>
                </a:solidFill>
                <a:latin typeface="Arial" panose="020B0604020202020204" pitchFamily="34" charset="0"/>
                <a:ea typeface="Tahoma" panose="020B0604030504040204" pitchFamily="34" charset="0"/>
                <a:cs typeface="Arial" panose="020B0604020202020204" pitchFamily="34" charset="0"/>
              </a:rPr>
              <a:t>integrated</a:t>
            </a:r>
            <a:r>
              <a:rPr lang="de-DE" sz="1600"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de-DE" sz="1600" dirty="0" err="1">
                <a:solidFill>
                  <a:srgbClr val="000000"/>
                </a:solidFill>
                <a:latin typeface="Arial" panose="020B0604020202020204" pitchFamily="34" charset="0"/>
                <a:ea typeface="Tahoma" panose="020B0604030504040204" pitchFamily="34" charset="0"/>
                <a:cs typeface="Arial" panose="020B0604020202020204" pitchFamily="34" charset="0"/>
              </a:rPr>
              <a:t>for</a:t>
            </a:r>
            <a:r>
              <a:rPr lang="de-DE" sz="1600"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de-DE" sz="1600" dirty="0" err="1">
                <a:solidFill>
                  <a:srgbClr val="000000"/>
                </a:solidFill>
                <a:latin typeface="Arial" panose="020B0604020202020204" pitchFamily="34" charset="0"/>
                <a:ea typeface="Tahoma" panose="020B0604030504040204" pitchFamily="34" charset="0"/>
                <a:cs typeface="Arial" panose="020B0604020202020204" pitchFamily="34" charset="0"/>
              </a:rPr>
              <a:t>mPSD</a:t>
            </a:r>
            <a:r>
              <a:rPr lang="de-DE" sz="1600"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de-DE" sz="1600" dirty="0" err="1">
                <a:solidFill>
                  <a:srgbClr val="000000"/>
                </a:solidFill>
                <a:latin typeface="Arial" panose="020B0604020202020204" pitchFamily="34" charset="0"/>
                <a:ea typeface="Tahoma" panose="020B0604030504040204" pitchFamily="34" charset="0"/>
                <a:cs typeface="Arial" panose="020B0604020202020204" pitchFamily="34" charset="0"/>
              </a:rPr>
              <a:t>readout</a:t>
            </a:r>
            <a:r>
              <a:rPr lang="de-DE" sz="1600" dirty="0">
                <a:solidFill>
                  <a:srgbClr val="000000"/>
                </a:solidFill>
                <a:latin typeface="Arial" panose="020B0604020202020204" pitchFamily="34" charset="0"/>
                <a:ea typeface="Tahoma" panose="020B0604030504040204" pitchFamily="34" charset="0"/>
                <a:cs typeface="Arial" panose="020B0604020202020204" pitchFamily="34" charset="0"/>
              </a:rPr>
              <a:t> at </a:t>
            </a:r>
            <a:r>
              <a:rPr lang="de-DE" sz="1600" dirty="0" err="1">
                <a:solidFill>
                  <a:srgbClr val="000000"/>
                </a:solidFill>
                <a:latin typeface="Arial" panose="020B0604020202020204" pitchFamily="34" charset="0"/>
                <a:ea typeface="Tahoma" panose="020B0604030504040204" pitchFamily="34" charset="0"/>
                <a:cs typeface="Arial" panose="020B0604020202020204" pitchFamily="34" charset="0"/>
              </a:rPr>
              <a:t>mCBM</a:t>
            </a:r>
            <a:r>
              <a:rPr lang="de-DE" sz="1600" dirty="0">
                <a:solidFill>
                  <a:srgbClr val="000000"/>
                </a:solidFill>
                <a:latin typeface="Arial" panose="020B0604020202020204" pitchFamily="34" charset="0"/>
                <a:ea typeface="Tahoma" panose="020B0604030504040204" pitchFamily="34" charset="0"/>
                <a:cs typeface="Arial" panose="020B0604020202020204" pitchFamily="34" charset="0"/>
              </a:rPr>
              <a:t>;</a:t>
            </a:r>
          </a:p>
          <a:p>
            <a:pPr marL="342590" indent="-342590" defTabSz="913575">
              <a:buFont typeface="Wingdings" pitchFamily="2" charset="2"/>
              <a:buChar char="Ø"/>
            </a:pPr>
            <a:r>
              <a:rPr lang="en-US" sz="1600" dirty="0">
                <a:latin typeface="Arial" panose="020B0604020202020204" pitchFamily="34" charset="0"/>
                <a:cs typeface="Arial" panose="020B0604020202020204" pitchFamily="34" charset="0"/>
              </a:rPr>
              <a:t>PSD modules tested with cosmic rays at INR Moscow and </a:t>
            </a:r>
            <a:r>
              <a:rPr lang="en-US" sz="1600" dirty="0" err="1">
                <a:latin typeface="Arial" panose="020B0604020202020204" pitchFamily="34" charset="0"/>
                <a:cs typeface="Arial" panose="020B0604020202020204" pitchFamily="34" charset="0"/>
              </a:rPr>
              <a:t>withhadron</a:t>
            </a:r>
            <a:r>
              <a:rPr lang="en-US" sz="1600" dirty="0">
                <a:latin typeface="Arial" panose="020B0604020202020204" pitchFamily="34" charset="0"/>
                <a:cs typeface="Arial" panose="020B0604020202020204" pitchFamily="34" charset="0"/>
              </a:rPr>
              <a:t> beams at CERN</a:t>
            </a:r>
          </a:p>
          <a:p>
            <a:pPr marL="342590" indent="-342590" defTabSz="913575">
              <a:buFont typeface="Wingdings" pitchFamily="2" charset="2"/>
              <a:buChar char="Ø"/>
            </a:pPr>
            <a:r>
              <a:rPr lang="en-US" sz="1600" dirty="0">
                <a:latin typeface="Arial" panose="020B0604020202020204" pitchFamily="34" charset="0"/>
                <a:cs typeface="Arial" panose="020B0604020202020204" pitchFamily="34" charset="0"/>
              </a:rPr>
              <a:t>Most of the PSD CBM modules have been already integrated in the BM@N, NA61 and </a:t>
            </a:r>
            <a:r>
              <a:rPr lang="en-US" sz="1600" dirty="0" err="1">
                <a:latin typeface="Arial" panose="020B0604020202020204" pitchFamily="34" charset="0"/>
                <a:cs typeface="Arial" panose="020B0604020202020204" pitchFamily="34" charset="0"/>
              </a:rPr>
              <a:t>mCBM</a:t>
            </a:r>
            <a:r>
              <a:rPr lang="en-US" sz="1600" dirty="0">
                <a:latin typeface="Arial" panose="020B0604020202020204" pitchFamily="34" charset="0"/>
                <a:cs typeface="Arial" panose="020B0604020202020204" pitchFamily="34" charset="0"/>
              </a:rPr>
              <a:t> experiments and will be used during FAIR-Phase-0;</a:t>
            </a:r>
          </a:p>
          <a:p>
            <a:pPr marL="342590" indent="-342590" defTabSz="913575">
              <a:buFont typeface="Wingdings" pitchFamily="2" charset="2"/>
              <a:buChar char="Ø"/>
            </a:pPr>
            <a:r>
              <a:rPr lang="en-US" sz="1600" dirty="0">
                <a:solidFill>
                  <a:srgbClr val="000000"/>
                </a:solidFill>
                <a:latin typeface="Arial" panose="020B0604020202020204" pitchFamily="34" charset="0"/>
                <a:ea typeface="Tahoma" panose="020B0604030504040204" pitchFamily="34" charset="0"/>
                <a:cs typeface="Arial" panose="020B0604020202020204" pitchFamily="34" charset="0"/>
              </a:rPr>
              <a:t>Reconstruction algorithms for the reaction plane and centrality determination were developed</a:t>
            </a:r>
          </a:p>
        </p:txBody>
      </p:sp>
    </p:spTree>
    <p:extLst>
      <p:ext uri="{BB962C8B-B14F-4D97-AF65-F5344CB8AC3E}">
        <p14:creationId xmlns:p14="http://schemas.microsoft.com/office/powerpoint/2010/main" val="12203980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9497" y="1950163"/>
            <a:ext cx="4547673" cy="333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992" y="1950162"/>
            <a:ext cx="4608512" cy="342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1"/>
          <p:cNvSpPr txBox="1">
            <a:spLocks noChangeArrowheads="1"/>
          </p:cNvSpPr>
          <p:nvPr/>
        </p:nvSpPr>
        <p:spPr bwMode="auto">
          <a:xfrm>
            <a:off x="1487488" y="-99392"/>
            <a:ext cx="9144000" cy="707805"/>
          </a:xfrm>
          <a:prstGeom prst="rect">
            <a:avLst/>
          </a:prstGeom>
          <a:noFill/>
          <a:ln>
            <a:noFill/>
          </a:ln>
          <a:extLst/>
        </p:spPr>
        <p:txBody>
          <a:bodyPr lIns="91356" tIns="45680" rIns="91356" bIns="4568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defTabSz="913575" eaLnBrk="1" fontAlgn="base" hangingPunct="1">
              <a:spcBef>
                <a:spcPct val="0"/>
              </a:spcBef>
              <a:spcAft>
                <a:spcPct val="0"/>
              </a:spcAft>
            </a:pPr>
            <a:r>
              <a:rPr lang="de-DE" altLang="de-DE" sz="4000" dirty="0" err="1">
                <a:solidFill>
                  <a:srgbClr val="0070C0"/>
                </a:solidFill>
                <a:latin typeface="Tahoma" pitchFamily="34" charset="0"/>
                <a:cs typeface="Tahoma" pitchFamily="34" charset="0"/>
              </a:rPr>
              <a:t>Projectile</a:t>
            </a:r>
            <a:r>
              <a:rPr lang="de-DE" altLang="de-DE" sz="4000" dirty="0">
                <a:solidFill>
                  <a:srgbClr val="0070C0"/>
                </a:solidFill>
                <a:latin typeface="Tahoma" pitchFamily="34" charset="0"/>
                <a:cs typeface="Tahoma" pitchFamily="34" charset="0"/>
              </a:rPr>
              <a:t> </a:t>
            </a:r>
            <a:r>
              <a:rPr lang="de-DE" altLang="de-DE" sz="4000" dirty="0" err="1">
                <a:solidFill>
                  <a:srgbClr val="0070C0"/>
                </a:solidFill>
                <a:latin typeface="Tahoma" pitchFamily="34" charset="0"/>
                <a:cs typeface="Tahoma" pitchFamily="34" charset="0"/>
              </a:rPr>
              <a:t>Spectator</a:t>
            </a:r>
            <a:r>
              <a:rPr lang="de-DE" altLang="de-DE" sz="4000" dirty="0">
                <a:solidFill>
                  <a:srgbClr val="0070C0"/>
                </a:solidFill>
                <a:latin typeface="Tahoma" pitchFamily="34" charset="0"/>
                <a:cs typeface="Tahoma" pitchFamily="34" charset="0"/>
              </a:rPr>
              <a:t> </a:t>
            </a:r>
            <a:r>
              <a:rPr lang="de-DE" altLang="de-DE" sz="4000" dirty="0" err="1">
                <a:solidFill>
                  <a:srgbClr val="0070C0"/>
                </a:solidFill>
                <a:latin typeface="Tahoma" pitchFamily="34" charset="0"/>
                <a:cs typeface="Tahoma" pitchFamily="34" charset="0"/>
              </a:rPr>
              <a:t>Detector</a:t>
            </a:r>
            <a:r>
              <a:rPr lang="de-DE" altLang="de-DE" sz="4000" dirty="0">
                <a:solidFill>
                  <a:srgbClr val="0070C0"/>
                </a:solidFill>
                <a:latin typeface="Tahoma" pitchFamily="34" charset="0"/>
                <a:cs typeface="Tahoma" pitchFamily="34" charset="0"/>
              </a:rPr>
              <a:t> </a:t>
            </a:r>
          </a:p>
        </p:txBody>
      </p:sp>
      <p:sp>
        <p:nvSpPr>
          <p:cNvPr id="5" name="Rechteck 4"/>
          <p:cNvSpPr/>
          <p:nvPr/>
        </p:nvSpPr>
        <p:spPr>
          <a:xfrm>
            <a:off x="1343472" y="836713"/>
            <a:ext cx="9396536" cy="461665"/>
          </a:xfrm>
          <a:prstGeom prst="rect">
            <a:avLst/>
          </a:prstGeom>
        </p:spPr>
        <p:txBody>
          <a:bodyPr wrap="square">
            <a:spAutoFit/>
          </a:bodyPr>
          <a:lstStyle/>
          <a:p>
            <a:pPr lvl="0" algn="ctr"/>
            <a:r>
              <a:rPr lang="de-DE" sz="2400" dirty="0" err="1">
                <a:solidFill>
                  <a:prstClr val="black"/>
                </a:solidFill>
                <a:latin typeface="Tahoma" panose="020B0604030504040204" pitchFamily="34" charset="0"/>
                <a:ea typeface="Tahoma" panose="020B0604030504040204" pitchFamily="34" charset="0"/>
                <a:cs typeface="Tahoma" panose="020B0604030504040204" pitchFamily="34" charset="0"/>
              </a:rPr>
              <a:t>Reconstructed</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400" dirty="0" err="1">
                <a:solidFill>
                  <a:prstClr val="black"/>
                </a:solidFill>
                <a:latin typeface="Tahoma" panose="020B0604030504040204" pitchFamily="34" charset="0"/>
                <a:ea typeface="Tahoma" panose="020B0604030504040204" pitchFamily="34" charset="0"/>
                <a:cs typeface="Tahoma" panose="020B0604030504040204" pitchFamily="34" charset="0"/>
              </a:rPr>
              <a:t>directed</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400" dirty="0" err="1">
                <a:solidFill>
                  <a:prstClr val="black"/>
                </a:solidFill>
                <a:latin typeface="Tahoma" panose="020B0604030504040204" pitchFamily="34" charset="0"/>
                <a:ea typeface="Tahoma" panose="020B0604030504040204" pitchFamily="34" charset="0"/>
                <a:cs typeface="Tahoma" panose="020B0604030504040204" pitchFamily="34" charset="0"/>
              </a:rPr>
              <a:t>flow</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400" dirty="0" err="1">
                <a:solidFill>
                  <a:prstClr val="black"/>
                </a:solidFill>
                <a:latin typeface="Tahoma" panose="020B0604030504040204" pitchFamily="34" charset="0"/>
                <a:ea typeface="Tahoma" panose="020B0604030504040204" pitchFamily="34" charset="0"/>
                <a:cs typeface="Tahoma" panose="020B0604030504040204" pitchFamily="34" charset="0"/>
              </a:rPr>
              <a:t>of</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l-GR" sz="2400" dirty="0">
                <a:solidFill>
                  <a:prstClr val="black"/>
                </a:solidFill>
                <a:latin typeface="+mj-lt"/>
                <a:ea typeface="Tahoma" panose="020B0604030504040204" pitchFamily="34" charset="0"/>
                <a:cs typeface="Tahoma" panose="020B0604030504040204" pitchFamily="34" charset="0"/>
              </a:rPr>
              <a:t>π</a:t>
            </a:r>
            <a:r>
              <a:rPr lang="de-DE" sz="24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 in </a:t>
            </a:r>
            <a:r>
              <a:rPr lang="de-DE" sz="2400" dirty="0" err="1">
                <a:solidFill>
                  <a:prstClr val="black"/>
                </a:solidFill>
                <a:latin typeface="Tahoma" panose="020B0604030504040204" pitchFamily="34" charset="0"/>
                <a:ea typeface="Tahoma" panose="020B0604030504040204" pitchFamily="34" charset="0"/>
                <a:cs typeface="Tahoma" panose="020B0604030504040204" pitchFamily="34" charset="0"/>
              </a:rPr>
              <a:t>Au+Au</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400" dirty="0" err="1">
                <a:solidFill>
                  <a:prstClr val="black"/>
                </a:solidFill>
                <a:latin typeface="Tahoma" panose="020B0604030504040204" pitchFamily="34" charset="0"/>
                <a:ea typeface="Tahoma" panose="020B0604030504040204" pitchFamily="34" charset="0"/>
                <a:cs typeface="Tahoma" panose="020B0604030504040204" pitchFamily="34" charset="0"/>
              </a:rPr>
              <a:t>collisions</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 at 10 A </a:t>
            </a:r>
            <a:r>
              <a:rPr lang="de-DE" sz="2400" dirty="0" err="1">
                <a:solidFill>
                  <a:prstClr val="black"/>
                </a:solidFill>
                <a:latin typeface="Tahoma" panose="020B0604030504040204" pitchFamily="34" charset="0"/>
                <a:ea typeface="Tahoma" panose="020B0604030504040204" pitchFamily="34" charset="0"/>
                <a:cs typeface="Tahoma" panose="020B0604030504040204" pitchFamily="34" charset="0"/>
              </a:rPr>
              <a:t>GeV</a:t>
            </a:r>
            <a:endParaRPr lang="de-DE"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85969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59496" y="188640"/>
            <a:ext cx="9865096" cy="533400"/>
          </a:xfrm>
        </p:spPr>
        <p:txBody>
          <a:bodyPr/>
          <a:lstStyle/>
          <a:p>
            <a:r>
              <a:rPr lang="en-US" sz="3200">
                <a:solidFill>
                  <a:srgbClr val="0070C0"/>
                </a:solidFill>
                <a:latin typeface="Tahoma" panose="020B0604030504040204" pitchFamily="34" charset="0"/>
                <a:ea typeface="Tahoma" panose="020B0604030504040204" pitchFamily="34" charset="0"/>
                <a:cs typeface="Tahoma" panose="020B0604030504040204" pitchFamily="34" charset="0"/>
              </a:rPr>
              <a:t>Successful Multi Project Chip Prototyping for CBM</a:t>
            </a:r>
            <a:endPar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6" name="Inhaltsplatzhalter 2"/>
          <p:cNvSpPr txBox="1">
            <a:spLocks/>
          </p:cNvSpPr>
          <p:nvPr/>
        </p:nvSpPr>
        <p:spPr bwMode="auto">
          <a:xfrm>
            <a:off x="6283258" y="1347424"/>
            <a:ext cx="4565271" cy="222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396" tIns="45698" rIns="91396" bIns="45698" numCol="1" anchor="t" anchorCtr="0" compatLnSpc="1">
            <a:prstTxWarp prst="textNoShape">
              <a:avLst/>
            </a:prstTxWarp>
          </a:bodyPr>
          <a:lstStyle>
            <a:lvl1pPr marL="342900" indent="-342900" algn="l" rtl="0" eaLnBrk="0" fontAlgn="base" hangingPunct="0">
              <a:spcBef>
                <a:spcPct val="4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40000"/>
              </a:spcBef>
              <a:spcAft>
                <a:spcPct val="0"/>
              </a:spcAft>
              <a:buClr>
                <a:schemeClr val="accent1"/>
              </a:buClr>
              <a:buSzPct val="80000"/>
              <a:buFont typeface="Wingdings" pitchFamily="2" charset="2"/>
              <a:buChar char="n"/>
              <a:defRPr kumimoji="1" sz="2000">
                <a:solidFill>
                  <a:schemeClr val="tx1"/>
                </a:solidFill>
                <a:latin typeface="+mn-lt"/>
              </a:defRPr>
            </a:lvl2pPr>
            <a:lvl3pPr marL="1143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3pPr>
            <a:lvl4pPr marL="1600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4pPr>
            <a:lvl5pPr marL="20574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5pPr>
            <a:lvl6pPr marL="25146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6pPr>
            <a:lvl7pPr marL="29718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7pPr>
            <a:lvl8pPr marL="3429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8pPr>
            <a:lvl9pPr marL="3886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9pPr>
          </a:lstStyle>
          <a:p>
            <a:pPr marL="0" indent="0">
              <a:buClr>
                <a:srgbClr val="5C65C2"/>
              </a:buClr>
              <a:buNone/>
            </a:pPr>
            <a:r>
              <a:rPr lang="en-US" sz="2000" kern="0" dirty="0">
                <a:solidFill>
                  <a:srgbClr val="C00000"/>
                </a:solidFill>
                <a:latin typeface="Tahoma" panose="020B0604030504040204" pitchFamily="34" charset="0"/>
                <a:ea typeface="Tahoma" panose="020B0604030504040204" pitchFamily="34" charset="0"/>
                <a:cs typeface="Tahoma" panose="020B0604030504040204" pitchFamily="34" charset="0"/>
              </a:rPr>
              <a:t>5 final prototype chips for CBM:</a:t>
            </a:r>
          </a:p>
          <a:p>
            <a:pPr>
              <a:buClr>
                <a:srgbClr val="5C65C2"/>
              </a:buClr>
            </a:pPr>
            <a:r>
              <a:rPr lang="en-US" sz="1800" kern="0" dirty="0">
                <a:solidFill>
                  <a:srgbClr val="000000"/>
                </a:solidFill>
                <a:latin typeface="Tahoma" panose="020B0604030504040204" pitchFamily="34" charset="0"/>
                <a:ea typeface="Tahoma" panose="020B0604030504040204" pitchFamily="34" charset="0"/>
                <a:cs typeface="Tahoma" panose="020B0604030504040204" pitchFamily="34" charset="0"/>
              </a:rPr>
              <a:t>STS-XYTER and Much-XYTER</a:t>
            </a:r>
          </a:p>
          <a:p>
            <a:pPr>
              <a:buClr>
                <a:srgbClr val="5C65C2"/>
              </a:buClr>
            </a:pPr>
            <a:r>
              <a:rPr lang="en-US" sz="1800" kern="0" dirty="0">
                <a:solidFill>
                  <a:srgbClr val="000000"/>
                </a:solidFill>
                <a:latin typeface="Tahoma" panose="020B0604030504040204" pitchFamily="34" charset="0"/>
                <a:ea typeface="Tahoma" panose="020B0604030504040204" pitchFamily="34" charset="0"/>
                <a:cs typeface="Tahoma" panose="020B0604030504040204" pitchFamily="34" charset="0"/>
              </a:rPr>
              <a:t>Get4 in two versions for TOF</a:t>
            </a:r>
          </a:p>
          <a:p>
            <a:pPr>
              <a:buClr>
                <a:srgbClr val="5C65C2"/>
              </a:buClr>
            </a:pPr>
            <a:r>
              <a:rPr lang="en-US" sz="1800" kern="0" dirty="0">
                <a:solidFill>
                  <a:srgbClr val="000000"/>
                </a:solidFill>
                <a:latin typeface="Tahoma" panose="020B0604030504040204" pitchFamily="34" charset="0"/>
                <a:ea typeface="Tahoma" panose="020B0604030504040204" pitchFamily="34" charset="0"/>
                <a:cs typeface="Tahoma" panose="020B0604030504040204" pitchFamily="34" charset="0"/>
              </a:rPr>
              <a:t>PADI production for CBM@STAR</a:t>
            </a:r>
          </a:p>
          <a:p>
            <a:pPr>
              <a:buClr>
                <a:srgbClr val="5C65C2"/>
              </a:buClr>
            </a:pPr>
            <a:r>
              <a:rPr lang="en-US" sz="1800" kern="0" dirty="0">
                <a:solidFill>
                  <a:srgbClr val="000000"/>
                </a:solidFill>
                <a:latin typeface="Tahoma" panose="020B0604030504040204" pitchFamily="34" charset="0"/>
                <a:ea typeface="Tahoma" panose="020B0604030504040204" pitchFamily="34" charset="0"/>
                <a:cs typeface="Tahoma" panose="020B0604030504040204" pitchFamily="34" charset="0"/>
              </a:rPr>
              <a:t>SPADIC for CBM-TRD </a:t>
            </a:r>
          </a:p>
        </p:txBody>
      </p:sp>
      <p:pic>
        <p:nvPicPr>
          <p:cNvPr id="7" name="Picture 5" descr="C:\Users\senger\AppData\Local\Microsoft\Windows\Temporary Internet Files\Content.Outlook\JE4H31NI\STS_Reticle_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4032" y="3465004"/>
            <a:ext cx="4176465" cy="31323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enger\AppData\Local\Microsoft\Windows\Temporary Internet Files\Content.Outlook\JE4H31NI\20160919_092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88" y="1412776"/>
            <a:ext cx="4608512" cy="25922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524000" y="4145012"/>
            <a:ext cx="4759257" cy="2585323"/>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Produced Chips: </a:t>
            </a:r>
          </a:p>
          <a:p>
            <a:pPr marL="285750" indent="-285750">
              <a:buFont typeface="Wingdings" pitchFamily="2" charset="2"/>
              <a:buChar char="Ø"/>
            </a:pPr>
            <a:r>
              <a:rPr lang="en-US" dirty="0">
                <a:latin typeface="Tahoma" panose="020B0604030504040204" pitchFamily="34" charset="0"/>
                <a:ea typeface="Tahoma" panose="020B0604030504040204" pitchFamily="34" charset="0"/>
                <a:cs typeface="Tahoma" panose="020B0604030504040204" pitchFamily="34" charset="0"/>
              </a:rPr>
              <a:t>Several thousand STS-XYTER and MUCH-XYTER Chips for detector prototyping </a:t>
            </a:r>
          </a:p>
          <a:p>
            <a:pPr marL="285750" indent="-285750">
              <a:buFont typeface="Wingdings" pitchFamily="2" charset="2"/>
              <a:buChar char="Ø"/>
            </a:pPr>
            <a:r>
              <a:rPr lang="en-US" dirty="0">
                <a:latin typeface="Tahoma" panose="020B0604030504040204" pitchFamily="34" charset="0"/>
                <a:ea typeface="Tahoma" panose="020B0604030504040204" pitchFamily="34" charset="0"/>
                <a:cs typeface="Tahoma" panose="020B0604030504040204" pitchFamily="34" charset="0"/>
              </a:rPr>
              <a:t>Full number of PADI Chips needed for </a:t>
            </a:r>
            <a:r>
              <a:rPr lang="en-US" dirty="0" err="1">
                <a:latin typeface="Tahoma" panose="020B0604030504040204" pitchFamily="34" charset="0"/>
                <a:ea typeface="Tahoma" panose="020B0604030504040204" pitchFamily="34" charset="0"/>
                <a:cs typeface="Tahoma" panose="020B0604030504040204" pitchFamily="34" charset="0"/>
              </a:rPr>
              <a:t>CBM-Tof</a:t>
            </a:r>
            <a:r>
              <a:rPr lang="en-US" dirty="0">
                <a:latin typeface="Tahoma" panose="020B0604030504040204" pitchFamily="34" charset="0"/>
                <a:ea typeface="Tahoma" panose="020B0604030504040204" pitchFamily="34" charset="0"/>
                <a:cs typeface="Tahoma" panose="020B0604030504040204" pitchFamily="34" charset="0"/>
              </a:rPr>
              <a:t> at STAR </a:t>
            </a:r>
          </a:p>
          <a:p>
            <a:pPr marL="285750" indent="-285750">
              <a:buFont typeface="Wingdings" pitchFamily="2" charset="2"/>
              <a:buChar char="Ø"/>
            </a:pPr>
            <a:r>
              <a:rPr lang="en-US" dirty="0">
                <a:latin typeface="Tahoma" panose="020B0604030504040204" pitchFamily="34" charset="0"/>
                <a:ea typeface="Tahoma" panose="020B0604030504040204" pitchFamily="34" charset="0"/>
                <a:cs typeface="Tahoma" panose="020B0604030504040204" pitchFamily="34" charset="0"/>
              </a:rPr>
              <a:t>Full number of Get4 TDC chips needed for </a:t>
            </a:r>
            <a:r>
              <a:rPr lang="en-US" dirty="0" err="1">
                <a:latin typeface="Tahoma" panose="020B0604030504040204" pitchFamily="34" charset="0"/>
                <a:ea typeface="Tahoma" panose="020B0604030504040204" pitchFamily="34" charset="0"/>
                <a:cs typeface="Tahoma" panose="020B0604030504040204" pitchFamily="34" charset="0"/>
              </a:rPr>
              <a:t>CBM-Tof</a:t>
            </a:r>
            <a:r>
              <a:rPr lang="en-US" dirty="0">
                <a:latin typeface="Tahoma" panose="020B0604030504040204" pitchFamily="34" charset="0"/>
                <a:ea typeface="Tahoma" panose="020B0604030504040204" pitchFamily="34" charset="0"/>
                <a:cs typeface="Tahoma" panose="020B0604030504040204" pitchFamily="34" charset="0"/>
              </a:rPr>
              <a:t> at STAR </a:t>
            </a:r>
          </a:p>
          <a:p>
            <a:pPr marL="285750" indent="-285750">
              <a:buFont typeface="Wingdings" pitchFamily="2" charset="2"/>
              <a:buChar char="Ø"/>
            </a:pPr>
            <a:r>
              <a:rPr lang="en-US" dirty="0">
                <a:latin typeface="Tahoma" panose="020B0604030504040204" pitchFamily="34" charset="0"/>
                <a:ea typeface="Tahoma" panose="020B0604030504040204" pitchFamily="34" charset="0"/>
                <a:cs typeface="Tahoma" panose="020B0604030504040204" pitchFamily="34" charset="0"/>
              </a:rPr>
              <a:t>Full number of SPADIC Chips for CBM-TRD</a:t>
            </a:r>
          </a:p>
        </p:txBody>
      </p:sp>
      <p:sp>
        <p:nvSpPr>
          <p:cNvPr id="11" name="Rechteck 10"/>
          <p:cNvSpPr/>
          <p:nvPr/>
        </p:nvSpPr>
        <p:spPr>
          <a:xfrm>
            <a:off x="1511089" y="757445"/>
            <a:ext cx="9272603" cy="369332"/>
          </a:xfrm>
          <a:prstGeom prst="rect">
            <a:avLst/>
          </a:prstGeom>
        </p:spPr>
        <p:txBody>
          <a:bodyPr wrap="none">
            <a:spAutoFit/>
          </a:bodyPr>
          <a:lstStyle/>
          <a:p>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In-kind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contributions</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Germany,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Poland</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GSI Darmstadt, Univ. Heidelberg, AGH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Krakow</a:t>
            </a:r>
            <a:endParaRPr lang="de-DE" dirty="0"/>
          </a:p>
        </p:txBody>
      </p:sp>
    </p:spTree>
    <p:extLst>
      <p:ext uri="{BB962C8B-B14F-4D97-AF65-F5344CB8AC3E}">
        <p14:creationId xmlns:p14="http://schemas.microsoft.com/office/powerpoint/2010/main" val="14017687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77" r="13556"/>
          <a:stretch/>
        </p:blipFill>
        <p:spPr bwMode="auto">
          <a:xfrm>
            <a:off x="7278495" y="1805282"/>
            <a:ext cx="3373295" cy="291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1"/>
          <p:cNvSpPr>
            <a:spLocks noGrp="1"/>
          </p:cNvSpPr>
          <p:nvPr>
            <p:ph type="title"/>
          </p:nvPr>
        </p:nvSpPr>
        <p:spPr bwMode="auto">
          <a:xfrm>
            <a:off x="1981200" y="-243408"/>
            <a:ext cx="8229600" cy="1143000"/>
          </a:xfrm>
        </p:spPr>
        <p:txBody>
          <a:bodyPr wrap="square" numCol="1" anchorCtr="0" compatLnSpc="1">
            <a:prstTxWarp prst="textNoShape">
              <a:avLst/>
            </a:prstTxWarp>
          </a:bodyPr>
          <a:lstStyle/>
          <a:p>
            <a:r>
              <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CBM online </a:t>
            </a:r>
            <a:r>
              <a:rPr lang="de-DE" alt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systems</a:t>
            </a:r>
            <a:r>
              <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p>
        </p:txBody>
      </p:sp>
      <p:grpSp>
        <p:nvGrpSpPr>
          <p:cNvPr id="15" name="Group 14"/>
          <p:cNvGrpSpPr>
            <a:grpSpLocks noChangeAspect="1"/>
          </p:cNvGrpSpPr>
          <p:nvPr/>
        </p:nvGrpSpPr>
        <p:grpSpPr>
          <a:xfrm>
            <a:off x="1703512" y="1327214"/>
            <a:ext cx="5558204" cy="3397931"/>
            <a:chOff x="817532" y="1268760"/>
            <a:chExt cx="6972331" cy="4262438"/>
          </a:xfrm>
        </p:grpSpPr>
        <p:grpSp>
          <p:nvGrpSpPr>
            <p:cNvPr id="3" name="Group 2"/>
            <p:cNvGrpSpPr/>
            <p:nvPr/>
          </p:nvGrpSpPr>
          <p:grpSpPr>
            <a:xfrm>
              <a:off x="817532" y="1268760"/>
              <a:ext cx="6972331" cy="4262438"/>
              <a:chOff x="817532" y="1268760"/>
              <a:chExt cx="6972331" cy="4262438"/>
            </a:xfrm>
          </p:grpSpPr>
          <p:pic>
            <p:nvPicPr>
              <p:cNvPr id="8" name="Bild 6" descr="Bildschirmfoto 2013-11-15 um 14.20.5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268760"/>
                <a:ext cx="6389688"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17532" y="3007112"/>
                <a:ext cx="1584176" cy="1274070"/>
              </a:xfrm>
              <a:prstGeom prst="rect">
                <a:avLst/>
              </a:prstGeom>
              <a:solidFill>
                <a:schemeClr val="bg1"/>
              </a:solidFill>
            </p:spPr>
            <p:txBody>
              <a:bodyPr wrap="square" rtlCol="0">
                <a:spAutoFit/>
              </a:bodyPr>
              <a:lstStyle/>
              <a:p>
                <a:r>
                  <a:rPr lang="en-US" sz="2000" dirty="0">
                    <a:solidFill>
                      <a:prstClr val="black"/>
                    </a:solidFill>
                  </a:rPr>
                  <a:t>First-level Event Selector</a:t>
                </a:r>
                <a:endParaRPr lang="de-DE" sz="2000" dirty="0">
                  <a:solidFill>
                    <a:prstClr val="black"/>
                  </a:solidFill>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050" y="1913860"/>
              <a:ext cx="327131" cy="26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499" y="1906199"/>
              <a:ext cx="327131" cy="26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821" y="1906199"/>
              <a:ext cx="327131" cy="26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673" y="1906199"/>
              <a:ext cx="327131" cy="26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extfeld 15"/>
          <p:cNvSpPr txBox="1"/>
          <p:nvPr/>
        </p:nvSpPr>
        <p:spPr>
          <a:xfrm>
            <a:off x="7361423" y="4169403"/>
            <a:ext cx="3273500" cy="523176"/>
          </a:xfrm>
          <a:prstGeom prst="rect">
            <a:avLst/>
          </a:prstGeom>
          <a:noFill/>
        </p:spPr>
        <p:txBody>
          <a:bodyPr wrap="none" lIns="91396" tIns="45698" rIns="91396" bIns="45698" rtlCol="0">
            <a:spAutoFit/>
          </a:bodyPr>
          <a:lstStyle/>
          <a:p>
            <a:pPr defTabSz="913575"/>
            <a:r>
              <a:rPr lang="de-DE" sz="2800" dirty="0">
                <a:solidFill>
                  <a:srgbClr val="FFFFFF"/>
                </a:solidFill>
                <a:latin typeface="Arial"/>
              </a:rPr>
              <a:t>GSI Green IT Cube</a:t>
            </a:r>
          </a:p>
        </p:txBody>
      </p:sp>
      <p:sp>
        <p:nvSpPr>
          <p:cNvPr id="17" name="Rechteck 16"/>
          <p:cNvSpPr/>
          <p:nvPr/>
        </p:nvSpPr>
        <p:spPr>
          <a:xfrm>
            <a:off x="1703513" y="616496"/>
            <a:ext cx="8534539" cy="646250"/>
          </a:xfrm>
          <a:prstGeom prst="rect">
            <a:avLst/>
          </a:prstGeom>
        </p:spPr>
        <p:txBody>
          <a:bodyPr wrap="none" lIns="91356" tIns="45680" rIns="91356" bIns="45680">
            <a:spAutoFit/>
          </a:bodyPr>
          <a:lstStyle/>
          <a:p>
            <a:pPr defTabSz="913575">
              <a:defRPr/>
            </a:pP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In-kind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contributions</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by</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Germany,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Poland</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70C0"/>
                </a:solidFill>
                <a:latin typeface="Tahoma" panose="020B0604030504040204" pitchFamily="34" charset="0"/>
                <a:ea typeface="Tahoma" panose="020B0604030504040204" pitchFamily="34" charset="0"/>
                <a:cs typeface="Tahoma" panose="020B0604030504040204" pitchFamily="34" charset="0"/>
              </a:rPr>
              <a:t>India</a:t>
            </a:r>
            <a:r>
              <a:rPr lang="de-DE" dirty="0">
                <a:solidFill>
                  <a:srgbClr val="0070C0"/>
                </a:solidFill>
                <a:latin typeface="Tahoma" panose="020B0604030504040204" pitchFamily="34" charset="0"/>
                <a:ea typeface="Tahoma" panose="020B0604030504040204" pitchFamily="34" charset="0"/>
                <a:cs typeface="Tahoma" panose="020B0604030504040204" pitchFamily="34" charset="0"/>
              </a:rPr>
              <a:t>:</a:t>
            </a:r>
          </a:p>
          <a:p>
            <a:pPr defTabSz="913575">
              <a:defRPr/>
            </a:pPr>
            <a:r>
              <a:rPr lang="de-DE" altLang="de-DE" kern="0" dirty="0">
                <a:solidFill>
                  <a:srgbClr val="0070C0"/>
                </a:solidFill>
                <a:latin typeface="Tahoma" pitchFamily="34" charset="0"/>
                <a:cs typeface="Tahoma" pitchFamily="34" charset="0"/>
              </a:rPr>
              <a:t>Univ. Frankfurt, FIAS, GSI Darmstadt, KIT Karlsruhe, IIT Kharagpur, </a:t>
            </a:r>
            <a:r>
              <a:rPr lang="de-DE" altLang="de-DE" kern="0" dirty="0" err="1">
                <a:solidFill>
                  <a:srgbClr val="0070C0"/>
                </a:solidFill>
                <a:latin typeface="Tahoma" pitchFamily="34" charset="0"/>
                <a:cs typeface="Tahoma" pitchFamily="34" charset="0"/>
              </a:rPr>
              <a:t>Warsaw</a:t>
            </a:r>
            <a:r>
              <a:rPr lang="de-DE" altLang="de-DE" kern="0" dirty="0">
                <a:solidFill>
                  <a:srgbClr val="0070C0"/>
                </a:solidFill>
                <a:latin typeface="Tahoma" pitchFamily="34" charset="0"/>
                <a:cs typeface="Tahoma" pitchFamily="34" charset="0"/>
              </a:rPr>
              <a:t> UT </a:t>
            </a:r>
            <a:endParaRPr lang="de-DE" kern="0" dirty="0">
              <a:solidFill>
                <a:srgbClr val="0070C0"/>
              </a:solidFill>
              <a:latin typeface="Arial"/>
            </a:endParaRPr>
          </a:p>
        </p:txBody>
      </p:sp>
      <p:sp>
        <p:nvSpPr>
          <p:cNvPr id="18" name="Textfeld 17"/>
          <p:cNvSpPr txBox="1"/>
          <p:nvPr/>
        </p:nvSpPr>
        <p:spPr>
          <a:xfrm>
            <a:off x="1787887" y="4809428"/>
            <a:ext cx="8817510" cy="707805"/>
          </a:xfrm>
          <a:prstGeom prst="rect">
            <a:avLst/>
          </a:prstGeom>
          <a:noFill/>
        </p:spPr>
        <p:txBody>
          <a:bodyPr wrap="square" lIns="91356" tIns="45680" rIns="91356" bIns="45680" rtlCol="0">
            <a:spAutoFit/>
          </a:bodyPr>
          <a:lstStyle/>
          <a:p>
            <a:pPr defTabSz="913575"/>
            <a:r>
              <a:rPr lang="de-DE" sz="2000" dirty="0" err="1">
                <a:solidFill>
                  <a:srgbClr val="C00000"/>
                </a:solidFill>
                <a:latin typeface="Arial"/>
              </a:rPr>
              <a:t>Novel</a:t>
            </a:r>
            <a:r>
              <a:rPr lang="de-DE" sz="2000" dirty="0">
                <a:solidFill>
                  <a:srgbClr val="C00000"/>
                </a:solidFill>
                <a:latin typeface="Arial"/>
              </a:rPr>
              <a:t> </a:t>
            </a:r>
            <a:r>
              <a:rPr lang="de-DE" sz="2000" dirty="0" err="1">
                <a:solidFill>
                  <a:srgbClr val="C00000"/>
                </a:solidFill>
                <a:latin typeface="Arial"/>
              </a:rPr>
              <a:t>readout</a:t>
            </a:r>
            <a:r>
              <a:rPr lang="de-DE" sz="2000" dirty="0">
                <a:solidFill>
                  <a:srgbClr val="C00000"/>
                </a:solidFill>
                <a:latin typeface="Arial"/>
              </a:rPr>
              <a:t> </a:t>
            </a:r>
            <a:r>
              <a:rPr lang="de-DE" sz="2000" dirty="0" err="1">
                <a:solidFill>
                  <a:srgbClr val="C00000"/>
                </a:solidFill>
                <a:latin typeface="Arial"/>
              </a:rPr>
              <a:t>system</a:t>
            </a:r>
            <a:r>
              <a:rPr lang="de-DE" sz="2000" dirty="0">
                <a:solidFill>
                  <a:srgbClr val="C00000"/>
                </a:solidFill>
                <a:latin typeface="Arial"/>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no</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hardware</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trigger</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on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events</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detector</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hits</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with</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time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stamps</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f</a:t>
            </a:r>
            <a:r>
              <a:rPr lang="de-DE" sz="2000" dirty="0" err="1">
                <a:solidFill>
                  <a:srgbClr val="C00000"/>
                </a:solidFill>
                <a:latin typeface="Arial"/>
              </a:rPr>
              <a:t>ull</a:t>
            </a:r>
            <a:r>
              <a:rPr lang="de-DE" sz="2000" dirty="0">
                <a:solidFill>
                  <a:srgbClr val="C00000"/>
                </a:solidFill>
                <a:latin typeface="Arial"/>
              </a:rPr>
              <a:t> online 4-D </a:t>
            </a:r>
            <a:r>
              <a:rPr lang="de-DE" sz="2000" dirty="0" err="1">
                <a:solidFill>
                  <a:srgbClr val="C00000"/>
                </a:solidFill>
                <a:latin typeface="Arial"/>
              </a:rPr>
              <a:t>track</a:t>
            </a:r>
            <a:r>
              <a:rPr lang="de-DE" sz="2000" dirty="0">
                <a:solidFill>
                  <a:srgbClr val="C00000"/>
                </a:solidFill>
                <a:latin typeface="Arial"/>
              </a:rPr>
              <a:t> </a:t>
            </a:r>
            <a:r>
              <a:rPr lang="de-DE" sz="2000" dirty="0" err="1">
                <a:solidFill>
                  <a:srgbClr val="C00000"/>
                </a:solidFill>
                <a:latin typeface="Arial"/>
              </a:rPr>
              <a:t>and</a:t>
            </a:r>
            <a:r>
              <a:rPr lang="de-DE" sz="2000" dirty="0">
                <a:solidFill>
                  <a:srgbClr val="C00000"/>
                </a:solidFill>
                <a:latin typeface="Arial"/>
              </a:rPr>
              <a:t> </a:t>
            </a:r>
            <a:r>
              <a:rPr lang="de-DE" sz="2000" dirty="0" err="1">
                <a:solidFill>
                  <a:srgbClr val="C00000"/>
                </a:solidFill>
                <a:latin typeface="Arial"/>
              </a:rPr>
              <a:t>event</a:t>
            </a:r>
            <a:r>
              <a:rPr lang="de-DE" sz="2000" dirty="0">
                <a:solidFill>
                  <a:srgbClr val="C00000"/>
                </a:solidFill>
                <a:latin typeface="Arial"/>
              </a:rPr>
              <a:t> </a:t>
            </a:r>
            <a:r>
              <a:rPr lang="de-DE" sz="2000" dirty="0" err="1">
                <a:solidFill>
                  <a:srgbClr val="C00000"/>
                </a:solidFill>
                <a:latin typeface="Arial"/>
              </a:rPr>
              <a:t>reconstruction</a:t>
            </a:r>
            <a:r>
              <a:rPr lang="de-DE" sz="2000" dirty="0">
                <a:solidFill>
                  <a:srgbClr val="C00000"/>
                </a:solidFill>
                <a:latin typeface="Arial"/>
              </a:rPr>
              <a:t>.</a:t>
            </a:r>
          </a:p>
        </p:txBody>
      </p:sp>
      <p:sp>
        <p:nvSpPr>
          <p:cNvPr id="19" name="Rechteck 18"/>
          <p:cNvSpPr/>
          <p:nvPr/>
        </p:nvSpPr>
        <p:spPr>
          <a:xfrm>
            <a:off x="1787887" y="5490018"/>
            <a:ext cx="8817510" cy="1323358"/>
          </a:xfrm>
          <a:prstGeom prst="rect">
            <a:avLst/>
          </a:prstGeom>
        </p:spPr>
        <p:txBody>
          <a:bodyPr wrap="square" lIns="91356" tIns="45680" rIns="91356" bIns="45680">
            <a:spAutoFit/>
          </a:bodyPr>
          <a:lstStyle/>
          <a:p>
            <a:pPr defTabSz="913575"/>
            <a:r>
              <a:rPr lang="en-US" sz="2000" b="1" dirty="0">
                <a:solidFill>
                  <a:srgbClr val="000000"/>
                </a:solidFill>
                <a:latin typeface="Arial"/>
                <a:ea typeface="Times New Roman"/>
              </a:rPr>
              <a:t>Status:</a:t>
            </a:r>
          </a:p>
          <a:p>
            <a:pPr marL="342590" indent="-342590" defTabSz="913575">
              <a:buFont typeface="Wingdings" pitchFamily="2" charset="2"/>
              <a:buChar char="Ø"/>
            </a:pP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FLES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input</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interface</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designed</a:t>
            </a:r>
            <a:endParaRPr lang="de-DE"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590" indent="-342590" defTabSz="913575">
              <a:buFont typeface="Wingdings" pitchFamily="2" charset="2"/>
              <a:buChar char="Ø"/>
            </a:pP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FLESnet</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software</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successfully</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applied</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in beam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tests</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with</a:t>
            </a: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prstClr val="black"/>
                </a:solidFill>
                <a:latin typeface="Tahoma" panose="020B0604030504040204" pitchFamily="34" charset="0"/>
                <a:ea typeface="Tahoma" panose="020B0604030504040204" pitchFamily="34" charset="0"/>
                <a:cs typeface="Tahoma" panose="020B0604030504040204" pitchFamily="34" charset="0"/>
              </a:rPr>
              <a:t>detectors</a:t>
            </a:r>
            <a:endParaRPr lang="de-DE"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590" indent="-342590" defTabSz="913575">
              <a:buFont typeface="Wingdings" pitchFamily="2" charset="2"/>
              <a:buChar char="Ø"/>
            </a:pPr>
            <a:r>
              <a:rPr lang="de-DE" sz="2000" dirty="0">
                <a:solidFill>
                  <a:prstClr val="black"/>
                </a:solidFill>
                <a:latin typeface="Tahoma" panose="020B0604030504040204" pitchFamily="34" charset="0"/>
                <a:ea typeface="Tahoma" panose="020B0604030504040204" pitchFamily="34" charset="0"/>
                <a:cs typeface="Tahoma" panose="020B0604030504040204" pitchFamily="34" charset="0"/>
              </a:rPr>
              <a:t>TDRs on DAQ, FLES</a:t>
            </a:r>
            <a:r>
              <a:rPr lang="en-US" sz="2000" dirty="0">
                <a:solidFill>
                  <a:srgbClr val="000000"/>
                </a:solidFill>
                <a:latin typeface="Arial"/>
                <a:ea typeface="Times New Roman"/>
              </a:rPr>
              <a:t> </a:t>
            </a:r>
            <a:endParaRPr lang="de-DE" sz="2000" dirty="0">
              <a:solidFill>
                <a:srgbClr val="000000"/>
              </a:solidFill>
              <a:latin typeface="Arial"/>
            </a:endParaRPr>
          </a:p>
        </p:txBody>
      </p:sp>
      <p:sp>
        <p:nvSpPr>
          <p:cNvPr id="21" name="Foliennummernplatzhalter 7"/>
          <p:cNvSpPr txBox="1">
            <a:spLocks/>
          </p:cNvSpPr>
          <p:nvPr/>
        </p:nvSpPr>
        <p:spPr>
          <a:xfrm>
            <a:off x="8077200" y="6356353"/>
            <a:ext cx="2133600" cy="365125"/>
          </a:xfrm>
          <a:prstGeom prst="rect">
            <a:avLst/>
          </a:prstGeom>
        </p:spPr>
        <p:txBody>
          <a:bodyPr vert="horz" lIns="91396" tIns="45698" rIns="91396" bIns="45698"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54">
              <a:defRPr/>
            </a:pPr>
            <a:fld id="{45F5C264-46AB-4B31-8F78-F720C8F9FE16}" type="slidenum">
              <a:rPr lang="de-DE"/>
              <a:pPr defTabSz="913954">
                <a:defRPr/>
              </a:pPr>
              <a:t>129</a:t>
            </a:fld>
            <a:endParaRPr lang="de-DE" dirty="0"/>
          </a:p>
        </p:txBody>
      </p:sp>
    </p:spTree>
    <p:extLst>
      <p:ext uri="{BB962C8B-B14F-4D97-AF65-F5344CB8AC3E}">
        <p14:creationId xmlns:p14="http://schemas.microsoft.com/office/powerpoint/2010/main" val="1495114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68C98-DA62-48AF-874C-60A4FF111D91}"/>
              </a:ext>
            </a:extLst>
          </p:cNvPr>
          <p:cNvSpPr>
            <a:spLocks noGrp="1"/>
          </p:cNvSpPr>
          <p:nvPr>
            <p:ph type="title"/>
          </p:nvPr>
        </p:nvSpPr>
        <p:spPr/>
        <p:txBody>
          <a:bodyPr/>
          <a:lstStyle/>
          <a:p>
            <a:r>
              <a:rPr lang="en-US" dirty="0"/>
              <a:t>GSI-FAIR F</a:t>
            </a:r>
            <a:r>
              <a:rPr lang="en-US" sz="2800" dirty="0"/>
              <a:t>ACILITY</a:t>
            </a:r>
            <a:endParaRPr lang="en-DE" dirty="0"/>
          </a:p>
        </p:txBody>
      </p:sp>
      <p:sp>
        <p:nvSpPr>
          <p:cNvPr id="3" name="Date Placeholder 2">
            <a:extLst>
              <a:ext uri="{FF2B5EF4-FFF2-40B4-BE49-F238E27FC236}">
                <a16:creationId xmlns:a16="http://schemas.microsoft.com/office/drawing/2014/main" id="{E62D26FB-3F7B-44DA-A556-2CF15251595A}"/>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EF05862B-8620-4C12-B5CB-4BC749A39D51}"/>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350C888E-BE71-42C6-A130-45591976E526}"/>
              </a:ext>
            </a:extLst>
          </p:cNvPr>
          <p:cNvSpPr>
            <a:spLocks noGrp="1"/>
          </p:cNvSpPr>
          <p:nvPr>
            <p:ph type="sldNum" sz="quarter" idx="12"/>
          </p:nvPr>
        </p:nvSpPr>
        <p:spPr/>
        <p:txBody>
          <a:bodyPr/>
          <a:lstStyle/>
          <a:p>
            <a:fld id="{2A4535BA-AEF2-4785-BF1B-EDE950106C20}" type="slidenum">
              <a:rPr lang="en-GB" smtClean="0"/>
              <a:pPr/>
              <a:t>13</a:t>
            </a:fld>
            <a:endParaRPr lang="en-GB" dirty="0"/>
          </a:p>
        </p:txBody>
      </p:sp>
      <p:pic>
        <p:nvPicPr>
          <p:cNvPr id="3074" name="Picture 2" descr="Image result for gsi fair">
            <a:extLst>
              <a:ext uri="{FF2B5EF4-FFF2-40B4-BE49-F238E27FC236}">
                <a16:creationId xmlns:a16="http://schemas.microsoft.com/office/drawing/2014/main" id="{A8B2D0C6-B3BE-4E1D-B79F-85E715B37F1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021" t="5428" r="5725" b="2603"/>
          <a:stretch/>
        </p:blipFill>
        <p:spPr bwMode="auto">
          <a:xfrm>
            <a:off x="4800001" y="742158"/>
            <a:ext cx="7112732" cy="57828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bmfair logo">
            <a:extLst>
              <a:ext uri="{FF2B5EF4-FFF2-40B4-BE49-F238E27FC236}">
                <a16:creationId xmlns:a16="http://schemas.microsoft.com/office/drawing/2014/main" id="{49D82FD2-D433-4FB9-8372-2E307494C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000" y="2925000"/>
            <a:ext cx="504000" cy="6810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7FC52BEE-9235-48CE-847B-FCE6620873DF}"/>
              </a:ext>
            </a:extLst>
          </p:cNvPr>
          <p:cNvGraphicFramePr>
            <a:graphicFrameLocks noGrp="1"/>
          </p:cNvGraphicFramePr>
          <p:nvPr>
            <p:extLst>
              <p:ext uri="{D42A27DB-BD31-4B8C-83A1-F6EECF244321}">
                <p14:modId xmlns:p14="http://schemas.microsoft.com/office/powerpoint/2010/main" val="1202775795"/>
              </p:ext>
            </p:extLst>
          </p:nvPr>
        </p:nvGraphicFramePr>
        <p:xfrm>
          <a:off x="598988" y="1981459"/>
          <a:ext cx="3486967" cy="3169920"/>
        </p:xfrm>
        <a:graphic>
          <a:graphicData uri="http://schemas.openxmlformats.org/drawingml/2006/table">
            <a:tbl>
              <a:tblPr firstRow="1" bandRow="1">
                <a:tableStyleId>{5C22544A-7EE6-4342-B048-85BDC9FD1C3A}</a:tableStyleId>
              </a:tblPr>
              <a:tblGrid>
                <a:gridCol w="843280">
                  <a:extLst>
                    <a:ext uri="{9D8B030D-6E8A-4147-A177-3AD203B41FA5}">
                      <a16:colId xmlns:a16="http://schemas.microsoft.com/office/drawing/2014/main" val="403136877"/>
                    </a:ext>
                  </a:extLst>
                </a:gridCol>
                <a:gridCol w="497205">
                  <a:extLst>
                    <a:ext uri="{9D8B030D-6E8A-4147-A177-3AD203B41FA5}">
                      <a16:colId xmlns:a16="http://schemas.microsoft.com/office/drawing/2014/main" val="283879787"/>
                    </a:ext>
                  </a:extLst>
                </a:gridCol>
                <a:gridCol w="625793">
                  <a:extLst>
                    <a:ext uri="{9D8B030D-6E8A-4147-A177-3AD203B41FA5}">
                      <a16:colId xmlns:a16="http://schemas.microsoft.com/office/drawing/2014/main" val="2546452450"/>
                    </a:ext>
                  </a:extLst>
                </a:gridCol>
                <a:gridCol w="1520689">
                  <a:extLst>
                    <a:ext uri="{9D8B030D-6E8A-4147-A177-3AD203B41FA5}">
                      <a16:colId xmlns:a16="http://schemas.microsoft.com/office/drawing/2014/main" val="1548175627"/>
                    </a:ext>
                  </a:extLst>
                </a:gridCol>
              </a:tblGrid>
              <a:tr h="370840">
                <a:tc>
                  <a:txBody>
                    <a:bodyPr/>
                    <a:lstStyle/>
                    <a:p>
                      <a:pPr algn="ctr"/>
                      <a:r>
                        <a:rPr lang="en-US" sz="2000" b="1" dirty="0"/>
                        <a:t>Beam</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E"/>
                    </a:solidFill>
                  </a:tcPr>
                </a:tc>
                <a:tc>
                  <a:txBody>
                    <a:bodyPr/>
                    <a:lstStyle/>
                    <a:p>
                      <a:pPr algn="ctr"/>
                      <a:r>
                        <a:rPr lang="en-US" sz="2000" b="1" dirty="0"/>
                        <a:t>Z</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E"/>
                    </a:solidFill>
                  </a:tcPr>
                </a:tc>
                <a:tc>
                  <a:txBody>
                    <a:bodyPr/>
                    <a:lstStyle/>
                    <a:p>
                      <a:pPr algn="ctr"/>
                      <a:r>
                        <a:rPr lang="en-US" sz="2000" b="1" dirty="0"/>
                        <a:t>A</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E"/>
                    </a:solidFill>
                  </a:tcPr>
                </a:tc>
                <a:tc>
                  <a:txBody>
                    <a:bodyPr/>
                    <a:lstStyle/>
                    <a:p>
                      <a:pPr algn="ctr"/>
                      <a:r>
                        <a:rPr lang="en-US" sz="2000" b="1" dirty="0"/>
                        <a:t>E (</a:t>
                      </a:r>
                      <a:r>
                        <a:rPr lang="en-US" sz="2000" b="1" dirty="0" err="1"/>
                        <a:t>AGeV</a:t>
                      </a:r>
                      <a:r>
                        <a:rPr lang="en-US" sz="2000" b="1" dirty="0"/>
                        <a:t>)</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E"/>
                    </a:solidFill>
                  </a:tcPr>
                </a:tc>
                <a:extLst>
                  <a:ext uri="{0D108BD9-81ED-4DB2-BD59-A6C34878D82A}">
                    <a16:rowId xmlns:a16="http://schemas.microsoft.com/office/drawing/2014/main" val="3543281325"/>
                  </a:ext>
                </a:extLst>
              </a:tr>
              <a:tr h="370840">
                <a:tc>
                  <a:txBody>
                    <a:bodyPr/>
                    <a:lstStyle/>
                    <a:p>
                      <a:pPr algn="ctr"/>
                      <a:r>
                        <a:rPr lang="en-US" sz="2000" b="1" dirty="0"/>
                        <a:t>p</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29</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93184664"/>
                  </a:ext>
                </a:extLst>
              </a:tr>
              <a:tr h="370840">
                <a:tc>
                  <a:txBody>
                    <a:bodyPr/>
                    <a:lstStyle/>
                    <a:p>
                      <a:pPr algn="ctr"/>
                      <a:r>
                        <a:rPr lang="en-US" sz="2000" b="1" dirty="0"/>
                        <a:t>d</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2</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14</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2504412"/>
                  </a:ext>
                </a:extLst>
              </a:tr>
              <a:tr h="370840">
                <a:tc>
                  <a:txBody>
                    <a:bodyPr/>
                    <a:lstStyle/>
                    <a:p>
                      <a:pPr algn="ctr"/>
                      <a:r>
                        <a:rPr lang="en-US" sz="2000" b="1" dirty="0"/>
                        <a:t>Ca</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20</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40</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14</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46937545"/>
                  </a:ext>
                </a:extLst>
              </a:tr>
              <a:tr h="370840">
                <a:tc>
                  <a:txBody>
                    <a:bodyPr/>
                    <a:lstStyle/>
                    <a:p>
                      <a:pPr algn="ctr"/>
                      <a:r>
                        <a:rPr lang="en-US" sz="2000" b="1" dirty="0"/>
                        <a:t>Ni</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28</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58</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13.6</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3147676"/>
                  </a:ext>
                </a:extLst>
              </a:tr>
              <a:tr h="370840">
                <a:tc>
                  <a:txBody>
                    <a:bodyPr/>
                    <a:lstStyle/>
                    <a:p>
                      <a:pPr algn="ctr"/>
                      <a:r>
                        <a:rPr lang="en-US" sz="2000" b="1" dirty="0"/>
                        <a:t>In</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49</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115</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11.9</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63052448"/>
                  </a:ext>
                </a:extLst>
              </a:tr>
              <a:tr h="370840">
                <a:tc>
                  <a:txBody>
                    <a:bodyPr/>
                    <a:lstStyle/>
                    <a:p>
                      <a:pPr algn="ctr"/>
                      <a:r>
                        <a:rPr lang="en-US" sz="2000" b="1" dirty="0"/>
                        <a:t>Au</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79</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197</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11</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598527"/>
                  </a:ext>
                </a:extLst>
              </a:tr>
              <a:tr h="370840">
                <a:tc>
                  <a:txBody>
                    <a:bodyPr/>
                    <a:lstStyle/>
                    <a:p>
                      <a:pPr algn="ctr"/>
                      <a:r>
                        <a:rPr lang="en-US" sz="2000" b="1" dirty="0"/>
                        <a:t>U</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92</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238</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10.7</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3742073"/>
                  </a:ext>
                </a:extLst>
              </a:tr>
            </a:tbl>
          </a:graphicData>
        </a:graphic>
      </p:graphicFrame>
      <p:sp>
        <p:nvSpPr>
          <p:cNvPr id="9" name="TextBox 8">
            <a:extLst>
              <a:ext uri="{FF2B5EF4-FFF2-40B4-BE49-F238E27FC236}">
                <a16:creationId xmlns:a16="http://schemas.microsoft.com/office/drawing/2014/main" id="{9C34CA1B-EDB3-477E-A534-02A0F5CBB0DE}"/>
              </a:ext>
            </a:extLst>
          </p:cNvPr>
          <p:cNvSpPr txBox="1"/>
          <p:nvPr/>
        </p:nvSpPr>
        <p:spPr>
          <a:xfrm>
            <a:off x="132314" y="909000"/>
            <a:ext cx="4420313" cy="830997"/>
          </a:xfrm>
          <a:prstGeom prst="rect">
            <a:avLst/>
          </a:prstGeom>
          <a:solidFill>
            <a:srgbClr val="FFC000"/>
          </a:solidFill>
        </p:spPr>
        <p:txBody>
          <a:bodyPr wrap="square" rtlCol="0">
            <a:spAutoFit/>
          </a:bodyPr>
          <a:lstStyle/>
          <a:p>
            <a:pPr algn="ctr"/>
            <a:r>
              <a:rPr lang="en-US" sz="2400" b="1" dirty="0">
                <a:solidFill>
                  <a:srgbClr val="002060"/>
                </a:solidFill>
              </a:rPr>
              <a:t>Collision Energies and Systems available at SIS100</a:t>
            </a:r>
            <a:endParaRPr lang="en-DE" sz="2400" b="1" dirty="0">
              <a:solidFill>
                <a:srgbClr val="00206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8A154C-4AF2-4190-A582-5BFF13A6B126}"/>
                  </a:ext>
                </a:extLst>
              </p:cNvPr>
              <p:cNvSpPr txBox="1"/>
              <p:nvPr/>
            </p:nvSpPr>
            <p:spPr>
              <a:xfrm>
                <a:off x="548627" y="5370215"/>
                <a:ext cx="3587686" cy="837922"/>
              </a:xfrm>
              <a:prstGeom prst="rect">
                <a:avLst/>
              </a:prstGeom>
              <a:solidFill>
                <a:srgbClr val="FFC000"/>
              </a:solidFill>
            </p:spPr>
            <p:txBody>
              <a:bodyPr wrap="square" rtlCol="0">
                <a:spAutoFit/>
              </a:bodyPr>
              <a:lstStyle/>
              <a:p>
                <a:pPr algn="ctr"/>
                <a:r>
                  <a:rPr lang="en-US" sz="2400" b="1" dirty="0">
                    <a:solidFill>
                      <a:srgbClr val="002060"/>
                    </a:solidFill>
                  </a:rPr>
                  <a:t>CBM Collision Energies: </a:t>
                </a:r>
                <a14:m>
                  <m:oMath xmlns:m="http://schemas.openxmlformats.org/officeDocument/2006/math">
                    <m:rad>
                      <m:radPr>
                        <m:degHide m:val="on"/>
                        <m:ctrlPr>
                          <a:rPr lang="en-US" sz="2400" b="1" i="1" smtClean="0">
                            <a:solidFill>
                              <a:srgbClr val="002060"/>
                            </a:solidFill>
                            <a:latin typeface="Cambria Math" panose="02040503050406030204" pitchFamily="18" charset="0"/>
                          </a:rPr>
                        </m:ctrlPr>
                      </m:radPr>
                      <m:deg/>
                      <m:e>
                        <m:sSub>
                          <m:sSubPr>
                            <m:ctrlPr>
                              <a:rPr lang="en-US" sz="2400" b="1" i="1" smtClean="0">
                                <a:solidFill>
                                  <a:srgbClr val="002060"/>
                                </a:solidFill>
                                <a:latin typeface="Cambria Math" panose="02040503050406030204" pitchFamily="18" charset="0"/>
                              </a:rPr>
                            </m:ctrlPr>
                          </m:sSubPr>
                          <m:e>
                            <m:r>
                              <a:rPr lang="en-US" sz="2400" b="1" i="0" smtClean="0">
                                <a:solidFill>
                                  <a:srgbClr val="002060"/>
                                </a:solidFill>
                                <a:latin typeface="Cambria Math" panose="02040503050406030204" pitchFamily="18" charset="0"/>
                              </a:rPr>
                              <m:t>𝐬</m:t>
                            </m:r>
                          </m:e>
                          <m:sub>
                            <m:r>
                              <a:rPr lang="en-US" sz="2400" b="1" i="0" smtClean="0">
                                <a:solidFill>
                                  <a:srgbClr val="002060"/>
                                </a:solidFill>
                                <a:latin typeface="Cambria Math" panose="02040503050406030204" pitchFamily="18" charset="0"/>
                              </a:rPr>
                              <m:t>𝐍𝐍</m:t>
                            </m:r>
                          </m:sub>
                        </m:sSub>
                      </m:e>
                    </m:rad>
                    <m:r>
                      <a:rPr lang="en-US" sz="2400" b="1" i="0" smtClean="0">
                        <a:solidFill>
                          <a:srgbClr val="002060"/>
                        </a:solidFill>
                        <a:latin typeface="Cambria Math" panose="02040503050406030204" pitchFamily="18" charset="0"/>
                      </a:rPr>
                      <m:t>=</m:t>
                    </m:r>
                    <m:r>
                      <a:rPr lang="en-US" sz="2400" b="1" i="0" smtClean="0">
                        <a:solidFill>
                          <a:srgbClr val="002060"/>
                        </a:solidFill>
                        <a:latin typeface="Cambria Math" panose="02040503050406030204" pitchFamily="18" charset="0"/>
                      </a:rPr>
                      <m:t>𝟐</m:t>
                    </m:r>
                    <m:r>
                      <a:rPr lang="en-US" sz="2400" b="1" i="0" smtClean="0">
                        <a:solidFill>
                          <a:srgbClr val="002060"/>
                        </a:solidFill>
                        <a:latin typeface="Cambria Math" panose="02040503050406030204" pitchFamily="18" charset="0"/>
                      </a:rPr>
                      <m:t>.</m:t>
                    </m:r>
                    <m:r>
                      <a:rPr lang="en-US" sz="2400" b="1" i="0" smtClean="0">
                        <a:solidFill>
                          <a:srgbClr val="002060"/>
                        </a:solidFill>
                        <a:latin typeface="Cambria Math" panose="02040503050406030204" pitchFamily="18" charset="0"/>
                      </a:rPr>
                      <m:t>𝟓</m:t>
                    </m:r>
                    <m:r>
                      <a:rPr lang="en-US" sz="2400" b="1" i="0" smtClean="0">
                        <a:solidFill>
                          <a:srgbClr val="002060"/>
                        </a:solidFill>
                        <a:latin typeface="Cambria Math" panose="02040503050406030204" pitchFamily="18" charset="0"/>
                      </a:rPr>
                      <m:t> …</m:t>
                    </m:r>
                    <m:r>
                      <a:rPr lang="en-US" sz="2400" b="1" i="0" smtClean="0">
                        <a:solidFill>
                          <a:srgbClr val="002060"/>
                        </a:solidFill>
                        <a:latin typeface="Cambria Math" panose="02040503050406030204" pitchFamily="18" charset="0"/>
                      </a:rPr>
                      <m:t>𝟒</m:t>
                    </m:r>
                    <m:r>
                      <a:rPr lang="en-US" sz="2400" b="1" i="0" smtClean="0">
                        <a:solidFill>
                          <a:srgbClr val="002060"/>
                        </a:solidFill>
                        <a:latin typeface="Cambria Math" panose="02040503050406030204" pitchFamily="18" charset="0"/>
                      </a:rPr>
                      <m:t>.</m:t>
                    </m:r>
                    <m:r>
                      <a:rPr lang="en-US" sz="2400" b="1" i="0" smtClean="0">
                        <a:solidFill>
                          <a:srgbClr val="002060"/>
                        </a:solidFill>
                        <a:latin typeface="Cambria Math" panose="02040503050406030204" pitchFamily="18" charset="0"/>
                      </a:rPr>
                      <m:t>𝟗</m:t>
                    </m:r>
                    <m:r>
                      <a:rPr lang="en-US" sz="2400" b="1" i="0" smtClean="0">
                        <a:solidFill>
                          <a:srgbClr val="002060"/>
                        </a:solidFill>
                        <a:latin typeface="Cambria Math" panose="02040503050406030204" pitchFamily="18" charset="0"/>
                      </a:rPr>
                      <m:t> </m:t>
                    </m:r>
                    <m:r>
                      <a:rPr lang="en-US" sz="2400" b="1" i="0" smtClean="0">
                        <a:solidFill>
                          <a:srgbClr val="002060"/>
                        </a:solidFill>
                        <a:latin typeface="Cambria Math" panose="02040503050406030204" pitchFamily="18" charset="0"/>
                      </a:rPr>
                      <m:t>𝐆𝐞𝐕</m:t>
                    </m:r>
                  </m:oMath>
                </a14:m>
                <a:endParaRPr lang="en-DE" sz="2400" b="1" dirty="0">
                  <a:solidFill>
                    <a:srgbClr val="002060"/>
                  </a:solidFill>
                </a:endParaRPr>
              </a:p>
            </p:txBody>
          </p:sp>
        </mc:Choice>
        <mc:Fallback xmlns="">
          <p:sp>
            <p:nvSpPr>
              <p:cNvPr id="12" name="TextBox 11">
                <a:extLst>
                  <a:ext uri="{FF2B5EF4-FFF2-40B4-BE49-F238E27FC236}">
                    <a16:creationId xmlns:a16="http://schemas.microsoft.com/office/drawing/2014/main" id="{F28A154C-4AF2-4190-A582-5BFF13A6B126}"/>
                  </a:ext>
                </a:extLst>
              </p:cNvPr>
              <p:cNvSpPr txBox="1">
                <a:spLocks noRot="1" noChangeAspect="1" noMove="1" noResize="1" noEditPoints="1" noAdjustHandles="1" noChangeArrowheads="1" noChangeShapeType="1" noTextEdit="1"/>
              </p:cNvSpPr>
              <p:nvPr/>
            </p:nvSpPr>
            <p:spPr>
              <a:xfrm>
                <a:off x="548627" y="5370215"/>
                <a:ext cx="3587686" cy="837922"/>
              </a:xfrm>
              <a:prstGeom prst="rect">
                <a:avLst/>
              </a:prstGeom>
              <a:blipFill>
                <a:blip r:embed="rId4"/>
                <a:stretch>
                  <a:fillRect t="-5839" b="-730"/>
                </a:stretch>
              </a:blipFill>
            </p:spPr>
            <p:txBody>
              <a:bodyPr/>
              <a:lstStyle/>
              <a:p>
                <a:r>
                  <a:rPr lang="en-DE">
                    <a:noFill/>
                  </a:rPr>
                  <a:t> </a:t>
                </a:r>
              </a:p>
            </p:txBody>
          </p:sp>
        </mc:Fallback>
      </mc:AlternateContent>
    </p:spTree>
    <p:extLst>
      <p:ext uri="{BB962C8B-B14F-4D97-AF65-F5344CB8AC3E}">
        <p14:creationId xmlns:p14="http://schemas.microsoft.com/office/powerpoint/2010/main" val="20462501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bm.uni-muenster.de/mcbm/more/all_in/04_mCBM_all_in_201712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134485" y="1389409"/>
            <a:ext cx="4400550" cy="55911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217" y="2669604"/>
            <a:ext cx="751126" cy="60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86"/>
          <p:cNvSpPr>
            <a:spLocks noChangeArrowheads="1"/>
          </p:cNvSpPr>
          <p:nvPr/>
        </p:nvSpPr>
        <p:spPr bwMode="auto">
          <a:xfrm>
            <a:off x="4427217" y="2667591"/>
            <a:ext cx="751126" cy="586496"/>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endParaRPr lang="en-US" altLang="de-DE" sz="1800">
              <a:latin typeface="Arial" charset="0"/>
              <a:cs typeface="Arial" charset="0"/>
            </a:endParaRPr>
          </a:p>
        </p:txBody>
      </p:sp>
      <p:sp>
        <p:nvSpPr>
          <p:cNvPr id="5" name="AutoShape 81"/>
          <p:cNvSpPr>
            <a:spLocks noChangeArrowheads="1"/>
          </p:cNvSpPr>
          <p:nvPr/>
        </p:nvSpPr>
        <p:spPr bwMode="auto">
          <a:xfrm rot="16200000">
            <a:off x="2676791" y="2696963"/>
            <a:ext cx="2362200" cy="2409649"/>
          </a:xfrm>
          <a:custGeom>
            <a:avLst/>
            <a:gdLst>
              <a:gd name="T0" fmla="*/ 120508298 w 21600"/>
              <a:gd name="T1" fmla="*/ 0 h 21600"/>
              <a:gd name="T2" fmla="*/ 23891132 w 21600"/>
              <a:gd name="T3" fmla="*/ 147238101 h 21600"/>
              <a:gd name="T4" fmla="*/ 120687474 w 21600"/>
              <a:gd name="T5" fmla="*/ 57816468 h 21600"/>
              <a:gd name="T6" fmla="*/ 272176882 w 21600"/>
              <a:gd name="T7" fmla="*/ 146370680 h 21600"/>
              <a:gd name="T8" fmla="*/ 218043946 w 21600"/>
              <a:gd name="T9" fmla="*/ 211871563 h 21600"/>
              <a:gd name="T10" fmla="*/ 163910956 w 21600"/>
              <a:gd name="T11" fmla="*/ 14637068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334" y="10800"/>
                </a:moveTo>
                <a:cubicBezTo>
                  <a:pt x="17334" y="7191"/>
                  <a:pt x="14408" y="4266"/>
                  <a:pt x="10800" y="4266"/>
                </a:cubicBezTo>
                <a:cubicBezTo>
                  <a:pt x="7191" y="4266"/>
                  <a:pt x="4266" y="7191"/>
                  <a:pt x="4266" y="10800"/>
                </a:cubicBezTo>
                <a:cubicBezTo>
                  <a:pt x="4265" y="10816"/>
                  <a:pt x="4266" y="10832"/>
                  <a:pt x="4266" y="10848"/>
                </a:cubicBezTo>
                <a:lnTo>
                  <a:pt x="0" y="10880"/>
                </a:lnTo>
                <a:cubicBezTo>
                  <a:pt x="0" y="10853"/>
                  <a:pt x="0" y="10826"/>
                  <a:pt x="0" y="10800"/>
                </a:cubicBezTo>
                <a:cubicBezTo>
                  <a:pt x="0" y="4835"/>
                  <a:pt x="4835" y="0"/>
                  <a:pt x="10800" y="0"/>
                </a:cubicBezTo>
                <a:cubicBezTo>
                  <a:pt x="16764" y="-1"/>
                  <a:pt x="21599" y="4835"/>
                  <a:pt x="21600" y="10799"/>
                </a:cubicBezTo>
                <a:lnTo>
                  <a:pt x="21600" y="10800"/>
                </a:lnTo>
                <a:lnTo>
                  <a:pt x="24300" y="10800"/>
                </a:lnTo>
                <a:lnTo>
                  <a:pt x="19467" y="15633"/>
                </a:lnTo>
                <a:lnTo>
                  <a:pt x="14634" y="10800"/>
                </a:lnTo>
                <a:lnTo>
                  <a:pt x="17334" y="10800"/>
                </a:lnTo>
                <a:close/>
              </a:path>
            </a:pathLst>
          </a:custGeom>
          <a:solidFill>
            <a:srgbClr val="FF3300">
              <a:alpha val="74901"/>
            </a:srgbClr>
          </a:solidFill>
          <a:ln w="9525">
            <a:solidFill>
              <a:srgbClr val="FF3300"/>
            </a:solidFill>
            <a:miter lim="800000"/>
            <a:headEnd/>
            <a:tailEnd/>
          </a:ln>
        </p:spPr>
        <p:txBody>
          <a:bodyPr wrap="none" anchor="ctr"/>
          <a:lstStyle/>
          <a:p>
            <a:endParaRPr lang="de-DE">
              <a:solidFill>
                <a:srgbClr val="FF0000"/>
              </a:solidFill>
            </a:endParaRPr>
          </a:p>
        </p:txBody>
      </p:sp>
      <p:sp>
        <p:nvSpPr>
          <p:cNvPr id="6" name="Rectangle 82"/>
          <p:cNvSpPr>
            <a:spLocks noChangeArrowheads="1"/>
          </p:cNvSpPr>
          <p:nvPr/>
        </p:nvSpPr>
        <p:spPr bwMode="auto">
          <a:xfrm rot="16200000">
            <a:off x="2457797" y="3626536"/>
            <a:ext cx="943079" cy="584775"/>
          </a:xfrm>
          <a:prstGeom prst="rect">
            <a:avLst/>
          </a:prstGeom>
          <a:noFill/>
          <a:ln>
            <a:noFill/>
          </a:ln>
          <a:effectLst/>
          <a:extLst/>
        </p:spPr>
        <p:txBody>
          <a:bodyPr wrap="none">
            <a:spAutoFit/>
          </a:bodyPr>
          <a:lstStyle/>
          <a:p>
            <a:pPr>
              <a:defRPr/>
            </a:pPr>
            <a:r>
              <a:rPr lang="en-US" altLang="de-DE" sz="3200" b="1" dirty="0">
                <a:effectLst>
                  <a:outerShdw blurRad="38100" dist="38100" dir="2700000" algn="tl">
                    <a:srgbClr val="FFFFFF"/>
                  </a:outerShdw>
                </a:effectLst>
                <a:cs typeface="Arial" charset="0"/>
              </a:rPr>
              <a:t>data</a:t>
            </a:r>
          </a:p>
        </p:txBody>
      </p:sp>
      <p:sp>
        <p:nvSpPr>
          <p:cNvPr id="7" name="Rectangle 83"/>
          <p:cNvSpPr>
            <a:spLocks noChangeArrowheads="1"/>
          </p:cNvSpPr>
          <p:nvPr/>
        </p:nvSpPr>
        <p:spPr bwMode="auto">
          <a:xfrm rot="20011967">
            <a:off x="2963138" y="2803180"/>
            <a:ext cx="942887" cy="584775"/>
          </a:xfrm>
          <a:prstGeom prst="rect">
            <a:avLst/>
          </a:prstGeom>
          <a:noFill/>
          <a:ln>
            <a:noFill/>
          </a:ln>
          <a:effectLst/>
          <a:extLst/>
        </p:spPr>
        <p:txBody>
          <a:bodyPr wrap="none">
            <a:spAutoFit/>
          </a:bodyPr>
          <a:lstStyle/>
          <a:p>
            <a:pPr>
              <a:defRPr/>
            </a:pPr>
            <a:r>
              <a:rPr lang="en-US" altLang="de-DE" sz="3200" b="1" dirty="0">
                <a:effectLst>
                  <a:outerShdw blurRad="38100" dist="38100" dir="2700000" algn="tl">
                    <a:srgbClr val="FFFFFF"/>
                  </a:outerShdw>
                </a:effectLst>
                <a:cs typeface="Arial" charset="0"/>
              </a:rPr>
              <a:t>flow</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1215" y="1974563"/>
            <a:ext cx="19050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5"/>
          <p:cNvSpPr>
            <a:spLocks noChangeArrowheads="1"/>
          </p:cNvSpPr>
          <p:nvPr/>
        </p:nvSpPr>
        <p:spPr bwMode="auto">
          <a:xfrm rot="19233263">
            <a:off x="6929124" y="2059285"/>
            <a:ext cx="669671" cy="338554"/>
          </a:xfrm>
          <a:prstGeom prst="rect">
            <a:avLst/>
          </a:prstGeom>
          <a:noFill/>
          <a:ln>
            <a:noFill/>
          </a:ln>
          <a:effectLst/>
          <a:extLst/>
        </p:spPr>
        <p:txBody>
          <a:bodyPr wrap="none">
            <a:spAutoFit/>
          </a:bodyPr>
          <a:lstStyle/>
          <a:p>
            <a:pPr algn="ctr">
              <a:defRPr/>
            </a:pPr>
            <a:r>
              <a:rPr lang="en-US" altLang="de-DE" sz="1600" b="1">
                <a:solidFill>
                  <a:srgbClr val="00CC00"/>
                </a:solidFill>
                <a:effectLst>
                  <a:outerShdw blurRad="38100" dist="38100" dir="2700000" algn="tl">
                    <a:srgbClr val="000000"/>
                  </a:outerShdw>
                </a:effectLst>
                <a:cs typeface="Arial" charset="0"/>
              </a:rPr>
              <a:t>green</a:t>
            </a:r>
          </a:p>
        </p:txBody>
      </p:sp>
      <p:sp>
        <p:nvSpPr>
          <p:cNvPr id="11" name="Rectangle 36"/>
          <p:cNvSpPr>
            <a:spLocks noChangeArrowheads="1"/>
          </p:cNvSpPr>
          <p:nvPr/>
        </p:nvSpPr>
        <p:spPr bwMode="auto">
          <a:xfrm rot="1364639">
            <a:off x="7909417" y="1983085"/>
            <a:ext cx="595035" cy="338554"/>
          </a:xfrm>
          <a:prstGeom prst="rect">
            <a:avLst/>
          </a:prstGeom>
          <a:noFill/>
          <a:ln>
            <a:noFill/>
          </a:ln>
          <a:effectLst/>
          <a:extLst/>
        </p:spPr>
        <p:txBody>
          <a:bodyPr wrap="none">
            <a:spAutoFit/>
          </a:bodyPr>
          <a:lstStyle/>
          <a:p>
            <a:pPr algn="ctr">
              <a:defRPr/>
            </a:pPr>
            <a:r>
              <a:rPr lang="en-US" altLang="de-DE" sz="1600" b="1">
                <a:solidFill>
                  <a:srgbClr val="00CC00"/>
                </a:solidFill>
                <a:effectLst>
                  <a:outerShdw blurRad="38100" dist="38100" dir="2700000" algn="tl">
                    <a:srgbClr val="000000"/>
                  </a:outerShdw>
                </a:effectLst>
                <a:cs typeface="Arial" charset="0"/>
              </a:rPr>
              <a:t>cube</a:t>
            </a:r>
          </a:p>
        </p:txBody>
      </p:sp>
      <p:sp>
        <p:nvSpPr>
          <p:cNvPr id="12" name="Rectangle 11"/>
          <p:cNvSpPr/>
          <p:nvPr/>
        </p:nvSpPr>
        <p:spPr>
          <a:xfrm>
            <a:off x="6744073" y="901170"/>
            <a:ext cx="3166313" cy="1015663"/>
          </a:xfrm>
          <a:prstGeom prst="rect">
            <a:avLst/>
          </a:prstGeom>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altLang="de-DE" sz="2000" dirty="0">
                <a:latin typeface="Tahoma" panose="020B0604030504040204" pitchFamily="34" charset="0"/>
                <a:ea typeface="Tahoma" panose="020B0604030504040204" pitchFamily="34" charset="0"/>
                <a:cs typeface="Tahoma" panose="020B0604030504040204" pitchFamily="34" charset="0"/>
              </a:rPr>
              <a:t>Green Cube: online </a:t>
            </a:r>
            <a:r>
              <a:rPr lang="en-US" altLang="de-DE" sz="2000" dirty="0" err="1">
                <a:latin typeface="Tahoma" panose="020B0604030504040204" pitchFamily="34" charset="0"/>
                <a:ea typeface="Tahoma" panose="020B0604030504040204" pitchFamily="34" charset="0"/>
                <a:cs typeface="Tahoma" panose="020B0604030504040204" pitchFamily="34" charset="0"/>
              </a:rPr>
              <a:t>timeslice</a:t>
            </a:r>
            <a:r>
              <a:rPr lang="en-US" altLang="de-DE" sz="2000" dirty="0">
                <a:latin typeface="Tahoma" panose="020B0604030504040204" pitchFamily="34" charset="0"/>
                <a:ea typeface="Tahoma" panose="020B0604030504040204" pitchFamily="34" charset="0"/>
                <a:cs typeface="Tahoma" panose="020B0604030504040204" pitchFamily="34" charset="0"/>
              </a:rPr>
              <a:t> building </a:t>
            </a:r>
          </a:p>
          <a:p>
            <a:pPr algn="ctr"/>
            <a:r>
              <a:rPr lang="en-US" altLang="de-DE" sz="2000" dirty="0">
                <a:latin typeface="Tahoma" panose="020B0604030504040204" pitchFamily="34" charset="0"/>
                <a:ea typeface="Tahoma" panose="020B0604030504040204" pitchFamily="34" charset="0"/>
                <a:cs typeface="Tahoma" panose="020B0604030504040204" pitchFamily="34" charset="0"/>
              </a:rPr>
              <a:t>and event selection</a:t>
            </a:r>
          </a:p>
        </p:txBody>
      </p:sp>
      <p:sp>
        <p:nvSpPr>
          <p:cNvPr id="13" name="Rectangle 12"/>
          <p:cNvSpPr/>
          <p:nvPr/>
        </p:nvSpPr>
        <p:spPr>
          <a:xfrm>
            <a:off x="3143673" y="1136938"/>
            <a:ext cx="3563937" cy="707886"/>
          </a:xfrm>
          <a:prstGeom prst="rect">
            <a:avLst/>
          </a:prstGeom>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altLang="de-DE" sz="2000" dirty="0">
                <a:latin typeface="Tahoma" panose="020B0604030504040204" pitchFamily="34" charset="0"/>
                <a:ea typeface="Tahoma" panose="020B0604030504040204" pitchFamily="34" charset="0"/>
                <a:cs typeface="Tahoma" panose="020B0604030504040204" pitchFamily="34" charset="0"/>
              </a:rPr>
              <a:t>mCBM DAQ container:</a:t>
            </a:r>
            <a:endParaRPr lang="de-DE" altLang="de-DE" sz="2000" dirty="0">
              <a:latin typeface="Tahoma" panose="020B0604030504040204" pitchFamily="34" charset="0"/>
              <a:ea typeface="Tahoma" panose="020B0604030504040204" pitchFamily="34" charset="0"/>
              <a:cs typeface="Tahoma" panose="020B0604030504040204" pitchFamily="34" charset="0"/>
            </a:endParaRPr>
          </a:p>
          <a:p>
            <a:pPr algn="ctr"/>
            <a:r>
              <a:rPr lang="de-DE" altLang="de-DE" sz="2000" dirty="0">
                <a:latin typeface="Tahoma" panose="020B0604030504040204" pitchFamily="34" charset="0"/>
                <a:ea typeface="Tahoma" panose="020B0604030504040204" pitchFamily="34" charset="0"/>
                <a:cs typeface="Tahoma" panose="020B0604030504040204" pitchFamily="34" charset="0"/>
              </a:rPr>
              <a:t>d</a:t>
            </a:r>
            <a:r>
              <a:rPr lang="en-US" altLang="de-DE" sz="2000" dirty="0" err="1">
                <a:latin typeface="Tahoma" panose="020B0604030504040204" pitchFamily="34" charset="0"/>
                <a:ea typeface="Tahoma" panose="020B0604030504040204" pitchFamily="34" charset="0"/>
                <a:cs typeface="Tahoma" panose="020B0604030504040204" pitchFamily="34" charset="0"/>
              </a:rPr>
              <a:t>ata</a:t>
            </a:r>
            <a:r>
              <a:rPr lang="en-US" altLang="de-DE" sz="2000" dirty="0">
                <a:latin typeface="Tahoma" panose="020B0604030504040204" pitchFamily="34" charset="0"/>
                <a:ea typeface="Tahoma" panose="020B0604030504040204" pitchFamily="34" charset="0"/>
                <a:cs typeface="Tahoma" panose="020B0604030504040204" pitchFamily="34" charset="0"/>
              </a:rPr>
              <a:t> pre-processing</a:t>
            </a:r>
          </a:p>
        </p:txBody>
      </p:sp>
      <p:cxnSp>
        <p:nvCxnSpPr>
          <p:cNvPr id="14" name="Straight Arrow Connector 13"/>
          <p:cNvCxnSpPr>
            <a:cxnSpLocks noChangeShapeType="1"/>
          </p:cNvCxnSpPr>
          <p:nvPr/>
        </p:nvCxnSpPr>
        <p:spPr bwMode="auto">
          <a:xfrm>
            <a:off x="4771981" y="1875827"/>
            <a:ext cx="14684" cy="844861"/>
          </a:xfrm>
          <a:prstGeom prst="straightConnector1">
            <a:avLst/>
          </a:prstGeom>
          <a:noFill/>
          <a:ln w="57150" algn="ctr">
            <a:solidFill>
              <a:srgbClr val="FF0000"/>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15" name="Rectangle 14"/>
          <p:cNvSpPr/>
          <p:nvPr/>
        </p:nvSpPr>
        <p:spPr>
          <a:xfrm>
            <a:off x="5161315" y="3210943"/>
            <a:ext cx="1530350" cy="461665"/>
          </a:xfrm>
          <a:prstGeom prst="rect">
            <a:avLst/>
          </a:prstGeom>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altLang="de-DE" b="1" dirty="0">
                <a:latin typeface="Calibri" panose="020F0502020204030204" pitchFamily="34" charset="0"/>
                <a:cs typeface="Arial" charset="0"/>
              </a:rPr>
              <a:t>300m</a:t>
            </a:r>
          </a:p>
        </p:txBody>
      </p:sp>
      <p:sp>
        <p:nvSpPr>
          <p:cNvPr id="16" name="Rectangle 15"/>
          <p:cNvSpPr/>
          <p:nvPr/>
        </p:nvSpPr>
        <p:spPr>
          <a:xfrm>
            <a:off x="3030425" y="3712218"/>
            <a:ext cx="1530350" cy="457200"/>
          </a:xfrm>
          <a:prstGeom prst="rect">
            <a:avLst/>
          </a:prstGeom>
        </p:spPr>
        <p:txBody>
          <a:bodyPr>
            <a:spAutoFit/>
          </a:bodyPr>
          <a:lstStyle/>
          <a:p>
            <a:pPr algn="ctr">
              <a:defRPr/>
            </a:pPr>
            <a:r>
              <a:rPr lang="en-US" altLang="de-DE" sz="2400" b="1" dirty="0">
                <a:cs typeface="Arial" charset="0"/>
              </a:rPr>
              <a:t>50m</a:t>
            </a:r>
          </a:p>
        </p:txBody>
      </p:sp>
      <p:pic>
        <p:nvPicPr>
          <p:cNvPr id="17" name="Picture 16" descr="https://www.gsi.de/fileadmin/_processed_/csm_1_210116_f1fe4f176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65" y="1965038"/>
            <a:ext cx="2286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5"/>
          <p:cNvSpPr>
            <a:spLocks noChangeArrowheads="1"/>
          </p:cNvSpPr>
          <p:nvPr/>
        </p:nvSpPr>
        <p:spPr bwMode="auto">
          <a:xfrm rot="21391634">
            <a:off x="7194788" y="2558246"/>
            <a:ext cx="1238481" cy="369332"/>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defRPr/>
            </a:pPr>
            <a:r>
              <a:rPr lang="de-DE" altLang="de-DE" sz="1800" b="1" dirty="0">
                <a:solidFill>
                  <a:srgbClr val="00CC00"/>
                </a:solidFill>
                <a:effectLst>
                  <a:outerShdw blurRad="38100" dist="38100" dir="2700000" algn="tl">
                    <a:srgbClr val="000000"/>
                  </a:outerShdw>
                </a:effectLst>
                <a:latin typeface="Calibri" panose="020F0502020204030204" pitchFamily="34" charset="0"/>
                <a:cs typeface="Arial" charset="0"/>
              </a:rPr>
              <a:t>g</a:t>
            </a:r>
            <a:r>
              <a:rPr lang="en-US" altLang="de-DE" sz="1800" b="1" dirty="0" err="1">
                <a:solidFill>
                  <a:srgbClr val="00CC00"/>
                </a:solidFill>
                <a:effectLst>
                  <a:outerShdw blurRad="38100" dist="38100" dir="2700000" algn="tl">
                    <a:srgbClr val="000000"/>
                  </a:outerShdw>
                </a:effectLst>
                <a:latin typeface="Calibri" panose="020F0502020204030204" pitchFamily="34" charset="0"/>
                <a:cs typeface="Arial" charset="0"/>
              </a:rPr>
              <a:t>reen</a:t>
            </a:r>
            <a:r>
              <a:rPr lang="en-US" altLang="de-DE" sz="1800" b="1" dirty="0">
                <a:solidFill>
                  <a:srgbClr val="00CC00"/>
                </a:solidFill>
                <a:effectLst>
                  <a:outerShdw blurRad="38100" dist="38100" dir="2700000" algn="tl">
                    <a:srgbClr val="000000"/>
                  </a:outerShdw>
                </a:effectLst>
                <a:latin typeface="Calibri" panose="020F0502020204030204" pitchFamily="34" charset="0"/>
                <a:cs typeface="Arial" charset="0"/>
              </a:rPr>
              <a:t> cube</a:t>
            </a:r>
          </a:p>
        </p:txBody>
      </p:sp>
      <p:sp>
        <p:nvSpPr>
          <p:cNvPr id="21" name="Rectangle 26"/>
          <p:cNvSpPr/>
          <p:nvPr/>
        </p:nvSpPr>
        <p:spPr>
          <a:xfrm>
            <a:off x="5212333" y="2304491"/>
            <a:ext cx="1530350" cy="461665"/>
          </a:xfrm>
          <a:prstGeom prst="rect">
            <a:avLst/>
          </a:prstGeom>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de-DE" altLang="de-DE" b="1" dirty="0">
                <a:latin typeface="Calibri" panose="020F0502020204030204" pitchFamily="34" charset="0"/>
                <a:cs typeface="Arial" charset="0"/>
              </a:rPr>
              <a:t>μ</a:t>
            </a:r>
            <a:r>
              <a:rPr lang="el-GR" altLang="de-DE" b="1" dirty="0">
                <a:latin typeface="Calibri" panose="020F0502020204030204" pitchFamily="34" charset="0"/>
                <a:cs typeface="Arial" charset="0"/>
              </a:rPr>
              <a:t>-</a:t>
            </a:r>
            <a:r>
              <a:rPr lang="en-US" altLang="de-DE" b="1" dirty="0">
                <a:latin typeface="Calibri" panose="020F0502020204030204" pitchFamily="34" charset="0"/>
                <a:cs typeface="Arial" charset="0"/>
              </a:rPr>
              <a:t>slices</a:t>
            </a:r>
          </a:p>
        </p:txBody>
      </p:sp>
      <p:sp>
        <p:nvSpPr>
          <p:cNvPr id="23" name="Rectangle 82"/>
          <p:cNvSpPr>
            <a:spLocks noChangeArrowheads="1"/>
          </p:cNvSpPr>
          <p:nvPr/>
        </p:nvSpPr>
        <p:spPr bwMode="auto">
          <a:xfrm rot="12574093">
            <a:off x="2969056" y="4424604"/>
            <a:ext cx="871329" cy="584775"/>
          </a:xfrm>
          <a:prstGeom prst="rect">
            <a:avLst/>
          </a:prstGeom>
          <a:noFill/>
          <a:ln>
            <a:noFill/>
          </a:ln>
          <a:effectLst/>
          <a:extLst/>
        </p:spPr>
        <p:txBody>
          <a:bodyPr wrap="none">
            <a:spAutoFit/>
          </a:bodyPr>
          <a:lstStyle/>
          <a:p>
            <a:pPr>
              <a:defRPr/>
            </a:pPr>
            <a:r>
              <a:rPr lang="en-US" altLang="de-DE" sz="3200" b="1" dirty="0">
                <a:effectLst>
                  <a:outerShdw blurRad="38100" dist="38100" dir="2700000" algn="tl">
                    <a:srgbClr val="FFFFFF"/>
                  </a:outerShdw>
                </a:effectLst>
                <a:cs typeface="Arial" charset="0"/>
              </a:rPr>
              <a:t>GBT</a:t>
            </a:r>
          </a:p>
        </p:txBody>
      </p:sp>
      <p:sp>
        <p:nvSpPr>
          <p:cNvPr id="25" name="Rectangle 2"/>
          <p:cNvSpPr txBox="1">
            <a:spLocks noChangeArrowheads="1"/>
          </p:cNvSpPr>
          <p:nvPr/>
        </p:nvSpPr>
        <p:spPr bwMode="auto">
          <a:xfrm>
            <a:off x="1835944" y="81051"/>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en-US" kern="0"/>
              <a:t>2019: </a:t>
            </a:r>
            <a:r>
              <a:rPr lang="en-US" kern="0" dirty="0"/>
              <a:t>The mCBM DAQ link to the GC</a:t>
            </a:r>
            <a:endParaRPr lang="de-DE" kern="0" dirty="0"/>
          </a:p>
        </p:txBody>
      </p: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7877" y="1966897"/>
            <a:ext cx="2371140" cy="159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35"/>
          <p:cNvSpPr>
            <a:spLocks noChangeArrowheads="1"/>
          </p:cNvSpPr>
          <p:nvPr/>
        </p:nvSpPr>
        <p:spPr bwMode="auto">
          <a:xfrm rot="21391634">
            <a:off x="7219605" y="2591915"/>
            <a:ext cx="1302601" cy="369332"/>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defRPr/>
            </a:pPr>
            <a:r>
              <a:rPr lang="de-DE" altLang="de-DE" sz="1800" b="1" dirty="0">
                <a:solidFill>
                  <a:srgbClr val="00CC00"/>
                </a:solidFill>
                <a:effectLst>
                  <a:outerShdw blurRad="38100" dist="38100" dir="2700000" algn="tl">
                    <a:srgbClr val="000000"/>
                  </a:outerShdw>
                </a:effectLst>
                <a:latin typeface="Calibri" panose="020F0502020204030204" pitchFamily="34" charset="0"/>
              </a:rPr>
              <a:t>G</a:t>
            </a:r>
            <a:r>
              <a:rPr lang="en-US" altLang="de-DE" sz="1800" b="1" dirty="0" err="1">
                <a:solidFill>
                  <a:srgbClr val="00CC00"/>
                </a:solidFill>
                <a:effectLst>
                  <a:outerShdw blurRad="38100" dist="38100" dir="2700000" algn="tl">
                    <a:srgbClr val="000000"/>
                  </a:outerShdw>
                </a:effectLst>
                <a:latin typeface="Calibri" panose="020F0502020204030204" pitchFamily="34" charset="0"/>
                <a:cs typeface="Arial" charset="0"/>
              </a:rPr>
              <a:t>reen</a:t>
            </a:r>
            <a:r>
              <a:rPr lang="en-US" altLang="de-DE" sz="1800" b="1" dirty="0">
                <a:solidFill>
                  <a:srgbClr val="00CC00"/>
                </a:solidFill>
                <a:effectLst>
                  <a:outerShdw blurRad="38100" dist="38100" dir="2700000" algn="tl">
                    <a:srgbClr val="000000"/>
                  </a:outerShdw>
                </a:effectLst>
                <a:latin typeface="Calibri" panose="020F0502020204030204" pitchFamily="34" charset="0"/>
                <a:cs typeface="Arial" charset="0"/>
              </a:rPr>
              <a:t> </a:t>
            </a:r>
            <a:r>
              <a:rPr lang="en-US" altLang="de-DE" sz="1800" b="1" dirty="0">
                <a:solidFill>
                  <a:srgbClr val="00CC00"/>
                </a:solidFill>
                <a:effectLst>
                  <a:outerShdw blurRad="38100" dist="38100" dir="2700000" algn="tl">
                    <a:srgbClr val="000000"/>
                  </a:outerShdw>
                </a:effectLst>
                <a:latin typeface="Calibri" panose="020F0502020204030204" pitchFamily="34" charset="0"/>
              </a:rPr>
              <a:t>C</a:t>
            </a:r>
            <a:r>
              <a:rPr lang="en-US" altLang="de-DE" sz="1800" b="1" dirty="0">
                <a:solidFill>
                  <a:srgbClr val="00CC00"/>
                </a:solidFill>
                <a:effectLst>
                  <a:outerShdw blurRad="38100" dist="38100" dir="2700000" algn="tl">
                    <a:srgbClr val="000000"/>
                  </a:outerShdw>
                </a:effectLst>
                <a:latin typeface="Calibri" panose="020F0502020204030204" pitchFamily="34" charset="0"/>
                <a:cs typeface="Arial" charset="0"/>
              </a:rPr>
              <a:t>ube</a:t>
            </a:r>
          </a:p>
        </p:txBody>
      </p:sp>
      <p:sp>
        <p:nvSpPr>
          <p:cNvPr id="27" name="AutoShape 71"/>
          <p:cNvSpPr>
            <a:spLocks noChangeArrowheads="1"/>
          </p:cNvSpPr>
          <p:nvPr/>
        </p:nvSpPr>
        <p:spPr bwMode="auto">
          <a:xfrm>
            <a:off x="5212333" y="2428097"/>
            <a:ext cx="1860332" cy="1066800"/>
          </a:xfrm>
          <a:prstGeom prst="rightArrow">
            <a:avLst>
              <a:gd name="adj1" fmla="val 41074"/>
              <a:gd name="adj2" fmla="val 47768"/>
            </a:avLst>
          </a:prstGeom>
          <a:solidFill>
            <a:srgbClr val="0A0EF5">
              <a:alpha val="74901"/>
            </a:srgbClr>
          </a:solidFill>
          <a:ln w="9525">
            <a:solidFill>
              <a:srgbClr val="0A0EF5"/>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endParaRPr lang="en-US" altLang="de-DE" sz="1800">
              <a:latin typeface="Arial" charset="0"/>
              <a:cs typeface="Arial" charset="0"/>
            </a:endParaRPr>
          </a:p>
        </p:txBody>
      </p:sp>
      <p:sp>
        <p:nvSpPr>
          <p:cNvPr id="28" name="Rectangle 82"/>
          <p:cNvSpPr>
            <a:spLocks noChangeArrowheads="1"/>
          </p:cNvSpPr>
          <p:nvPr/>
        </p:nvSpPr>
        <p:spPr bwMode="auto">
          <a:xfrm>
            <a:off x="5403113" y="2667592"/>
            <a:ext cx="1015021" cy="584775"/>
          </a:xfrm>
          <a:prstGeom prst="rect">
            <a:avLst/>
          </a:prstGeom>
          <a:noFill/>
          <a:ln>
            <a:noFill/>
          </a:ln>
          <a:effectLst/>
          <a:extLst/>
        </p:spPr>
        <p:txBody>
          <a:bodyPr wrap="none">
            <a:spAutoFit/>
          </a:bodyPr>
          <a:lstStyle/>
          <a:p>
            <a:pPr>
              <a:defRPr/>
            </a:pPr>
            <a:r>
              <a:rPr lang="en-US" altLang="de-DE" sz="3200" b="1" dirty="0">
                <a:effectLst>
                  <a:outerShdw blurRad="38100" dist="38100" dir="2700000" algn="tl">
                    <a:srgbClr val="FFFFFF"/>
                  </a:outerShdw>
                </a:effectLst>
              </a:rPr>
              <a:t>FLIM</a:t>
            </a:r>
            <a:endParaRPr lang="en-US" altLang="de-DE" sz="3200" b="1" dirty="0">
              <a:effectLst>
                <a:outerShdw blurRad="38100" dist="38100" dir="2700000" algn="tl">
                  <a:srgbClr val="FFFFFF"/>
                </a:outerShdw>
              </a:effectLst>
              <a:cs typeface="Arial" charset="0"/>
            </a:endParaRPr>
          </a:p>
        </p:txBody>
      </p:sp>
      <p:sp>
        <p:nvSpPr>
          <p:cNvPr id="31" name="Titel 1"/>
          <p:cNvSpPr txBox="1">
            <a:spLocks/>
          </p:cNvSpPr>
          <p:nvPr/>
        </p:nvSpPr>
        <p:spPr bwMode="auto">
          <a:xfrm>
            <a:off x="1981200" y="66018"/>
            <a:ext cx="8229600" cy="618852"/>
          </a:xfrm>
          <a:prstGeom prst="rect">
            <a:avLst/>
          </a:prstGeom>
        </p:spPr>
        <p:txBody>
          <a:bodyPr wrap="square" numCol="1" anchorCtr="0" compatLnSpc="1">
            <a:prstTxWarp prst="textNoShape">
              <a:avLst/>
            </a:prstTxWarp>
          </a:bodyPr>
          <a:lstStyle>
            <a:lvl1pPr algn="ctr" defTabSz="913954" rtl="0" eaLnBrk="1" latinLnBrk="0" hangingPunct="1">
              <a:spcBef>
                <a:spcPct val="0"/>
              </a:spcBef>
              <a:buNone/>
              <a:defRPr sz="3600" kern="1200">
                <a:solidFill>
                  <a:schemeClr val="tx1"/>
                </a:solidFill>
                <a:latin typeface="+mj-lt"/>
                <a:ea typeface="+mj-ea"/>
                <a:cs typeface="+mj-cs"/>
              </a:defRPr>
            </a:lvl1pPr>
          </a:lstStyle>
          <a:p>
            <a:r>
              <a:rPr lang="de-DE" alt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mCBM</a:t>
            </a:r>
            <a:r>
              <a:rPr lang="de-DE" alt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DAQ</a:t>
            </a:r>
          </a:p>
        </p:txBody>
      </p:sp>
      <p:sp>
        <p:nvSpPr>
          <p:cNvPr id="2" name="Textfeld 1"/>
          <p:cNvSpPr txBox="1"/>
          <p:nvPr/>
        </p:nvSpPr>
        <p:spPr>
          <a:xfrm>
            <a:off x="4339139" y="6125234"/>
            <a:ext cx="5833905" cy="400110"/>
          </a:xfrm>
          <a:prstGeom prst="rect">
            <a:avLst/>
          </a:prstGeom>
          <a:noFill/>
        </p:spPr>
        <p:txBody>
          <a:bodyPr wrap="none" rtlCol="0">
            <a:spAutoFit/>
          </a:bodyPr>
          <a:lstStyle/>
          <a:p>
            <a:r>
              <a:rPr lang="de-DE" sz="2000" dirty="0">
                <a:latin typeface="Tahoma" panose="020B0604030504040204" pitchFamily="34" charset="0"/>
                <a:ea typeface="Tahoma" panose="020B0604030504040204" pitchFamily="34" charset="0"/>
                <a:cs typeface="Tahoma" panose="020B0604030504040204" pitchFamily="34" charset="0"/>
              </a:rPr>
              <a:t>mini CBM:  high-rate heavy-</a:t>
            </a:r>
            <a:r>
              <a:rPr lang="de-DE" sz="2000" dirty="0" err="1">
                <a:latin typeface="Tahoma" panose="020B0604030504040204" pitchFamily="34" charset="0"/>
                <a:ea typeface="Tahoma" panose="020B0604030504040204" pitchFamily="34" charset="0"/>
                <a:cs typeface="Tahoma" panose="020B0604030504040204" pitchFamily="34" charset="0"/>
              </a:rPr>
              <a:t>ion</a:t>
            </a:r>
            <a:r>
              <a:rPr lang="de-DE" sz="2000" dirty="0">
                <a:latin typeface="Tahoma" panose="020B0604030504040204" pitchFamily="34" charset="0"/>
                <a:ea typeface="Tahoma" panose="020B0604030504040204" pitchFamily="34" charset="0"/>
                <a:cs typeface="Tahoma" panose="020B0604030504040204" pitchFamily="34" charset="0"/>
              </a:rPr>
              <a:t> </a:t>
            </a:r>
            <a:r>
              <a:rPr lang="de-DE" sz="2000" dirty="0" err="1">
                <a:latin typeface="Tahoma" panose="020B0604030504040204" pitchFamily="34" charset="0"/>
                <a:ea typeface="Tahoma" panose="020B0604030504040204" pitchFamily="34" charset="0"/>
                <a:cs typeface="Tahoma" panose="020B0604030504040204" pitchFamily="34" charset="0"/>
              </a:rPr>
              <a:t>experiment</a:t>
            </a:r>
            <a:r>
              <a:rPr lang="de-DE" sz="2000" dirty="0">
                <a:latin typeface="Tahoma" panose="020B0604030504040204" pitchFamily="34" charset="0"/>
                <a:ea typeface="Tahoma" panose="020B0604030504040204" pitchFamily="34" charset="0"/>
                <a:cs typeface="Tahoma" panose="020B0604030504040204" pitchFamily="34" charset="0"/>
              </a:rPr>
              <a:t> at GSI</a:t>
            </a:r>
            <a:endParaRPr lang="en-US" sz="2000" dirty="0">
              <a:latin typeface="Tahoma" panose="020B0604030504040204" pitchFamily="34" charset="0"/>
              <a:ea typeface="Tahoma" panose="020B0604030504040204" pitchFamily="34" charset="0"/>
              <a:cs typeface="Tahoma" panose="020B0604030504040204" pitchFamily="34" charset="0"/>
            </a:endParaRPr>
          </a:p>
        </p:txBody>
      </p:sp>
      <p:cxnSp>
        <p:nvCxnSpPr>
          <p:cNvPr id="32" name="Straight Arrow Connector 13"/>
          <p:cNvCxnSpPr>
            <a:cxnSpLocks noChangeShapeType="1"/>
          </p:cNvCxnSpPr>
          <p:nvPr/>
        </p:nvCxnSpPr>
        <p:spPr bwMode="auto">
          <a:xfrm flipH="1">
            <a:off x="8023448" y="1849460"/>
            <a:ext cx="289097" cy="455030"/>
          </a:xfrm>
          <a:prstGeom prst="straightConnector1">
            <a:avLst/>
          </a:prstGeom>
          <a:noFill/>
          <a:ln w="57150" algn="ctr">
            <a:solidFill>
              <a:srgbClr val="FF0000"/>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33" name="Straight Arrow Connector 13"/>
          <p:cNvCxnSpPr>
            <a:cxnSpLocks noChangeShapeType="1"/>
          </p:cNvCxnSpPr>
          <p:nvPr/>
        </p:nvCxnSpPr>
        <p:spPr bwMode="auto">
          <a:xfrm flipV="1">
            <a:off x="6657380" y="5373217"/>
            <a:ext cx="14684" cy="715531"/>
          </a:xfrm>
          <a:prstGeom prst="straightConnector1">
            <a:avLst/>
          </a:prstGeom>
          <a:noFill/>
          <a:ln w="57150" algn="ctr">
            <a:solidFill>
              <a:srgbClr val="FF0000"/>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62722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endParaRPr lang="de-DE"/>
          </a:p>
        </p:txBody>
      </p:sp>
      <p:sp>
        <p:nvSpPr>
          <p:cNvPr id="3" name="Foliennummernplatzhalter 2"/>
          <p:cNvSpPr>
            <a:spLocks noGrp="1"/>
          </p:cNvSpPr>
          <p:nvPr>
            <p:ph type="sldNum" sz="quarter" idx="12"/>
          </p:nvPr>
        </p:nvSpPr>
        <p:spPr/>
        <p:txBody>
          <a:bodyPr/>
          <a:lstStyle/>
          <a:p>
            <a:pPr>
              <a:defRPr/>
            </a:pPr>
            <a:fld id="{45F5C264-46AB-4B31-8F78-F720C8F9FE16}" type="slidenum">
              <a:rPr lang="de-DE" smtClean="0"/>
              <a:pPr>
                <a:defRPr/>
              </a:pPr>
              <a:t>131</a:t>
            </a:fld>
            <a:endParaRPr lang="de-DE"/>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28060" t="22073" r="37015" b="15041"/>
          <a:stretch/>
        </p:blipFill>
        <p:spPr>
          <a:xfrm>
            <a:off x="4618381" y="3102026"/>
            <a:ext cx="2811215" cy="2847255"/>
          </a:xfrm>
          <a:prstGeom prst="rect">
            <a:avLst/>
          </a:prstGeom>
        </p:spPr>
      </p:pic>
      <p:sp>
        <p:nvSpPr>
          <p:cNvPr id="5" name="Rechteck 4"/>
          <p:cNvSpPr/>
          <p:nvPr/>
        </p:nvSpPr>
        <p:spPr>
          <a:xfrm>
            <a:off x="2043179" y="404664"/>
            <a:ext cx="7860461" cy="707842"/>
          </a:xfrm>
          <a:prstGeom prst="rect">
            <a:avLst/>
          </a:prstGeom>
        </p:spPr>
        <p:txBody>
          <a:bodyPr wrap="none" lIns="91396" tIns="45698" rIns="91396" bIns="45698">
            <a:spAutoFit/>
          </a:bodyPr>
          <a:lstStyle/>
          <a:p>
            <a:r>
              <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4D </a:t>
            </a:r>
            <a:r>
              <a:rPr 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track</a:t>
            </a:r>
            <a:r>
              <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and</a:t>
            </a:r>
            <a:r>
              <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event</a:t>
            </a:r>
            <a:r>
              <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reconstruction</a:t>
            </a:r>
            <a:endPar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9" y="3284984"/>
            <a:ext cx="3084569" cy="2622146"/>
          </a:xfrm>
          <a:prstGeom prst="rect">
            <a:avLst/>
          </a:prstGeom>
        </p:spPr>
      </p:pic>
      <p:sp>
        <p:nvSpPr>
          <p:cNvPr id="9" name="Textfeld 8"/>
          <p:cNvSpPr txBox="1"/>
          <p:nvPr/>
        </p:nvSpPr>
        <p:spPr>
          <a:xfrm>
            <a:off x="4626772" y="1796624"/>
            <a:ext cx="2693277" cy="1200284"/>
          </a:xfrm>
          <a:prstGeom prst="rect">
            <a:avLst/>
          </a:prstGeom>
          <a:noFill/>
        </p:spPr>
        <p:txBody>
          <a:bodyPr wrap="none" lIns="91396" tIns="45698" rIns="91396" bIns="45698" rtlCol="0">
            <a:spAutoFit/>
          </a:bodyPr>
          <a:lstStyle/>
          <a:p>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Au+Au</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8 A GeV</a:t>
            </a: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central collision</a:t>
            </a:r>
          </a:p>
          <a:p>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UrQMD</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 GEANT3</a:t>
            </a:r>
          </a:p>
        </p:txBody>
      </p:sp>
      <p:sp>
        <p:nvSpPr>
          <p:cNvPr id="10" name="Textfeld 9"/>
          <p:cNvSpPr txBox="1"/>
          <p:nvPr/>
        </p:nvSpPr>
        <p:spPr>
          <a:xfrm>
            <a:off x="1547666" y="2098844"/>
            <a:ext cx="2703665" cy="1200284"/>
          </a:xfrm>
          <a:prstGeom prst="rect">
            <a:avLst/>
          </a:prstGeom>
          <a:noFill/>
        </p:spPr>
        <p:txBody>
          <a:bodyPr wrap="none" lIns="91396" tIns="45698" rIns="91396" bIns="45698" rtlCol="0">
            <a:spAutoFit/>
          </a:bodyPr>
          <a:lstStyle/>
          <a:p>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Au+Au</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8 A GeV</a:t>
            </a: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peripheral collision</a:t>
            </a:r>
          </a:p>
          <a:p>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UrQMD</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 GEANT3</a:t>
            </a:r>
          </a:p>
        </p:txBody>
      </p:sp>
      <p:sp>
        <p:nvSpPr>
          <p:cNvPr id="11" name="Textfeld 10"/>
          <p:cNvSpPr txBox="1"/>
          <p:nvPr/>
        </p:nvSpPr>
        <p:spPr>
          <a:xfrm>
            <a:off x="7896201" y="1484784"/>
            <a:ext cx="2656151" cy="1569616"/>
          </a:xfrm>
          <a:prstGeom prst="rect">
            <a:avLst/>
          </a:prstGeom>
          <a:noFill/>
        </p:spPr>
        <p:txBody>
          <a:bodyPr wrap="none" lIns="91396" tIns="45698" rIns="91396" bIns="45698" rtlCol="0">
            <a:spAutoFit/>
          </a:bodyPr>
          <a:lstStyle/>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Au beam 8 A GeV</a:t>
            </a: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one single ion </a:t>
            </a: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passing the target</a:t>
            </a:r>
          </a:p>
          <a:p>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FairIon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 GEANT3</a:t>
            </a:r>
          </a:p>
        </p:txBody>
      </p:sp>
      <p:pic>
        <p:nvPicPr>
          <p:cNvPr id="4098" name="Picture 2" descr="C:\Users\senger\AppData\Local\Temp\eFromAu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152" y="3068961"/>
            <a:ext cx="3196282" cy="286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6134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772816"/>
            <a:ext cx="8568952" cy="495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ußzeilenplatzhalter 1"/>
          <p:cNvSpPr>
            <a:spLocks noGrp="1"/>
          </p:cNvSpPr>
          <p:nvPr>
            <p:ph type="ftr" sz="quarter" idx="11"/>
          </p:nvPr>
        </p:nvSpPr>
        <p:spPr/>
        <p:txBody>
          <a:bodyPr/>
          <a:lstStyle/>
          <a:p>
            <a:pPr>
              <a:defRPr/>
            </a:pPr>
            <a:endParaRPr lang="de-DE"/>
          </a:p>
        </p:txBody>
      </p:sp>
      <p:sp>
        <p:nvSpPr>
          <p:cNvPr id="3" name="Foliennummernplatzhalter 2"/>
          <p:cNvSpPr>
            <a:spLocks noGrp="1"/>
          </p:cNvSpPr>
          <p:nvPr>
            <p:ph type="sldNum" sz="quarter" idx="12"/>
          </p:nvPr>
        </p:nvSpPr>
        <p:spPr/>
        <p:txBody>
          <a:bodyPr/>
          <a:lstStyle/>
          <a:p>
            <a:pPr>
              <a:defRPr/>
            </a:pPr>
            <a:fld id="{45F5C264-46AB-4B31-8F78-F720C8F9FE16}" type="slidenum">
              <a:rPr lang="de-DE" smtClean="0"/>
              <a:pPr>
                <a:defRPr/>
              </a:pPr>
              <a:t>132</a:t>
            </a:fld>
            <a:endParaRPr lang="de-DE"/>
          </a:p>
        </p:txBody>
      </p:sp>
      <p:sp>
        <p:nvSpPr>
          <p:cNvPr id="5" name="Textfeld 4"/>
          <p:cNvSpPr txBox="1"/>
          <p:nvPr/>
        </p:nvSpPr>
        <p:spPr>
          <a:xfrm>
            <a:off x="2639618" y="1340769"/>
            <a:ext cx="7041647" cy="830952"/>
          </a:xfrm>
          <a:prstGeom prst="rect">
            <a:avLst/>
          </a:prstGeom>
          <a:noFill/>
        </p:spPr>
        <p:txBody>
          <a:bodyPr wrap="none" lIns="91396" tIns="45698" rIns="91396" bIns="45698" rtlCol="0">
            <a:spAutoFit/>
          </a:bodyPr>
          <a:lstStyle/>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Hit and track time distribution for </a:t>
            </a:r>
          </a:p>
          <a:p>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Au+Au</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10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AGeV</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mbias</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events at 10 MHz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UrQMD</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hteck 6"/>
          <p:cNvSpPr/>
          <p:nvPr/>
        </p:nvSpPr>
        <p:spPr>
          <a:xfrm>
            <a:off x="2043179" y="404664"/>
            <a:ext cx="7860461" cy="707842"/>
          </a:xfrm>
          <a:prstGeom prst="rect">
            <a:avLst/>
          </a:prstGeom>
        </p:spPr>
        <p:txBody>
          <a:bodyPr wrap="none" lIns="91396" tIns="45698" rIns="91396" bIns="45698">
            <a:spAutoFit/>
          </a:bodyPr>
          <a:lstStyle/>
          <a:p>
            <a:r>
              <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4D </a:t>
            </a:r>
            <a:r>
              <a:rPr 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track</a:t>
            </a:r>
            <a:r>
              <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and</a:t>
            </a:r>
            <a:r>
              <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event</a:t>
            </a:r>
            <a:r>
              <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4000" dirty="0" err="1">
                <a:solidFill>
                  <a:srgbClr val="0070C0"/>
                </a:solidFill>
                <a:latin typeface="Tahoma" panose="020B0604030504040204" pitchFamily="34" charset="0"/>
                <a:ea typeface="Tahoma" panose="020B0604030504040204" pitchFamily="34" charset="0"/>
                <a:cs typeface="Tahoma" panose="020B0604030504040204" pitchFamily="34" charset="0"/>
              </a:rPr>
              <a:t>reconstruction</a:t>
            </a:r>
            <a:endParaRPr lang="de-DE"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96673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endParaRPr lang="de-DE"/>
          </a:p>
        </p:txBody>
      </p:sp>
      <p:sp>
        <p:nvSpPr>
          <p:cNvPr id="3" name="Foliennummernplatzhalter 2"/>
          <p:cNvSpPr>
            <a:spLocks noGrp="1"/>
          </p:cNvSpPr>
          <p:nvPr>
            <p:ph type="sldNum" sz="quarter" idx="12"/>
          </p:nvPr>
        </p:nvSpPr>
        <p:spPr/>
        <p:txBody>
          <a:bodyPr/>
          <a:lstStyle/>
          <a:p>
            <a:pPr>
              <a:defRPr/>
            </a:pPr>
            <a:fld id="{45F5C264-46AB-4B31-8F78-F720C8F9FE16}" type="slidenum">
              <a:rPr lang="de-DE" smtClean="0"/>
              <a:pPr>
                <a:defRPr/>
              </a:pPr>
              <a:t>133</a:t>
            </a:fld>
            <a:endParaRPr lang="de-DE"/>
          </a:p>
        </p:txBody>
      </p:sp>
      <p:sp>
        <p:nvSpPr>
          <p:cNvPr id="6" name="Rechteck 5"/>
          <p:cNvSpPr/>
          <p:nvPr/>
        </p:nvSpPr>
        <p:spPr>
          <a:xfrm>
            <a:off x="3791745" y="0"/>
            <a:ext cx="4186378" cy="707842"/>
          </a:xfrm>
          <a:prstGeom prst="rect">
            <a:avLst/>
          </a:prstGeom>
        </p:spPr>
        <p:txBody>
          <a:bodyPr wrap="none" lIns="91396" tIns="45698" rIns="91396" bIns="45698">
            <a:spAutoFit/>
          </a:bodyPr>
          <a:lstStyle/>
          <a:p>
            <a:r>
              <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rPr>
              <a:t>4D </a:t>
            </a:r>
            <a:r>
              <a:rPr lang="de-DE" sz="4000" dirty="0" err="1">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feld 8"/>
          <p:cNvSpPr txBox="1"/>
          <p:nvPr/>
        </p:nvSpPr>
        <p:spPr>
          <a:xfrm>
            <a:off x="1703512" y="941820"/>
            <a:ext cx="5245578" cy="830952"/>
          </a:xfrm>
          <a:prstGeom prst="rect">
            <a:avLst/>
          </a:prstGeom>
          <a:noFill/>
        </p:spPr>
        <p:txBody>
          <a:bodyPr wrap="none" lIns="91396" tIns="45698" rIns="91396" bIns="45698" rtlCol="0">
            <a:spAutoFit/>
          </a:bodyPr>
          <a:lstStyle/>
          <a:p>
            <a:pPr marL="40619" marR="40619" hangingPunct="0"/>
            <a:r>
              <a:rPr lang="de-DE" sz="2400" kern="0" dirty="0">
                <a:solidFill>
                  <a:srgbClr val="000000"/>
                </a:solidFill>
                <a:uFill>
                  <a:solidFill>
                    <a:srgbClr val="000000"/>
                  </a:solidFill>
                </a:uFill>
                <a:latin typeface="Tahoma"/>
                <a:ea typeface="Tahoma"/>
                <a:cs typeface="Tahoma"/>
              </a:rPr>
              <a:t>10 MHz </a:t>
            </a:r>
            <a:r>
              <a:rPr lang="de-DE" sz="2400" kern="0" dirty="0" err="1">
                <a:solidFill>
                  <a:srgbClr val="000000"/>
                </a:solidFill>
                <a:uFill>
                  <a:solidFill>
                    <a:srgbClr val="000000"/>
                  </a:solidFill>
                </a:uFill>
                <a:latin typeface="Tahoma"/>
                <a:ea typeface="Tahoma"/>
                <a:cs typeface="Tahoma"/>
              </a:rPr>
              <a:t>Au+Au</a:t>
            </a:r>
            <a:r>
              <a:rPr lang="de-DE" sz="2400" kern="0" dirty="0">
                <a:solidFill>
                  <a:srgbClr val="000000"/>
                </a:solidFill>
                <a:uFill>
                  <a:solidFill>
                    <a:srgbClr val="000000"/>
                  </a:solidFill>
                </a:uFill>
                <a:latin typeface="Tahoma"/>
                <a:ea typeface="Tahoma"/>
                <a:cs typeface="Tahoma"/>
              </a:rPr>
              <a:t>, 10 </a:t>
            </a:r>
            <a:r>
              <a:rPr lang="de-DE" sz="2400" kern="0" dirty="0" err="1">
                <a:solidFill>
                  <a:srgbClr val="000000"/>
                </a:solidFill>
                <a:uFill>
                  <a:solidFill>
                    <a:srgbClr val="000000"/>
                  </a:solidFill>
                </a:uFill>
                <a:latin typeface="Tahoma"/>
                <a:ea typeface="Tahoma"/>
                <a:cs typeface="Tahoma"/>
              </a:rPr>
              <a:t>AGeV</a:t>
            </a:r>
            <a:r>
              <a:rPr lang="de-DE" sz="2400" kern="0" dirty="0">
                <a:solidFill>
                  <a:srgbClr val="000000"/>
                </a:solidFill>
                <a:uFill>
                  <a:solidFill>
                    <a:srgbClr val="000000"/>
                  </a:solidFill>
                </a:uFill>
                <a:latin typeface="Tahoma"/>
                <a:ea typeface="Tahoma"/>
                <a:cs typeface="Tahoma"/>
              </a:rPr>
              <a:t>, </a:t>
            </a:r>
          </a:p>
          <a:p>
            <a:pPr marL="40619" marR="40619" hangingPunct="0"/>
            <a:r>
              <a:rPr lang="de-DE" sz="2400" kern="0" dirty="0">
                <a:solidFill>
                  <a:srgbClr val="000000"/>
                </a:solidFill>
                <a:uFill>
                  <a:solidFill>
                    <a:srgbClr val="000000"/>
                  </a:solidFill>
                </a:uFill>
                <a:latin typeface="Tahoma"/>
                <a:ea typeface="Tahoma"/>
                <a:cs typeface="Tahoma"/>
              </a:rPr>
              <a:t>300k </a:t>
            </a:r>
            <a:r>
              <a:rPr lang="de-DE" sz="2400" kern="0" dirty="0" err="1">
                <a:solidFill>
                  <a:srgbClr val="000000"/>
                </a:solidFill>
                <a:uFill>
                  <a:solidFill>
                    <a:srgbClr val="000000"/>
                  </a:solidFill>
                </a:uFill>
                <a:latin typeface="Tahoma"/>
                <a:ea typeface="Tahoma"/>
                <a:cs typeface="Tahoma"/>
              </a:rPr>
              <a:t>mbias</a:t>
            </a:r>
            <a:r>
              <a:rPr lang="de-DE" sz="2400" kern="0" dirty="0">
                <a:solidFill>
                  <a:srgbClr val="000000"/>
                </a:solidFill>
                <a:uFill>
                  <a:solidFill>
                    <a:srgbClr val="000000"/>
                  </a:solidFill>
                </a:uFill>
                <a:latin typeface="Tahoma"/>
                <a:ea typeface="Tahoma"/>
                <a:cs typeface="Tahoma"/>
              </a:rPr>
              <a:t> </a:t>
            </a:r>
            <a:r>
              <a:rPr lang="de-DE" sz="2400" kern="0" dirty="0" err="1">
                <a:solidFill>
                  <a:srgbClr val="000000"/>
                </a:solidFill>
                <a:uFill>
                  <a:solidFill>
                    <a:srgbClr val="000000"/>
                  </a:solidFill>
                </a:uFill>
                <a:latin typeface="Tahoma"/>
                <a:ea typeface="Tahoma"/>
                <a:cs typeface="Tahoma"/>
              </a:rPr>
              <a:t>UrQMD</a:t>
            </a:r>
            <a:r>
              <a:rPr lang="de-DE" sz="2400" kern="0" dirty="0">
                <a:solidFill>
                  <a:srgbClr val="000000"/>
                </a:solidFill>
                <a:uFill>
                  <a:solidFill>
                    <a:srgbClr val="000000"/>
                  </a:solidFill>
                </a:uFill>
                <a:latin typeface="Tahoma"/>
                <a:ea typeface="Tahoma"/>
                <a:cs typeface="Tahoma"/>
              </a:rPr>
              <a:t> </a:t>
            </a:r>
            <a:r>
              <a:rPr lang="de-DE" sz="2400" kern="0" dirty="0" err="1">
                <a:solidFill>
                  <a:srgbClr val="000000"/>
                </a:solidFill>
                <a:uFill>
                  <a:solidFill>
                    <a:srgbClr val="000000"/>
                  </a:solidFill>
                </a:uFill>
                <a:latin typeface="Tahoma"/>
                <a:ea typeface="Tahoma"/>
                <a:cs typeface="Tahoma"/>
              </a:rPr>
              <a:t>events</a:t>
            </a:r>
            <a:r>
              <a:rPr lang="de-DE" kern="0" dirty="0">
                <a:solidFill>
                  <a:srgbClr val="000000"/>
                </a:solidFill>
                <a:uFill>
                  <a:solidFill>
                    <a:srgbClr val="000000"/>
                  </a:solidFill>
                </a:uFill>
                <a:latin typeface="Tahoma"/>
                <a:ea typeface="Tahoma"/>
                <a:cs typeface="Tahoma"/>
              </a:rPr>
              <a:t>, </a:t>
            </a:r>
            <a:r>
              <a:rPr lang="de-DE" sz="2400" kern="0" dirty="0">
                <a:solidFill>
                  <a:srgbClr val="000000"/>
                </a:solidFill>
                <a:uFill>
                  <a:solidFill>
                    <a:srgbClr val="000000"/>
                  </a:solidFill>
                </a:uFill>
                <a:latin typeface="Tahoma"/>
                <a:ea typeface="Tahoma"/>
                <a:cs typeface="Tahoma"/>
              </a:rPr>
              <a:t>ideal PID</a:t>
            </a:r>
          </a:p>
        </p:txBody>
      </p:sp>
      <p:pic>
        <p:nvPicPr>
          <p:cNvPr id="10" name="Mass_10MHz.png"/>
          <p:cNvPicPr>
            <a:picLocks noChangeAspect="1"/>
          </p:cNvPicPr>
          <p:nvPr/>
        </p:nvPicPr>
        <p:blipFill>
          <a:blip r:embed="rId2">
            <a:extLst/>
          </a:blip>
          <a:stretch>
            <a:fillRect/>
          </a:stretch>
        </p:blipFill>
        <p:spPr>
          <a:xfrm>
            <a:off x="1633884" y="1772816"/>
            <a:ext cx="5254207" cy="4179272"/>
          </a:xfrm>
          <a:prstGeom prst="rect">
            <a:avLst/>
          </a:prstGeom>
        </p:spPr>
      </p:pic>
      <p:graphicFrame>
        <p:nvGraphicFramePr>
          <p:cNvPr id="11" name="Table 338"/>
          <p:cNvGraphicFramePr/>
          <p:nvPr>
            <p:extLst/>
          </p:nvPr>
        </p:nvGraphicFramePr>
        <p:xfrm>
          <a:off x="7008578" y="1484785"/>
          <a:ext cx="3479910" cy="4488566"/>
        </p:xfrm>
        <a:graphic>
          <a:graphicData uri="http://schemas.openxmlformats.org/drawingml/2006/table">
            <a:tbl>
              <a:tblPr firstRow="1" bandRow="1"/>
              <a:tblGrid>
                <a:gridCol w="357517">
                  <a:extLst>
                    <a:ext uri="{9D8B030D-6E8A-4147-A177-3AD203B41FA5}">
                      <a16:colId xmlns:a16="http://schemas.microsoft.com/office/drawing/2014/main" val="20000"/>
                    </a:ext>
                  </a:extLst>
                </a:gridCol>
                <a:gridCol w="901755">
                  <a:extLst>
                    <a:ext uri="{9D8B030D-6E8A-4147-A177-3AD203B41FA5}">
                      <a16:colId xmlns:a16="http://schemas.microsoft.com/office/drawing/2014/main" val="20001"/>
                    </a:ext>
                  </a:extLst>
                </a:gridCol>
                <a:gridCol w="632697">
                  <a:extLst>
                    <a:ext uri="{9D8B030D-6E8A-4147-A177-3AD203B41FA5}">
                      <a16:colId xmlns:a16="http://schemas.microsoft.com/office/drawing/2014/main" val="20002"/>
                    </a:ext>
                  </a:extLst>
                </a:gridCol>
                <a:gridCol w="524433">
                  <a:extLst>
                    <a:ext uri="{9D8B030D-6E8A-4147-A177-3AD203B41FA5}">
                      <a16:colId xmlns:a16="http://schemas.microsoft.com/office/drawing/2014/main" val="20003"/>
                    </a:ext>
                  </a:extLst>
                </a:gridCol>
                <a:gridCol w="531754">
                  <a:extLst>
                    <a:ext uri="{9D8B030D-6E8A-4147-A177-3AD203B41FA5}">
                      <a16:colId xmlns:a16="http://schemas.microsoft.com/office/drawing/2014/main" val="20004"/>
                    </a:ext>
                  </a:extLst>
                </a:gridCol>
                <a:gridCol w="531754">
                  <a:extLst>
                    <a:ext uri="{9D8B030D-6E8A-4147-A177-3AD203B41FA5}">
                      <a16:colId xmlns:a16="http://schemas.microsoft.com/office/drawing/2014/main" val="20005"/>
                    </a:ext>
                  </a:extLst>
                </a:gridCol>
              </a:tblGrid>
              <a:tr h="404246">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500" b="0">
                          <a:uFill>
                            <a:solidFill>
                              <a:srgbClr val="FFFFFF"/>
                            </a:solidFill>
                          </a:uFill>
                          <a:latin typeface="Times New Roman"/>
                          <a:ea typeface="Times New Roman"/>
                          <a:cs typeface="Times New Roman"/>
                          <a:sym typeface="Times New Roman"/>
                        </a:defRPr>
                      </a:pPr>
                      <a:endParaRPr sz="1500" dirty="0"/>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500" b="0">
                          <a:uFill>
                            <a:solidFill>
                              <a:srgbClr val="FFFFFF"/>
                            </a:solidFill>
                          </a:uFill>
                          <a:latin typeface="Times New Roman"/>
                          <a:ea typeface="Times New Roman"/>
                          <a:cs typeface="Times New Roman"/>
                          <a:sym typeface="Times New Roman"/>
                        </a:defRPr>
                      </a:pPr>
                      <a:endParaRPr sz="1500" dirty="0">
                        <a:latin typeface="Tahoma" panose="020B0604030504040204" pitchFamily="34" charset="0"/>
                        <a:ea typeface="Tahoma" panose="020B0604030504040204" pitchFamily="34" charset="0"/>
                        <a:cs typeface="Tahoma" panose="020B0604030504040204" pitchFamily="34" charset="0"/>
                      </a:endParaRP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b="0">
                          <a:solidFill>
                            <a:srgbClr val="000000"/>
                          </a:solidFill>
                          <a:uFillTx/>
                        </a:defRPr>
                      </a:pPr>
                      <a:r>
                        <a:rPr sz="18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K</a:t>
                      </a:r>
                      <a:r>
                        <a:rPr sz="1800" baseline="300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0</a:t>
                      </a:r>
                      <a:r>
                        <a:rPr sz="18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s</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b="0">
                          <a:solidFill>
                            <a:srgbClr val="000000"/>
                          </a:solidFill>
                          <a:uFillTx/>
                        </a:defRPr>
                      </a:pPr>
                      <a:r>
                        <a:rPr sz="18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Λ</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b="0">
                          <a:solidFill>
                            <a:srgbClr val="000000"/>
                          </a:solidFill>
                          <a:uFillTx/>
                        </a:defRPr>
                      </a:pPr>
                      <a:r>
                        <a:rPr sz="18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Λ̅</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500" b="0">
                          <a:uFill>
                            <a:solidFill>
                              <a:srgbClr val="FFFFFF"/>
                            </a:solidFill>
                          </a:uFill>
                          <a:latin typeface="Times New Roman"/>
                          <a:ea typeface="Times New Roman"/>
                          <a:cs typeface="Times New Roman"/>
                          <a:sym typeface="Times New Roman"/>
                        </a:defRPr>
                      </a:pPr>
                      <a:r>
                        <a:rPr sz="1800" dirty="0">
                          <a:solidFill>
                            <a:schemeClr val="tx1"/>
                          </a:solidFill>
                          <a:latin typeface="Tahoma" panose="020B0604030504040204" pitchFamily="34" charset="0"/>
                          <a:ea typeface="Tahoma" panose="020B0604030504040204" pitchFamily="34" charset="0"/>
                          <a:cs typeface="Tahoma" panose="020B0604030504040204" pitchFamily="34" charset="0"/>
                        </a:rPr>
                        <a:t>Ξ</a:t>
                      </a:r>
                      <a:r>
                        <a:rPr sz="1800" baseline="31999" dirty="0">
                          <a:solidFill>
                            <a:schemeClr val="tx1"/>
                          </a:solidFill>
                          <a:latin typeface="Tahoma" panose="020B0604030504040204" pitchFamily="34" charset="0"/>
                          <a:ea typeface="Tahoma" panose="020B0604030504040204" pitchFamily="34" charset="0"/>
                          <a:cs typeface="Tahoma" panose="020B0604030504040204" pitchFamily="34" charset="0"/>
                        </a:rPr>
                        <a:t>-</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extLst>
                  <a:ext uri="{0D108BD9-81ED-4DB2-BD59-A6C34878D82A}">
                    <a16:rowId xmlns:a16="http://schemas.microsoft.com/office/drawing/2014/main" val="10000"/>
                  </a:ext>
                </a:extLst>
              </a:tr>
              <a:tr h="340360">
                <a:tc rowSpan="3">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solidFill>
                            <a:srgbClr val="FFFFFF"/>
                          </a:solidFill>
                          <a:latin typeface="Times New Roman"/>
                          <a:ea typeface="Times New Roman"/>
                          <a:cs typeface="Times New Roman"/>
                          <a:sym typeface="Times New Roman"/>
                        </a:defRPr>
                      </a:pPr>
                      <a:endParaRPr sz="1400" dirty="0"/>
                    </a:p>
                  </a:txBody>
                  <a:tcPr marL="63500" marR="63500" marT="63500" marB="63500" anchor="ctr" horzOverflow="overflow">
                    <a:lnL w="12700">
                      <a:solidFill>
                        <a:srgbClr val="FFFFFF"/>
                      </a:solidFill>
                    </a:lnL>
                    <a:lnR w="12700">
                      <a:solidFill>
                        <a:srgbClr val="FFFFFF"/>
                      </a:solidFill>
                    </a:lnR>
                    <a:lnT w="38100">
                      <a:solidFill>
                        <a:srgbClr val="FFFFFF"/>
                      </a:solidFill>
                    </a:lnT>
                    <a:lnB w="38100">
                      <a:solidFill>
                        <a:srgbClr val="FFFFFF"/>
                      </a:solidFill>
                      <a:miter lim="400000"/>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sz="1400" dirty="0">
                          <a:latin typeface="Tahoma" panose="020B0604030504040204" pitchFamily="34" charset="0"/>
                          <a:ea typeface="Tahoma" panose="020B0604030504040204" pitchFamily="34" charset="0"/>
                          <a:cs typeface="Tahoma" panose="020B0604030504040204" pitchFamily="34" charset="0"/>
                        </a:rPr>
                        <a:t>ε</a:t>
                      </a:r>
                      <a:r>
                        <a:rPr sz="1400" baseline="-25000" dirty="0">
                          <a:latin typeface="Tahoma" panose="020B0604030504040204" pitchFamily="34" charset="0"/>
                          <a:ea typeface="Tahoma" panose="020B0604030504040204" pitchFamily="34" charset="0"/>
                          <a:cs typeface="Tahoma" panose="020B0604030504040204" pitchFamily="34" charset="0"/>
                        </a:rPr>
                        <a:t>method</a:t>
                      </a:r>
                      <a:r>
                        <a:rPr sz="1400"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68.6</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61.2</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67</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46.7</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extLst>
                  <a:ext uri="{0D108BD9-81ED-4DB2-BD59-A6C34878D82A}">
                    <a16:rowId xmlns:a16="http://schemas.microsoft.com/office/drawing/2014/main" val="10001"/>
                  </a:ext>
                </a:extLst>
              </a:tr>
              <a:tr h="340360">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sz="1400" dirty="0">
                          <a:latin typeface="Tahoma" panose="020B0604030504040204" pitchFamily="34" charset="0"/>
                          <a:ea typeface="Tahoma" panose="020B0604030504040204" pitchFamily="34" charset="0"/>
                          <a:cs typeface="Tahoma" panose="020B0604030504040204" pitchFamily="34" charset="0"/>
                        </a:rPr>
                        <a:t>ε</a:t>
                      </a:r>
                      <a:r>
                        <a:rPr sz="1400" baseline="-25000" dirty="0">
                          <a:latin typeface="Tahoma" panose="020B0604030504040204" pitchFamily="34" charset="0"/>
                          <a:ea typeface="Tahoma" panose="020B0604030504040204" pitchFamily="34" charset="0"/>
                          <a:cs typeface="Tahoma" panose="020B0604030504040204" pitchFamily="34" charset="0"/>
                        </a:rPr>
                        <a:t>4π</a:t>
                      </a:r>
                      <a:r>
                        <a:rPr sz="1400"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20.7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19.4</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28</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10.5</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extLst>
                  <a:ext uri="{0D108BD9-81ED-4DB2-BD59-A6C34878D82A}">
                    <a16:rowId xmlns:a16="http://schemas.microsoft.com/office/drawing/2014/main" val="10002"/>
                  </a:ext>
                </a:extLst>
              </a:tr>
              <a:tr h="340360">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S/B</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10.6</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23.7</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12.7</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21.8</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extLst>
                  <a:ext uri="{0D108BD9-81ED-4DB2-BD59-A6C34878D82A}">
                    <a16:rowId xmlns:a16="http://schemas.microsoft.com/office/drawing/2014/main" val="10003"/>
                  </a:ext>
                </a:extLst>
              </a:tr>
              <a:tr h="340360">
                <a:tc rowSpan="3">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solidFill>
                            <a:srgbClr val="FFFFFF"/>
                          </a:solidFill>
                          <a:latin typeface="Times New Roman"/>
                          <a:ea typeface="Times New Roman"/>
                          <a:cs typeface="Times New Roman"/>
                          <a:sym typeface="Times New Roman"/>
                        </a:defRPr>
                      </a:pPr>
                      <a:endParaRPr sz="1400"/>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kumimoji="0" lang="el-GR"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ε</a:t>
                      </a:r>
                      <a:r>
                        <a:rPr kumimoji="0" lang="de-DE" sz="1400" b="0" i="0" u="none" strike="noStrike" kern="1200" cap="none" spc="0" normalizeH="0" baseline="-2500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method</a:t>
                      </a:r>
                      <a:r>
                        <a:rPr kumimoji="0" lang="de-DE"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sz="1400" dirty="0">
                          <a:latin typeface="Tahoma" panose="020B0604030504040204" pitchFamily="34" charset="0"/>
                          <a:ea typeface="Tahoma" panose="020B0604030504040204" pitchFamily="34" charset="0"/>
                          <a:cs typeface="Tahoma" panose="020B0604030504040204" pitchFamily="34" charset="0"/>
                        </a:rPr>
                        <a:t>%</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68.5</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62.0</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62</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45.2</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extLst>
                  <a:ext uri="{0D108BD9-81ED-4DB2-BD59-A6C34878D82A}">
                    <a16:rowId xmlns:a16="http://schemas.microsoft.com/office/drawing/2014/main" val="10004"/>
                  </a:ext>
                </a:extLst>
              </a:tr>
              <a:tr h="340360">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sz="1400" dirty="0">
                          <a:latin typeface="Tahoma" panose="020B0604030504040204" pitchFamily="34" charset="0"/>
                          <a:ea typeface="Tahoma" panose="020B0604030504040204" pitchFamily="34" charset="0"/>
                          <a:cs typeface="Tahoma" panose="020B0604030504040204" pitchFamily="34" charset="0"/>
                        </a:rPr>
                        <a:t>ε</a:t>
                      </a:r>
                      <a:r>
                        <a:rPr sz="1400" baseline="-25000" dirty="0">
                          <a:latin typeface="Tahoma" panose="020B0604030504040204" pitchFamily="34" charset="0"/>
                          <a:ea typeface="Tahoma" panose="020B0604030504040204" pitchFamily="34" charset="0"/>
                          <a:cs typeface="Tahoma" panose="020B0604030504040204" pitchFamily="34" charset="0"/>
                        </a:rPr>
                        <a:t>4π</a:t>
                      </a:r>
                      <a:r>
                        <a:rPr sz="1400"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21.1</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20.6</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32</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11.7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extLst>
                  <a:ext uri="{0D108BD9-81ED-4DB2-BD59-A6C34878D82A}">
                    <a16:rowId xmlns:a16="http://schemas.microsoft.com/office/drawing/2014/main" val="10005"/>
                  </a:ext>
                </a:extLst>
              </a:tr>
              <a:tr h="340360">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S/B</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9.8</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12.9</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10</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14.2</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extLst>
                  <a:ext uri="{0D108BD9-81ED-4DB2-BD59-A6C34878D82A}">
                    <a16:rowId xmlns:a16="http://schemas.microsoft.com/office/drawing/2014/main" val="10006"/>
                  </a:ext>
                </a:extLst>
              </a:tr>
              <a:tr h="340360">
                <a:tc rowSpan="3">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solidFill>
                            <a:srgbClr val="FFFFFF"/>
                          </a:solidFill>
                          <a:latin typeface="Times New Roman"/>
                          <a:ea typeface="Times New Roman"/>
                          <a:cs typeface="Times New Roman"/>
                          <a:sym typeface="Times New Roman"/>
                        </a:defRPr>
                      </a:pPr>
                      <a:endParaRPr sz="1400" dirty="0"/>
                    </a:p>
                  </a:txBody>
                  <a:tcPr marL="63500" marR="63500" marT="63500" marB="63500" anchor="ctr" horzOverflow="overflow">
                    <a:lnL w="12700">
                      <a:solidFill>
                        <a:srgbClr val="FFFFFF"/>
                      </a:solidFill>
                    </a:lnL>
                    <a:lnR w="12700">
                      <a:solidFill>
                        <a:srgbClr val="FFFFFF"/>
                      </a:solidFill>
                    </a:lnR>
                    <a:lnT w="381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sz="1400" dirty="0">
                          <a:latin typeface="Tahoma" panose="020B0604030504040204" pitchFamily="34" charset="0"/>
                          <a:ea typeface="Tahoma" panose="020B0604030504040204" pitchFamily="34" charset="0"/>
                          <a:cs typeface="Tahoma" panose="020B0604030504040204" pitchFamily="34" charset="0"/>
                        </a:rPr>
                        <a:t>ε</a:t>
                      </a:r>
                      <a:r>
                        <a:rPr sz="1400" baseline="-25000" dirty="0">
                          <a:latin typeface="Tahoma" panose="020B0604030504040204" pitchFamily="34" charset="0"/>
                          <a:ea typeface="Tahoma" panose="020B0604030504040204" pitchFamily="34" charset="0"/>
                          <a:cs typeface="Tahoma" panose="020B0604030504040204" pitchFamily="34" charset="0"/>
                        </a:rPr>
                        <a:t>method</a:t>
                      </a:r>
                      <a:r>
                        <a:rPr sz="1400"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67.5</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60.9</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59</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46.0</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extLst>
                  <a:ext uri="{0D108BD9-81ED-4DB2-BD59-A6C34878D82A}">
                    <a16:rowId xmlns:a16="http://schemas.microsoft.com/office/drawing/2014/main" val="10007"/>
                  </a:ext>
                </a:extLst>
              </a:tr>
              <a:tr h="340360">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sz="1400" dirty="0">
                          <a:latin typeface="Tahoma" panose="020B0604030504040204" pitchFamily="34" charset="0"/>
                          <a:ea typeface="Tahoma" panose="020B0604030504040204" pitchFamily="34" charset="0"/>
                          <a:cs typeface="Tahoma" panose="020B0604030504040204" pitchFamily="34" charset="0"/>
                        </a:rPr>
                        <a:t>ε</a:t>
                      </a:r>
                      <a:r>
                        <a:rPr sz="1400" baseline="-25000" dirty="0">
                          <a:latin typeface="Tahoma" panose="020B0604030504040204" pitchFamily="34" charset="0"/>
                          <a:ea typeface="Tahoma" panose="020B0604030504040204" pitchFamily="34" charset="0"/>
                          <a:cs typeface="Tahoma" panose="020B0604030504040204" pitchFamily="34" charset="0"/>
                        </a:rPr>
                        <a:t>4π</a:t>
                      </a:r>
                      <a:r>
                        <a:rPr sz="1400"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19.4</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18.7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26</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10.6</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extLst>
                  <a:ext uri="{0D108BD9-81ED-4DB2-BD59-A6C34878D82A}">
                    <a16:rowId xmlns:a16="http://schemas.microsoft.com/office/drawing/2014/main" val="10008"/>
                  </a:ext>
                </a:extLst>
              </a:tr>
              <a:tr h="340360">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S/B</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9.3</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12.5</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 10</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12.3</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extLst>
                  <a:ext uri="{0D108BD9-81ED-4DB2-BD59-A6C34878D82A}">
                    <a16:rowId xmlns:a16="http://schemas.microsoft.com/office/drawing/2014/main" val="10009"/>
                  </a:ext>
                </a:extLst>
              </a:tr>
              <a:tr h="340360">
                <a:tc rowSpan="3">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solidFill>
                            <a:srgbClr val="FFFFFF"/>
                          </a:solidFill>
                          <a:latin typeface="Times New Roman"/>
                          <a:ea typeface="Times New Roman"/>
                          <a:cs typeface="Times New Roman"/>
                          <a:sym typeface="Times New Roman"/>
                        </a:defRPr>
                      </a:pPr>
                      <a:endParaRPr sz="1400" dirty="0"/>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sz="1400" dirty="0" err="1">
                          <a:latin typeface="Tahoma" panose="020B0604030504040204" pitchFamily="34" charset="0"/>
                          <a:ea typeface="Tahoma" panose="020B0604030504040204" pitchFamily="34" charset="0"/>
                          <a:cs typeface="Tahoma" panose="020B0604030504040204" pitchFamily="34" charset="0"/>
                        </a:rPr>
                        <a:t>ε</a:t>
                      </a:r>
                      <a:r>
                        <a:rPr sz="1400" baseline="-25000" dirty="0" err="1">
                          <a:latin typeface="Tahoma" panose="020B0604030504040204" pitchFamily="34" charset="0"/>
                          <a:ea typeface="Tahoma" panose="020B0604030504040204" pitchFamily="34" charset="0"/>
                          <a:cs typeface="Tahoma" panose="020B0604030504040204" pitchFamily="34" charset="0"/>
                        </a:rPr>
                        <a:t>method</a:t>
                      </a:r>
                      <a:r>
                        <a:rPr sz="1400"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66.8</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60.0</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64</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41.8</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extLst>
                  <a:ext uri="{0D108BD9-81ED-4DB2-BD59-A6C34878D82A}">
                    <a16:rowId xmlns:a16="http://schemas.microsoft.com/office/drawing/2014/main" val="10010"/>
                  </a:ext>
                </a:extLst>
              </a:tr>
              <a:tr h="340360">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sz="1400" dirty="0">
                          <a:latin typeface="Tahoma" panose="020B0604030504040204" pitchFamily="34" charset="0"/>
                          <a:ea typeface="Tahoma" panose="020B0604030504040204" pitchFamily="34" charset="0"/>
                          <a:cs typeface="Tahoma" panose="020B0604030504040204" pitchFamily="34" charset="0"/>
                        </a:rPr>
                        <a:t>ε</a:t>
                      </a:r>
                      <a:r>
                        <a:rPr sz="1400" baseline="-25000" dirty="0">
                          <a:latin typeface="Tahoma" panose="020B0604030504040204" pitchFamily="34" charset="0"/>
                          <a:ea typeface="Tahoma" panose="020B0604030504040204" pitchFamily="34" charset="0"/>
                          <a:cs typeface="Tahoma" panose="020B0604030504040204" pitchFamily="34" charset="0"/>
                        </a:rPr>
                        <a:t>4π</a:t>
                      </a:r>
                      <a:r>
                        <a:rPr sz="1400"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17.6</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16.7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28</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8.2</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extLst>
                  <a:ext uri="{0D108BD9-81ED-4DB2-BD59-A6C34878D82A}">
                    <a16:rowId xmlns:a16="http://schemas.microsoft.com/office/drawing/2014/main" val="10011"/>
                  </a:ext>
                </a:extLst>
              </a:tr>
              <a:tr h="340360">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S/B</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9.2</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12.2</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8</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11.7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extLst>
                  <a:ext uri="{0D108BD9-81ED-4DB2-BD59-A6C34878D82A}">
                    <a16:rowId xmlns:a16="http://schemas.microsoft.com/office/drawing/2014/main" val="10012"/>
                  </a:ext>
                </a:extLst>
              </a:tr>
            </a:tbl>
          </a:graphicData>
        </a:graphic>
      </p:graphicFrame>
      <p:sp>
        <p:nvSpPr>
          <p:cNvPr id="8" name="Shape 339"/>
          <p:cNvSpPr/>
          <p:nvPr/>
        </p:nvSpPr>
        <p:spPr>
          <a:xfrm rot="16200000">
            <a:off x="6550580" y="3124316"/>
            <a:ext cx="1262583" cy="41031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lc="http://schemas.openxmlformats.org/drawingml/2006/lockedCanvas" val="1"/>
            </a:ext>
          </a:extLst>
        </p:spPr>
        <p:txBody>
          <a:bodyPr wrap="square" lIns="50775" tIns="50775" rIns="50775" bIns="50775"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1pPr>
            <a:lvl2pPr marL="40639" marR="40639" indent="3429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2pPr>
            <a:lvl3pPr marL="40639" marR="40639" indent="6858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9pPr>
          </a:lstStyle>
          <a:p>
            <a:pPr marL="40619" marR="40619" defTabSz="913954">
              <a:defRPr/>
            </a:pPr>
            <a:r>
              <a:rPr kern="0" dirty="0">
                <a:latin typeface="Tahoma"/>
                <a:ea typeface="Tahoma"/>
                <a:cs typeface="Tahoma"/>
              </a:rPr>
              <a:t>0.1</a:t>
            </a:r>
            <a:r>
              <a:rPr lang="de-DE" kern="0" dirty="0">
                <a:latin typeface="Tahoma"/>
                <a:ea typeface="Tahoma"/>
                <a:cs typeface="Tahoma"/>
              </a:rPr>
              <a:t> </a:t>
            </a:r>
            <a:r>
              <a:rPr kern="0" dirty="0">
                <a:latin typeface="Tahoma"/>
                <a:ea typeface="Tahoma"/>
                <a:cs typeface="Tahoma"/>
              </a:rPr>
              <a:t>MHz</a:t>
            </a:r>
          </a:p>
        </p:txBody>
      </p:sp>
      <p:sp>
        <p:nvSpPr>
          <p:cNvPr id="12" name="Shape 339"/>
          <p:cNvSpPr/>
          <p:nvPr/>
        </p:nvSpPr>
        <p:spPr>
          <a:xfrm rot="16200000">
            <a:off x="6539360" y="3999150"/>
            <a:ext cx="1262583" cy="41031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lc="http://schemas.openxmlformats.org/drawingml/2006/lockedCanvas" val="1"/>
            </a:ext>
          </a:extLst>
        </p:spPr>
        <p:txBody>
          <a:bodyPr wrap="square" lIns="50775" tIns="50775" rIns="50775" bIns="50775"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1pPr>
            <a:lvl2pPr marL="40639" marR="40639" indent="3429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2pPr>
            <a:lvl3pPr marL="40639" marR="40639" indent="6858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9pPr>
          </a:lstStyle>
          <a:p>
            <a:pPr marL="40619" marR="40619" defTabSz="913954">
              <a:defRPr/>
            </a:pPr>
            <a:r>
              <a:rPr kern="0" dirty="0">
                <a:latin typeface="Tahoma"/>
                <a:ea typeface="Tahoma"/>
                <a:cs typeface="Tahoma"/>
              </a:rPr>
              <a:t>1</a:t>
            </a:r>
            <a:r>
              <a:rPr lang="de-DE" kern="0" dirty="0">
                <a:latin typeface="Tahoma"/>
                <a:ea typeface="Tahoma"/>
                <a:cs typeface="Tahoma"/>
              </a:rPr>
              <a:t> </a:t>
            </a:r>
            <a:r>
              <a:rPr kern="0" dirty="0">
                <a:latin typeface="Tahoma"/>
                <a:ea typeface="Tahoma"/>
                <a:cs typeface="Tahoma"/>
              </a:rPr>
              <a:t>MHz</a:t>
            </a:r>
          </a:p>
        </p:txBody>
      </p:sp>
      <p:sp>
        <p:nvSpPr>
          <p:cNvPr id="13" name="Shape 339"/>
          <p:cNvSpPr/>
          <p:nvPr/>
        </p:nvSpPr>
        <p:spPr>
          <a:xfrm rot="16200000">
            <a:off x="6547847" y="5112830"/>
            <a:ext cx="1262583" cy="41031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lc="http://schemas.openxmlformats.org/drawingml/2006/lockedCanvas" val="1"/>
            </a:ext>
          </a:extLst>
        </p:spPr>
        <p:txBody>
          <a:bodyPr wrap="square" lIns="50775" tIns="50775" rIns="50775" bIns="50775"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1pPr>
            <a:lvl2pPr marL="40639" marR="40639" indent="3429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2pPr>
            <a:lvl3pPr marL="40639" marR="40639" indent="6858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9pPr>
          </a:lstStyle>
          <a:p>
            <a:pPr marL="40619" marR="40619" defTabSz="913954">
              <a:defRPr/>
            </a:pPr>
            <a:r>
              <a:rPr lang="de-DE" kern="0" dirty="0">
                <a:latin typeface="Tahoma"/>
                <a:ea typeface="Tahoma"/>
                <a:cs typeface="Tahoma"/>
              </a:rPr>
              <a:t>10 </a:t>
            </a:r>
            <a:r>
              <a:rPr kern="0" dirty="0">
                <a:latin typeface="Tahoma"/>
                <a:ea typeface="Tahoma"/>
                <a:cs typeface="Tahoma"/>
              </a:rPr>
              <a:t>MHz</a:t>
            </a:r>
          </a:p>
        </p:txBody>
      </p:sp>
      <p:sp>
        <p:nvSpPr>
          <p:cNvPr id="14" name="Shape 339"/>
          <p:cNvSpPr/>
          <p:nvPr/>
        </p:nvSpPr>
        <p:spPr>
          <a:xfrm rot="16200000">
            <a:off x="6765877" y="2196943"/>
            <a:ext cx="826521" cy="41031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lc="http://schemas.openxmlformats.org/drawingml/2006/lockedCanvas" val="1"/>
            </a:ext>
          </a:extLst>
        </p:spPr>
        <p:txBody>
          <a:bodyPr wrap="square" lIns="50775" tIns="50775" rIns="50775" bIns="50775"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1pPr>
            <a:lvl2pPr marL="40639" marR="40639" indent="3429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2pPr>
            <a:lvl3pPr marL="40639" marR="40639" indent="6858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9pPr>
          </a:lstStyle>
          <a:p>
            <a:pPr marL="40619" marR="40619" defTabSz="913954">
              <a:defRPr/>
            </a:pPr>
            <a:r>
              <a:rPr lang="de-DE" kern="0" dirty="0">
                <a:latin typeface="Tahoma"/>
                <a:ea typeface="Tahoma"/>
                <a:cs typeface="Tahoma"/>
              </a:rPr>
              <a:t> 3 D</a:t>
            </a:r>
            <a:endParaRPr kern="0" dirty="0">
              <a:latin typeface="Tahoma"/>
              <a:ea typeface="Tahoma"/>
              <a:cs typeface="Tahoma"/>
            </a:endParaRPr>
          </a:p>
        </p:txBody>
      </p:sp>
      <p:sp>
        <p:nvSpPr>
          <p:cNvPr id="4" name="Textfeld 3"/>
          <p:cNvSpPr txBox="1"/>
          <p:nvPr/>
        </p:nvSpPr>
        <p:spPr>
          <a:xfrm>
            <a:off x="1775521" y="6093297"/>
            <a:ext cx="5524244" cy="369287"/>
          </a:xfrm>
          <a:prstGeom prst="rect">
            <a:avLst/>
          </a:prstGeom>
          <a:noFill/>
        </p:spPr>
        <p:txBody>
          <a:bodyPr wrap="none" lIns="91396" tIns="45698" rIns="91396" bIns="45698" rtlCol="0">
            <a:spAutoFit/>
          </a:bodyPr>
          <a:lstStyle/>
          <a:p>
            <a:r>
              <a:rPr lang="de-DE" dirty="0">
                <a:latin typeface="Tahoma" panose="020B0604030504040204" pitchFamily="34" charset="0"/>
                <a:ea typeface="Tahoma" panose="020B0604030504040204" pitchFamily="34" charset="0"/>
                <a:cs typeface="Tahoma" panose="020B0604030504040204" pitchFamily="34" charset="0"/>
              </a:rPr>
              <a:t>all </a:t>
            </a:r>
            <a:r>
              <a:rPr lang="de-DE" dirty="0" err="1">
                <a:latin typeface="Tahoma" panose="020B0604030504040204" pitchFamily="34" charset="0"/>
                <a:ea typeface="Tahoma" panose="020B0604030504040204" pitchFamily="34" charset="0"/>
                <a:cs typeface="Tahoma" panose="020B0604030504040204" pitchFamily="34" charset="0"/>
              </a:rPr>
              <a:t>mother</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particles</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emitted</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from</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one</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primary</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vertex</a:t>
            </a:r>
            <a:endParaRPr lang="de-D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28631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Заголовок 1"/>
          <p:cNvSpPr>
            <a:spLocks noGrp="1"/>
          </p:cNvSpPr>
          <p:nvPr>
            <p:ph type="title" idx="4294967295"/>
          </p:nvPr>
        </p:nvSpPr>
        <p:spPr>
          <a:xfrm>
            <a:off x="457200" y="274638"/>
            <a:ext cx="8229600" cy="1143000"/>
          </a:xfrm>
          <a:prstGeom prst="rect">
            <a:avLst/>
          </a:prstGeom>
        </p:spPr>
        <p:txBody>
          <a:bodyPr vert="horz" lIns="91396" tIns="45698" rIns="91396" bIns="45698" rtlCol="0" anchor="ctr">
            <a:noAutofit/>
          </a:bodyPr>
          <a:lstStyle>
            <a:lvl1pPr algn="ctr" defTabSz="913954" rtl="0" eaLnBrk="1" latinLnBrk="0" hangingPunct="1">
              <a:spcBef>
                <a:spcPct val="0"/>
              </a:spcBef>
              <a:buNone/>
              <a:defRPr sz="3600" kern="1200">
                <a:solidFill>
                  <a:schemeClr val="tx1"/>
                </a:solidFill>
                <a:latin typeface="+mj-lt"/>
                <a:ea typeface="+mj-ea"/>
                <a:cs typeface="+mj-cs"/>
              </a:defRPr>
            </a:lvl1pPr>
          </a:lstStyle>
          <a:p>
            <a:r>
              <a:rPr lang="de-DE"/>
              <a:t>Titelmasterformat durch Klicken bearbeiten</a:t>
            </a:r>
            <a:endParaRPr lang="uk-UA"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0" name="Picture 49" descr="KFParticleFinderBlockDiagram.png"/>
          <p:cNvPicPr>
            <a:picLocks noChangeAspect="1"/>
          </p:cNvPicPr>
          <p:nvPr/>
        </p:nvPicPr>
        <p:blipFill>
          <a:blip r:embed="rId3" cstate="print"/>
          <a:stretch>
            <a:fillRect/>
          </a:stretch>
        </p:blipFill>
        <p:spPr>
          <a:xfrm>
            <a:off x="1524000" y="1192978"/>
            <a:ext cx="9144000" cy="4900318"/>
          </a:xfrm>
          <a:prstGeom prst="rect">
            <a:avLst/>
          </a:prstGeom>
        </p:spPr>
      </p:pic>
      <p:sp>
        <p:nvSpPr>
          <p:cNvPr id="2" name="Textfeld 1"/>
          <p:cNvSpPr txBox="1"/>
          <p:nvPr/>
        </p:nvSpPr>
        <p:spPr>
          <a:xfrm>
            <a:off x="2377233" y="6093296"/>
            <a:ext cx="7807561" cy="523176"/>
          </a:xfrm>
          <a:prstGeom prst="rect">
            <a:avLst/>
          </a:prstGeom>
          <a:noFill/>
        </p:spPr>
        <p:txBody>
          <a:bodyPr wrap="none" lIns="91396" tIns="45698" rIns="91396" bIns="45698" rtlCol="0">
            <a:spAutoFit/>
          </a:bodyPr>
          <a:lstStyle/>
          <a:p>
            <a:r>
              <a:rPr lang="de-DE" sz="2800" dirty="0" err="1">
                <a:solidFill>
                  <a:srgbClr val="FF0000"/>
                </a:solidFill>
                <a:latin typeface="Tahoma" panose="020B0604030504040204" pitchFamily="34" charset="0"/>
                <a:ea typeface="Tahoma" panose="020B0604030504040204" pitchFamily="34" charset="0"/>
                <a:cs typeface="Tahoma" panose="020B0604030504040204" pitchFamily="34" charset="0"/>
              </a:rPr>
              <a:t>successfully</a:t>
            </a:r>
            <a:r>
              <a:rPr lang="de-DE"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sz="2800" dirty="0" err="1">
                <a:solidFill>
                  <a:srgbClr val="FF0000"/>
                </a:solidFill>
                <a:latin typeface="Tahoma" panose="020B0604030504040204" pitchFamily="34" charset="0"/>
                <a:ea typeface="Tahoma" panose="020B0604030504040204" pitchFamily="34" charset="0"/>
                <a:cs typeface="Tahoma" panose="020B0604030504040204" pitchFamily="34" charset="0"/>
              </a:rPr>
              <a:t>used</a:t>
            </a:r>
            <a:r>
              <a:rPr lang="de-DE" sz="2800" dirty="0">
                <a:solidFill>
                  <a:srgbClr val="FF0000"/>
                </a:solidFill>
                <a:latin typeface="Tahoma" panose="020B0604030504040204" pitchFamily="34" charset="0"/>
                <a:ea typeface="Tahoma" panose="020B0604030504040204" pitchFamily="34" charset="0"/>
                <a:cs typeface="Tahoma" panose="020B0604030504040204" pitchFamily="34" charset="0"/>
              </a:rPr>
              <a:t> online in </a:t>
            </a:r>
            <a:r>
              <a:rPr lang="de-DE" sz="2800" dirty="0" err="1">
                <a:solidFill>
                  <a:srgbClr val="FF0000"/>
                </a:solidFill>
                <a:latin typeface="Tahoma" panose="020B0604030504040204" pitchFamily="34" charset="0"/>
                <a:ea typeface="Tahoma" panose="020B0604030504040204" pitchFamily="34" charset="0"/>
                <a:cs typeface="Tahoma" panose="020B0604030504040204" pitchFamily="34" charset="0"/>
              </a:rPr>
              <a:t>the</a:t>
            </a:r>
            <a:r>
              <a:rPr lang="de-DE" sz="2800" dirty="0">
                <a:solidFill>
                  <a:srgbClr val="FF0000"/>
                </a:solidFill>
                <a:latin typeface="Tahoma" panose="020B0604030504040204" pitchFamily="34" charset="0"/>
                <a:ea typeface="Tahoma" panose="020B0604030504040204" pitchFamily="34" charset="0"/>
                <a:cs typeface="Tahoma" panose="020B0604030504040204" pitchFamily="34" charset="0"/>
              </a:rPr>
              <a:t> STAR </a:t>
            </a:r>
            <a:r>
              <a:rPr lang="de-DE" sz="2800" dirty="0" err="1">
                <a:solidFill>
                  <a:srgbClr val="FF0000"/>
                </a:solidFill>
                <a:latin typeface="Tahoma" panose="020B0604030504040204" pitchFamily="34" charset="0"/>
                <a:ea typeface="Tahoma" panose="020B0604030504040204" pitchFamily="34" charset="0"/>
                <a:cs typeface="Tahoma" panose="020B0604030504040204" pitchFamily="34" charset="0"/>
              </a:rPr>
              <a:t>experiment</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2087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p>
            <a:pPr>
              <a:defRPr/>
            </a:pPr>
            <a:r>
              <a:rPr lang="en-GB"/>
              <a:t>15/03/12</a:t>
            </a:r>
          </a:p>
        </p:txBody>
      </p:sp>
      <p:sp>
        <p:nvSpPr>
          <p:cNvPr id="3" name="Fußzeilenplatzhalter 2"/>
          <p:cNvSpPr>
            <a:spLocks noGrp="1"/>
          </p:cNvSpPr>
          <p:nvPr>
            <p:ph type="ftr" idx="11"/>
          </p:nvPr>
        </p:nvSpPr>
        <p:spPr/>
        <p:txBody>
          <a:bodyPr/>
          <a:lstStyle/>
          <a:p>
            <a:pPr>
              <a:defRPr/>
            </a:pPr>
            <a:r>
              <a:rPr lang="en-US"/>
              <a:t>I.Vassiliev, CBM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432" y="1285030"/>
            <a:ext cx="7920000" cy="5456338"/>
          </a:xfrm>
          <a:prstGeom prst="rect">
            <a:avLst/>
          </a:prstGeom>
        </p:spPr>
      </p:pic>
      <p:sp>
        <p:nvSpPr>
          <p:cNvPr id="5" name="TextBox 8"/>
          <p:cNvSpPr txBox="1"/>
          <p:nvPr/>
        </p:nvSpPr>
        <p:spPr>
          <a:xfrm>
            <a:off x="1730458" y="191542"/>
            <a:ext cx="9005562" cy="1077196"/>
          </a:xfrm>
          <a:prstGeom prst="rect">
            <a:avLst/>
          </a:prstGeom>
          <a:noFill/>
        </p:spPr>
        <p:txBody>
          <a:bodyPr wrap="none" lIns="91418" tIns="45709" rIns="91418" bIns="45709" rtlCol="0">
            <a:spAutoFit/>
          </a:bodyPr>
          <a:lstStyle/>
          <a:p>
            <a:pPr defTabSz="449153" fontAlgn="base">
              <a:spcBef>
                <a:spcPct val="0"/>
              </a:spcBef>
              <a:spcAft>
                <a:spcPct val="0"/>
              </a:spcAft>
            </a:pP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Real </a:t>
            </a:r>
            <a:r>
              <a:rPr lang="de-DE" sz="3200" dirty="0" err="1">
                <a:solidFill>
                  <a:srgbClr val="0070C0"/>
                </a:solidFill>
                <a:latin typeface="Tahoma" panose="020B0604030504040204" pitchFamily="34" charset="0"/>
                <a:ea typeface="Tahoma" panose="020B0604030504040204" pitchFamily="34" charset="0"/>
                <a:cs typeface="Tahoma" panose="020B0604030504040204" pitchFamily="34" charset="0"/>
              </a:rPr>
              <a:t>data</a:t>
            </a: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200" dirty="0" err="1">
                <a:solidFill>
                  <a:srgbClr val="0070C0"/>
                </a:solidFill>
                <a:latin typeface="Tahoma" panose="020B0604030504040204" pitchFamily="34" charset="0"/>
                <a:ea typeface="Tahoma" panose="020B0604030504040204" pitchFamily="34" charset="0"/>
                <a:cs typeface="Tahoma" panose="020B0604030504040204" pitchFamily="34" charset="0"/>
              </a:rPr>
              <a:t>analyzed</a:t>
            </a: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200" dirty="0" err="1">
                <a:solidFill>
                  <a:srgbClr val="0070C0"/>
                </a:solidFill>
                <a:latin typeface="Tahoma" panose="020B0604030504040204" pitchFamily="34" charset="0"/>
                <a:ea typeface="Tahoma" panose="020B0604030504040204" pitchFamily="34" charset="0"/>
                <a:cs typeface="Tahoma" panose="020B0604030504040204" pitchFamily="34" charset="0"/>
              </a:rPr>
              <a:t>with</a:t>
            </a: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 CBM KF </a:t>
            </a:r>
            <a:r>
              <a:rPr lang="de-DE" sz="3200" dirty="0" err="1">
                <a:solidFill>
                  <a:srgbClr val="0070C0"/>
                </a:solidFill>
                <a:latin typeface="Tahoma" panose="020B0604030504040204" pitchFamily="34" charset="0"/>
                <a:ea typeface="Tahoma" panose="020B0604030504040204" pitchFamily="34" charset="0"/>
                <a:cs typeface="Tahoma" panose="020B0604030504040204" pitchFamily="34" charset="0"/>
              </a:rPr>
              <a:t>Particle</a:t>
            </a: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 Finder  </a:t>
            </a:r>
          </a:p>
          <a:p>
            <a:pPr defTabSz="449153" fontAlgn="base">
              <a:spcBef>
                <a:spcPct val="0"/>
              </a:spcBef>
              <a:spcAft>
                <a:spcPct val="0"/>
              </a:spcAft>
            </a:pP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STAR 4.4 M </a:t>
            </a:r>
            <a:r>
              <a:rPr lang="de-DE" sz="3200" dirty="0" err="1">
                <a:solidFill>
                  <a:srgbClr val="0070C0"/>
                </a:solidFill>
                <a:latin typeface="Tahoma" panose="020B0604030504040204" pitchFamily="34" charset="0"/>
                <a:ea typeface="Tahoma" panose="020B0604030504040204" pitchFamily="34" charset="0"/>
                <a:cs typeface="Tahoma" panose="020B0604030504040204" pitchFamily="34" charset="0"/>
              </a:rPr>
              <a:t>mbias</a:t>
            </a: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de-DE" sz="3200" dirty="0" err="1">
                <a:solidFill>
                  <a:srgbClr val="0070C0"/>
                </a:solidFill>
                <a:latin typeface="Tahoma" panose="020B0604030504040204" pitchFamily="34" charset="0"/>
                <a:ea typeface="Tahoma" panose="020B0604030504040204" pitchFamily="34" charset="0"/>
                <a:cs typeface="Tahoma" panose="020B0604030504040204" pitchFamily="34" charset="0"/>
              </a:rPr>
              <a:t>AuAu</a:t>
            </a: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 collisions, </a:t>
            </a: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sym typeface="Symbol"/>
              </a:rPr>
              <a:t></a:t>
            </a:r>
            <a:r>
              <a:rPr lang="de-DE" sz="3200" dirty="0" err="1">
                <a:solidFill>
                  <a:srgbClr val="0070C0"/>
                </a:solidFill>
                <a:latin typeface="Tahoma" panose="020B0604030504040204" pitchFamily="34" charset="0"/>
                <a:ea typeface="Tahoma" panose="020B0604030504040204" pitchFamily="34" charset="0"/>
                <a:cs typeface="Tahoma" panose="020B0604030504040204" pitchFamily="34" charset="0"/>
                <a:sym typeface="Symbol"/>
              </a:rPr>
              <a:t>s</a:t>
            </a:r>
            <a:r>
              <a:rPr lang="de-DE" sz="3200" baseline="-25000" dirty="0" err="1">
                <a:solidFill>
                  <a:srgbClr val="0070C0"/>
                </a:solidFill>
                <a:latin typeface="Tahoma" panose="020B0604030504040204" pitchFamily="34" charset="0"/>
                <a:ea typeface="Tahoma" panose="020B0604030504040204" pitchFamily="34" charset="0"/>
                <a:cs typeface="Tahoma" panose="020B0604030504040204" pitchFamily="34" charset="0"/>
                <a:sym typeface="Symbol"/>
              </a:rPr>
              <a:t>NN</a:t>
            </a:r>
            <a:r>
              <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rPr>
              <a:t>=7.7 </a:t>
            </a:r>
            <a:r>
              <a:rPr lang="de-DE" sz="3200" dirty="0" err="1">
                <a:solidFill>
                  <a:srgbClr val="0070C0"/>
                </a:solidFill>
                <a:latin typeface="Tahoma" panose="020B0604030504040204" pitchFamily="34" charset="0"/>
                <a:ea typeface="Tahoma" panose="020B0604030504040204" pitchFamily="34" charset="0"/>
                <a:cs typeface="Tahoma" panose="020B0604030504040204" pitchFamily="34" charset="0"/>
              </a:rPr>
              <a:t>GeV</a:t>
            </a:r>
            <a:endParaRPr lang="de-DE"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03091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4AF4D6-EF69-4EB3-8265-67ADBAFF17C2}"/>
              </a:ext>
            </a:extLst>
          </p:cNvPr>
          <p:cNvSpPr>
            <a:spLocks noGrp="1"/>
          </p:cNvSpPr>
          <p:nvPr>
            <p:ph type="title"/>
          </p:nvPr>
        </p:nvSpPr>
        <p:spPr/>
        <p:txBody>
          <a:bodyPr/>
          <a:lstStyle/>
          <a:p>
            <a:endParaRPr lang="en-DE" dirty="0"/>
          </a:p>
        </p:txBody>
      </p:sp>
      <p:sp>
        <p:nvSpPr>
          <p:cNvPr id="3" name="Date Placeholder 2">
            <a:extLst>
              <a:ext uri="{FF2B5EF4-FFF2-40B4-BE49-F238E27FC236}">
                <a16:creationId xmlns:a16="http://schemas.microsoft.com/office/drawing/2014/main" id="{689D5DB9-F50F-4C2D-8081-ED571AAAEBA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09E0D27E-1F41-4470-A5C6-77E67887F818}"/>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7D22F4C7-CAB6-4416-A122-74B454A52763}"/>
              </a:ext>
            </a:extLst>
          </p:cNvPr>
          <p:cNvSpPr>
            <a:spLocks noGrp="1"/>
          </p:cNvSpPr>
          <p:nvPr>
            <p:ph type="sldNum" sz="quarter" idx="12"/>
          </p:nvPr>
        </p:nvSpPr>
        <p:spPr/>
        <p:txBody>
          <a:bodyPr/>
          <a:lstStyle/>
          <a:p>
            <a:fld id="{2A4535BA-AEF2-4785-BF1B-EDE950106C20}" type="slidenum">
              <a:rPr lang="en-GB" smtClean="0"/>
              <a:pPr/>
              <a:t>136</a:t>
            </a:fld>
            <a:endParaRPr lang="en-GB" dirty="0"/>
          </a:p>
        </p:txBody>
      </p:sp>
      <p:pic>
        <p:nvPicPr>
          <p:cNvPr id="8" name="Picture 7">
            <a:extLst>
              <a:ext uri="{FF2B5EF4-FFF2-40B4-BE49-F238E27FC236}">
                <a16:creationId xmlns:a16="http://schemas.microsoft.com/office/drawing/2014/main" id="{1A3E2960-4196-409E-A621-918DC4F71B19}"/>
              </a:ext>
            </a:extLst>
          </p:cNvPr>
          <p:cNvPicPr>
            <a:picLocks noChangeAspect="1"/>
          </p:cNvPicPr>
          <p:nvPr/>
        </p:nvPicPr>
        <p:blipFill rotWithShape="1">
          <a:blip r:embed="rId2"/>
          <a:srcRect l="48484" t="21549" r="10228" b="23232"/>
          <a:stretch/>
        </p:blipFill>
        <p:spPr>
          <a:xfrm>
            <a:off x="103785" y="1281736"/>
            <a:ext cx="5708581" cy="4294528"/>
          </a:xfrm>
          <a:prstGeom prst="rect">
            <a:avLst/>
          </a:prstGeom>
        </p:spPr>
      </p:pic>
      <p:sp>
        <p:nvSpPr>
          <p:cNvPr id="9" name="TextBox 8">
            <a:extLst>
              <a:ext uri="{FF2B5EF4-FFF2-40B4-BE49-F238E27FC236}">
                <a16:creationId xmlns:a16="http://schemas.microsoft.com/office/drawing/2014/main" id="{96880B7A-D3A3-4C20-84D8-19B4A7DC0EB5}"/>
              </a:ext>
            </a:extLst>
          </p:cNvPr>
          <p:cNvSpPr txBox="1"/>
          <p:nvPr/>
        </p:nvSpPr>
        <p:spPr>
          <a:xfrm>
            <a:off x="5888610" y="1671573"/>
            <a:ext cx="6096000" cy="2585323"/>
          </a:xfrm>
          <a:prstGeom prst="rect">
            <a:avLst/>
          </a:prstGeom>
          <a:noFill/>
        </p:spPr>
        <p:txBody>
          <a:bodyPr wrap="square" rtlCol="0">
            <a:spAutoFit/>
          </a:bodyPr>
          <a:lstStyle/>
          <a:p>
            <a:pPr algn="just"/>
            <a:r>
              <a:rPr lang="en-US" dirty="0"/>
              <a:t>What makes 3FD-Hydro so special to be used even at SIS energies, despite being below the HYDRO limits (perfect fluid)?</a:t>
            </a:r>
          </a:p>
          <a:p>
            <a:pPr algn="just"/>
            <a:endParaRPr lang="en-US" dirty="0"/>
          </a:p>
          <a:p>
            <a:pPr algn="just"/>
            <a:r>
              <a:rPr lang="en-US" dirty="0"/>
              <a:t>This indicates the transition from density-driven dynamics with non-vanishing viscosity to the geometry-driven dynamics of almost perfect hydrodynamics. It suggests that at RHIC energies</a:t>
            </a:r>
          </a:p>
          <a:p>
            <a:pPr algn="just"/>
            <a:r>
              <a:rPr lang="en-US" dirty="0"/>
              <a:t>particle densities are already large enough, respectively interaction lengths short enough, for the systems to reach the hydrodynamical limit.</a:t>
            </a:r>
            <a:endParaRPr lang="en-DE" dirty="0"/>
          </a:p>
        </p:txBody>
      </p:sp>
    </p:spTree>
    <p:extLst>
      <p:ext uri="{BB962C8B-B14F-4D97-AF65-F5344CB8AC3E}">
        <p14:creationId xmlns:p14="http://schemas.microsoft.com/office/powerpoint/2010/main" val="2957874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DE6B-BDEA-4D8E-A986-80087C7D5D66}"/>
              </a:ext>
            </a:extLst>
          </p:cNvPr>
          <p:cNvSpPr>
            <a:spLocks noGrp="1"/>
          </p:cNvSpPr>
          <p:nvPr>
            <p:ph type="title"/>
          </p:nvPr>
        </p:nvSpPr>
        <p:spPr/>
        <p:txBody>
          <a:bodyPr/>
          <a:lstStyle/>
          <a:p>
            <a:r>
              <a:rPr lang="en-US" dirty="0"/>
              <a:t>H</a:t>
            </a:r>
            <a:r>
              <a:rPr lang="en-US" sz="4800" dirty="0"/>
              <a:t>IGH</a:t>
            </a:r>
            <a:r>
              <a:rPr lang="en-US" dirty="0"/>
              <a:t> D</a:t>
            </a:r>
            <a:r>
              <a:rPr lang="en-US" sz="4800" dirty="0"/>
              <a:t>ENSITY</a:t>
            </a:r>
            <a:r>
              <a:rPr lang="en-US" dirty="0"/>
              <a:t> E</a:t>
            </a:r>
            <a:r>
              <a:rPr lang="en-US" sz="4800" dirty="0"/>
              <a:t>O</a:t>
            </a:r>
            <a:r>
              <a:rPr lang="en-US" dirty="0"/>
              <a:t>S O</a:t>
            </a:r>
            <a:r>
              <a:rPr lang="en-US" sz="4800" dirty="0"/>
              <a:t>BSERVABLES</a:t>
            </a:r>
            <a:r>
              <a:rPr lang="en-US" dirty="0"/>
              <a:t> F</a:t>
            </a:r>
            <a:r>
              <a:rPr lang="en-US" sz="4800" dirty="0"/>
              <a:t>OR</a:t>
            </a:r>
            <a:r>
              <a:rPr lang="en-US" dirty="0"/>
              <a:t> CBM@FAIR</a:t>
            </a:r>
            <a:endParaRPr lang="en-DE" dirty="0"/>
          </a:p>
        </p:txBody>
      </p:sp>
      <p:sp>
        <p:nvSpPr>
          <p:cNvPr id="3" name="Date Placeholder 2">
            <a:extLst>
              <a:ext uri="{FF2B5EF4-FFF2-40B4-BE49-F238E27FC236}">
                <a16:creationId xmlns:a16="http://schemas.microsoft.com/office/drawing/2014/main" id="{85EF3797-1C24-44F5-B44E-B3D1E414F068}"/>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D49A95CA-FAE5-476F-9A38-B767AA7052CA}"/>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CF10BD1D-DDF9-4F4B-B7A4-203A909C52A4}"/>
              </a:ext>
            </a:extLst>
          </p:cNvPr>
          <p:cNvSpPr>
            <a:spLocks noGrp="1"/>
          </p:cNvSpPr>
          <p:nvPr>
            <p:ph type="sldNum" sz="quarter" idx="12"/>
          </p:nvPr>
        </p:nvSpPr>
        <p:spPr/>
        <p:txBody>
          <a:bodyPr/>
          <a:lstStyle/>
          <a:p>
            <a:fld id="{2A4535BA-AEF2-4785-BF1B-EDE950106C20}" type="slidenum">
              <a:rPr lang="en-GB" smtClean="0"/>
              <a:pPr/>
              <a:t>14</a:t>
            </a:fld>
            <a:endParaRPr lang="en-GB" dirty="0"/>
          </a:p>
        </p:txBody>
      </p:sp>
    </p:spTree>
    <p:extLst>
      <p:ext uri="{BB962C8B-B14F-4D97-AF65-F5344CB8AC3E}">
        <p14:creationId xmlns:p14="http://schemas.microsoft.com/office/powerpoint/2010/main" val="179898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a:t>
            </a:r>
            <a:r>
              <a:rPr lang="de-DE" sz="2800" dirty="0"/>
              <a:t>UCLEAR</a:t>
            </a:r>
            <a:r>
              <a:rPr lang="de-DE" dirty="0"/>
              <a:t> M</a:t>
            </a:r>
            <a:r>
              <a:rPr lang="de-DE" sz="2800" dirty="0"/>
              <a:t>ATTER</a:t>
            </a:r>
            <a:r>
              <a:rPr lang="de-DE" dirty="0"/>
              <a:t> E</a:t>
            </a:r>
            <a:r>
              <a:rPr lang="de-DE" sz="2800" dirty="0"/>
              <a:t>QUATION</a:t>
            </a:r>
            <a:r>
              <a:rPr lang="de-DE" dirty="0"/>
              <a:t> O</a:t>
            </a:r>
            <a:r>
              <a:rPr lang="de-DE" sz="2800" dirty="0"/>
              <a:t>F</a:t>
            </a:r>
            <a:r>
              <a:rPr lang="de-DE" dirty="0"/>
              <a:t> S</a:t>
            </a:r>
            <a:r>
              <a:rPr lang="de-DE" sz="2800" dirty="0"/>
              <a:t>TATE </a:t>
            </a:r>
            <a:r>
              <a:rPr lang="de-DE" dirty="0"/>
              <a:t>(E</a:t>
            </a:r>
            <a:r>
              <a:rPr lang="de-DE" sz="2800" dirty="0"/>
              <a:t>O</a:t>
            </a:r>
            <a:r>
              <a:rPr lang="de-DE" dirty="0"/>
              <a:t>S)</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15</a:t>
            </a:fld>
            <a:endParaRPr lang="en-GB" dirty="0"/>
          </a:p>
        </p:txBody>
      </p:sp>
      <p:sp>
        <p:nvSpPr>
          <p:cNvPr id="6" name="Content Placeholder 5"/>
          <p:cNvSpPr>
            <a:spLocks noGrp="1"/>
          </p:cNvSpPr>
          <p:nvPr>
            <p:ph idx="1"/>
          </p:nvPr>
        </p:nvSpPr>
        <p:spPr>
          <a:xfrm>
            <a:off x="133350" y="914401"/>
            <a:ext cx="11982450" cy="752030"/>
          </a:xfrm>
        </p:spPr>
        <p:txBody>
          <a:bodyPr>
            <a:normAutofit/>
          </a:bodyPr>
          <a:lstStyle/>
          <a:p>
            <a:pPr marL="0" indent="0">
              <a:buNone/>
            </a:pPr>
            <a:r>
              <a:rPr lang="de-DE" sz="2200" b="1" u="sng" dirty="0">
                <a:latin typeface="+mn-lt"/>
              </a:rPr>
              <a:t>EOS</a:t>
            </a:r>
            <a:r>
              <a:rPr lang="de-DE" sz="2200" b="1" dirty="0">
                <a:latin typeface="+mn-lt"/>
              </a:rPr>
              <a:t> – 	Equation relating the </a:t>
            </a:r>
            <a:r>
              <a:rPr lang="en-GB" sz="2200" b="1" dirty="0">
                <a:latin typeface="+mn-lt"/>
              </a:rPr>
              <a:t>state variables, such as pressure, temperature, density, energy and 	isospin asymmetry, under a given set of physical conditions</a:t>
            </a:r>
            <a:endParaRPr lang="de-DE" sz="2200" b="1" dirty="0">
              <a:latin typeface="+mn-lt"/>
            </a:endParaRPr>
          </a:p>
          <a:p>
            <a:pPr marL="0" indent="0">
              <a:buNone/>
            </a:pPr>
            <a:endParaRPr lang="en-GB" sz="2200" b="1" dirty="0">
              <a:latin typeface="+mn-lt"/>
            </a:endParaRPr>
          </a:p>
        </p:txBody>
      </p:sp>
      <p:sp>
        <p:nvSpPr>
          <p:cNvPr id="10" name="Content Placeholder 5"/>
          <p:cNvSpPr txBox="1">
            <a:spLocks/>
          </p:cNvSpPr>
          <p:nvPr/>
        </p:nvSpPr>
        <p:spPr>
          <a:xfrm>
            <a:off x="133349" y="1804124"/>
            <a:ext cx="3743325" cy="8103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200" b="1" dirty="0">
                <a:latin typeface="+mn-lt"/>
              </a:rPr>
              <a:t>Binding Energy per nucleon: (semi-empirical mass formula)</a:t>
            </a:r>
            <a:endParaRPr lang="en-GB" sz="2200" b="1" dirty="0">
              <a:latin typeface="+mn-lt"/>
            </a:endParaRPr>
          </a:p>
        </p:txBody>
      </p:sp>
      <p:grpSp>
        <p:nvGrpSpPr>
          <p:cNvPr id="44" name="Group 43">
            <a:extLst>
              <a:ext uri="{FF2B5EF4-FFF2-40B4-BE49-F238E27FC236}">
                <a16:creationId xmlns:a16="http://schemas.microsoft.com/office/drawing/2014/main" id="{A8CF356B-F801-4F7B-9FFA-04E9325D37E1}"/>
              </a:ext>
            </a:extLst>
          </p:cNvPr>
          <p:cNvGrpSpPr/>
          <p:nvPr/>
        </p:nvGrpSpPr>
        <p:grpSpPr>
          <a:xfrm>
            <a:off x="96977" y="2661894"/>
            <a:ext cx="4447603" cy="3396252"/>
            <a:chOff x="57555" y="3058745"/>
            <a:chExt cx="4447603" cy="3396252"/>
          </a:xfrm>
        </p:grpSpPr>
        <p:pic>
          <p:nvPicPr>
            <p:cNvPr id="62" name="Picture 6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555" y="3058745"/>
              <a:ext cx="4447603" cy="3272649"/>
            </a:xfrm>
            <a:prstGeom prst="rect">
              <a:avLst/>
            </a:prstGeom>
          </p:spPr>
        </p:pic>
        <p:sp>
          <p:nvSpPr>
            <p:cNvPr id="64" name="Content Placeholder 5"/>
            <p:cNvSpPr txBox="1">
              <a:spLocks/>
            </p:cNvSpPr>
            <p:nvPr/>
          </p:nvSpPr>
          <p:spPr>
            <a:xfrm>
              <a:off x="2537191" y="5866194"/>
              <a:ext cx="1676432" cy="588803"/>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000" b="1" dirty="0">
                  <a:solidFill>
                    <a:srgbClr val="FF0000"/>
                  </a:solidFill>
                  <a:latin typeface="+mn-lt"/>
                </a:rPr>
                <a:t>Nuclear    Matter (</a:t>
              </a:r>
              <a:r>
                <a:rPr lang="el-GR" sz="2000" b="1" dirty="0">
                  <a:solidFill>
                    <a:srgbClr val="FF0000"/>
                  </a:solidFill>
                  <a:latin typeface="+mn-lt"/>
                </a:rPr>
                <a:t>δ</a:t>
              </a:r>
              <a:r>
                <a:rPr lang="de-DE" sz="2000" b="1" dirty="0">
                  <a:solidFill>
                    <a:srgbClr val="FF0000"/>
                  </a:solidFill>
                  <a:latin typeface="+mn-lt"/>
                </a:rPr>
                <a:t> = 0)</a:t>
              </a:r>
            </a:p>
          </p:txBody>
        </p:sp>
        <p:sp>
          <p:nvSpPr>
            <p:cNvPr id="65" name="Content Placeholder 5"/>
            <p:cNvSpPr txBox="1">
              <a:spLocks/>
            </p:cNvSpPr>
            <p:nvPr/>
          </p:nvSpPr>
          <p:spPr>
            <a:xfrm>
              <a:off x="1818207" y="3098083"/>
              <a:ext cx="1676432" cy="552103"/>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000" b="1" dirty="0">
                  <a:solidFill>
                    <a:srgbClr val="002060"/>
                  </a:solidFill>
                  <a:latin typeface="+mn-lt"/>
                </a:rPr>
                <a:t>Neutron Matter (δ = 1)</a:t>
              </a:r>
            </a:p>
          </p:txBody>
        </p:sp>
        <p:sp>
          <p:nvSpPr>
            <p:cNvPr id="63" name="Rectangle 62"/>
            <p:cNvSpPr/>
            <p:nvPr/>
          </p:nvSpPr>
          <p:spPr>
            <a:xfrm>
              <a:off x="1230923" y="3744665"/>
              <a:ext cx="316523" cy="3261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501506" y="3666392"/>
              <a:ext cx="1151448" cy="51729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8FBFE453-CBD3-478B-AD8D-8FEA3A4C37C8}"/>
              </a:ext>
            </a:extLst>
          </p:cNvPr>
          <p:cNvGrpSpPr/>
          <p:nvPr/>
        </p:nvGrpSpPr>
        <p:grpSpPr>
          <a:xfrm>
            <a:off x="93758" y="6085665"/>
            <a:ext cx="3433554" cy="738664"/>
            <a:chOff x="9110871" y="6046765"/>
            <a:chExt cx="3136156" cy="738664"/>
          </a:xfrm>
        </p:grpSpPr>
        <p:sp>
          <p:nvSpPr>
            <p:cNvPr id="68" name="TextBox 67"/>
            <p:cNvSpPr txBox="1"/>
            <p:nvPr/>
          </p:nvSpPr>
          <p:spPr>
            <a:xfrm>
              <a:off x="9392459" y="6046765"/>
              <a:ext cx="2854568" cy="738664"/>
            </a:xfrm>
            <a:prstGeom prst="rect">
              <a:avLst/>
            </a:prstGeom>
            <a:noFill/>
          </p:spPr>
          <p:txBody>
            <a:bodyPr wrap="square" rtlCol="0">
              <a:spAutoFit/>
            </a:bodyPr>
            <a:lstStyle/>
            <a:p>
              <a:r>
                <a:rPr lang="de-DE" sz="1400" b="1" i="1" dirty="0"/>
                <a:t>Hajime Togashi, </a:t>
              </a:r>
              <a:r>
                <a:rPr lang="en-GB" sz="1400" b="1" i="1" dirty="0"/>
                <a:t>New perspectives on Neutron Star Interiors - ECT* (2017)</a:t>
              </a:r>
              <a:r>
                <a:rPr lang="de-DE" sz="1400" b="1" i="1" dirty="0"/>
                <a:t> </a:t>
              </a:r>
            </a:p>
          </p:txBody>
        </p:sp>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0871" y="6117809"/>
              <a:ext cx="327122" cy="216024"/>
            </a:xfrm>
            <a:prstGeom prst="rect">
              <a:avLst/>
            </a:prstGeom>
          </p:spPr>
        </p:pic>
      </p:grpSp>
      <p:grpSp>
        <p:nvGrpSpPr>
          <p:cNvPr id="51" name="Group 50">
            <a:extLst>
              <a:ext uri="{FF2B5EF4-FFF2-40B4-BE49-F238E27FC236}">
                <a16:creationId xmlns:a16="http://schemas.microsoft.com/office/drawing/2014/main" id="{CB209112-B93C-48FE-981E-3CC385173F66}"/>
              </a:ext>
            </a:extLst>
          </p:cNvPr>
          <p:cNvGrpSpPr/>
          <p:nvPr/>
        </p:nvGrpSpPr>
        <p:grpSpPr>
          <a:xfrm>
            <a:off x="4498088" y="1723391"/>
            <a:ext cx="7899808" cy="2046760"/>
            <a:chOff x="4498088" y="1723391"/>
            <a:chExt cx="7899808" cy="2046760"/>
          </a:xfrm>
        </p:grpSpPr>
        <p:grpSp>
          <p:nvGrpSpPr>
            <p:cNvPr id="20" name="Group 19">
              <a:extLst>
                <a:ext uri="{FF2B5EF4-FFF2-40B4-BE49-F238E27FC236}">
                  <a16:creationId xmlns:a16="http://schemas.microsoft.com/office/drawing/2014/main" id="{6E2CC77F-2C12-4364-90B2-8BF162EB99D0}"/>
                </a:ext>
              </a:extLst>
            </p:cNvPr>
            <p:cNvGrpSpPr/>
            <p:nvPr/>
          </p:nvGrpSpPr>
          <p:grpSpPr>
            <a:xfrm>
              <a:off x="4498088" y="1723391"/>
              <a:ext cx="7899808" cy="2046760"/>
              <a:chOff x="4080435" y="1723038"/>
              <a:chExt cx="7899808" cy="2046760"/>
            </a:xfrm>
          </p:grpSpPr>
          <mc:AlternateContent xmlns:mc="http://schemas.openxmlformats.org/markup-compatibility/2006" xmlns:a14="http://schemas.microsoft.com/office/drawing/2010/main">
            <mc:Choice Requires="a14">
              <p:sp>
                <p:nvSpPr>
                  <p:cNvPr id="9" name="Object 8"/>
                  <p:cNvSpPr txBox="1"/>
                  <p:nvPr/>
                </p:nvSpPr>
                <p:spPr>
                  <a:xfrm>
                    <a:off x="4080435" y="1723038"/>
                    <a:ext cx="7730504" cy="919162"/>
                  </a:xfrm>
                  <a:prstGeom prst="rect">
                    <a:avLst/>
                  </a:prstGeom>
                </p:spPr>
                <p:txBody>
                  <a:bodyPr>
                    <a:noAutofit/>
                  </a:bodyPr>
                  <a:lstStyle/>
                  <a:p>
                    <a:pPr/>
                    <a14:m>
                      <m:oMathPara xmlns:m="http://schemas.openxmlformats.org/officeDocument/2006/math">
                        <m:oMathParaPr>
                          <m:jc m:val="centerGroup"/>
                        </m:oMathParaPr>
                        <m:oMath xmlns:m="http://schemas.openxmlformats.org/officeDocument/2006/math">
                          <m:f>
                            <m:fPr>
                              <m:ctrlPr>
                                <a:rPr lang="en-GB" sz="2200" b="1" i="1" smtClean="0">
                                  <a:solidFill>
                                    <a:srgbClr val="000000"/>
                                  </a:solidFill>
                                  <a:latin typeface="Cambria Math" panose="02040503050406030204" pitchFamily="18" charset="0"/>
                                </a:rPr>
                              </m:ctrlPr>
                            </m:fPr>
                            <m:num>
                              <m:r>
                                <a:rPr lang="en-GB" sz="2200" b="1" i="1">
                                  <a:solidFill>
                                    <a:srgbClr val="000000"/>
                                  </a:solidFill>
                                  <a:latin typeface="Cambria Math" panose="02040503050406030204" pitchFamily="18" charset="0"/>
                                </a:rPr>
                                <m:t>𝑬</m:t>
                              </m:r>
                            </m:num>
                            <m:den>
                              <m:r>
                                <a:rPr lang="en-GB" sz="2200" b="1" i="1">
                                  <a:solidFill>
                                    <a:srgbClr val="000000"/>
                                  </a:solidFill>
                                  <a:latin typeface="Cambria Math" panose="02040503050406030204" pitchFamily="18" charset="0"/>
                                </a:rPr>
                                <m:t>𝑨</m:t>
                              </m:r>
                            </m:den>
                          </m:f>
                          <m:r>
                            <a:rPr lang="en-GB" sz="2200" b="1" i="1">
                              <a:solidFill>
                                <a:srgbClr val="000000"/>
                              </a:solidFill>
                              <a:latin typeface="Cambria Math" panose="02040503050406030204" pitchFamily="18" charset="0"/>
                            </a:rPr>
                            <m:t>(</m:t>
                          </m:r>
                          <m:r>
                            <a:rPr lang="en-GB" sz="2200" b="1" i="1">
                              <a:solidFill>
                                <a:srgbClr val="000000"/>
                              </a:solidFill>
                              <a:latin typeface="Cambria Math" panose="02040503050406030204" pitchFamily="18" charset="0"/>
                            </a:rPr>
                            <m:t>𝜹</m:t>
                          </m:r>
                          <m:r>
                            <a:rPr lang="en-GB" sz="2200" b="1" i="1">
                              <a:solidFill>
                                <a:srgbClr val="000000"/>
                              </a:solidFill>
                              <a:latin typeface="Cambria Math" panose="02040503050406030204" pitchFamily="18" charset="0"/>
                            </a:rPr>
                            <m:t>)=</m:t>
                          </m:r>
                          <m:d>
                            <m:dPr>
                              <m:begChr m:val="["/>
                              <m:endChr m:val="]"/>
                              <m:ctrlPr>
                                <a:rPr lang="en-GB" sz="2200" b="1" i="1">
                                  <a:solidFill>
                                    <a:srgbClr val="000000"/>
                                  </a:solidFill>
                                  <a:latin typeface="Cambria Math" panose="02040503050406030204" pitchFamily="18" charset="0"/>
                                </a:rPr>
                              </m:ctrlPr>
                            </m:dPr>
                            <m:e>
                              <m:r>
                                <a:rPr lang="en-GB" sz="2200" b="1" i="1">
                                  <a:solidFill>
                                    <a:srgbClr val="000000"/>
                                  </a:solidFill>
                                  <a:latin typeface="Cambria Math" panose="02040503050406030204" pitchFamily="18" charset="0"/>
                                </a:rPr>
                                <m:t>−</m:t>
                              </m:r>
                              <m:sSub>
                                <m:sSubPr>
                                  <m:ctrlPr>
                                    <a:rPr lang="en-GB" sz="2200" b="1" i="1">
                                      <a:solidFill>
                                        <a:srgbClr val="000000"/>
                                      </a:solidFill>
                                      <a:latin typeface="Cambria Math" panose="02040503050406030204" pitchFamily="18" charset="0"/>
                                    </a:rPr>
                                  </m:ctrlPr>
                                </m:sSubPr>
                                <m:e>
                                  <m:r>
                                    <a:rPr lang="en-GB" sz="2200" b="1" i="1">
                                      <a:solidFill>
                                        <a:srgbClr val="000000"/>
                                      </a:solidFill>
                                      <a:latin typeface="Cambria Math" panose="02040503050406030204" pitchFamily="18" charset="0"/>
                                    </a:rPr>
                                    <m:t>𝒂</m:t>
                                  </m:r>
                                </m:e>
                                <m:sub>
                                  <m:r>
                                    <a:rPr lang="en-GB" sz="2200" b="1" i="1">
                                      <a:solidFill>
                                        <a:srgbClr val="000000"/>
                                      </a:solidFill>
                                      <a:latin typeface="Cambria Math" panose="02040503050406030204" pitchFamily="18" charset="0"/>
                                    </a:rPr>
                                    <m:t>𝒗𝒐𝒍</m:t>
                                  </m:r>
                                </m:sub>
                              </m:sSub>
                              <m:r>
                                <a:rPr lang="en-GB" sz="2200" b="1" i="1">
                                  <a:solidFill>
                                    <a:srgbClr val="000000"/>
                                  </a:solidFill>
                                  <a:latin typeface="Cambria Math" panose="02040503050406030204" pitchFamily="18" charset="0"/>
                                </a:rPr>
                                <m:t>+</m:t>
                              </m:r>
                              <m:f>
                                <m:fPr>
                                  <m:ctrlPr>
                                    <a:rPr lang="en-GB" sz="2200" b="1" i="1">
                                      <a:solidFill>
                                        <a:srgbClr val="000000"/>
                                      </a:solidFill>
                                      <a:latin typeface="Cambria Math" panose="02040503050406030204" pitchFamily="18" charset="0"/>
                                    </a:rPr>
                                  </m:ctrlPr>
                                </m:fPr>
                                <m:num>
                                  <m:sSub>
                                    <m:sSubPr>
                                      <m:ctrlPr>
                                        <a:rPr lang="en-GB" sz="2200" b="1" i="1">
                                          <a:solidFill>
                                            <a:srgbClr val="000000"/>
                                          </a:solidFill>
                                          <a:latin typeface="Cambria Math" panose="02040503050406030204" pitchFamily="18" charset="0"/>
                                        </a:rPr>
                                      </m:ctrlPr>
                                    </m:sSubPr>
                                    <m:e>
                                      <m:r>
                                        <a:rPr lang="en-GB" sz="2200" b="1" i="1">
                                          <a:solidFill>
                                            <a:srgbClr val="000000"/>
                                          </a:solidFill>
                                          <a:latin typeface="Cambria Math" panose="02040503050406030204" pitchFamily="18" charset="0"/>
                                        </a:rPr>
                                        <m:t>𝒂</m:t>
                                      </m:r>
                                    </m:e>
                                    <m:sub>
                                      <m:r>
                                        <a:rPr lang="en-GB" sz="2200" b="1" i="1">
                                          <a:solidFill>
                                            <a:srgbClr val="000000"/>
                                          </a:solidFill>
                                          <a:latin typeface="Cambria Math" panose="02040503050406030204" pitchFamily="18" charset="0"/>
                                        </a:rPr>
                                        <m:t>𝒔𝒖𝒓𝒇</m:t>
                                      </m:r>
                                    </m:sub>
                                  </m:sSub>
                                </m:num>
                                <m:den>
                                  <m:sSup>
                                    <m:sSupPr>
                                      <m:ctrlPr>
                                        <a:rPr lang="en-GB" sz="2200" b="1" i="1">
                                          <a:solidFill>
                                            <a:srgbClr val="000000"/>
                                          </a:solidFill>
                                          <a:latin typeface="Cambria Math" panose="02040503050406030204" pitchFamily="18" charset="0"/>
                                        </a:rPr>
                                      </m:ctrlPr>
                                    </m:sSupPr>
                                    <m:e>
                                      <m:r>
                                        <a:rPr lang="en-GB" sz="2200" b="1" i="1">
                                          <a:solidFill>
                                            <a:srgbClr val="000000"/>
                                          </a:solidFill>
                                          <a:latin typeface="Cambria Math" panose="02040503050406030204" pitchFamily="18" charset="0"/>
                                        </a:rPr>
                                        <m:t>𝑨</m:t>
                                      </m:r>
                                    </m:e>
                                    <m:sup>
                                      <m:r>
                                        <a:rPr lang="en-GB" sz="2200" b="1" i="1">
                                          <a:solidFill>
                                            <a:srgbClr val="000000"/>
                                          </a:solidFill>
                                          <a:latin typeface="Cambria Math" panose="02040503050406030204" pitchFamily="18" charset="0"/>
                                        </a:rPr>
                                        <m:t>𝟏</m:t>
                                      </m:r>
                                      <m:r>
                                        <a:rPr lang="en-GB" sz="2200" b="1" i="1">
                                          <a:solidFill>
                                            <a:srgbClr val="000000"/>
                                          </a:solidFill>
                                          <a:latin typeface="Cambria Math" panose="02040503050406030204" pitchFamily="18" charset="0"/>
                                        </a:rPr>
                                        <m:t>/</m:t>
                                      </m:r>
                                      <m:r>
                                        <a:rPr lang="en-GB" sz="2200" b="1" i="1">
                                          <a:solidFill>
                                            <a:srgbClr val="000000"/>
                                          </a:solidFill>
                                          <a:latin typeface="Cambria Math" panose="02040503050406030204" pitchFamily="18" charset="0"/>
                                        </a:rPr>
                                        <m:t>𝟑</m:t>
                                      </m:r>
                                    </m:sup>
                                  </m:sSup>
                                </m:den>
                              </m:f>
                              <m:r>
                                <a:rPr lang="en-GB" sz="2200" b="1" i="1">
                                  <a:solidFill>
                                    <a:srgbClr val="000000"/>
                                  </a:solidFill>
                                  <a:latin typeface="Cambria Math" panose="02040503050406030204" pitchFamily="18" charset="0"/>
                                </a:rPr>
                                <m:t>+</m:t>
                              </m:r>
                              <m:sSub>
                                <m:sSubPr>
                                  <m:ctrlPr>
                                    <a:rPr lang="en-GB" sz="2200" b="1" i="1">
                                      <a:solidFill>
                                        <a:srgbClr val="000000"/>
                                      </a:solidFill>
                                      <a:latin typeface="Cambria Math" panose="02040503050406030204" pitchFamily="18" charset="0"/>
                                    </a:rPr>
                                  </m:ctrlPr>
                                </m:sSubPr>
                                <m:e>
                                  <m:r>
                                    <a:rPr lang="en-GB" sz="2200" b="1" i="1">
                                      <a:solidFill>
                                        <a:srgbClr val="000000"/>
                                      </a:solidFill>
                                      <a:latin typeface="Cambria Math" panose="02040503050406030204" pitchFamily="18" charset="0"/>
                                    </a:rPr>
                                    <m:t>𝒂</m:t>
                                  </m:r>
                                </m:e>
                                <m:sub>
                                  <m:r>
                                    <a:rPr lang="en-GB" sz="2200" b="1" i="1">
                                      <a:solidFill>
                                        <a:srgbClr val="000000"/>
                                      </a:solidFill>
                                      <a:latin typeface="Cambria Math" panose="02040503050406030204" pitchFamily="18" charset="0"/>
                                    </a:rPr>
                                    <m:t>𝒄</m:t>
                                  </m:r>
                                </m:sub>
                              </m:sSub>
                              <m:f>
                                <m:fPr>
                                  <m:ctrlPr>
                                    <a:rPr lang="en-GB" sz="2200" b="1" i="1">
                                      <a:solidFill>
                                        <a:srgbClr val="000000"/>
                                      </a:solidFill>
                                      <a:latin typeface="Cambria Math" panose="02040503050406030204" pitchFamily="18" charset="0"/>
                                    </a:rPr>
                                  </m:ctrlPr>
                                </m:fPr>
                                <m:num>
                                  <m:sSup>
                                    <m:sSupPr>
                                      <m:ctrlPr>
                                        <a:rPr lang="en-GB" sz="2200" b="1" i="1">
                                          <a:solidFill>
                                            <a:srgbClr val="000000"/>
                                          </a:solidFill>
                                          <a:latin typeface="Cambria Math" panose="02040503050406030204" pitchFamily="18" charset="0"/>
                                        </a:rPr>
                                      </m:ctrlPr>
                                    </m:sSupPr>
                                    <m:e>
                                      <m:r>
                                        <a:rPr lang="en-GB" sz="2200" b="1" i="1">
                                          <a:solidFill>
                                            <a:srgbClr val="000000"/>
                                          </a:solidFill>
                                          <a:latin typeface="Cambria Math" panose="02040503050406030204" pitchFamily="18" charset="0"/>
                                        </a:rPr>
                                        <m:t>𝒁</m:t>
                                      </m:r>
                                    </m:e>
                                    <m:sup>
                                      <m:r>
                                        <a:rPr lang="en-GB" sz="2200" b="1" i="1">
                                          <a:solidFill>
                                            <a:srgbClr val="000000"/>
                                          </a:solidFill>
                                          <a:latin typeface="Cambria Math" panose="02040503050406030204" pitchFamily="18" charset="0"/>
                                        </a:rPr>
                                        <m:t>𝟐</m:t>
                                      </m:r>
                                    </m:sup>
                                  </m:sSup>
                                </m:num>
                                <m:den>
                                  <m:sSup>
                                    <m:sSupPr>
                                      <m:ctrlPr>
                                        <a:rPr lang="en-GB" sz="2200" b="1" i="1">
                                          <a:solidFill>
                                            <a:srgbClr val="000000"/>
                                          </a:solidFill>
                                          <a:latin typeface="Cambria Math" panose="02040503050406030204" pitchFamily="18" charset="0"/>
                                        </a:rPr>
                                      </m:ctrlPr>
                                    </m:sSupPr>
                                    <m:e>
                                      <m:r>
                                        <a:rPr lang="en-GB" sz="2200" b="1" i="1">
                                          <a:solidFill>
                                            <a:srgbClr val="000000"/>
                                          </a:solidFill>
                                          <a:latin typeface="Cambria Math" panose="02040503050406030204" pitchFamily="18" charset="0"/>
                                        </a:rPr>
                                        <m:t>𝑨</m:t>
                                      </m:r>
                                    </m:e>
                                    <m:sup>
                                      <m:r>
                                        <a:rPr lang="en-GB" sz="2200" b="1" i="1">
                                          <a:solidFill>
                                            <a:srgbClr val="000000"/>
                                          </a:solidFill>
                                          <a:latin typeface="Cambria Math" panose="02040503050406030204" pitchFamily="18" charset="0"/>
                                        </a:rPr>
                                        <m:t>𝟒</m:t>
                                      </m:r>
                                      <m:r>
                                        <a:rPr lang="en-GB" sz="2200" b="1" i="1">
                                          <a:solidFill>
                                            <a:srgbClr val="000000"/>
                                          </a:solidFill>
                                          <a:latin typeface="Cambria Math" panose="02040503050406030204" pitchFamily="18" charset="0"/>
                                        </a:rPr>
                                        <m:t>/</m:t>
                                      </m:r>
                                      <m:r>
                                        <a:rPr lang="en-GB" sz="2200" b="1" i="1">
                                          <a:solidFill>
                                            <a:srgbClr val="000000"/>
                                          </a:solidFill>
                                          <a:latin typeface="Cambria Math" panose="02040503050406030204" pitchFamily="18" charset="0"/>
                                        </a:rPr>
                                        <m:t>𝟑</m:t>
                                      </m:r>
                                    </m:sup>
                                  </m:sSup>
                                </m:den>
                              </m:f>
                              <m:r>
                                <a:rPr lang="en-GB" sz="2200" b="1" i="1">
                                  <a:solidFill>
                                    <a:srgbClr val="000000"/>
                                  </a:solidFill>
                                  <a:latin typeface="Cambria Math" panose="02040503050406030204" pitchFamily="18" charset="0"/>
                                </a:rPr>
                                <m:t>+</m:t>
                              </m:r>
                              <m:f>
                                <m:fPr>
                                  <m:ctrlPr>
                                    <a:rPr lang="en-GB" sz="2200" b="1" i="1">
                                      <a:solidFill>
                                        <a:srgbClr val="000000"/>
                                      </a:solidFill>
                                      <a:latin typeface="Cambria Math" panose="02040503050406030204" pitchFamily="18" charset="0"/>
                                    </a:rPr>
                                  </m:ctrlPr>
                                </m:fPr>
                                <m:num>
                                  <m:sSub>
                                    <m:sSubPr>
                                      <m:ctrlPr>
                                        <a:rPr lang="en-GB" sz="2200" b="1" i="1">
                                          <a:solidFill>
                                            <a:srgbClr val="000000"/>
                                          </a:solidFill>
                                          <a:latin typeface="Cambria Math" panose="02040503050406030204" pitchFamily="18" charset="0"/>
                                        </a:rPr>
                                      </m:ctrlPr>
                                    </m:sSubPr>
                                    <m:e>
                                      <m:r>
                                        <a:rPr lang="en-GB" sz="2200" b="1" i="1">
                                          <a:solidFill>
                                            <a:srgbClr val="000000"/>
                                          </a:solidFill>
                                          <a:latin typeface="Cambria Math" panose="02040503050406030204" pitchFamily="18" charset="0"/>
                                        </a:rPr>
                                        <m:t>𝑬</m:t>
                                      </m:r>
                                    </m:e>
                                    <m:sub>
                                      <m:r>
                                        <a:rPr lang="en-GB" sz="2200" b="1" i="1">
                                          <a:solidFill>
                                            <a:srgbClr val="000000"/>
                                          </a:solidFill>
                                          <a:latin typeface="Cambria Math" panose="02040503050406030204" pitchFamily="18" charset="0"/>
                                        </a:rPr>
                                        <m:t>𝒑𝒂𝒊𝒓</m:t>
                                      </m:r>
                                    </m:sub>
                                  </m:sSub>
                                </m:num>
                                <m:den>
                                  <m:r>
                                    <a:rPr lang="en-GB" sz="2200" b="1" i="1">
                                      <a:solidFill>
                                        <a:srgbClr val="000000"/>
                                      </a:solidFill>
                                      <a:latin typeface="Cambria Math" panose="02040503050406030204" pitchFamily="18" charset="0"/>
                                    </a:rPr>
                                    <m:t>𝑨</m:t>
                                  </m:r>
                                </m:den>
                              </m:f>
                            </m:e>
                          </m:d>
                          <m:r>
                            <a:rPr lang="en-GB" sz="2200" b="1" i="1">
                              <a:solidFill>
                                <a:srgbClr val="000000"/>
                              </a:solidFill>
                              <a:latin typeface="Cambria Math" panose="02040503050406030204" pitchFamily="18" charset="0"/>
                            </a:rPr>
                            <m:t>+</m:t>
                          </m:r>
                          <m:d>
                            <m:dPr>
                              <m:begChr m:val="["/>
                              <m:endChr m:val="]"/>
                              <m:ctrlPr>
                                <a:rPr lang="en-GB" sz="2200" b="1" i="1">
                                  <a:solidFill>
                                    <a:srgbClr val="000000"/>
                                  </a:solidFill>
                                  <a:latin typeface="Cambria Math" panose="02040503050406030204" pitchFamily="18" charset="0"/>
                                </a:rPr>
                              </m:ctrlPr>
                            </m:dPr>
                            <m:e>
                              <m:sSub>
                                <m:sSubPr>
                                  <m:ctrlPr>
                                    <a:rPr lang="en-GB" sz="2200" b="1" i="1">
                                      <a:solidFill>
                                        <a:srgbClr val="000000"/>
                                      </a:solidFill>
                                      <a:latin typeface="Cambria Math" panose="02040503050406030204" pitchFamily="18" charset="0"/>
                                    </a:rPr>
                                  </m:ctrlPr>
                                </m:sSubPr>
                                <m:e>
                                  <m:r>
                                    <a:rPr lang="en-GB" sz="2200" b="1" i="1">
                                      <a:solidFill>
                                        <a:srgbClr val="000000"/>
                                      </a:solidFill>
                                      <a:latin typeface="Cambria Math" panose="02040503050406030204" pitchFamily="18" charset="0"/>
                                    </a:rPr>
                                    <m:t>𝒂</m:t>
                                  </m:r>
                                </m:e>
                                <m:sub>
                                  <m:r>
                                    <a:rPr lang="en-GB" sz="2200" b="1" i="1">
                                      <a:solidFill>
                                        <a:srgbClr val="000000"/>
                                      </a:solidFill>
                                      <a:latin typeface="Cambria Math" panose="02040503050406030204" pitchFamily="18" charset="0"/>
                                    </a:rPr>
                                    <m:t>𝒔𝒚𝒎</m:t>
                                  </m:r>
                                </m:sub>
                              </m:sSub>
                              <m:sSup>
                                <m:sSupPr>
                                  <m:ctrlPr>
                                    <a:rPr lang="en-GB" sz="2200" b="1" i="1" smtClean="0">
                                      <a:solidFill>
                                        <a:srgbClr val="000000"/>
                                      </a:solidFill>
                                      <a:latin typeface="Cambria Math" panose="02040503050406030204" pitchFamily="18" charset="0"/>
                                    </a:rPr>
                                  </m:ctrlPr>
                                </m:sSupPr>
                                <m:e>
                                  <m:d>
                                    <m:dPr>
                                      <m:ctrlPr>
                                        <a:rPr lang="en-GB" sz="2200" b="1" i="1">
                                          <a:solidFill>
                                            <a:srgbClr val="000000"/>
                                          </a:solidFill>
                                          <a:latin typeface="Cambria Math" panose="02040503050406030204" pitchFamily="18" charset="0"/>
                                        </a:rPr>
                                      </m:ctrlPr>
                                    </m:dPr>
                                    <m:e>
                                      <m:f>
                                        <m:fPr>
                                          <m:ctrlPr>
                                            <a:rPr lang="en-GB" sz="2200" b="1" i="1">
                                              <a:solidFill>
                                                <a:srgbClr val="000000"/>
                                              </a:solidFill>
                                              <a:latin typeface="Cambria Math" panose="02040503050406030204" pitchFamily="18" charset="0"/>
                                            </a:rPr>
                                          </m:ctrlPr>
                                        </m:fPr>
                                        <m:num>
                                          <m:r>
                                            <a:rPr lang="en-US" sz="2200" b="1" i="1" smtClean="0">
                                              <a:solidFill>
                                                <a:srgbClr val="000000"/>
                                              </a:solidFill>
                                              <a:latin typeface="Cambria Math" panose="02040503050406030204" pitchFamily="18" charset="0"/>
                                            </a:rPr>
                                            <m:t>𝑵</m:t>
                                          </m:r>
                                          <m:r>
                                            <a:rPr lang="en-US" sz="2200" b="1" i="1" smtClean="0">
                                              <a:solidFill>
                                                <a:srgbClr val="000000"/>
                                              </a:solidFill>
                                              <a:latin typeface="Cambria Math" panose="02040503050406030204" pitchFamily="18" charset="0"/>
                                            </a:rPr>
                                            <m:t>−</m:t>
                                          </m:r>
                                          <m:r>
                                            <a:rPr lang="en-US" sz="2200" b="1" i="1" smtClean="0">
                                              <a:solidFill>
                                                <a:srgbClr val="000000"/>
                                              </a:solidFill>
                                              <a:latin typeface="Cambria Math" panose="02040503050406030204" pitchFamily="18" charset="0"/>
                                            </a:rPr>
                                            <m:t>𝒁</m:t>
                                          </m:r>
                                        </m:num>
                                        <m:den>
                                          <m:r>
                                            <a:rPr lang="en-US" sz="2200" b="1" i="1" smtClean="0">
                                              <a:solidFill>
                                                <a:srgbClr val="000000"/>
                                              </a:solidFill>
                                              <a:latin typeface="Cambria Math" panose="02040503050406030204" pitchFamily="18" charset="0"/>
                                            </a:rPr>
                                            <m:t>𝑨</m:t>
                                          </m:r>
                                        </m:den>
                                      </m:f>
                                    </m:e>
                                  </m:d>
                                </m:e>
                                <m:sup>
                                  <m:r>
                                    <a:rPr lang="en-US" sz="2200" b="1" i="1" smtClean="0">
                                      <a:solidFill>
                                        <a:srgbClr val="000000"/>
                                      </a:solidFill>
                                      <a:latin typeface="Cambria Math" panose="02040503050406030204" pitchFamily="18" charset="0"/>
                                    </a:rPr>
                                    <m:t>𝟐</m:t>
                                  </m:r>
                                </m:sup>
                              </m:sSup>
                            </m:e>
                          </m:d>
                        </m:oMath>
                      </m:oMathPara>
                    </a14:m>
                    <a:endParaRPr lang="en-GB" sz="2200" b="1" dirty="0"/>
                  </a:p>
                </p:txBody>
              </p:sp>
            </mc:Choice>
            <mc:Fallback xmlns="">
              <p:sp>
                <p:nvSpPr>
                  <p:cNvPr id="9" name="Object 8"/>
                  <p:cNvSpPr txBox="1">
                    <a:spLocks noRot="1" noChangeAspect="1" noMove="1" noResize="1" noEditPoints="1" noAdjustHandles="1" noChangeArrowheads="1" noChangeShapeType="1" noTextEdit="1"/>
                  </p:cNvSpPr>
                  <p:nvPr/>
                </p:nvSpPr>
                <p:spPr>
                  <a:xfrm>
                    <a:off x="4080435" y="1723038"/>
                    <a:ext cx="7730504" cy="919162"/>
                  </a:xfrm>
                  <a:prstGeom prst="rect">
                    <a:avLst/>
                  </a:prstGeom>
                  <a:blipFill>
                    <a:blip r:embed="rId5"/>
                    <a:stretch>
                      <a:fillRect/>
                    </a:stretch>
                  </a:blipFill>
                </p:spPr>
                <p:txBody>
                  <a:bodyPr/>
                  <a:lstStyle/>
                  <a:p>
                    <a:r>
                      <a:rPr lang="en-GB">
                        <a:noFill/>
                      </a:rPr>
                      <a:t> </a:t>
                    </a:r>
                  </a:p>
                </p:txBody>
              </p:sp>
            </mc:Fallback>
          </mc:AlternateContent>
          <p:sp>
            <p:nvSpPr>
              <p:cNvPr id="13" name="Content Placeholder 5"/>
              <p:cNvSpPr txBox="1">
                <a:spLocks/>
              </p:cNvSpPr>
              <p:nvPr/>
            </p:nvSpPr>
            <p:spPr>
              <a:xfrm>
                <a:off x="5961766" y="2896515"/>
                <a:ext cx="2645264" cy="847012"/>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de-DE" sz="2000" b="1" dirty="0">
                    <a:solidFill>
                      <a:srgbClr val="FF0000"/>
                    </a:solidFill>
                    <a:latin typeface="+mn-lt"/>
                  </a:rPr>
                  <a:t>Symmetry Term</a:t>
                </a:r>
              </a:p>
              <a:p>
                <a:pPr marL="0" indent="0" algn="ctr">
                  <a:spcBef>
                    <a:spcPts val="0"/>
                  </a:spcBef>
                  <a:buFont typeface="Arial" panose="020B0604020202020204" pitchFamily="34" charset="0"/>
                  <a:buNone/>
                </a:pPr>
                <a:r>
                  <a:rPr lang="de-DE" sz="2000" b="1" dirty="0">
                    <a:solidFill>
                      <a:srgbClr val="FF0000"/>
                    </a:solidFill>
                    <a:latin typeface="+mn-lt"/>
                  </a:rPr>
                  <a:t># protons = # neutrons</a:t>
                </a:r>
              </a:p>
            </p:txBody>
          </p:sp>
          <p:sp>
            <p:nvSpPr>
              <p:cNvPr id="14" name="Content Placeholder 5"/>
              <p:cNvSpPr txBox="1">
                <a:spLocks/>
              </p:cNvSpPr>
              <p:nvPr/>
            </p:nvSpPr>
            <p:spPr>
              <a:xfrm>
                <a:off x="9027759" y="2922786"/>
                <a:ext cx="2952484" cy="847012"/>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de-DE" sz="2000" b="1" dirty="0">
                    <a:solidFill>
                      <a:srgbClr val="FF0000"/>
                    </a:solidFill>
                    <a:latin typeface="+mn-lt"/>
                  </a:rPr>
                  <a:t>Asymmetry Term</a:t>
                </a:r>
              </a:p>
              <a:p>
                <a:pPr marL="0" indent="0" algn="ctr">
                  <a:spcBef>
                    <a:spcPts val="0"/>
                  </a:spcBef>
                  <a:buFont typeface="Arial" panose="020B0604020202020204" pitchFamily="34" charset="0"/>
                  <a:buNone/>
                </a:pPr>
                <a:r>
                  <a:rPr lang="de-DE" sz="2000" b="1" dirty="0">
                    <a:solidFill>
                      <a:srgbClr val="FF0000"/>
                    </a:solidFill>
                    <a:latin typeface="+mn-lt"/>
                  </a:rPr>
                  <a:t># protons ≠ # neutrons</a:t>
                </a:r>
              </a:p>
            </p:txBody>
          </p:sp>
        </p:grpSp>
        <p:sp>
          <p:nvSpPr>
            <p:cNvPr id="48" name="Left Brace 47">
              <a:extLst>
                <a:ext uri="{FF2B5EF4-FFF2-40B4-BE49-F238E27FC236}">
                  <a16:creationId xmlns:a16="http://schemas.microsoft.com/office/drawing/2014/main" id="{7DCB90BC-A27A-423B-8B96-4D120E977604}"/>
                </a:ext>
              </a:extLst>
            </p:cNvPr>
            <p:cNvSpPr/>
            <p:nvPr/>
          </p:nvSpPr>
          <p:spPr>
            <a:xfrm rot="16200000">
              <a:off x="7586580" y="678043"/>
              <a:ext cx="168315" cy="4041123"/>
            </a:xfrm>
            <a:prstGeom prst="leftBrace">
              <a:avLst>
                <a:gd name="adj1" fmla="val 66706"/>
                <a:gd name="adj2" fmla="val 50568"/>
              </a:avLst>
            </a:prstGeom>
            <a:ln w="38100">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Left Brace 70">
              <a:extLst>
                <a:ext uri="{FF2B5EF4-FFF2-40B4-BE49-F238E27FC236}">
                  <a16:creationId xmlns:a16="http://schemas.microsoft.com/office/drawing/2014/main" id="{8B693D88-A049-4BEA-9D12-B9203692D545}"/>
                </a:ext>
              </a:extLst>
            </p:cNvPr>
            <p:cNvSpPr/>
            <p:nvPr/>
          </p:nvSpPr>
          <p:spPr>
            <a:xfrm rot="16200000">
              <a:off x="10887163" y="1618943"/>
              <a:ext cx="202216" cy="2213505"/>
            </a:xfrm>
            <a:prstGeom prst="leftBrace">
              <a:avLst>
                <a:gd name="adj1" fmla="val 66706"/>
                <a:gd name="adj2" fmla="val 50568"/>
              </a:avLst>
            </a:prstGeom>
            <a:ln w="38100">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AC10162E-9F73-41EE-88A6-E4052BA9B089}"/>
              </a:ext>
            </a:extLst>
          </p:cNvPr>
          <p:cNvGrpSpPr/>
          <p:nvPr/>
        </p:nvGrpSpPr>
        <p:grpSpPr>
          <a:xfrm>
            <a:off x="4578449" y="3796422"/>
            <a:ext cx="7475689" cy="2617454"/>
            <a:chOff x="4578449" y="3796422"/>
            <a:chExt cx="7475689" cy="2617454"/>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8B62E9D-A77C-45FE-AC52-0A5BCC2DFA53}"/>
                    </a:ext>
                  </a:extLst>
                </p:cNvPr>
                <p:cNvSpPr txBox="1"/>
                <p:nvPr/>
              </p:nvSpPr>
              <p:spPr>
                <a:xfrm>
                  <a:off x="9806445" y="5920599"/>
                  <a:ext cx="2230419" cy="493277"/>
                </a:xfrm>
                <a:prstGeom prst="rect">
                  <a:avLst/>
                </a:prstGeom>
                <a:noFill/>
              </p:spPr>
              <p:txBody>
                <a:bodyPr wrap="none" lIns="0" tIns="0" rIns="0" bIns="0" rtlCol="0">
                  <a:spAutoFit/>
                </a:bodyPr>
                <a:lstStyle/>
                <a:p>
                  <a:r>
                    <a:rPr lang="en-GB" sz="2200" b="1" dirty="0">
                      <a:ea typeface="Cambria Math" panose="02040503050406030204" pitchFamily="18" charset="0"/>
                    </a:rPr>
                    <a:t>where, </a:t>
                  </a:r>
                  <a14:m>
                    <m:oMath xmlns:m="http://schemas.openxmlformats.org/officeDocument/2006/math">
                      <m:r>
                        <a:rPr lang="en-GB" sz="2200" b="1" i="1" smtClean="0">
                          <a:latin typeface="Cambria Math" panose="02040503050406030204" pitchFamily="18" charset="0"/>
                          <a:ea typeface="Cambria Math" panose="02040503050406030204" pitchFamily="18" charset="0"/>
                        </a:rPr>
                        <m:t>𝜹</m:t>
                      </m:r>
                      <m:r>
                        <a:rPr lang="en-US" sz="2200" b="1" i="1" smtClean="0">
                          <a:latin typeface="Cambria Math" panose="02040503050406030204" pitchFamily="18" charset="0"/>
                          <a:ea typeface="Cambria Math" panose="02040503050406030204" pitchFamily="18" charset="0"/>
                        </a:rPr>
                        <m:t>= </m:t>
                      </m:r>
                      <m:f>
                        <m:fPr>
                          <m:ctrlPr>
                            <a:rPr lang="en-US" sz="2200" b="1" i="1" smtClean="0">
                              <a:latin typeface="Cambria Math" panose="02040503050406030204" pitchFamily="18" charset="0"/>
                              <a:ea typeface="Cambria Math" panose="02040503050406030204" pitchFamily="18" charset="0"/>
                            </a:rPr>
                          </m:ctrlPr>
                        </m:fPr>
                        <m:num>
                          <m:sSub>
                            <m:sSubPr>
                              <m:ctrlPr>
                                <a:rPr lang="en-US" sz="2200" b="1" i="1" smtClean="0">
                                  <a:latin typeface="Cambria Math" panose="02040503050406030204" pitchFamily="18" charset="0"/>
                                  <a:ea typeface="Cambria Math" panose="02040503050406030204" pitchFamily="18" charset="0"/>
                                </a:rPr>
                              </m:ctrlPr>
                            </m:sSubPr>
                            <m:e>
                              <m:r>
                                <a:rPr lang="en-US" sz="2200" b="1" i="1" smtClean="0">
                                  <a:latin typeface="Cambria Math" panose="02040503050406030204" pitchFamily="18" charset="0"/>
                                  <a:ea typeface="Cambria Math" panose="02040503050406030204" pitchFamily="18" charset="0"/>
                                </a:rPr>
                                <m:t>𝝆</m:t>
                              </m:r>
                            </m:e>
                            <m:sub>
                              <m:r>
                                <a:rPr lang="en-US" sz="2200" b="1" i="1" smtClean="0">
                                  <a:latin typeface="Cambria Math" panose="02040503050406030204" pitchFamily="18" charset="0"/>
                                  <a:ea typeface="Cambria Math" panose="02040503050406030204" pitchFamily="18" charset="0"/>
                                </a:rPr>
                                <m:t>𝑵</m:t>
                              </m:r>
                            </m:sub>
                          </m:sSub>
                          <m:r>
                            <a:rPr lang="en-US" sz="2200" b="1" i="1" smtClean="0">
                              <a:latin typeface="Cambria Math" panose="02040503050406030204" pitchFamily="18" charset="0"/>
                              <a:ea typeface="Cambria Math" panose="02040503050406030204" pitchFamily="18" charset="0"/>
                            </a:rPr>
                            <m:t> − </m:t>
                          </m:r>
                          <m:sSub>
                            <m:sSubPr>
                              <m:ctrlPr>
                                <a:rPr lang="en-US" sz="2200" b="1" i="1" smtClean="0">
                                  <a:latin typeface="Cambria Math" panose="02040503050406030204" pitchFamily="18" charset="0"/>
                                  <a:ea typeface="Cambria Math" panose="02040503050406030204" pitchFamily="18" charset="0"/>
                                </a:rPr>
                              </m:ctrlPr>
                            </m:sSubPr>
                            <m:e>
                              <m:r>
                                <a:rPr lang="en-US" sz="2200" b="1" i="1" smtClean="0">
                                  <a:latin typeface="Cambria Math" panose="02040503050406030204" pitchFamily="18" charset="0"/>
                                  <a:ea typeface="Cambria Math" panose="02040503050406030204" pitchFamily="18" charset="0"/>
                                </a:rPr>
                                <m:t>𝝆</m:t>
                              </m:r>
                            </m:e>
                            <m:sub>
                              <m:r>
                                <a:rPr lang="en-US" sz="2200" b="1" i="1" smtClean="0">
                                  <a:latin typeface="Cambria Math" panose="02040503050406030204" pitchFamily="18" charset="0"/>
                                  <a:ea typeface="Cambria Math" panose="02040503050406030204" pitchFamily="18" charset="0"/>
                                </a:rPr>
                                <m:t>𝑷</m:t>
                              </m:r>
                            </m:sub>
                          </m:sSub>
                        </m:num>
                        <m:den>
                          <m:sSub>
                            <m:sSubPr>
                              <m:ctrlPr>
                                <a:rPr lang="en-US" sz="2200" b="1" i="1" smtClean="0">
                                  <a:latin typeface="Cambria Math" panose="02040503050406030204" pitchFamily="18" charset="0"/>
                                  <a:ea typeface="Cambria Math" panose="02040503050406030204" pitchFamily="18" charset="0"/>
                                </a:rPr>
                              </m:ctrlPr>
                            </m:sSubPr>
                            <m:e>
                              <m:r>
                                <a:rPr lang="en-US" sz="2200" b="1" i="1" smtClean="0">
                                  <a:latin typeface="Cambria Math" panose="02040503050406030204" pitchFamily="18" charset="0"/>
                                  <a:ea typeface="Cambria Math" panose="02040503050406030204" pitchFamily="18" charset="0"/>
                                </a:rPr>
                                <m:t>𝝆</m:t>
                              </m:r>
                            </m:e>
                            <m:sub>
                              <m:r>
                                <a:rPr lang="en-US" sz="2200" b="1" i="1" smtClean="0">
                                  <a:latin typeface="Cambria Math" panose="02040503050406030204" pitchFamily="18" charset="0"/>
                                  <a:ea typeface="Cambria Math" panose="02040503050406030204" pitchFamily="18" charset="0"/>
                                </a:rPr>
                                <m:t>𝑵</m:t>
                              </m:r>
                            </m:sub>
                          </m:sSub>
                          <m:r>
                            <a:rPr lang="en-US" sz="2200" b="1" i="1" smtClean="0">
                              <a:latin typeface="Cambria Math" panose="02040503050406030204" pitchFamily="18" charset="0"/>
                              <a:ea typeface="Cambria Math" panose="02040503050406030204" pitchFamily="18" charset="0"/>
                            </a:rPr>
                            <m:t>+ </m:t>
                          </m:r>
                          <m:sSub>
                            <m:sSubPr>
                              <m:ctrlPr>
                                <a:rPr lang="en-US" sz="2200" b="1" i="1" smtClean="0">
                                  <a:latin typeface="Cambria Math" panose="02040503050406030204" pitchFamily="18" charset="0"/>
                                  <a:ea typeface="Cambria Math" panose="02040503050406030204" pitchFamily="18" charset="0"/>
                                </a:rPr>
                              </m:ctrlPr>
                            </m:sSubPr>
                            <m:e>
                              <m:r>
                                <a:rPr lang="en-US" sz="2200" b="1" i="1" smtClean="0">
                                  <a:latin typeface="Cambria Math" panose="02040503050406030204" pitchFamily="18" charset="0"/>
                                  <a:ea typeface="Cambria Math" panose="02040503050406030204" pitchFamily="18" charset="0"/>
                                </a:rPr>
                                <m:t>𝝆</m:t>
                              </m:r>
                            </m:e>
                            <m:sub>
                              <m:r>
                                <a:rPr lang="en-US" sz="2200" b="1" i="1" smtClean="0">
                                  <a:latin typeface="Cambria Math" panose="02040503050406030204" pitchFamily="18" charset="0"/>
                                  <a:ea typeface="Cambria Math" panose="02040503050406030204" pitchFamily="18" charset="0"/>
                                </a:rPr>
                                <m:t>𝑷</m:t>
                              </m:r>
                            </m:sub>
                          </m:sSub>
                        </m:den>
                      </m:f>
                    </m:oMath>
                  </a14:m>
                  <a:endParaRPr lang="en-GB" sz="2200" b="1" dirty="0"/>
                </a:p>
              </p:txBody>
            </p:sp>
          </mc:Choice>
          <mc:Fallback xmlns="">
            <p:sp>
              <p:nvSpPr>
                <p:cNvPr id="47" name="TextBox 46">
                  <a:extLst>
                    <a:ext uri="{FF2B5EF4-FFF2-40B4-BE49-F238E27FC236}">
                      <a16:creationId xmlns:a16="http://schemas.microsoft.com/office/drawing/2014/main" id="{A8B62E9D-A77C-45FE-AC52-0A5BCC2DFA53}"/>
                    </a:ext>
                  </a:extLst>
                </p:cNvPr>
                <p:cNvSpPr txBox="1">
                  <a:spLocks noRot="1" noChangeAspect="1" noMove="1" noResize="1" noEditPoints="1" noAdjustHandles="1" noChangeArrowheads="1" noChangeShapeType="1" noTextEdit="1"/>
                </p:cNvSpPr>
                <p:nvPr/>
              </p:nvSpPr>
              <p:spPr>
                <a:xfrm>
                  <a:off x="9806445" y="5920599"/>
                  <a:ext cx="2230419" cy="493277"/>
                </a:xfrm>
                <a:prstGeom prst="rect">
                  <a:avLst/>
                </a:prstGeom>
                <a:blipFill>
                  <a:blip r:embed="rId6"/>
                  <a:stretch>
                    <a:fillRect l="-7650" t="-8642" b="-11111"/>
                  </a:stretch>
                </a:blipFill>
              </p:spPr>
              <p:txBody>
                <a:bodyPr/>
                <a:lstStyle/>
                <a:p>
                  <a:r>
                    <a:rPr lang="en-GB">
                      <a:noFill/>
                    </a:rPr>
                    <a:t> </a:t>
                  </a:r>
                </a:p>
              </p:txBody>
            </p:sp>
          </mc:Fallback>
        </mc:AlternateContent>
        <p:grpSp>
          <p:nvGrpSpPr>
            <p:cNvPr id="53" name="Group 52">
              <a:extLst>
                <a:ext uri="{FF2B5EF4-FFF2-40B4-BE49-F238E27FC236}">
                  <a16:creationId xmlns:a16="http://schemas.microsoft.com/office/drawing/2014/main" id="{179DE12C-CD90-414B-B4CD-B20E7CC2565D}"/>
                </a:ext>
              </a:extLst>
            </p:cNvPr>
            <p:cNvGrpSpPr/>
            <p:nvPr/>
          </p:nvGrpSpPr>
          <p:grpSpPr>
            <a:xfrm>
              <a:off x="4578449" y="3796422"/>
              <a:ext cx="7475689" cy="1982068"/>
              <a:chOff x="4578449" y="3796422"/>
              <a:chExt cx="7475689" cy="1982068"/>
            </a:xfrm>
          </p:grpSpPr>
          <p:grpSp>
            <p:nvGrpSpPr>
              <p:cNvPr id="45" name="Group 44">
                <a:extLst>
                  <a:ext uri="{FF2B5EF4-FFF2-40B4-BE49-F238E27FC236}">
                    <a16:creationId xmlns:a16="http://schemas.microsoft.com/office/drawing/2014/main" id="{70DF4974-791C-449F-8626-0BA910795DB4}"/>
                  </a:ext>
                </a:extLst>
              </p:cNvPr>
              <p:cNvGrpSpPr/>
              <p:nvPr/>
            </p:nvGrpSpPr>
            <p:grpSpPr>
              <a:xfrm>
                <a:off x="4578449" y="4061811"/>
                <a:ext cx="7475689" cy="1716679"/>
                <a:chOff x="4600564" y="4739491"/>
                <a:chExt cx="7475689" cy="1716679"/>
              </a:xfrm>
            </p:grpSpPr>
            <mc:AlternateContent xmlns:mc="http://schemas.openxmlformats.org/markup-compatibility/2006" xmlns:a14="http://schemas.microsoft.com/office/drawing/2010/main">
              <mc:Choice Requires="a14">
                <p:sp>
                  <p:nvSpPr>
                    <p:cNvPr id="15" name="Object 14"/>
                    <p:cNvSpPr txBox="1"/>
                    <p:nvPr/>
                  </p:nvSpPr>
                  <p:spPr>
                    <a:xfrm>
                      <a:off x="4627807" y="4739492"/>
                      <a:ext cx="1464505" cy="750888"/>
                    </a:xfrm>
                    <a:prstGeom prst="rect">
                      <a:avLst/>
                    </a:prstGeom>
                    <a:ln w="38100">
                      <a:solidFill>
                        <a:srgbClr val="FFC000"/>
                      </a:solidFill>
                    </a:ln>
                  </p:spPr>
                  <p:txBody>
                    <a:bodyPr anchor="ctr">
                      <a:noAutofit/>
                    </a:bodyPr>
                    <a:lstStyle/>
                    <a:p>
                      <a:pPr/>
                      <a14:m>
                        <m:oMathPara xmlns:m="http://schemas.openxmlformats.org/officeDocument/2006/math">
                          <m:oMathParaPr>
                            <m:jc m:val="centerGroup"/>
                          </m:oMathParaPr>
                          <m:oMath xmlns:m="http://schemas.openxmlformats.org/officeDocument/2006/math">
                            <m:f>
                              <m:fPr>
                                <m:ctrlPr>
                                  <a:rPr lang="en-GB" sz="2200" b="1" i="1">
                                    <a:solidFill>
                                      <a:srgbClr val="000000"/>
                                    </a:solidFill>
                                    <a:latin typeface="Cambria Math" panose="02040503050406030204" pitchFamily="18" charset="0"/>
                                  </a:rPr>
                                </m:ctrlPr>
                              </m:fPr>
                              <m:num>
                                <m:r>
                                  <a:rPr lang="en-GB" sz="2200" b="1" i="1">
                                    <a:solidFill>
                                      <a:srgbClr val="000000"/>
                                    </a:solidFill>
                                    <a:latin typeface="Cambria Math" panose="02040503050406030204" pitchFamily="18" charset="0"/>
                                  </a:rPr>
                                  <m:t>𝑬</m:t>
                                </m:r>
                              </m:num>
                              <m:den>
                                <m:r>
                                  <a:rPr lang="en-GB" sz="2200" b="1" i="1">
                                    <a:solidFill>
                                      <a:srgbClr val="000000"/>
                                    </a:solidFill>
                                    <a:latin typeface="Cambria Math" panose="02040503050406030204" pitchFamily="18" charset="0"/>
                                  </a:rPr>
                                  <m:t>𝑨</m:t>
                                </m:r>
                              </m:den>
                            </m:f>
                            <m:d>
                              <m:dPr>
                                <m:ctrlPr>
                                  <a:rPr lang="en-GB" sz="2200" b="1" i="1">
                                    <a:solidFill>
                                      <a:srgbClr val="000000"/>
                                    </a:solidFill>
                                    <a:latin typeface="Cambria Math" panose="02040503050406030204" pitchFamily="18" charset="0"/>
                                  </a:rPr>
                                </m:ctrlPr>
                              </m:dPr>
                              <m:e>
                                <m:r>
                                  <a:rPr lang="en-GB" sz="2200" b="1" i="1">
                                    <a:solidFill>
                                      <a:srgbClr val="000000"/>
                                    </a:solidFill>
                                    <a:latin typeface="Cambria Math" panose="02040503050406030204" pitchFamily="18" charset="0"/>
                                  </a:rPr>
                                  <m:t>𝝆</m:t>
                                </m:r>
                                <m:r>
                                  <a:rPr lang="en-GB" sz="2200" b="1" i="1">
                                    <a:solidFill>
                                      <a:srgbClr val="000000"/>
                                    </a:solidFill>
                                    <a:latin typeface="Cambria Math" panose="02040503050406030204" pitchFamily="18" charset="0"/>
                                  </a:rPr>
                                  <m:t>,</m:t>
                                </m:r>
                                <m:r>
                                  <a:rPr lang="en-GB" sz="2200" b="1" i="1">
                                    <a:solidFill>
                                      <a:srgbClr val="000000"/>
                                    </a:solidFill>
                                    <a:latin typeface="Cambria Math" panose="02040503050406030204" pitchFamily="18" charset="0"/>
                                  </a:rPr>
                                  <m:t>𝜹</m:t>
                                </m:r>
                              </m:e>
                            </m:d>
                            <m:r>
                              <a:rPr lang="en-GB" sz="2200" b="1" i="1">
                                <a:solidFill>
                                  <a:srgbClr val="000000"/>
                                </a:solidFill>
                                <a:latin typeface="Cambria Math" panose="02040503050406030204" pitchFamily="18" charset="0"/>
                              </a:rPr>
                              <m:t>=</m:t>
                            </m:r>
                          </m:oMath>
                        </m:oMathPara>
                      </a14:m>
                      <a:endParaRPr lang="en-GB" sz="2200" b="1" dirty="0"/>
                    </a:p>
                  </p:txBody>
                </p:sp>
              </mc:Choice>
              <mc:Fallback xmlns="">
                <p:sp>
                  <p:nvSpPr>
                    <p:cNvPr id="15" name="Object 14"/>
                    <p:cNvSpPr txBox="1">
                      <a:spLocks noRot="1" noChangeAspect="1" noMove="1" noResize="1" noEditPoints="1" noAdjustHandles="1" noChangeArrowheads="1" noChangeShapeType="1" noTextEdit="1"/>
                    </p:cNvSpPr>
                    <p:nvPr/>
                  </p:nvSpPr>
                  <p:spPr>
                    <a:xfrm>
                      <a:off x="4627807" y="4739492"/>
                      <a:ext cx="1464505" cy="750888"/>
                    </a:xfrm>
                    <a:prstGeom prst="rect">
                      <a:avLst/>
                    </a:prstGeom>
                    <a:blipFill>
                      <a:blip r:embed="rId7"/>
                      <a:stretch>
                        <a:fillRect/>
                      </a:stretch>
                    </a:blipFill>
                    <a:ln w="38100">
                      <a:solidFill>
                        <a:srgbClr val="FFC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bject 15"/>
                    <p:cNvSpPr txBox="1"/>
                    <p:nvPr/>
                  </p:nvSpPr>
                  <p:spPr>
                    <a:xfrm>
                      <a:off x="9623036" y="4739491"/>
                      <a:ext cx="2453217" cy="750887"/>
                    </a:xfrm>
                    <a:prstGeom prst="rect">
                      <a:avLst/>
                    </a:prstGeom>
                    <a:ln w="38100">
                      <a:solidFill>
                        <a:srgbClr val="FFC000"/>
                      </a:solidFill>
                    </a:ln>
                  </p:spPr>
                  <p:txBody>
                    <a:bodyPr anchor="ctr">
                      <a:noAutofit/>
                    </a:bodyPr>
                    <a:lstStyle/>
                    <a:p>
                      <a:pPr/>
                      <a14:m>
                        <m:oMathPara xmlns:m="http://schemas.openxmlformats.org/officeDocument/2006/math">
                          <m:oMathParaPr>
                            <m:jc m:val="centerGroup"/>
                          </m:oMathParaPr>
                          <m:oMath xmlns:m="http://schemas.openxmlformats.org/officeDocument/2006/math">
                            <m:r>
                              <a:rPr lang="en-GB" sz="2200" b="1" i="1" smtClean="0">
                                <a:solidFill>
                                  <a:srgbClr val="000000"/>
                                </a:solidFill>
                                <a:latin typeface="Cambria Math" panose="02040503050406030204" pitchFamily="18" charset="0"/>
                              </a:rPr>
                              <m:t>+</m:t>
                            </m:r>
                            <m:r>
                              <a:rPr lang="en-US" sz="2200" b="1" i="1" smtClean="0">
                                <a:solidFill>
                                  <a:srgbClr val="000000"/>
                                </a:solidFill>
                                <a:latin typeface="Cambria Math" panose="02040503050406030204" pitchFamily="18" charset="0"/>
                              </a:rPr>
                              <m:t>   </m:t>
                            </m:r>
                            <m:d>
                              <m:dPr>
                                <m:begChr m:val="["/>
                                <m:endChr m:val="]"/>
                                <m:ctrlPr>
                                  <a:rPr lang="en-GB" sz="2200" b="1" i="1">
                                    <a:solidFill>
                                      <a:srgbClr val="000000"/>
                                    </a:solidFill>
                                    <a:latin typeface="Cambria Math" panose="02040503050406030204" pitchFamily="18" charset="0"/>
                                  </a:rPr>
                                </m:ctrlPr>
                              </m:dPr>
                              <m:e>
                                <m:sSub>
                                  <m:sSubPr>
                                    <m:ctrlPr>
                                      <a:rPr lang="en-US" sz="2200" b="1" i="1" smtClean="0">
                                        <a:solidFill>
                                          <a:srgbClr val="000000"/>
                                        </a:solidFill>
                                        <a:latin typeface="Cambria Math" panose="02040503050406030204" pitchFamily="18" charset="0"/>
                                      </a:rPr>
                                    </m:ctrlPr>
                                  </m:sSubPr>
                                  <m:e>
                                    <m:r>
                                      <a:rPr lang="en-US" sz="2200" b="1" i="1" smtClean="0">
                                        <a:solidFill>
                                          <a:srgbClr val="000000"/>
                                        </a:solidFill>
                                        <a:latin typeface="Cambria Math" panose="02040503050406030204" pitchFamily="18" charset="0"/>
                                      </a:rPr>
                                      <m:t>𝑬</m:t>
                                    </m:r>
                                  </m:e>
                                  <m:sub>
                                    <m:r>
                                      <a:rPr lang="en-US" sz="2200" b="1" i="1" smtClean="0">
                                        <a:solidFill>
                                          <a:srgbClr val="000000"/>
                                        </a:solidFill>
                                        <a:latin typeface="Cambria Math" panose="02040503050406030204" pitchFamily="18" charset="0"/>
                                      </a:rPr>
                                      <m:t>𝒔𝒚𝒎</m:t>
                                    </m:r>
                                  </m:sub>
                                </m:sSub>
                                <m:d>
                                  <m:dPr>
                                    <m:ctrlPr>
                                      <a:rPr lang="en-GB" sz="2200" b="1" i="1">
                                        <a:solidFill>
                                          <a:srgbClr val="000000"/>
                                        </a:solidFill>
                                        <a:latin typeface="Cambria Math" panose="02040503050406030204" pitchFamily="18" charset="0"/>
                                      </a:rPr>
                                    </m:ctrlPr>
                                  </m:dPr>
                                  <m:e>
                                    <m:r>
                                      <a:rPr lang="en-GB" sz="2200" b="1" i="1">
                                        <a:solidFill>
                                          <a:srgbClr val="000000"/>
                                        </a:solidFill>
                                        <a:latin typeface="Cambria Math" panose="02040503050406030204" pitchFamily="18" charset="0"/>
                                      </a:rPr>
                                      <m:t>𝝆</m:t>
                                    </m:r>
                                  </m:e>
                                </m:d>
                                <m:r>
                                  <a:rPr lang="en-GB" sz="2200" b="1" i="1">
                                    <a:solidFill>
                                      <a:srgbClr val="000000"/>
                                    </a:solidFill>
                                    <a:latin typeface="Cambria Math" panose="02040503050406030204" pitchFamily="18" charset="0"/>
                                  </a:rPr>
                                  <m:t>×</m:t>
                                </m:r>
                                <m:sSup>
                                  <m:sSupPr>
                                    <m:ctrlPr>
                                      <a:rPr lang="en-GB" sz="2200" b="1" i="1">
                                        <a:solidFill>
                                          <a:srgbClr val="000000"/>
                                        </a:solidFill>
                                        <a:latin typeface="Cambria Math" panose="02040503050406030204" pitchFamily="18" charset="0"/>
                                      </a:rPr>
                                    </m:ctrlPr>
                                  </m:sSupPr>
                                  <m:e>
                                    <m:r>
                                      <a:rPr lang="en-GB" sz="2200" b="1" i="1">
                                        <a:solidFill>
                                          <a:srgbClr val="000000"/>
                                        </a:solidFill>
                                        <a:latin typeface="Cambria Math" panose="02040503050406030204" pitchFamily="18" charset="0"/>
                                      </a:rPr>
                                      <m:t>𝜹</m:t>
                                    </m:r>
                                  </m:e>
                                  <m:sup>
                                    <m:r>
                                      <a:rPr lang="en-GB" sz="2200" b="1" i="1">
                                        <a:solidFill>
                                          <a:srgbClr val="000000"/>
                                        </a:solidFill>
                                        <a:latin typeface="Cambria Math" panose="02040503050406030204" pitchFamily="18" charset="0"/>
                                      </a:rPr>
                                      <m:t>𝟐</m:t>
                                    </m:r>
                                  </m:sup>
                                </m:sSup>
                              </m:e>
                            </m:d>
                          </m:oMath>
                        </m:oMathPara>
                      </a14:m>
                      <a:endParaRPr lang="en-GB" sz="2200" b="1" dirty="0"/>
                    </a:p>
                  </p:txBody>
                </p:sp>
              </mc:Choice>
              <mc:Fallback xmlns="">
                <p:sp>
                  <p:nvSpPr>
                    <p:cNvPr id="16" name="Object 15"/>
                    <p:cNvSpPr txBox="1">
                      <a:spLocks noRot="1" noChangeAspect="1" noMove="1" noResize="1" noEditPoints="1" noAdjustHandles="1" noChangeArrowheads="1" noChangeShapeType="1" noTextEdit="1"/>
                    </p:cNvSpPr>
                    <p:nvPr/>
                  </p:nvSpPr>
                  <p:spPr>
                    <a:xfrm>
                      <a:off x="9623036" y="4739491"/>
                      <a:ext cx="2453217" cy="750887"/>
                    </a:xfrm>
                    <a:prstGeom prst="rect">
                      <a:avLst/>
                    </a:prstGeom>
                    <a:blipFill>
                      <a:blip r:embed="rId8"/>
                      <a:stretch>
                        <a:fillRect/>
                      </a:stretch>
                    </a:blipFill>
                    <a:ln w="38100">
                      <a:solidFill>
                        <a:srgbClr val="FFC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bject 16"/>
                    <p:cNvSpPr txBox="1"/>
                    <p:nvPr/>
                  </p:nvSpPr>
                  <p:spPr>
                    <a:xfrm>
                      <a:off x="6092312" y="4739491"/>
                      <a:ext cx="3530725" cy="750887"/>
                    </a:xfrm>
                    <a:prstGeom prst="rect">
                      <a:avLst/>
                    </a:prstGeom>
                    <a:ln w="38100">
                      <a:solidFill>
                        <a:srgbClr val="FFC000"/>
                      </a:solidFill>
                    </a:ln>
                  </p:spPr>
                  <p:txBody>
                    <a:bodyPr anchor="ctr">
                      <a:noAutofit/>
                    </a:bodyPr>
                    <a:lstStyle/>
                    <a:p>
                      <a:pPr/>
                      <a14:m>
                        <m:oMathPara xmlns:m="http://schemas.openxmlformats.org/officeDocument/2006/math">
                          <m:oMathParaPr>
                            <m:jc m:val="centerGroup"/>
                          </m:oMathParaPr>
                          <m:oMath xmlns:m="http://schemas.openxmlformats.org/officeDocument/2006/math">
                            <m:d>
                              <m:dPr>
                                <m:begChr m:val="["/>
                                <m:endChr m:val="]"/>
                                <m:ctrlPr>
                                  <a:rPr lang="en-GB" sz="2200" b="1" i="1">
                                    <a:solidFill>
                                      <a:srgbClr val="000000"/>
                                    </a:solidFill>
                                    <a:latin typeface="Cambria Math" panose="02040503050406030204" pitchFamily="18" charset="0"/>
                                  </a:rPr>
                                </m:ctrlPr>
                              </m:dPr>
                              <m:e>
                                <m:f>
                                  <m:fPr>
                                    <m:ctrlPr>
                                      <a:rPr lang="en-GB" sz="2200" b="1" i="1">
                                        <a:solidFill>
                                          <a:srgbClr val="000000"/>
                                        </a:solidFill>
                                        <a:latin typeface="Cambria Math" panose="02040503050406030204" pitchFamily="18" charset="0"/>
                                      </a:rPr>
                                    </m:ctrlPr>
                                  </m:fPr>
                                  <m:num>
                                    <m:r>
                                      <a:rPr lang="en-GB" sz="2200" b="1" i="1">
                                        <a:solidFill>
                                          <a:srgbClr val="000000"/>
                                        </a:solidFill>
                                        <a:latin typeface="Cambria Math" panose="02040503050406030204" pitchFamily="18" charset="0"/>
                                      </a:rPr>
                                      <m:t>𝑬</m:t>
                                    </m:r>
                                  </m:num>
                                  <m:den>
                                    <m:r>
                                      <a:rPr lang="en-GB" sz="2200" b="1" i="1">
                                        <a:solidFill>
                                          <a:srgbClr val="000000"/>
                                        </a:solidFill>
                                        <a:latin typeface="Cambria Math" panose="02040503050406030204" pitchFamily="18" charset="0"/>
                                      </a:rPr>
                                      <m:t>𝑨</m:t>
                                    </m:r>
                                  </m:den>
                                </m:f>
                                <m:d>
                                  <m:dPr>
                                    <m:ctrlPr>
                                      <a:rPr lang="en-GB" sz="2200" b="1" i="1">
                                        <a:solidFill>
                                          <a:srgbClr val="000000"/>
                                        </a:solidFill>
                                        <a:latin typeface="Cambria Math" panose="02040503050406030204" pitchFamily="18" charset="0"/>
                                      </a:rPr>
                                    </m:ctrlPr>
                                  </m:dPr>
                                  <m:e>
                                    <m:r>
                                      <a:rPr lang="en-GB" sz="2200" b="1" i="1">
                                        <a:solidFill>
                                          <a:srgbClr val="000000"/>
                                        </a:solidFill>
                                        <a:latin typeface="Cambria Math" panose="02040503050406030204" pitchFamily="18" charset="0"/>
                                      </a:rPr>
                                      <m:t>𝝆</m:t>
                                    </m:r>
                                    <m:r>
                                      <a:rPr lang="en-GB" sz="2200" b="1" i="1">
                                        <a:solidFill>
                                          <a:srgbClr val="000000"/>
                                        </a:solidFill>
                                        <a:latin typeface="Cambria Math" panose="02040503050406030204" pitchFamily="18" charset="0"/>
                                      </a:rPr>
                                      <m:t>,</m:t>
                                    </m:r>
                                    <m:r>
                                      <a:rPr lang="en-GB" sz="2200" b="1" i="1">
                                        <a:solidFill>
                                          <a:srgbClr val="000000"/>
                                        </a:solidFill>
                                        <a:latin typeface="Cambria Math" panose="02040503050406030204" pitchFamily="18" charset="0"/>
                                      </a:rPr>
                                      <m:t>𝟎</m:t>
                                    </m:r>
                                  </m:e>
                                </m:d>
                              </m:e>
                            </m:d>
                          </m:oMath>
                        </m:oMathPara>
                      </a14:m>
                      <a:endParaRPr lang="en-GB" sz="2200" b="1" dirty="0"/>
                    </a:p>
                  </p:txBody>
                </p:sp>
              </mc:Choice>
              <mc:Fallback xmlns="">
                <p:sp>
                  <p:nvSpPr>
                    <p:cNvPr id="17" name="Object 16"/>
                    <p:cNvSpPr txBox="1">
                      <a:spLocks noRot="1" noChangeAspect="1" noMove="1" noResize="1" noEditPoints="1" noAdjustHandles="1" noChangeArrowheads="1" noChangeShapeType="1" noTextEdit="1"/>
                    </p:cNvSpPr>
                    <p:nvPr/>
                  </p:nvSpPr>
                  <p:spPr>
                    <a:xfrm>
                      <a:off x="6092312" y="4739491"/>
                      <a:ext cx="3530725" cy="750887"/>
                    </a:xfrm>
                    <a:prstGeom prst="rect">
                      <a:avLst/>
                    </a:prstGeom>
                    <a:blipFill>
                      <a:blip r:embed="rId9"/>
                      <a:stretch>
                        <a:fillRect/>
                      </a:stretch>
                    </a:blipFill>
                    <a:ln w="38100">
                      <a:solidFill>
                        <a:srgbClr val="FFC000"/>
                      </a:solidFill>
                    </a:ln>
                  </p:spPr>
                  <p:txBody>
                    <a:bodyPr/>
                    <a:lstStyle/>
                    <a:p>
                      <a:r>
                        <a:rPr lang="en-GB">
                          <a:noFill/>
                        </a:rPr>
                        <a:t> </a:t>
                      </a:r>
                    </a:p>
                  </p:txBody>
                </p:sp>
              </mc:Fallback>
            </mc:AlternateContent>
            <p:sp>
              <p:nvSpPr>
                <p:cNvPr id="21" name="Content Placeholder 5"/>
                <p:cNvSpPr txBox="1">
                  <a:spLocks/>
                </p:cNvSpPr>
                <p:nvPr/>
              </p:nvSpPr>
              <p:spPr>
                <a:xfrm>
                  <a:off x="4600564" y="5640729"/>
                  <a:ext cx="1708414" cy="815441"/>
                </a:xfrm>
                <a:prstGeom prst="rect">
                  <a:avLst/>
                </a:prstGeom>
                <a:solidFill>
                  <a:srgbClr val="FFC00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solidFill>
                        <a:srgbClr val="002060"/>
                      </a:solidFill>
                      <a:latin typeface="+mn-lt"/>
                    </a:rPr>
                    <a:t>Neutron Matter EOS</a:t>
                  </a:r>
                </a:p>
              </p:txBody>
            </p:sp>
            <p:sp>
              <p:nvSpPr>
                <p:cNvPr id="30" name="Content Placeholder 5"/>
                <p:cNvSpPr txBox="1">
                  <a:spLocks/>
                </p:cNvSpPr>
                <p:nvPr/>
              </p:nvSpPr>
              <p:spPr>
                <a:xfrm>
                  <a:off x="6663547" y="5635489"/>
                  <a:ext cx="2719136" cy="815441"/>
                </a:xfrm>
                <a:prstGeom prst="rect">
                  <a:avLst/>
                </a:prstGeom>
                <a:solidFill>
                  <a:srgbClr val="FFC00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solidFill>
                        <a:srgbClr val="002060"/>
                      </a:solidFill>
                      <a:latin typeface="+mn-lt"/>
                    </a:rPr>
                    <a:t>Nuclear/Symmetric Matter EOS</a:t>
                  </a:r>
                </a:p>
              </p:txBody>
            </p:sp>
            <p:sp>
              <p:nvSpPr>
                <p:cNvPr id="49" name="Content Placeholder 5">
                  <a:extLst>
                    <a:ext uri="{FF2B5EF4-FFF2-40B4-BE49-F238E27FC236}">
                      <a16:creationId xmlns:a16="http://schemas.microsoft.com/office/drawing/2014/main" id="{C954E95A-CF75-478F-A0DC-A521187E6C88}"/>
                    </a:ext>
                  </a:extLst>
                </p:cNvPr>
                <p:cNvSpPr txBox="1">
                  <a:spLocks/>
                </p:cNvSpPr>
                <p:nvPr/>
              </p:nvSpPr>
              <p:spPr>
                <a:xfrm>
                  <a:off x="10249650" y="5640729"/>
                  <a:ext cx="1708414" cy="815441"/>
                </a:xfrm>
                <a:prstGeom prst="rect">
                  <a:avLst/>
                </a:prstGeom>
                <a:solidFill>
                  <a:srgbClr val="FFC00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solidFill>
                        <a:srgbClr val="002060"/>
                      </a:solidFill>
                      <a:latin typeface="+mn-lt"/>
                    </a:rPr>
                    <a:t>Symmetry Energy</a:t>
                  </a:r>
                </a:p>
              </p:txBody>
            </p:sp>
          </p:grpSp>
          <p:sp>
            <p:nvSpPr>
              <p:cNvPr id="72" name="Left Brace 71">
                <a:extLst>
                  <a:ext uri="{FF2B5EF4-FFF2-40B4-BE49-F238E27FC236}">
                    <a16:creationId xmlns:a16="http://schemas.microsoft.com/office/drawing/2014/main" id="{7EDEE797-5AED-4919-AF59-194E957BD7BD}"/>
                  </a:ext>
                </a:extLst>
              </p:cNvPr>
              <p:cNvSpPr/>
              <p:nvPr/>
            </p:nvSpPr>
            <p:spPr>
              <a:xfrm rot="5400000">
                <a:off x="10737571" y="2659772"/>
                <a:ext cx="179915" cy="2453217"/>
              </a:xfrm>
              <a:prstGeom prst="leftBrace">
                <a:avLst>
                  <a:gd name="adj1" fmla="val 66706"/>
                  <a:gd name="adj2" fmla="val 50568"/>
                </a:avLst>
              </a:prstGeom>
              <a:ln w="38100">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Left Brace 72">
                <a:extLst>
                  <a:ext uri="{FF2B5EF4-FFF2-40B4-BE49-F238E27FC236}">
                    <a16:creationId xmlns:a16="http://schemas.microsoft.com/office/drawing/2014/main" id="{AAD8CD71-6BA1-491D-99C6-55903F0CE6A1}"/>
                  </a:ext>
                </a:extLst>
              </p:cNvPr>
              <p:cNvSpPr/>
              <p:nvPr/>
            </p:nvSpPr>
            <p:spPr>
              <a:xfrm rot="5400000">
                <a:off x="7681817" y="2159261"/>
                <a:ext cx="160303" cy="3434626"/>
              </a:xfrm>
              <a:prstGeom prst="leftBrace">
                <a:avLst>
                  <a:gd name="adj1" fmla="val 66706"/>
                  <a:gd name="adj2" fmla="val 50568"/>
                </a:avLst>
              </a:prstGeom>
              <a:ln w="38100">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Tree>
    <p:extLst>
      <p:ext uri="{BB962C8B-B14F-4D97-AF65-F5344CB8AC3E}">
        <p14:creationId xmlns:p14="http://schemas.microsoft.com/office/powerpoint/2010/main" val="594155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BAA4308B-80B9-417B-843D-3665761E0C02}"/>
                  </a:ext>
                </a:extLst>
              </p:cNvPr>
              <p:cNvSpPr>
                <a:spLocks noGrp="1"/>
              </p:cNvSpPr>
              <p:nvPr>
                <p:ph type="title"/>
              </p:nvPr>
            </p:nvSpPr>
            <p:spPr/>
            <p:txBody>
              <a:bodyPr/>
              <a:lstStyle/>
              <a:p>
                <a:pPr/>
                <a:r>
                  <a:rPr lang="en-US" dirty="0"/>
                  <a:t>S</a:t>
                </a:r>
                <a:r>
                  <a:rPr lang="en-US" sz="4800" dirty="0"/>
                  <a:t>YMMETRIC</a:t>
                </a:r>
                <a:r>
                  <a:rPr lang="en-US" dirty="0"/>
                  <a:t> M</a:t>
                </a:r>
                <a:r>
                  <a:rPr lang="en-US" sz="4800" dirty="0"/>
                  <a:t>ATTER</a:t>
                </a:r>
                <a:r>
                  <a:rPr lang="en-US" dirty="0"/>
                  <a:t> E</a:t>
                </a:r>
                <a:r>
                  <a:rPr lang="en-US" sz="4800" dirty="0"/>
                  <a:t>QUATION</a:t>
                </a:r>
                <a:r>
                  <a:rPr lang="en-US" dirty="0"/>
                  <a:t> O</a:t>
                </a:r>
                <a:r>
                  <a:rPr lang="en-US" sz="4800" dirty="0"/>
                  <a:t>F</a:t>
                </a:r>
                <a:r>
                  <a:rPr lang="en-US" dirty="0"/>
                  <a:t> S</a:t>
                </a:r>
                <a:r>
                  <a:rPr lang="en-US" sz="4800" dirty="0"/>
                  <a:t>TATE</a:t>
                </a:r>
                <a:br>
                  <a:rPr lang="en-US" sz="4800" dirty="0"/>
                </a:br>
                <a14:m>
                  <m:oMathPara xmlns:m="http://schemas.openxmlformats.org/officeDocument/2006/math">
                    <m:oMathParaPr>
                      <m:jc m:val="centerGroup"/>
                    </m:oMathParaPr>
                    <m:oMath xmlns:m="http://schemas.openxmlformats.org/officeDocument/2006/math">
                      <m:sSub>
                        <m:sSubPr>
                          <m:ctrlPr>
                            <a:rPr lang="en-US" sz="5400" i="1" smtClean="0">
                              <a:latin typeface="Cambria Math" panose="02040503050406030204" pitchFamily="18" charset="0"/>
                            </a:rPr>
                          </m:ctrlPr>
                        </m:sSubPr>
                        <m:e>
                          <m:r>
                            <m:rPr>
                              <m:sty m:val="p"/>
                            </m:rPr>
                            <a:rPr lang="en-US" sz="5400" b="0" i="0" smtClean="0">
                              <a:latin typeface="Cambria Math" panose="02040503050406030204" pitchFamily="18" charset="0"/>
                            </a:rPr>
                            <m:t>E</m:t>
                          </m:r>
                        </m:e>
                        <m:sub>
                          <m:r>
                            <m:rPr>
                              <m:sty m:val="p"/>
                            </m:rPr>
                            <a:rPr lang="en-US" sz="5400" b="0" i="0" smtClean="0">
                              <a:latin typeface="Cambria Math" panose="02040503050406030204" pitchFamily="18" charset="0"/>
                            </a:rPr>
                            <m:t>A</m:t>
                          </m:r>
                        </m:sub>
                      </m:sSub>
                      <m:d>
                        <m:dPr>
                          <m:ctrlPr>
                            <a:rPr lang="en-US" sz="5400" i="1" smtClean="0">
                              <a:latin typeface="Cambria Math" panose="02040503050406030204" pitchFamily="18" charset="0"/>
                            </a:rPr>
                          </m:ctrlPr>
                        </m:dPr>
                        <m:e>
                          <m:r>
                            <m:rPr>
                              <m:sty m:val="p"/>
                            </m:rPr>
                            <a:rPr lang="en-US" sz="5400" b="0" i="0" smtClean="0">
                              <a:latin typeface="Cambria Math" panose="02040503050406030204" pitchFamily="18" charset="0"/>
                              <a:ea typeface="Cambria Math" panose="02040503050406030204" pitchFamily="18" charset="0"/>
                            </a:rPr>
                            <m:t>ρ</m:t>
                          </m:r>
                          <m:r>
                            <a:rPr lang="en-US" sz="5400" b="0" i="0" smtClean="0">
                              <a:latin typeface="Cambria Math" panose="02040503050406030204" pitchFamily="18" charset="0"/>
                              <a:ea typeface="Cambria Math" panose="02040503050406030204" pitchFamily="18" charset="0"/>
                            </a:rPr>
                            <m:t>,</m:t>
                          </m:r>
                          <m:r>
                            <m:rPr>
                              <m:sty m:val="p"/>
                            </m:rPr>
                            <a:rPr lang="en-US" sz="5400" b="0" i="0" smtClean="0">
                              <a:latin typeface="Cambria Math" panose="02040503050406030204" pitchFamily="18" charset="0"/>
                              <a:ea typeface="Cambria Math" panose="02040503050406030204" pitchFamily="18" charset="0"/>
                            </a:rPr>
                            <m:t>δ</m:t>
                          </m:r>
                        </m:e>
                      </m:d>
                      <m:r>
                        <a:rPr lang="en-US" sz="5400" b="0" i="0" smtClean="0">
                          <a:latin typeface="Cambria Math" panose="02040503050406030204" pitchFamily="18" charset="0"/>
                        </a:rPr>
                        <m:t>=</m:t>
                      </m:r>
                      <m:sSub>
                        <m:sSubPr>
                          <m:ctrlPr>
                            <a:rPr lang="en-US" sz="5400" i="1" smtClean="0">
                              <a:solidFill>
                                <a:srgbClr val="FF0000"/>
                              </a:solidFill>
                              <a:latin typeface="Cambria Math" panose="02040503050406030204" pitchFamily="18" charset="0"/>
                              <a:ea typeface="Cambria Math" panose="02040503050406030204" pitchFamily="18" charset="0"/>
                            </a:rPr>
                          </m:ctrlPr>
                        </m:sSubPr>
                        <m:e>
                          <m:r>
                            <m:rPr>
                              <m:sty m:val="p"/>
                            </m:rPr>
                            <a:rPr lang="en-US" sz="5400" b="0" i="0">
                              <a:solidFill>
                                <a:srgbClr val="FF0000"/>
                              </a:solidFill>
                              <a:latin typeface="Cambria Math" panose="02040503050406030204" pitchFamily="18" charset="0"/>
                            </a:rPr>
                            <m:t>E</m:t>
                          </m:r>
                        </m:e>
                        <m:sub>
                          <m:r>
                            <m:rPr>
                              <m:sty m:val="p"/>
                            </m:rPr>
                            <a:rPr lang="en-US" sz="5400" b="0" i="0">
                              <a:solidFill>
                                <a:srgbClr val="FF0000"/>
                              </a:solidFill>
                              <a:latin typeface="Cambria Math" panose="02040503050406030204" pitchFamily="18" charset="0"/>
                            </a:rPr>
                            <m:t>A</m:t>
                          </m:r>
                        </m:sub>
                      </m:sSub>
                      <m:d>
                        <m:dPr>
                          <m:ctrlPr>
                            <a:rPr lang="en-US" sz="5400" i="1">
                              <a:solidFill>
                                <a:srgbClr val="FF0000"/>
                              </a:solidFill>
                              <a:latin typeface="Cambria Math" panose="02040503050406030204" pitchFamily="18" charset="0"/>
                            </a:rPr>
                          </m:ctrlPr>
                        </m:dPr>
                        <m:e>
                          <m:r>
                            <m:rPr>
                              <m:sty m:val="p"/>
                            </m:rPr>
                            <a:rPr lang="en-US" sz="5400" b="0" i="0">
                              <a:solidFill>
                                <a:srgbClr val="FF0000"/>
                              </a:solidFill>
                              <a:latin typeface="Cambria Math" panose="02040503050406030204" pitchFamily="18" charset="0"/>
                              <a:ea typeface="Cambria Math" panose="02040503050406030204" pitchFamily="18" charset="0"/>
                            </a:rPr>
                            <m:t>ρ</m:t>
                          </m:r>
                          <m:r>
                            <a:rPr lang="en-US" sz="5400" b="0" i="0">
                              <a:solidFill>
                                <a:srgbClr val="FF0000"/>
                              </a:solidFill>
                              <a:latin typeface="Cambria Math" panose="02040503050406030204" pitchFamily="18" charset="0"/>
                              <a:ea typeface="Cambria Math" panose="02040503050406030204" pitchFamily="18" charset="0"/>
                            </a:rPr>
                            <m:t>,0</m:t>
                          </m:r>
                        </m:e>
                      </m:d>
                      <m:r>
                        <a:rPr lang="en-US" sz="5400" b="0" i="0" smtClean="0">
                          <a:latin typeface="Cambria Math" panose="02040503050406030204" pitchFamily="18" charset="0"/>
                          <a:ea typeface="Cambria Math" panose="02040503050406030204" pitchFamily="18" charset="0"/>
                        </a:rPr>
                        <m:t>+</m:t>
                      </m:r>
                      <m:sSub>
                        <m:sSubPr>
                          <m:ctrlPr>
                            <a:rPr lang="en-US" sz="5400" i="1" smtClean="0">
                              <a:latin typeface="Cambria Math" panose="02040503050406030204" pitchFamily="18" charset="0"/>
                              <a:ea typeface="Cambria Math" panose="02040503050406030204" pitchFamily="18" charset="0"/>
                            </a:rPr>
                          </m:ctrlPr>
                        </m:sSubPr>
                        <m:e>
                          <m:r>
                            <m:rPr>
                              <m:sty m:val="p"/>
                            </m:rPr>
                            <a:rPr lang="en-US" sz="5400" b="0" i="0">
                              <a:latin typeface="Cambria Math" panose="02040503050406030204" pitchFamily="18" charset="0"/>
                            </a:rPr>
                            <m:t>E</m:t>
                          </m:r>
                        </m:e>
                        <m:sub>
                          <m:r>
                            <m:rPr>
                              <m:sty m:val="p"/>
                            </m:rPr>
                            <a:rPr lang="en-US" sz="5400" b="0" i="0" smtClean="0">
                              <a:latin typeface="Cambria Math" panose="02040503050406030204" pitchFamily="18" charset="0"/>
                            </a:rPr>
                            <m:t>SYM</m:t>
                          </m:r>
                        </m:sub>
                      </m:sSub>
                      <m:d>
                        <m:dPr>
                          <m:ctrlPr>
                            <a:rPr lang="en-US" sz="5400" i="1" smtClean="0">
                              <a:latin typeface="Cambria Math" panose="02040503050406030204" pitchFamily="18" charset="0"/>
                            </a:rPr>
                          </m:ctrlPr>
                        </m:dPr>
                        <m:e>
                          <m:r>
                            <m:rPr>
                              <m:sty m:val="p"/>
                            </m:rPr>
                            <a:rPr lang="en-US" sz="5400" b="0" i="0">
                              <a:latin typeface="Cambria Math" panose="02040503050406030204" pitchFamily="18" charset="0"/>
                              <a:ea typeface="Cambria Math" panose="02040503050406030204" pitchFamily="18" charset="0"/>
                            </a:rPr>
                            <m:t>ρ</m:t>
                          </m:r>
                        </m:e>
                      </m:d>
                      <m:r>
                        <a:rPr lang="en-US" sz="5400" b="0" i="1" smtClean="0">
                          <a:latin typeface="Cambria Math" panose="02040503050406030204" pitchFamily="18" charset="0"/>
                          <a:ea typeface="Cambria Math" panose="02040503050406030204" pitchFamily="18" charset="0"/>
                        </a:rPr>
                        <m:t>∙</m:t>
                      </m:r>
                      <m:sSup>
                        <m:sSupPr>
                          <m:ctrlPr>
                            <a:rPr lang="en-US" sz="5400" i="1" smtClean="0">
                              <a:latin typeface="Cambria Math" panose="02040503050406030204" pitchFamily="18" charset="0"/>
                              <a:ea typeface="Cambria Math" panose="02040503050406030204" pitchFamily="18" charset="0"/>
                            </a:rPr>
                          </m:ctrlPr>
                        </m:sSupPr>
                        <m:e>
                          <m:r>
                            <m:rPr>
                              <m:sty m:val="p"/>
                            </m:rPr>
                            <a:rPr lang="en-US" sz="5400" b="0" i="0" smtClean="0">
                              <a:latin typeface="Cambria Math" panose="02040503050406030204" pitchFamily="18" charset="0"/>
                              <a:ea typeface="Cambria Math" panose="02040503050406030204" pitchFamily="18" charset="0"/>
                            </a:rPr>
                            <m:t>δ</m:t>
                          </m:r>
                        </m:e>
                        <m:sup>
                          <m:r>
                            <a:rPr lang="en-US" sz="5400" b="0" i="0" smtClean="0">
                              <a:latin typeface="Cambria Math" panose="02040503050406030204" pitchFamily="18" charset="0"/>
                              <a:ea typeface="Cambria Math" panose="02040503050406030204" pitchFamily="18" charset="0"/>
                            </a:rPr>
                            <m:t>2</m:t>
                          </m:r>
                        </m:sup>
                      </m:sSup>
                    </m:oMath>
                  </m:oMathPara>
                </a14:m>
                <a:endParaRPr lang="en-GB" dirty="0">
                  <a:latin typeface="+mn-lt"/>
                </a:endParaRPr>
              </a:p>
            </p:txBody>
          </p:sp>
        </mc:Choice>
        <mc:Fallback xmlns="">
          <p:sp>
            <p:nvSpPr>
              <p:cNvPr id="7" name="Title 6">
                <a:extLst>
                  <a:ext uri="{FF2B5EF4-FFF2-40B4-BE49-F238E27FC236}">
                    <a16:creationId xmlns:a16="http://schemas.microsoft.com/office/drawing/2014/main" id="{BAA4308B-80B9-417B-843D-3665761E0C02}"/>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44D91AE-CF49-4446-9437-E432CDEC3D31}"/>
              </a:ext>
            </a:extLst>
          </p:cNvPr>
          <p:cNvSpPr>
            <a:spLocks noGrp="1"/>
          </p:cNvSpPr>
          <p:nvPr>
            <p:ph type="dt" sz="half" idx="10"/>
          </p:nvPr>
        </p:nvSpPr>
        <p:spPr>
          <a:xfrm>
            <a:off x="0" y="6578600"/>
            <a:ext cx="3344863" cy="279400"/>
          </a:xfrm>
          <a:prstGeom prst="rect">
            <a:avLst/>
          </a:prstGeom>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78C51D75-CD84-459F-98C5-68F00E548D8A}"/>
              </a:ext>
            </a:extLst>
          </p:cNvPr>
          <p:cNvSpPr>
            <a:spLocks noGrp="1"/>
          </p:cNvSpPr>
          <p:nvPr>
            <p:ph type="ftr" sz="quarter" idx="11"/>
          </p:nvPr>
        </p:nvSpPr>
        <p:spPr>
          <a:xfrm>
            <a:off x="3344862" y="6578600"/>
            <a:ext cx="5502275" cy="279400"/>
          </a:xfrm>
          <a:prstGeom prst="rect">
            <a:avLst/>
          </a:prstGeom>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E87FE3C8-9D78-45EA-8D6B-352E8E1A7E05}"/>
              </a:ext>
            </a:extLst>
          </p:cNvPr>
          <p:cNvSpPr>
            <a:spLocks noGrp="1"/>
          </p:cNvSpPr>
          <p:nvPr>
            <p:ph type="sldNum" sz="quarter" idx="12"/>
          </p:nvPr>
        </p:nvSpPr>
        <p:spPr>
          <a:xfrm>
            <a:off x="8847138" y="6578600"/>
            <a:ext cx="3344862" cy="279400"/>
          </a:xfrm>
          <a:prstGeom prst="rect">
            <a:avLst/>
          </a:prstGeom>
        </p:spPr>
        <p:txBody>
          <a:bodyPr/>
          <a:lstStyle/>
          <a:p>
            <a:fld id="{2A4535BA-AEF2-4785-BF1B-EDE950106C20}" type="slidenum">
              <a:rPr lang="en-GB" smtClean="0"/>
              <a:pPr/>
              <a:t>16</a:t>
            </a:fld>
            <a:endParaRPr lang="en-GB" dirty="0"/>
          </a:p>
        </p:txBody>
      </p:sp>
      <p:sp>
        <p:nvSpPr>
          <p:cNvPr id="6" name="TextBox 5">
            <a:extLst>
              <a:ext uri="{FF2B5EF4-FFF2-40B4-BE49-F238E27FC236}">
                <a16:creationId xmlns:a16="http://schemas.microsoft.com/office/drawing/2014/main" id="{8485D806-B6AB-45BA-9758-F03B2FAEBE68}"/>
              </a:ext>
            </a:extLst>
          </p:cNvPr>
          <p:cNvSpPr txBox="1"/>
          <p:nvPr/>
        </p:nvSpPr>
        <p:spPr>
          <a:xfrm>
            <a:off x="2570035" y="477000"/>
            <a:ext cx="7051931" cy="1107996"/>
          </a:xfrm>
          <a:prstGeom prst="rect">
            <a:avLst/>
          </a:prstGeom>
          <a:solidFill>
            <a:srgbClr val="FF0000">
              <a:alpha val="75000"/>
            </a:srgbClr>
          </a:solidFill>
          <a:ln w="38100">
            <a:solidFill>
              <a:schemeClr val="tx1"/>
            </a:solidFill>
          </a:ln>
        </p:spPr>
        <p:txBody>
          <a:bodyPr wrap="none" rtlCol="0">
            <a:spAutoFit/>
          </a:bodyPr>
          <a:lstStyle/>
          <a:p>
            <a:pPr algn="ctr"/>
            <a:r>
              <a:rPr lang="en-US" sz="6600" dirty="0">
                <a:latin typeface="+mj-lt"/>
              </a:rPr>
              <a:t>E</a:t>
            </a:r>
            <a:r>
              <a:rPr lang="en-US" sz="4800" dirty="0">
                <a:latin typeface="+mj-lt"/>
              </a:rPr>
              <a:t>O</a:t>
            </a:r>
            <a:r>
              <a:rPr lang="en-US" sz="6600" dirty="0">
                <a:latin typeface="+mj-lt"/>
              </a:rPr>
              <a:t>S W/ CBM C</a:t>
            </a:r>
            <a:r>
              <a:rPr lang="en-US" sz="4800" dirty="0">
                <a:latin typeface="+mj-lt"/>
              </a:rPr>
              <a:t>ASE</a:t>
            </a:r>
            <a:r>
              <a:rPr lang="en-US" sz="6600" dirty="0">
                <a:latin typeface="+mj-lt"/>
              </a:rPr>
              <a:t> #1</a:t>
            </a:r>
            <a:endParaRPr lang="en-DE" sz="6600" dirty="0">
              <a:latin typeface="+mj-lt"/>
            </a:endParaRPr>
          </a:p>
        </p:txBody>
      </p:sp>
    </p:spTree>
    <p:extLst>
      <p:ext uri="{BB962C8B-B14F-4D97-AF65-F5344CB8AC3E}">
        <p14:creationId xmlns:p14="http://schemas.microsoft.com/office/powerpoint/2010/main" val="1271869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a:t>
            </a:r>
            <a:r>
              <a:rPr lang="de-DE" dirty="0">
                <a:solidFill>
                  <a:prstClr val="white"/>
                </a:solidFill>
              </a:rPr>
              <a:t>] – C</a:t>
            </a:r>
            <a:r>
              <a:rPr lang="de-DE" sz="2800" dirty="0">
                <a:solidFill>
                  <a:prstClr val="white"/>
                </a:solidFill>
              </a:rPr>
              <a:t>OLLECTIVE </a:t>
            </a:r>
            <a:r>
              <a:rPr lang="de-DE" dirty="0">
                <a:solidFill>
                  <a:prstClr val="white"/>
                </a:solidFill>
              </a:rPr>
              <a:t>F</a:t>
            </a:r>
            <a:r>
              <a:rPr lang="de-DE" sz="2800" dirty="0">
                <a:solidFill>
                  <a:prstClr val="white"/>
                </a:solidFill>
              </a:rPr>
              <a:t>LOW</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17</a:t>
            </a:fld>
            <a:endParaRPr lang="en-GB" dirty="0"/>
          </a:p>
        </p:txBody>
      </p:sp>
      <p:sp>
        <p:nvSpPr>
          <p:cNvPr id="12" name="Content Placeholder 5"/>
          <p:cNvSpPr txBox="1">
            <a:spLocks/>
          </p:cNvSpPr>
          <p:nvPr/>
        </p:nvSpPr>
        <p:spPr>
          <a:xfrm>
            <a:off x="345816" y="837172"/>
            <a:ext cx="11500365" cy="990689"/>
          </a:xfrm>
          <a:prstGeom prst="rect">
            <a:avLst/>
          </a:prstGeom>
          <a:solidFill>
            <a:srgbClr val="92D05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b="1" dirty="0">
                <a:solidFill>
                  <a:srgbClr val="002060"/>
                </a:solidFill>
                <a:latin typeface="+mn-lt"/>
              </a:rPr>
              <a:t>Collective flow of nucleons driven by the pressure gradient – </a:t>
            </a:r>
          </a:p>
          <a:p>
            <a:pPr marL="0" indent="0" algn="ctr">
              <a:lnSpc>
                <a:spcPct val="100000"/>
              </a:lnSpc>
              <a:spcBef>
                <a:spcPts val="0"/>
              </a:spcBef>
              <a:buNone/>
            </a:pPr>
            <a:r>
              <a:rPr lang="de-DE" b="1" dirty="0">
                <a:solidFill>
                  <a:srgbClr val="002060"/>
                </a:solidFill>
                <a:latin typeface="+mn-lt"/>
              </a:rPr>
              <a:t>Sensitive to nuclear incompressibility, 𝛋 → Equation of State</a:t>
            </a:r>
          </a:p>
        </p:txBody>
      </p:sp>
      <p:sp>
        <p:nvSpPr>
          <p:cNvPr id="8" name="Rectangle 7">
            <a:extLst>
              <a:ext uri="{FF2B5EF4-FFF2-40B4-BE49-F238E27FC236}">
                <a16:creationId xmlns:a16="http://schemas.microsoft.com/office/drawing/2014/main" id="{BB364149-95FC-4F53-8A52-2ECA07C10CD0}"/>
              </a:ext>
            </a:extLst>
          </p:cNvPr>
          <p:cNvSpPr/>
          <p:nvPr/>
        </p:nvSpPr>
        <p:spPr>
          <a:xfrm>
            <a:off x="1" y="5470604"/>
            <a:ext cx="12191999" cy="430887"/>
          </a:xfrm>
          <a:prstGeom prst="rect">
            <a:avLst/>
          </a:prstGeom>
          <a:solidFill>
            <a:srgbClr val="FFFF00">
              <a:alpha val="75000"/>
            </a:srgbClr>
          </a:solidFill>
        </p:spPr>
        <p:txBody>
          <a:bodyPr wrap="square">
            <a:spAutoFit/>
          </a:bodyPr>
          <a:lstStyle/>
          <a:p>
            <a:pPr algn="ctr"/>
            <a:r>
              <a:rPr lang="en-US" sz="2200" b="1" dirty="0"/>
              <a:t>Two observables of the high pressures results in matter to be ejected in specific directions:</a:t>
            </a:r>
          </a:p>
        </p:txBody>
      </p:sp>
    </p:spTree>
    <p:extLst>
      <p:ext uri="{BB962C8B-B14F-4D97-AF65-F5344CB8AC3E}">
        <p14:creationId xmlns:p14="http://schemas.microsoft.com/office/powerpoint/2010/main" val="929821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a:t>
            </a:r>
            <a:r>
              <a:rPr lang="de-DE" dirty="0">
                <a:solidFill>
                  <a:prstClr val="white"/>
                </a:solidFill>
              </a:rPr>
              <a:t>] – C</a:t>
            </a:r>
            <a:r>
              <a:rPr lang="de-DE" sz="2800" dirty="0">
                <a:solidFill>
                  <a:prstClr val="white"/>
                </a:solidFill>
              </a:rPr>
              <a:t>OLLECTIVE </a:t>
            </a:r>
            <a:r>
              <a:rPr lang="de-DE" dirty="0">
                <a:solidFill>
                  <a:prstClr val="white"/>
                </a:solidFill>
              </a:rPr>
              <a:t>F</a:t>
            </a:r>
            <a:r>
              <a:rPr lang="de-DE" sz="2800" dirty="0">
                <a:solidFill>
                  <a:prstClr val="white"/>
                </a:solidFill>
              </a:rPr>
              <a:t>LOW</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18</a:t>
            </a:fld>
            <a:endParaRPr lang="en-GB" dirty="0"/>
          </a:p>
        </p:txBody>
      </p:sp>
      <p:sp>
        <p:nvSpPr>
          <p:cNvPr id="12" name="Content Placeholder 5"/>
          <p:cNvSpPr txBox="1">
            <a:spLocks/>
          </p:cNvSpPr>
          <p:nvPr/>
        </p:nvSpPr>
        <p:spPr>
          <a:xfrm>
            <a:off x="345816" y="837172"/>
            <a:ext cx="11500365" cy="990689"/>
          </a:xfrm>
          <a:prstGeom prst="rect">
            <a:avLst/>
          </a:prstGeom>
          <a:solidFill>
            <a:srgbClr val="92D05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b="1" dirty="0">
                <a:solidFill>
                  <a:srgbClr val="002060"/>
                </a:solidFill>
                <a:latin typeface="+mn-lt"/>
              </a:rPr>
              <a:t>Collective flow of nucleons driven by the pressure gradient – </a:t>
            </a:r>
          </a:p>
          <a:p>
            <a:pPr marL="0" indent="0" algn="ctr">
              <a:lnSpc>
                <a:spcPct val="100000"/>
              </a:lnSpc>
              <a:spcBef>
                <a:spcPts val="0"/>
              </a:spcBef>
              <a:buNone/>
            </a:pPr>
            <a:r>
              <a:rPr lang="de-DE" b="1" dirty="0">
                <a:solidFill>
                  <a:srgbClr val="002060"/>
                </a:solidFill>
                <a:latin typeface="+mn-lt"/>
              </a:rPr>
              <a:t>Sensitive to nuclear incompressibility, 𝛋 → Equation of State</a:t>
            </a:r>
          </a:p>
        </p:txBody>
      </p:sp>
      <p:sp>
        <p:nvSpPr>
          <p:cNvPr id="8" name="Rectangle 7">
            <a:extLst>
              <a:ext uri="{FF2B5EF4-FFF2-40B4-BE49-F238E27FC236}">
                <a16:creationId xmlns:a16="http://schemas.microsoft.com/office/drawing/2014/main" id="{BB364149-95FC-4F53-8A52-2ECA07C10CD0}"/>
              </a:ext>
            </a:extLst>
          </p:cNvPr>
          <p:cNvSpPr/>
          <p:nvPr/>
        </p:nvSpPr>
        <p:spPr>
          <a:xfrm>
            <a:off x="1" y="5470604"/>
            <a:ext cx="12191999" cy="769441"/>
          </a:xfrm>
          <a:prstGeom prst="rect">
            <a:avLst/>
          </a:prstGeom>
          <a:solidFill>
            <a:srgbClr val="FFFF00">
              <a:alpha val="75000"/>
            </a:srgbClr>
          </a:solidFill>
        </p:spPr>
        <p:txBody>
          <a:bodyPr wrap="square">
            <a:spAutoFit/>
          </a:bodyPr>
          <a:lstStyle/>
          <a:p>
            <a:pPr algn="ctr"/>
            <a:r>
              <a:rPr lang="en-US" sz="2200" b="1" dirty="0"/>
              <a:t>Two observables of the high pressures results in matter to be ejected in specific directions:</a:t>
            </a:r>
          </a:p>
          <a:p>
            <a:pPr marL="180975" indent="-180975">
              <a:buFont typeface="Arial" panose="020B0604020202020204" pitchFamily="34" charset="0"/>
              <a:buChar char="•"/>
              <a:tabLst>
                <a:tab pos="2238375" algn="l"/>
              </a:tabLst>
            </a:pPr>
            <a:r>
              <a:rPr lang="en-US" sz="2200" b="1" dirty="0"/>
              <a:t>Directed Flow v</a:t>
            </a:r>
            <a:r>
              <a:rPr lang="en-US" sz="2200" b="1" baseline="-25000" dirty="0"/>
              <a:t>1</a:t>
            </a:r>
            <a:r>
              <a:rPr lang="en-US" sz="2200" b="1" dirty="0"/>
              <a:t>  	Nucleons deflected sideways in the reaction plane  </a:t>
            </a:r>
            <a:endParaRPr lang="en-US" sz="2200" b="1" baseline="-25000" dirty="0"/>
          </a:p>
        </p:txBody>
      </p:sp>
      <p:pic>
        <p:nvPicPr>
          <p:cNvPr id="15" name="Picture 2" descr="https://science.sciencemag.org/content/sci/298/5598/1592/F2.large.jpg?width=800&amp;height=600&amp;carousel=1">
            <a:extLst>
              <a:ext uri="{FF2B5EF4-FFF2-40B4-BE49-F238E27FC236}">
                <a16:creationId xmlns:a16="http://schemas.microsoft.com/office/drawing/2014/main" id="{074B908A-7BB1-4883-B71F-6A5AD6B128D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 b="-1223"/>
          <a:stretch/>
        </p:blipFill>
        <p:spPr bwMode="auto">
          <a:xfrm>
            <a:off x="120000" y="1894310"/>
            <a:ext cx="3654716" cy="35459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571A98AF-6559-4A83-B4C6-C50C0ADD000F}"/>
                  </a:ext>
                </a:extLst>
              </p:cNvPr>
              <p:cNvSpPr/>
              <p:nvPr/>
            </p:nvSpPr>
            <p:spPr>
              <a:xfrm>
                <a:off x="4360902" y="2027370"/>
                <a:ext cx="3470191" cy="1569660"/>
              </a:xfrm>
              <a:prstGeom prst="rect">
                <a:avLst/>
              </a:prstGeom>
              <a:solidFill>
                <a:srgbClr val="FF0000">
                  <a:alpha val="60000"/>
                </a:srgbClr>
              </a:solidFill>
              <a:ln w="38100">
                <a:solidFill>
                  <a:schemeClr val="tx1"/>
                </a:solidFill>
              </a:ln>
            </p:spPr>
            <p:txBody>
              <a:bodyPr wrap="square">
                <a:spAutoFit/>
              </a:bodyPr>
              <a:lstStyle/>
              <a:p>
                <a:pPr algn="ctr"/>
                <a:r>
                  <a:rPr lang="en-US" sz="2400" b="1" dirty="0"/>
                  <a:t>F ≡ Magnitude of sideward deflection</a:t>
                </a:r>
              </a:p>
              <a:p>
                <a:pPr algn="ctr"/>
                <a:r>
                  <a:rPr lang="en-US" sz="2400" b="1" dirty="0"/>
                  <a:t>↓</a:t>
                </a:r>
              </a:p>
              <a:p>
                <a:pPr algn="ctr"/>
                <a14:m>
                  <m:oMathPara xmlns:m="http://schemas.openxmlformats.org/officeDocument/2006/math">
                    <m:oMathParaPr>
                      <m:jc m:val="centerGroup"/>
                    </m:oMathParaPr>
                    <m:oMath xmlns:m="http://schemas.openxmlformats.org/officeDocument/2006/math">
                      <m:r>
                        <a:rPr lang="en-US" sz="2400" b="1">
                          <a:solidFill>
                            <a:srgbClr val="000000"/>
                          </a:solidFill>
                          <a:latin typeface="Cambria Math" panose="02040503050406030204" pitchFamily="18" charset="0"/>
                          <a:ea typeface="Cambria Math" panose="02040503050406030204" pitchFamily="18" charset="0"/>
                        </a:rPr>
                        <m:t>𝛋</m:t>
                      </m:r>
                      <m:r>
                        <a:rPr lang="en-US" sz="2400" b="1">
                          <a:solidFill>
                            <a:srgbClr val="000000"/>
                          </a:solidFill>
                          <a:latin typeface="Cambria Math" panose="02040503050406030204" pitchFamily="18" charset="0"/>
                          <a:ea typeface="Cambria Math" panose="02040503050406030204" pitchFamily="18" charset="0"/>
                        </a:rPr>
                        <m:t>=</m:t>
                      </m:r>
                      <m:r>
                        <a:rPr lang="en-US" sz="2400" b="1">
                          <a:solidFill>
                            <a:srgbClr val="000000"/>
                          </a:solidFill>
                          <a:latin typeface="Cambria Math" panose="02040503050406030204" pitchFamily="18" charset="0"/>
                          <a:ea typeface="Cambria Math" panose="02040503050406030204" pitchFamily="18" charset="0"/>
                        </a:rPr>
                        <m:t>𝟏𝟕𝟎</m:t>
                      </m:r>
                      <m:r>
                        <a:rPr lang="en-US" sz="2400" b="1">
                          <a:solidFill>
                            <a:srgbClr val="000000"/>
                          </a:solidFill>
                          <a:latin typeface="Cambria Math" panose="02040503050406030204" pitchFamily="18" charset="0"/>
                          <a:ea typeface="Cambria Math" panose="02040503050406030204" pitchFamily="18" charset="0"/>
                        </a:rPr>
                        <m:t>−</m:t>
                      </m:r>
                      <m:r>
                        <a:rPr lang="en-US" sz="2400" b="1">
                          <a:solidFill>
                            <a:srgbClr val="000000"/>
                          </a:solidFill>
                          <a:latin typeface="Cambria Math" panose="02040503050406030204" pitchFamily="18" charset="0"/>
                          <a:ea typeface="Cambria Math" panose="02040503050406030204" pitchFamily="18" charset="0"/>
                        </a:rPr>
                        <m:t>𝟐𝟏𝟎</m:t>
                      </m:r>
                      <m:r>
                        <a:rPr lang="en-US" sz="2400" b="1">
                          <a:solidFill>
                            <a:srgbClr val="000000"/>
                          </a:solidFill>
                          <a:latin typeface="Cambria Math" panose="02040503050406030204" pitchFamily="18" charset="0"/>
                          <a:ea typeface="Cambria Math" panose="02040503050406030204" pitchFamily="18" charset="0"/>
                        </a:rPr>
                        <m:t> </m:t>
                      </m:r>
                      <m:r>
                        <a:rPr lang="en-US" sz="2400" b="1">
                          <a:solidFill>
                            <a:srgbClr val="000000"/>
                          </a:solidFill>
                          <a:latin typeface="Cambria Math" panose="02040503050406030204" pitchFamily="18" charset="0"/>
                          <a:ea typeface="Cambria Math" panose="02040503050406030204" pitchFamily="18" charset="0"/>
                        </a:rPr>
                        <m:t>𝐌𝐞𝐕</m:t>
                      </m:r>
                    </m:oMath>
                  </m:oMathPara>
                </a14:m>
                <a:endParaRPr lang="en-US" sz="2400" b="1" dirty="0">
                  <a:solidFill>
                    <a:srgbClr val="000000"/>
                  </a:solidFill>
                  <a:latin typeface="F17"/>
                </a:endParaRPr>
              </a:p>
            </p:txBody>
          </p:sp>
        </mc:Choice>
        <mc:Fallback xmlns="">
          <p:sp>
            <p:nvSpPr>
              <p:cNvPr id="19" name="Rectangle 18">
                <a:extLst>
                  <a:ext uri="{FF2B5EF4-FFF2-40B4-BE49-F238E27FC236}">
                    <a16:creationId xmlns:a16="http://schemas.microsoft.com/office/drawing/2014/main" id="{571A98AF-6559-4A83-B4C6-C50C0ADD000F}"/>
                  </a:ext>
                </a:extLst>
              </p:cNvPr>
              <p:cNvSpPr>
                <a:spLocks noRot="1" noChangeAspect="1" noMove="1" noResize="1" noEditPoints="1" noAdjustHandles="1" noChangeArrowheads="1" noChangeShapeType="1" noTextEdit="1"/>
              </p:cNvSpPr>
              <p:nvPr/>
            </p:nvSpPr>
            <p:spPr>
              <a:xfrm>
                <a:off x="4360902" y="2027370"/>
                <a:ext cx="3470191" cy="1569660"/>
              </a:xfrm>
              <a:prstGeom prst="rect">
                <a:avLst/>
              </a:prstGeom>
              <a:blipFill>
                <a:blip r:embed="rId5"/>
                <a:stretch>
                  <a:fillRect t="-1901"/>
                </a:stretch>
              </a:blipFill>
              <a:ln w="38100">
                <a:solidFill>
                  <a:schemeClr val="tx1"/>
                </a:solidFill>
              </a:ln>
            </p:spPr>
            <p:txBody>
              <a:bodyPr/>
              <a:lstStyle/>
              <a:p>
                <a:r>
                  <a:rPr lang="en-DE">
                    <a:noFill/>
                  </a:rPr>
                  <a:t> </a:t>
                </a:r>
              </a:p>
            </p:txBody>
          </p:sp>
        </mc:Fallback>
      </mc:AlternateContent>
      <p:sp>
        <p:nvSpPr>
          <p:cNvPr id="9" name="Arrow: Right 8">
            <a:extLst>
              <a:ext uri="{FF2B5EF4-FFF2-40B4-BE49-F238E27FC236}">
                <a16:creationId xmlns:a16="http://schemas.microsoft.com/office/drawing/2014/main" id="{0FF390E2-2EBA-4E7A-B050-83B106157BD8}"/>
              </a:ext>
            </a:extLst>
          </p:cNvPr>
          <p:cNvSpPr/>
          <p:nvPr/>
        </p:nvSpPr>
        <p:spPr>
          <a:xfrm>
            <a:off x="3864003" y="2711331"/>
            <a:ext cx="424901" cy="283799"/>
          </a:xfrm>
          <a:prstGeom prst="rightArrow">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320797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a:t>
            </a:r>
            <a:r>
              <a:rPr lang="de-DE" dirty="0">
                <a:solidFill>
                  <a:prstClr val="white"/>
                </a:solidFill>
              </a:rPr>
              <a:t>] – C</a:t>
            </a:r>
            <a:r>
              <a:rPr lang="de-DE" sz="2800" dirty="0">
                <a:solidFill>
                  <a:prstClr val="white"/>
                </a:solidFill>
              </a:rPr>
              <a:t>OLLECTIVE </a:t>
            </a:r>
            <a:r>
              <a:rPr lang="de-DE" dirty="0">
                <a:solidFill>
                  <a:prstClr val="white"/>
                </a:solidFill>
              </a:rPr>
              <a:t>F</a:t>
            </a:r>
            <a:r>
              <a:rPr lang="de-DE" sz="2800" dirty="0">
                <a:solidFill>
                  <a:prstClr val="white"/>
                </a:solidFill>
              </a:rPr>
              <a:t>LOW</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19</a:t>
            </a:fld>
            <a:endParaRPr lang="en-GB" dirty="0"/>
          </a:p>
        </p:txBody>
      </p:sp>
      <p:sp>
        <p:nvSpPr>
          <p:cNvPr id="12" name="Content Placeholder 5"/>
          <p:cNvSpPr txBox="1">
            <a:spLocks/>
          </p:cNvSpPr>
          <p:nvPr/>
        </p:nvSpPr>
        <p:spPr>
          <a:xfrm>
            <a:off x="345816" y="837172"/>
            <a:ext cx="11500365" cy="990689"/>
          </a:xfrm>
          <a:prstGeom prst="rect">
            <a:avLst/>
          </a:prstGeom>
          <a:solidFill>
            <a:srgbClr val="92D05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b="1" dirty="0">
                <a:solidFill>
                  <a:srgbClr val="002060"/>
                </a:solidFill>
                <a:latin typeface="+mn-lt"/>
              </a:rPr>
              <a:t>Collective flow of nucleons driven by the pressure gradient – </a:t>
            </a:r>
          </a:p>
          <a:p>
            <a:pPr marL="0" indent="0" algn="ctr">
              <a:lnSpc>
                <a:spcPct val="100000"/>
              </a:lnSpc>
              <a:spcBef>
                <a:spcPts val="0"/>
              </a:spcBef>
              <a:buNone/>
            </a:pPr>
            <a:r>
              <a:rPr lang="de-DE" b="1" dirty="0">
                <a:solidFill>
                  <a:srgbClr val="002060"/>
                </a:solidFill>
                <a:latin typeface="+mn-lt"/>
              </a:rPr>
              <a:t>Sensitive to nuclear incompressibility, 𝛋 → Equation of State</a:t>
            </a:r>
          </a:p>
        </p:txBody>
      </p:sp>
      <p:pic>
        <p:nvPicPr>
          <p:cNvPr id="15" name="Picture 2" descr="https://science.sciencemag.org/content/sci/298/5598/1592/F2.large.jpg?width=800&amp;height=600&amp;carousel=1">
            <a:extLst>
              <a:ext uri="{FF2B5EF4-FFF2-40B4-BE49-F238E27FC236}">
                <a16:creationId xmlns:a16="http://schemas.microsoft.com/office/drawing/2014/main" id="{074B908A-7BB1-4883-B71F-6A5AD6B128D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 b="-1223"/>
          <a:stretch/>
        </p:blipFill>
        <p:spPr bwMode="auto">
          <a:xfrm>
            <a:off x="120000" y="1894310"/>
            <a:ext cx="3654716" cy="3545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science.sciencemag.org/content/sci/298/5598/1592/F4.large.jpg?width=800&amp;height=600&amp;carousel=1">
            <a:extLst>
              <a:ext uri="{FF2B5EF4-FFF2-40B4-BE49-F238E27FC236}">
                <a16:creationId xmlns:a16="http://schemas.microsoft.com/office/drawing/2014/main" id="{E4D4C835-38F3-4457-80D6-7BCAD2E980E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486" b="-776"/>
          <a:stretch/>
        </p:blipFill>
        <p:spPr bwMode="auto">
          <a:xfrm>
            <a:off x="8112000" y="1839057"/>
            <a:ext cx="3688576" cy="36011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38276AA-9C8A-4442-B677-48B5A6593584}"/>
              </a:ext>
            </a:extLst>
          </p:cNvPr>
          <p:cNvPicPr>
            <a:picLocks noChangeAspect="1"/>
          </p:cNvPicPr>
          <p:nvPr/>
        </p:nvPicPr>
        <p:blipFill rotWithShape="1">
          <a:blip r:embed="rId4">
            <a:clrChange>
              <a:clrFrom>
                <a:srgbClr val="FFFFFF"/>
              </a:clrFrom>
              <a:clrTo>
                <a:srgbClr val="FFFFFF">
                  <a:alpha val="0"/>
                </a:srgbClr>
              </a:clrTo>
            </a:clrChange>
          </a:blip>
          <a:srcRect l="53140" t="42667" r="33051" b="18459"/>
          <a:stretch/>
        </p:blipFill>
        <p:spPr>
          <a:xfrm>
            <a:off x="8256000" y="4313771"/>
            <a:ext cx="699723" cy="1107996"/>
          </a:xfrm>
          <a:prstGeom prst="rect">
            <a:avLst/>
          </a:prstGeom>
        </p:spPr>
      </p:pic>
      <p:pic>
        <p:nvPicPr>
          <p:cNvPr id="18" name="Picture 17">
            <a:extLst>
              <a:ext uri="{FF2B5EF4-FFF2-40B4-BE49-F238E27FC236}">
                <a16:creationId xmlns:a16="http://schemas.microsoft.com/office/drawing/2014/main" id="{E47FE2B6-DFA2-4AF1-81D4-7416F8998B29}"/>
              </a:ext>
            </a:extLst>
          </p:cNvPr>
          <p:cNvPicPr>
            <a:picLocks noChangeAspect="1"/>
          </p:cNvPicPr>
          <p:nvPr/>
        </p:nvPicPr>
        <p:blipFill rotWithShape="1">
          <a:blip r:embed="rId4">
            <a:clrChange>
              <a:clrFrom>
                <a:srgbClr val="FFFFFF"/>
              </a:clrFrom>
              <a:clrTo>
                <a:srgbClr val="FFFFFF">
                  <a:alpha val="0"/>
                </a:srgbClr>
              </a:clrTo>
            </a:clrChange>
          </a:blip>
          <a:srcRect l="16929" t="53635" r="57498" b="29108"/>
          <a:stretch/>
        </p:blipFill>
        <p:spPr>
          <a:xfrm>
            <a:off x="10793563" y="2051910"/>
            <a:ext cx="1362736" cy="517291"/>
          </a:xfrm>
          <a:prstGeom prst="rect">
            <a:avLst/>
          </a:prstGeom>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571A98AF-6559-4A83-B4C6-C50C0ADD000F}"/>
                  </a:ext>
                </a:extLst>
              </p:cNvPr>
              <p:cNvSpPr/>
              <p:nvPr/>
            </p:nvSpPr>
            <p:spPr>
              <a:xfrm>
                <a:off x="4360902" y="2027370"/>
                <a:ext cx="3470191" cy="1569660"/>
              </a:xfrm>
              <a:prstGeom prst="rect">
                <a:avLst/>
              </a:prstGeom>
              <a:solidFill>
                <a:srgbClr val="FF0000">
                  <a:alpha val="60000"/>
                </a:srgbClr>
              </a:solidFill>
              <a:ln w="38100">
                <a:solidFill>
                  <a:schemeClr val="tx1"/>
                </a:solidFill>
              </a:ln>
            </p:spPr>
            <p:txBody>
              <a:bodyPr wrap="square">
                <a:spAutoFit/>
              </a:bodyPr>
              <a:lstStyle/>
              <a:p>
                <a:pPr algn="ctr"/>
                <a:r>
                  <a:rPr lang="en-US" sz="2400" b="1" dirty="0"/>
                  <a:t>F ≡ Magnitude of sideward deflection</a:t>
                </a:r>
              </a:p>
              <a:p>
                <a:pPr algn="ctr"/>
                <a:r>
                  <a:rPr lang="en-US" sz="2400" b="1" dirty="0"/>
                  <a:t>↓</a:t>
                </a:r>
              </a:p>
              <a:p>
                <a:pPr algn="ctr"/>
                <a14:m>
                  <m:oMathPara xmlns:m="http://schemas.openxmlformats.org/officeDocument/2006/math">
                    <m:oMathParaPr>
                      <m:jc m:val="centerGroup"/>
                    </m:oMathParaPr>
                    <m:oMath xmlns:m="http://schemas.openxmlformats.org/officeDocument/2006/math">
                      <m:r>
                        <a:rPr lang="en-US" sz="2400" b="1">
                          <a:solidFill>
                            <a:srgbClr val="000000"/>
                          </a:solidFill>
                          <a:latin typeface="Cambria Math" panose="02040503050406030204" pitchFamily="18" charset="0"/>
                          <a:ea typeface="Cambria Math" panose="02040503050406030204" pitchFamily="18" charset="0"/>
                        </a:rPr>
                        <m:t>𝛋</m:t>
                      </m:r>
                      <m:r>
                        <a:rPr lang="en-US" sz="2400" b="1">
                          <a:solidFill>
                            <a:srgbClr val="000000"/>
                          </a:solidFill>
                          <a:latin typeface="Cambria Math" panose="02040503050406030204" pitchFamily="18" charset="0"/>
                          <a:ea typeface="Cambria Math" panose="02040503050406030204" pitchFamily="18" charset="0"/>
                        </a:rPr>
                        <m:t>=</m:t>
                      </m:r>
                      <m:r>
                        <a:rPr lang="en-US" sz="2400" b="1">
                          <a:solidFill>
                            <a:srgbClr val="000000"/>
                          </a:solidFill>
                          <a:latin typeface="Cambria Math" panose="02040503050406030204" pitchFamily="18" charset="0"/>
                          <a:ea typeface="Cambria Math" panose="02040503050406030204" pitchFamily="18" charset="0"/>
                        </a:rPr>
                        <m:t>𝟏𝟕𝟎</m:t>
                      </m:r>
                      <m:r>
                        <a:rPr lang="en-US" sz="2400" b="1">
                          <a:solidFill>
                            <a:srgbClr val="000000"/>
                          </a:solidFill>
                          <a:latin typeface="Cambria Math" panose="02040503050406030204" pitchFamily="18" charset="0"/>
                          <a:ea typeface="Cambria Math" panose="02040503050406030204" pitchFamily="18" charset="0"/>
                        </a:rPr>
                        <m:t>−</m:t>
                      </m:r>
                      <m:r>
                        <a:rPr lang="en-US" sz="2400" b="1">
                          <a:solidFill>
                            <a:srgbClr val="000000"/>
                          </a:solidFill>
                          <a:latin typeface="Cambria Math" panose="02040503050406030204" pitchFamily="18" charset="0"/>
                          <a:ea typeface="Cambria Math" panose="02040503050406030204" pitchFamily="18" charset="0"/>
                        </a:rPr>
                        <m:t>𝟐𝟏𝟎</m:t>
                      </m:r>
                      <m:r>
                        <a:rPr lang="en-US" sz="2400" b="1">
                          <a:solidFill>
                            <a:srgbClr val="000000"/>
                          </a:solidFill>
                          <a:latin typeface="Cambria Math" panose="02040503050406030204" pitchFamily="18" charset="0"/>
                          <a:ea typeface="Cambria Math" panose="02040503050406030204" pitchFamily="18" charset="0"/>
                        </a:rPr>
                        <m:t> </m:t>
                      </m:r>
                      <m:r>
                        <a:rPr lang="en-US" sz="2400" b="1">
                          <a:solidFill>
                            <a:srgbClr val="000000"/>
                          </a:solidFill>
                          <a:latin typeface="Cambria Math" panose="02040503050406030204" pitchFamily="18" charset="0"/>
                          <a:ea typeface="Cambria Math" panose="02040503050406030204" pitchFamily="18" charset="0"/>
                        </a:rPr>
                        <m:t>𝐌𝐞𝐕</m:t>
                      </m:r>
                    </m:oMath>
                  </m:oMathPara>
                </a14:m>
                <a:endParaRPr lang="en-US" sz="2400" b="1" dirty="0">
                  <a:solidFill>
                    <a:srgbClr val="000000"/>
                  </a:solidFill>
                  <a:latin typeface="F17"/>
                </a:endParaRPr>
              </a:p>
            </p:txBody>
          </p:sp>
        </mc:Choice>
        <mc:Fallback xmlns="">
          <p:sp>
            <p:nvSpPr>
              <p:cNvPr id="19" name="Rectangle 18">
                <a:extLst>
                  <a:ext uri="{FF2B5EF4-FFF2-40B4-BE49-F238E27FC236}">
                    <a16:creationId xmlns:a16="http://schemas.microsoft.com/office/drawing/2014/main" id="{571A98AF-6559-4A83-B4C6-C50C0ADD000F}"/>
                  </a:ext>
                </a:extLst>
              </p:cNvPr>
              <p:cNvSpPr>
                <a:spLocks noRot="1" noChangeAspect="1" noMove="1" noResize="1" noEditPoints="1" noAdjustHandles="1" noChangeArrowheads="1" noChangeShapeType="1" noTextEdit="1"/>
              </p:cNvSpPr>
              <p:nvPr/>
            </p:nvSpPr>
            <p:spPr>
              <a:xfrm>
                <a:off x="4360902" y="2027370"/>
                <a:ext cx="3470191" cy="1569660"/>
              </a:xfrm>
              <a:prstGeom prst="rect">
                <a:avLst/>
              </a:prstGeom>
              <a:blipFill>
                <a:blip r:embed="rId5"/>
                <a:stretch>
                  <a:fillRect t="-1901"/>
                </a:stretch>
              </a:blipFill>
              <a:ln w="38100">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2ACCE90-EE12-40B2-99A7-C24D73392A53}"/>
                  </a:ext>
                </a:extLst>
              </p:cNvPr>
              <p:cNvSpPr/>
              <p:nvPr/>
            </p:nvSpPr>
            <p:spPr>
              <a:xfrm>
                <a:off x="4360901" y="3747037"/>
                <a:ext cx="3470191" cy="1569660"/>
              </a:xfrm>
              <a:prstGeom prst="rect">
                <a:avLst/>
              </a:prstGeom>
              <a:solidFill>
                <a:srgbClr val="FF0000">
                  <a:alpha val="60000"/>
                </a:srgbClr>
              </a:solidFill>
              <a:ln w="38100">
                <a:solidFill>
                  <a:schemeClr val="tx1"/>
                </a:solidFill>
              </a:ln>
            </p:spPr>
            <p:txBody>
              <a:bodyPr wrap="square">
                <a:spAutoFit/>
              </a:bodyPr>
              <a:lstStyle/>
              <a:p>
                <a:pPr algn="ctr"/>
                <a:r>
                  <a:rPr lang="de-DE" sz="2400" b="1" dirty="0">
                    <a:sym typeface="Wingdings" panose="05000000000000000000" pitchFamily="2" charset="2"/>
                  </a:rPr>
                  <a:t>&lt;cos(2</a:t>
                </a:r>
                <a:r>
                  <a:rPr lang="el-GR" sz="2400" b="1" dirty="0">
                    <a:sym typeface="Wingdings" panose="05000000000000000000" pitchFamily="2" charset="2"/>
                  </a:rPr>
                  <a:t>ϕ</a:t>
                </a:r>
                <a:r>
                  <a:rPr lang="de-DE" sz="2400" b="1" dirty="0">
                    <a:sym typeface="Wingdings" panose="05000000000000000000" pitchFamily="2" charset="2"/>
                  </a:rPr>
                  <a:t>)&gt;</a:t>
                </a:r>
                <a:r>
                  <a:rPr lang="en-US" sz="2400" b="1" dirty="0"/>
                  <a:t> ≡ Direction of particle ejection</a:t>
                </a:r>
              </a:p>
              <a:p>
                <a:pPr algn="ctr"/>
                <a:r>
                  <a:rPr lang="en-US" sz="2400" b="1" dirty="0"/>
                  <a:t>↓</a:t>
                </a:r>
              </a:p>
              <a:p>
                <a:pPr algn="ctr"/>
                <a14:m>
                  <m:oMathPara xmlns:m="http://schemas.openxmlformats.org/officeDocument/2006/math">
                    <m:oMathParaPr>
                      <m:jc m:val="centerGroup"/>
                    </m:oMathParaPr>
                    <m:oMath xmlns:m="http://schemas.openxmlformats.org/officeDocument/2006/math">
                      <m:r>
                        <a:rPr lang="en-US" sz="2400" b="1">
                          <a:solidFill>
                            <a:srgbClr val="000000"/>
                          </a:solidFill>
                          <a:latin typeface="Cambria Math" panose="02040503050406030204" pitchFamily="18" charset="0"/>
                          <a:ea typeface="Cambria Math" panose="02040503050406030204" pitchFamily="18" charset="0"/>
                        </a:rPr>
                        <m:t>𝛋</m:t>
                      </m:r>
                      <m:r>
                        <a:rPr lang="en-US" sz="2400" b="1">
                          <a:solidFill>
                            <a:srgbClr val="000000"/>
                          </a:solidFill>
                          <a:latin typeface="Cambria Math" panose="02040503050406030204" pitchFamily="18" charset="0"/>
                          <a:ea typeface="Cambria Math" panose="02040503050406030204" pitchFamily="18" charset="0"/>
                        </a:rPr>
                        <m:t>=</m:t>
                      </m:r>
                      <m:r>
                        <a:rPr lang="en-US" sz="2400" b="1">
                          <a:solidFill>
                            <a:srgbClr val="000000"/>
                          </a:solidFill>
                          <a:latin typeface="Cambria Math" panose="02040503050406030204" pitchFamily="18" charset="0"/>
                          <a:ea typeface="Cambria Math" panose="02040503050406030204" pitchFamily="18" charset="0"/>
                        </a:rPr>
                        <m:t>𝟏𝟕𝟎</m:t>
                      </m:r>
                      <m:r>
                        <a:rPr lang="en-US" sz="2400" b="1">
                          <a:solidFill>
                            <a:srgbClr val="000000"/>
                          </a:solidFill>
                          <a:latin typeface="Cambria Math" panose="02040503050406030204" pitchFamily="18" charset="0"/>
                          <a:ea typeface="Cambria Math" panose="02040503050406030204" pitchFamily="18" charset="0"/>
                        </a:rPr>
                        <m:t>−</m:t>
                      </m:r>
                      <m:r>
                        <a:rPr lang="en-US" sz="2400" b="1">
                          <a:solidFill>
                            <a:srgbClr val="000000"/>
                          </a:solidFill>
                          <a:latin typeface="Cambria Math" panose="02040503050406030204" pitchFamily="18" charset="0"/>
                          <a:ea typeface="Cambria Math" panose="02040503050406030204" pitchFamily="18" charset="0"/>
                        </a:rPr>
                        <m:t>𝟑𝟕𝟎</m:t>
                      </m:r>
                      <m:r>
                        <a:rPr lang="en-US" sz="2400" b="1">
                          <a:solidFill>
                            <a:srgbClr val="000000"/>
                          </a:solidFill>
                          <a:latin typeface="Cambria Math" panose="02040503050406030204" pitchFamily="18" charset="0"/>
                          <a:ea typeface="Cambria Math" panose="02040503050406030204" pitchFamily="18" charset="0"/>
                        </a:rPr>
                        <m:t> </m:t>
                      </m:r>
                      <m:r>
                        <a:rPr lang="en-US" sz="2400" b="1">
                          <a:solidFill>
                            <a:srgbClr val="000000"/>
                          </a:solidFill>
                          <a:latin typeface="Cambria Math" panose="02040503050406030204" pitchFamily="18" charset="0"/>
                          <a:ea typeface="Cambria Math" panose="02040503050406030204" pitchFamily="18" charset="0"/>
                        </a:rPr>
                        <m:t>𝐌𝐞𝐕</m:t>
                      </m:r>
                    </m:oMath>
                  </m:oMathPara>
                </a14:m>
                <a:endParaRPr lang="en-US" sz="2400" b="1" dirty="0">
                  <a:solidFill>
                    <a:srgbClr val="000000"/>
                  </a:solidFill>
                  <a:latin typeface="F17"/>
                </a:endParaRPr>
              </a:p>
            </p:txBody>
          </p:sp>
        </mc:Choice>
        <mc:Fallback xmlns="">
          <p:sp>
            <p:nvSpPr>
              <p:cNvPr id="20" name="Rectangle 19">
                <a:extLst>
                  <a:ext uri="{FF2B5EF4-FFF2-40B4-BE49-F238E27FC236}">
                    <a16:creationId xmlns:a16="http://schemas.microsoft.com/office/drawing/2014/main" id="{12ACCE90-EE12-40B2-99A7-C24D73392A53}"/>
                  </a:ext>
                </a:extLst>
              </p:cNvPr>
              <p:cNvSpPr>
                <a:spLocks noRot="1" noChangeAspect="1" noMove="1" noResize="1" noEditPoints="1" noAdjustHandles="1" noChangeArrowheads="1" noChangeShapeType="1" noTextEdit="1"/>
              </p:cNvSpPr>
              <p:nvPr/>
            </p:nvSpPr>
            <p:spPr>
              <a:xfrm>
                <a:off x="4360901" y="3747037"/>
                <a:ext cx="3470191" cy="1569660"/>
              </a:xfrm>
              <a:prstGeom prst="rect">
                <a:avLst/>
              </a:prstGeom>
              <a:blipFill>
                <a:blip r:embed="rId6"/>
                <a:stretch>
                  <a:fillRect t="-1901" r="-694"/>
                </a:stretch>
              </a:blipFill>
              <a:ln w="38100">
                <a:solidFill>
                  <a:schemeClr val="tx1"/>
                </a:solidFill>
              </a:ln>
            </p:spPr>
            <p:txBody>
              <a:bodyPr/>
              <a:lstStyle/>
              <a:p>
                <a:r>
                  <a:rPr lang="en-DE">
                    <a:noFill/>
                  </a:rPr>
                  <a:t> </a:t>
                </a:r>
              </a:p>
            </p:txBody>
          </p:sp>
        </mc:Fallback>
      </mc:AlternateContent>
      <p:sp>
        <p:nvSpPr>
          <p:cNvPr id="9" name="Arrow: Right 8">
            <a:extLst>
              <a:ext uri="{FF2B5EF4-FFF2-40B4-BE49-F238E27FC236}">
                <a16:creationId xmlns:a16="http://schemas.microsoft.com/office/drawing/2014/main" id="{0FF390E2-2EBA-4E7A-B050-83B106157BD8}"/>
              </a:ext>
            </a:extLst>
          </p:cNvPr>
          <p:cNvSpPr/>
          <p:nvPr/>
        </p:nvSpPr>
        <p:spPr>
          <a:xfrm>
            <a:off x="3864003" y="2711331"/>
            <a:ext cx="424901" cy="283799"/>
          </a:xfrm>
          <a:prstGeom prst="rightArrow">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Arrow: Right 20">
            <a:extLst>
              <a:ext uri="{FF2B5EF4-FFF2-40B4-BE49-F238E27FC236}">
                <a16:creationId xmlns:a16="http://schemas.microsoft.com/office/drawing/2014/main" id="{898B27B5-FF1E-4A61-A96C-9072AF827A55}"/>
              </a:ext>
            </a:extLst>
          </p:cNvPr>
          <p:cNvSpPr/>
          <p:nvPr/>
        </p:nvSpPr>
        <p:spPr>
          <a:xfrm rot="10800000">
            <a:off x="7900277" y="4083410"/>
            <a:ext cx="424901" cy="283799"/>
          </a:xfrm>
          <a:prstGeom prst="rightArrow">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Rectangle 21">
            <a:extLst>
              <a:ext uri="{FF2B5EF4-FFF2-40B4-BE49-F238E27FC236}">
                <a16:creationId xmlns:a16="http://schemas.microsoft.com/office/drawing/2014/main" id="{803F7D78-9B1E-4A3B-B124-3CCB348C3FE0}"/>
              </a:ext>
            </a:extLst>
          </p:cNvPr>
          <p:cNvSpPr/>
          <p:nvPr/>
        </p:nvSpPr>
        <p:spPr>
          <a:xfrm>
            <a:off x="1" y="5470604"/>
            <a:ext cx="12191999" cy="1107996"/>
          </a:xfrm>
          <a:prstGeom prst="rect">
            <a:avLst/>
          </a:prstGeom>
          <a:solidFill>
            <a:srgbClr val="FFFF00">
              <a:alpha val="75000"/>
            </a:srgbClr>
          </a:solidFill>
        </p:spPr>
        <p:txBody>
          <a:bodyPr wrap="square">
            <a:spAutoFit/>
          </a:bodyPr>
          <a:lstStyle/>
          <a:p>
            <a:pPr algn="ctr"/>
            <a:r>
              <a:rPr lang="en-US" sz="2200" b="1" dirty="0"/>
              <a:t>Two observables of the high pressures results in matter to be ejected in specific directions:</a:t>
            </a:r>
          </a:p>
          <a:p>
            <a:pPr marL="180975" indent="-180975">
              <a:buFont typeface="Arial" panose="020B0604020202020204" pitchFamily="34" charset="0"/>
              <a:buChar char="•"/>
              <a:tabLst>
                <a:tab pos="2238375" algn="l"/>
              </a:tabLst>
            </a:pPr>
            <a:r>
              <a:rPr lang="en-US" sz="2200" b="1" dirty="0"/>
              <a:t>Directed Flow v</a:t>
            </a:r>
            <a:r>
              <a:rPr lang="en-US" sz="2200" b="1" baseline="-25000" dirty="0"/>
              <a:t>1</a:t>
            </a:r>
            <a:r>
              <a:rPr lang="en-US" sz="2200" b="1" dirty="0"/>
              <a:t>  	Nucleons deflected sideways in the reaction plane  </a:t>
            </a:r>
            <a:endParaRPr lang="en-US" sz="2200" b="1" baseline="-25000" dirty="0"/>
          </a:p>
          <a:p>
            <a:pPr marL="180975" indent="-180975" defTabSz="806450">
              <a:buFont typeface="Arial" panose="020B0604020202020204" pitchFamily="34" charset="0"/>
              <a:buChar char="•"/>
              <a:tabLst>
                <a:tab pos="2238375" algn="l"/>
              </a:tabLst>
            </a:pPr>
            <a:r>
              <a:rPr lang="en-US" sz="2200" b="1" dirty="0"/>
              <a:t>Elliptic Flow v</a:t>
            </a:r>
            <a:r>
              <a:rPr lang="en-US" sz="2200" b="1" baseline="-25000" dirty="0"/>
              <a:t>2</a:t>
            </a:r>
            <a:r>
              <a:rPr lang="en-US" sz="2200" b="1" dirty="0"/>
              <a:t>  	Nucleons are “squeezed out” above and below or “expanded in” the reaction plane</a:t>
            </a:r>
            <a:endParaRPr lang="en-DE" sz="2200" b="1" dirty="0"/>
          </a:p>
        </p:txBody>
      </p:sp>
    </p:spTree>
    <p:extLst>
      <p:ext uri="{BB962C8B-B14F-4D97-AF65-F5344CB8AC3E}">
        <p14:creationId xmlns:p14="http://schemas.microsoft.com/office/powerpoint/2010/main" val="415537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A7DC-3EF9-484F-8478-ACF614164B23}"/>
              </a:ext>
            </a:extLst>
          </p:cNvPr>
          <p:cNvSpPr>
            <a:spLocks noGrp="1"/>
          </p:cNvSpPr>
          <p:nvPr>
            <p:ph type="title"/>
          </p:nvPr>
        </p:nvSpPr>
        <p:spPr/>
        <p:txBody>
          <a:bodyPr/>
          <a:lstStyle/>
          <a:p>
            <a:r>
              <a:rPr lang="en-US" dirty="0"/>
              <a:t>T</a:t>
            </a:r>
            <a:r>
              <a:rPr lang="en-US" sz="2800" dirty="0"/>
              <a:t>OPICS</a:t>
            </a:r>
            <a:r>
              <a:rPr lang="en-US" dirty="0"/>
              <a:t> A</a:t>
            </a:r>
            <a:r>
              <a:rPr lang="en-US" sz="2800" dirty="0"/>
              <a:t>DDRESSED</a:t>
            </a:r>
            <a:r>
              <a:rPr lang="en-US" dirty="0"/>
              <a:t> I</a:t>
            </a:r>
            <a:r>
              <a:rPr lang="en-US" sz="2800" dirty="0"/>
              <a:t>N</a:t>
            </a:r>
            <a:r>
              <a:rPr lang="en-US" dirty="0"/>
              <a:t> T</a:t>
            </a:r>
            <a:r>
              <a:rPr lang="en-US" sz="2800" dirty="0"/>
              <a:t>HIS</a:t>
            </a:r>
            <a:r>
              <a:rPr lang="en-US" dirty="0"/>
              <a:t> T</a:t>
            </a:r>
            <a:r>
              <a:rPr lang="en-US" sz="2800" dirty="0"/>
              <a:t>ALK</a:t>
            </a:r>
            <a:endParaRPr lang="en-DE" dirty="0"/>
          </a:p>
        </p:txBody>
      </p:sp>
      <p:sp>
        <p:nvSpPr>
          <p:cNvPr id="3" name="Date Placeholder 2">
            <a:extLst>
              <a:ext uri="{FF2B5EF4-FFF2-40B4-BE49-F238E27FC236}">
                <a16:creationId xmlns:a16="http://schemas.microsoft.com/office/drawing/2014/main" id="{2453F2E7-E1B0-4334-8DD6-8EA23909C941}"/>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810A5059-459A-413D-BCAB-D8962C43FBE6}"/>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5A7E7A92-E53E-4D25-86E5-A369CFCB1A5A}"/>
              </a:ext>
            </a:extLst>
          </p:cNvPr>
          <p:cNvSpPr>
            <a:spLocks noGrp="1"/>
          </p:cNvSpPr>
          <p:nvPr>
            <p:ph type="sldNum" sz="quarter" idx="12"/>
          </p:nvPr>
        </p:nvSpPr>
        <p:spPr/>
        <p:txBody>
          <a:bodyPr/>
          <a:lstStyle/>
          <a:p>
            <a:fld id="{2A4535BA-AEF2-4785-BF1B-EDE950106C20}" type="slidenum">
              <a:rPr lang="en-GB" smtClean="0"/>
              <a:pPr/>
              <a:t>2</a:t>
            </a:fld>
            <a:endParaRPr lang="en-GB" dirty="0"/>
          </a:p>
        </p:txBody>
      </p:sp>
      <p:sp>
        <p:nvSpPr>
          <p:cNvPr id="6" name="Content Placeholder 5">
            <a:extLst>
              <a:ext uri="{FF2B5EF4-FFF2-40B4-BE49-F238E27FC236}">
                <a16:creationId xmlns:a16="http://schemas.microsoft.com/office/drawing/2014/main" id="{368853AC-A5CC-4E76-BC41-E7717ADB84EF}"/>
              </a:ext>
            </a:extLst>
          </p:cNvPr>
          <p:cNvSpPr>
            <a:spLocks noGrp="1"/>
          </p:cNvSpPr>
          <p:nvPr>
            <p:ph idx="1"/>
          </p:nvPr>
        </p:nvSpPr>
        <p:spPr>
          <a:xfrm>
            <a:off x="262467" y="914401"/>
            <a:ext cx="11692466" cy="3954600"/>
          </a:xfrm>
        </p:spPr>
        <p:txBody>
          <a:bodyPr>
            <a:normAutofit/>
          </a:bodyPr>
          <a:lstStyle/>
          <a:p>
            <a:pPr>
              <a:spcAft>
                <a:spcPts val="1200"/>
              </a:spcAft>
              <a:buFont typeface="Wingdings" panose="05000000000000000000" pitchFamily="2" charset="2"/>
              <a:buChar char="§"/>
            </a:pPr>
            <a:r>
              <a:rPr lang="en-US" sz="2400" b="1" dirty="0">
                <a:solidFill>
                  <a:srgbClr val="FF0000"/>
                </a:solidFill>
                <a:latin typeface="+mn-lt"/>
              </a:rPr>
              <a:t>Heavy Ion Collisions  ↔ Astrophysical Events &amp; Objects</a:t>
            </a:r>
            <a:endParaRPr lang="en-US" sz="2400" b="1" dirty="0">
              <a:latin typeface="+mn-lt"/>
            </a:endParaRPr>
          </a:p>
          <a:p>
            <a:pPr>
              <a:buFont typeface="Wingdings" panose="05000000000000000000" pitchFamily="2" charset="2"/>
              <a:buChar char="§"/>
            </a:pPr>
            <a:r>
              <a:rPr lang="en-US" sz="2400" b="1" dirty="0">
                <a:solidFill>
                  <a:srgbClr val="FF0000"/>
                </a:solidFill>
                <a:latin typeface="+mn-lt"/>
              </a:rPr>
              <a:t>High Density </a:t>
            </a:r>
            <a:r>
              <a:rPr lang="en-US" sz="2400" b="1" dirty="0" err="1">
                <a:solidFill>
                  <a:srgbClr val="FF0000"/>
                </a:solidFill>
                <a:latin typeface="+mn-lt"/>
              </a:rPr>
              <a:t>EoS</a:t>
            </a:r>
            <a:r>
              <a:rPr lang="en-US" sz="2400" b="1" dirty="0">
                <a:solidFill>
                  <a:srgbClr val="FF0000"/>
                </a:solidFill>
                <a:latin typeface="+mn-lt"/>
              </a:rPr>
              <a:t> Observables for CBM@FAIR</a:t>
            </a:r>
          </a:p>
          <a:p>
            <a:pPr lvl="1">
              <a:buFont typeface="Wingdings" panose="05000000000000000000" pitchFamily="2" charset="2"/>
              <a:buChar char="§"/>
            </a:pPr>
            <a:r>
              <a:rPr lang="en-US" b="1" dirty="0">
                <a:solidFill>
                  <a:srgbClr val="0033CC"/>
                </a:solidFill>
                <a:latin typeface="+mn-lt"/>
              </a:rPr>
              <a:t>Nuclear Symmetric Matter EOS</a:t>
            </a:r>
          </a:p>
          <a:p>
            <a:pPr lvl="1">
              <a:buFont typeface="Wingdings" panose="05000000000000000000" pitchFamily="2" charset="2"/>
              <a:buChar char="§"/>
            </a:pPr>
            <a:r>
              <a:rPr lang="en-US" b="1" dirty="0">
                <a:solidFill>
                  <a:srgbClr val="0033CC"/>
                </a:solidFill>
                <a:latin typeface="+mn-lt"/>
              </a:rPr>
              <a:t>Neutron Matter EOS</a:t>
            </a:r>
          </a:p>
          <a:p>
            <a:pPr lvl="2">
              <a:buFont typeface="Wingdings" panose="05000000000000000000" pitchFamily="2" charset="2"/>
              <a:buChar char="§"/>
            </a:pPr>
            <a:r>
              <a:rPr lang="en-US" sz="2400" b="1" dirty="0">
                <a:latin typeface="+mn-lt"/>
              </a:rPr>
              <a:t>Symmetry Energy</a:t>
            </a:r>
          </a:p>
          <a:p>
            <a:pPr lvl="2">
              <a:spcAft>
                <a:spcPts val="1200"/>
              </a:spcAft>
              <a:buFont typeface="Wingdings" panose="05000000000000000000" pitchFamily="2" charset="2"/>
              <a:buChar char="§"/>
            </a:pPr>
            <a:r>
              <a:rPr lang="en-US" sz="2400" b="1" dirty="0">
                <a:latin typeface="+mn-lt"/>
              </a:rPr>
              <a:t>Hyperons in Dense Matter: ΛN, ΛNN, and ΛΛN interactions</a:t>
            </a:r>
          </a:p>
          <a:p>
            <a:pPr>
              <a:spcAft>
                <a:spcPts val="1200"/>
              </a:spcAft>
              <a:buFont typeface="Wingdings" panose="05000000000000000000" pitchFamily="2" charset="2"/>
              <a:buChar char="§"/>
            </a:pPr>
            <a:r>
              <a:rPr lang="en-US" sz="2400" b="1" dirty="0">
                <a:solidFill>
                  <a:srgbClr val="FF0000"/>
                </a:solidFill>
                <a:latin typeface="+mn-lt"/>
              </a:rPr>
              <a:t>Experimental Challenges</a:t>
            </a:r>
            <a:endParaRPr lang="en-US" sz="2400" b="1" dirty="0">
              <a:latin typeface="+mn-lt"/>
            </a:endParaRPr>
          </a:p>
          <a:p>
            <a:pPr>
              <a:buFont typeface="Wingdings" panose="05000000000000000000" pitchFamily="2" charset="2"/>
              <a:buChar char="§"/>
            </a:pPr>
            <a:r>
              <a:rPr lang="en-US" sz="2400" b="1" dirty="0">
                <a:solidFill>
                  <a:srgbClr val="FF0000"/>
                </a:solidFill>
                <a:latin typeface="+mn-lt"/>
              </a:rPr>
              <a:t>Summary and Outlook</a:t>
            </a:r>
            <a:endParaRPr lang="en-DE" sz="2400" b="1" dirty="0">
              <a:solidFill>
                <a:srgbClr val="FF0000"/>
              </a:solidFill>
              <a:latin typeface="+mn-lt"/>
            </a:endParaRPr>
          </a:p>
        </p:txBody>
      </p:sp>
    </p:spTree>
    <p:extLst>
      <p:ext uri="{BB962C8B-B14F-4D97-AF65-F5344CB8AC3E}">
        <p14:creationId xmlns:p14="http://schemas.microsoft.com/office/powerpoint/2010/main" val="304293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a:t>
            </a:r>
            <a:r>
              <a:rPr lang="de-DE" dirty="0">
                <a:solidFill>
                  <a:prstClr val="white"/>
                </a:solidFill>
              </a:rPr>
              <a:t>] – C</a:t>
            </a:r>
            <a:r>
              <a:rPr lang="de-DE" sz="2800" dirty="0">
                <a:solidFill>
                  <a:prstClr val="white"/>
                </a:solidFill>
              </a:rPr>
              <a:t>OLLECTIVE </a:t>
            </a:r>
            <a:r>
              <a:rPr lang="de-DE" dirty="0">
                <a:solidFill>
                  <a:prstClr val="white"/>
                </a:solidFill>
              </a:rPr>
              <a:t>F</a:t>
            </a:r>
            <a:r>
              <a:rPr lang="de-DE" sz="2800" dirty="0">
                <a:solidFill>
                  <a:prstClr val="white"/>
                </a:solidFill>
              </a:rPr>
              <a:t>LOW</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20</a:t>
            </a:fld>
            <a:endParaRPr lang="en-GB"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7AFCB78-01A7-49DB-A09B-09EC429BCE5F}"/>
                  </a:ext>
                </a:extLst>
              </p:cNvPr>
              <p:cNvSpPr/>
              <p:nvPr/>
            </p:nvSpPr>
            <p:spPr>
              <a:xfrm>
                <a:off x="126958" y="2013394"/>
                <a:ext cx="6902184" cy="2800767"/>
              </a:xfrm>
              <a:prstGeom prst="rect">
                <a:avLst/>
              </a:prstGeom>
              <a:solidFill>
                <a:srgbClr val="FF0000">
                  <a:alpha val="60000"/>
                </a:srgbClr>
              </a:solidFill>
              <a:ln w="38100">
                <a:solidFill>
                  <a:schemeClr val="tx1"/>
                </a:solidFill>
              </a:ln>
            </p:spPr>
            <p:txBody>
              <a:bodyPr wrap="square">
                <a:spAutoFit/>
              </a:bodyPr>
              <a:lstStyle/>
              <a:p>
                <a:pPr algn="ctr"/>
                <a:r>
                  <a:rPr lang="en-US" sz="2200" b="1" dirty="0">
                    <a:solidFill>
                      <a:srgbClr val="000000"/>
                    </a:solidFill>
                    <a:latin typeface="F17"/>
                  </a:rPr>
                  <a:t>Nuclear Incompressibility, </a:t>
                </a:r>
                <a14:m>
                  <m:oMath xmlns:m="http://schemas.openxmlformats.org/officeDocument/2006/math">
                    <m:r>
                      <a:rPr lang="en-US" sz="2200" b="1" i="0" smtClean="0">
                        <a:solidFill>
                          <a:srgbClr val="000000"/>
                        </a:solidFill>
                        <a:latin typeface="Cambria Math" panose="02040503050406030204" pitchFamily="18" charset="0"/>
                        <a:ea typeface="Cambria Math" panose="02040503050406030204" pitchFamily="18" charset="0"/>
                      </a:rPr>
                      <m:t>𝛋</m:t>
                    </m:r>
                    <m:r>
                      <a:rPr lang="en-US" sz="2200" b="1" i="1" smtClean="0">
                        <a:solidFill>
                          <a:srgbClr val="000000"/>
                        </a:solidFill>
                        <a:latin typeface="Cambria Math" panose="02040503050406030204" pitchFamily="18" charset="0"/>
                        <a:ea typeface="Cambria Math" panose="02040503050406030204" pitchFamily="18" charset="0"/>
                      </a:rPr>
                      <m:t> ~ </m:t>
                    </m:r>
                    <m:r>
                      <a:rPr lang="en-US" sz="2200" b="1" i="0" smtClean="0">
                        <a:solidFill>
                          <a:srgbClr val="000000"/>
                        </a:solidFill>
                        <a:latin typeface="Cambria Math" panose="02040503050406030204" pitchFamily="18" charset="0"/>
                        <a:ea typeface="Cambria Math" panose="02040503050406030204" pitchFamily="18" charset="0"/>
                      </a:rPr>
                      <m:t>𝟐𝟎𝟎</m:t>
                    </m:r>
                    <m:r>
                      <a:rPr lang="en-US" sz="2200" b="1" i="0" smtClean="0">
                        <a:solidFill>
                          <a:srgbClr val="000000"/>
                        </a:solidFill>
                        <a:latin typeface="Cambria Math" panose="02040503050406030204" pitchFamily="18" charset="0"/>
                        <a:ea typeface="Cambria Math" panose="02040503050406030204" pitchFamily="18" charset="0"/>
                      </a:rPr>
                      <m:t>−</m:t>
                    </m:r>
                    <m:r>
                      <a:rPr lang="en-US" sz="2200" b="1" i="0" smtClean="0">
                        <a:solidFill>
                          <a:srgbClr val="000000"/>
                        </a:solidFill>
                        <a:latin typeface="Cambria Math" panose="02040503050406030204" pitchFamily="18" charset="0"/>
                        <a:ea typeface="Cambria Math" panose="02040503050406030204" pitchFamily="18" charset="0"/>
                      </a:rPr>
                      <m:t>𝟑𝟎𝟎</m:t>
                    </m:r>
                    <m:r>
                      <a:rPr lang="en-US" sz="2200" b="1" i="0" smtClean="0">
                        <a:solidFill>
                          <a:srgbClr val="000000"/>
                        </a:solidFill>
                        <a:latin typeface="Cambria Math" panose="02040503050406030204" pitchFamily="18" charset="0"/>
                        <a:ea typeface="Cambria Math" panose="02040503050406030204" pitchFamily="18" charset="0"/>
                      </a:rPr>
                      <m:t> </m:t>
                    </m:r>
                    <m:r>
                      <a:rPr lang="en-US" sz="2200" b="1" i="0" smtClean="0">
                        <a:solidFill>
                          <a:srgbClr val="000000"/>
                        </a:solidFill>
                        <a:latin typeface="Cambria Math" panose="02040503050406030204" pitchFamily="18" charset="0"/>
                        <a:ea typeface="Cambria Math" panose="02040503050406030204" pitchFamily="18" charset="0"/>
                      </a:rPr>
                      <m:t>𝐌𝐞𝐕</m:t>
                    </m:r>
                  </m:oMath>
                </a14:m>
                <a:endParaRPr lang="en-US" sz="2200" b="1" dirty="0">
                  <a:solidFill>
                    <a:srgbClr val="000000"/>
                  </a:solidFill>
                  <a:latin typeface="F17"/>
                </a:endParaRPr>
              </a:p>
              <a:p>
                <a:endParaRPr lang="en-US" sz="2200" b="1" dirty="0">
                  <a:solidFill>
                    <a:srgbClr val="000000"/>
                  </a:solidFill>
                  <a:latin typeface="F17"/>
                </a:endParaRPr>
              </a:p>
              <a:p>
                <a:r>
                  <a:rPr lang="en-US" sz="2200" b="1" dirty="0">
                    <a:solidFill>
                      <a:srgbClr val="000000"/>
                    </a:solidFill>
                    <a:latin typeface="F17"/>
                  </a:rPr>
                  <a:t>Reflects that the interpretation of proton flow data using transport models is not straight forward as it depends on:</a:t>
                </a:r>
              </a:p>
              <a:p>
                <a:pPr marL="342900" indent="-342900">
                  <a:buFont typeface="Arial" panose="020B0604020202020204" pitchFamily="34" charset="0"/>
                  <a:buChar char="•"/>
                </a:pPr>
                <a:r>
                  <a:rPr lang="en-US" sz="2200" b="1" dirty="0">
                    <a:solidFill>
                      <a:srgbClr val="000000"/>
                    </a:solidFill>
                    <a:latin typeface="F17"/>
                  </a:rPr>
                  <a:t>Equation of state </a:t>
                </a:r>
              </a:p>
              <a:p>
                <a:pPr marL="342900" indent="-342900">
                  <a:buFont typeface="Arial" panose="020B0604020202020204" pitchFamily="34" charset="0"/>
                  <a:buChar char="•"/>
                </a:pPr>
                <a:r>
                  <a:rPr lang="en-US" sz="2200" b="1" dirty="0">
                    <a:solidFill>
                      <a:srgbClr val="000000"/>
                    </a:solidFill>
                    <a:latin typeface="F17"/>
                  </a:rPr>
                  <a:t>In-medium nucleon-nucleon cross section</a:t>
                </a:r>
              </a:p>
              <a:p>
                <a:pPr marL="342900" indent="-342900">
                  <a:buFont typeface="Arial" panose="020B0604020202020204" pitchFamily="34" charset="0"/>
                  <a:buChar char="•"/>
                </a:pPr>
                <a:r>
                  <a:rPr lang="en-US" sz="2200" b="1" dirty="0">
                    <a:solidFill>
                      <a:srgbClr val="000000"/>
                    </a:solidFill>
                    <a:latin typeface="F17"/>
                  </a:rPr>
                  <a:t>In-medium momentum-dependent interactions </a:t>
                </a:r>
              </a:p>
              <a:p>
                <a:pPr marL="342900" indent="-342900">
                  <a:buFont typeface="Arial" panose="020B0604020202020204" pitchFamily="34" charset="0"/>
                  <a:buChar char="•"/>
                </a:pPr>
                <a:r>
                  <a:rPr lang="en-US" sz="2200" b="1" dirty="0">
                    <a:solidFill>
                      <a:srgbClr val="000000"/>
                    </a:solidFill>
                    <a:latin typeface="F17"/>
                  </a:rPr>
                  <a:t>N</a:t>
                </a:r>
                <a:r>
                  <a:rPr lang="en-US" sz="2200" b="1" dirty="0"/>
                  <a:t>ucleonic clusters</a:t>
                </a:r>
              </a:p>
            </p:txBody>
          </p:sp>
        </mc:Choice>
        <mc:Fallback xmlns="">
          <p:sp>
            <p:nvSpPr>
              <p:cNvPr id="6" name="Rectangle 5">
                <a:extLst>
                  <a:ext uri="{FF2B5EF4-FFF2-40B4-BE49-F238E27FC236}">
                    <a16:creationId xmlns:a16="http://schemas.microsoft.com/office/drawing/2014/main" id="{A7AFCB78-01A7-49DB-A09B-09EC429BCE5F}"/>
                  </a:ext>
                </a:extLst>
              </p:cNvPr>
              <p:cNvSpPr>
                <a:spLocks noRot="1" noChangeAspect="1" noMove="1" noResize="1" noEditPoints="1" noAdjustHandles="1" noChangeArrowheads="1" noChangeShapeType="1" noTextEdit="1"/>
              </p:cNvSpPr>
              <p:nvPr/>
            </p:nvSpPr>
            <p:spPr>
              <a:xfrm>
                <a:off x="126958" y="2013394"/>
                <a:ext cx="6902184" cy="2800767"/>
              </a:xfrm>
              <a:prstGeom prst="rect">
                <a:avLst/>
              </a:prstGeom>
              <a:blipFill>
                <a:blip r:embed="rId3"/>
                <a:stretch>
                  <a:fillRect l="-879" t="-644" r="-264" b="-2790"/>
                </a:stretch>
              </a:blipFill>
              <a:ln w="38100">
                <a:solidFill>
                  <a:schemeClr val="tx1"/>
                </a:solidFill>
              </a:ln>
            </p:spPr>
            <p:txBody>
              <a:bodyPr/>
              <a:lstStyle/>
              <a:p>
                <a:r>
                  <a:rPr lang="en-DE">
                    <a:noFill/>
                  </a:rPr>
                  <a:t> </a:t>
                </a:r>
              </a:p>
            </p:txBody>
          </p:sp>
        </mc:Fallback>
      </mc:AlternateContent>
      <p:pic>
        <p:nvPicPr>
          <p:cNvPr id="13" name="Picture 2" descr="https://science.sciencemag.org/content/sci/298/5598/1592/F3.large.jpg?width=800&amp;height=600&amp;carousel=1">
            <a:extLst>
              <a:ext uri="{FF2B5EF4-FFF2-40B4-BE49-F238E27FC236}">
                <a16:creationId xmlns:a16="http://schemas.microsoft.com/office/drawing/2014/main" id="{88667AF7-A496-4464-AB03-A803D087CFE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9142" y="1989000"/>
            <a:ext cx="5131583" cy="422981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5">
            <a:extLst>
              <a:ext uri="{FF2B5EF4-FFF2-40B4-BE49-F238E27FC236}">
                <a16:creationId xmlns:a16="http://schemas.microsoft.com/office/drawing/2014/main" id="{1C3AFE31-4F01-405F-822F-16D02F7BFD79}"/>
              </a:ext>
            </a:extLst>
          </p:cNvPr>
          <p:cNvSpPr txBox="1">
            <a:spLocks/>
          </p:cNvSpPr>
          <p:nvPr/>
        </p:nvSpPr>
        <p:spPr>
          <a:xfrm>
            <a:off x="345816" y="837172"/>
            <a:ext cx="11500365" cy="990689"/>
          </a:xfrm>
          <a:prstGeom prst="rect">
            <a:avLst/>
          </a:prstGeom>
          <a:solidFill>
            <a:srgbClr val="92D05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b="1" dirty="0">
                <a:solidFill>
                  <a:srgbClr val="002060"/>
                </a:solidFill>
                <a:latin typeface="+mn-lt"/>
              </a:rPr>
              <a:t>Collective flow of nucleons driven by the pressure gradient – </a:t>
            </a:r>
          </a:p>
          <a:p>
            <a:pPr marL="0" indent="0" algn="ctr">
              <a:lnSpc>
                <a:spcPct val="100000"/>
              </a:lnSpc>
              <a:spcBef>
                <a:spcPts val="0"/>
              </a:spcBef>
              <a:buNone/>
            </a:pPr>
            <a:r>
              <a:rPr lang="de-DE" b="1" dirty="0">
                <a:solidFill>
                  <a:srgbClr val="002060"/>
                </a:solidFill>
                <a:latin typeface="+mn-lt"/>
              </a:rPr>
              <a:t>Sensitive to nuclear incompressibility, 𝛋 → Equation of State</a:t>
            </a:r>
          </a:p>
        </p:txBody>
      </p:sp>
      <p:grpSp>
        <p:nvGrpSpPr>
          <p:cNvPr id="17" name="Group 16">
            <a:extLst>
              <a:ext uri="{FF2B5EF4-FFF2-40B4-BE49-F238E27FC236}">
                <a16:creationId xmlns:a16="http://schemas.microsoft.com/office/drawing/2014/main" id="{8F70B1C6-0A0A-4401-8E50-790E9BDEDDE6}"/>
              </a:ext>
            </a:extLst>
          </p:cNvPr>
          <p:cNvGrpSpPr/>
          <p:nvPr/>
        </p:nvGrpSpPr>
        <p:grpSpPr>
          <a:xfrm>
            <a:off x="8456737" y="6199940"/>
            <a:ext cx="4135341" cy="523220"/>
            <a:chOff x="8491473" y="6270822"/>
            <a:chExt cx="3763196" cy="523220"/>
          </a:xfrm>
        </p:grpSpPr>
        <p:sp>
          <p:nvSpPr>
            <p:cNvPr id="18" name="TextBox 17">
              <a:extLst>
                <a:ext uri="{FF2B5EF4-FFF2-40B4-BE49-F238E27FC236}">
                  <a16:creationId xmlns:a16="http://schemas.microsoft.com/office/drawing/2014/main" id="{CD7F3710-0269-4177-90A7-98AB7EDC63C2}"/>
                </a:ext>
              </a:extLst>
            </p:cNvPr>
            <p:cNvSpPr txBox="1"/>
            <p:nvPr/>
          </p:nvSpPr>
          <p:spPr>
            <a:xfrm>
              <a:off x="8773061" y="6270822"/>
              <a:ext cx="3481608" cy="523220"/>
            </a:xfrm>
            <a:prstGeom prst="rect">
              <a:avLst/>
            </a:prstGeom>
            <a:noFill/>
          </p:spPr>
          <p:txBody>
            <a:bodyPr wrap="square" rtlCol="0">
              <a:spAutoFit/>
            </a:bodyPr>
            <a:lstStyle/>
            <a:p>
              <a:r>
                <a:rPr lang="en-GB" sz="1400" b="1" i="1" dirty="0"/>
                <a:t>P. </a:t>
              </a:r>
              <a:r>
                <a:rPr lang="en-GB" sz="1400" b="1" i="1" dirty="0" err="1"/>
                <a:t>Danielewicz</a:t>
              </a:r>
              <a:r>
                <a:rPr lang="en-GB" sz="1400" b="1" i="1" dirty="0"/>
                <a:t> et al., Science 298 (2002) 1592 </a:t>
              </a:r>
            </a:p>
          </p:txBody>
        </p:sp>
        <p:pic>
          <p:nvPicPr>
            <p:cNvPr id="19" name="Picture 18">
              <a:extLst>
                <a:ext uri="{FF2B5EF4-FFF2-40B4-BE49-F238E27FC236}">
                  <a16:creationId xmlns:a16="http://schemas.microsoft.com/office/drawing/2014/main" id="{F316396D-153F-4F0C-979F-5856DCEE8E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1473" y="6341866"/>
              <a:ext cx="327122" cy="216024"/>
            </a:xfrm>
            <a:prstGeom prst="rect">
              <a:avLst/>
            </a:prstGeom>
          </p:spPr>
        </p:pic>
      </p:grpSp>
    </p:spTree>
    <p:extLst>
      <p:ext uri="{BB962C8B-B14F-4D97-AF65-F5344CB8AC3E}">
        <p14:creationId xmlns:p14="http://schemas.microsoft.com/office/powerpoint/2010/main" val="11616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a:t>
            </a:r>
            <a:r>
              <a:rPr lang="de-DE" dirty="0">
                <a:solidFill>
                  <a:prstClr val="white"/>
                </a:solidFill>
              </a:rPr>
              <a:t>] – C</a:t>
            </a:r>
            <a:r>
              <a:rPr lang="de-DE" sz="2800" dirty="0">
                <a:solidFill>
                  <a:prstClr val="white"/>
                </a:solidFill>
              </a:rPr>
              <a:t>OLLECTIVE </a:t>
            </a:r>
            <a:r>
              <a:rPr lang="de-DE" dirty="0">
                <a:solidFill>
                  <a:prstClr val="white"/>
                </a:solidFill>
              </a:rPr>
              <a:t>F</a:t>
            </a:r>
            <a:r>
              <a:rPr lang="de-DE" sz="2800" dirty="0">
                <a:solidFill>
                  <a:prstClr val="white"/>
                </a:solidFill>
              </a:rPr>
              <a:t>LOW</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21</a:t>
            </a:fld>
            <a:endParaRPr lang="en-GB"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7AFCB78-01A7-49DB-A09B-09EC429BCE5F}"/>
                  </a:ext>
                </a:extLst>
              </p:cNvPr>
              <p:cNvSpPr/>
              <p:nvPr/>
            </p:nvSpPr>
            <p:spPr>
              <a:xfrm>
                <a:off x="126958" y="2013394"/>
                <a:ext cx="6902184" cy="2800767"/>
              </a:xfrm>
              <a:prstGeom prst="rect">
                <a:avLst/>
              </a:prstGeom>
              <a:solidFill>
                <a:srgbClr val="FF0000">
                  <a:alpha val="60000"/>
                </a:srgbClr>
              </a:solidFill>
              <a:ln w="38100">
                <a:solidFill>
                  <a:schemeClr val="tx1"/>
                </a:solidFill>
              </a:ln>
            </p:spPr>
            <p:txBody>
              <a:bodyPr wrap="square">
                <a:spAutoFit/>
              </a:bodyPr>
              <a:lstStyle/>
              <a:p>
                <a:pPr algn="ctr"/>
                <a:r>
                  <a:rPr lang="en-US" sz="2200" b="1" dirty="0">
                    <a:solidFill>
                      <a:srgbClr val="000000"/>
                    </a:solidFill>
                    <a:latin typeface="F17"/>
                  </a:rPr>
                  <a:t>Nuclear Incompressibility, </a:t>
                </a:r>
                <a14:m>
                  <m:oMath xmlns:m="http://schemas.openxmlformats.org/officeDocument/2006/math">
                    <m:r>
                      <a:rPr lang="en-US" sz="2200" b="1" i="0" smtClean="0">
                        <a:solidFill>
                          <a:srgbClr val="000000"/>
                        </a:solidFill>
                        <a:latin typeface="Cambria Math" panose="02040503050406030204" pitchFamily="18" charset="0"/>
                        <a:ea typeface="Cambria Math" panose="02040503050406030204" pitchFamily="18" charset="0"/>
                      </a:rPr>
                      <m:t>𝛋</m:t>
                    </m:r>
                    <m:r>
                      <a:rPr lang="en-US" sz="2200" b="1" i="1" smtClean="0">
                        <a:solidFill>
                          <a:srgbClr val="000000"/>
                        </a:solidFill>
                        <a:latin typeface="Cambria Math" panose="02040503050406030204" pitchFamily="18" charset="0"/>
                        <a:ea typeface="Cambria Math" panose="02040503050406030204" pitchFamily="18" charset="0"/>
                      </a:rPr>
                      <m:t> ~ </m:t>
                    </m:r>
                    <m:r>
                      <a:rPr lang="en-US" sz="2200" b="1" i="0" smtClean="0">
                        <a:solidFill>
                          <a:srgbClr val="000000"/>
                        </a:solidFill>
                        <a:latin typeface="Cambria Math" panose="02040503050406030204" pitchFamily="18" charset="0"/>
                        <a:ea typeface="Cambria Math" panose="02040503050406030204" pitchFamily="18" charset="0"/>
                      </a:rPr>
                      <m:t>𝟐𝟎𝟎</m:t>
                    </m:r>
                    <m:r>
                      <a:rPr lang="en-US" sz="2200" b="1" i="0" smtClean="0">
                        <a:solidFill>
                          <a:srgbClr val="000000"/>
                        </a:solidFill>
                        <a:latin typeface="Cambria Math" panose="02040503050406030204" pitchFamily="18" charset="0"/>
                        <a:ea typeface="Cambria Math" panose="02040503050406030204" pitchFamily="18" charset="0"/>
                      </a:rPr>
                      <m:t>−</m:t>
                    </m:r>
                    <m:r>
                      <a:rPr lang="en-US" sz="2200" b="1" i="0" smtClean="0">
                        <a:solidFill>
                          <a:srgbClr val="000000"/>
                        </a:solidFill>
                        <a:latin typeface="Cambria Math" panose="02040503050406030204" pitchFamily="18" charset="0"/>
                        <a:ea typeface="Cambria Math" panose="02040503050406030204" pitchFamily="18" charset="0"/>
                      </a:rPr>
                      <m:t>𝟑𝟎𝟎</m:t>
                    </m:r>
                    <m:r>
                      <a:rPr lang="en-US" sz="2200" b="1" i="0" smtClean="0">
                        <a:solidFill>
                          <a:srgbClr val="000000"/>
                        </a:solidFill>
                        <a:latin typeface="Cambria Math" panose="02040503050406030204" pitchFamily="18" charset="0"/>
                        <a:ea typeface="Cambria Math" panose="02040503050406030204" pitchFamily="18" charset="0"/>
                      </a:rPr>
                      <m:t> </m:t>
                    </m:r>
                    <m:r>
                      <a:rPr lang="en-US" sz="2200" b="1" i="0" smtClean="0">
                        <a:solidFill>
                          <a:srgbClr val="000000"/>
                        </a:solidFill>
                        <a:latin typeface="Cambria Math" panose="02040503050406030204" pitchFamily="18" charset="0"/>
                        <a:ea typeface="Cambria Math" panose="02040503050406030204" pitchFamily="18" charset="0"/>
                      </a:rPr>
                      <m:t>𝐌𝐞𝐕</m:t>
                    </m:r>
                  </m:oMath>
                </a14:m>
                <a:endParaRPr lang="en-US" sz="2200" b="1" dirty="0">
                  <a:solidFill>
                    <a:srgbClr val="000000"/>
                  </a:solidFill>
                  <a:latin typeface="F17"/>
                </a:endParaRPr>
              </a:p>
              <a:p>
                <a:endParaRPr lang="en-US" sz="2200" b="1" dirty="0">
                  <a:solidFill>
                    <a:srgbClr val="000000"/>
                  </a:solidFill>
                  <a:latin typeface="F17"/>
                </a:endParaRPr>
              </a:p>
              <a:p>
                <a:r>
                  <a:rPr lang="en-US" sz="2200" b="1" dirty="0">
                    <a:solidFill>
                      <a:srgbClr val="000000"/>
                    </a:solidFill>
                    <a:latin typeface="F17"/>
                  </a:rPr>
                  <a:t>Reflects that the interpretation of proton flow data using transport models is not straight forward as it depends on:</a:t>
                </a:r>
              </a:p>
              <a:p>
                <a:pPr marL="342900" indent="-342900">
                  <a:buFont typeface="Arial" panose="020B0604020202020204" pitchFamily="34" charset="0"/>
                  <a:buChar char="•"/>
                </a:pPr>
                <a:r>
                  <a:rPr lang="en-US" sz="2200" b="1" dirty="0">
                    <a:solidFill>
                      <a:srgbClr val="000000"/>
                    </a:solidFill>
                    <a:latin typeface="F17"/>
                  </a:rPr>
                  <a:t>Equation of state </a:t>
                </a:r>
              </a:p>
              <a:p>
                <a:pPr marL="342900" indent="-342900">
                  <a:buFont typeface="Arial" panose="020B0604020202020204" pitchFamily="34" charset="0"/>
                  <a:buChar char="•"/>
                </a:pPr>
                <a:r>
                  <a:rPr lang="en-US" sz="2200" b="1" dirty="0">
                    <a:solidFill>
                      <a:srgbClr val="000000"/>
                    </a:solidFill>
                    <a:latin typeface="F17"/>
                  </a:rPr>
                  <a:t>In-medium nucleon-nucleon cross section</a:t>
                </a:r>
              </a:p>
              <a:p>
                <a:pPr marL="342900" indent="-342900">
                  <a:buFont typeface="Arial" panose="020B0604020202020204" pitchFamily="34" charset="0"/>
                  <a:buChar char="•"/>
                </a:pPr>
                <a:r>
                  <a:rPr lang="en-US" sz="2200" b="1" dirty="0">
                    <a:solidFill>
                      <a:srgbClr val="000000"/>
                    </a:solidFill>
                    <a:latin typeface="F17"/>
                  </a:rPr>
                  <a:t>In-medium momentum-dependent interactions </a:t>
                </a:r>
              </a:p>
              <a:p>
                <a:pPr marL="342900" indent="-342900">
                  <a:buFont typeface="Arial" panose="020B0604020202020204" pitchFamily="34" charset="0"/>
                  <a:buChar char="•"/>
                </a:pPr>
                <a:r>
                  <a:rPr lang="en-US" sz="2200" b="1" dirty="0">
                    <a:solidFill>
                      <a:srgbClr val="000000"/>
                    </a:solidFill>
                    <a:latin typeface="F17"/>
                  </a:rPr>
                  <a:t>N</a:t>
                </a:r>
                <a:r>
                  <a:rPr lang="en-US" sz="2200" b="1" dirty="0"/>
                  <a:t>ucleonic clusters</a:t>
                </a:r>
              </a:p>
            </p:txBody>
          </p:sp>
        </mc:Choice>
        <mc:Fallback xmlns="">
          <p:sp>
            <p:nvSpPr>
              <p:cNvPr id="6" name="Rectangle 5">
                <a:extLst>
                  <a:ext uri="{FF2B5EF4-FFF2-40B4-BE49-F238E27FC236}">
                    <a16:creationId xmlns:a16="http://schemas.microsoft.com/office/drawing/2014/main" id="{A7AFCB78-01A7-49DB-A09B-09EC429BCE5F}"/>
                  </a:ext>
                </a:extLst>
              </p:cNvPr>
              <p:cNvSpPr>
                <a:spLocks noRot="1" noChangeAspect="1" noMove="1" noResize="1" noEditPoints="1" noAdjustHandles="1" noChangeArrowheads="1" noChangeShapeType="1" noTextEdit="1"/>
              </p:cNvSpPr>
              <p:nvPr/>
            </p:nvSpPr>
            <p:spPr>
              <a:xfrm>
                <a:off x="126958" y="2013394"/>
                <a:ext cx="6902184" cy="2800767"/>
              </a:xfrm>
              <a:prstGeom prst="rect">
                <a:avLst/>
              </a:prstGeom>
              <a:blipFill>
                <a:blip r:embed="rId3"/>
                <a:stretch>
                  <a:fillRect l="-879" t="-644" r="-264" b="-2790"/>
                </a:stretch>
              </a:blipFill>
              <a:ln w="38100">
                <a:solidFill>
                  <a:schemeClr val="tx1"/>
                </a:solidFill>
              </a:ln>
            </p:spPr>
            <p:txBody>
              <a:bodyPr/>
              <a:lstStyle/>
              <a:p>
                <a:r>
                  <a:rPr lang="en-DE">
                    <a:noFill/>
                  </a:rPr>
                  <a:t> </a:t>
                </a:r>
              </a:p>
            </p:txBody>
          </p:sp>
        </mc:Fallback>
      </mc:AlternateContent>
      <p:pic>
        <p:nvPicPr>
          <p:cNvPr id="13" name="Picture 2" descr="https://science.sciencemag.org/content/sci/298/5598/1592/F3.large.jpg?width=800&amp;height=600&amp;carousel=1">
            <a:extLst>
              <a:ext uri="{FF2B5EF4-FFF2-40B4-BE49-F238E27FC236}">
                <a16:creationId xmlns:a16="http://schemas.microsoft.com/office/drawing/2014/main" id="{88667AF7-A496-4464-AB03-A803D087CFE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9142" y="1989000"/>
            <a:ext cx="5131583" cy="422981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5">
            <a:extLst>
              <a:ext uri="{FF2B5EF4-FFF2-40B4-BE49-F238E27FC236}">
                <a16:creationId xmlns:a16="http://schemas.microsoft.com/office/drawing/2014/main" id="{1C3AFE31-4F01-405F-822F-16D02F7BFD79}"/>
              </a:ext>
            </a:extLst>
          </p:cNvPr>
          <p:cNvSpPr txBox="1">
            <a:spLocks/>
          </p:cNvSpPr>
          <p:nvPr/>
        </p:nvSpPr>
        <p:spPr>
          <a:xfrm>
            <a:off x="345816" y="837172"/>
            <a:ext cx="11500365" cy="990689"/>
          </a:xfrm>
          <a:prstGeom prst="rect">
            <a:avLst/>
          </a:prstGeom>
          <a:solidFill>
            <a:srgbClr val="92D05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b="1" dirty="0">
                <a:solidFill>
                  <a:srgbClr val="002060"/>
                </a:solidFill>
                <a:latin typeface="+mn-lt"/>
              </a:rPr>
              <a:t>Collective flow of nucleons driven by the pressure gradient – </a:t>
            </a:r>
          </a:p>
          <a:p>
            <a:pPr marL="0" indent="0" algn="ctr">
              <a:lnSpc>
                <a:spcPct val="100000"/>
              </a:lnSpc>
              <a:spcBef>
                <a:spcPts val="0"/>
              </a:spcBef>
              <a:buNone/>
            </a:pPr>
            <a:r>
              <a:rPr lang="de-DE" b="1" dirty="0">
                <a:solidFill>
                  <a:srgbClr val="002060"/>
                </a:solidFill>
                <a:latin typeface="+mn-lt"/>
              </a:rPr>
              <a:t>Sensitive to nuclear incompressibility, 𝛋 → Equation of State</a:t>
            </a:r>
          </a:p>
        </p:txBody>
      </p:sp>
      <p:grpSp>
        <p:nvGrpSpPr>
          <p:cNvPr id="17" name="Group 16">
            <a:extLst>
              <a:ext uri="{FF2B5EF4-FFF2-40B4-BE49-F238E27FC236}">
                <a16:creationId xmlns:a16="http://schemas.microsoft.com/office/drawing/2014/main" id="{8F70B1C6-0A0A-4401-8E50-790E9BDEDDE6}"/>
              </a:ext>
            </a:extLst>
          </p:cNvPr>
          <p:cNvGrpSpPr/>
          <p:nvPr/>
        </p:nvGrpSpPr>
        <p:grpSpPr>
          <a:xfrm>
            <a:off x="8456737" y="6199940"/>
            <a:ext cx="4135341" cy="523220"/>
            <a:chOff x="8491473" y="6270822"/>
            <a:chExt cx="3763196" cy="523220"/>
          </a:xfrm>
        </p:grpSpPr>
        <p:sp>
          <p:nvSpPr>
            <p:cNvPr id="18" name="TextBox 17">
              <a:extLst>
                <a:ext uri="{FF2B5EF4-FFF2-40B4-BE49-F238E27FC236}">
                  <a16:creationId xmlns:a16="http://schemas.microsoft.com/office/drawing/2014/main" id="{CD7F3710-0269-4177-90A7-98AB7EDC63C2}"/>
                </a:ext>
              </a:extLst>
            </p:cNvPr>
            <p:cNvSpPr txBox="1"/>
            <p:nvPr/>
          </p:nvSpPr>
          <p:spPr>
            <a:xfrm>
              <a:off x="8773061" y="6270822"/>
              <a:ext cx="3481608" cy="523220"/>
            </a:xfrm>
            <a:prstGeom prst="rect">
              <a:avLst/>
            </a:prstGeom>
            <a:noFill/>
          </p:spPr>
          <p:txBody>
            <a:bodyPr wrap="square" rtlCol="0">
              <a:spAutoFit/>
            </a:bodyPr>
            <a:lstStyle/>
            <a:p>
              <a:r>
                <a:rPr lang="en-GB" sz="1400" b="1" i="1" dirty="0"/>
                <a:t>P. </a:t>
              </a:r>
              <a:r>
                <a:rPr lang="en-GB" sz="1400" b="1" i="1" dirty="0" err="1"/>
                <a:t>Danielewicz</a:t>
              </a:r>
              <a:r>
                <a:rPr lang="en-GB" sz="1400" b="1" i="1" dirty="0"/>
                <a:t> et al., Science 298 (2002) 1592 </a:t>
              </a:r>
            </a:p>
          </p:txBody>
        </p:sp>
        <p:pic>
          <p:nvPicPr>
            <p:cNvPr id="19" name="Picture 18">
              <a:extLst>
                <a:ext uri="{FF2B5EF4-FFF2-40B4-BE49-F238E27FC236}">
                  <a16:creationId xmlns:a16="http://schemas.microsoft.com/office/drawing/2014/main" id="{F316396D-153F-4F0C-979F-5856DCEE8E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1473" y="6341866"/>
              <a:ext cx="327122" cy="216024"/>
            </a:xfrm>
            <a:prstGeom prst="rect">
              <a:avLst/>
            </a:prstGeom>
          </p:spPr>
        </p:pic>
      </p:grpSp>
      <p:sp>
        <p:nvSpPr>
          <p:cNvPr id="20" name="Text Box 9">
            <a:extLst>
              <a:ext uri="{FF2B5EF4-FFF2-40B4-BE49-F238E27FC236}">
                <a16:creationId xmlns:a16="http://schemas.microsoft.com/office/drawing/2014/main" id="{18814175-CE65-466F-A209-C74F2550A376}"/>
              </a:ext>
            </a:extLst>
          </p:cNvPr>
          <p:cNvSpPr txBox="1">
            <a:spLocks noChangeArrowheads="1"/>
          </p:cNvSpPr>
          <p:nvPr/>
        </p:nvSpPr>
        <p:spPr bwMode="auto">
          <a:xfrm>
            <a:off x="126958" y="5070540"/>
            <a:ext cx="7906878" cy="1200329"/>
          </a:xfrm>
          <a:prstGeom prst="rect">
            <a:avLst/>
          </a:prstGeom>
          <a:solidFill>
            <a:srgbClr val="FFFF00">
              <a:alpha val="75000"/>
            </a:srgbClr>
          </a:solidFill>
          <a:ln w="38100">
            <a:noFill/>
            <a:miter lim="800000"/>
            <a:headEnd/>
            <a:tailEnd/>
          </a:ln>
          <a:effectLst/>
          <a:extLst/>
        </p:spPr>
        <p:txBody>
          <a:bodyPr wrap="square">
            <a:spAutoFit/>
          </a:bodyPr>
          <a:lstStyle/>
          <a:p>
            <a:pPr algn="ctr" eaLnBrk="0" fontAlgn="base" hangingPunct="0">
              <a:spcBef>
                <a:spcPct val="0"/>
              </a:spcBef>
              <a:spcAft>
                <a:spcPct val="0"/>
              </a:spcAft>
            </a:pPr>
            <a:r>
              <a:rPr lang="en-US" altLang="de-DE" sz="2400" b="1" dirty="0">
                <a:solidFill>
                  <a:schemeClr val="tx1"/>
                </a:solidFill>
              </a:rPr>
              <a:t>Precise multi-differential flow measurements for a large variety of hadron species over a range of densities accessible with CBM can narrow down the symmetric matter EOS</a:t>
            </a:r>
            <a:endParaRPr lang="en-GB" altLang="de-DE" sz="2400" b="1" dirty="0"/>
          </a:p>
        </p:txBody>
      </p:sp>
    </p:spTree>
    <p:extLst>
      <p:ext uri="{BB962C8B-B14F-4D97-AF65-F5344CB8AC3E}">
        <p14:creationId xmlns:p14="http://schemas.microsoft.com/office/powerpoint/2010/main" val="4028477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22</a:t>
            </a:fld>
            <a:endParaRPr lang="en-GB" dirty="0"/>
          </a:p>
        </p:txBody>
      </p:sp>
      <p:pic>
        <p:nvPicPr>
          <p:cNvPr id="31" name="Picture 30" descr="stoss">
            <a:extLst>
              <a:ext uri="{FF2B5EF4-FFF2-40B4-BE49-F238E27FC236}">
                <a16:creationId xmlns:a16="http://schemas.microsoft.com/office/drawing/2014/main" id="{58AF155C-C015-48BC-AFD9-70C1DD998AA2}"/>
              </a:ext>
            </a:extLst>
          </p:cNvPr>
          <p:cNvPicPr preferRelativeResize="0">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82" t="2091" r="1990" b="2442"/>
          <a:stretch/>
        </p:blipFill>
        <p:spPr bwMode="auto">
          <a:xfrm>
            <a:off x="90818" y="3937372"/>
            <a:ext cx="3625135" cy="238523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42C606D4-4155-4336-ACAD-3A13E700ED55}"/>
              </a:ext>
            </a:extLst>
          </p:cNvPr>
          <p:cNvGrpSpPr/>
          <p:nvPr/>
        </p:nvGrpSpPr>
        <p:grpSpPr>
          <a:xfrm>
            <a:off x="101843" y="6259994"/>
            <a:ext cx="4372477" cy="307777"/>
            <a:chOff x="125472" y="6279742"/>
            <a:chExt cx="3906264" cy="307777"/>
          </a:xfrm>
        </p:grpSpPr>
        <p:sp>
          <p:nvSpPr>
            <p:cNvPr id="35" name="TextBox 34">
              <a:extLst>
                <a:ext uri="{FF2B5EF4-FFF2-40B4-BE49-F238E27FC236}">
                  <a16:creationId xmlns:a16="http://schemas.microsoft.com/office/drawing/2014/main" id="{C18D9C05-0C92-45EF-8EAE-FCFCB3189EA3}"/>
                </a:ext>
              </a:extLst>
            </p:cNvPr>
            <p:cNvSpPr txBox="1"/>
            <p:nvPr/>
          </p:nvSpPr>
          <p:spPr>
            <a:xfrm>
              <a:off x="394709" y="6279742"/>
              <a:ext cx="3637027" cy="307777"/>
            </a:xfrm>
            <a:prstGeom prst="rect">
              <a:avLst/>
            </a:prstGeom>
            <a:noFill/>
          </p:spPr>
          <p:txBody>
            <a:bodyPr wrap="square" rtlCol="0">
              <a:spAutoFit/>
            </a:bodyPr>
            <a:lstStyle/>
            <a:p>
              <a:r>
                <a:rPr lang="en-GB" sz="1400" b="1" i="1" dirty="0"/>
                <a:t>Image credit: P. </a:t>
              </a:r>
              <a:r>
                <a:rPr lang="en-GB" sz="1400" b="1" i="1" dirty="0" err="1"/>
                <a:t>Senger</a:t>
              </a:r>
              <a:r>
                <a:rPr lang="en-GB" sz="1400" b="1" i="1" dirty="0"/>
                <a:t>, GSI-Darmstadt</a:t>
              </a:r>
            </a:p>
          </p:txBody>
        </p:sp>
        <p:pic>
          <p:nvPicPr>
            <p:cNvPr id="36" name="Picture 35">
              <a:extLst>
                <a:ext uri="{FF2B5EF4-FFF2-40B4-BE49-F238E27FC236}">
                  <a16:creationId xmlns:a16="http://schemas.microsoft.com/office/drawing/2014/main" id="{3B8158D9-605F-488A-AAD3-5E0CF87EE0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51" name="Rechteck 101">
            <a:extLst>
              <a:ext uri="{FF2B5EF4-FFF2-40B4-BE49-F238E27FC236}">
                <a16:creationId xmlns:a16="http://schemas.microsoft.com/office/drawing/2014/main" id="{DD5958D1-9555-43DF-8D88-A232F81DCF30}"/>
              </a:ext>
            </a:extLst>
          </p:cNvPr>
          <p:cNvSpPr/>
          <p:nvPr/>
        </p:nvSpPr>
        <p:spPr>
          <a:xfrm>
            <a:off x="193199" y="2810455"/>
            <a:ext cx="2767112" cy="1323439"/>
          </a:xfrm>
          <a:prstGeom prst="rect">
            <a:avLst/>
          </a:prstGeom>
          <a:noFill/>
        </p:spPr>
        <p:txBody>
          <a:bodyPr wrap="square">
            <a:spAutoFit/>
          </a:bodyPr>
          <a:lstStyle/>
          <a:p>
            <a:pPr lvl="0">
              <a:spcBef>
                <a:spcPct val="0"/>
              </a:spcBef>
            </a:pPr>
            <a:r>
              <a:rPr lang="en-GB" altLang="de-DE" sz="2000" b="1" dirty="0">
                <a:solidFill>
                  <a:srgbClr val="000000"/>
                </a:solidFill>
                <a:cs typeface="Arial" panose="020B0604020202020204" pitchFamily="34" charset="0"/>
              </a:rPr>
              <a:t>NN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p>
          <a:p>
            <a:pPr>
              <a:spcBef>
                <a:spcPct val="0"/>
              </a:spcBef>
            </a:pPr>
            <a:r>
              <a:rPr lang="en-GB" altLang="de-DE" sz="2000" b="1" dirty="0">
                <a:solidFill>
                  <a:srgbClr val="000000"/>
                </a:solidFill>
                <a:cs typeface="Arial" panose="020B0604020202020204" pitchFamily="34" charset="0"/>
              </a:rPr>
              <a:t>	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endParaRPr lang="en-GB" altLang="de-DE" sz="2000" b="1" dirty="0">
              <a:solidFill>
                <a:srgbClr val="000000"/>
              </a:solidFill>
              <a:ea typeface="Times New Roman" pitchFamily="18" charset="0"/>
              <a:cs typeface="Arial" panose="020B0604020202020204" pitchFamily="34" charset="0"/>
            </a:endParaRPr>
          </a:p>
          <a:p>
            <a:pPr lvl="0"/>
            <a:r>
              <a:rPr lang="en-GB" altLang="de-DE" sz="2000" b="1" dirty="0">
                <a:solidFill>
                  <a:srgbClr val="000000"/>
                </a:solidFill>
                <a:cs typeface="Arial" panose="020B0604020202020204" pitchFamily="34" charset="0"/>
              </a:rPr>
              <a:t>	</a:t>
            </a:r>
            <a:r>
              <a:rPr lang="el-GR" altLang="de-DE" sz="2000" b="1" dirty="0">
                <a:solidFill>
                  <a:srgbClr val="000000"/>
                </a:solidFill>
                <a:cs typeface="Arial" panose="020B0604020202020204" pitchFamily="34" charset="0"/>
              </a:rPr>
              <a:t>π</a:t>
            </a:r>
            <a:r>
              <a:rPr lang="en-GB" altLang="de-DE" sz="2000" b="1" dirty="0">
                <a:solidFill>
                  <a:srgbClr val="000000"/>
                </a:solidFill>
                <a:cs typeface="Arial" panose="020B0604020202020204" pitchFamily="34" charset="0"/>
              </a:rPr>
              <a:t>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p>
          <a:p>
            <a:pPr lvl="0"/>
            <a:r>
              <a:rPr lang="en-US" altLang="de-DE" sz="2000" b="1" dirty="0" err="1">
                <a:solidFill>
                  <a:srgbClr val="FF0000"/>
                </a:solidFill>
                <a:ea typeface="Times New Roman" pitchFamily="18" charset="0"/>
                <a:cs typeface="Arial" panose="020B0604020202020204" pitchFamily="34" charset="0"/>
              </a:rPr>
              <a:t>E</a:t>
            </a:r>
            <a:r>
              <a:rPr lang="en-US" altLang="de-DE" sz="2000" b="1" baseline="-25000" dirty="0" err="1">
                <a:solidFill>
                  <a:srgbClr val="FF0000"/>
                </a:solidFill>
                <a:ea typeface="Times New Roman" pitchFamily="18" charset="0"/>
                <a:cs typeface="Arial" panose="020B0604020202020204" pitchFamily="34" charset="0"/>
              </a:rPr>
              <a:t>threshold</a:t>
            </a:r>
            <a:r>
              <a:rPr lang="en-US" altLang="de-DE" sz="2000" b="1" dirty="0">
                <a:solidFill>
                  <a:srgbClr val="FF0000"/>
                </a:solidFill>
                <a:ea typeface="Times New Roman" pitchFamily="18" charset="0"/>
                <a:cs typeface="Arial" panose="020B0604020202020204" pitchFamily="34" charset="0"/>
              </a:rPr>
              <a:t> = 1.58 GeV</a:t>
            </a:r>
            <a:endParaRPr lang="en-GB" altLang="de-DE" sz="2000" b="1" dirty="0">
              <a:solidFill>
                <a:srgbClr val="000000"/>
              </a:solidFill>
              <a:ea typeface="Times New Roman" pitchFamily="18" charset="0"/>
              <a:cs typeface="Arial" panose="020B0604020202020204" pitchFamily="34" charset="0"/>
            </a:endParaRPr>
          </a:p>
        </p:txBody>
      </p:sp>
      <p:sp>
        <p:nvSpPr>
          <p:cNvPr id="40" name="Text Box 9">
            <a:extLst>
              <a:ext uri="{FF2B5EF4-FFF2-40B4-BE49-F238E27FC236}">
                <a16:creationId xmlns:a16="http://schemas.microsoft.com/office/drawing/2014/main" id="{B15F68EE-1DC5-4C68-BE22-2CFAA9FEC011}"/>
              </a:ext>
            </a:extLst>
          </p:cNvPr>
          <p:cNvSpPr txBox="1">
            <a:spLocks noChangeArrowheads="1"/>
          </p:cNvSpPr>
          <p:nvPr/>
        </p:nvSpPr>
        <p:spPr bwMode="auto">
          <a:xfrm>
            <a:off x="1186867" y="838189"/>
            <a:ext cx="9818264"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Strangeness Yield </a:t>
            </a:r>
            <a:r>
              <a:rPr lang="en-GB" altLang="de-DE" sz="2400" b="1" dirty="0">
                <a:solidFill>
                  <a:srgbClr val="000000"/>
                </a:solidFill>
                <a:sym typeface="Symbol" pitchFamily="18" charset="2"/>
              </a:rPr>
              <a:t> Baryonic Density</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Compressibility </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EOS </a:t>
            </a:r>
            <a:endParaRPr lang="de-DE" altLang="de-DE" sz="2400" b="1" dirty="0">
              <a:solidFill>
                <a:srgbClr val="000000"/>
              </a:solidFill>
            </a:endParaRPr>
          </a:p>
        </p:txBody>
      </p:sp>
    </p:spTree>
    <p:extLst>
      <p:ext uri="{BB962C8B-B14F-4D97-AF65-F5344CB8AC3E}">
        <p14:creationId xmlns:p14="http://schemas.microsoft.com/office/powerpoint/2010/main" val="4277023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23</a:t>
            </a:fld>
            <a:endParaRPr lang="en-GB" dirty="0"/>
          </a:p>
        </p:txBody>
      </p:sp>
      <p:pic>
        <p:nvPicPr>
          <p:cNvPr id="31" name="Picture 30" descr="stoss">
            <a:extLst>
              <a:ext uri="{FF2B5EF4-FFF2-40B4-BE49-F238E27FC236}">
                <a16:creationId xmlns:a16="http://schemas.microsoft.com/office/drawing/2014/main" id="{58AF155C-C015-48BC-AFD9-70C1DD998AA2}"/>
              </a:ext>
            </a:extLst>
          </p:cNvPr>
          <p:cNvPicPr preferRelativeResize="0">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82" t="2091" r="1990" b="2442"/>
          <a:stretch/>
        </p:blipFill>
        <p:spPr bwMode="auto">
          <a:xfrm>
            <a:off x="90818" y="3937372"/>
            <a:ext cx="3625135" cy="238523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42C606D4-4155-4336-ACAD-3A13E700ED55}"/>
              </a:ext>
            </a:extLst>
          </p:cNvPr>
          <p:cNvGrpSpPr/>
          <p:nvPr/>
        </p:nvGrpSpPr>
        <p:grpSpPr>
          <a:xfrm>
            <a:off x="101843" y="6259994"/>
            <a:ext cx="4372477" cy="307777"/>
            <a:chOff x="125472" y="6279742"/>
            <a:chExt cx="3906264" cy="307777"/>
          </a:xfrm>
        </p:grpSpPr>
        <p:sp>
          <p:nvSpPr>
            <p:cNvPr id="35" name="TextBox 34">
              <a:extLst>
                <a:ext uri="{FF2B5EF4-FFF2-40B4-BE49-F238E27FC236}">
                  <a16:creationId xmlns:a16="http://schemas.microsoft.com/office/drawing/2014/main" id="{C18D9C05-0C92-45EF-8EAE-FCFCB3189EA3}"/>
                </a:ext>
              </a:extLst>
            </p:cNvPr>
            <p:cNvSpPr txBox="1"/>
            <p:nvPr/>
          </p:nvSpPr>
          <p:spPr>
            <a:xfrm>
              <a:off x="394709" y="6279742"/>
              <a:ext cx="3637027" cy="307777"/>
            </a:xfrm>
            <a:prstGeom prst="rect">
              <a:avLst/>
            </a:prstGeom>
            <a:noFill/>
          </p:spPr>
          <p:txBody>
            <a:bodyPr wrap="square" rtlCol="0">
              <a:spAutoFit/>
            </a:bodyPr>
            <a:lstStyle/>
            <a:p>
              <a:r>
                <a:rPr lang="en-GB" sz="1400" b="1" i="1" dirty="0"/>
                <a:t>Image credit: P. </a:t>
              </a:r>
              <a:r>
                <a:rPr lang="en-GB" sz="1400" b="1" i="1" dirty="0" err="1"/>
                <a:t>Senger</a:t>
              </a:r>
              <a:r>
                <a:rPr lang="en-GB" sz="1400" b="1" i="1" dirty="0"/>
                <a:t>, GSI-Darmstadt</a:t>
              </a:r>
            </a:p>
          </p:txBody>
        </p:sp>
        <p:pic>
          <p:nvPicPr>
            <p:cNvPr id="36" name="Picture 35">
              <a:extLst>
                <a:ext uri="{FF2B5EF4-FFF2-40B4-BE49-F238E27FC236}">
                  <a16:creationId xmlns:a16="http://schemas.microsoft.com/office/drawing/2014/main" id="{3B8158D9-605F-488A-AAD3-5E0CF87EE0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51" name="Rechteck 101">
            <a:extLst>
              <a:ext uri="{FF2B5EF4-FFF2-40B4-BE49-F238E27FC236}">
                <a16:creationId xmlns:a16="http://schemas.microsoft.com/office/drawing/2014/main" id="{DD5958D1-9555-43DF-8D88-A232F81DCF30}"/>
              </a:ext>
            </a:extLst>
          </p:cNvPr>
          <p:cNvSpPr/>
          <p:nvPr/>
        </p:nvSpPr>
        <p:spPr>
          <a:xfrm>
            <a:off x="193199" y="2810455"/>
            <a:ext cx="2767112" cy="1323439"/>
          </a:xfrm>
          <a:prstGeom prst="rect">
            <a:avLst/>
          </a:prstGeom>
          <a:noFill/>
        </p:spPr>
        <p:txBody>
          <a:bodyPr wrap="square">
            <a:spAutoFit/>
          </a:bodyPr>
          <a:lstStyle/>
          <a:p>
            <a:pPr lvl="0">
              <a:spcBef>
                <a:spcPct val="0"/>
              </a:spcBef>
            </a:pPr>
            <a:r>
              <a:rPr lang="en-GB" altLang="de-DE" sz="2000" b="1" dirty="0">
                <a:solidFill>
                  <a:srgbClr val="000000"/>
                </a:solidFill>
                <a:cs typeface="Arial" panose="020B0604020202020204" pitchFamily="34" charset="0"/>
              </a:rPr>
              <a:t>NN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p>
          <a:p>
            <a:pPr>
              <a:spcBef>
                <a:spcPct val="0"/>
              </a:spcBef>
            </a:pPr>
            <a:r>
              <a:rPr lang="en-GB" altLang="de-DE" sz="2000" b="1" dirty="0">
                <a:solidFill>
                  <a:srgbClr val="000000"/>
                </a:solidFill>
                <a:cs typeface="Arial" panose="020B0604020202020204" pitchFamily="34" charset="0"/>
              </a:rPr>
              <a:t>	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endParaRPr lang="en-GB" altLang="de-DE" sz="2000" b="1" dirty="0">
              <a:solidFill>
                <a:srgbClr val="000000"/>
              </a:solidFill>
              <a:ea typeface="Times New Roman" pitchFamily="18" charset="0"/>
              <a:cs typeface="Arial" panose="020B0604020202020204" pitchFamily="34" charset="0"/>
            </a:endParaRPr>
          </a:p>
          <a:p>
            <a:pPr lvl="0"/>
            <a:r>
              <a:rPr lang="en-GB" altLang="de-DE" sz="2000" b="1" dirty="0">
                <a:solidFill>
                  <a:srgbClr val="000000"/>
                </a:solidFill>
                <a:cs typeface="Arial" panose="020B0604020202020204" pitchFamily="34" charset="0"/>
              </a:rPr>
              <a:t>	</a:t>
            </a:r>
            <a:r>
              <a:rPr lang="el-GR" altLang="de-DE" sz="2000" b="1" dirty="0">
                <a:solidFill>
                  <a:srgbClr val="000000"/>
                </a:solidFill>
                <a:cs typeface="Arial" panose="020B0604020202020204" pitchFamily="34" charset="0"/>
              </a:rPr>
              <a:t>π</a:t>
            </a:r>
            <a:r>
              <a:rPr lang="en-GB" altLang="de-DE" sz="2000" b="1" dirty="0">
                <a:solidFill>
                  <a:srgbClr val="000000"/>
                </a:solidFill>
                <a:cs typeface="Arial" panose="020B0604020202020204" pitchFamily="34" charset="0"/>
              </a:rPr>
              <a:t>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p>
          <a:p>
            <a:pPr lvl="0"/>
            <a:r>
              <a:rPr lang="en-US" altLang="de-DE" sz="2000" b="1" dirty="0" err="1">
                <a:solidFill>
                  <a:srgbClr val="FF0000"/>
                </a:solidFill>
                <a:ea typeface="Times New Roman" pitchFamily="18" charset="0"/>
                <a:cs typeface="Arial" panose="020B0604020202020204" pitchFamily="34" charset="0"/>
              </a:rPr>
              <a:t>E</a:t>
            </a:r>
            <a:r>
              <a:rPr lang="en-US" altLang="de-DE" sz="2000" b="1" baseline="-25000" dirty="0" err="1">
                <a:solidFill>
                  <a:srgbClr val="FF0000"/>
                </a:solidFill>
                <a:ea typeface="Times New Roman" pitchFamily="18" charset="0"/>
                <a:cs typeface="Arial" panose="020B0604020202020204" pitchFamily="34" charset="0"/>
              </a:rPr>
              <a:t>threshold</a:t>
            </a:r>
            <a:r>
              <a:rPr lang="en-US" altLang="de-DE" sz="2000" b="1" dirty="0">
                <a:solidFill>
                  <a:srgbClr val="FF0000"/>
                </a:solidFill>
                <a:ea typeface="Times New Roman" pitchFamily="18" charset="0"/>
                <a:cs typeface="Arial" panose="020B0604020202020204" pitchFamily="34" charset="0"/>
              </a:rPr>
              <a:t> = 1.58 GeV</a:t>
            </a:r>
            <a:endParaRPr lang="en-GB" altLang="de-DE" sz="2000" b="1" dirty="0">
              <a:solidFill>
                <a:srgbClr val="000000"/>
              </a:solidFill>
              <a:ea typeface="Times New Roman" pitchFamily="18" charset="0"/>
              <a:cs typeface="Arial" panose="020B0604020202020204" pitchFamily="34" charset="0"/>
            </a:endParaRPr>
          </a:p>
        </p:txBody>
      </p:sp>
      <p:grpSp>
        <p:nvGrpSpPr>
          <p:cNvPr id="22" name="Group 21">
            <a:extLst>
              <a:ext uri="{FF2B5EF4-FFF2-40B4-BE49-F238E27FC236}">
                <a16:creationId xmlns:a16="http://schemas.microsoft.com/office/drawing/2014/main" id="{F657C10B-C61F-4B94-88E0-060E5121A238}"/>
              </a:ext>
            </a:extLst>
          </p:cNvPr>
          <p:cNvGrpSpPr/>
          <p:nvPr/>
        </p:nvGrpSpPr>
        <p:grpSpPr>
          <a:xfrm>
            <a:off x="5976918" y="5808555"/>
            <a:ext cx="6455707" cy="738664"/>
            <a:chOff x="125472" y="6279742"/>
            <a:chExt cx="5767371" cy="738664"/>
          </a:xfrm>
        </p:grpSpPr>
        <p:sp>
          <p:nvSpPr>
            <p:cNvPr id="23" name="TextBox 22">
              <a:extLst>
                <a:ext uri="{FF2B5EF4-FFF2-40B4-BE49-F238E27FC236}">
                  <a16:creationId xmlns:a16="http://schemas.microsoft.com/office/drawing/2014/main" id="{79DE31D6-7D5B-46BB-9BEC-07FB87E92CC3}"/>
                </a:ext>
              </a:extLst>
            </p:cNvPr>
            <p:cNvSpPr txBox="1"/>
            <p:nvPr/>
          </p:nvSpPr>
          <p:spPr>
            <a:xfrm>
              <a:off x="394709" y="6279742"/>
              <a:ext cx="5498134" cy="738664"/>
            </a:xfrm>
            <a:prstGeom prst="rect">
              <a:avLst/>
            </a:prstGeom>
            <a:noFill/>
          </p:spPr>
          <p:txBody>
            <a:bodyPr wrap="square" rtlCol="0">
              <a:spAutoFit/>
            </a:bodyPr>
            <a:lstStyle/>
            <a:p>
              <a:pPr algn="just"/>
              <a:r>
                <a:rPr lang="en-GB" sz="1400" b="1" i="1" dirty="0"/>
                <a:t>Experiment:	</a:t>
              </a:r>
              <a:r>
                <a:rPr lang="fr-FR" sz="1400" b="1" i="1" dirty="0"/>
                <a:t>C. Sturm et al., (</a:t>
              </a:r>
              <a:r>
                <a:rPr lang="fr-FR" sz="1400" b="1" i="1" dirty="0" err="1"/>
                <a:t>KaoS</a:t>
              </a:r>
              <a:r>
                <a:rPr lang="fr-FR" sz="1400" b="1" i="1" dirty="0"/>
                <a:t> Collaboration)  Phys. </a:t>
              </a:r>
              <a:r>
                <a:rPr lang="fr-FR" sz="1400" b="1" i="1" dirty="0" err="1"/>
                <a:t>Rev</a:t>
              </a:r>
              <a:r>
                <a:rPr lang="fr-FR" sz="1400" b="1" i="1" dirty="0"/>
                <a:t>. </a:t>
              </a:r>
              <a:r>
                <a:rPr lang="fr-FR" sz="1400" b="1" i="1" dirty="0" err="1"/>
                <a:t>Lett</a:t>
              </a:r>
              <a:r>
                <a:rPr lang="fr-FR" sz="1400" b="1" i="1" dirty="0"/>
                <a:t>. 86 (2001) 39</a:t>
              </a:r>
              <a:endParaRPr lang="en-GB" sz="1400" b="1" i="1" dirty="0"/>
            </a:p>
            <a:p>
              <a:pPr algn="just"/>
              <a:r>
                <a:rPr lang="en-US" sz="1400" b="1" i="1" dirty="0"/>
                <a:t>Theory:	QMD  Ch. Fuchs et al., Phys. Rev. Lett. 86 (2001) 1974</a:t>
              </a:r>
            </a:p>
            <a:p>
              <a:pPr algn="just"/>
              <a:r>
                <a:rPr lang="en-US" sz="1400" b="1" i="1" dirty="0"/>
                <a:t>	IQMD Ch. </a:t>
              </a:r>
              <a:r>
                <a:rPr lang="en-US" sz="1400" b="1" i="1" dirty="0" err="1"/>
                <a:t>Hartnack</a:t>
              </a:r>
              <a:r>
                <a:rPr lang="en-US" sz="1400" b="1" i="1" dirty="0"/>
                <a:t>, J. </a:t>
              </a:r>
              <a:r>
                <a:rPr lang="en-US" sz="1400" b="1" i="1" dirty="0" err="1"/>
                <a:t>Aichelin</a:t>
              </a:r>
              <a:r>
                <a:rPr lang="en-US" sz="1400" b="1" i="1" dirty="0"/>
                <a:t>, J. Phys. G 28 (2002) 1649</a:t>
              </a:r>
              <a:endParaRPr lang="en-GB" sz="1400" b="1" i="1" dirty="0"/>
            </a:p>
          </p:txBody>
        </p:sp>
        <p:pic>
          <p:nvPicPr>
            <p:cNvPr id="24" name="Picture 23">
              <a:extLst>
                <a:ext uri="{FF2B5EF4-FFF2-40B4-BE49-F238E27FC236}">
                  <a16:creationId xmlns:a16="http://schemas.microsoft.com/office/drawing/2014/main" id="{738DEE66-BB87-4BB0-932A-ABA21CB537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30" name="TextBox 29">
            <a:extLst>
              <a:ext uri="{FF2B5EF4-FFF2-40B4-BE49-F238E27FC236}">
                <a16:creationId xmlns:a16="http://schemas.microsoft.com/office/drawing/2014/main" id="{42E5C70D-A825-4528-8DB9-842DA2F39348}"/>
              </a:ext>
            </a:extLst>
          </p:cNvPr>
          <p:cNvSpPr txBox="1"/>
          <p:nvPr/>
        </p:nvSpPr>
        <p:spPr>
          <a:xfrm>
            <a:off x="5261750" y="3472175"/>
            <a:ext cx="1638590" cy="400110"/>
          </a:xfrm>
          <a:prstGeom prst="rect">
            <a:avLst/>
          </a:prstGeom>
          <a:noFill/>
        </p:spPr>
        <p:txBody>
          <a:bodyPr wrap="none" rtlCol="0">
            <a:spAutoFit/>
          </a:bodyPr>
          <a:lstStyle/>
          <a:p>
            <a:r>
              <a:rPr lang="en-US" sz="2000" b="1" dirty="0">
                <a:solidFill>
                  <a:srgbClr val="FF8A00"/>
                </a:solidFill>
              </a:rPr>
              <a:t>Soft EOS (Th.)</a:t>
            </a:r>
            <a:endParaRPr lang="en-DE" sz="2000" b="1" dirty="0">
              <a:solidFill>
                <a:srgbClr val="FF8A00"/>
              </a:solidFill>
            </a:endParaRPr>
          </a:p>
        </p:txBody>
      </p:sp>
      <p:sp>
        <p:nvSpPr>
          <p:cNvPr id="32" name="TextBox 31">
            <a:extLst>
              <a:ext uri="{FF2B5EF4-FFF2-40B4-BE49-F238E27FC236}">
                <a16:creationId xmlns:a16="http://schemas.microsoft.com/office/drawing/2014/main" id="{A4F4470C-2122-40FF-B47E-2E2F9C464C51}"/>
              </a:ext>
            </a:extLst>
          </p:cNvPr>
          <p:cNvSpPr txBox="1"/>
          <p:nvPr/>
        </p:nvSpPr>
        <p:spPr>
          <a:xfrm>
            <a:off x="5261750" y="3907431"/>
            <a:ext cx="1724062" cy="400110"/>
          </a:xfrm>
          <a:prstGeom prst="rect">
            <a:avLst/>
          </a:prstGeom>
          <a:noFill/>
        </p:spPr>
        <p:txBody>
          <a:bodyPr wrap="none" rtlCol="0">
            <a:spAutoFit/>
          </a:bodyPr>
          <a:lstStyle/>
          <a:p>
            <a:r>
              <a:rPr lang="en-US" sz="2000" b="1" dirty="0">
                <a:solidFill>
                  <a:srgbClr val="00FFFF"/>
                </a:solidFill>
              </a:rPr>
              <a:t>Hard EOS (Th.)</a:t>
            </a:r>
            <a:endParaRPr lang="en-DE" sz="2000" b="1" dirty="0">
              <a:solidFill>
                <a:srgbClr val="00FFFF"/>
              </a:solidFill>
            </a:endParaRPr>
          </a:p>
        </p:txBody>
      </p:sp>
      <p:sp>
        <p:nvSpPr>
          <p:cNvPr id="33" name="TextBox 32">
            <a:extLst>
              <a:ext uri="{FF2B5EF4-FFF2-40B4-BE49-F238E27FC236}">
                <a16:creationId xmlns:a16="http://schemas.microsoft.com/office/drawing/2014/main" id="{0CB53630-DD4E-4689-8133-FEA5565248D8}"/>
              </a:ext>
            </a:extLst>
          </p:cNvPr>
          <p:cNvSpPr txBox="1"/>
          <p:nvPr/>
        </p:nvSpPr>
        <p:spPr>
          <a:xfrm>
            <a:off x="5261750" y="3058469"/>
            <a:ext cx="1377237" cy="400110"/>
          </a:xfrm>
          <a:prstGeom prst="rect">
            <a:avLst/>
          </a:prstGeom>
          <a:noFill/>
        </p:spPr>
        <p:txBody>
          <a:bodyPr wrap="none" rtlCol="0">
            <a:spAutoFit/>
          </a:bodyPr>
          <a:lstStyle/>
          <a:p>
            <a:r>
              <a:rPr lang="en-US" sz="2000" b="1" dirty="0" err="1"/>
              <a:t>KaoS</a:t>
            </a:r>
            <a:r>
              <a:rPr lang="en-US" sz="2000" b="1" dirty="0"/>
              <a:t> (Exp.)</a:t>
            </a:r>
            <a:endParaRPr lang="en-DE" sz="2000" b="1" dirty="0"/>
          </a:p>
        </p:txBody>
      </p:sp>
      <p:sp>
        <p:nvSpPr>
          <p:cNvPr id="40" name="Text Box 9">
            <a:extLst>
              <a:ext uri="{FF2B5EF4-FFF2-40B4-BE49-F238E27FC236}">
                <a16:creationId xmlns:a16="http://schemas.microsoft.com/office/drawing/2014/main" id="{B15F68EE-1DC5-4C68-BE22-2CFAA9FEC011}"/>
              </a:ext>
            </a:extLst>
          </p:cNvPr>
          <p:cNvSpPr txBox="1">
            <a:spLocks noChangeArrowheads="1"/>
          </p:cNvSpPr>
          <p:nvPr/>
        </p:nvSpPr>
        <p:spPr bwMode="auto">
          <a:xfrm>
            <a:off x="1186867" y="838189"/>
            <a:ext cx="9818264"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Strangeness Yield </a:t>
            </a:r>
            <a:r>
              <a:rPr lang="en-GB" altLang="de-DE" sz="2400" b="1" dirty="0">
                <a:solidFill>
                  <a:srgbClr val="000000"/>
                </a:solidFill>
                <a:sym typeface="Symbol" pitchFamily="18" charset="2"/>
              </a:rPr>
              <a:t> Baryonic Density</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Compressibility </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EOS </a:t>
            </a:r>
            <a:endParaRPr lang="de-DE" altLang="de-DE" sz="2400" b="1" dirty="0">
              <a:solidFill>
                <a:srgbClr val="000000"/>
              </a:solidFill>
            </a:endParaRPr>
          </a:p>
        </p:txBody>
      </p:sp>
      <p:sp>
        <p:nvSpPr>
          <p:cNvPr id="43" name="Text Box 9">
            <a:extLst>
              <a:ext uri="{FF2B5EF4-FFF2-40B4-BE49-F238E27FC236}">
                <a16:creationId xmlns:a16="http://schemas.microsoft.com/office/drawing/2014/main" id="{8304ADB2-11CE-4B77-AA7C-4465EEC817FE}"/>
              </a:ext>
            </a:extLst>
          </p:cNvPr>
          <p:cNvSpPr txBox="1">
            <a:spLocks noChangeArrowheads="1"/>
          </p:cNvSpPr>
          <p:nvPr/>
        </p:nvSpPr>
        <p:spPr bwMode="auto">
          <a:xfrm>
            <a:off x="90818" y="1420535"/>
            <a:ext cx="6921441" cy="1200329"/>
          </a:xfrm>
          <a:prstGeom prst="rect">
            <a:avLst/>
          </a:prstGeom>
          <a:solidFill>
            <a:srgbClr val="92D050">
              <a:alpha val="75000"/>
            </a:srgbClr>
          </a:solidFill>
          <a:ln w="25400">
            <a:noFill/>
            <a:miter lim="800000"/>
            <a:headEnd/>
            <a:tailEnd/>
          </a:ln>
          <a:effectLst/>
          <a:extLst/>
        </p:spPr>
        <p:txBody>
          <a:bodyPr wrap="square">
            <a:spAutoFit/>
          </a:bodyPr>
          <a:lstStyle/>
          <a:p>
            <a:pPr algn="ctr" eaLnBrk="0" fontAlgn="base" hangingPunct="0">
              <a:spcBef>
                <a:spcPct val="0"/>
              </a:spcBef>
              <a:spcAft>
                <a:spcPts val="1200"/>
              </a:spcAft>
            </a:pPr>
            <a:r>
              <a:rPr lang="en-GB" altLang="de-DE" sz="2400" b="1" dirty="0">
                <a:solidFill>
                  <a:srgbClr val="FF0000"/>
                </a:solidFill>
              </a:rPr>
              <a:t>Experimentally at SIS18:</a:t>
            </a:r>
            <a:r>
              <a:rPr lang="en-GB" altLang="de-DE" sz="2400" b="1" dirty="0">
                <a:solidFill>
                  <a:srgbClr val="7030A0"/>
                </a:solidFill>
              </a:rPr>
              <a:t> </a:t>
            </a:r>
            <a:r>
              <a:rPr lang="en-US" altLang="de-DE" sz="2400" b="1" dirty="0">
                <a:solidFill>
                  <a:srgbClr val="002060"/>
                </a:solidFill>
              </a:rPr>
              <a:t>Measuring K</a:t>
            </a:r>
            <a:r>
              <a:rPr lang="en-US" altLang="de-DE" sz="2400" b="1" baseline="30000" dirty="0">
                <a:solidFill>
                  <a:srgbClr val="002060"/>
                </a:solidFill>
              </a:rPr>
              <a:t>+</a:t>
            </a:r>
            <a:r>
              <a:rPr lang="en-US" altLang="de-DE" sz="2400" b="1" dirty="0">
                <a:solidFill>
                  <a:srgbClr val="002060"/>
                </a:solidFill>
              </a:rPr>
              <a:t> yields in a system where compression is expected (Au-Au) </a:t>
            </a:r>
            <a:r>
              <a:rPr lang="en-US" altLang="de-DE" sz="2400" b="1" dirty="0" err="1">
                <a:solidFill>
                  <a:srgbClr val="002060"/>
                </a:solidFill>
              </a:rPr>
              <a:t>w.r.t.</a:t>
            </a:r>
            <a:r>
              <a:rPr lang="en-US" altLang="de-DE" sz="2400" b="1" dirty="0">
                <a:solidFill>
                  <a:srgbClr val="002060"/>
                </a:solidFill>
              </a:rPr>
              <a:t> system where no compression is expected (C-C) </a:t>
            </a:r>
          </a:p>
        </p:txBody>
      </p:sp>
      <p:pic>
        <p:nvPicPr>
          <p:cNvPr id="44" name="Picture 6" descr="Ratio_IQMD2">
            <a:extLst>
              <a:ext uri="{FF2B5EF4-FFF2-40B4-BE49-F238E27FC236}">
                <a16:creationId xmlns:a16="http://schemas.microsoft.com/office/drawing/2014/main" id="{27A7C5F5-D63B-4115-AAA1-133B58A6B2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0" t="1756" r="5731" b="6661"/>
          <a:stretch/>
        </p:blipFill>
        <p:spPr bwMode="auto">
          <a:xfrm>
            <a:off x="7213723" y="1362753"/>
            <a:ext cx="4742530" cy="4382107"/>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C765664C-E5EF-44F5-91D3-81B10758BAA0}"/>
              </a:ext>
            </a:extLst>
          </p:cNvPr>
          <p:cNvCxnSpPr>
            <a:cxnSpLocks/>
            <a:stCxn id="33" idx="3"/>
          </p:cNvCxnSpPr>
          <p:nvPr/>
        </p:nvCxnSpPr>
        <p:spPr>
          <a:xfrm flipV="1">
            <a:off x="6638987" y="2061000"/>
            <a:ext cx="1638590" cy="1197524"/>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6D87B5E-CFB4-437F-B961-554B63AEA467}"/>
              </a:ext>
            </a:extLst>
          </p:cNvPr>
          <p:cNvCxnSpPr>
            <a:cxnSpLocks/>
            <a:stCxn id="30" idx="3"/>
          </p:cNvCxnSpPr>
          <p:nvPr/>
        </p:nvCxnSpPr>
        <p:spPr>
          <a:xfrm flipV="1">
            <a:off x="6900340" y="3141000"/>
            <a:ext cx="1377237" cy="531230"/>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6E28A6E-940C-4576-957D-58F6C3F55CC7}"/>
              </a:ext>
            </a:extLst>
          </p:cNvPr>
          <p:cNvCxnSpPr>
            <a:cxnSpLocks/>
            <a:stCxn id="32" idx="3"/>
          </p:cNvCxnSpPr>
          <p:nvPr/>
        </p:nvCxnSpPr>
        <p:spPr>
          <a:xfrm>
            <a:off x="6985812" y="4107486"/>
            <a:ext cx="1291765" cy="0"/>
          </a:xfrm>
          <a:prstGeom prst="straightConnector1">
            <a:avLst/>
          </a:prstGeom>
          <a:ln w="28575">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501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24</a:t>
            </a:fld>
            <a:endParaRPr lang="en-GB" dirty="0"/>
          </a:p>
        </p:txBody>
      </p:sp>
      <p:pic>
        <p:nvPicPr>
          <p:cNvPr id="31" name="Picture 30" descr="stoss">
            <a:extLst>
              <a:ext uri="{FF2B5EF4-FFF2-40B4-BE49-F238E27FC236}">
                <a16:creationId xmlns:a16="http://schemas.microsoft.com/office/drawing/2014/main" id="{58AF155C-C015-48BC-AFD9-70C1DD998AA2}"/>
              </a:ext>
            </a:extLst>
          </p:cNvPr>
          <p:cNvPicPr preferRelativeResize="0">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82" t="2091" r="1990" b="2442"/>
          <a:stretch/>
        </p:blipFill>
        <p:spPr bwMode="auto">
          <a:xfrm>
            <a:off x="90818" y="3937372"/>
            <a:ext cx="3625135" cy="238523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42C606D4-4155-4336-ACAD-3A13E700ED55}"/>
              </a:ext>
            </a:extLst>
          </p:cNvPr>
          <p:cNvGrpSpPr/>
          <p:nvPr/>
        </p:nvGrpSpPr>
        <p:grpSpPr>
          <a:xfrm>
            <a:off x="101843" y="6259994"/>
            <a:ext cx="4372477" cy="307777"/>
            <a:chOff x="125472" y="6279742"/>
            <a:chExt cx="3906264" cy="307777"/>
          </a:xfrm>
        </p:grpSpPr>
        <p:sp>
          <p:nvSpPr>
            <p:cNvPr id="35" name="TextBox 34">
              <a:extLst>
                <a:ext uri="{FF2B5EF4-FFF2-40B4-BE49-F238E27FC236}">
                  <a16:creationId xmlns:a16="http://schemas.microsoft.com/office/drawing/2014/main" id="{C18D9C05-0C92-45EF-8EAE-FCFCB3189EA3}"/>
                </a:ext>
              </a:extLst>
            </p:cNvPr>
            <p:cNvSpPr txBox="1"/>
            <p:nvPr/>
          </p:nvSpPr>
          <p:spPr>
            <a:xfrm>
              <a:off x="394709" y="6279742"/>
              <a:ext cx="3637027" cy="307777"/>
            </a:xfrm>
            <a:prstGeom prst="rect">
              <a:avLst/>
            </a:prstGeom>
            <a:noFill/>
          </p:spPr>
          <p:txBody>
            <a:bodyPr wrap="square" rtlCol="0">
              <a:spAutoFit/>
            </a:bodyPr>
            <a:lstStyle/>
            <a:p>
              <a:r>
                <a:rPr lang="en-GB" sz="1400" b="1" i="1" dirty="0"/>
                <a:t>Image credit: P. </a:t>
              </a:r>
              <a:r>
                <a:rPr lang="en-GB" sz="1400" b="1" i="1" dirty="0" err="1"/>
                <a:t>Senger</a:t>
              </a:r>
              <a:r>
                <a:rPr lang="en-GB" sz="1400" b="1" i="1" dirty="0"/>
                <a:t>, GSI-Darmstadt</a:t>
              </a:r>
            </a:p>
          </p:txBody>
        </p:sp>
        <p:pic>
          <p:nvPicPr>
            <p:cNvPr id="36" name="Picture 35">
              <a:extLst>
                <a:ext uri="{FF2B5EF4-FFF2-40B4-BE49-F238E27FC236}">
                  <a16:creationId xmlns:a16="http://schemas.microsoft.com/office/drawing/2014/main" id="{3B8158D9-605F-488A-AAD3-5E0CF87EE0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51" name="Rechteck 101">
            <a:extLst>
              <a:ext uri="{FF2B5EF4-FFF2-40B4-BE49-F238E27FC236}">
                <a16:creationId xmlns:a16="http://schemas.microsoft.com/office/drawing/2014/main" id="{DD5958D1-9555-43DF-8D88-A232F81DCF30}"/>
              </a:ext>
            </a:extLst>
          </p:cNvPr>
          <p:cNvSpPr/>
          <p:nvPr/>
        </p:nvSpPr>
        <p:spPr>
          <a:xfrm>
            <a:off x="193199" y="2810455"/>
            <a:ext cx="2767112" cy="1323439"/>
          </a:xfrm>
          <a:prstGeom prst="rect">
            <a:avLst/>
          </a:prstGeom>
          <a:noFill/>
        </p:spPr>
        <p:txBody>
          <a:bodyPr wrap="square">
            <a:spAutoFit/>
          </a:bodyPr>
          <a:lstStyle/>
          <a:p>
            <a:pPr lvl="0">
              <a:spcBef>
                <a:spcPct val="0"/>
              </a:spcBef>
            </a:pPr>
            <a:r>
              <a:rPr lang="en-GB" altLang="de-DE" sz="2000" b="1" dirty="0">
                <a:solidFill>
                  <a:srgbClr val="000000"/>
                </a:solidFill>
                <a:cs typeface="Arial" panose="020B0604020202020204" pitchFamily="34" charset="0"/>
              </a:rPr>
              <a:t>NN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p>
          <a:p>
            <a:pPr>
              <a:spcBef>
                <a:spcPct val="0"/>
              </a:spcBef>
            </a:pPr>
            <a:r>
              <a:rPr lang="en-GB" altLang="de-DE" sz="2000" b="1" dirty="0">
                <a:solidFill>
                  <a:srgbClr val="000000"/>
                </a:solidFill>
                <a:cs typeface="Arial" panose="020B0604020202020204" pitchFamily="34" charset="0"/>
              </a:rPr>
              <a:t>	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endParaRPr lang="en-GB" altLang="de-DE" sz="2000" b="1" dirty="0">
              <a:solidFill>
                <a:srgbClr val="000000"/>
              </a:solidFill>
              <a:ea typeface="Times New Roman" pitchFamily="18" charset="0"/>
              <a:cs typeface="Arial" panose="020B0604020202020204" pitchFamily="34" charset="0"/>
            </a:endParaRPr>
          </a:p>
          <a:p>
            <a:pPr lvl="0"/>
            <a:r>
              <a:rPr lang="en-GB" altLang="de-DE" sz="2000" b="1" dirty="0">
                <a:solidFill>
                  <a:srgbClr val="000000"/>
                </a:solidFill>
                <a:cs typeface="Arial" panose="020B0604020202020204" pitchFamily="34" charset="0"/>
              </a:rPr>
              <a:t>	</a:t>
            </a:r>
            <a:r>
              <a:rPr lang="el-GR" altLang="de-DE" sz="2000" b="1" dirty="0">
                <a:solidFill>
                  <a:srgbClr val="000000"/>
                </a:solidFill>
                <a:cs typeface="Arial" panose="020B0604020202020204" pitchFamily="34" charset="0"/>
              </a:rPr>
              <a:t>π</a:t>
            </a:r>
            <a:r>
              <a:rPr lang="en-GB" altLang="de-DE" sz="2000" b="1" dirty="0">
                <a:solidFill>
                  <a:srgbClr val="000000"/>
                </a:solidFill>
                <a:cs typeface="Arial" panose="020B0604020202020204" pitchFamily="34" charset="0"/>
              </a:rPr>
              <a:t>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p>
          <a:p>
            <a:pPr lvl="0"/>
            <a:r>
              <a:rPr lang="en-US" altLang="de-DE" sz="2000" b="1" dirty="0" err="1">
                <a:solidFill>
                  <a:srgbClr val="FF0000"/>
                </a:solidFill>
                <a:ea typeface="Times New Roman" pitchFamily="18" charset="0"/>
                <a:cs typeface="Arial" panose="020B0604020202020204" pitchFamily="34" charset="0"/>
              </a:rPr>
              <a:t>E</a:t>
            </a:r>
            <a:r>
              <a:rPr lang="en-US" altLang="de-DE" sz="2000" b="1" baseline="-25000" dirty="0" err="1">
                <a:solidFill>
                  <a:srgbClr val="FF0000"/>
                </a:solidFill>
                <a:ea typeface="Times New Roman" pitchFamily="18" charset="0"/>
                <a:cs typeface="Arial" panose="020B0604020202020204" pitchFamily="34" charset="0"/>
              </a:rPr>
              <a:t>threshold</a:t>
            </a:r>
            <a:r>
              <a:rPr lang="en-US" altLang="de-DE" sz="2000" b="1" dirty="0">
                <a:solidFill>
                  <a:srgbClr val="FF0000"/>
                </a:solidFill>
                <a:ea typeface="Times New Roman" pitchFamily="18" charset="0"/>
                <a:cs typeface="Arial" panose="020B0604020202020204" pitchFamily="34" charset="0"/>
              </a:rPr>
              <a:t> = 1.58 GeV</a:t>
            </a:r>
            <a:endParaRPr lang="en-GB" altLang="de-DE" sz="2000" b="1" dirty="0">
              <a:solidFill>
                <a:srgbClr val="000000"/>
              </a:solidFill>
              <a:ea typeface="Times New Roman" pitchFamily="18" charset="0"/>
              <a:cs typeface="Arial" panose="020B0604020202020204" pitchFamily="34" charset="0"/>
            </a:endParaRPr>
          </a:p>
        </p:txBody>
      </p:sp>
      <p:grpSp>
        <p:nvGrpSpPr>
          <p:cNvPr id="22" name="Group 21">
            <a:extLst>
              <a:ext uri="{FF2B5EF4-FFF2-40B4-BE49-F238E27FC236}">
                <a16:creationId xmlns:a16="http://schemas.microsoft.com/office/drawing/2014/main" id="{F657C10B-C61F-4B94-88E0-060E5121A238}"/>
              </a:ext>
            </a:extLst>
          </p:cNvPr>
          <p:cNvGrpSpPr/>
          <p:nvPr/>
        </p:nvGrpSpPr>
        <p:grpSpPr>
          <a:xfrm>
            <a:off x="5976918" y="5808555"/>
            <a:ext cx="6455707" cy="738664"/>
            <a:chOff x="125472" y="6279742"/>
            <a:chExt cx="5767371" cy="738664"/>
          </a:xfrm>
        </p:grpSpPr>
        <p:sp>
          <p:nvSpPr>
            <p:cNvPr id="23" name="TextBox 22">
              <a:extLst>
                <a:ext uri="{FF2B5EF4-FFF2-40B4-BE49-F238E27FC236}">
                  <a16:creationId xmlns:a16="http://schemas.microsoft.com/office/drawing/2014/main" id="{79DE31D6-7D5B-46BB-9BEC-07FB87E92CC3}"/>
                </a:ext>
              </a:extLst>
            </p:cNvPr>
            <p:cNvSpPr txBox="1"/>
            <p:nvPr/>
          </p:nvSpPr>
          <p:spPr>
            <a:xfrm>
              <a:off x="394709" y="6279742"/>
              <a:ext cx="5498134" cy="738664"/>
            </a:xfrm>
            <a:prstGeom prst="rect">
              <a:avLst/>
            </a:prstGeom>
            <a:noFill/>
          </p:spPr>
          <p:txBody>
            <a:bodyPr wrap="square" rtlCol="0">
              <a:spAutoFit/>
            </a:bodyPr>
            <a:lstStyle/>
            <a:p>
              <a:pPr algn="just"/>
              <a:r>
                <a:rPr lang="en-GB" sz="1400" b="1" i="1" dirty="0"/>
                <a:t>Experiment:	</a:t>
              </a:r>
              <a:r>
                <a:rPr lang="fr-FR" sz="1400" b="1" i="1" dirty="0"/>
                <a:t>C. Sturm et al., (</a:t>
              </a:r>
              <a:r>
                <a:rPr lang="fr-FR" sz="1400" b="1" i="1" dirty="0" err="1"/>
                <a:t>KaoS</a:t>
              </a:r>
              <a:r>
                <a:rPr lang="fr-FR" sz="1400" b="1" i="1" dirty="0"/>
                <a:t> Collaboration)  Phys. </a:t>
              </a:r>
              <a:r>
                <a:rPr lang="fr-FR" sz="1400" b="1" i="1" dirty="0" err="1"/>
                <a:t>Rev</a:t>
              </a:r>
              <a:r>
                <a:rPr lang="fr-FR" sz="1400" b="1" i="1" dirty="0"/>
                <a:t>. </a:t>
              </a:r>
              <a:r>
                <a:rPr lang="fr-FR" sz="1400" b="1" i="1" dirty="0" err="1"/>
                <a:t>Lett</a:t>
              </a:r>
              <a:r>
                <a:rPr lang="fr-FR" sz="1400" b="1" i="1" dirty="0"/>
                <a:t>. 86 (2001) 39</a:t>
              </a:r>
              <a:endParaRPr lang="en-GB" sz="1400" b="1" i="1" dirty="0"/>
            </a:p>
            <a:p>
              <a:pPr algn="just"/>
              <a:r>
                <a:rPr lang="en-US" sz="1400" b="1" i="1" dirty="0"/>
                <a:t>Theory:	QMD  Ch. Fuchs et al., Phys. Rev. Lett. 86 (2001) 1974</a:t>
              </a:r>
            </a:p>
            <a:p>
              <a:pPr algn="just"/>
              <a:r>
                <a:rPr lang="en-US" sz="1400" b="1" i="1" dirty="0"/>
                <a:t>	IQMD Ch. </a:t>
              </a:r>
              <a:r>
                <a:rPr lang="en-US" sz="1400" b="1" i="1" dirty="0" err="1"/>
                <a:t>Hartnack</a:t>
              </a:r>
              <a:r>
                <a:rPr lang="en-US" sz="1400" b="1" i="1" dirty="0"/>
                <a:t>, J. </a:t>
              </a:r>
              <a:r>
                <a:rPr lang="en-US" sz="1400" b="1" i="1" dirty="0" err="1"/>
                <a:t>Aichelin</a:t>
              </a:r>
              <a:r>
                <a:rPr lang="en-US" sz="1400" b="1" i="1" dirty="0"/>
                <a:t>, J. Phys. G 28 (2002) 1649</a:t>
              </a:r>
              <a:endParaRPr lang="en-GB" sz="1400" b="1" i="1" dirty="0"/>
            </a:p>
          </p:txBody>
        </p:sp>
        <p:pic>
          <p:nvPicPr>
            <p:cNvPr id="24" name="Picture 23">
              <a:extLst>
                <a:ext uri="{FF2B5EF4-FFF2-40B4-BE49-F238E27FC236}">
                  <a16:creationId xmlns:a16="http://schemas.microsoft.com/office/drawing/2014/main" id="{738DEE66-BB87-4BB0-932A-ABA21CB537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30" name="TextBox 29">
            <a:extLst>
              <a:ext uri="{FF2B5EF4-FFF2-40B4-BE49-F238E27FC236}">
                <a16:creationId xmlns:a16="http://schemas.microsoft.com/office/drawing/2014/main" id="{42E5C70D-A825-4528-8DB9-842DA2F39348}"/>
              </a:ext>
            </a:extLst>
          </p:cNvPr>
          <p:cNvSpPr txBox="1"/>
          <p:nvPr/>
        </p:nvSpPr>
        <p:spPr>
          <a:xfrm>
            <a:off x="5261750" y="3472175"/>
            <a:ext cx="1638590" cy="400110"/>
          </a:xfrm>
          <a:prstGeom prst="rect">
            <a:avLst/>
          </a:prstGeom>
          <a:noFill/>
        </p:spPr>
        <p:txBody>
          <a:bodyPr wrap="none" rtlCol="0">
            <a:spAutoFit/>
          </a:bodyPr>
          <a:lstStyle/>
          <a:p>
            <a:r>
              <a:rPr lang="en-US" sz="2000" b="1" dirty="0">
                <a:solidFill>
                  <a:srgbClr val="FF8A00"/>
                </a:solidFill>
              </a:rPr>
              <a:t>Soft EOS (Th.)</a:t>
            </a:r>
            <a:endParaRPr lang="en-DE" sz="2000" b="1" dirty="0">
              <a:solidFill>
                <a:srgbClr val="FF8A00"/>
              </a:solidFill>
            </a:endParaRPr>
          </a:p>
        </p:txBody>
      </p:sp>
      <p:sp>
        <p:nvSpPr>
          <p:cNvPr id="32" name="TextBox 31">
            <a:extLst>
              <a:ext uri="{FF2B5EF4-FFF2-40B4-BE49-F238E27FC236}">
                <a16:creationId xmlns:a16="http://schemas.microsoft.com/office/drawing/2014/main" id="{A4F4470C-2122-40FF-B47E-2E2F9C464C51}"/>
              </a:ext>
            </a:extLst>
          </p:cNvPr>
          <p:cNvSpPr txBox="1"/>
          <p:nvPr/>
        </p:nvSpPr>
        <p:spPr>
          <a:xfrm>
            <a:off x="5261750" y="3907431"/>
            <a:ext cx="1724062" cy="400110"/>
          </a:xfrm>
          <a:prstGeom prst="rect">
            <a:avLst/>
          </a:prstGeom>
          <a:noFill/>
        </p:spPr>
        <p:txBody>
          <a:bodyPr wrap="none" rtlCol="0">
            <a:spAutoFit/>
          </a:bodyPr>
          <a:lstStyle/>
          <a:p>
            <a:r>
              <a:rPr lang="en-US" sz="2000" b="1" dirty="0">
                <a:solidFill>
                  <a:srgbClr val="00FFFF"/>
                </a:solidFill>
              </a:rPr>
              <a:t>Hard EOS (Th.)</a:t>
            </a:r>
            <a:endParaRPr lang="en-DE" sz="2000" b="1" dirty="0">
              <a:solidFill>
                <a:srgbClr val="00FFFF"/>
              </a:solidFill>
            </a:endParaRPr>
          </a:p>
        </p:txBody>
      </p:sp>
      <p:sp>
        <p:nvSpPr>
          <p:cNvPr id="33" name="TextBox 32">
            <a:extLst>
              <a:ext uri="{FF2B5EF4-FFF2-40B4-BE49-F238E27FC236}">
                <a16:creationId xmlns:a16="http://schemas.microsoft.com/office/drawing/2014/main" id="{0CB53630-DD4E-4689-8133-FEA5565248D8}"/>
              </a:ext>
            </a:extLst>
          </p:cNvPr>
          <p:cNvSpPr txBox="1"/>
          <p:nvPr/>
        </p:nvSpPr>
        <p:spPr>
          <a:xfrm>
            <a:off x="5261750" y="3058469"/>
            <a:ext cx="1377237" cy="400110"/>
          </a:xfrm>
          <a:prstGeom prst="rect">
            <a:avLst/>
          </a:prstGeom>
          <a:noFill/>
        </p:spPr>
        <p:txBody>
          <a:bodyPr wrap="none" rtlCol="0">
            <a:spAutoFit/>
          </a:bodyPr>
          <a:lstStyle/>
          <a:p>
            <a:r>
              <a:rPr lang="en-US" sz="2000" b="1" dirty="0" err="1"/>
              <a:t>KaoS</a:t>
            </a:r>
            <a:r>
              <a:rPr lang="en-US" sz="2000" b="1" dirty="0"/>
              <a:t> (Exp.)</a:t>
            </a:r>
            <a:endParaRPr lang="en-DE" sz="2000" b="1" dirty="0"/>
          </a:p>
        </p:txBody>
      </p:sp>
      <p:sp>
        <p:nvSpPr>
          <p:cNvPr id="40" name="Text Box 9">
            <a:extLst>
              <a:ext uri="{FF2B5EF4-FFF2-40B4-BE49-F238E27FC236}">
                <a16:creationId xmlns:a16="http://schemas.microsoft.com/office/drawing/2014/main" id="{B15F68EE-1DC5-4C68-BE22-2CFAA9FEC011}"/>
              </a:ext>
            </a:extLst>
          </p:cNvPr>
          <p:cNvSpPr txBox="1">
            <a:spLocks noChangeArrowheads="1"/>
          </p:cNvSpPr>
          <p:nvPr/>
        </p:nvSpPr>
        <p:spPr bwMode="auto">
          <a:xfrm>
            <a:off x="1186867" y="838189"/>
            <a:ext cx="9818264"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Strangeness Yield </a:t>
            </a:r>
            <a:r>
              <a:rPr lang="en-GB" altLang="de-DE" sz="2400" b="1" dirty="0">
                <a:solidFill>
                  <a:srgbClr val="000000"/>
                </a:solidFill>
                <a:sym typeface="Symbol" pitchFamily="18" charset="2"/>
              </a:rPr>
              <a:t> Baryonic Density</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Compressibility </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EOS </a:t>
            </a:r>
            <a:endParaRPr lang="de-DE" altLang="de-DE" sz="2400" b="1" dirty="0">
              <a:solidFill>
                <a:srgbClr val="000000"/>
              </a:solidFill>
            </a:endParaRPr>
          </a:p>
        </p:txBody>
      </p:sp>
      <p:sp>
        <p:nvSpPr>
          <p:cNvPr id="43" name="Text Box 9">
            <a:extLst>
              <a:ext uri="{FF2B5EF4-FFF2-40B4-BE49-F238E27FC236}">
                <a16:creationId xmlns:a16="http://schemas.microsoft.com/office/drawing/2014/main" id="{8304ADB2-11CE-4B77-AA7C-4465EEC817FE}"/>
              </a:ext>
            </a:extLst>
          </p:cNvPr>
          <p:cNvSpPr txBox="1">
            <a:spLocks noChangeArrowheads="1"/>
          </p:cNvSpPr>
          <p:nvPr/>
        </p:nvSpPr>
        <p:spPr bwMode="auto">
          <a:xfrm>
            <a:off x="90818" y="1420535"/>
            <a:ext cx="6921441" cy="1200329"/>
          </a:xfrm>
          <a:prstGeom prst="rect">
            <a:avLst/>
          </a:prstGeom>
          <a:solidFill>
            <a:srgbClr val="92D050">
              <a:alpha val="75000"/>
            </a:srgbClr>
          </a:solidFill>
          <a:ln w="25400">
            <a:noFill/>
            <a:miter lim="800000"/>
            <a:headEnd/>
            <a:tailEnd/>
          </a:ln>
          <a:effectLst/>
          <a:extLst/>
        </p:spPr>
        <p:txBody>
          <a:bodyPr wrap="square">
            <a:spAutoFit/>
          </a:bodyPr>
          <a:lstStyle/>
          <a:p>
            <a:pPr algn="ctr" eaLnBrk="0" fontAlgn="base" hangingPunct="0">
              <a:spcBef>
                <a:spcPct val="0"/>
              </a:spcBef>
              <a:spcAft>
                <a:spcPts val="1200"/>
              </a:spcAft>
            </a:pPr>
            <a:r>
              <a:rPr lang="en-GB" altLang="de-DE" sz="2400" b="1" dirty="0">
                <a:solidFill>
                  <a:srgbClr val="FF0000"/>
                </a:solidFill>
              </a:rPr>
              <a:t>Experimentally at SIS18:</a:t>
            </a:r>
            <a:r>
              <a:rPr lang="en-GB" altLang="de-DE" sz="2400" b="1" dirty="0">
                <a:solidFill>
                  <a:srgbClr val="7030A0"/>
                </a:solidFill>
              </a:rPr>
              <a:t> </a:t>
            </a:r>
            <a:r>
              <a:rPr lang="en-US" altLang="de-DE" sz="2400" b="1" dirty="0">
                <a:solidFill>
                  <a:srgbClr val="002060"/>
                </a:solidFill>
              </a:rPr>
              <a:t>Measuring K</a:t>
            </a:r>
            <a:r>
              <a:rPr lang="en-US" altLang="de-DE" sz="2400" b="1" baseline="30000" dirty="0">
                <a:solidFill>
                  <a:srgbClr val="002060"/>
                </a:solidFill>
              </a:rPr>
              <a:t>+</a:t>
            </a:r>
            <a:r>
              <a:rPr lang="en-US" altLang="de-DE" sz="2400" b="1" dirty="0">
                <a:solidFill>
                  <a:srgbClr val="002060"/>
                </a:solidFill>
              </a:rPr>
              <a:t> yields in a system where compression is expected (Au-Au) </a:t>
            </a:r>
            <a:r>
              <a:rPr lang="en-US" altLang="de-DE" sz="2400" b="1" dirty="0" err="1">
                <a:solidFill>
                  <a:srgbClr val="002060"/>
                </a:solidFill>
              </a:rPr>
              <a:t>w.r.t.</a:t>
            </a:r>
            <a:r>
              <a:rPr lang="en-US" altLang="de-DE" sz="2400" b="1" dirty="0">
                <a:solidFill>
                  <a:srgbClr val="002060"/>
                </a:solidFill>
              </a:rPr>
              <a:t> system where no compression is expected (C-C) </a:t>
            </a:r>
          </a:p>
        </p:txBody>
      </p:sp>
      <p:pic>
        <p:nvPicPr>
          <p:cNvPr id="44" name="Picture 6" descr="Ratio_IQMD2">
            <a:extLst>
              <a:ext uri="{FF2B5EF4-FFF2-40B4-BE49-F238E27FC236}">
                <a16:creationId xmlns:a16="http://schemas.microsoft.com/office/drawing/2014/main" id="{27A7C5F5-D63B-4115-AAA1-133B58A6B2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0" t="1756" r="5731" b="6661"/>
          <a:stretch/>
        </p:blipFill>
        <p:spPr bwMode="auto">
          <a:xfrm>
            <a:off x="7213723" y="1362753"/>
            <a:ext cx="4742530" cy="4382107"/>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C765664C-E5EF-44F5-91D3-81B10758BAA0}"/>
              </a:ext>
            </a:extLst>
          </p:cNvPr>
          <p:cNvCxnSpPr>
            <a:cxnSpLocks/>
            <a:stCxn id="33" idx="3"/>
          </p:cNvCxnSpPr>
          <p:nvPr/>
        </p:nvCxnSpPr>
        <p:spPr>
          <a:xfrm flipV="1">
            <a:off x="6638987" y="2061000"/>
            <a:ext cx="1638590" cy="1197524"/>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6D87B5E-CFB4-437F-B961-554B63AEA467}"/>
              </a:ext>
            </a:extLst>
          </p:cNvPr>
          <p:cNvCxnSpPr>
            <a:cxnSpLocks/>
            <a:stCxn id="30" idx="3"/>
          </p:cNvCxnSpPr>
          <p:nvPr/>
        </p:nvCxnSpPr>
        <p:spPr>
          <a:xfrm flipV="1">
            <a:off x="6900340" y="3141000"/>
            <a:ext cx="1377237" cy="531230"/>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6E28A6E-940C-4576-957D-58F6C3F55CC7}"/>
              </a:ext>
            </a:extLst>
          </p:cNvPr>
          <p:cNvCxnSpPr>
            <a:cxnSpLocks/>
            <a:stCxn id="32" idx="3"/>
          </p:cNvCxnSpPr>
          <p:nvPr/>
        </p:nvCxnSpPr>
        <p:spPr>
          <a:xfrm>
            <a:off x="6985812" y="4107486"/>
            <a:ext cx="1291765" cy="0"/>
          </a:xfrm>
          <a:prstGeom prst="straightConnector1">
            <a:avLst/>
          </a:prstGeom>
          <a:ln w="28575">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 Box 9">
                <a:extLst>
                  <a:ext uri="{FF2B5EF4-FFF2-40B4-BE49-F238E27FC236}">
                    <a16:creationId xmlns:a16="http://schemas.microsoft.com/office/drawing/2014/main" id="{82D21629-03E4-411E-B206-42C065A188B2}"/>
                  </a:ext>
                </a:extLst>
              </p:cNvPr>
              <p:cNvSpPr txBox="1">
                <a:spLocks noChangeArrowheads="1"/>
              </p:cNvSpPr>
              <p:nvPr/>
            </p:nvSpPr>
            <p:spPr bwMode="auto">
              <a:xfrm>
                <a:off x="4216915" y="4754359"/>
                <a:ext cx="3190902" cy="830997"/>
              </a:xfrm>
              <a:prstGeom prst="rect">
                <a:avLst/>
              </a:prstGeom>
              <a:solidFill>
                <a:srgbClr val="FF0000">
                  <a:alpha val="60000"/>
                </a:srgbClr>
              </a:solidFill>
              <a:ln w="38100">
                <a:solidFill>
                  <a:schemeClr val="tx1"/>
                </a:solidFill>
                <a:miter lim="800000"/>
                <a:headEnd/>
                <a:tailEnd/>
              </a:ln>
              <a:effectLst/>
              <a:extLst/>
            </p:spPr>
            <p:txBody>
              <a:bodyPr wrap="square">
                <a:spAutoFit/>
              </a:bodyPr>
              <a:lstStyle/>
              <a:p>
                <a:pPr algn="ctr" eaLnBrk="0" fontAlgn="base" hangingPunct="0">
                  <a:spcBef>
                    <a:spcPct val="0"/>
                  </a:spcBef>
                  <a:spcAft>
                    <a:spcPct val="0"/>
                  </a:spcAft>
                </a:pPr>
                <a:r>
                  <a:rPr lang="en-US" altLang="de-DE" sz="2400" b="1" dirty="0">
                    <a:solidFill>
                      <a:schemeClr val="tx1"/>
                    </a:solidFill>
                  </a:rPr>
                  <a:t>Soft Nuclear EOS</a:t>
                </a:r>
                <a:endParaRPr lang="en-US" altLang="de-DE" sz="2400" b="1" baseline="-25000" dirty="0">
                  <a:solidFill>
                    <a:schemeClr val="tx1"/>
                  </a:solidFill>
                </a:endParaRPr>
              </a:p>
              <a:p>
                <a:pPr algn="ctr" eaLnBrk="0" fontAlgn="base" hangingPunct="0">
                  <a:spcBef>
                    <a:spcPct val="0"/>
                  </a:spcBef>
                  <a:spcAft>
                    <a:spcPct val="0"/>
                  </a:spcAft>
                </a:pPr>
                <a14:m>
                  <m:oMath xmlns:m="http://schemas.openxmlformats.org/officeDocument/2006/math">
                    <m:r>
                      <a:rPr lang="en-GB" altLang="de-DE" sz="2400" b="1" i="1">
                        <a:latin typeface="Cambria Math" panose="02040503050406030204" pitchFamily="18" charset="0"/>
                        <a:ea typeface="Cambria Math" panose="02040503050406030204" pitchFamily="18" charset="0"/>
                      </a:rPr>
                      <m:t>𝜿</m:t>
                    </m:r>
                    <m:r>
                      <a:rPr lang="en-US" altLang="de-DE" sz="2400" b="1" i="1">
                        <a:latin typeface="Cambria Math" panose="02040503050406030204" pitchFamily="18" charset="0"/>
                        <a:ea typeface="Cambria Math" panose="02040503050406030204" pitchFamily="18" charset="0"/>
                      </a:rPr>
                      <m:t>≈</m:t>
                    </m:r>
                    <m:r>
                      <a:rPr lang="en-US" altLang="de-DE" sz="2400" b="1" i="1">
                        <a:latin typeface="Cambria Math" panose="02040503050406030204" pitchFamily="18" charset="0"/>
                        <a:ea typeface="Cambria Math" panose="02040503050406030204" pitchFamily="18" charset="0"/>
                      </a:rPr>
                      <m:t>𝟐𝟎𝟎</m:t>
                    </m:r>
                  </m:oMath>
                </a14:m>
                <a:r>
                  <a:rPr lang="en-GB" altLang="de-DE" sz="2400" b="1" dirty="0"/>
                  <a:t> (</a:t>
                </a:r>
                <a:r>
                  <a:rPr lang="en-US" altLang="de-DE" sz="2400" b="1" dirty="0"/>
                  <a:t>2-3 </a:t>
                </a:r>
                <a:r>
                  <a:rPr lang="el-GR" altLang="de-DE" sz="2400" b="1" dirty="0"/>
                  <a:t>ρ</a:t>
                </a:r>
                <a:r>
                  <a:rPr lang="en-US" altLang="de-DE" sz="2400" b="1" baseline="-25000" dirty="0"/>
                  <a:t>0</a:t>
                </a:r>
                <a:r>
                  <a:rPr lang="en-GB" altLang="de-DE" sz="2400" b="1" dirty="0"/>
                  <a:t>)</a:t>
                </a:r>
              </a:p>
            </p:txBody>
          </p:sp>
        </mc:Choice>
        <mc:Fallback xmlns="">
          <p:sp>
            <p:nvSpPr>
              <p:cNvPr id="28" name="Text Box 9">
                <a:extLst>
                  <a:ext uri="{FF2B5EF4-FFF2-40B4-BE49-F238E27FC236}">
                    <a16:creationId xmlns:a16="http://schemas.microsoft.com/office/drawing/2014/main" id="{82D21629-03E4-411E-B206-42C065A188B2}"/>
                  </a:ext>
                </a:extLst>
              </p:cNvPr>
              <p:cNvSpPr txBox="1">
                <a:spLocks noRot="1" noChangeAspect="1" noMove="1" noResize="1" noEditPoints="1" noAdjustHandles="1" noChangeArrowheads="1" noChangeShapeType="1" noTextEdit="1"/>
              </p:cNvSpPr>
              <p:nvPr/>
            </p:nvSpPr>
            <p:spPr bwMode="auto">
              <a:xfrm>
                <a:off x="4216915" y="4754359"/>
                <a:ext cx="3190902" cy="830997"/>
              </a:xfrm>
              <a:prstGeom prst="rect">
                <a:avLst/>
              </a:prstGeom>
              <a:blipFill>
                <a:blip r:embed="rId6"/>
                <a:stretch>
                  <a:fillRect t="-3521" b="-13380"/>
                </a:stretch>
              </a:blipFill>
              <a:ln w="38100">
                <a:solidFill>
                  <a:schemeClr val="tx1"/>
                </a:solidFill>
                <a:miter lim="800000"/>
                <a:headEnd/>
                <a:tailEnd/>
              </a:ln>
              <a:effectLst/>
              <a:extLst/>
            </p:spPr>
            <p:txBody>
              <a:bodyPr/>
              <a:lstStyle/>
              <a:p>
                <a:r>
                  <a:rPr lang="en-DE">
                    <a:noFill/>
                  </a:rPr>
                  <a:t> </a:t>
                </a:r>
              </a:p>
            </p:txBody>
          </p:sp>
        </mc:Fallback>
      </mc:AlternateContent>
    </p:spTree>
    <p:extLst>
      <p:ext uri="{BB962C8B-B14F-4D97-AF65-F5344CB8AC3E}">
        <p14:creationId xmlns:p14="http://schemas.microsoft.com/office/powerpoint/2010/main" val="3603821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3A72-4CFA-49B0-A265-9F7028E90355}"/>
              </a:ext>
            </a:extLst>
          </p:cNvPr>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DE" dirty="0"/>
          </a:p>
        </p:txBody>
      </p:sp>
      <p:sp>
        <p:nvSpPr>
          <p:cNvPr id="3" name="Date Placeholder 2">
            <a:extLst>
              <a:ext uri="{FF2B5EF4-FFF2-40B4-BE49-F238E27FC236}">
                <a16:creationId xmlns:a16="http://schemas.microsoft.com/office/drawing/2014/main" id="{7554774B-429F-4A33-8C00-D4AF9199D91C}"/>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8CCC7E6D-4D94-4BD5-BC4E-98C36B7C206E}"/>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0A8195A-0EAC-4255-9517-F2BE4931D7B7}"/>
              </a:ext>
            </a:extLst>
          </p:cNvPr>
          <p:cNvSpPr>
            <a:spLocks noGrp="1"/>
          </p:cNvSpPr>
          <p:nvPr>
            <p:ph type="sldNum" sz="quarter" idx="12"/>
          </p:nvPr>
        </p:nvSpPr>
        <p:spPr/>
        <p:txBody>
          <a:bodyPr/>
          <a:lstStyle/>
          <a:p>
            <a:fld id="{2A4535BA-AEF2-4785-BF1B-EDE950106C20}" type="slidenum">
              <a:rPr lang="en-GB" smtClean="0"/>
              <a:pPr/>
              <a:t>25</a:t>
            </a:fld>
            <a:endParaRPr lang="en-GB" dirty="0"/>
          </a:p>
        </p:txBody>
      </p:sp>
      <p:grpSp>
        <p:nvGrpSpPr>
          <p:cNvPr id="8" name="Group 7">
            <a:extLst>
              <a:ext uri="{FF2B5EF4-FFF2-40B4-BE49-F238E27FC236}">
                <a16:creationId xmlns:a16="http://schemas.microsoft.com/office/drawing/2014/main" id="{BEE82D8A-FF46-4A3D-BE72-B18BDC47EE3B}"/>
              </a:ext>
            </a:extLst>
          </p:cNvPr>
          <p:cNvGrpSpPr/>
          <p:nvPr/>
        </p:nvGrpSpPr>
        <p:grpSpPr>
          <a:xfrm>
            <a:off x="115152" y="1369192"/>
            <a:ext cx="12076848" cy="1136326"/>
            <a:chOff x="115152" y="1369192"/>
            <a:chExt cx="12076848" cy="1136326"/>
          </a:xfrm>
        </p:grpSpPr>
        <p:sp>
          <p:nvSpPr>
            <p:cNvPr id="101" name="Rectangle 100">
              <a:extLst>
                <a:ext uri="{FF2B5EF4-FFF2-40B4-BE49-F238E27FC236}">
                  <a16:creationId xmlns:a16="http://schemas.microsoft.com/office/drawing/2014/main" id="{EBA8114C-520F-48C7-B476-E496F106DB93}"/>
                </a:ext>
              </a:extLst>
            </p:cNvPr>
            <p:cNvSpPr/>
            <p:nvPr/>
          </p:nvSpPr>
          <p:spPr>
            <a:xfrm>
              <a:off x="2485309" y="1751509"/>
              <a:ext cx="6490691" cy="15519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0" name="Rectangle 99">
              <a:extLst>
                <a:ext uri="{FF2B5EF4-FFF2-40B4-BE49-F238E27FC236}">
                  <a16:creationId xmlns:a16="http://schemas.microsoft.com/office/drawing/2014/main" id="{E2DEC4E8-C853-4D35-BEAD-69E5C3D40E01}"/>
                </a:ext>
              </a:extLst>
            </p:cNvPr>
            <p:cNvSpPr/>
            <p:nvPr/>
          </p:nvSpPr>
          <p:spPr>
            <a:xfrm>
              <a:off x="1363747" y="1751509"/>
              <a:ext cx="1121562" cy="144005"/>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6" name="Group 5">
              <a:extLst>
                <a:ext uri="{FF2B5EF4-FFF2-40B4-BE49-F238E27FC236}">
                  <a16:creationId xmlns:a16="http://schemas.microsoft.com/office/drawing/2014/main" id="{298D4BC6-8966-4B78-8185-963005B791D9}"/>
                </a:ext>
              </a:extLst>
            </p:cNvPr>
            <p:cNvGrpSpPr/>
            <p:nvPr/>
          </p:nvGrpSpPr>
          <p:grpSpPr>
            <a:xfrm>
              <a:off x="115152" y="1369192"/>
              <a:ext cx="12076848" cy="1136326"/>
              <a:chOff x="115152" y="1369192"/>
              <a:chExt cx="12076848" cy="1136326"/>
            </a:xfrm>
          </p:grpSpPr>
          <p:grpSp>
            <p:nvGrpSpPr>
              <p:cNvPr id="98" name="Group 97">
                <a:extLst>
                  <a:ext uri="{FF2B5EF4-FFF2-40B4-BE49-F238E27FC236}">
                    <a16:creationId xmlns:a16="http://schemas.microsoft.com/office/drawing/2014/main" id="{4CD88C22-414F-4DC4-BD3D-797A2561A171}"/>
                  </a:ext>
                </a:extLst>
              </p:cNvPr>
              <p:cNvGrpSpPr/>
              <p:nvPr/>
            </p:nvGrpSpPr>
            <p:grpSpPr>
              <a:xfrm>
                <a:off x="887575" y="1369192"/>
                <a:ext cx="11304425" cy="1136326"/>
                <a:chOff x="905157" y="806394"/>
                <a:chExt cx="11304425" cy="1136326"/>
              </a:xfrm>
            </p:grpSpPr>
            <p:cxnSp>
              <p:nvCxnSpPr>
                <p:cNvPr id="36" name="Straight Arrow Connector 35">
                  <a:extLst>
                    <a:ext uri="{FF2B5EF4-FFF2-40B4-BE49-F238E27FC236}">
                      <a16:creationId xmlns:a16="http://schemas.microsoft.com/office/drawing/2014/main" id="{D6B40DAE-1FC8-4421-9290-9E972D9D7401}"/>
                    </a:ext>
                  </a:extLst>
                </p:cNvPr>
                <p:cNvCxnSpPr>
                  <a:cxnSpLocks/>
                </p:cNvCxnSpPr>
                <p:nvPr/>
              </p:nvCxnSpPr>
              <p:spPr>
                <a:xfrm>
                  <a:off x="1056000" y="1269615"/>
                  <a:ext cx="10080560"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DB47074-F5E1-4E65-BE4B-564A39CF2F15}"/>
                    </a:ext>
                  </a:extLst>
                </p:cNvPr>
                <p:cNvCxnSpPr>
                  <a:cxnSpLocks/>
                </p:cNvCxnSpPr>
                <p:nvPr/>
              </p:nvCxnSpPr>
              <p:spPr>
                <a:xfrm>
                  <a:off x="1785257"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CBAC44-18E3-4C73-9B85-F6185BFE641F}"/>
                    </a:ext>
                  </a:extLst>
                </p:cNvPr>
                <p:cNvCxnSpPr>
                  <a:cxnSpLocks/>
                </p:cNvCxnSpPr>
                <p:nvPr/>
              </p:nvCxnSpPr>
              <p:spPr>
                <a:xfrm>
                  <a:off x="2492912"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045FCF9-A509-4F37-9E6B-B07AF8336930}"/>
                    </a:ext>
                  </a:extLst>
                </p:cNvPr>
                <p:cNvCxnSpPr>
                  <a:cxnSpLocks/>
                </p:cNvCxnSpPr>
                <p:nvPr/>
              </p:nvCxnSpPr>
              <p:spPr>
                <a:xfrm>
                  <a:off x="321568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0DA190F-ED61-430F-A8DF-CF8191FC1F19}"/>
                    </a:ext>
                  </a:extLst>
                </p:cNvPr>
                <p:cNvSpPr txBox="1"/>
                <p:nvPr/>
              </p:nvSpPr>
              <p:spPr>
                <a:xfrm>
                  <a:off x="1633299" y="853736"/>
                  <a:ext cx="301686" cy="369332"/>
                </a:xfrm>
                <a:prstGeom prst="rect">
                  <a:avLst/>
                </a:prstGeom>
                <a:noFill/>
              </p:spPr>
              <p:txBody>
                <a:bodyPr wrap="none" rtlCol="0">
                  <a:spAutoFit/>
                </a:bodyPr>
                <a:lstStyle/>
                <a:p>
                  <a:r>
                    <a:rPr lang="en-US" b="1" dirty="0"/>
                    <a:t>1</a:t>
                  </a:r>
                  <a:endParaRPr lang="en-DE" b="1" dirty="0"/>
                </a:p>
              </p:txBody>
            </p:sp>
            <p:cxnSp>
              <p:nvCxnSpPr>
                <p:cNvPr id="55" name="Straight Connector 54">
                  <a:extLst>
                    <a:ext uri="{FF2B5EF4-FFF2-40B4-BE49-F238E27FC236}">
                      <a16:creationId xmlns:a16="http://schemas.microsoft.com/office/drawing/2014/main" id="{8E90F380-4081-4999-A3D2-4844DDACBA6A}"/>
                    </a:ext>
                  </a:extLst>
                </p:cNvPr>
                <p:cNvCxnSpPr>
                  <a:cxnSpLocks/>
                </p:cNvCxnSpPr>
                <p:nvPr/>
              </p:nvCxnSpPr>
              <p:spPr>
                <a:xfrm>
                  <a:off x="393576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FB723E2-5E40-42F7-90B2-98A29635C6CA}"/>
                    </a:ext>
                  </a:extLst>
                </p:cNvPr>
                <p:cNvCxnSpPr>
                  <a:cxnSpLocks/>
                </p:cNvCxnSpPr>
                <p:nvPr/>
              </p:nvCxnSpPr>
              <p:spPr>
                <a:xfrm>
                  <a:off x="465584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4F0FE-DBAA-47E3-B8ED-D941361F1291}"/>
                    </a:ext>
                  </a:extLst>
                </p:cNvPr>
                <p:cNvCxnSpPr>
                  <a:cxnSpLocks/>
                </p:cNvCxnSpPr>
                <p:nvPr/>
              </p:nvCxnSpPr>
              <p:spPr>
                <a:xfrm>
                  <a:off x="537592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F15ABF1-DBC5-441F-95DB-C2083CF4BD25}"/>
                    </a:ext>
                  </a:extLst>
                </p:cNvPr>
                <p:cNvCxnSpPr>
                  <a:cxnSpLocks/>
                </p:cNvCxnSpPr>
                <p:nvPr/>
              </p:nvCxnSpPr>
              <p:spPr>
                <a:xfrm>
                  <a:off x="6093558" y="1198465"/>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1EFF407-0367-4613-8742-B28E189355A3}"/>
                    </a:ext>
                  </a:extLst>
                </p:cNvPr>
                <p:cNvCxnSpPr>
                  <a:cxnSpLocks/>
                </p:cNvCxnSpPr>
                <p:nvPr/>
              </p:nvCxnSpPr>
              <p:spPr>
                <a:xfrm>
                  <a:off x="681608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EF7A265-6CCB-4CA9-B7A4-CD4915106DC1}"/>
                    </a:ext>
                  </a:extLst>
                </p:cNvPr>
                <p:cNvCxnSpPr>
                  <a:cxnSpLocks/>
                </p:cNvCxnSpPr>
                <p:nvPr/>
              </p:nvCxnSpPr>
              <p:spPr>
                <a:xfrm>
                  <a:off x="753616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5902FF-754D-430C-BC5F-45FE65581265}"/>
                    </a:ext>
                  </a:extLst>
                </p:cNvPr>
                <p:cNvCxnSpPr>
                  <a:cxnSpLocks/>
                </p:cNvCxnSpPr>
                <p:nvPr/>
              </p:nvCxnSpPr>
              <p:spPr>
                <a:xfrm>
                  <a:off x="897632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7417AC8-730B-49EC-BE78-CEECE6E5D9C2}"/>
                    </a:ext>
                  </a:extLst>
                </p:cNvPr>
                <p:cNvCxnSpPr>
                  <a:cxnSpLocks/>
                </p:cNvCxnSpPr>
                <p:nvPr/>
              </p:nvCxnSpPr>
              <p:spPr>
                <a:xfrm>
                  <a:off x="825624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D7A9C73-7970-48EC-9735-C553070CB11F}"/>
                    </a:ext>
                  </a:extLst>
                </p:cNvPr>
                <p:cNvCxnSpPr>
                  <a:cxnSpLocks/>
                </p:cNvCxnSpPr>
                <p:nvPr/>
              </p:nvCxnSpPr>
              <p:spPr>
                <a:xfrm>
                  <a:off x="969640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D13623-7C17-4B69-82D2-23F7333BE336}"/>
                    </a:ext>
                  </a:extLst>
                </p:cNvPr>
                <p:cNvCxnSpPr>
                  <a:cxnSpLocks/>
                </p:cNvCxnSpPr>
                <p:nvPr/>
              </p:nvCxnSpPr>
              <p:spPr>
                <a:xfrm>
                  <a:off x="1041648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F8F1C2C-A888-46B9-BED3-56F59B3EC313}"/>
                    </a:ext>
                  </a:extLst>
                </p:cNvPr>
                <p:cNvSpPr txBox="1"/>
                <p:nvPr/>
              </p:nvSpPr>
              <p:spPr>
                <a:xfrm>
                  <a:off x="10750628" y="806394"/>
                  <a:ext cx="1458954" cy="400110"/>
                </a:xfrm>
                <a:prstGeom prst="rect">
                  <a:avLst/>
                </a:prstGeom>
                <a:noFill/>
              </p:spPr>
              <p:txBody>
                <a:bodyPr wrap="square" rtlCol="0">
                  <a:spAutoFit/>
                </a:bodyPr>
                <a:lstStyle/>
                <a:p>
                  <a:r>
                    <a:rPr lang="en-US" sz="2000" b="1" dirty="0" err="1"/>
                    <a:t>E</a:t>
                  </a:r>
                  <a:r>
                    <a:rPr lang="en-US" sz="2000" b="1" baseline="-25000" dirty="0" err="1"/>
                    <a:t>thr,NN</a:t>
                  </a:r>
                  <a:r>
                    <a:rPr lang="en-US" sz="2000" b="1" dirty="0"/>
                    <a:t> (GeV)</a:t>
                  </a:r>
                  <a:endParaRPr lang="en-DE" sz="2000" b="1" dirty="0"/>
                </a:p>
              </p:txBody>
            </p:sp>
            <p:sp>
              <p:nvSpPr>
                <p:cNvPr id="66" name="TextBox 65">
                  <a:extLst>
                    <a:ext uri="{FF2B5EF4-FFF2-40B4-BE49-F238E27FC236}">
                      <a16:creationId xmlns:a16="http://schemas.microsoft.com/office/drawing/2014/main" id="{C1F615A5-566B-4C3B-89BE-B30B2D043E05}"/>
                    </a:ext>
                  </a:extLst>
                </p:cNvPr>
                <p:cNvSpPr txBox="1"/>
                <p:nvPr/>
              </p:nvSpPr>
              <p:spPr>
                <a:xfrm>
                  <a:off x="2321412" y="846704"/>
                  <a:ext cx="301686" cy="369332"/>
                </a:xfrm>
                <a:prstGeom prst="rect">
                  <a:avLst/>
                </a:prstGeom>
                <a:noFill/>
              </p:spPr>
              <p:txBody>
                <a:bodyPr wrap="none" rtlCol="0">
                  <a:spAutoFit/>
                </a:bodyPr>
                <a:lstStyle/>
                <a:p>
                  <a:r>
                    <a:rPr lang="en-US" b="1" dirty="0"/>
                    <a:t>2</a:t>
                  </a:r>
                  <a:endParaRPr lang="en-DE" b="1" dirty="0"/>
                </a:p>
              </p:txBody>
            </p:sp>
            <p:sp>
              <p:nvSpPr>
                <p:cNvPr id="67" name="TextBox 66">
                  <a:extLst>
                    <a:ext uri="{FF2B5EF4-FFF2-40B4-BE49-F238E27FC236}">
                      <a16:creationId xmlns:a16="http://schemas.microsoft.com/office/drawing/2014/main" id="{B5A03FBD-104D-4BED-98C5-3DCBD90EFF48}"/>
                    </a:ext>
                  </a:extLst>
                </p:cNvPr>
                <p:cNvSpPr txBox="1"/>
                <p:nvPr/>
              </p:nvSpPr>
              <p:spPr>
                <a:xfrm>
                  <a:off x="3061066" y="851450"/>
                  <a:ext cx="301686" cy="369332"/>
                </a:xfrm>
                <a:prstGeom prst="rect">
                  <a:avLst/>
                </a:prstGeom>
                <a:noFill/>
              </p:spPr>
              <p:txBody>
                <a:bodyPr wrap="none" rtlCol="0">
                  <a:spAutoFit/>
                </a:bodyPr>
                <a:lstStyle/>
                <a:p>
                  <a:r>
                    <a:rPr lang="en-US" b="1" dirty="0"/>
                    <a:t>3</a:t>
                  </a:r>
                  <a:endParaRPr lang="en-DE" b="1" dirty="0"/>
                </a:p>
              </p:txBody>
            </p:sp>
            <p:sp>
              <p:nvSpPr>
                <p:cNvPr id="68" name="TextBox 67">
                  <a:extLst>
                    <a:ext uri="{FF2B5EF4-FFF2-40B4-BE49-F238E27FC236}">
                      <a16:creationId xmlns:a16="http://schemas.microsoft.com/office/drawing/2014/main" id="{F54E7218-B642-465A-AEFA-BFABBC12FFA5}"/>
                    </a:ext>
                  </a:extLst>
                </p:cNvPr>
                <p:cNvSpPr txBox="1"/>
                <p:nvPr/>
              </p:nvSpPr>
              <p:spPr>
                <a:xfrm>
                  <a:off x="4502662" y="851564"/>
                  <a:ext cx="301686" cy="369332"/>
                </a:xfrm>
                <a:prstGeom prst="rect">
                  <a:avLst/>
                </a:prstGeom>
                <a:noFill/>
              </p:spPr>
              <p:txBody>
                <a:bodyPr wrap="none" rtlCol="0">
                  <a:spAutoFit/>
                </a:bodyPr>
                <a:lstStyle/>
                <a:p>
                  <a:r>
                    <a:rPr lang="en-US" b="1" dirty="0"/>
                    <a:t>5</a:t>
                  </a:r>
                  <a:endParaRPr lang="en-DE" b="1" dirty="0"/>
                </a:p>
              </p:txBody>
            </p:sp>
            <p:sp>
              <p:nvSpPr>
                <p:cNvPr id="69" name="TextBox 68">
                  <a:extLst>
                    <a:ext uri="{FF2B5EF4-FFF2-40B4-BE49-F238E27FC236}">
                      <a16:creationId xmlns:a16="http://schemas.microsoft.com/office/drawing/2014/main" id="{73492D33-A0EB-4BCC-9661-DE4B10482A90}"/>
                    </a:ext>
                  </a:extLst>
                </p:cNvPr>
                <p:cNvSpPr txBox="1"/>
                <p:nvPr/>
              </p:nvSpPr>
              <p:spPr>
                <a:xfrm>
                  <a:off x="3778144" y="858059"/>
                  <a:ext cx="301686" cy="369332"/>
                </a:xfrm>
                <a:prstGeom prst="rect">
                  <a:avLst/>
                </a:prstGeom>
                <a:noFill/>
              </p:spPr>
              <p:txBody>
                <a:bodyPr wrap="none" rtlCol="0">
                  <a:spAutoFit/>
                </a:bodyPr>
                <a:lstStyle/>
                <a:p>
                  <a:r>
                    <a:rPr lang="en-US" b="1" dirty="0"/>
                    <a:t>4</a:t>
                  </a:r>
                  <a:endParaRPr lang="en-DE" b="1" dirty="0"/>
                </a:p>
              </p:txBody>
            </p:sp>
            <p:sp>
              <p:nvSpPr>
                <p:cNvPr id="70" name="TextBox 69">
                  <a:extLst>
                    <a:ext uri="{FF2B5EF4-FFF2-40B4-BE49-F238E27FC236}">
                      <a16:creationId xmlns:a16="http://schemas.microsoft.com/office/drawing/2014/main" id="{BA7A6684-4096-4B1E-B62C-BC69FC157E94}"/>
                    </a:ext>
                  </a:extLst>
                </p:cNvPr>
                <p:cNvSpPr txBox="1"/>
                <p:nvPr/>
              </p:nvSpPr>
              <p:spPr>
                <a:xfrm>
                  <a:off x="5222741" y="841304"/>
                  <a:ext cx="301686" cy="369332"/>
                </a:xfrm>
                <a:prstGeom prst="rect">
                  <a:avLst/>
                </a:prstGeom>
                <a:noFill/>
              </p:spPr>
              <p:txBody>
                <a:bodyPr wrap="none" rtlCol="0">
                  <a:spAutoFit/>
                </a:bodyPr>
                <a:lstStyle/>
                <a:p>
                  <a:r>
                    <a:rPr lang="en-US" b="1" dirty="0"/>
                    <a:t>6</a:t>
                  </a:r>
                  <a:endParaRPr lang="en-DE" b="1" dirty="0"/>
                </a:p>
              </p:txBody>
            </p:sp>
            <p:sp>
              <p:nvSpPr>
                <p:cNvPr id="71" name="TextBox 70">
                  <a:extLst>
                    <a:ext uri="{FF2B5EF4-FFF2-40B4-BE49-F238E27FC236}">
                      <a16:creationId xmlns:a16="http://schemas.microsoft.com/office/drawing/2014/main" id="{8D96821D-411F-4418-ACB3-84D33DA28ACA}"/>
                    </a:ext>
                  </a:extLst>
                </p:cNvPr>
                <p:cNvSpPr txBox="1"/>
                <p:nvPr/>
              </p:nvSpPr>
              <p:spPr>
                <a:xfrm>
                  <a:off x="6670588" y="858059"/>
                  <a:ext cx="301686" cy="369332"/>
                </a:xfrm>
                <a:prstGeom prst="rect">
                  <a:avLst/>
                </a:prstGeom>
                <a:noFill/>
              </p:spPr>
              <p:txBody>
                <a:bodyPr wrap="none" rtlCol="0">
                  <a:spAutoFit/>
                </a:bodyPr>
                <a:lstStyle/>
                <a:p>
                  <a:r>
                    <a:rPr lang="en-US" b="1" dirty="0"/>
                    <a:t>8</a:t>
                  </a:r>
                  <a:endParaRPr lang="en-DE" b="1" dirty="0"/>
                </a:p>
              </p:txBody>
            </p:sp>
            <p:sp>
              <p:nvSpPr>
                <p:cNvPr id="73" name="TextBox 72">
                  <a:extLst>
                    <a:ext uri="{FF2B5EF4-FFF2-40B4-BE49-F238E27FC236}">
                      <a16:creationId xmlns:a16="http://schemas.microsoft.com/office/drawing/2014/main" id="{02ABDF80-00EC-4B83-AC38-C1AD6A54088F}"/>
                    </a:ext>
                  </a:extLst>
                </p:cNvPr>
                <p:cNvSpPr txBox="1"/>
                <p:nvPr/>
              </p:nvSpPr>
              <p:spPr>
                <a:xfrm>
                  <a:off x="8034477" y="858059"/>
                  <a:ext cx="418704" cy="369332"/>
                </a:xfrm>
                <a:prstGeom prst="rect">
                  <a:avLst/>
                </a:prstGeom>
                <a:noFill/>
              </p:spPr>
              <p:txBody>
                <a:bodyPr wrap="none" rtlCol="0">
                  <a:spAutoFit/>
                </a:bodyPr>
                <a:lstStyle/>
                <a:p>
                  <a:r>
                    <a:rPr lang="en-US" b="1" dirty="0"/>
                    <a:t>10</a:t>
                  </a:r>
                  <a:endParaRPr lang="en-DE" b="1" dirty="0"/>
                </a:p>
              </p:txBody>
            </p:sp>
            <p:sp>
              <p:nvSpPr>
                <p:cNvPr id="75" name="TextBox 74">
                  <a:extLst>
                    <a:ext uri="{FF2B5EF4-FFF2-40B4-BE49-F238E27FC236}">
                      <a16:creationId xmlns:a16="http://schemas.microsoft.com/office/drawing/2014/main" id="{751755DA-2A73-411C-AE63-432D989D6C15}"/>
                    </a:ext>
                  </a:extLst>
                </p:cNvPr>
                <p:cNvSpPr txBox="1"/>
                <p:nvPr/>
              </p:nvSpPr>
              <p:spPr>
                <a:xfrm>
                  <a:off x="8759405" y="846890"/>
                  <a:ext cx="418704" cy="369332"/>
                </a:xfrm>
                <a:prstGeom prst="rect">
                  <a:avLst/>
                </a:prstGeom>
                <a:noFill/>
              </p:spPr>
              <p:txBody>
                <a:bodyPr wrap="none" rtlCol="0">
                  <a:spAutoFit/>
                </a:bodyPr>
                <a:lstStyle/>
                <a:p>
                  <a:r>
                    <a:rPr lang="en-US" b="1" dirty="0"/>
                    <a:t>11</a:t>
                  </a:r>
                  <a:endParaRPr lang="en-DE" b="1" dirty="0"/>
                </a:p>
              </p:txBody>
            </p:sp>
            <p:sp>
              <p:nvSpPr>
                <p:cNvPr id="76" name="TextBox 75">
                  <a:extLst>
                    <a:ext uri="{FF2B5EF4-FFF2-40B4-BE49-F238E27FC236}">
                      <a16:creationId xmlns:a16="http://schemas.microsoft.com/office/drawing/2014/main" id="{D1B62E9D-9E4D-425B-B2FF-27DC09AB5EDA}"/>
                    </a:ext>
                  </a:extLst>
                </p:cNvPr>
                <p:cNvSpPr txBox="1"/>
                <p:nvPr/>
              </p:nvSpPr>
              <p:spPr>
                <a:xfrm>
                  <a:off x="9497961" y="858059"/>
                  <a:ext cx="418704" cy="369332"/>
                </a:xfrm>
                <a:prstGeom prst="rect">
                  <a:avLst/>
                </a:prstGeom>
                <a:noFill/>
              </p:spPr>
              <p:txBody>
                <a:bodyPr wrap="none" rtlCol="0">
                  <a:spAutoFit/>
                </a:bodyPr>
                <a:lstStyle/>
                <a:p>
                  <a:r>
                    <a:rPr lang="en-US" b="1" dirty="0"/>
                    <a:t>12</a:t>
                  </a:r>
                  <a:endParaRPr lang="en-DE" b="1" dirty="0"/>
                </a:p>
              </p:txBody>
            </p:sp>
            <p:sp>
              <p:nvSpPr>
                <p:cNvPr id="77" name="TextBox 76">
                  <a:extLst>
                    <a:ext uri="{FF2B5EF4-FFF2-40B4-BE49-F238E27FC236}">
                      <a16:creationId xmlns:a16="http://schemas.microsoft.com/office/drawing/2014/main" id="{7736FD1A-8327-4BDE-9021-29C8A99F7DA7}"/>
                    </a:ext>
                  </a:extLst>
                </p:cNvPr>
                <p:cNvSpPr txBox="1"/>
                <p:nvPr/>
              </p:nvSpPr>
              <p:spPr>
                <a:xfrm>
                  <a:off x="10207766" y="848289"/>
                  <a:ext cx="418704" cy="369332"/>
                </a:xfrm>
                <a:prstGeom prst="rect">
                  <a:avLst/>
                </a:prstGeom>
                <a:noFill/>
              </p:spPr>
              <p:txBody>
                <a:bodyPr wrap="none" rtlCol="0">
                  <a:spAutoFit/>
                </a:bodyPr>
                <a:lstStyle/>
                <a:p>
                  <a:r>
                    <a:rPr lang="en-US" b="1" dirty="0"/>
                    <a:t>13</a:t>
                  </a:r>
                  <a:endParaRPr lang="en-DE" b="1" dirty="0"/>
                </a:p>
              </p:txBody>
            </p:sp>
            <p:sp>
              <p:nvSpPr>
                <p:cNvPr id="79" name="TextBox 78">
                  <a:extLst>
                    <a:ext uri="{FF2B5EF4-FFF2-40B4-BE49-F238E27FC236}">
                      <a16:creationId xmlns:a16="http://schemas.microsoft.com/office/drawing/2014/main" id="{EBF50795-5FB1-4A9D-AE52-752472D175D4}"/>
                    </a:ext>
                  </a:extLst>
                </p:cNvPr>
                <p:cNvSpPr txBox="1"/>
                <p:nvPr/>
              </p:nvSpPr>
              <p:spPr>
                <a:xfrm>
                  <a:off x="905157" y="863882"/>
                  <a:ext cx="301686" cy="369332"/>
                </a:xfrm>
                <a:prstGeom prst="rect">
                  <a:avLst/>
                </a:prstGeom>
                <a:noFill/>
              </p:spPr>
              <p:txBody>
                <a:bodyPr wrap="none" rtlCol="0">
                  <a:spAutoFit/>
                </a:bodyPr>
                <a:lstStyle/>
                <a:p>
                  <a:r>
                    <a:rPr lang="en-US" b="1" dirty="0"/>
                    <a:t>0</a:t>
                  </a:r>
                  <a:endParaRPr lang="en-DE" b="1" dirty="0"/>
                </a:p>
              </p:txBody>
            </p:sp>
            <p:cxnSp>
              <p:nvCxnSpPr>
                <p:cNvPr id="80" name="Straight Connector 79">
                  <a:extLst>
                    <a:ext uri="{FF2B5EF4-FFF2-40B4-BE49-F238E27FC236}">
                      <a16:creationId xmlns:a16="http://schemas.microsoft.com/office/drawing/2014/main" id="{CC62DC58-FCF7-47A7-A763-765F6A8F8A4E}"/>
                    </a:ext>
                  </a:extLst>
                </p:cNvPr>
                <p:cNvCxnSpPr>
                  <a:cxnSpLocks/>
                </p:cNvCxnSpPr>
                <p:nvPr/>
              </p:nvCxnSpPr>
              <p:spPr>
                <a:xfrm>
                  <a:off x="2208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90D37CE-5C66-49B9-8B82-0C068F3259B0}"/>
                    </a:ext>
                  </a:extLst>
                </p:cNvPr>
                <p:cNvCxnSpPr>
                  <a:cxnSpLocks/>
                </p:cNvCxnSpPr>
                <p:nvPr/>
              </p:nvCxnSpPr>
              <p:spPr>
                <a:xfrm>
                  <a:off x="2856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DD0D3A3-5194-4A4C-9E33-52B43038A7EA}"/>
                    </a:ext>
                  </a:extLst>
                </p:cNvPr>
                <p:cNvCxnSpPr>
                  <a:cxnSpLocks/>
                </p:cNvCxnSpPr>
                <p:nvPr/>
              </p:nvCxnSpPr>
              <p:spPr>
                <a:xfrm>
                  <a:off x="3720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D563D3F-0676-48A4-ABF3-0C51AE4B1622}"/>
                    </a:ext>
                  </a:extLst>
                </p:cNvPr>
                <p:cNvCxnSpPr>
                  <a:cxnSpLocks/>
                </p:cNvCxnSpPr>
                <p:nvPr/>
              </p:nvCxnSpPr>
              <p:spPr>
                <a:xfrm>
                  <a:off x="6096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D5B0F77-4619-4741-B2CE-8A47A987880B}"/>
                    </a:ext>
                  </a:extLst>
                </p:cNvPr>
                <p:cNvCxnSpPr>
                  <a:cxnSpLocks/>
                </p:cNvCxnSpPr>
                <p:nvPr/>
              </p:nvCxnSpPr>
              <p:spPr>
                <a:xfrm>
                  <a:off x="6168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DEFB1A7-2114-4EEA-9EC0-3F9BE17E0FC8}"/>
                    </a:ext>
                  </a:extLst>
                </p:cNvPr>
                <p:cNvCxnSpPr>
                  <a:cxnSpLocks/>
                </p:cNvCxnSpPr>
                <p:nvPr/>
              </p:nvCxnSpPr>
              <p:spPr>
                <a:xfrm>
                  <a:off x="7531276" y="1066096"/>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D743810-2029-498E-BAF0-D2555EC16EDC}"/>
                    </a:ext>
                  </a:extLst>
                </p:cNvPr>
                <p:cNvCxnSpPr>
                  <a:cxnSpLocks/>
                </p:cNvCxnSpPr>
                <p:nvPr/>
              </p:nvCxnSpPr>
              <p:spPr>
                <a:xfrm>
                  <a:off x="10192147" y="1044719"/>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9D6964F4-FE38-4DB9-AC0E-B2196F0EBE93}"/>
                    </a:ext>
                  </a:extLst>
                </p:cNvPr>
                <p:cNvSpPr txBox="1"/>
                <p:nvPr/>
              </p:nvSpPr>
              <p:spPr>
                <a:xfrm>
                  <a:off x="1065625" y="1432651"/>
                  <a:ext cx="1348184" cy="461665"/>
                </a:xfrm>
                <a:prstGeom prst="rect">
                  <a:avLst/>
                </a:prstGeom>
                <a:noFill/>
              </p:spPr>
              <p:txBody>
                <a:bodyPr wrap="square" rtlCol="0">
                  <a:spAutoFit/>
                </a:bodyPr>
                <a:lstStyle/>
                <a:p>
                  <a:r>
                    <a:rPr lang="en-US" sz="2400" b="1" dirty="0">
                      <a:solidFill>
                        <a:srgbClr val="FF0000"/>
                      </a:solidFill>
                    </a:rPr>
                    <a:t>K</a:t>
                  </a:r>
                  <a:r>
                    <a:rPr lang="en-US" sz="2400" b="1" baseline="30000" dirty="0">
                      <a:solidFill>
                        <a:srgbClr val="FF0000"/>
                      </a:solidFill>
                    </a:rPr>
                    <a:t>+,0</a:t>
                  </a:r>
                  <a:r>
                    <a:rPr lang="en-US" sz="2400" b="1" dirty="0">
                      <a:solidFill>
                        <a:srgbClr val="FF0000"/>
                      </a:solidFill>
                    </a:rPr>
                    <a:t>, </a:t>
                  </a:r>
                  <a:r>
                    <a:rPr lang="el-GR" sz="2400" b="1" dirty="0">
                      <a:solidFill>
                        <a:srgbClr val="FF0000"/>
                      </a:solidFill>
                    </a:rPr>
                    <a:t>Λ</a:t>
                  </a:r>
                  <a:r>
                    <a:rPr lang="en-US" sz="2400" b="1" baseline="30000" dirty="0">
                      <a:solidFill>
                        <a:srgbClr val="FF0000"/>
                      </a:solidFill>
                    </a:rPr>
                    <a:t>0</a:t>
                  </a:r>
                  <a:r>
                    <a:rPr lang="en-US" sz="2400" b="1" dirty="0">
                      <a:solidFill>
                        <a:srgbClr val="FF0000"/>
                      </a:solidFill>
                    </a:rPr>
                    <a:t>, </a:t>
                  </a:r>
                  <a:r>
                    <a:rPr lang="el-GR" sz="2400" b="1" dirty="0">
                      <a:solidFill>
                        <a:srgbClr val="FF0000"/>
                      </a:solidFill>
                    </a:rPr>
                    <a:t>Σ</a:t>
                  </a:r>
                  <a:endParaRPr lang="en-DE" sz="2400" b="1" baseline="30000" dirty="0">
                    <a:solidFill>
                      <a:srgbClr val="FF0000"/>
                    </a:solidFill>
                  </a:endParaRPr>
                </a:p>
              </p:txBody>
            </p:sp>
            <p:sp>
              <p:nvSpPr>
                <p:cNvPr id="90" name="Rectangle 89">
                  <a:extLst>
                    <a:ext uri="{FF2B5EF4-FFF2-40B4-BE49-F238E27FC236}">
                      <a16:creationId xmlns:a16="http://schemas.microsoft.com/office/drawing/2014/main" id="{4EFD9A07-7BDA-4269-BBFF-643271956265}"/>
                    </a:ext>
                  </a:extLst>
                </p:cNvPr>
                <p:cNvSpPr/>
                <p:nvPr/>
              </p:nvSpPr>
              <p:spPr>
                <a:xfrm>
                  <a:off x="3529374" y="1445154"/>
                  <a:ext cx="60305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-,0</a:t>
                  </a:r>
                  <a:endParaRPr lang="en-DE" sz="2400" dirty="0">
                    <a:solidFill>
                      <a:srgbClr val="FF0000"/>
                    </a:solidFill>
                  </a:endParaRPr>
                </a:p>
              </p:txBody>
            </p:sp>
            <p:sp>
              <p:nvSpPr>
                <p:cNvPr id="91" name="TextBox 90">
                  <a:extLst>
                    <a:ext uri="{FF2B5EF4-FFF2-40B4-BE49-F238E27FC236}">
                      <a16:creationId xmlns:a16="http://schemas.microsoft.com/office/drawing/2014/main" id="{99AB19DE-9863-49E3-8BCB-7BF41C84DBF7}"/>
                    </a:ext>
                  </a:extLst>
                </p:cNvPr>
                <p:cNvSpPr txBox="1"/>
                <p:nvPr/>
              </p:nvSpPr>
              <p:spPr>
                <a:xfrm>
                  <a:off x="2688855" y="1445154"/>
                  <a:ext cx="415498" cy="461665"/>
                </a:xfrm>
                <a:prstGeom prst="rect">
                  <a:avLst/>
                </a:prstGeom>
                <a:noFill/>
              </p:spPr>
              <p:txBody>
                <a:bodyPr wrap="none" rtlCol="0">
                  <a:spAutoFit/>
                </a:bodyPr>
                <a:lstStyle/>
                <a:p>
                  <a:r>
                    <a:rPr lang="en-US" sz="2400" b="1" dirty="0">
                      <a:solidFill>
                        <a:srgbClr val="FF0000"/>
                      </a:solidFill>
                    </a:rPr>
                    <a:t>K</a:t>
                  </a:r>
                  <a:r>
                    <a:rPr lang="en-US" sz="2400" b="1" baseline="30000" dirty="0">
                      <a:solidFill>
                        <a:srgbClr val="FF0000"/>
                      </a:solidFill>
                    </a:rPr>
                    <a:t>-</a:t>
                  </a:r>
                  <a:endParaRPr lang="en-DE" sz="2400" b="1" baseline="30000" dirty="0">
                    <a:solidFill>
                      <a:srgbClr val="FF0000"/>
                    </a:solidFill>
                  </a:endParaRPr>
                </a:p>
              </p:txBody>
            </p:sp>
            <p:sp>
              <p:nvSpPr>
                <p:cNvPr id="92" name="Rectangle 91">
                  <a:extLst>
                    <a:ext uri="{FF2B5EF4-FFF2-40B4-BE49-F238E27FC236}">
                      <a16:creationId xmlns:a16="http://schemas.microsoft.com/office/drawing/2014/main" id="{66038413-89DC-4D36-9748-CD289BE0B56D}"/>
                    </a:ext>
                  </a:extLst>
                </p:cNvPr>
                <p:cNvSpPr/>
                <p:nvPr/>
              </p:nvSpPr>
              <p:spPr>
                <a:xfrm>
                  <a:off x="5637085" y="1436685"/>
                  <a:ext cx="530915"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 </a:t>
                  </a:r>
                  <a:endParaRPr lang="en-DE" sz="2400" dirty="0">
                    <a:solidFill>
                      <a:srgbClr val="FF0000"/>
                    </a:solidFill>
                  </a:endParaRPr>
                </a:p>
              </p:txBody>
            </p: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6DD0F5E2-3B80-47C8-8FF1-095C7E589156}"/>
                        </a:ext>
                      </a:extLst>
                    </p:cNvPr>
                    <p:cNvSpPr/>
                    <p:nvPr/>
                  </p:nvSpPr>
                  <p:spPr>
                    <a:xfrm>
                      <a:off x="6108959" y="1443929"/>
                      <a:ext cx="945067" cy="498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1" i="1" smtClean="0">
                                    <a:solidFill>
                                      <a:srgbClr val="FF0000"/>
                                    </a:solidFill>
                                    <a:latin typeface="Cambria Math" panose="02040503050406030204" pitchFamily="18" charset="0"/>
                                  </a:rPr>
                                </m:ctrlPr>
                              </m:sSupPr>
                              <m:e>
                                <m:r>
                                  <a:rPr lang="en-US" sz="2400" b="1" i="1" smtClean="0">
                                    <a:solidFill>
                                      <a:srgbClr val="FF0000"/>
                                    </a:solidFill>
                                    <a:latin typeface="Cambria Math" panose="02040503050406030204" pitchFamily="18" charset="0"/>
                                    <a:ea typeface="Cambria Math" panose="02040503050406030204" pitchFamily="18" charset="0"/>
                                  </a:rPr>
                                  <m:t>𝚲</m:t>
                                </m:r>
                              </m:e>
                              <m:sup>
                                <m:r>
                                  <a:rPr lang="en-US" sz="2400" b="1" i="1" smtClean="0">
                                    <a:solidFill>
                                      <a:srgbClr val="FF0000"/>
                                    </a:solidFill>
                                    <a:latin typeface="Cambria Math" panose="02040503050406030204" pitchFamily="18" charset="0"/>
                                  </a:rPr>
                                  <m:t>𝟎</m:t>
                                </m:r>
                              </m:sup>
                            </m:sSup>
                            <m:acc>
                              <m:accPr>
                                <m:chr m:val="̅"/>
                                <m:ctrlPr>
                                  <a:rPr lang="en-US" sz="2400" b="1" i="1" smtClean="0">
                                    <a:solidFill>
                                      <a:srgbClr val="FF0000"/>
                                    </a:solidFill>
                                    <a:latin typeface="Cambria Math" panose="02040503050406030204" pitchFamily="18" charset="0"/>
                                  </a:rPr>
                                </m:ctrlPr>
                              </m:accPr>
                              <m:e>
                                <m:sSup>
                                  <m:sSupPr>
                                    <m:ctrlPr>
                                      <a:rPr lang="en-US" sz="2400" b="1" i="1">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ea typeface="Cambria Math" panose="02040503050406030204" pitchFamily="18" charset="0"/>
                                      </a:rPr>
                                      <m:t>𝚲</m:t>
                                    </m:r>
                                  </m:e>
                                  <m:sup>
                                    <m:r>
                                      <a:rPr lang="en-US" sz="2400" b="1" i="1">
                                        <a:solidFill>
                                          <a:srgbClr val="FF0000"/>
                                        </a:solidFill>
                                        <a:latin typeface="Cambria Math" panose="02040503050406030204" pitchFamily="18" charset="0"/>
                                      </a:rPr>
                                      <m:t>𝟎</m:t>
                                    </m:r>
                                  </m:sup>
                                </m:sSup>
                              </m:e>
                            </m:acc>
                          </m:oMath>
                        </m:oMathPara>
                      </a14:m>
                      <a:endParaRPr lang="en-DE" sz="2400" dirty="0"/>
                    </a:p>
                  </p:txBody>
                </p:sp>
              </mc:Choice>
              <mc:Fallback xmlns="">
                <p:sp>
                  <p:nvSpPr>
                    <p:cNvPr id="93" name="Rectangle 92">
                      <a:extLst>
                        <a:ext uri="{FF2B5EF4-FFF2-40B4-BE49-F238E27FC236}">
                          <a16:creationId xmlns:a16="http://schemas.microsoft.com/office/drawing/2014/main" id="{6DD0F5E2-3B80-47C8-8FF1-095C7E589156}"/>
                        </a:ext>
                      </a:extLst>
                    </p:cNvPr>
                    <p:cNvSpPr>
                      <a:spLocks noRot="1" noChangeAspect="1" noMove="1" noResize="1" noEditPoints="1" noAdjustHandles="1" noChangeArrowheads="1" noChangeShapeType="1" noTextEdit="1"/>
                    </p:cNvSpPr>
                    <p:nvPr/>
                  </p:nvSpPr>
                  <p:spPr>
                    <a:xfrm>
                      <a:off x="6108959" y="1443929"/>
                      <a:ext cx="945067" cy="498791"/>
                    </a:xfrm>
                    <a:prstGeom prst="rect">
                      <a:avLst/>
                    </a:prstGeom>
                    <a:blipFill>
                      <a:blip r:embed="rId2"/>
                      <a:stretch>
                        <a:fillRect/>
                      </a:stretch>
                    </a:blipFill>
                  </p:spPr>
                  <p:txBody>
                    <a:bodyPr/>
                    <a:lstStyle/>
                    <a:p>
                      <a:r>
                        <a:rPr lang="en-DE">
                          <a:noFill/>
                        </a:rPr>
                        <a:t> </a:t>
                      </a:r>
                    </a:p>
                  </p:txBody>
                </p:sp>
              </mc:Fallback>
            </mc:AlternateContent>
            <p:sp>
              <p:nvSpPr>
                <p:cNvPr id="94" name="Rectangle 93">
                  <a:extLst>
                    <a:ext uri="{FF2B5EF4-FFF2-40B4-BE49-F238E27FC236}">
                      <a16:creationId xmlns:a16="http://schemas.microsoft.com/office/drawing/2014/main" id="{934F5AE8-D2C9-4F25-8551-E1CFA3C256FE}"/>
                    </a:ext>
                  </a:extLst>
                </p:cNvPr>
                <p:cNvSpPr/>
                <p:nvPr/>
              </p:nvSpPr>
              <p:spPr>
                <a:xfrm>
                  <a:off x="7311827" y="1443929"/>
                  <a:ext cx="48603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a:t>
                  </a:r>
                  <a:endParaRPr lang="en-DE" sz="2400" dirty="0">
                    <a:solidFill>
                      <a:srgbClr val="FF0000"/>
                    </a:solidFill>
                  </a:endParaRPr>
                </a:p>
              </p:txBody>
            </p:sp>
            <p:sp>
              <p:nvSpPr>
                <p:cNvPr id="96" name="Rectangle 95">
                  <a:extLst>
                    <a:ext uri="{FF2B5EF4-FFF2-40B4-BE49-F238E27FC236}">
                      <a16:creationId xmlns:a16="http://schemas.microsoft.com/office/drawing/2014/main" id="{40D42857-31F3-4BE3-A194-5D21749CA83C}"/>
                    </a:ext>
                  </a:extLst>
                </p:cNvPr>
                <p:cNvSpPr/>
                <p:nvPr/>
              </p:nvSpPr>
              <p:spPr>
                <a:xfrm>
                  <a:off x="9972884" y="1441141"/>
                  <a:ext cx="57099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 </a:t>
                  </a:r>
                  <a:endParaRPr lang="en-DE" sz="2400" dirty="0">
                    <a:solidFill>
                      <a:srgbClr val="FF0000"/>
                    </a:solidFill>
                  </a:endParaRPr>
                </a:p>
              </p:txBody>
            </p:sp>
            <p:sp>
              <p:nvSpPr>
                <p:cNvPr id="72" name="TextBox 71">
                  <a:extLst>
                    <a:ext uri="{FF2B5EF4-FFF2-40B4-BE49-F238E27FC236}">
                      <a16:creationId xmlns:a16="http://schemas.microsoft.com/office/drawing/2014/main" id="{A12836C3-4CEA-4B06-B1F3-CC6308906FB7}"/>
                    </a:ext>
                  </a:extLst>
                </p:cNvPr>
                <p:cNvSpPr txBox="1"/>
                <p:nvPr/>
              </p:nvSpPr>
              <p:spPr>
                <a:xfrm>
                  <a:off x="5923033" y="844232"/>
                  <a:ext cx="301686" cy="369332"/>
                </a:xfrm>
                <a:prstGeom prst="rect">
                  <a:avLst/>
                </a:prstGeom>
                <a:noFill/>
              </p:spPr>
              <p:txBody>
                <a:bodyPr wrap="none" rtlCol="0">
                  <a:spAutoFit/>
                </a:bodyPr>
                <a:lstStyle/>
                <a:p>
                  <a:r>
                    <a:rPr lang="en-US" b="1" dirty="0"/>
                    <a:t>7</a:t>
                  </a:r>
                  <a:endParaRPr lang="en-DE" b="1" dirty="0"/>
                </a:p>
              </p:txBody>
            </p:sp>
            <p:sp>
              <p:nvSpPr>
                <p:cNvPr id="74" name="TextBox 73">
                  <a:extLst>
                    <a:ext uri="{FF2B5EF4-FFF2-40B4-BE49-F238E27FC236}">
                      <a16:creationId xmlns:a16="http://schemas.microsoft.com/office/drawing/2014/main" id="{41AC45F0-A126-4B14-88EA-33115E5E8125}"/>
                    </a:ext>
                  </a:extLst>
                </p:cNvPr>
                <p:cNvSpPr txBox="1"/>
                <p:nvPr/>
              </p:nvSpPr>
              <p:spPr>
                <a:xfrm>
                  <a:off x="7379318" y="844686"/>
                  <a:ext cx="301686" cy="369332"/>
                </a:xfrm>
                <a:prstGeom prst="rect">
                  <a:avLst/>
                </a:prstGeom>
                <a:noFill/>
              </p:spPr>
              <p:txBody>
                <a:bodyPr wrap="none" rtlCol="0">
                  <a:spAutoFit/>
                </a:bodyPr>
                <a:lstStyle/>
                <a:p>
                  <a:r>
                    <a:rPr lang="en-US" b="1" dirty="0"/>
                    <a:t>9</a:t>
                  </a:r>
                  <a:endParaRPr lang="en-DE" b="1" dirty="0"/>
                </a:p>
              </p:txBody>
            </p:sp>
          </p:grpSp>
          <p:sp>
            <p:nvSpPr>
              <p:cNvPr id="102" name="TextBox 101">
                <a:extLst>
                  <a:ext uri="{FF2B5EF4-FFF2-40B4-BE49-F238E27FC236}">
                    <a16:creationId xmlns:a16="http://schemas.microsoft.com/office/drawing/2014/main" id="{5B774FA5-8870-4DCB-BBC5-417F539598F9}"/>
                  </a:ext>
                </a:extLst>
              </p:cNvPr>
              <p:cNvSpPr txBox="1"/>
              <p:nvPr/>
            </p:nvSpPr>
            <p:spPr>
              <a:xfrm>
                <a:off x="115152" y="1841037"/>
                <a:ext cx="869149" cy="461665"/>
              </a:xfrm>
              <a:prstGeom prst="rect">
                <a:avLst/>
              </a:prstGeom>
              <a:noFill/>
            </p:spPr>
            <p:txBody>
              <a:bodyPr wrap="none" rtlCol="0">
                <a:spAutoFit/>
              </a:bodyPr>
              <a:lstStyle/>
              <a:p>
                <a:r>
                  <a:rPr lang="en-US" sz="2400" b="1" dirty="0">
                    <a:solidFill>
                      <a:srgbClr val="00B0F0"/>
                    </a:solidFill>
                  </a:rPr>
                  <a:t>SIS18</a:t>
                </a:r>
                <a:endParaRPr lang="en-DE" sz="2400" b="1" baseline="30000" dirty="0">
                  <a:solidFill>
                    <a:srgbClr val="00B0F0"/>
                  </a:solidFill>
                </a:endParaRPr>
              </a:p>
            </p:txBody>
          </p:sp>
          <p:sp>
            <p:nvSpPr>
              <p:cNvPr id="103" name="TextBox 102">
                <a:extLst>
                  <a:ext uri="{FF2B5EF4-FFF2-40B4-BE49-F238E27FC236}">
                    <a16:creationId xmlns:a16="http://schemas.microsoft.com/office/drawing/2014/main" id="{C43009FE-EF2A-4F1E-88C1-AD0FE89E3E56}"/>
                  </a:ext>
                </a:extLst>
              </p:cNvPr>
              <p:cNvSpPr txBox="1"/>
              <p:nvPr/>
            </p:nvSpPr>
            <p:spPr>
              <a:xfrm>
                <a:off x="8068672" y="1841037"/>
                <a:ext cx="1024639" cy="461665"/>
              </a:xfrm>
              <a:prstGeom prst="rect">
                <a:avLst/>
              </a:prstGeom>
              <a:noFill/>
            </p:spPr>
            <p:txBody>
              <a:bodyPr wrap="none" rtlCol="0">
                <a:spAutoFit/>
              </a:bodyPr>
              <a:lstStyle/>
              <a:p>
                <a:r>
                  <a:rPr lang="en-US" sz="2400" b="1" dirty="0">
                    <a:solidFill>
                      <a:srgbClr val="00B050"/>
                    </a:solidFill>
                  </a:rPr>
                  <a:t>SIS100</a:t>
                </a:r>
                <a:endParaRPr lang="en-DE" sz="2400" b="1" baseline="30000" dirty="0">
                  <a:solidFill>
                    <a:srgbClr val="00B050"/>
                  </a:solidFill>
                </a:endParaRPr>
              </a:p>
            </p:txBody>
          </p:sp>
        </p:grpSp>
      </p:grpSp>
      <p:sp>
        <p:nvSpPr>
          <p:cNvPr id="78" name="Text Box 9">
            <a:extLst>
              <a:ext uri="{FF2B5EF4-FFF2-40B4-BE49-F238E27FC236}">
                <a16:creationId xmlns:a16="http://schemas.microsoft.com/office/drawing/2014/main" id="{5EB37D6F-3CFE-4B52-820C-B81E64A5DF33}"/>
              </a:ext>
            </a:extLst>
          </p:cNvPr>
          <p:cNvSpPr txBox="1">
            <a:spLocks noChangeArrowheads="1"/>
          </p:cNvSpPr>
          <p:nvPr/>
        </p:nvSpPr>
        <p:spPr bwMode="auto">
          <a:xfrm>
            <a:off x="1186867" y="838189"/>
            <a:ext cx="9818264"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Strangeness Yield </a:t>
            </a:r>
            <a:r>
              <a:rPr lang="en-GB" altLang="de-DE" sz="2400" b="1" dirty="0">
                <a:solidFill>
                  <a:srgbClr val="000000"/>
                </a:solidFill>
                <a:sym typeface="Symbol" pitchFamily="18" charset="2"/>
              </a:rPr>
              <a:t> Baryonic Density</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Compressibility </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EOS </a:t>
            </a:r>
            <a:endParaRPr lang="de-DE" altLang="de-DE" sz="2400" b="1" dirty="0">
              <a:solidFill>
                <a:srgbClr val="000000"/>
              </a:solidFill>
            </a:endParaRPr>
          </a:p>
        </p:txBody>
      </p:sp>
      <p:sp>
        <p:nvSpPr>
          <p:cNvPr id="97" name="Rechteck 12">
            <a:extLst>
              <a:ext uri="{FF2B5EF4-FFF2-40B4-BE49-F238E27FC236}">
                <a16:creationId xmlns:a16="http://schemas.microsoft.com/office/drawing/2014/main" id="{553ACF54-66B4-467C-BCD9-177C950C58D3}"/>
              </a:ext>
            </a:extLst>
          </p:cNvPr>
          <p:cNvSpPr>
            <a:spLocks noChangeArrowheads="1"/>
          </p:cNvSpPr>
          <p:nvPr/>
        </p:nvSpPr>
        <p:spPr bwMode="auto">
          <a:xfrm>
            <a:off x="4263546" y="2547825"/>
            <a:ext cx="375334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lr>
                <a:srgbClr val="0066CC"/>
              </a:buClr>
              <a:buFont typeface="Wingdings" panose="05000000000000000000" pitchFamily="2" charset="2"/>
              <a:defRPr sz="2400">
                <a:solidFill>
                  <a:srgbClr val="00599D"/>
                </a:solidFill>
                <a:latin typeface="Arial" panose="020B0604020202020204" pitchFamily="34" charset="0"/>
              </a:defRPr>
            </a:lvl1pPr>
            <a:lvl2pPr marL="742950" indent="-285750" algn="l" eaLnBrk="0" hangingPunct="0">
              <a:spcBef>
                <a:spcPct val="20000"/>
              </a:spcBef>
              <a:buClr>
                <a:srgbClr val="FF9900"/>
              </a:buClr>
              <a:buSzPct val="140000"/>
              <a:buFont typeface="Wingdings" panose="05000000000000000000" pitchFamily="2" charset="2"/>
              <a:buChar char="§"/>
              <a:defRPr sz="2000">
                <a:solidFill>
                  <a:schemeClr val="tx1"/>
                </a:solidFill>
                <a:latin typeface="Arial" panose="020B0604020202020204" pitchFamily="34" charset="0"/>
              </a:defRPr>
            </a:lvl2pPr>
            <a:lvl3pPr marL="1143000" indent="-228600" algn="l" eaLnBrk="0" hangingPunct="0">
              <a:spcBef>
                <a:spcPct val="20000"/>
              </a:spcBef>
              <a:defRPr>
                <a:solidFill>
                  <a:schemeClr val="tx1"/>
                </a:solidFill>
                <a:latin typeface="Arial" panose="020B0604020202020204" pitchFamily="34" charset="0"/>
              </a:defRPr>
            </a:lvl3pPr>
            <a:lvl4pPr marL="1600200" indent="-228600" algn="l" eaLnBrk="0" hangingPunct="0">
              <a:spcBef>
                <a:spcPct val="20000"/>
              </a:spcBef>
              <a:defRPr sz="1600" i="1">
                <a:solidFill>
                  <a:srgbClr val="990000"/>
                </a:solidFill>
                <a:latin typeface="Arial" panose="020B0604020202020204" pitchFamily="34" charset="0"/>
              </a:defRPr>
            </a:lvl4pPr>
            <a:lvl5pPr marL="2057400" indent="-228600" algn="l" eaLnBrk="0" hangingPunct="0">
              <a:spcBef>
                <a:spcPct val="20000"/>
              </a:spcBef>
              <a:defRPr sz="1600">
                <a:solidFill>
                  <a:srgbClr val="0066CC"/>
                </a:solidFill>
                <a:latin typeface="Arial" panose="020B0604020202020204" pitchFamily="34" charset="0"/>
              </a:defRPr>
            </a:lvl5pPr>
            <a:lvl6pPr marL="2514600" indent="-228600" eaLnBrk="0" fontAlgn="base" hangingPunct="0">
              <a:spcBef>
                <a:spcPct val="20000"/>
              </a:spcBef>
              <a:spcAft>
                <a:spcPct val="0"/>
              </a:spcAft>
              <a:defRPr sz="1600">
                <a:solidFill>
                  <a:srgbClr val="0066CC"/>
                </a:solidFill>
                <a:latin typeface="Arial" panose="020B0604020202020204" pitchFamily="34" charset="0"/>
              </a:defRPr>
            </a:lvl6pPr>
            <a:lvl7pPr marL="2971800" indent="-228600" eaLnBrk="0" fontAlgn="base" hangingPunct="0">
              <a:spcBef>
                <a:spcPct val="20000"/>
              </a:spcBef>
              <a:spcAft>
                <a:spcPct val="0"/>
              </a:spcAft>
              <a:defRPr sz="1600">
                <a:solidFill>
                  <a:srgbClr val="0066CC"/>
                </a:solidFill>
                <a:latin typeface="Arial" panose="020B0604020202020204" pitchFamily="34" charset="0"/>
              </a:defRPr>
            </a:lvl7pPr>
            <a:lvl8pPr marL="3429000" indent="-228600" eaLnBrk="0" fontAlgn="base" hangingPunct="0">
              <a:spcBef>
                <a:spcPct val="20000"/>
              </a:spcBef>
              <a:spcAft>
                <a:spcPct val="0"/>
              </a:spcAft>
              <a:defRPr sz="1600">
                <a:solidFill>
                  <a:srgbClr val="0066CC"/>
                </a:solidFill>
                <a:latin typeface="Arial" panose="020B0604020202020204" pitchFamily="34" charset="0"/>
              </a:defRPr>
            </a:lvl8pPr>
            <a:lvl9pPr marL="3886200" indent="-228600" eaLnBrk="0" fontAlgn="base" hangingPunct="0">
              <a:spcBef>
                <a:spcPct val="20000"/>
              </a:spcBef>
              <a:spcAft>
                <a:spcPct val="0"/>
              </a:spcAft>
              <a:defRPr sz="1600">
                <a:solidFill>
                  <a:srgbClr val="0066CC"/>
                </a:solidFill>
                <a:latin typeface="Arial" panose="020B0604020202020204" pitchFamily="34" charset="0"/>
              </a:defRPr>
            </a:lvl9pPr>
          </a:lstStyle>
          <a:p>
            <a:pPr algn="ctr" eaLnBrk="1" hangingPunct="1">
              <a:spcBef>
                <a:spcPct val="0"/>
              </a:spcBef>
              <a:buClrTx/>
              <a:buFontTx/>
              <a:buNone/>
            </a:pPr>
            <a:r>
              <a:rPr lang="en-GB" altLang="de-DE" sz="2000" b="1" u="sng" dirty="0">
                <a:solidFill>
                  <a:srgbClr val="000000"/>
                </a:solidFill>
                <a:latin typeface="+mn-lt"/>
              </a:rPr>
              <a:t>Direct Kaon &amp; Hyperon Production:</a:t>
            </a:r>
          </a:p>
          <a:p>
            <a:pPr marL="0" lvl="0" indent="0" eaLnBrk="1" hangingPunct="1">
              <a:spcBef>
                <a:spcPct val="0"/>
              </a:spcBef>
              <a:buClrTx/>
            </a:pPr>
            <a:r>
              <a:rPr lang="en-GB" altLang="de-DE" sz="2000" b="1" dirty="0">
                <a:solidFill>
                  <a:schemeClr val="tx1"/>
                </a:solidFill>
                <a:latin typeface="+mn-lt"/>
              </a:rPr>
              <a:t>pp </a:t>
            </a:r>
            <a:r>
              <a:rPr lang="en-GB" altLang="de-DE" sz="2000" b="1" dirty="0">
                <a:solidFill>
                  <a:schemeClr val="tx1"/>
                </a:solidFill>
                <a:latin typeface="Calibri" panose="020F0502020204030204"/>
                <a:sym typeface="Symbol" panose="05050102010706020507" pitchFamily="18" charset="2"/>
              </a:rPr>
              <a:t></a:t>
            </a:r>
            <a:r>
              <a:rPr lang="en-GB" altLang="de-DE" sz="2000" b="1" dirty="0">
                <a:solidFill>
                  <a:schemeClr val="tx1"/>
                </a:solidFill>
                <a:latin typeface="Calibri" panose="020F0502020204030204"/>
              </a:rPr>
              <a:t> K</a:t>
            </a:r>
            <a:r>
              <a:rPr lang="en-GB" altLang="de-DE" sz="2000" b="1" baseline="30000" dirty="0">
                <a:solidFill>
                  <a:schemeClr val="tx1"/>
                </a:solidFill>
                <a:latin typeface="Calibri" panose="020F0502020204030204"/>
              </a:rPr>
              <a:t>+</a:t>
            </a:r>
            <a:r>
              <a:rPr lang="en-GB" altLang="de-DE" sz="2000" b="1" dirty="0">
                <a:solidFill>
                  <a:schemeClr val="tx1"/>
                </a:solidFill>
                <a:latin typeface="Calibri" panose="020F0502020204030204"/>
              </a:rPr>
              <a:t>Λ</a:t>
            </a:r>
            <a:r>
              <a:rPr lang="en-GB" altLang="de-DE" sz="2000" b="1" baseline="30000" dirty="0">
                <a:solidFill>
                  <a:schemeClr val="tx1"/>
                </a:solidFill>
                <a:latin typeface="Calibri" panose="020F0502020204030204"/>
              </a:rPr>
              <a:t>0</a:t>
            </a:r>
            <a:r>
              <a:rPr lang="en-GB" altLang="de-DE" sz="2000" b="1" dirty="0">
                <a:solidFill>
                  <a:schemeClr val="tx1"/>
                </a:solidFill>
                <a:latin typeface="Calibri" panose="020F0502020204030204"/>
              </a:rPr>
              <a:t>p     (</a:t>
            </a:r>
            <a:r>
              <a:rPr lang="en-GB" altLang="de-DE" sz="2000" b="1" dirty="0" err="1">
                <a:solidFill>
                  <a:schemeClr val="tx1"/>
                </a:solidFill>
                <a:latin typeface="Calibri" panose="020F0502020204030204"/>
              </a:rPr>
              <a:t>E</a:t>
            </a:r>
            <a:r>
              <a:rPr lang="en-GB" altLang="de-DE" sz="2000" b="1" baseline="-25000" dirty="0" err="1">
                <a:solidFill>
                  <a:schemeClr val="tx1"/>
                </a:solidFill>
                <a:latin typeface="Calibri" panose="020F0502020204030204"/>
              </a:rPr>
              <a:t>thr</a:t>
            </a:r>
            <a:r>
              <a:rPr lang="en-GB" altLang="de-DE" sz="2000" b="1" dirty="0">
                <a:solidFill>
                  <a:schemeClr val="tx1"/>
                </a:solidFill>
                <a:latin typeface="Calibri" panose="020F0502020204030204"/>
              </a:rPr>
              <a:t> = 1.6 GeV)</a:t>
            </a:r>
          </a:p>
          <a:p>
            <a:pPr marL="0" lvl="0" indent="0" eaLnBrk="1" hangingPunct="1">
              <a:spcBef>
                <a:spcPct val="0"/>
              </a:spcBef>
              <a:buClrTx/>
            </a:pPr>
            <a:r>
              <a:rPr lang="en-GB" altLang="de-DE" sz="2000" b="1" dirty="0">
                <a:solidFill>
                  <a:srgbClr val="000000"/>
                </a:solidFill>
                <a:latin typeface="+mn-lt"/>
              </a:rPr>
              <a:t>pp </a:t>
            </a:r>
            <a:r>
              <a:rPr lang="en-GB" altLang="de-DE" sz="2000" b="1" dirty="0">
                <a:solidFill>
                  <a:srgbClr val="000000"/>
                </a:solidFill>
                <a:latin typeface="Calibri" panose="020F0502020204030204"/>
                <a:sym typeface="Symbol" panose="05050102010706020507" pitchFamily="18" charset="2"/>
              </a:rPr>
              <a:t></a:t>
            </a:r>
            <a:r>
              <a:rPr lang="en-GB" altLang="de-DE" sz="2000" b="1" dirty="0">
                <a:solidFill>
                  <a:srgbClr val="000000"/>
                </a:solidFill>
                <a:latin typeface="Calibri" panose="020F0502020204030204"/>
              </a:rPr>
              <a:t> </a:t>
            </a:r>
            <a:r>
              <a:rPr lang="en-GB" altLang="de-DE" sz="2000" b="1" dirty="0" err="1">
                <a:solidFill>
                  <a:srgbClr val="000000"/>
                </a:solidFill>
                <a:latin typeface="Calibri" panose="020F0502020204030204"/>
              </a:rPr>
              <a:t>K</a:t>
            </a:r>
            <a:r>
              <a:rPr lang="en-GB" altLang="de-DE" sz="2000" b="1" baseline="30000" dirty="0" err="1">
                <a:solidFill>
                  <a:srgbClr val="000000"/>
                </a:solidFill>
                <a:latin typeface="Calibri" panose="020F0502020204030204"/>
              </a:rPr>
              <a:t>-</a:t>
            </a:r>
            <a:r>
              <a:rPr lang="en-GB" altLang="de-DE" sz="2000" b="1" dirty="0" err="1">
                <a:solidFill>
                  <a:srgbClr val="000000"/>
                </a:solidFill>
                <a:latin typeface="Calibri" panose="020F0502020204030204"/>
              </a:rPr>
              <a:t>K</a:t>
            </a:r>
            <a:r>
              <a:rPr lang="en-GB" altLang="de-DE" sz="2000" b="1" baseline="30000" dirty="0" err="1">
                <a:solidFill>
                  <a:srgbClr val="000000"/>
                </a:solidFill>
                <a:latin typeface="Calibri" panose="020F0502020204030204"/>
              </a:rPr>
              <a:t>+</a:t>
            </a:r>
            <a:r>
              <a:rPr lang="en-GB" altLang="de-DE" sz="2000" b="1" dirty="0" err="1">
                <a:solidFill>
                  <a:srgbClr val="000000"/>
                </a:solidFill>
                <a:latin typeface="Calibri" panose="020F0502020204030204"/>
              </a:rPr>
              <a:t>p</a:t>
            </a:r>
            <a:r>
              <a:rPr lang="en-GB" altLang="de-DE" sz="2000" b="1" dirty="0">
                <a:solidFill>
                  <a:srgbClr val="000000"/>
                </a:solidFill>
                <a:latin typeface="Calibri" panose="020F0502020204030204"/>
              </a:rPr>
              <a:t>      (</a:t>
            </a:r>
            <a:r>
              <a:rPr lang="en-GB" altLang="de-DE" sz="2000" b="1" dirty="0" err="1">
                <a:solidFill>
                  <a:srgbClr val="000000"/>
                </a:solidFill>
                <a:latin typeface="Calibri" panose="020F0502020204030204"/>
              </a:rPr>
              <a:t>E</a:t>
            </a:r>
            <a:r>
              <a:rPr lang="en-GB" altLang="de-DE" sz="2000" b="1" baseline="-25000" dirty="0" err="1">
                <a:solidFill>
                  <a:srgbClr val="000000"/>
                </a:solidFill>
                <a:latin typeface="Calibri" panose="020F0502020204030204"/>
              </a:rPr>
              <a:t>thr</a:t>
            </a:r>
            <a:r>
              <a:rPr lang="en-GB" altLang="de-DE" sz="2000" b="1" dirty="0">
                <a:solidFill>
                  <a:srgbClr val="000000"/>
                </a:solidFill>
                <a:latin typeface="Calibri" panose="020F0502020204030204"/>
              </a:rPr>
              <a:t> = 2.5 GeV)</a:t>
            </a:r>
          </a:p>
          <a:p>
            <a:pPr algn="ctr" eaLnBrk="1" hangingPunct="1">
              <a:spcBef>
                <a:spcPct val="0"/>
              </a:spcBef>
              <a:buClrTx/>
              <a:buFontTx/>
              <a:buNone/>
            </a:pPr>
            <a:endParaRPr lang="en-GB" altLang="de-DE" sz="2000" b="1" u="sng" dirty="0">
              <a:solidFill>
                <a:srgbClr val="000000"/>
              </a:solidFill>
              <a:latin typeface="+mn-lt"/>
            </a:endParaRPr>
          </a:p>
          <a:p>
            <a:pPr algn="ctr" eaLnBrk="1" hangingPunct="1">
              <a:spcBef>
                <a:spcPct val="0"/>
              </a:spcBef>
              <a:buClrTx/>
              <a:buFontTx/>
              <a:buNone/>
            </a:pPr>
            <a:r>
              <a:rPr lang="en-GB" altLang="de-DE" sz="2000" b="1" u="sng" dirty="0">
                <a:solidFill>
                  <a:srgbClr val="000000"/>
                </a:solidFill>
                <a:latin typeface="+mn-lt"/>
              </a:rPr>
              <a:t>Direct Multi-Strange Hyperon Production:</a:t>
            </a:r>
          </a:p>
          <a:p>
            <a:pPr eaLnBrk="1" hangingPunct="1">
              <a:spcBef>
                <a:spcPct val="0"/>
              </a:spcBef>
              <a:buClrTx/>
              <a:buFontTx/>
              <a:buNone/>
            </a:pPr>
            <a:r>
              <a:rPr lang="en-GB" altLang="de-DE" sz="2000" b="1" dirty="0">
                <a:solidFill>
                  <a:srgbClr val="000000"/>
                </a:solidFill>
                <a:latin typeface="+mn-lt"/>
              </a:rPr>
              <a:t>pp </a:t>
            </a:r>
            <a:r>
              <a:rPr lang="en-GB" altLang="de-DE" sz="2000" b="1" dirty="0">
                <a:solidFill>
                  <a:srgbClr val="000000"/>
                </a:solidFill>
                <a:latin typeface="+mn-lt"/>
                <a:sym typeface="Symbol" panose="05050102010706020507" pitchFamily="18" charset="2"/>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 </a:t>
            </a:r>
            <a:r>
              <a:rPr lang="en-GB" altLang="de-DE" sz="2000" b="1" dirty="0" err="1">
                <a:solidFill>
                  <a:srgbClr val="000000"/>
                </a:solidFill>
                <a:latin typeface="+mn-lt"/>
              </a:rPr>
              <a:t>K</a:t>
            </a:r>
            <a:r>
              <a:rPr lang="en-GB" altLang="de-DE" sz="2000" b="1" baseline="30000" dirty="0" err="1">
                <a:solidFill>
                  <a:srgbClr val="000000"/>
                </a:solidFill>
                <a:latin typeface="+mn-lt"/>
              </a:rPr>
              <a:t>+</a:t>
            </a:r>
            <a:r>
              <a:rPr lang="en-GB" altLang="de-DE" sz="2000" b="1" dirty="0" err="1">
                <a:solidFill>
                  <a:srgbClr val="000000"/>
                </a:solidFill>
                <a:latin typeface="+mn-lt"/>
              </a:rPr>
              <a:t>K</a:t>
            </a:r>
            <a:r>
              <a:rPr lang="en-GB" altLang="de-DE" sz="2000" b="1" baseline="30000" dirty="0" err="1">
                <a:solidFill>
                  <a:srgbClr val="000000"/>
                </a:solidFill>
                <a:latin typeface="+mn-lt"/>
              </a:rPr>
              <a:t>+</a:t>
            </a:r>
            <a:r>
              <a:rPr lang="en-GB" altLang="de-DE" sz="2000" b="1" dirty="0" err="1">
                <a:solidFill>
                  <a:srgbClr val="000000"/>
                </a:solidFill>
                <a:latin typeface="+mn-lt"/>
              </a:rPr>
              <a:t>p</a:t>
            </a:r>
            <a:r>
              <a:rPr lang="en-GB" altLang="de-DE" sz="2000" b="1" dirty="0">
                <a:solidFill>
                  <a:srgbClr val="000000"/>
                </a:solidFill>
                <a:latin typeface="+mn-lt"/>
              </a:rPr>
              <a:t>     (</a:t>
            </a:r>
            <a:r>
              <a:rPr lang="en-GB" altLang="de-DE" sz="2000" b="1" dirty="0" err="1">
                <a:solidFill>
                  <a:srgbClr val="000000"/>
                </a:solidFill>
                <a:latin typeface="+mn-lt"/>
              </a:rPr>
              <a:t>E</a:t>
            </a:r>
            <a:r>
              <a:rPr lang="en-GB" altLang="de-DE" sz="2000" b="1" baseline="-25000" dirty="0" err="1">
                <a:solidFill>
                  <a:srgbClr val="000000"/>
                </a:solidFill>
                <a:latin typeface="+mn-lt"/>
              </a:rPr>
              <a:t>thr</a:t>
            </a:r>
            <a:r>
              <a:rPr lang="en-GB" altLang="de-DE" sz="2000" b="1" dirty="0">
                <a:solidFill>
                  <a:srgbClr val="000000"/>
                </a:solidFill>
                <a:latin typeface="+mn-lt"/>
              </a:rPr>
              <a:t> = 3.7 GeV)</a:t>
            </a:r>
          </a:p>
          <a:p>
            <a:pPr eaLnBrk="1" hangingPunct="1">
              <a:spcBef>
                <a:spcPct val="0"/>
              </a:spcBef>
              <a:buClrTx/>
              <a:buFontTx/>
              <a:buNone/>
            </a:pPr>
            <a:r>
              <a:rPr lang="en-GB" altLang="de-DE" sz="2000" b="1" dirty="0">
                <a:solidFill>
                  <a:schemeClr val="tx1"/>
                </a:solidFill>
                <a:latin typeface="+mn-lt"/>
              </a:rPr>
              <a:t>pp </a:t>
            </a:r>
            <a:r>
              <a:rPr lang="en-GB" altLang="de-DE" sz="2000" b="1" dirty="0">
                <a:solidFill>
                  <a:schemeClr val="tx1"/>
                </a:solidFill>
                <a:latin typeface="+mn-lt"/>
                <a:sym typeface="Symbol" panose="05050102010706020507" pitchFamily="18" charset="2"/>
              </a:rPr>
              <a:t></a:t>
            </a:r>
            <a:r>
              <a:rPr lang="en-GB" altLang="de-DE" sz="2000" b="1" dirty="0">
                <a:solidFill>
                  <a:schemeClr val="tx1"/>
                </a:solidFill>
                <a:latin typeface="+mn-lt"/>
              </a:rPr>
              <a:t> </a:t>
            </a:r>
            <a:r>
              <a:rPr lang="en-GB" altLang="de-DE" sz="2000" b="1" dirty="0">
                <a:solidFill>
                  <a:schemeClr val="tx1"/>
                </a:solidFill>
                <a:latin typeface="+mn-lt"/>
                <a:sym typeface="Symbol" panose="05050102010706020507" pitchFamily="18" charset="2"/>
              </a:rPr>
              <a:t></a:t>
            </a:r>
            <a:r>
              <a:rPr lang="en-GB" altLang="de-DE" sz="2000" b="1" baseline="30000" dirty="0">
                <a:solidFill>
                  <a:schemeClr val="tx1"/>
                </a:solidFill>
                <a:latin typeface="+mn-lt"/>
              </a:rPr>
              <a:t>- </a:t>
            </a:r>
            <a:r>
              <a:rPr lang="en-GB" altLang="de-DE" sz="2000" b="1" dirty="0">
                <a:solidFill>
                  <a:schemeClr val="tx1"/>
                </a:solidFill>
                <a:latin typeface="+mn-lt"/>
              </a:rPr>
              <a:t>K</a:t>
            </a:r>
            <a:r>
              <a:rPr lang="en-GB" altLang="de-DE" sz="2000" b="1" baseline="30000" dirty="0">
                <a:solidFill>
                  <a:schemeClr val="tx1"/>
                </a:solidFill>
                <a:latin typeface="+mn-lt"/>
              </a:rPr>
              <a:t>+</a:t>
            </a:r>
            <a:r>
              <a:rPr lang="en-GB" altLang="de-DE" sz="2000" b="1" dirty="0">
                <a:solidFill>
                  <a:schemeClr val="tx1"/>
                </a:solidFill>
                <a:latin typeface="+mn-lt"/>
              </a:rPr>
              <a:t>K</a:t>
            </a:r>
            <a:r>
              <a:rPr lang="en-GB" altLang="de-DE" sz="2000" b="1" baseline="30000" dirty="0">
                <a:solidFill>
                  <a:schemeClr val="tx1"/>
                </a:solidFill>
                <a:latin typeface="+mn-lt"/>
              </a:rPr>
              <a:t>+</a:t>
            </a:r>
            <a:r>
              <a:rPr lang="en-GB" altLang="de-DE" sz="2000" b="1" dirty="0">
                <a:solidFill>
                  <a:schemeClr val="tx1"/>
                </a:solidFill>
                <a:latin typeface="+mn-lt"/>
              </a:rPr>
              <a:t>K</a:t>
            </a:r>
            <a:r>
              <a:rPr lang="en-GB" altLang="de-DE" sz="2000" b="1" baseline="30000" dirty="0">
                <a:solidFill>
                  <a:schemeClr val="tx1"/>
                </a:solidFill>
                <a:latin typeface="+mn-lt"/>
              </a:rPr>
              <a:t>0</a:t>
            </a:r>
            <a:r>
              <a:rPr lang="en-GB" altLang="de-DE" sz="2000" b="1" dirty="0">
                <a:solidFill>
                  <a:schemeClr val="tx1"/>
                </a:solidFill>
                <a:latin typeface="+mn-lt"/>
              </a:rPr>
              <a:t>p (</a:t>
            </a:r>
            <a:r>
              <a:rPr lang="en-GB" altLang="de-DE" sz="2000" b="1" dirty="0" err="1">
                <a:solidFill>
                  <a:schemeClr val="tx1"/>
                </a:solidFill>
                <a:latin typeface="+mn-lt"/>
              </a:rPr>
              <a:t>E</a:t>
            </a:r>
            <a:r>
              <a:rPr lang="en-GB" altLang="de-DE" sz="2000" b="1" baseline="-25000" dirty="0" err="1">
                <a:solidFill>
                  <a:schemeClr val="tx1"/>
                </a:solidFill>
                <a:latin typeface="+mn-lt"/>
              </a:rPr>
              <a:t>thr</a:t>
            </a:r>
            <a:r>
              <a:rPr lang="en-GB" altLang="de-DE" sz="2000" b="1" dirty="0">
                <a:solidFill>
                  <a:schemeClr val="tx1"/>
                </a:solidFill>
                <a:latin typeface="+mn-lt"/>
              </a:rPr>
              <a:t> = 7.0 GeV)</a:t>
            </a:r>
          </a:p>
          <a:p>
            <a:pPr eaLnBrk="1" hangingPunct="1">
              <a:spcBef>
                <a:spcPct val="0"/>
              </a:spcBef>
              <a:buClrTx/>
              <a:buFontTx/>
              <a:buNone/>
            </a:pPr>
            <a:r>
              <a:rPr lang="en-GB" altLang="de-DE" sz="2000" b="1" dirty="0">
                <a:solidFill>
                  <a:srgbClr val="000000"/>
                </a:solidFill>
                <a:latin typeface="+mn-lt"/>
              </a:rPr>
              <a:t>pp </a:t>
            </a:r>
            <a:r>
              <a:rPr lang="en-GB" altLang="de-DE" sz="2000" b="1" dirty="0">
                <a:solidFill>
                  <a:srgbClr val="000000"/>
                </a:solidFill>
                <a:latin typeface="+mn-lt"/>
                <a:sym typeface="Symbol" panose="05050102010706020507" pitchFamily="18" charset="2"/>
              </a:rPr>
              <a:t></a:t>
            </a:r>
            <a:r>
              <a:rPr lang="en-GB" altLang="de-DE" sz="2000" b="1" dirty="0">
                <a:solidFill>
                  <a:srgbClr val="000000"/>
                </a:solidFill>
                <a:latin typeface="+mn-lt"/>
              </a:rPr>
              <a:t> Λ</a:t>
            </a:r>
            <a:r>
              <a:rPr lang="en-GB" altLang="de-DE" sz="2000" b="1" baseline="30000" dirty="0">
                <a:solidFill>
                  <a:srgbClr val="000000"/>
                </a:solidFill>
                <a:latin typeface="+mn-lt"/>
              </a:rPr>
              <a:t>0</a:t>
            </a:r>
            <a:r>
              <a:rPr lang="en-GB" altLang="de-DE" sz="2000" b="1" dirty="0">
                <a:solidFill>
                  <a:srgbClr val="000000"/>
                </a:solidFill>
                <a:latin typeface="+mn-lt"/>
              </a:rPr>
              <a:t>Λ̅</a:t>
            </a:r>
            <a:r>
              <a:rPr lang="en-GB" altLang="de-DE" sz="2000" b="1" baseline="30000" dirty="0">
                <a:solidFill>
                  <a:srgbClr val="000000"/>
                </a:solidFill>
                <a:latin typeface="+mn-lt"/>
              </a:rPr>
              <a:t>0 </a:t>
            </a:r>
            <a:r>
              <a:rPr lang="en-GB" altLang="de-DE" sz="2000" b="1" dirty="0">
                <a:solidFill>
                  <a:srgbClr val="000000"/>
                </a:solidFill>
                <a:latin typeface="+mn-lt"/>
              </a:rPr>
              <a:t>pp      (</a:t>
            </a:r>
            <a:r>
              <a:rPr lang="en-GB" altLang="de-DE" sz="2000" b="1" dirty="0" err="1">
                <a:solidFill>
                  <a:srgbClr val="000000"/>
                </a:solidFill>
                <a:latin typeface="+mn-lt"/>
              </a:rPr>
              <a:t>E</a:t>
            </a:r>
            <a:r>
              <a:rPr lang="en-GB" altLang="de-DE" sz="2000" b="1" baseline="-25000" dirty="0" err="1">
                <a:solidFill>
                  <a:srgbClr val="000000"/>
                </a:solidFill>
                <a:latin typeface="+mn-lt"/>
              </a:rPr>
              <a:t>thr</a:t>
            </a:r>
            <a:r>
              <a:rPr lang="en-GB" altLang="de-DE" sz="2000" b="1" dirty="0">
                <a:solidFill>
                  <a:srgbClr val="000000"/>
                </a:solidFill>
                <a:latin typeface="+mn-lt"/>
              </a:rPr>
              <a:t> = 7.1 GeV)</a:t>
            </a:r>
          </a:p>
          <a:p>
            <a:pPr eaLnBrk="1" hangingPunct="1">
              <a:spcBef>
                <a:spcPct val="0"/>
              </a:spcBef>
              <a:buClrTx/>
              <a:buFontTx/>
              <a:buNone/>
            </a:pPr>
            <a:r>
              <a:rPr lang="en-GB" altLang="de-DE" sz="2000" b="1" dirty="0">
                <a:solidFill>
                  <a:srgbClr val="000000"/>
                </a:solidFill>
                <a:latin typeface="+mn-lt"/>
              </a:rPr>
              <a:t>pp </a:t>
            </a:r>
            <a:r>
              <a:rPr lang="en-GB" altLang="de-DE" sz="2000" b="1" dirty="0">
                <a:solidFill>
                  <a:srgbClr val="000000"/>
                </a:solidFill>
                <a:latin typeface="+mn-lt"/>
                <a:sym typeface="Symbol" panose="05050102010706020507" pitchFamily="18" charset="2"/>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 </a:t>
            </a:r>
            <a:r>
              <a:rPr lang="en-GB" altLang="de-DE" sz="2000" b="1" dirty="0">
                <a:solidFill>
                  <a:srgbClr val="000000"/>
                </a:solidFill>
                <a:latin typeface="+mn-lt"/>
              </a:rPr>
              <a:t>pp     (</a:t>
            </a:r>
            <a:r>
              <a:rPr lang="en-GB" altLang="de-DE" sz="2000" b="1" dirty="0" err="1">
                <a:solidFill>
                  <a:srgbClr val="000000"/>
                </a:solidFill>
                <a:latin typeface="+mn-lt"/>
              </a:rPr>
              <a:t>E</a:t>
            </a:r>
            <a:r>
              <a:rPr lang="en-GB" altLang="de-DE" sz="2000" b="1" baseline="-25000" dirty="0" err="1">
                <a:solidFill>
                  <a:srgbClr val="000000"/>
                </a:solidFill>
                <a:latin typeface="+mn-lt"/>
              </a:rPr>
              <a:t>thr</a:t>
            </a:r>
            <a:r>
              <a:rPr lang="en-GB" altLang="de-DE" sz="2000" b="1" dirty="0">
                <a:solidFill>
                  <a:srgbClr val="000000"/>
                </a:solidFill>
                <a:latin typeface="+mn-lt"/>
              </a:rPr>
              <a:t> = 9.0 GeV) </a:t>
            </a:r>
          </a:p>
          <a:p>
            <a:pPr eaLnBrk="1" hangingPunct="1">
              <a:spcBef>
                <a:spcPct val="0"/>
              </a:spcBef>
              <a:buClrTx/>
              <a:buFontTx/>
              <a:buNone/>
            </a:pPr>
            <a:r>
              <a:rPr lang="en-GB" altLang="de-DE" sz="2000" b="1" dirty="0">
                <a:solidFill>
                  <a:srgbClr val="000000"/>
                </a:solidFill>
                <a:latin typeface="+mn-lt"/>
              </a:rPr>
              <a:t>pp </a:t>
            </a:r>
            <a:r>
              <a:rPr lang="en-GB" altLang="de-DE" sz="2000" b="1" dirty="0">
                <a:solidFill>
                  <a:srgbClr val="000000"/>
                </a:solidFill>
                <a:latin typeface="+mn-lt"/>
                <a:sym typeface="Symbol" panose="05050102010706020507" pitchFamily="18" charset="2"/>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a:t>
            </a:r>
            <a:r>
              <a:rPr lang="en-GB" altLang="de-DE" sz="2000" b="1" dirty="0">
                <a:solidFill>
                  <a:srgbClr val="000000"/>
                </a:solidFill>
                <a:latin typeface="+mn-lt"/>
              </a:rPr>
              <a:t> pp    (</a:t>
            </a:r>
            <a:r>
              <a:rPr lang="en-GB" altLang="de-DE" sz="2000" b="1" dirty="0" err="1">
                <a:solidFill>
                  <a:srgbClr val="000000"/>
                </a:solidFill>
                <a:latin typeface="+mn-lt"/>
              </a:rPr>
              <a:t>E</a:t>
            </a:r>
            <a:r>
              <a:rPr lang="en-GB" altLang="de-DE" sz="2000" b="1" baseline="-25000" dirty="0" err="1">
                <a:solidFill>
                  <a:srgbClr val="000000"/>
                </a:solidFill>
                <a:latin typeface="+mn-lt"/>
              </a:rPr>
              <a:t>thr</a:t>
            </a:r>
            <a:r>
              <a:rPr lang="en-GB" altLang="de-DE" sz="2000" b="1" dirty="0">
                <a:solidFill>
                  <a:srgbClr val="000000"/>
                </a:solidFill>
                <a:latin typeface="+mn-lt"/>
              </a:rPr>
              <a:t> = 12.7 GeV)</a:t>
            </a:r>
            <a:endParaRPr lang="de-DE" altLang="de-DE" sz="2000" b="1" dirty="0">
              <a:solidFill>
                <a:srgbClr val="000000"/>
              </a:solidFill>
              <a:latin typeface="+mn-lt"/>
            </a:endParaRPr>
          </a:p>
        </p:txBody>
      </p:sp>
    </p:spTree>
    <p:extLst>
      <p:ext uri="{BB962C8B-B14F-4D97-AF65-F5344CB8AC3E}">
        <p14:creationId xmlns:p14="http://schemas.microsoft.com/office/powerpoint/2010/main" val="3766885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3A72-4CFA-49B0-A265-9F7028E90355}"/>
              </a:ext>
            </a:extLst>
          </p:cNvPr>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DE" dirty="0"/>
          </a:p>
        </p:txBody>
      </p:sp>
      <p:sp>
        <p:nvSpPr>
          <p:cNvPr id="3" name="Date Placeholder 2">
            <a:extLst>
              <a:ext uri="{FF2B5EF4-FFF2-40B4-BE49-F238E27FC236}">
                <a16:creationId xmlns:a16="http://schemas.microsoft.com/office/drawing/2014/main" id="{7554774B-429F-4A33-8C00-D4AF9199D91C}"/>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8CCC7E6D-4D94-4BD5-BC4E-98C36B7C206E}"/>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0A8195A-0EAC-4255-9517-F2BE4931D7B7}"/>
              </a:ext>
            </a:extLst>
          </p:cNvPr>
          <p:cNvSpPr>
            <a:spLocks noGrp="1"/>
          </p:cNvSpPr>
          <p:nvPr>
            <p:ph type="sldNum" sz="quarter" idx="12"/>
          </p:nvPr>
        </p:nvSpPr>
        <p:spPr/>
        <p:txBody>
          <a:bodyPr/>
          <a:lstStyle/>
          <a:p>
            <a:fld id="{2A4535BA-AEF2-4785-BF1B-EDE950106C20}" type="slidenum">
              <a:rPr lang="en-GB" smtClean="0"/>
              <a:pPr/>
              <a:t>26</a:t>
            </a:fld>
            <a:endParaRPr lang="en-GB" dirty="0"/>
          </a:p>
        </p:txBody>
      </p:sp>
      <p:pic>
        <p:nvPicPr>
          <p:cNvPr id="7" name="Picture 6" descr="stoss">
            <a:extLst>
              <a:ext uri="{FF2B5EF4-FFF2-40B4-BE49-F238E27FC236}">
                <a16:creationId xmlns:a16="http://schemas.microsoft.com/office/drawing/2014/main" id="{1118ECAD-DC3A-4AD9-9279-E2BACAA80751}"/>
              </a:ext>
            </a:extLst>
          </p:cNvPr>
          <p:cNvPicPr preferRelativeResize="0">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82" t="2091" r="1990" b="2442"/>
          <a:stretch/>
        </p:blipFill>
        <p:spPr bwMode="auto">
          <a:xfrm>
            <a:off x="127022" y="2714740"/>
            <a:ext cx="3775979" cy="24844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A5EE7A8-FBFF-46E6-AF25-22C0CF8105B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28913" y="2466000"/>
            <a:ext cx="3638860" cy="2622056"/>
          </a:xfrm>
          <a:prstGeom prst="rect">
            <a:avLst/>
          </a:prstGeom>
        </p:spPr>
      </p:pic>
      <p:grpSp>
        <p:nvGrpSpPr>
          <p:cNvPr id="106" name="Group 105">
            <a:extLst>
              <a:ext uri="{FF2B5EF4-FFF2-40B4-BE49-F238E27FC236}">
                <a16:creationId xmlns:a16="http://schemas.microsoft.com/office/drawing/2014/main" id="{9A89D882-2EDB-4161-A319-F9622AB11E49}"/>
              </a:ext>
            </a:extLst>
          </p:cNvPr>
          <p:cNvGrpSpPr/>
          <p:nvPr/>
        </p:nvGrpSpPr>
        <p:grpSpPr>
          <a:xfrm>
            <a:off x="8328913" y="5220263"/>
            <a:ext cx="3779340" cy="1110898"/>
            <a:chOff x="8386329" y="5437143"/>
            <a:chExt cx="3779340" cy="1110898"/>
          </a:xfrm>
        </p:grpSpPr>
        <p:sp>
          <p:nvSpPr>
            <p:cNvPr id="105" name="Rectangle 104">
              <a:extLst>
                <a:ext uri="{FF2B5EF4-FFF2-40B4-BE49-F238E27FC236}">
                  <a16:creationId xmlns:a16="http://schemas.microsoft.com/office/drawing/2014/main" id="{0F8306C1-CC7E-447A-8ED3-CC3D80C1A551}"/>
                </a:ext>
              </a:extLst>
            </p:cNvPr>
            <p:cNvSpPr/>
            <p:nvPr/>
          </p:nvSpPr>
          <p:spPr>
            <a:xfrm>
              <a:off x="8386329" y="5437143"/>
              <a:ext cx="3779340" cy="1110898"/>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10" name="Group 9">
              <a:extLst>
                <a:ext uri="{FF2B5EF4-FFF2-40B4-BE49-F238E27FC236}">
                  <a16:creationId xmlns:a16="http://schemas.microsoft.com/office/drawing/2014/main" id="{57E0C181-62A9-4110-B731-830CCEDA1695}"/>
                </a:ext>
              </a:extLst>
            </p:cNvPr>
            <p:cNvGrpSpPr/>
            <p:nvPr/>
          </p:nvGrpSpPr>
          <p:grpSpPr>
            <a:xfrm>
              <a:off x="8386329" y="5437143"/>
              <a:ext cx="3779340" cy="1110898"/>
              <a:chOff x="5148064" y="2339588"/>
              <a:chExt cx="3779340" cy="1110898"/>
            </a:xfrm>
          </p:grpSpPr>
          <p:sp>
            <p:nvSpPr>
              <p:cNvPr id="11" name="Rechteck 99">
                <a:extLst>
                  <a:ext uri="{FF2B5EF4-FFF2-40B4-BE49-F238E27FC236}">
                    <a16:creationId xmlns:a16="http://schemas.microsoft.com/office/drawing/2014/main" id="{EE5AD781-1B26-4117-9514-9D59EB0DA5E7}"/>
                  </a:ext>
                </a:extLst>
              </p:cNvPr>
              <p:cNvSpPr/>
              <p:nvPr/>
            </p:nvSpPr>
            <p:spPr>
              <a:xfrm>
                <a:off x="6990412" y="2546497"/>
                <a:ext cx="1367682" cy="400110"/>
              </a:xfrm>
              <a:prstGeom prst="rect">
                <a:avLst/>
              </a:prstGeom>
            </p:spPr>
            <p:txBody>
              <a:bodyPr wrap="none">
                <a:spAutoFit/>
              </a:bodyPr>
              <a:lstStyle/>
              <a:p>
                <a:pPr>
                  <a:spcBef>
                    <a:spcPct val="0"/>
                  </a:spcBef>
                </a:pPr>
                <a:r>
                  <a:rPr lang="en-GB" altLang="de-DE" sz="2000" b="1" dirty="0">
                    <a:solidFill>
                      <a:srgbClr val="FF0000"/>
                    </a:solidFill>
                    <a:cs typeface="Arial" panose="020B0604020202020204" pitchFamily="34" charset="0"/>
                  </a:rPr>
                  <a:t>Λ</a:t>
                </a:r>
                <a:r>
                  <a:rPr lang="en-GB" altLang="de-DE" sz="2000" b="1" baseline="30000" dirty="0">
                    <a:solidFill>
                      <a:srgbClr val="FF0000"/>
                    </a:solidFill>
                    <a:cs typeface="Arial" panose="020B0604020202020204" pitchFamily="34" charset="0"/>
                  </a:rPr>
                  <a:t>0</a:t>
                </a:r>
                <a:r>
                  <a:rPr lang="en-GB" altLang="de-DE" sz="2000" b="1" dirty="0">
                    <a:solidFill>
                      <a:srgbClr val="FF0000"/>
                    </a:solidFill>
                    <a:cs typeface="Arial" panose="020B0604020202020204" pitchFamily="34" charset="0"/>
                  </a:rPr>
                  <a:t>Λ</a:t>
                </a:r>
                <a:r>
                  <a:rPr lang="en-GB" altLang="de-DE" sz="2000" b="1" baseline="30000" dirty="0">
                    <a:solidFill>
                      <a:srgbClr val="FF0000"/>
                    </a:solidFill>
                    <a:cs typeface="Arial" panose="020B0604020202020204" pitchFamily="34" charset="0"/>
                  </a:rPr>
                  <a:t>0</a:t>
                </a:r>
                <a:r>
                  <a:rPr lang="en-GB" altLang="de-DE" sz="2000" b="1" dirty="0">
                    <a:solidFill>
                      <a:srgbClr val="FF0000"/>
                    </a:solidFill>
                    <a:cs typeface="Arial" panose="020B0604020202020204" pitchFamily="34" charset="0"/>
                    <a:sym typeface="Symbol" pitchFamily="18" charset="2"/>
                  </a:rPr>
                  <a:t></a:t>
                </a:r>
                <a:r>
                  <a:rPr lang="en-GB" altLang="de-DE" sz="2000" b="1" dirty="0">
                    <a:solidFill>
                      <a:srgbClr val="FF0000"/>
                    </a:solidFill>
                    <a:cs typeface="Arial" panose="020B0604020202020204" pitchFamily="34" charset="0"/>
                  </a:rPr>
                  <a:t> </a:t>
                </a:r>
                <a:r>
                  <a:rPr lang="en-GB" altLang="de-DE" sz="2000" b="1" dirty="0">
                    <a:solidFill>
                      <a:srgbClr val="FF0000"/>
                    </a:solidFill>
                    <a:cs typeface="Arial" panose="020B0604020202020204" pitchFamily="34" charset="0"/>
                    <a:sym typeface="Symbol" pitchFamily="18" charset="2"/>
                  </a:rPr>
                  <a:t></a:t>
                </a:r>
                <a:r>
                  <a:rPr lang="en-GB" altLang="de-DE" sz="2000" b="1" baseline="30000" dirty="0">
                    <a:solidFill>
                      <a:srgbClr val="FF0000"/>
                    </a:solidFill>
                    <a:cs typeface="Arial" panose="020B0604020202020204" pitchFamily="34" charset="0"/>
                  </a:rPr>
                  <a:t>- </a:t>
                </a:r>
                <a:r>
                  <a:rPr lang="en-GB" altLang="de-DE" sz="2000" b="1" dirty="0">
                    <a:solidFill>
                      <a:srgbClr val="FF0000"/>
                    </a:solidFill>
                    <a:cs typeface="Arial" panose="020B0604020202020204" pitchFamily="34" charset="0"/>
                    <a:sym typeface="Symbol" pitchFamily="18" charset="2"/>
                  </a:rPr>
                  <a:t>p</a:t>
                </a:r>
                <a:endParaRPr lang="en-GB" altLang="de-DE" sz="2000" b="1" dirty="0">
                  <a:solidFill>
                    <a:srgbClr val="000000"/>
                  </a:solidFill>
                  <a:ea typeface="Times New Roman" pitchFamily="18" charset="0"/>
                  <a:cs typeface="Arial" panose="020B0604020202020204" pitchFamily="34" charset="0"/>
                </a:endParaRPr>
              </a:p>
            </p:txBody>
          </p:sp>
          <p:sp>
            <p:nvSpPr>
              <p:cNvPr id="12" name="Rechteck 100">
                <a:extLst>
                  <a:ext uri="{FF2B5EF4-FFF2-40B4-BE49-F238E27FC236}">
                    <a16:creationId xmlns:a16="http://schemas.microsoft.com/office/drawing/2014/main" id="{361D1D9B-427C-4BC7-81E0-94E9F1D7D04E}"/>
                  </a:ext>
                </a:extLst>
              </p:cNvPr>
              <p:cNvSpPr/>
              <p:nvPr/>
            </p:nvSpPr>
            <p:spPr>
              <a:xfrm>
                <a:off x="5148064" y="2339588"/>
                <a:ext cx="1728192" cy="1015663"/>
              </a:xfrm>
              <a:prstGeom prst="rect">
                <a:avLst/>
              </a:prstGeom>
            </p:spPr>
            <p:txBody>
              <a:bodyPr wrap="square">
                <a:spAutoFit/>
              </a:bodyPr>
              <a:lstStyle/>
              <a:p>
                <a:pPr>
                  <a:spcBef>
                    <a:spcPct val="0"/>
                  </a:spcBef>
                </a:pPr>
                <a:r>
                  <a:rPr lang="en-GB" altLang="de-DE" sz="2000" b="1" dirty="0">
                    <a:solidFill>
                      <a:srgbClr val="000000"/>
                    </a:solidFill>
                    <a:cs typeface="Arial" panose="020B0604020202020204" pitchFamily="34" charset="0"/>
                  </a:rPr>
                  <a:t>pp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K</a:t>
                </a:r>
                <a:r>
                  <a:rPr lang="en-GB" altLang="de-DE" sz="2000" b="1" baseline="30000" dirty="0">
                    <a:solidFill>
                      <a:srgbClr val="000000"/>
                    </a:solidFill>
                    <a:ea typeface="Times New Roman" pitchFamily="18" charset="0"/>
                    <a:cs typeface="Arial" panose="020B0604020202020204" pitchFamily="34" charset="0"/>
                  </a:rPr>
                  <a:t>+</a:t>
                </a:r>
                <a:r>
                  <a:rPr lang="en-GB" altLang="de-DE" sz="2000" b="1" dirty="0">
                    <a:solidFill>
                      <a:srgbClr val="000000"/>
                    </a:solidFill>
                    <a:ea typeface="Times New Roman" pitchFamily="18" charset="0"/>
                    <a:cs typeface="Arial" panose="020B0604020202020204" pitchFamily="34" charset="0"/>
                  </a:rPr>
                  <a:t>p</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endParaRPr lang="en-GB" altLang="de-DE" sz="2000" b="1" dirty="0">
                  <a:solidFill>
                    <a:srgbClr val="000000"/>
                  </a:solidFill>
                  <a:ea typeface="Times New Roman" pitchFamily="18" charset="0"/>
                  <a:cs typeface="Arial" panose="020B0604020202020204" pitchFamily="34" charset="0"/>
                </a:endParaRPr>
              </a:p>
              <a:p>
                <a:pPr>
                  <a:spcBef>
                    <a:spcPct val="0"/>
                  </a:spcBef>
                </a:pPr>
                <a:r>
                  <a:rPr lang="en-GB" altLang="de-DE" sz="2000" b="1" dirty="0">
                    <a:solidFill>
                      <a:srgbClr val="000000"/>
                    </a:solidFill>
                    <a:cs typeface="Arial" panose="020B0604020202020204" pitchFamily="34" charset="0"/>
                  </a:rPr>
                  <a:t>pp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K</a:t>
                </a:r>
                <a:r>
                  <a:rPr lang="en-GB" altLang="de-DE" sz="2000" b="1" baseline="30000" dirty="0">
                    <a:solidFill>
                      <a:srgbClr val="000000"/>
                    </a:solidFill>
                    <a:ea typeface="Times New Roman" pitchFamily="18" charset="0"/>
                    <a:cs typeface="Arial" panose="020B0604020202020204" pitchFamily="34" charset="0"/>
                  </a:rPr>
                  <a:t>+</a:t>
                </a:r>
                <a:r>
                  <a:rPr lang="en-GB" altLang="de-DE" sz="2000" b="1" dirty="0">
                    <a:solidFill>
                      <a:srgbClr val="000000"/>
                    </a:solidFill>
                    <a:ea typeface="Times New Roman" pitchFamily="18" charset="0"/>
                    <a:cs typeface="Arial" panose="020B0604020202020204" pitchFamily="34" charset="0"/>
                  </a:rPr>
                  <a:t>p</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endParaRPr lang="en-GB" altLang="de-DE" sz="2000" b="1" dirty="0">
                  <a:solidFill>
                    <a:srgbClr val="000000"/>
                  </a:solidFill>
                  <a:ea typeface="Times New Roman" pitchFamily="18" charset="0"/>
                  <a:cs typeface="Arial" panose="020B0604020202020204" pitchFamily="34" charset="0"/>
                </a:endParaRPr>
              </a:p>
              <a:p>
                <a:pPr>
                  <a:spcBef>
                    <a:spcPct val="0"/>
                  </a:spcBef>
                </a:pPr>
                <a:r>
                  <a:rPr lang="en-GB" altLang="de-DE" sz="2000" b="1" dirty="0">
                    <a:solidFill>
                      <a:srgbClr val="000000"/>
                    </a:solidFill>
                    <a:cs typeface="Arial" panose="020B0604020202020204" pitchFamily="34" charset="0"/>
                  </a:rPr>
                  <a:t>pp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K</a:t>
                </a:r>
                <a:r>
                  <a:rPr lang="en-GB" altLang="de-DE" sz="2000" b="1" baseline="30000" dirty="0">
                    <a:solidFill>
                      <a:srgbClr val="000000"/>
                    </a:solidFill>
                    <a:ea typeface="Times New Roman" pitchFamily="18" charset="0"/>
                    <a:cs typeface="Arial" panose="020B0604020202020204" pitchFamily="34" charset="0"/>
                  </a:rPr>
                  <a:t>+</a:t>
                </a:r>
                <a:r>
                  <a:rPr lang="en-GB" altLang="de-DE" sz="2000" b="1" dirty="0">
                    <a:solidFill>
                      <a:srgbClr val="000000"/>
                    </a:solidFill>
                    <a:ea typeface="Times New Roman" pitchFamily="18" charset="0"/>
                    <a:cs typeface="Arial" panose="020B0604020202020204" pitchFamily="34" charset="0"/>
                  </a:rPr>
                  <a:t>p</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endParaRPr lang="en-GB" altLang="de-DE" sz="2000" b="1" dirty="0">
                  <a:solidFill>
                    <a:srgbClr val="000000"/>
                  </a:solidFill>
                  <a:ea typeface="Times New Roman" pitchFamily="18" charset="0"/>
                  <a:cs typeface="Arial" panose="020B0604020202020204" pitchFamily="34" charset="0"/>
                </a:endParaRPr>
              </a:p>
            </p:txBody>
          </p:sp>
          <p:sp>
            <p:nvSpPr>
              <p:cNvPr id="13" name="Rechteck 101">
                <a:extLst>
                  <a:ext uri="{FF2B5EF4-FFF2-40B4-BE49-F238E27FC236}">
                    <a16:creationId xmlns:a16="http://schemas.microsoft.com/office/drawing/2014/main" id="{B25F7C30-4EC6-45FF-BA0E-2C8087B0BE21}"/>
                  </a:ext>
                </a:extLst>
              </p:cNvPr>
              <p:cNvSpPr/>
              <p:nvPr/>
            </p:nvSpPr>
            <p:spPr>
              <a:xfrm>
                <a:off x="7452320" y="3050376"/>
                <a:ext cx="1475084" cy="400110"/>
              </a:xfrm>
              <a:prstGeom prst="rect">
                <a:avLst/>
              </a:prstGeom>
            </p:spPr>
            <p:txBody>
              <a:bodyPr wrap="none">
                <a:spAutoFit/>
              </a:bodyPr>
              <a:lstStyle/>
              <a:p>
                <a:r>
                  <a:rPr lang="en-GB" altLang="de-DE" sz="2000" b="1" dirty="0">
                    <a:solidFill>
                      <a:srgbClr val="FF0000"/>
                    </a:solidFill>
                    <a:cs typeface="Arial" panose="020B0604020202020204" pitchFamily="34" charset="0"/>
                  </a:rPr>
                  <a:t>Λ</a:t>
                </a:r>
                <a:r>
                  <a:rPr lang="en-GB" altLang="de-DE" sz="2000" b="1" baseline="30000" dirty="0">
                    <a:solidFill>
                      <a:srgbClr val="FF0000"/>
                    </a:solidFill>
                    <a:cs typeface="Arial" panose="020B0604020202020204" pitchFamily="34" charset="0"/>
                  </a:rPr>
                  <a:t>0 </a:t>
                </a:r>
                <a:r>
                  <a:rPr lang="en-GB" altLang="de-DE" sz="2000" b="1" dirty="0">
                    <a:solidFill>
                      <a:srgbClr val="FF0000"/>
                    </a:solidFill>
                    <a:cs typeface="Arial" panose="020B0604020202020204" pitchFamily="34" charset="0"/>
                    <a:sym typeface="Symbol" pitchFamily="18" charset="2"/>
                  </a:rPr>
                  <a:t></a:t>
                </a:r>
                <a:r>
                  <a:rPr lang="en-GB" altLang="de-DE" sz="2000" b="1" baseline="30000" dirty="0">
                    <a:solidFill>
                      <a:srgbClr val="FF0000"/>
                    </a:solidFill>
                    <a:cs typeface="Arial" panose="020B0604020202020204" pitchFamily="34" charset="0"/>
                  </a:rPr>
                  <a:t>-</a:t>
                </a:r>
                <a:r>
                  <a:rPr lang="en-GB" altLang="de-DE" sz="2000" b="1" dirty="0">
                    <a:solidFill>
                      <a:srgbClr val="FF0000"/>
                    </a:solidFill>
                    <a:cs typeface="Arial" panose="020B0604020202020204" pitchFamily="34" charset="0"/>
                  </a:rPr>
                  <a:t> </a:t>
                </a:r>
                <a:r>
                  <a:rPr lang="en-GB" altLang="de-DE" sz="2000" b="1" dirty="0">
                    <a:solidFill>
                      <a:srgbClr val="FF0000"/>
                    </a:solidFill>
                    <a:cs typeface="Arial" panose="020B0604020202020204" pitchFamily="34" charset="0"/>
                    <a:sym typeface="Symbol" pitchFamily="18" charset="2"/>
                  </a:rPr>
                  <a:t></a:t>
                </a:r>
                <a:r>
                  <a:rPr lang="en-GB" altLang="de-DE" sz="2000" b="1" dirty="0">
                    <a:solidFill>
                      <a:srgbClr val="FF0000"/>
                    </a:solidFill>
                    <a:cs typeface="Arial" panose="020B0604020202020204" pitchFamily="34" charset="0"/>
                  </a:rPr>
                  <a:t> </a:t>
                </a:r>
                <a:r>
                  <a:rPr lang="en-GB" altLang="de-DE" sz="2000" b="1" dirty="0">
                    <a:solidFill>
                      <a:srgbClr val="FF0000"/>
                    </a:solidFill>
                    <a:cs typeface="Arial" panose="020B0604020202020204" pitchFamily="34" charset="0"/>
                    <a:sym typeface="Symbol" pitchFamily="18" charset="2"/>
                  </a:rPr>
                  <a:t></a:t>
                </a:r>
                <a:r>
                  <a:rPr lang="en-GB" altLang="de-DE" sz="2000" b="1" baseline="30000" dirty="0">
                    <a:solidFill>
                      <a:srgbClr val="FF0000"/>
                    </a:solidFill>
                    <a:cs typeface="Arial" panose="020B0604020202020204" pitchFamily="34" charset="0"/>
                  </a:rPr>
                  <a:t>- </a:t>
                </a:r>
                <a:r>
                  <a:rPr lang="en-GB" altLang="de-DE" sz="2000" b="1" dirty="0">
                    <a:solidFill>
                      <a:srgbClr val="FF0000"/>
                    </a:solidFill>
                    <a:cs typeface="Arial" panose="020B0604020202020204" pitchFamily="34" charset="0"/>
                    <a:sym typeface="Symbol" pitchFamily="18" charset="2"/>
                  </a:rPr>
                  <a:t>n</a:t>
                </a:r>
                <a:endParaRPr lang="en-US" sz="2000" b="1" dirty="0">
                  <a:solidFill>
                    <a:srgbClr val="000000"/>
                  </a:solidFill>
                  <a:cs typeface="Arial" panose="020B0604020202020204" pitchFamily="34" charset="0"/>
                </a:endParaRPr>
              </a:p>
            </p:txBody>
          </p:sp>
          <p:cxnSp>
            <p:nvCxnSpPr>
              <p:cNvPr id="14" name="Gerade Verbindung mit Pfeil 102">
                <a:extLst>
                  <a:ext uri="{FF2B5EF4-FFF2-40B4-BE49-F238E27FC236}">
                    <a16:creationId xmlns:a16="http://schemas.microsoft.com/office/drawing/2014/main" id="{9865B696-C8E1-4833-A14D-5C71BCB2F389}"/>
                  </a:ext>
                </a:extLst>
              </p:cNvPr>
              <p:cNvCxnSpPr/>
              <p:nvPr/>
            </p:nvCxnSpPr>
            <p:spPr>
              <a:xfrm flipV="1">
                <a:off x="6499687" y="2780879"/>
                <a:ext cx="490725" cy="497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03">
                <a:extLst>
                  <a:ext uri="{FF2B5EF4-FFF2-40B4-BE49-F238E27FC236}">
                    <a16:creationId xmlns:a16="http://schemas.microsoft.com/office/drawing/2014/main" id="{B413BFB8-B9F3-4B6B-9078-FA3C02987CDB}"/>
                  </a:ext>
                </a:extLst>
              </p:cNvPr>
              <p:cNvCxnSpPr/>
              <p:nvPr/>
            </p:nvCxnSpPr>
            <p:spPr>
              <a:xfrm>
                <a:off x="6481038" y="2515139"/>
                <a:ext cx="509374" cy="1080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04">
                <a:extLst>
                  <a:ext uri="{FF2B5EF4-FFF2-40B4-BE49-F238E27FC236}">
                    <a16:creationId xmlns:a16="http://schemas.microsoft.com/office/drawing/2014/main" id="{88E162A7-23D7-403B-BF1E-1BBB328855D7}"/>
                  </a:ext>
                </a:extLst>
              </p:cNvPr>
              <p:cNvCxnSpPr/>
              <p:nvPr/>
            </p:nvCxnSpPr>
            <p:spPr>
              <a:xfrm>
                <a:off x="6516216" y="3203684"/>
                <a:ext cx="892043"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05">
                <a:extLst>
                  <a:ext uri="{FF2B5EF4-FFF2-40B4-BE49-F238E27FC236}">
                    <a16:creationId xmlns:a16="http://schemas.microsoft.com/office/drawing/2014/main" id="{91B32019-BD66-419C-A17B-A83A9B12DADA}"/>
                  </a:ext>
                </a:extLst>
              </p:cNvPr>
              <p:cNvCxnSpPr/>
              <p:nvPr/>
            </p:nvCxnSpPr>
            <p:spPr>
              <a:xfrm>
                <a:off x="7907169" y="2864058"/>
                <a:ext cx="45344" cy="2688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33" name="Rechteck 101">
            <a:extLst>
              <a:ext uri="{FF2B5EF4-FFF2-40B4-BE49-F238E27FC236}">
                <a16:creationId xmlns:a16="http://schemas.microsoft.com/office/drawing/2014/main" id="{1579D69B-06AA-4706-9E02-CA13C584A616}"/>
              </a:ext>
            </a:extLst>
          </p:cNvPr>
          <p:cNvSpPr/>
          <p:nvPr/>
        </p:nvSpPr>
        <p:spPr>
          <a:xfrm>
            <a:off x="470649" y="5215934"/>
            <a:ext cx="2908353" cy="1015663"/>
          </a:xfrm>
          <a:prstGeom prst="rect">
            <a:avLst/>
          </a:prstGeom>
          <a:solidFill>
            <a:srgbClr val="92D050">
              <a:alpha val="75000"/>
            </a:srgbClr>
          </a:solidFill>
        </p:spPr>
        <p:txBody>
          <a:bodyPr wrap="square">
            <a:spAutoFit/>
          </a:bodyPr>
          <a:lstStyle/>
          <a:p>
            <a:pPr lvl="0">
              <a:spcBef>
                <a:spcPct val="0"/>
              </a:spcBef>
            </a:pPr>
            <a:r>
              <a:rPr lang="en-GB" altLang="de-DE" sz="2000" b="1" dirty="0">
                <a:solidFill>
                  <a:srgbClr val="000000"/>
                </a:solidFill>
                <a:cs typeface="Arial" panose="020B0604020202020204" pitchFamily="34" charset="0"/>
              </a:rPr>
              <a:t>NN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p>
          <a:p>
            <a:pPr>
              <a:spcBef>
                <a:spcPct val="0"/>
              </a:spcBef>
            </a:pPr>
            <a:r>
              <a:rPr lang="en-GB" altLang="de-DE" sz="2000" b="1" dirty="0">
                <a:solidFill>
                  <a:srgbClr val="000000"/>
                </a:solidFill>
                <a:cs typeface="Arial" panose="020B0604020202020204" pitchFamily="34" charset="0"/>
              </a:rPr>
              <a:t>            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endParaRPr lang="en-GB" altLang="de-DE" sz="2000" b="1" dirty="0">
              <a:solidFill>
                <a:srgbClr val="000000"/>
              </a:solidFill>
              <a:ea typeface="Times New Roman" pitchFamily="18" charset="0"/>
              <a:cs typeface="Arial" panose="020B0604020202020204" pitchFamily="34" charset="0"/>
            </a:endParaRPr>
          </a:p>
          <a:p>
            <a:pPr>
              <a:spcBef>
                <a:spcPct val="0"/>
              </a:spcBef>
            </a:pPr>
            <a:r>
              <a:rPr lang="en-GB" altLang="de-DE" sz="2000" b="1" dirty="0">
                <a:solidFill>
                  <a:srgbClr val="000000"/>
                </a:solidFill>
                <a:cs typeface="Arial" panose="020B0604020202020204" pitchFamily="34" charset="0"/>
              </a:rPr>
              <a:t>            </a:t>
            </a:r>
            <a:r>
              <a:rPr lang="el-GR" altLang="de-DE" sz="2000" b="1" dirty="0">
                <a:solidFill>
                  <a:srgbClr val="000000"/>
                </a:solidFill>
                <a:cs typeface="Arial" panose="020B0604020202020204" pitchFamily="34" charset="0"/>
              </a:rPr>
              <a:t>π</a:t>
            </a:r>
            <a:r>
              <a:rPr lang="en-GB" altLang="de-DE" sz="2000" b="1" dirty="0">
                <a:solidFill>
                  <a:srgbClr val="000000"/>
                </a:solidFill>
                <a:cs typeface="Arial" panose="020B0604020202020204" pitchFamily="34" charset="0"/>
              </a:rPr>
              <a:t>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Y (Y = </a:t>
            </a:r>
            <a:r>
              <a:rPr lang="el-GR" sz="2000" b="1" dirty="0">
                <a:solidFill>
                  <a:srgbClr val="FF0000"/>
                </a:solidFill>
              </a:rPr>
              <a:t>Λ</a:t>
            </a:r>
            <a:r>
              <a:rPr lang="en-US" sz="2000" b="1" dirty="0">
                <a:solidFill>
                  <a:srgbClr val="FF0000"/>
                </a:solidFill>
              </a:rPr>
              <a:t>,</a:t>
            </a:r>
            <a:r>
              <a:rPr lang="el-GR" sz="2000" b="1" dirty="0">
                <a:solidFill>
                  <a:srgbClr val="FF0000"/>
                </a:solidFill>
              </a:rPr>
              <a:t>Σ</a:t>
            </a:r>
            <a:r>
              <a:rPr lang="en-GB" altLang="de-DE" sz="2000" b="1" dirty="0">
                <a:solidFill>
                  <a:srgbClr val="FF0000"/>
                </a:solidFill>
                <a:ea typeface="Times New Roman" pitchFamily="18" charset="0"/>
                <a:cs typeface="Arial" panose="020B0604020202020204" pitchFamily="34" charset="0"/>
              </a:rPr>
              <a:t>)</a:t>
            </a:r>
            <a:endParaRPr lang="en-GB" altLang="de-DE" sz="2000" b="1" baseline="30000" dirty="0">
              <a:solidFill>
                <a:srgbClr val="FF0000"/>
              </a:solidFill>
              <a:ea typeface="Times New Roman" pitchFamily="18" charset="0"/>
              <a:cs typeface="Arial" panose="020B0604020202020204" pitchFamily="34" charset="0"/>
            </a:endParaRPr>
          </a:p>
        </p:txBody>
      </p:sp>
      <p:grpSp>
        <p:nvGrpSpPr>
          <p:cNvPr id="8" name="Group 7">
            <a:extLst>
              <a:ext uri="{FF2B5EF4-FFF2-40B4-BE49-F238E27FC236}">
                <a16:creationId xmlns:a16="http://schemas.microsoft.com/office/drawing/2014/main" id="{BEE82D8A-FF46-4A3D-BE72-B18BDC47EE3B}"/>
              </a:ext>
            </a:extLst>
          </p:cNvPr>
          <p:cNvGrpSpPr/>
          <p:nvPr/>
        </p:nvGrpSpPr>
        <p:grpSpPr>
          <a:xfrm>
            <a:off x="115152" y="1369192"/>
            <a:ext cx="12076848" cy="1136326"/>
            <a:chOff x="115152" y="1369192"/>
            <a:chExt cx="12076848" cy="1136326"/>
          </a:xfrm>
        </p:grpSpPr>
        <p:sp>
          <p:nvSpPr>
            <p:cNvPr id="101" name="Rectangle 100">
              <a:extLst>
                <a:ext uri="{FF2B5EF4-FFF2-40B4-BE49-F238E27FC236}">
                  <a16:creationId xmlns:a16="http://schemas.microsoft.com/office/drawing/2014/main" id="{EBA8114C-520F-48C7-B476-E496F106DB93}"/>
                </a:ext>
              </a:extLst>
            </p:cNvPr>
            <p:cNvSpPr/>
            <p:nvPr/>
          </p:nvSpPr>
          <p:spPr>
            <a:xfrm>
              <a:off x="2485309" y="1751509"/>
              <a:ext cx="6490691" cy="15519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0" name="Rectangle 99">
              <a:extLst>
                <a:ext uri="{FF2B5EF4-FFF2-40B4-BE49-F238E27FC236}">
                  <a16:creationId xmlns:a16="http://schemas.microsoft.com/office/drawing/2014/main" id="{E2DEC4E8-C853-4D35-BEAD-69E5C3D40E01}"/>
                </a:ext>
              </a:extLst>
            </p:cNvPr>
            <p:cNvSpPr/>
            <p:nvPr/>
          </p:nvSpPr>
          <p:spPr>
            <a:xfrm>
              <a:off x="1363747" y="1751509"/>
              <a:ext cx="1121562" cy="144005"/>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6" name="Group 5">
              <a:extLst>
                <a:ext uri="{FF2B5EF4-FFF2-40B4-BE49-F238E27FC236}">
                  <a16:creationId xmlns:a16="http://schemas.microsoft.com/office/drawing/2014/main" id="{298D4BC6-8966-4B78-8185-963005B791D9}"/>
                </a:ext>
              </a:extLst>
            </p:cNvPr>
            <p:cNvGrpSpPr/>
            <p:nvPr/>
          </p:nvGrpSpPr>
          <p:grpSpPr>
            <a:xfrm>
              <a:off x="115152" y="1369192"/>
              <a:ext cx="12076848" cy="1136326"/>
              <a:chOff x="115152" y="1369192"/>
              <a:chExt cx="12076848" cy="1136326"/>
            </a:xfrm>
          </p:grpSpPr>
          <p:grpSp>
            <p:nvGrpSpPr>
              <p:cNvPr id="98" name="Group 97">
                <a:extLst>
                  <a:ext uri="{FF2B5EF4-FFF2-40B4-BE49-F238E27FC236}">
                    <a16:creationId xmlns:a16="http://schemas.microsoft.com/office/drawing/2014/main" id="{4CD88C22-414F-4DC4-BD3D-797A2561A171}"/>
                  </a:ext>
                </a:extLst>
              </p:cNvPr>
              <p:cNvGrpSpPr/>
              <p:nvPr/>
            </p:nvGrpSpPr>
            <p:grpSpPr>
              <a:xfrm>
                <a:off x="887575" y="1369192"/>
                <a:ext cx="11304425" cy="1136326"/>
                <a:chOff x="905157" y="806394"/>
                <a:chExt cx="11304425" cy="1136326"/>
              </a:xfrm>
            </p:grpSpPr>
            <p:cxnSp>
              <p:nvCxnSpPr>
                <p:cNvPr id="36" name="Straight Arrow Connector 35">
                  <a:extLst>
                    <a:ext uri="{FF2B5EF4-FFF2-40B4-BE49-F238E27FC236}">
                      <a16:creationId xmlns:a16="http://schemas.microsoft.com/office/drawing/2014/main" id="{D6B40DAE-1FC8-4421-9290-9E972D9D7401}"/>
                    </a:ext>
                  </a:extLst>
                </p:cNvPr>
                <p:cNvCxnSpPr>
                  <a:cxnSpLocks/>
                </p:cNvCxnSpPr>
                <p:nvPr/>
              </p:nvCxnSpPr>
              <p:spPr>
                <a:xfrm>
                  <a:off x="1056000" y="1269615"/>
                  <a:ext cx="10080560"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DB47074-F5E1-4E65-BE4B-564A39CF2F15}"/>
                    </a:ext>
                  </a:extLst>
                </p:cNvPr>
                <p:cNvCxnSpPr>
                  <a:cxnSpLocks/>
                </p:cNvCxnSpPr>
                <p:nvPr/>
              </p:nvCxnSpPr>
              <p:spPr>
                <a:xfrm>
                  <a:off x="1785257"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CBAC44-18E3-4C73-9B85-F6185BFE641F}"/>
                    </a:ext>
                  </a:extLst>
                </p:cNvPr>
                <p:cNvCxnSpPr>
                  <a:cxnSpLocks/>
                </p:cNvCxnSpPr>
                <p:nvPr/>
              </p:nvCxnSpPr>
              <p:spPr>
                <a:xfrm>
                  <a:off x="2492912"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045FCF9-A509-4F37-9E6B-B07AF8336930}"/>
                    </a:ext>
                  </a:extLst>
                </p:cNvPr>
                <p:cNvCxnSpPr>
                  <a:cxnSpLocks/>
                </p:cNvCxnSpPr>
                <p:nvPr/>
              </p:nvCxnSpPr>
              <p:spPr>
                <a:xfrm>
                  <a:off x="321568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0DA190F-ED61-430F-A8DF-CF8191FC1F19}"/>
                    </a:ext>
                  </a:extLst>
                </p:cNvPr>
                <p:cNvSpPr txBox="1"/>
                <p:nvPr/>
              </p:nvSpPr>
              <p:spPr>
                <a:xfrm>
                  <a:off x="1633299" y="853736"/>
                  <a:ext cx="301686" cy="369332"/>
                </a:xfrm>
                <a:prstGeom prst="rect">
                  <a:avLst/>
                </a:prstGeom>
                <a:noFill/>
              </p:spPr>
              <p:txBody>
                <a:bodyPr wrap="none" rtlCol="0">
                  <a:spAutoFit/>
                </a:bodyPr>
                <a:lstStyle/>
                <a:p>
                  <a:r>
                    <a:rPr lang="en-US" b="1" dirty="0"/>
                    <a:t>1</a:t>
                  </a:r>
                  <a:endParaRPr lang="en-DE" b="1" dirty="0"/>
                </a:p>
              </p:txBody>
            </p:sp>
            <p:cxnSp>
              <p:nvCxnSpPr>
                <p:cNvPr id="55" name="Straight Connector 54">
                  <a:extLst>
                    <a:ext uri="{FF2B5EF4-FFF2-40B4-BE49-F238E27FC236}">
                      <a16:creationId xmlns:a16="http://schemas.microsoft.com/office/drawing/2014/main" id="{8E90F380-4081-4999-A3D2-4844DDACBA6A}"/>
                    </a:ext>
                  </a:extLst>
                </p:cNvPr>
                <p:cNvCxnSpPr>
                  <a:cxnSpLocks/>
                </p:cNvCxnSpPr>
                <p:nvPr/>
              </p:nvCxnSpPr>
              <p:spPr>
                <a:xfrm>
                  <a:off x="393576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FB723E2-5E40-42F7-90B2-98A29635C6CA}"/>
                    </a:ext>
                  </a:extLst>
                </p:cNvPr>
                <p:cNvCxnSpPr>
                  <a:cxnSpLocks/>
                </p:cNvCxnSpPr>
                <p:nvPr/>
              </p:nvCxnSpPr>
              <p:spPr>
                <a:xfrm>
                  <a:off x="465584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4F0FE-DBAA-47E3-B8ED-D941361F1291}"/>
                    </a:ext>
                  </a:extLst>
                </p:cNvPr>
                <p:cNvCxnSpPr>
                  <a:cxnSpLocks/>
                </p:cNvCxnSpPr>
                <p:nvPr/>
              </p:nvCxnSpPr>
              <p:spPr>
                <a:xfrm>
                  <a:off x="537592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F15ABF1-DBC5-441F-95DB-C2083CF4BD25}"/>
                    </a:ext>
                  </a:extLst>
                </p:cNvPr>
                <p:cNvCxnSpPr>
                  <a:cxnSpLocks/>
                </p:cNvCxnSpPr>
                <p:nvPr/>
              </p:nvCxnSpPr>
              <p:spPr>
                <a:xfrm>
                  <a:off x="6093558" y="1198465"/>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1EFF407-0367-4613-8742-B28E189355A3}"/>
                    </a:ext>
                  </a:extLst>
                </p:cNvPr>
                <p:cNvCxnSpPr>
                  <a:cxnSpLocks/>
                </p:cNvCxnSpPr>
                <p:nvPr/>
              </p:nvCxnSpPr>
              <p:spPr>
                <a:xfrm>
                  <a:off x="681608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EF7A265-6CCB-4CA9-B7A4-CD4915106DC1}"/>
                    </a:ext>
                  </a:extLst>
                </p:cNvPr>
                <p:cNvCxnSpPr>
                  <a:cxnSpLocks/>
                </p:cNvCxnSpPr>
                <p:nvPr/>
              </p:nvCxnSpPr>
              <p:spPr>
                <a:xfrm>
                  <a:off x="753616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5902FF-754D-430C-BC5F-45FE65581265}"/>
                    </a:ext>
                  </a:extLst>
                </p:cNvPr>
                <p:cNvCxnSpPr>
                  <a:cxnSpLocks/>
                </p:cNvCxnSpPr>
                <p:nvPr/>
              </p:nvCxnSpPr>
              <p:spPr>
                <a:xfrm>
                  <a:off x="897632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7417AC8-730B-49EC-BE78-CEECE6E5D9C2}"/>
                    </a:ext>
                  </a:extLst>
                </p:cNvPr>
                <p:cNvCxnSpPr>
                  <a:cxnSpLocks/>
                </p:cNvCxnSpPr>
                <p:nvPr/>
              </p:nvCxnSpPr>
              <p:spPr>
                <a:xfrm>
                  <a:off x="825624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D7A9C73-7970-48EC-9735-C553070CB11F}"/>
                    </a:ext>
                  </a:extLst>
                </p:cNvPr>
                <p:cNvCxnSpPr>
                  <a:cxnSpLocks/>
                </p:cNvCxnSpPr>
                <p:nvPr/>
              </p:nvCxnSpPr>
              <p:spPr>
                <a:xfrm>
                  <a:off x="969640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D13623-7C17-4B69-82D2-23F7333BE336}"/>
                    </a:ext>
                  </a:extLst>
                </p:cNvPr>
                <p:cNvCxnSpPr>
                  <a:cxnSpLocks/>
                </p:cNvCxnSpPr>
                <p:nvPr/>
              </p:nvCxnSpPr>
              <p:spPr>
                <a:xfrm>
                  <a:off x="1041648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F8F1C2C-A888-46B9-BED3-56F59B3EC313}"/>
                    </a:ext>
                  </a:extLst>
                </p:cNvPr>
                <p:cNvSpPr txBox="1"/>
                <p:nvPr/>
              </p:nvSpPr>
              <p:spPr>
                <a:xfrm>
                  <a:off x="10750628" y="806394"/>
                  <a:ext cx="1458954" cy="400110"/>
                </a:xfrm>
                <a:prstGeom prst="rect">
                  <a:avLst/>
                </a:prstGeom>
                <a:noFill/>
              </p:spPr>
              <p:txBody>
                <a:bodyPr wrap="square" rtlCol="0">
                  <a:spAutoFit/>
                </a:bodyPr>
                <a:lstStyle/>
                <a:p>
                  <a:r>
                    <a:rPr lang="en-US" sz="2000" b="1" dirty="0" err="1"/>
                    <a:t>E</a:t>
                  </a:r>
                  <a:r>
                    <a:rPr lang="en-US" sz="2000" b="1" baseline="-25000" dirty="0" err="1"/>
                    <a:t>thr,NN</a:t>
                  </a:r>
                  <a:r>
                    <a:rPr lang="en-US" sz="2000" b="1" dirty="0"/>
                    <a:t> (GeV)</a:t>
                  </a:r>
                  <a:endParaRPr lang="en-DE" sz="2000" b="1" dirty="0"/>
                </a:p>
              </p:txBody>
            </p:sp>
            <p:sp>
              <p:nvSpPr>
                <p:cNvPr id="66" name="TextBox 65">
                  <a:extLst>
                    <a:ext uri="{FF2B5EF4-FFF2-40B4-BE49-F238E27FC236}">
                      <a16:creationId xmlns:a16="http://schemas.microsoft.com/office/drawing/2014/main" id="{C1F615A5-566B-4C3B-89BE-B30B2D043E05}"/>
                    </a:ext>
                  </a:extLst>
                </p:cNvPr>
                <p:cNvSpPr txBox="1"/>
                <p:nvPr/>
              </p:nvSpPr>
              <p:spPr>
                <a:xfrm>
                  <a:off x="2321412" y="846704"/>
                  <a:ext cx="301686" cy="369332"/>
                </a:xfrm>
                <a:prstGeom prst="rect">
                  <a:avLst/>
                </a:prstGeom>
                <a:noFill/>
              </p:spPr>
              <p:txBody>
                <a:bodyPr wrap="none" rtlCol="0">
                  <a:spAutoFit/>
                </a:bodyPr>
                <a:lstStyle/>
                <a:p>
                  <a:r>
                    <a:rPr lang="en-US" b="1" dirty="0"/>
                    <a:t>2</a:t>
                  </a:r>
                  <a:endParaRPr lang="en-DE" b="1" dirty="0"/>
                </a:p>
              </p:txBody>
            </p:sp>
            <p:sp>
              <p:nvSpPr>
                <p:cNvPr id="67" name="TextBox 66">
                  <a:extLst>
                    <a:ext uri="{FF2B5EF4-FFF2-40B4-BE49-F238E27FC236}">
                      <a16:creationId xmlns:a16="http://schemas.microsoft.com/office/drawing/2014/main" id="{B5A03FBD-104D-4BED-98C5-3DCBD90EFF48}"/>
                    </a:ext>
                  </a:extLst>
                </p:cNvPr>
                <p:cNvSpPr txBox="1"/>
                <p:nvPr/>
              </p:nvSpPr>
              <p:spPr>
                <a:xfrm>
                  <a:off x="3061066" y="851450"/>
                  <a:ext cx="301686" cy="369332"/>
                </a:xfrm>
                <a:prstGeom prst="rect">
                  <a:avLst/>
                </a:prstGeom>
                <a:noFill/>
              </p:spPr>
              <p:txBody>
                <a:bodyPr wrap="none" rtlCol="0">
                  <a:spAutoFit/>
                </a:bodyPr>
                <a:lstStyle/>
                <a:p>
                  <a:r>
                    <a:rPr lang="en-US" b="1" dirty="0"/>
                    <a:t>3</a:t>
                  </a:r>
                  <a:endParaRPr lang="en-DE" b="1" dirty="0"/>
                </a:p>
              </p:txBody>
            </p:sp>
            <p:sp>
              <p:nvSpPr>
                <p:cNvPr id="68" name="TextBox 67">
                  <a:extLst>
                    <a:ext uri="{FF2B5EF4-FFF2-40B4-BE49-F238E27FC236}">
                      <a16:creationId xmlns:a16="http://schemas.microsoft.com/office/drawing/2014/main" id="{F54E7218-B642-465A-AEFA-BFABBC12FFA5}"/>
                    </a:ext>
                  </a:extLst>
                </p:cNvPr>
                <p:cNvSpPr txBox="1"/>
                <p:nvPr/>
              </p:nvSpPr>
              <p:spPr>
                <a:xfrm>
                  <a:off x="4502662" y="851564"/>
                  <a:ext cx="301686" cy="369332"/>
                </a:xfrm>
                <a:prstGeom prst="rect">
                  <a:avLst/>
                </a:prstGeom>
                <a:noFill/>
              </p:spPr>
              <p:txBody>
                <a:bodyPr wrap="none" rtlCol="0">
                  <a:spAutoFit/>
                </a:bodyPr>
                <a:lstStyle/>
                <a:p>
                  <a:r>
                    <a:rPr lang="en-US" b="1" dirty="0"/>
                    <a:t>5</a:t>
                  </a:r>
                  <a:endParaRPr lang="en-DE" b="1" dirty="0"/>
                </a:p>
              </p:txBody>
            </p:sp>
            <p:sp>
              <p:nvSpPr>
                <p:cNvPr id="69" name="TextBox 68">
                  <a:extLst>
                    <a:ext uri="{FF2B5EF4-FFF2-40B4-BE49-F238E27FC236}">
                      <a16:creationId xmlns:a16="http://schemas.microsoft.com/office/drawing/2014/main" id="{73492D33-A0EB-4BCC-9661-DE4B10482A90}"/>
                    </a:ext>
                  </a:extLst>
                </p:cNvPr>
                <p:cNvSpPr txBox="1"/>
                <p:nvPr/>
              </p:nvSpPr>
              <p:spPr>
                <a:xfrm>
                  <a:off x="3778144" y="858059"/>
                  <a:ext cx="301686" cy="369332"/>
                </a:xfrm>
                <a:prstGeom prst="rect">
                  <a:avLst/>
                </a:prstGeom>
                <a:noFill/>
              </p:spPr>
              <p:txBody>
                <a:bodyPr wrap="none" rtlCol="0">
                  <a:spAutoFit/>
                </a:bodyPr>
                <a:lstStyle/>
                <a:p>
                  <a:r>
                    <a:rPr lang="en-US" b="1" dirty="0"/>
                    <a:t>4</a:t>
                  </a:r>
                  <a:endParaRPr lang="en-DE" b="1" dirty="0"/>
                </a:p>
              </p:txBody>
            </p:sp>
            <p:sp>
              <p:nvSpPr>
                <p:cNvPr id="70" name="TextBox 69">
                  <a:extLst>
                    <a:ext uri="{FF2B5EF4-FFF2-40B4-BE49-F238E27FC236}">
                      <a16:creationId xmlns:a16="http://schemas.microsoft.com/office/drawing/2014/main" id="{BA7A6684-4096-4B1E-B62C-BC69FC157E94}"/>
                    </a:ext>
                  </a:extLst>
                </p:cNvPr>
                <p:cNvSpPr txBox="1"/>
                <p:nvPr/>
              </p:nvSpPr>
              <p:spPr>
                <a:xfrm>
                  <a:off x="5222741" y="841304"/>
                  <a:ext cx="301686" cy="369332"/>
                </a:xfrm>
                <a:prstGeom prst="rect">
                  <a:avLst/>
                </a:prstGeom>
                <a:noFill/>
              </p:spPr>
              <p:txBody>
                <a:bodyPr wrap="none" rtlCol="0">
                  <a:spAutoFit/>
                </a:bodyPr>
                <a:lstStyle/>
                <a:p>
                  <a:r>
                    <a:rPr lang="en-US" b="1" dirty="0"/>
                    <a:t>6</a:t>
                  </a:r>
                  <a:endParaRPr lang="en-DE" b="1" dirty="0"/>
                </a:p>
              </p:txBody>
            </p:sp>
            <p:sp>
              <p:nvSpPr>
                <p:cNvPr id="71" name="TextBox 70">
                  <a:extLst>
                    <a:ext uri="{FF2B5EF4-FFF2-40B4-BE49-F238E27FC236}">
                      <a16:creationId xmlns:a16="http://schemas.microsoft.com/office/drawing/2014/main" id="{8D96821D-411F-4418-ACB3-84D33DA28ACA}"/>
                    </a:ext>
                  </a:extLst>
                </p:cNvPr>
                <p:cNvSpPr txBox="1"/>
                <p:nvPr/>
              </p:nvSpPr>
              <p:spPr>
                <a:xfrm>
                  <a:off x="6670588" y="858059"/>
                  <a:ext cx="301686" cy="369332"/>
                </a:xfrm>
                <a:prstGeom prst="rect">
                  <a:avLst/>
                </a:prstGeom>
                <a:noFill/>
              </p:spPr>
              <p:txBody>
                <a:bodyPr wrap="none" rtlCol="0">
                  <a:spAutoFit/>
                </a:bodyPr>
                <a:lstStyle/>
                <a:p>
                  <a:r>
                    <a:rPr lang="en-US" b="1" dirty="0"/>
                    <a:t>8</a:t>
                  </a:r>
                  <a:endParaRPr lang="en-DE" b="1" dirty="0"/>
                </a:p>
              </p:txBody>
            </p:sp>
            <p:sp>
              <p:nvSpPr>
                <p:cNvPr id="73" name="TextBox 72">
                  <a:extLst>
                    <a:ext uri="{FF2B5EF4-FFF2-40B4-BE49-F238E27FC236}">
                      <a16:creationId xmlns:a16="http://schemas.microsoft.com/office/drawing/2014/main" id="{02ABDF80-00EC-4B83-AC38-C1AD6A54088F}"/>
                    </a:ext>
                  </a:extLst>
                </p:cNvPr>
                <p:cNvSpPr txBox="1"/>
                <p:nvPr/>
              </p:nvSpPr>
              <p:spPr>
                <a:xfrm>
                  <a:off x="8034477" y="858059"/>
                  <a:ext cx="418704" cy="369332"/>
                </a:xfrm>
                <a:prstGeom prst="rect">
                  <a:avLst/>
                </a:prstGeom>
                <a:noFill/>
              </p:spPr>
              <p:txBody>
                <a:bodyPr wrap="none" rtlCol="0">
                  <a:spAutoFit/>
                </a:bodyPr>
                <a:lstStyle/>
                <a:p>
                  <a:r>
                    <a:rPr lang="en-US" b="1" dirty="0"/>
                    <a:t>10</a:t>
                  </a:r>
                  <a:endParaRPr lang="en-DE" b="1" dirty="0"/>
                </a:p>
              </p:txBody>
            </p:sp>
            <p:sp>
              <p:nvSpPr>
                <p:cNvPr id="75" name="TextBox 74">
                  <a:extLst>
                    <a:ext uri="{FF2B5EF4-FFF2-40B4-BE49-F238E27FC236}">
                      <a16:creationId xmlns:a16="http://schemas.microsoft.com/office/drawing/2014/main" id="{751755DA-2A73-411C-AE63-432D989D6C15}"/>
                    </a:ext>
                  </a:extLst>
                </p:cNvPr>
                <p:cNvSpPr txBox="1"/>
                <p:nvPr/>
              </p:nvSpPr>
              <p:spPr>
                <a:xfrm>
                  <a:off x="8759405" y="846890"/>
                  <a:ext cx="418704" cy="369332"/>
                </a:xfrm>
                <a:prstGeom prst="rect">
                  <a:avLst/>
                </a:prstGeom>
                <a:noFill/>
              </p:spPr>
              <p:txBody>
                <a:bodyPr wrap="none" rtlCol="0">
                  <a:spAutoFit/>
                </a:bodyPr>
                <a:lstStyle/>
                <a:p>
                  <a:r>
                    <a:rPr lang="en-US" b="1" dirty="0"/>
                    <a:t>11</a:t>
                  </a:r>
                  <a:endParaRPr lang="en-DE" b="1" dirty="0"/>
                </a:p>
              </p:txBody>
            </p:sp>
            <p:sp>
              <p:nvSpPr>
                <p:cNvPr id="76" name="TextBox 75">
                  <a:extLst>
                    <a:ext uri="{FF2B5EF4-FFF2-40B4-BE49-F238E27FC236}">
                      <a16:creationId xmlns:a16="http://schemas.microsoft.com/office/drawing/2014/main" id="{D1B62E9D-9E4D-425B-B2FF-27DC09AB5EDA}"/>
                    </a:ext>
                  </a:extLst>
                </p:cNvPr>
                <p:cNvSpPr txBox="1"/>
                <p:nvPr/>
              </p:nvSpPr>
              <p:spPr>
                <a:xfrm>
                  <a:off x="9497961" y="858059"/>
                  <a:ext cx="418704" cy="369332"/>
                </a:xfrm>
                <a:prstGeom prst="rect">
                  <a:avLst/>
                </a:prstGeom>
                <a:noFill/>
              </p:spPr>
              <p:txBody>
                <a:bodyPr wrap="none" rtlCol="0">
                  <a:spAutoFit/>
                </a:bodyPr>
                <a:lstStyle/>
                <a:p>
                  <a:r>
                    <a:rPr lang="en-US" b="1" dirty="0"/>
                    <a:t>12</a:t>
                  </a:r>
                  <a:endParaRPr lang="en-DE" b="1" dirty="0"/>
                </a:p>
              </p:txBody>
            </p:sp>
            <p:sp>
              <p:nvSpPr>
                <p:cNvPr id="77" name="TextBox 76">
                  <a:extLst>
                    <a:ext uri="{FF2B5EF4-FFF2-40B4-BE49-F238E27FC236}">
                      <a16:creationId xmlns:a16="http://schemas.microsoft.com/office/drawing/2014/main" id="{7736FD1A-8327-4BDE-9021-29C8A99F7DA7}"/>
                    </a:ext>
                  </a:extLst>
                </p:cNvPr>
                <p:cNvSpPr txBox="1"/>
                <p:nvPr/>
              </p:nvSpPr>
              <p:spPr>
                <a:xfrm>
                  <a:off x="10207766" y="848289"/>
                  <a:ext cx="418704" cy="369332"/>
                </a:xfrm>
                <a:prstGeom prst="rect">
                  <a:avLst/>
                </a:prstGeom>
                <a:noFill/>
              </p:spPr>
              <p:txBody>
                <a:bodyPr wrap="none" rtlCol="0">
                  <a:spAutoFit/>
                </a:bodyPr>
                <a:lstStyle/>
                <a:p>
                  <a:r>
                    <a:rPr lang="en-US" b="1" dirty="0"/>
                    <a:t>13</a:t>
                  </a:r>
                  <a:endParaRPr lang="en-DE" b="1" dirty="0"/>
                </a:p>
              </p:txBody>
            </p:sp>
            <p:sp>
              <p:nvSpPr>
                <p:cNvPr id="79" name="TextBox 78">
                  <a:extLst>
                    <a:ext uri="{FF2B5EF4-FFF2-40B4-BE49-F238E27FC236}">
                      <a16:creationId xmlns:a16="http://schemas.microsoft.com/office/drawing/2014/main" id="{EBF50795-5FB1-4A9D-AE52-752472D175D4}"/>
                    </a:ext>
                  </a:extLst>
                </p:cNvPr>
                <p:cNvSpPr txBox="1"/>
                <p:nvPr/>
              </p:nvSpPr>
              <p:spPr>
                <a:xfrm>
                  <a:off x="905157" y="863882"/>
                  <a:ext cx="301686" cy="369332"/>
                </a:xfrm>
                <a:prstGeom prst="rect">
                  <a:avLst/>
                </a:prstGeom>
                <a:noFill/>
              </p:spPr>
              <p:txBody>
                <a:bodyPr wrap="none" rtlCol="0">
                  <a:spAutoFit/>
                </a:bodyPr>
                <a:lstStyle/>
                <a:p>
                  <a:r>
                    <a:rPr lang="en-US" b="1" dirty="0"/>
                    <a:t>0</a:t>
                  </a:r>
                  <a:endParaRPr lang="en-DE" b="1" dirty="0"/>
                </a:p>
              </p:txBody>
            </p:sp>
            <p:cxnSp>
              <p:nvCxnSpPr>
                <p:cNvPr id="80" name="Straight Connector 79">
                  <a:extLst>
                    <a:ext uri="{FF2B5EF4-FFF2-40B4-BE49-F238E27FC236}">
                      <a16:creationId xmlns:a16="http://schemas.microsoft.com/office/drawing/2014/main" id="{CC62DC58-FCF7-47A7-A763-765F6A8F8A4E}"/>
                    </a:ext>
                  </a:extLst>
                </p:cNvPr>
                <p:cNvCxnSpPr>
                  <a:cxnSpLocks/>
                </p:cNvCxnSpPr>
                <p:nvPr/>
              </p:nvCxnSpPr>
              <p:spPr>
                <a:xfrm>
                  <a:off x="2208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90D37CE-5C66-49B9-8B82-0C068F3259B0}"/>
                    </a:ext>
                  </a:extLst>
                </p:cNvPr>
                <p:cNvCxnSpPr>
                  <a:cxnSpLocks/>
                </p:cNvCxnSpPr>
                <p:nvPr/>
              </p:nvCxnSpPr>
              <p:spPr>
                <a:xfrm>
                  <a:off x="2856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DD0D3A3-5194-4A4C-9E33-52B43038A7EA}"/>
                    </a:ext>
                  </a:extLst>
                </p:cNvPr>
                <p:cNvCxnSpPr>
                  <a:cxnSpLocks/>
                </p:cNvCxnSpPr>
                <p:nvPr/>
              </p:nvCxnSpPr>
              <p:spPr>
                <a:xfrm>
                  <a:off x="3720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D563D3F-0676-48A4-ABF3-0C51AE4B1622}"/>
                    </a:ext>
                  </a:extLst>
                </p:cNvPr>
                <p:cNvCxnSpPr>
                  <a:cxnSpLocks/>
                </p:cNvCxnSpPr>
                <p:nvPr/>
              </p:nvCxnSpPr>
              <p:spPr>
                <a:xfrm>
                  <a:off x="6096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D5B0F77-4619-4741-B2CE-8A47A987880B}"/>
                    </a:ext>
                  </a:extLst>
                </p:cNvPr>
                <p:cNvCxnSpPr>
                  <a:cxnSpLocks/>
                </p:cNvCxnSpPr>
                <p:nvPr/>
              </p:nvCxnSpPr>
              <p:spPr>
                <a:xfrm>
                  <a:off x="6168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DEFB1A7-2114-4EEA-9EC0-3F9BE17E0FC8}"/>
                    </a:ext>
                  </a:extLst>
                </p:cNvPr>
                <p:cNvCxnSpPr>
                  <a:cxnSpLocks/>
                </p:cNvCxnSpPr>
                <p:nvPr/>
              </p:nvCxnSpPr>
              <p:spPr>
                <a:xfrm>
                  <a:off x="7531276" y="1066096"/>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D743810-2029-498E-BAF0-D2555EC16EDC}"/>
                    </a:ext>
                  </a:extLst>
                </p:cNvPr>
                <p:cNvCxnSpPr>
                  <a:cxnSpLocks/>
                </p:cNvCxnSpPr>
                <p:nvPr/>
              </p:nvCxnSpPr>
              <p:spPr>
                <a:xfrm>
                  <a:off x="10192147" y="1044719"/>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9D6964F4-FE38-4DB9-AC0E-B2196F0EBE93}"/>
                    </a:ext>
                  </a:extLst>
                </p:cNvPr>
                <p:cNvSpPr txBox="1"/>
                <p:nvPr/>
              </p:nvSpPr>
              <p:spPr>
                <a:xfrm>
                  <a:off x="1065625" y="1432651"/>
                  <a:ext cx="1348184" cy="461665"/>
                </a:xfrm>
                <a:prstGeom prst="rect">
                  <a:avLst/>
                </a:prstGeom>
                <a:noFill/>
              </p:spPr>
              <p:txBody>
                <a:bodyPr wrap="square" rtlCol="0">
                  <a:spAutoFit/>
                </a:bodyPr>
                <a:lstStyle/>
                <a:p>
                  <a:r>
                    <a:rPr lang="en-US" sz="2400" b="1" dirty="0">
                      <a:solidFill>
                        <a:srgbClr val="FF0000"/>
                      </a:solidFill>
                    </a:rPr>
                    <a:t>K</a:t>
                  </a:r>
                  <a:r>
                    <a:rPr lang="en-US" sz="2400" b="1" baseline="30000" dirty="0">
                      <a:solidFill>
                        <a:srgbClr val="FF0000"/>
                      </a:solidFill>
                    </a:rPr>
                    <a:t>+,0</a:t>
                  </a:r>
                  <a:r>
                    <a:rPr lang="en-US" sz="2400" b="1" dirty="0">
                      <a:solidFill>
                        <a:srgbClr val="FF0000"/>
                      </a:solidFill>
                    </a:rPr>
                    <a:t>, </a:t>
                  </a:r>
                  <a:r>
                    <a:rPr lang="el-GR" sz="2400" b="1" dirty="0">
                      <a:solidFill>
                        <a:srgbClr val="FF0000"/>
                      </a:solidFill>
                    </a:rPr>
                    <a:t>Λ</a:t>
                  </a:r>
                  <a:r>
                    <a:rPr lang="en-US" sz="2400" b="1" baseline="30000" dirty="0">
                      <a:solidFill>
                        <a:srgbClr val="FF0000"/>
                      </a:solidFill>
                    </a:rPr>
                    <a:t>0</a:t>
                  </a:r>
                  <a:r>
                    <a:rPr lang="en-US" sz="2400" b="1" dirty="0">
                      <a:solidFill>
                        <a:srgbClr val="FF0000"/>
                      </a:solidFill>
                    </a:rPr>
                    <a:t>, </a:t>
                  </a:r>
                  <a:r>
                    <a:rPr lang="el-GR" sz="2400" b="1" dirty="0">
                      <a:solidFill>
                        <a:srgbClr val="FF0000"/>
                      </a:solidFill>
                    </a:rPr>
                    <a:t>Σ</a:t>
                  </a:r>
                  <a:endParaRPr lang="en-DE" sz="2400" b="1" baseline="30000" dirty="0">
                    <a:solidFill>
                      <a:srgbClr val="FF0000"/>
                    </a:solidFill>
                  </a:endParaRPr>
                </a:p>
              </p:txBody>
            </p:sp>
            <p:sp>
              <p:nvSpPr>
                <p:cNvPr id="90" name="Rectangle 89">
                  <a:extLst>
                    <a:ext uri="{FF2B5EF4-FFF2-40B4-BE49-F238E27FC236}">
                      <a16:creationId xmlns:a16="http://schemas.microsoft.com/office/drawing/2014/main" id="{4EFD9A07-7BDA-4269-BBFF-643271956265}"/>
                    </a:ext>
                  </a:extLst>
                </p:cNvPr>
                <p:cNvSpPr/>
                <p:nvPr/>
              </p:nvSpPr>
              <p:spPr>
                <a:xfrm>
                  <a:off x="3529374" y="1445154"/>
                  <a:ext cx="60305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-,0</a:t>
                  </a:r>
                  <a:endParaRPr lang="en-DE" sz="2400" dirty="0">
                    <a:solidFill>
                      <a:srgbClr val="FF0000"/>
                    </a:solidFill>
                  </a:endParaRPr>
                </a:p>
              </p:txBody>
            </p:sp>
            <p:sp>
              <p:nvSpPr>
                <p:cNvPr id="91" name="TextBox 90">
                  <a:extLst>
                    <a:ext uri="{FF2B5EF4-FFF2-40B4-BE49-F238E27FC236}">
                      <a16:creationId xmlns:a16="http://schemas.microsoft.com/office/drawing/2014/main" id="{99AB19DE-9863-49E3-8BCB-7BF41C84DBF7}"/>
                    </a:ext>
                  </a:extLst>
                </p:cNvPr>
                <p:cNvSpPr txBox="1"/>
                <p:nvPr/>
              </p:nvSpPr>
              <p:spPr>
                <a:xfrm>
                  <a:off x="2688855" y="1445154"/>
                  <a:ext cx="415498" cy="461665"/>
                </a:xfrm>
                <a:prstGeom prst="rect">
                  <a:avLst/>
                </a:prstGeom>
                <a:noFill/>
              </p:spPr>
              <p:txBody>
                <a:bodyPr wrap="none" rtlCol="0">
                  <a:spAutoFit/>
                </a:bodyPr>
                <a:lstStyle/>
                <a:p>
                  <a:r>
                    <a:rPr lang="en-US" sz="2400" b="1" dirty="0">
                      <a:solidFill>
                        <a:srgbClr val="FF0000"/>
                      </a:solidFill>
                    </a:rPr>
                    <a:t>K</a:t>
                  </a:r>
                  <a:r>
                    <a:rPr lang="en-US" sz="2400" b="1" baseline="30000" dirty="0">
                      <a:solidFill>
                        <a:srgbClr val="FF0000"/>
                      </a:solidFill>
                    </a:rPr>
                    <a:t>-</a:t>
                  </a:r>
                  <a:endParaRPr lang="en-DE" sz="2400" b="1" baseline="30000" dirty="0">
                    <a:solidFill>
                      <a:srgbClr val="FF0000"/>
                    </a:solidFill>
                  </a:endParaRPr>
                </a:p>
              </p:txBody>
            </p:sp>
            <p:sp>
              <p:nvSpPr>
                <p:cNvPr id="92" name="Rectangle 91">
                  <a:extLst>
                    <a:ext uri="{FF2B5EF4-FFF2-40B4-BE49-F238E27FC236}">
                      <a16:creationId xmlns:a16="http://schemas.microsoft.com/office/drawing/2014/main" id="{66038413-89DC-4D36-9748-CD289BE0B56D}"/>
                    </a:ext>
                  </a:extLst>
                </p:cNvPr>
                <p:cNvSpPr/>
                <p:nvPr/>
              </p:nvSpPr>
              <p:spPr>
                <a:xfrm>
                  <a:off x="5637085" y="1436685"/>
                  <a:ext cx="530915"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 </a:t>
                  </a:r>
                  <a:endParaRPr lang="en-DE" sz="2400" dirty="0">
                    <a:solidFill>
                      <a:srgbClr val="FF0000"/>
                    </a:solidFill>
                  </a:endParaRPr>
                </a:p>
              </p:txBody>
            </p: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6DD0F5E2-3B80-47C8-8FF1-095C7E589156}"/>
                        </a:ext>
                      </a:extLst>
                    </p:cNvPr>
                    <p:cNvSpPr/>
                    <p:nvPr/>
                  </p:nvSpPr>
                  <p:spPr>
                    <a:xfrm>
                      <a:off x="6108959" y="1443929"/>
                      <a:ext cx="945067" cy="498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1" i="1" smtClean="0">
                                    <a:solidFill>
                                      <a:srgbClr val="FF0000"/>
                                    </a:solidFill>
                                    <a:latin typeface="Cambria Math" panose="02040503050406030204" pitchFamily="18" charset="0"/>
                                  </a:rPr>
                                </m:ctrlPr>
                              </m:sSupPr>
                              <m:e>
                                <m:r>
                                  <a:rPr lang="en-US" sz="2400" b="1" i="1" smtClean="0">
                                    <a:solidFill>
                                      <a:srgbClr val="FF0000"/>
                                    </a:solidFill>
                                    <a:latin typeface="Cambria Math" panose="02040503050406030204" pitchFamily="18" charset="0"/>
                                    <a:ea typeface="Cambria Math" panose="02040503050406030204" pitchFamily="18" charset="0"/>
                                  </a:rPr>
                                  <m:t>𝚲</m:t>
                                </m:r>
                              </m:e>
                              <m:sup>
                                <m:r>
                                  <a:rPr lang="en-US" sz="2400" b="1" i="1" smtClean="0">
                                    <a:solidFill>
                                      <a:srgbClr val="FF0000"/>
                                    </a:solidFill>
                                    <a:latin typeface="Cambria Math" panose="02040503050406030204" pitchFamily="18" charset="0"/>
                                  </a:rPr>
                                  <m:t>𝟎</m:t>
                                </m:r>
                              </m:sup>
                            </m:sSup>
                            <m:acc>
                              <m:accPr>
                                <m:chr m:val="̅"/>
                                <m:ctrlPr>
                                  <a:rPr lang="en-US" sz="2400" b="1" i="1" smtClean="0">
                                    <a:solidFill>
                                      <a:srgbClr val="FF0000"/>
                                    </a:solidFill>
                                    <a:latin typeface="Cambria Math" panose="02040503050406030204" pitchFamily="18" charset="0"/>
                                  </a:rPr>
                                </m:ctrlPr>
                              </m:accPr>
                              <m:e>
                                <m:sSup>
                                  <m:sSupPr>
                                    <m:ctrlPr>
                                      <a:rPr lang="en-US" sz="2400" b="1" i="1">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ea typeface="Cambria Math" panose="02040503050406030204" pitchFamily="18" charset="0"/>
                                      </a:rPr>
                                      <m:t>𝚲</m:t>
                                    </m:r>
                                  </m:e>
                                  <m:sup>
                                    <m:r>
                                      <a:rPr lang="en-US" sz="2400" b="1" i="1">
                                        <a:solidFill>
                                          <a:srgbClr val="FF0000"/>
                                        </a:solidFill>
                                        <a:latin typeface="Cambria Math" panose="02040503050406030204" pitchFamily="18" charset="0"/>
                                      </a:rPr>
                                      <m:t>𝟎</m:t>
                                    </m:r>
                                  </m:sup>
                                </m:sSup>
                              </m:e>
                            </m:acc>
                          </m:oMath>
                        </m:oMathPara>
                      </a14:m>
                      <a:endParaRPr lang="en-DE" sz="2400" dirty="0"/>
                    </a:p>
                  </p:txBody>
                </p:sp>
              </mc:Choice>
              <mc:Fallback xmlns="">
                <p:sp>
                  <p:nvSpPr>
                    <p:cNvPr id="93" name="Rectangle 92">
                      <a:extLst>
                        <a:ext uri="{FF2B5EF4-FFF2-40B4-BE49-F238E27FC236}">
                          <a16:creationId xmlns:a16="http://schemas.microsoft.com/office/drawing/2014/main" id="{6DD0F5E2-3B80-47C8-8FF1-095C7E589156}"/>
                        </a:ext>
                      </a:extLst>
                    </p:cNvPr>
                    <p:cNvSpPr>
                      <a:spLocks noRot="1" noChangeAspect="1" noMove="1" noResize="1" noEditPoints="1" noAdjustHandles="1" noChangeArrowheads="1" noChangeShapeType="1" noTextEdit="1"/>
                    </p:cNvSpPr>
                    <p:nvPr/>
                  </p:nvSpPr>
                  <p:spPr>
                    <a:xfrm>
                      <a:off x="6108959" y="1443929"/>
                      <a:ext cx="945067" cy="498791"/>
                    </a:xfrm>
                    <a:prstGeom prst="rect">
                      <a:avLst/>
                    </a:prstGeom>
                    <a:blipFill>
                      <a:blip r:embed="rId4"/>
                      <a:stretch>
                        <a:fillRect/>
                      </a:stretch>
                    </a:blipFill>
                  </p:spPr>
                  <p:txBody>
                    <a:bodyPr/>
                    <a:lstStyle/>
                    <a:p>
                      <a:r>
                        <a:rPr lang="en-DE">
                          <a:noFill/>
                        </a:rPr>
                        <a:t> </a:t>
                      </a:r>
                    </a:p>
                  </p:txBody>
                </p:sp>
              </mc:Fallback>
            </mc:AlternateContent>
            <p:sp>
              <p:nvSpPr>
                <p:cNvPr id="94" name="Rectangle 93">
                  <a:extLst>
                    <a:ext uri="{FF2B5EF4-FFF2-40B4-BE49-F238E27FC236}">
                      <a16:creationId xmlns:a16="http://schemas.microsoft.com/office/drawing/2014/main" id="{934F5AE8-D2C9-4F25-8551-E1CFA3C256FE}"/>
                    </a:ext>
                  </a:extLst>
                </p:cNvPr>
                <p:cNvSpPr/>
                <p:nvPr/>
              </p:nvSpPr>
              <p:spPr>
                <a:xfrm>
                  <a:off x="7311827" y="1443929"/>
                  <a:ext cx="48603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a:t>
                  </a:r>
                  <a:endParaRPr lang="en-DE" sz="2400" dirty="0">
                    <a:solidFill>
                      <a:srgbClr val="FF0000"/>
                    </a:solidFill>
                  </a:endParaRPr>
                </a:p>
              </p:txBody>
            </p:sp>
            <p:sp>
              <p:nvSpPr>
                <p:cNvPr id="96" name="Rectangle 95">
                  <a:extLst>
                    <a:ext uri="{FF2B5EF4-FFF2-40B4-BE49-F238E27FC236}">
                      <a16:creationId xmlns:a16="http://schemas.microsoft.com/office/drawing/2014/main" id="{40D42857-31F3-4BE3-A194-5D21749CA83C}"/>
                    </a:ext>
                  </a:extLst>
                </p:cNvPr>
                <p:cNvSpPr/>
                <p:nvPr/>
              </p:nvSpPr>
              <p:spPr>
                <a:xfrm>
                  <a:off x="9972884" y="1441141"/>
                  <a:ext cx="57099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 </a:t>
                  </a:r>
                  <a:endParaRPr lang="en-DE" sz="2400" dirty="0">
                    <a:solidFill>
                      <a:srgbClr val="FF0000"/>
                    </a:solidFill>
                  </a:endParaRPr>
                </a:p>
              </p:txBody>
            </p:sp>
            <p:sp>
              <p:nvSpPr>
                <p:cNvPr id="72" name="TextBox 71">
                  <a:extLst>
                    <a:ext uri="{FF2B5EF4-FFF2-40B4-BE49-F238E27FC236}">
                      <a16:creationId xmlns:a16="http://schemas.microsoft.com/office/drawing/2014/main" id="{A12836C3-4CEA-4B06-B1F3-CC6308906FB7}"/>
                    </a:ext>
                  </a:extLst>
                </p:cNvPr>
                <p:cNvSpPr txBox="1"/>
                <p:nvPr/>
              </p:nvSpPr>
              <p:spPr>
                <a:xfrm>
                  <a:off x="5923033" y="844232"/>
                  <a:ext cx="301686" cy="369332"/>
                </a:xfrm>
                <a:prstGeom prst="rect">
                  <a:avLst/>
                </a:prstGeom>
                <a:noFill/>
              </p:spPr>
              <p:txBody>
                <a:bodyPr wrap="none" rtlCol="0">
                  <a:spAutoFit/>
                </a:bodyPr>
                <a:lstStyle/>
                <a:p>
                  <a:r>
                    <a:rPr lang="en-US" b="1" dirty="0"/>
                    <a:t>7</a:t>
                  </a:r>
                  <a:endParaRPr lang="en-DE" b="1" dirty="0"/>
                </a:p>
              </p:txBody>
            </p:sp>
            <p:sp>
              <p:nvSpPr>
                <p:cNvPr id="74" name="TextBox 73">
                  <a:extLst>
                    <a:ext uri="{FF2B5EF4-FFF2-40B4-BE49-F238E27FC236}">
                      <a16:creationId xmlns:a16="http://schemas.microsoft.com/office/drawing/2014/main" id="{41AC45F0-A126-4B14-88EA-33115E5E8125}"/>
                    </a:ext>
                  </a:extLst>
                </p:cNvPr>
                <p:cNvSpPr txBox="1"/>
                <p:nvPr/>
              </p:nvSpPr>
              <p:spPr>
                <a:xfrm>
                  <a:off x="7379318" y="844686"/>
                  <a:ext cx="301686" cy="369332"/>
                </a:xfrm>
                <a:prstGeom prst="rect">
                  <a:avLst/>
                </a:prstGeom>
                <a:noFill/>
              </p:spPr>
              <p:txBody>
                <a:bodyPr wrap="none" rtlCol="0">
                  <a:spAutoFit/>
                </a:bodyPr>
                <a:lstStyle/>
                <a:p>
                  <a:r>
                    <a:rPr lang="en-US" b="1" dirty="0"/>
                    <a:t>9</a:t>
                  </a:r>
                  <a:endParaRPr lang="en-DE" b="1" dirty="0"/>
                </a:p>
              </p:txBody>
            </p:sp>
          </p:grpSp>
          <p:sp>
            <p:nvSpPr>
              <p:cNvPr id="102" name="TextBox 101">
                <a:extLst>
                  <a:ext uri="{FF2B5EF4-FFF2-40B4-BE49-F238E27FC236}">
                    <a16:creationId xmlns:a16="http://schemas.microsoft.com/office/drawing/2014/main" id="{5B774FA5-8870-4DCB-BBC5-417F539598F9}"/>
                  </a:ext>
                </a:extLst>
              </p:cNvPr>
              <p:cNvSpPr txBox="1"/>
              <p:nvPr/>
            </p:nvSpPr>
            <p:spPr>
              <a:xfrm>
                <a:off x="115152" y="1841037"/>
                <a:ext cx="869149" cy="461665"/>
              </a:xfrm>
              <a:prstGeom prst="rect">
                <a:avLst/>
              </a:prstGeom>
              <a:noFill/>
            </p:spPr>
            <p:txBody>
              <a:bodyPr wrap="none" rtlCol="0">
                <a:spAutoFit/>
              </a:bodyPr>
              <a:lstStyle/>
              <a:p>
                <a:r>
                  <a:rPr lang="en-US" sz="2400" b="1" dirty="0">
                    <a:solidFill>
                      <a:srgbClr val="00B0F0"/>
                    </a:solidFill>
                  </a:rPr>
                  <a:t>SIS18</a:t>
                </a:r>
                <a:endParaRPr lang="en-DE" sz="2400" b="1" baseline="30000" dirty="0">
                  <a:solidFill>
                    <a:srgbClr val="00B0F0"/>
                  </a:solidFill>
                </a:endParaRPr>
              </a:p>
            </p:txBody>
          </p:sp>
          <p:sp>
            <p:nvSpPr>
              <p:cNvPr id="103" name="TextBox 102">
                <a:extLst>
                  <a:ext uri="{FF2B5EF4-FFF2-40B4-BE49-F238E27FC236}">
                    <a16:creationId xmlns:a16="http://schemas.microsoft.com/office/drawing/2014/main" id="{C43009FE-EF2A-4F1E-88C1-AD0FE89E3E56}"/>
                  </a:ext>
                </a:extLst>
              </p:cNvPr>
              <p:cNvSpPr txBox="1"/>
              <p:nvPr/>
            </p:nvSpPr>
            <p:spPr>
              <a:xfrm>
                <a:off x="8068672" y="1841037"/>
                <a:ext cx="1024639" cy="461665"/>
              </a:xfrm>
              <a:prstGeom prst="rect">
                <a:avLst/>
              </a:prstGeom>
              <a:noFill/>
            </p:spPr>
            <p:txBody>
              <a:bodyPr wrap="none" rtlCol="0">
                <a:spAutoFit/>
              </a:bodyPr>
              <a:lstStyle/>
              <a:p>
                <a:r>
                  <a:rPr lang="en-US" sz="2400" b="1" dirty="0">
                    <a:solidFill>
                      <a:srgbClr val="00B050"/>
                    </a:solidFill>
                  </a:rPr>
                  <a:t>SIS100</a:t>
                </a:r>
                <a:endParaRPr lang="en-DE" sz="2400" b="1" baseline="30000" dirty="0">
                  <a:solidFill>
                    <a:srgbClr val="00B050"/>
                  </a:solidFill>
                </a:endParaRPr>
              </a:p>
            </p:txBody>
          </p:sp>
        </p:grpSp>
      </p:grpSp>
      <p:sp>
        <p:nvSpPr>
          <p:cNvPr id="104" name="Rechteck 12">
            <a:extLst>
              <a:ext uri="{FF2B5EF4-FFF2-40B4-BE49-F238E27FC236}">
                <a16:creationId xmlns:a16="http://schemas.microsoft.com/office/drawing/2014/main" id="{9B83A9B7-189E-4172-90BF-236F760D8045}"/>
              </a:ext>
            </a:extLst>
          </p:cNvPr>
          <p:cNvSpPr>
            <a:spLocks noChangeArrowheads="1"/>
          </p:cNvSpPr>
          <p:nvPr/>
        </p:nvSpPr>
        <p:spPr bwMode="auto">
          <a:xfrm>
            <a:off x="4263546" y="2547825"/>
            <a:ext cx="375334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lr>
                <a:srgbClr val="0066CC"/>
              </a:buClr>
              <a:buFont typeface="Wingdings" panose="05000000000000000000" pitchFamily="2" charset="2"/>
              <a:defRPr sz="2400">
                <a:solidFill>
                  <a:srgbClr val="00599D"/>
                </a:solidFill>
                <a:latin typeface="Arial" panose="020B0604020202020204" pitchFamily="34" charset="0"/>
              </a:defRPr>
            </a:lvl1pPr>
            <a:lvl2pPr marL="742950" indent="-285750" algn="l" eaLnBrk="0" hangingPunct="0">
              <a:spcBef>
                <a:spcPct val="20000"/>
              </a:spcBef>
              <a:buClr>
                <a:srgbClr val="FF9900"/>
              </a:buClr>
              <a:buSzPct val="140000"/>
              <a:buFont typeface="Wingdings" panose="05000000000000000000" pitchFamily="2" charset="2"/>
              <a:buChar char="§"/>
              <a:defRPr sz="2000">
                <a:solidFill>
                  <a:schemeClr val="tx1"/>
                </a:solidFill>
                <a:latin typeface="Arial" panose="020B0604020202020204" pitchFamily="34" charset="0"/>
              </a:defRPr>
            </a:lvl2pPr>
            <a:lvl3pPr marL="1143000" indent="-228600" algn="l" eaLnBrk="0" hangingPunct="0">
              <a:spcBef>
                <a:spcPct val="20000"/>
              </a:spcBef>
              <a:defRPr>
                <a:solidFill>
                  <a:schemeClr val="tx1"/>
                </a:solidFill>
                <a:latin typeface="Arial" panose="020B0604020202020204" pitchFamily="34" charset="0"/>
              </a:defRPr>
            </a:lvl3pPr>
            <a:lvl4pPr marL="1600200" indent="-228600" algn="l" eaLnBrk="0" hangingPunct="0">
              <a:spcBef>
                <a:spcPct val="20000"/>
              </a:spcBef>
              <a:defRPr sz="1600" i="1">
                <a:solidFill>
                  <a:srgbClr val="990000"/>
                </a:solidFill>
                <a:latin typeface="Arial" panose="020B0604020202020204" pitchFamily="34" charset="0"/>
              </a:defRPr>
            </a:lvl4pPr>
            <a:lvl5pPr marL="2057400" indent="-228600" algn="l" eaLnBrk="0" hangingPunct="0">
              <a:spcBef>
                <a:spcPct val="20000"/>
              </a:spcBef>
              <a:defRPr sz="1600">
                <a:solidFill>
                  <a:srgbClr val="0066CC"/>
                </a:solidFill>
                <a:latin typeface="Arial" panose="020B0604020202020204" pitchFamily="34" charset="0"/>
              </a:defRPr>
            </a:lvl5pPr>
            <a:lvl6pPr marL="2514600" indent="-228600" eaLnBrk="0" fontAlgn="base" hangingPunct="0">
              <a:spcBef>
                <a:spcPct val="20000"/>
              </a:spcBef>
              <a:spcAft>
                <a:spcPct val="0"/>
              </a:spcAft>
              <a:defRPr sz="1600">
                <a:solidFill>
                  <a:srgbClr val="0066CC"/>
                </a:solidFill>
                <a:latin typeface="Arial" panose="020B0604020202020204" pitchFamily="34" charset="0"/>
              </a:defRPr>
            </a:lvl6pPr>
            <a:lvl7pPr marL="2971800" indent="-228600" eaLnBrk="0" fontAlgn="base" hangingPunct="0">
              <a:spcBef>
                <a:spcPct val="20000"/>
              </a:spcBef>
              <a:spcAft>
                <a:spcPct val="0"/>
              </a:spcAft>
              <a:defRPr sz="1600">
                <a:solidFill>
                  <a:srgbClr val="0066CC"/>
                </a:solidFill>
                <a:latin typeface="Arial" panose="020B0604020202020204" pitchFamily="34" charset="0"/>
              </a:defRPr>
            </a:lvl7pPr>
            <a:lvl8pPr marL="3429000" indent="-228600" eaLnBrk="0" fontAlgn="base" hangingPunct="0">
              <a:spcBef>
                <a:spcPct val="20000"/>
              </a:spcBef>
              <a:spcAft>
                <a:spcPct val="0"/>
              </a:spcAft>
              <a:defRPr sz="1600">
                <a:solidFill>
                  <a:srgbClr val="0066CC"/>
                </a:solidFill>
                <a:latin typeface="Arial" panose="020B0604020202020204" pitchFamily="34" charset="0"/>
              </a:defRPr>
            </a:lvl8pPr>
            <a:lvl9pPr marL="3886200" indent="-228600" eaLnBrk="0" fontAlgn="base" hangingPunct="0">
              <a:spcBef>
                <a:spcPct val="20000"/>
              </a:spcBef>
              <a:spcAft>
                <a:spcPct val="0"/>
              </a:spcAft>
              <a:defRPr sz="1600">
                <a:solidFill>
                  <a:srgbClr val="0066CC"/>
                </a:solidFill>
                <a:latin typeface="Arial" panose="020B0604020202020204" pitchFamily="34" charset="0"/>
              </a:defRPr>
            </a:lvl9pPr>
          </a:lstStyle>
          <a:p>
            <a:pPr algn="ctr" eaLnBrk="1" hangingPunct="1">
              <a:spcBef>
                <a:spcPct val="0"/>
              </a:spcBef>
              <a:buClrTx/>
              <a:buFontTx/>
              <a:buNone/>
            </a:pPr>
            <a:r>
              <a:rPr lang="en-GB" altLang="de-DE" sz="2000" b="1" u="sng" dirty="0">
                <a:solidFill>
                  <a:srgbClr val="000000"/>
                </a:solidFill>
                <a:latin typeface="+mn-lt"/>
              </a:rPr>
              <a:t>Direct Kaon &amp; Hyperon Production:</a:t>
            </a:r>
          </a:p>
          <a:p>
            <a:pPr marL="0" lvl="0" indent="0" eaLnBrk="1" hangingPunct="1">
              <a:spcBef>
                <a:spcPct val="0"/>
              </a:spcBef>
              <a:buClrTx/>
            </a:pPr>
            <a:r>
              <a:rPr lang="en-GB" altLang="de-DE" sz="2000" b="1" dirty="0">
                <a:solidFill>
                  <a:srgbClr val="FF0000"/>
                </a:solidFill>
                <a:highlight>
                  <a:srgbClr val="00FFFF"/>
                </a:highlight>
                <a:latin typeface="+mn-lt"/>
              </a:rPr>
              <a:t>pp </a:t>
            </a:r>
            <a:r>
              <a:rPr lang="en-GB" altLang="de-DE" sz="2000" b="1" dirty="0">
                <a:solidFill>
                  <a:srgbClr val="FF0000"/>
                </a:solidFill>
                <a:highlight>
                  <a:srgbClr val="00FFFF"/>
                </a:highlight>
                <a:latin typeface="Calibri" panose="020F0502020204030204"/>
                <a:sym typeface="Symbol" panose="05050102010706020507" pitchFamily="18" charset="2"/>
              </a:rPr>
              <a:t></a:t>
            </a:r>
            <a:r>
              <a:rPr lang="en-GB" altLang="de-DE" sz="2000" b="1" dirty="0">
                <a:solidFill>
                  <a:srgbClr val="FF0000"/>
                </a:solidFill>
                <a:highlight>
                  <a:srgbClr val="00FFFF"/>
                </a:highlight>
                <a:latin typeface="Calibri" panose="020F0502020204030204"/>
              </a:rPr>
              <a:t> K</a:t>
            </a:r>
            <a:r>
              <a:rPr lang="en-GB" altLang="de-DE" sz="2000" b="1" baseline="30000" dirty="0">
                <a:solidFill>
                  <a:srgbClr val="FF0000"/>
                </a:solidFill>
                <a:highlight>
                  <a:srgbClr val="00FFFF"/>
                </a:highlight>
                <a:latin typeface="Calibri" panose="020F0502020204030204"/>
              </a:rPr>
              <a:t>+</a:t>
            </a:r>
            <a:r>
              <a:rPr lang="en-GB" altLang="de-DE" sz="2000" b="1" dirty="0">
                <a:solidFill>
                  <a:srgbClr val="FF0000"/>
                </a:solidFill>
                <a:highlight>
                  <a:srgbClr val="00FFFF"/>
                </a:highlight>
                <a:latin typeface="Calibri" panose="020F0502020204030204"/>
              </a:rPr>
              <a:t>Λ</a:t>
            </a:r>
            <a:r>
              <a:rPr lang="en-GB" altLang="de-DE" sz="2000" b="1" baseline="30000" dirty="0">
                <a:solidFill>
                  <a:srgbClr val="FF0000"/>
                </a:solidFill>
                <a:highlight>
                  <a:srgbClr val="00FFFF"/>
                </a:highlight>
                <a:latin typeface="Calibri" panose="020F0502020204030204"/>
              </a:rPr>
              <a:t>0</a:t>
            </a:r>
            <a:r>
              <a:rPr lang="en-GB" altLang="de-DE" sz="2000" b="1" dirty="0">
                <a:solidFill>
                  <a:srgbClr val="FF0000"/>
                </a:solidFill>
                <a:highlight>
                  <a:srgbClr val="00FFFF"/>
                </a:highlight>
                <a:latin typeface="Calibri" panose="020F0502020204030204"/>
              </a:rPr>
              <a:t>p     (</a:t>
            </a:r>
            <a:r>
              <a:rPr lang="en-GB" altLang="de-DE" sz="2000" b="1" dirty="0" err="1">
                <a:solidFill>
                  <a:srgbClr val="FF0000"/>
                </a:solidFill>
                <a:highlight>
                  <a:srgbClr val="00FFFF"/>
                </a:highlight>
                <a:latin typeface="Calibri" panose="020F0502020204030204"/>
              </a:rPr>
              <a:t>E</a:t>
            </a:r>
            <a:r>
              <a:rPr lang="en-GB" altLang="de-DE" sz="2000" b="1" baseline="-25000" dirty="0" err="1">
                <a:solidFill>
                  <a:srgbClr val="FF0000"/>
                </a:solidFill>
                <a:highlight>
                  <a:srgbClr val="00FFFF"/>
                </a:highlight>
                <a:latin typeface="Calibri" panose="020F0502020204030204"/>
              </a:rPr>
              <a:t>thr</a:t>
            </a:r>
            <a:r>
              <a:rPr lang="en-GB" altLang="de-DE" sz="2000" b="1" dirty="0">
                <a:solidFill>
                  <a:srgbClr val="FF0000"/>
                </a:solidFill>
                <a:highlight>
                  <a:srgbClr val="00FFFF"/>
                </a:highlight>
                <a:latin typeface="Calibri" panose="020F0502020204030204"/>
              </a:rPr>
              <a:t> = 1.6 GeV)</a:t>
            </a:r>
          </a:p>
          <a:p>
            <a:pPr marL="0" lvl="0" indent="0" eaLnBrk="1" hangingPunct="1">
              <a:spcBef>
                <a:spcPct val="0"/>
              </a:spcBef>
              <a:buClrTx/>
            </a:pPr>
            <a:r>
              <a:rPr lang="en-GB" altLang="de-DE" sz="2000" b="1" dirty="0">
                <a:solidFill>
                  <a:srgbClr val="000000"/>
                </a:solidFill>
                <a:latin typeface="+mn-lt"/>
              </a:rPr>
              <a:t>pp </a:t>
            </a:r>
            <a:r>
              <a:rPr lang="en-GB" altLang="de-DE" sz="2000" b="1" dirty="0">
                <a:solidFill>
                  <a:srgbClr val="000000"/>
                </a:solidFill>
                <a:latin typeface="Calibri" panose="020F0502020204030204"/>
                <a:sym typeface="Symbol" panose="05050102010706020507" pitchFamily="18" charset="2"/>
              </a:rPr>
              <a:t></a:t>
            </a:r>
            <a:r>
              <a:rPr lang="en-GB" altLang="de-DE" sz="2000" b="1" dirty="0">
                <a:solidFill>
                  <a:srgbClr val="000000"/>
                </a:solidFill>
                <a:latin typeface="Calibri" panose="020F0502020204030204"/>
              </a:rPr>
              <a:t> </a:t>
            </a:r>
            <a:r>
              <a:rPr lang="en-GB" altLang="de-DE" sz="2000" b="1" dirty="0" err="1">
                <a:solidFill>
                  <a:srgbClr val="000000"/>
                </a:solidFill>
                <a:latin typeface="Calibri" panose="020F0502020204030204"/>
              </a:rPr>
              <a:t>K</a:t>
            </a:r>
            <a:r>
              <a:rPr lang="en-GB" altLang="de-DE" sz="2000" b="1" baseline="30000" dirty="0" err="1">
                <a:solidFill>
                  <a:srgbClr val="000000"/>
                </a:solidFill>
                <a:latin typeface="Calibri" panose="020F0502020204030204"/>
              </a:rPr>
              <a:t>-</a:t>
            </a:r>
            <a:r>
              <a:rPr lang="en-GB" altLang="de-DE" sz="2000" b="1" dirty="0" err="1">
                <a:solidFill>
                  <a:srgbClr val="000000"/>
                </a:solidFill>
                <a:latin typeface="Calibri" panose="020F0502020204030204"/>
              </a:rPr>
              <a:t>K</a:t>
            </a:r>
            <a:r>
              <a:rPr lang="en-GB" altLang="de-DE" sz="2000" b="1" baseline="30000" dirty="0" err="1">
                <a:solidFill>
                  <a:srgbClr val="000000"/>
                </a:solidFill>
                <a:latin typeface="Calibri" panose="020F0502020204030204"/>
              </a:rPr>
              <a:t>+</a:t>
            </a:r>
            <a:r>
              <a:rPr lang="en-GB" altLang="de-DE" sz="2000" b="1" dirty="0" err="1">
                <a:solidFill>
                  <a:srgbClr val="000000"/>
                </a:solidFill>
                <a:latin typeface="Calibri" panose="020F0502020204030204"/>
              </a:rPr>
              <a:t>p</a:t>
            </a:r>
            <a:r>
              <a:rPr lang="en-GB" altLang="de-DE" sz="2000" b="1" dirty="0">
                <a:solidFill>
                  <a:srgbClr val="000000"/>
                </a:solidFill>
                <a:latin typeface="Calibri" panose="020F0502020204030204"/>
              </a:rPr>
              <a:t>      (</a:t>
            </a:r>
            <a:r>
              <a:rPr lang="en-GB" altLang="de-DE" sz="2000" b="1" dirty="0" err="1">
                <a:solidFill>
                  <a:srgbClr val="000000"/>
                </a:solidFill>
                <a:latin typeface="Calibri" panose="020F0502020204030204"/>
              </a:rPr>
              <a:t>E</a:t>
            </a:r>
            <a:r>
              <a:rPr lang="en-GB" altLang="de-DE" sz="2000" b="1" baseline="-25000" dirty="0" err="1">
                <a:solidFill>
                  <a:srgbClr val="000000"/>
                </a:solidFill>
                <a:latin typeface="Calibri" panose="020F0502020204030204"/>
              </a:rPr>
              <a:t>thr</a:t>
            </a:r>
            <a:r>
              <a:rPr lang="en-GB" altLang="de-DE" sz="2000" b="1" dirty="0">
                <a:solidFill>
                  <a:srgbClr val="000000"/>
                </a:solidFill>
                <a:latin typeface="Calibri" panose="020F0502020204030204"/>
              </a:rPr>
              <a:t> = 2.5 GeV)</a:t>
            </a:r>
          </a:p>
          <a:p>
            <a:pPr algn="ctr" eaLnBrk="1" hangingPunct="1">
              <a:spcBef>
                <a:spcPct val="0"/>
              </a:spcBef>
              <a:buClrTx/>
              <a:buFontTx/>
              <a:buNone/>
            </a:pPr>
            <a:endParaRPr lang="en-GB" altLang="de-DE" sz="2000" b="1" u="sng" dirty="0">
              <a:solidFill>
                <a:srgbClr val="000000"/>
              </a:solidFill>
              <a:latin typeface="+mn-lt"/>
            </a:endParaRPr>
          </a:p>
          <a:p>
            <a:pPr algn="ctr" eaLnBrk="1" hangingPunct="1">
              <a:spcBef>
                <a:spcPct val="0"/>
              </a:spcBef>
              <a:buClrTx/>
              <a:buFontTx/>
              <a:buNone/>
            </a:pPr>
            <a:r>
              <a:rPr lang="en-GB" altLang="de-DE" sz="2000" b="1" u="sng" dirty="0">
                <a:solidFill>
                  <a:srgbClr val="000000"/>
                </a:solidFill>
                <a:latin typeface="+mn-lt"/>
              </a:rPr>
              <a:t>Direct Multi-Strange Hyperon Production:</a:t>
            </a:r>
          </a:p>
          <a:p>
            <a:pPr eaLnBrk="1" hangingPunct="1">
              <a:spcBef>
                <a:spcPct val="0"/>
              </a:spcBef>
              <a:buClrTx/>
              <a:buFontTx/>
              <a:buNone/>
            </a:pPr>
            <a:r>
              <a:rPr lang="en-GB" altLang="de-DE" sz="2000" b="1" dirty="0">
                <a:solidFill>
                  <a:srgbClr val="000000"/>
                </a:solidFill>
                <a:latin typeface="+mn-lt"/>
              </a:rPr>
              <a:t>pp </a:t>
            </a:r>
            <a:r>
              <a:rPr lang="en-GB" altLang="de-DE" sz="2000" b="1" dirty="0">
                <a:solidFill>
                  <a:srgbClr val="000000"/>
                </a:solidFill>
                <a:latin typeface="+mn-lt"/>
                <a:sym typeface="Symbol" panose="05050102010706020507" pitchFamily="18" charset="2"/>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 </a:t>
            </a:r>
            <a:r>
              <a:rPr lang="en-GB" altLang="de-DE" sz="2000" b="1" dirty="0" err="1">
                <a:solidFill>
                  <a:srgbClr val="000000"/>
                </a:solidFill>
                <a:latin typeface="+mn-lt"/>
              </a:rPr>
              <a:t>K</a:t>
            </a:r>
            <a:r>
              <a:rPr lang="en-GB" altLang="de-DE" sz="2000" b="1" baseline="30000" dirty="0" err="1">
                <a:solidFill>
                  <a:srgbClr val="000000"/>
                </a:solidFill>
                <a:latin typeface="+mn-lt"/>
              </a:rPr>
              <a:t>+</a:t>
            </a:r>
            <a:r>
              <a:rPr lang="en-GB" altLang="de-DE" sz="2000" b="1" dirty="0" err="1">
                <a:solidFill>
                  <a:srgbClr val="000000"/>
                </a:solidFill>
                <a:latin typeface="+mn-lt"/>
              </a:rPr>
              <a:t>K</a:t>
            </a:r>
            <a:r>
              <a:rPr lang="en-GB" altLang="de-DE" sz="2000" b="1" baseline="30000" dirty="0" err="1">
                <a:solidFill>
                  <a:srgbClr val="000000"/>
                </a:solidFill>
                <a:latin typeface="+mn-lt"/>
              </a:rPr>
              <a:t>+</a:t>
            </a:r>
            <a:r>
              <a:rPr lang="en-GB" altLang="de-DE" sz="2000" b="1" dirty="0" err="1">
                <a:solidFill>
                  <a:srgbClr val="000000"/>
                </a:solidFill>
                <a:latin typeface="+mn-lt"/>
              </a:rPr>
              <a:t>p</a:t>
            </a:r>
            <a:r>
              <a:rPr lang="en-GB" altLang="de-DE" sz="2000" b="1" dirty="0">
                <a:solidFill>
                  <a:srgbClr val="000000"/>
                </a:solidFill>
                <a:latin typeface="+mn-lt"/>
              </a:rPr>
              <a:t>     (</a:t>
            </a:r>
            <a:r>
              <a:rPr lang="en-GB" altLang="de-DE" sz="2000" b="1" dirty="0" err="1">
                <a:solidFill>
                  <a:srgbClr val="000000"/>
                </a:solidFill>
                <a:latin typeface="+mn-lt"/>
              </a:rPr>
              <a:t>E</a:t>
            </a:r>
            <a:r>
              <a:rPr lang="en-GB" altLang="de-DE" sz="2000" b="1" baseline="-25000" dirty="0" err="1">
                <a:solidFill>
                  <a:srgbClr val="000000"/>
                </a:solidFill>
                <a:latin typeface="+mn-lt"/>
              </a:rPr>
              <a:t>thr</a:t>
            </a:r>
            <a:r>
              <a:rPr lang="en-GB" altLang="de-DE" sz="2000" b="1" dirty="0">
                <a:solidFill>
                  <a:srgbClr val="000000"/>
                </a:solidFill>
                <a:latin typeface="+mn-lt"/>
              </a:rPr>
              <a:t> = 3.7 GeV)</a:t>
            </a:r>
          </a:p>
          <a:p>
            <a:pPr eaLnBrk="1" hangingPunct="1">
              <a:spcBef>
                <a:spcPct val="0"/>
              </a:spcBef>
              <a:buClrTx/>
              <a:buFontTx/>
              <a:buNone/>
            </a:pPr>
            <a:r>
              <a:rPr lang="en-GB" altLang="de-DE" sz="2000" b="1" dirty="0">
                <a:solidFill>
                  <a:srgbClr val="FF0000"/>
                </a:solidFill>
                <a:highlight>
                  <a:srgbClr val="00FFFF"/>
                </a:highlight>
                <a:latin typeface="+mn-lt"/>
              </a:rPr>
              <a:t>pp </a:t>
            </a:r>
            <a:r>
              <a:rPr lang="en-GB" altLang="de-DE" sz="2000" b="1" dirty="0">
                <a:solidFill>
                  <a:srgbClr val="FF0000"/>
                </a:solidFill>
                <a:highlight>
                  <a:srgbClr val="00FFFF"/>
                </a:highlight>
                <a:latin typeface="+mn-lt"/>
                <a:sym typeface="Symbol" panose="05050102010706020507" pitchFamily="18" charset="2"/>
              </a:rPr>
              <a:t></a:t>
            </a:r>
            <a:r>
              <a:rPr lang="en-GB" altLang="de-DE" sz="2000" b="1" dirty="0">
                <a:solidFill>
                  <a:srgbClr val="FF0000"/>
                </a:solidFill>
                <a:highlight>
                  <a:srgbClr val="00FFFF"/>
                </a:highlight>
                <a:latin typeface="+mn-lt"/>
              </a:rPr>
              <a:t> </a:t>
            </a:r>
            <a:r>
              <a:rPr lang="en-GB" altLang="de-DE" sz="2000" b="1" dirty="0">
                <a:solidFill>
                  <a:srgbClr val="FF0000"/>
                </a:solidFill>
                <a:highlight>
                  <a:srgbClr val="00FFFF"/>
                </a:highlight>
                <a:latin typeface="+mn-lt"/>
                <a:sym typeface="Symbol" panose="05050102010706020507" pitchFamily="18" charset="2"/>
              </a:rPr>
              <a:t></a:t>
            </a:r>
            <a:r>
              <a:rPr lang="en-GB" altLang="de-DE" sz="2000" b="1" baseline="30000" dirty="0">
                <a:solidFill>
                  <a:srgbClr val="FF0000"/>
                </a:solidFill>
                <a:highlight>
                  <a:srgbClr val="00FFFF"/>
                </a:highlight>
                <a:latin typeface="+mn-lt"/>
              </a:rPr>
              <a:t>- </a:t>
            </a:r>
            <a:r>
              <a:rPr lang="en-GB" altLang="de-DE" sz="2000" b="1" dirty="0">
                <a:solidFill>
                  <a:srgbClr val="FF0000"/>
                </a:solidFill>
                <a:highlight>
                  <a:srgbClr val="00FFFF"/>
                </a:highlight>
                <a:latin typeface="+mn-lt"/>
              </a:rPr>
              <a:t>K</a:t>
            </a:r>
            <a:r>
              <a:rPr lang="en-GB" altLang="de-DE" sz="2000" b="1" baseline="30000" dirty="0">
                <a:solidFill>
                  <a:srgbClr val="FF0000"/>
                </a:solidFill>
                <a:highlight>
                  <a:srgbClr val="00FFFF"/>
                </a:highlight>
                <a:latin typeface="+mn-lt"/>
              </a:rPr>
              <a:t>+</a:t>
            </a:r>
            <a:r>
              <a:rPr lang="en-GB" altLang="de-DE" sz="2000" b="1" dirty="0">
                <a:solidFill>
                  <a:srgbClr val="FF0000"/>
                </a:solidFill>
                <a:highlight>
                  <a:srgbClr val="00FFFF"/>
                </a:highlight>
                <a:latin typeface="+mn-lt"/>
              </a:rPr>
              <a:t>K</a:t>
            </a:r>
            <a:r>
              <a:rPr lang="en-GB" altLang="de-DE" sz="2000" b="1" baseline="30000" dirty="0">
                <a:solidFill>
                  <a:srgbClr val="FF0000"/>
                </a:solidFill>
                <a:highlight>
                  <a:srgbClr val="00FFFF"/>
                </a:highlight>
                <a:latin typeface="+mn-lt"/>
              </a:rPr>
              <a:t>+</a:t>
            </a:r>
            <a:r>
              <a:rPr lang="en-GB" altLang="de-DE" sz="2000" b="1" dirty="0">
                <a:solidFill>
                  <a:srgbClr val="FF0000"/>
                </a:solidFill>
                <a:highlight>
                  <a:srgbClr val="00FFFF"/>
                </a:highlight>
                <a:latin typeface="+mn-lt"/>
              </a:rPr>
              <a:t>K</a:t>
            </a:r>
            <a:r>
              <a:rPr lang="en-GB" altLang="de-DE" sz="2000" b="1" baseline="30000" dirty="0">
                <a:solidFill>
                  <a:srgbClr val="FF0000"/>
                </a:solidFill>
                <a:highlight>
                  <a:srgbClr val="00FFFF"/>
                </a:highlight>
                <a:latin typeface="+mn-lt"/>
              </a:rPr>
              <a:t>0</a:t>
            </a:r>
            <a:r>
              <a:rPr lang="en-GB" altLang="de-DE" sz="2000" b="1" dirty="0">
                <a:solidFill>
                  <a:srgbClr val="FF0000"/>
                </a:solidFill>
                <a:highlight>
                  <a:srgbClr val="00FFFF"/>
                </a:highlight>
                <a:latin typeface="+mn-lt"/>
              </a:rPr>
              <a:t>p (</a:t>
            </a:r>
            <a:r>
              <a:rPr lang="en-GB" altLang="de-DE" sz="2000" b="1" dirty="0" err="1">
                <a:solidFill>
                  <a:srgbClr val="FF0000"/>
                </a:solidFill>
                <a:highlight>
                  <a:srgbClr val="00FFFF"/>
                </a:highlight>
                <a:latin typeface="+mn-lt"/>
              </a:rPr>
              <a:t>E</a:t>
            </a:r>
            <a:r>
              <a:rPr lang="en-GB" altLang="de-DE" sz="2000" b="1" baseline="-25000" dirty="0" err="1">
                <a:solidFill>
                  <a:srgbClr val="FF0000"/>
                </a:solidFill>
                <a:highlight>
                  <a:srgbClr val="00FFFF"/>
                </a:highlight>
                <a:latin typeface="+mn-lt"/>
              </a:rPr>
              <a:t>thr</a:t>
            </a:r>
            <a:r>
              <a:rPr lang="en-GB" altLang="de-DE" sz="2000" b="1" dirty="0">
                <a:solidFill>
                  <a:srgbClr val="FF0000"/>
                </a:solidFill>
                <a:highlight>
                  <a:srgbClr val="00FFFF"/>
                </a:highlight>
                <a:latin typeface="+mn-lt"/>
              </a:rPr>
              <a:t> = 7.0 GeV)</a:t>
            </a:r>
          </a:p>
          <a:p>
            <a:pPr eaLnBrk="1" hangingPunct="1">
              <a:spcBef>
                <a:spcPct val="0"/>
              </a:spcBef>
              <a:buClrTx/>
              <a:buFontTx/>
              <a:buNone/>
            </a:pPr>
            <a:r>
              <a:rPr lang="en-GB" altLang="de-DE" sz="2000" b="1" dirty="0">
                <a:solidFill>
                  <a:srgbClr val="000000"/>
                </a:solidFill>
                <a:latin typeface="+mn-lt"/>
              </a:rPr>
              <a:t>pp </a:t>
            </a:r>
            <a:r>
              <a:rPr lang="en-GB" altLang="de-DE" sz="2000" b="1" dirty="0">
                <a:solidFill>
                  <a:srgbClr val="000000"/>
                </a:solidFill>
                <a:latin typeface="+mn-lt"/>
                <a:sym typeface="Symbol" panose="05050102010706020507" pitchFamily="18" charset="2"/>
              </a:rPr>
              <a:t></a:t>
            </a:r>
            <a:r>
              <a:rPr lang="en-GB" altLang="de-DE" sz="2000" b="1" dirty="0">
                <a:solidFill>
                  <a:srgbClr val="000000"/>
                </a:solidFill>
                <a:latin typeface="+mn-lt"/>
              </a:rPr>
              <a:t> Λ</a:t>
            </a:r>
            <a:r>
              <a:rPr lang="en-GB" altLang="de-DE" sz="2000" b="1" baseline="30000" dirty="0">
                <a:solidFill>
                  <a:srgbClr val="000000"/>
                </a:solidFill>
                <a:latin typeface="+mn-lt"/>
              </a:rPr>
              <a:t>0</a:t>
            </a:r>
            <a:r>
              <a:rPr lang="en-GB" altLang="de-DE" sz="2000" b="1" dirty="0">
                <a:solidFill>
                  <a:srgbClr val="000000"/>
                </a:solidFill>
                <a:latin typeface="+mn-lt"/>
              </a:rPr>
              <a:t>Λ̅</a:t>
            </a:r>
            <a:r>
              <a:rPr lang="en-GB" altLang="de-DE" sz="2000" b="1" baseline="30000" dirty="0">
                <a:solidFill>
                  <a:srgbClr val="000000"/>
                </a:solidFill>
                <a:latin typeface="+mn-lt"/>
              </a:rPr>
              <a:t>0 </a:t>
            </a:r>
            <a:r>
              <a:rPr lang="en-GB" altLang="de-DE" sz="2000" b="1" dirty="0">
                <a:solidFill>
                  <a:srgbClr val="000000"/>
                </a:solidFill>
                <a:latin typeface="+mn-lt"/>
              </a:rPr>
              <a:t>pp      (</a:t>
            </a:r>
            <a:r>
              <a:rPr lang="en-GB" altLang="de-DE" sz="2000" b="1" dirty="0" err="1">
                <a:solidFill>
                  <a:srgbClr val="000000"/>
                </a:solidFill>
                <a:latin typeface="+mn-lt"/>
              </a:rPr>
              <a:t>E</a:t>
            </a:r>
            <a:r>
              <a:rPr lang="en-GB" altLang="de-DE" sz="2000" b="1" baseline="-25000" dirty="0" err="1">
                <a:solidFill>
                  <a:srgbClr val="000000"/>
                </a:solidFill>
                <a:latin typeface="+mn-lt"/>
              </a:rPr>
              <a:t>thr</a:t>
            </a:r>
            <a:r>
              <a:rPr lang="en-GB" altLang="de-DE" sz="2000" b="1" dirty="0">
                <a:solidFill>
                  <a:srgbClr val="000000"/>
                </a:solidFill>
                <a:latin typeface="+mn-lt"/>
              </a:rPr>
              <a:t> = 7.1 GeV)</a:t>
            </a:r>
          </a:p>
          <a:p>
            <a:pPr eaLnBrk="1" hangingPunct="1">
              <a:spcBef>
                <a:spcPct val="0"/>
              </a:spcBef>
              <a:buClrTx/>
              <a:buFontTx/>
              <a:buNone/>
            </a:pPr>
            <a:r>
              <a:rPr lang="en-GB" altLang="de-DE" sz="2000" b="1" dirty="0">
                <a:solidFill>
                  <a:srgbClr val="000000"/>
                </a:solidFill>
                <a:latin typeface="+mn-lt"/>
              </a:rPr>
              <a:t>pp </a:t>
            </a:r>
            <a:r>
              <a:rPr lang="en-GB" altLang="de-DE" sz="2000" b="1" dirty="0">
                <a:solidFill>
                  <a:srgbClr val="000000"/>
                </a:solidFill>
                <a:latin typeface="+mn-lt"/>
                <a:sym typeface="Symbol" panose="05050102010706020507" pitchFamily="18" charset="2"/>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 </a:t>
            </a:r>
            <a:r>
              <a:rPr lang="en-GB" altLang="de-DE" sz="2000" b="1" dirty="0">
                <a:solidFill>
                  <a:srgbClr val="000000"/>
                </a:solidFill>
                <a:latin typeface="+mn-lt"/>
              </a:rPr>
              <a:t>pp     (</a:t>
            </a:r>
            <a:r>
              <a:rPr lang="en-GB" altLang="de-DE" sz="2000" b="1" dirty="0" err="1">
                <a:solidFill>
                  <a:srgbClr val="000000"/>
                </a:solidFill>
                <a:latin typeface="+mn-lt"/>
              </a:rPr>
              <a:t>E</a:t>
            </a:r>
            <a:r>
              <a:rPr lang="en-GB" altLang="de-DE" sz="2000" b="1" baseline="-25000" dirty="0" err="1">
                <a:solidFill>
                  <a:srgbClr val="000000"/>
                </a:solidFill>
                <a:latin typeface="+mn-lt"/>
              </a:rPr>
              <a:t>thr</a:t>
            </a:r>
            <a:r>
              <a:rPr lang="en-GB" altLang="de-DE" sz="2000" b="1" dirty="0">
                <a:solidFill>
                  <a:srgbClr val="000000"/>
                </a:solidFill>
                <a:latin typeface="+mn-lt"/>
              </a:rPr>
              <a:t> = 9.0 GeV) </a:t>
            </a:r>
          </a:p>
          <a:p>
            <a:pPr eaLnBrk="1" hangingPunct="1">
              <a:spcBef>
                <a:spcPct val="0"/>
              </a:spcBef>
              <a:buClrTx/>
              <a:buFontTx/>
              <a:buNone/>
            </a:pPr>
            <a:r>
              <a:rPr lang="en-GB" altLang="de-DE" sz="2000" b="1" dirty="0">
                <a:solidFill>
                  <a:srgbClr val="000000"/>
                </a:solidFill>
                <a:latin typeface="+mn-lt"/>
              </a:rPr>
              <a:t>pp </a:t>
            </a:r>
            <a:r>
              <a:rPr lang="en-GB" altLang="de-DE" sz="2000" b="1" dirty="0">
                <a:solidFill>
                  <a:srgbClr val="000000"/>
                </a:solidFill>
                <a:latin typeface="+mn-lt"/>
                <a:sym typeface="Symbol" panose="05050102010706020507" pitchFamily="18" charset="2"/>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a:t>
            </a:r>
            <a:r>
              <a:rPr lang="en-GB" altLang="de-DE" sz="2000" b="1" dirty="0">
                <a:solidFill>
                  <a:srgbClr val="000000"/>
                </a:solidFill>
                <a:latin typeface="+mn-lt"/>
              </a:rPr>
              <a:t> </a:t>
            </a:r>
            <a:r>
              <a:rPr lang="en-GB" altLang="de-DE" sz="2000" b="1" dirty="0">
                <a:solidFill>
                  <a:srgbClr val="000000"/>
                </a:solidFill>
                <a:latin typeface="+mn-lt"/>
                <a:sym typeface="Symbol" panose="05050102010706020507" pitchFamily="18" charset="2"/>
              </a:rPr>
              <a:t></a:t>
            </a:r>
            <a:r>
              <a:rPr lang="en-GB" altLang="de-DE" sz="2000" b="1" baseline="30000" dirty="0">
                <a:solidFill>
                  <a:srgbClr val="000000"/>
                </a:solidFill>
                <a:latin typeface="+mn-lt"/>
              </a:rPr>
              <a:t>-</a:t>
            </a:r>
            <a:r>
              <a:rPr lang="en-GB" altLang="de-DE" sz="2000" b="1" dirty="0">
                <a:solidFill>
                  <a:srgbClr val="000000"/>
                </a:solidFill>
                <a:latin typeface="+mn-lt"/>
              </a:rPr>
              <a:t> pp    (</a:t>
            </a:r>
            <a:r>
              <a:rPr lang="en-GB" altLang="de-DE" sz="2000" b="1" dirty="0" err="1">
                <a:solidFill>
                  <a:srgbClr val="000000"/>
                </a:solidFill>
                <a:latin typeface="+mn-lt"/>
              </a:rPr>
              <a:t>E</a:t>
            </a:r>
            <a:r>
              <a:rPr lang="en-GB" altLang="de-DE" sz="2000" b="1" baseline="-25000" dirty="0" err="1">
                <a:solidFill>
                  <a:srgbClr val="000000"/>
                </a:solidFill>
                <a:latin typeface="+mn-lt"/>
              </a:rPr>
              <a:t>thr</a:t>
            </a:r>
            <a:r>
              <a:rPr lang="en-GB" altLang="de-DE" sz="2000" b="1" dirty="0">
                <a:solidFill>
                  <a:srgbClr val="000000"/>
                </a:solidFill>
                <a:latin typeface="+mn-lt"/>
              </a:rPr>
              <a:t> = 12.7 GeV)</a:t>
            </a:r>
            <a:endParaRPr lang="de-DE" altLang="de-DE" sz="2000" b="1" dirty="0">
              <a:solidFill>
                <a:srgbClr val="000000"/>
              </a:solidFill>
              <a:latin typeface="+mn-lt"/>
            </a:endParaRPr>
          </a:p>
        </p:txBody>
      </p:sp>
      <p:sp>
        <p:nvSpPr>
          <p:cNvPr id="78" name="Text Box 9">
            <a:extLst>
              <a:ext uri="{FF2B5EF4-FFF2-40B4-BE49-F238E27FC236}">
                <a16:creationId xmlns:a16="http://schemas.microsoft.com/office/drawing/2014/main" id="{5EB37D6F-3CFE-4B52-820C-B81E64A5DF33}"/>
              </a:ext>
            </a:extLst>
          </p:cNvPr>
          <p:cNvSpPr txBox="1">
            <a:spLocks noChangeArrowheads="1"/>
          </p:cNvSpPr>
          <p:nvPr/>
        </p:nvSpPr>
        <p:spPr bwMode="auto">
          <a:xfrm>
            <a:off x="1186867" y="838189"/>
            <a:ext cx="9818264"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Strangeness Yield </a:t>
            </a:r>
            <a:r>
              <a:rPr lang="en-GB" altLang="de-DE" sz="2400" b="1" dirty="0">
                <a:solidFill>
                  <a:srgbClr val="000000"/>
                </a:solidFill>
                <a:sym typeface="Symbol" pitchFamily="18" charset="2"/>
              </a:rPr>
              <a:t> Baryonic Density</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Compressibility </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EOS </a:t>
            </a:r>
            <a:endParaRPr lang="de-DE" altLang="de-DE" sz="2400" b="1" dirty="0">
              <a:solidFill>
                <a:srgbClr val="000000"/>
              </a:solidFill>
            </a:endParaRPr>
          </a:p>
        </p:txBody>
      </p:sp>
      <p:grpSp>
        <p:nvGrpSpPr>
          <p:cNvPr id="81" name="Group 80">
            <a:extLst>
              <a:ext uri="{FF2B5EF4-FFF2-40B4-BE49-F238E27FC236}">
                <a16:creationId xmlns:a16="http://schemas.microsoft.com/office/drawing/2014/main" id="{C8B9A1DB-1B6B-4594-807C-CBCDED010FD4}"/>
              </a:ext>
            </a:extLst>
          </p:cNvPr>
          <p:cNvGrpSpPr/>
          <p:nvPr/>
        </p:nvGrpSpPr>
        <p:grpSpPr>
          <a:xfrm>
            <a:off x="101843" y="6259994"/>
            <a:ext cx="4372477" cy="307777"/>
            <a:chOff x="125472" y="6279742"/>
            <a:chExt cx="3906264" cy="307777"/>
          </a:xfrm>
        </p:grpSpPr>
        <p:sp>
          <p:nvSpPr>
            <p:cNvPr id="82" name="TextBox 81">
              <a:extLst>
                <a:ext uri="{FF2B5EF4-FFF2-40B4-BE49-F238E27FC236}">
                  <a16:creationId xmlns:a16="http://schemas.microsoft.com/office/drawing/2014/main" id="{393ED6A1-3319-483A-868A-C1C4680CED16}"/>
                </a:ext>
              </a:extLst>
            </p:cNvPr>
            <p:cNvSpPr txBox="1"/>
            <p:nvPr/>
          </p:nvSpPr>
          <p:spPr>
            <a:xfrm>
              <a:off x="394709" y="6279742"/>
              <a:ext cx="3637027" cy="307777"/>
            </a:xfrm>
            <a:prstGeom prst="rect">
              <a:avLst/>
            </a:prstGeom>
            <a:noFill/>
          </p:spPr>
          <p:txBody>
            <a:bodyPr wrap="square" rtlCol="0">
              <a:spAutoFit/>
            </a:bodyPr>
            <a:lstStyle/>
            <a:p>
              <a:r>
                <a:rPr lang="en-GB" sz="1400" b="1" i="1" dirty="0"/>
                <a:t>Image credit: P. </a:t>
              </a:r>
              <a:r>
                <a:rPr lang="en-GB" sz="1400" b="1" i="1" dirty="0" err="1"/>
                <a:t>Senger</a:t>
              </a:r>
              <a:r>
                <a:rPr lang="en-GB" sz="1400" b="1" i="1" dirty="0"/>
                <a:t>, GSI-Darmstadt</a:t>
              </a:r>
            </a:p>
          </p:txBody>
        </p:sp>
        <p:pic>
          <p:nvPicPr>
            <p:cNvPr id="95" name="Picture 94">
              <a:extLst>
                <a:ext uri="{FF2B5EF4-FFF2-40B4-BE49-F238E27FC236}">
                  <a16:creationId xmlns:a16="http://schemas.microsoft.com/office/drawing/2014/main" id="{B871961C-36B0-4F46-8FAF-FB3765E2C8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Tree>
    <p:extLst>
      <p:ext uri="{BB962C8B-B14F-4D97-AF65-F5344CB8AC3E}">
        <p14:creationId xmlns:p14="http://schemas.microsoft.com/office/powerpoint/2010/main" val="170537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3A72-4CFA-49B0-A265-9F7028E90355}"/>
              </a:ext>
            </a:extLst>
          </p:cNvPr>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DE" dirty="0"/>
          </a:p>
        </p:txBody>
      </p:sp>
      <p:sp>
        <p:nvSpPr>
          <p:cNvPr id="3" name="Date Placeholder 2">
            <a:extLst>
              <a:ext uri="{FF2B5EF4-FFF2-40B4-BE49-F238E27FC236}">
                <a16:creationId xmlns:a16="http://schemas.microsoft.com/office/drawing/2014/main" id="{7554774B-429F-4A33-8C00-D4AF9199D91C}"/>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8CCC7E6D-4D94-4BD5-BC4E-98C36B7C206E}"/>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0A8195A-0EAC-4255-9517-F2BE4931D7B7}"/>
              </a:ext>
            </a:extLst>
          </p:cNvPr>
          <p:cNvSpPr>
            <a:spLocks noGrp="1"/>
          </p:cNvSpPr>
          <p:nvPr>
            <p:ph type="sldNum" sz="quarter" idx="12"/>
          </p:nvPr>
        </p:nvSpPr>
        <p:spPr/>
        <p:txBody>
          <a:bodyPr/>
          <a:lstStyle/>
          <a:p>
            <a:fld id="{2A4535BA-AEF2-4785-BF1B-EDE950106C20}" type="slidenum">
              <a:rPr lang="en-GB" smtClean="0"/>
              <a:pPr/>
              <a:t>27</a:t>
            </a:fld>
            <a:endParaRPr lang="en-GB" dirty="0"/>
          </a:p>
        </p:txBody>
      </p:sp>
      <p:pic>
        <p:nvPicPr>
          <p:cNvPr id="81" name="Picture 6" descr="Ratio_IQMD2">
            <a:extLst>
              <a:ext uri="{FF2B5EF4-FFF2-40B4-BE49-F238E27FC236}">
                <a16:creationId xmlns:a16="http://schemas.microsoft.com/office/drawing/2014/main" id="{287EE061-9BC8-44A1-A018-265FE0B437E6}"/>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60" t="1756" r="5731" b="6661"/>
          <a:stretch/>
        </p:blipFill>
        <p:spPr bwMode="auto">
          <a:xfrm>
            <a:off x="651734" y="2391692"/>
            <a:ext cx="3757852" cy="347226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a:extLst>
              <a:ext uri="{FF2B5EF4-FFF2-40B4-BE49-F238E27FC236}">
                <a16:creationId xmlns:a16="http://schemas.microsoft.com/office/drawing/2014/main" id="{999B5037-F35F-4BF8-A281-910E93402093}"/>
              </a:ext>
            </a:extLst>
          </p:cNvPr>
          <p:cNvGrpSpPr/>
          <p:nvPr/>
        </p:nvGrpSpPr>
        <p:grpSpPr>
          <a:xfrm>
            <a:off x="7791511" y="6009620"/>
            <a:ext cx="4554371" cy="523220"/>
            <a:chOff x="125472" y="6279742"/>
            <a:chExt cx="4869289" cy="523220"/>
          </a:xfrm>
        </p:grpSpPr>
        <p:sp>
          <p:nvSpPr>
            <p:cNvPr id="95" name="TextBox 94">
              <a:extLst>
                <a:ext uri="{FF2B5EF4-FFF2-40B4-BE49-F238E27FC236}">
                  <a16:creationId xmlns:a16="http://schemas.microsoft.com/office/drawing/2014/main" id="{20EC8D87-4319-4116-9794-47F19C54C33F}"/>
                </a:ext>
              </a:extLst>
            </p:cNvPr>
            <p:cNvSpPr txBox="1"/>
            <p:nvPr/>
          </p:nvSpPr>
          <p:spPr>
            <a:xfrm>
              <a:off x="394709" y="6279742"/>
              <a:ext cx="4600052" cy="523220"/>
            </a:xfrm>
            <a:prstGeom prst="rect">
              <a:avLst/>
            </a:prstGeom>
            <a:noFill/>
          </p:spPr>
          <p:txBody>
            <a:bodyPr wrap="square" rtlCol="0">
              <a:spAutoFit/>
            </a:bodyPr>
            <a:lstStyle/>
            <a:p>
              <a:r>
                <a:rPr lang="en-GB" sz="1400" b="1" i="1" dirty="0"/>
                <a:t>PHQMD: J. </a:t>
              </a:r>
              <a:r>
                <a:rPr lang="en-GB" sz="1400" b="1" i="1" dirty="0" err="1"/>
                <a:t>Aichelin</a:t>
              </a:r>
              <a:r>
                <a:rPr lang="en-GB" sz="1400" b="1" i="1" dirty="0"/>
                <a:t>, E. </a:t>
              </a:r>
              <a:r>
                <a:rPr lang="en-GB" sz="1400" b="1" i="1" dirty="0" err="1"/>
                <a:t>Bratkovskaya</a:t>
              </a:r>
              <a:r>
                <a:rPr lang="en-GB" sz="1400" b="1" i="1" dirty="0"/>
                <a:t>, V. </a:t>
              </a:r>
              <a:r>
                <a:rPr lang="en-GB" sz="1400" b="1" i="1" dirty="0" err="1"/>
                <a:t>Kireyeu</a:t>
              </a:r>
              <a:r>
                <a:rPr lang="en-GB" sz="1400" b="1" i="1" dirty="0"/>
                <a:t> et al.</a:t>
              </a:r>
            </a:p>
            <a:p>
              <a:r>
                <a:rPr lang="en-GB" sz="1400" b="1" i="1" dirty="0"/>
                <a:t>P. </a:t>
              </a:r>
              <a:r>
                <a:rPr lang="en-GB" sz="1400" b="1" i="1" dirty="0" err="1"/>
                <a:t>Senger</a:t>
              </a:r>
              <a:r>
                <a:rPr lang="en-GB" sz="1400" b="1" i="1" dirty="0"/>
                <a:t>, 4</a:t>
              </a:r>
              <a:r>
                <a:rPr lang="en-GB" sz="1400" b="1" i="1" baseline="30000" dirty="0"/>
                <a:t>th</a:t>
              </a:r>
              <a:r>
                <a:rPr lang="en-GB" sz="1400" b="1" i="1" dirty="0"/>
                <a:t> CBM China Workshop (2019) </a:t>
              </a:r>
            </a:p>
          </p:txBody>
        </p:sp>
        <p:pic>
          <p:nvPicPr>
            <p:cNvPr id="97" name="Picture 96">
              <a:extLst>
                <a:ext uri="{FF2B5EF4-FFF2-40B4-BE49-F238E27FC236}">
                  <a16:creationId xmlns:a16="http://schemas.microsoft.com/office/drawing/2014/main" id="{DEAB4E5C-A12E-4D02-9AD9-53326B2376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grpSp>
        <p:nvGrpSpPr>
          <p:cNvPr id="20" name="Group 19">
            <a:extLst>
              <a:ext uri="{FF2B5EF4-FFF2-40B4-BE49-F238E27FC236}">
                <a16:creationId xmlns:a16="http://schemas.microsoft.com/office/drawing/2014/main" id="{3F12596B-B2B9-4DA8-9616-F39E9FBC8B12}"/>
              </a:ext>
            </a:extLst>
          </p:cNvPr>
          <p:cNvGrpSpPr/>
          <p:nvPr/>
        </p:nvGrpSpPr>
        <p:grpSpPr>
          <a:xfrm>
            <a:off x="7433974" y="2368743"/>
            <a:ext cx="4092810" cy="3451892"/>
            <a:chOff x="7472557" y="2472897"/>
            <a:chExt cx="4092810" cy="3451892"/>
          </a:xfrm>
        </p:grpSpPr>
        <p:pic>
          <p:nvPicPr>
            <p:cNvPr id="107" name="Picture 3" descr="C:\Users\senger\AppData\Local\Microsoft\Windows\Temporary Internet Files\Content.Outlook\JE4H31NI\EOS1.png">
              <a:extLst>
                <a:ext uri="{FF2B5EF4-FFF2-40B4-BE49-F238E27FC236}">
                  <a16:creationId xmlns:a16="http://schemas.microsoft.com/office/drawing/2014/main" id="{B1155696-611A-4B77-9DAA-B9A82DE8B70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8611" r="8184" b="1194"/>
            <a:stretch/>
          </p:blipFill>
          <p:spPr bwMode="auto">
            <a:xfrm>
              <a:off x="7472557" y="2472897"/>
              <a:ext cx="4092810" cy="34518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D0799F-17FA-4732-919E-0019E2B480D7}"/>
                </a:ext>
              </a:extLst>
            </p:cNvPr>
            <p:cNvSpPr/>
            <p:nvPr/>
          </p:nvSpPr>
          <p:spPr>
            <a:xfrm>
              <a:off x="8857509" y="4839517"/>
              <a:ext cx="471604" cy="461665"/>
            </a:xfrm>
            <a:prstGeom prst="rect">
              <a:avLst/>
            </a:prstGeom>
          </p:spPr>
          <p:txBody>
            <a:bodyPr wrap="none">
              <a:spAutoFit/>
            </a:bodyPr>
            <a:lstStyle/>
            <a:p>
              <a:r>
                <a:rPr lang="el-GR" sz="2400" b="1" dirty="0">
                  <a:solidFill>
                    <a:srgbClr val="FF0000"/>
                  </a:solidFill>
                </a:rPr>
                <a:t>Λ</a:t>
              </a:r>
              <a:r>
                <a:rPr lang="en-US" sz="2400" b="1" baseline="30000" dirty="0">
                  <a:solidFill>
                    <a:srgbClr val="FF0000"/>
                  </a:solidFill>
                </a:rPr>
                <a:t>0</a:t>
              </a:r>
              <a:endParaRPr lang="en-DE" dirty="0"/>
            </a:p>
          </p:txBody>
        </p:sp>
        <p:sp>
          <p:nvSpPr>
            <p:cNvPr id="108" name="Rectangle 107">
              <a:extLst>
                <a:ext uri="{FF2B5EF4-FFF2-40B4-BE49-F238E27FC236}">
                  <a16:creationId xmlns:a16="http://schemas.microsoft.com/office/drawing/2014/main" id="{1FB708E9-341C-4CF9-9F92-A4C3C1259E92}"/>
                </a:ext>
              </a:extLst>
            </p:cNvPr>
            <p:cNvSpPr/>
            <p:nvPr/>
          </p:nvSpPr>
          <p:spPr>
            <a:xfrm>
              <a:off x="8847666" y="4438490"/>
              <a:ext cx="471604" cy="461665"/>
            </a:xfrm>
            <a:prstGeom prst="rect">
              <a:avLst/>
            </a:prstGeom>
          </p:spPr>
          <p:txBody>
            <a:bodyPr wrap="none">
              <a:spAutoFit/>
            </a:bodyPr>
            <a:lstStyle/>
            <a:p>
              <a:r>
                <a:rPr lang="el-GR" sz="2400" b="1" dirty="0">
                  <a:solidFill>
                    <a:srgbClr val="0070C0"/>
                  </a:solidFill>
                </a:rPr>
                <a:t>Λ</a:t>
              </a:r>
              <a:r>
                <a:rPr lang="en-US" sz="2400" b="1" baseline="30000" dirty="0">
                  <a:solidFill>
                    <a:srgbClr val="0070C0"/>
                  </a:solidFill>
                </a:rPr>
                <a:t>0</a:t>
              </a:r>
              <a:endParaRPr lang="en-DE" dirty="0">
                <a:solidFill>
                  <a:srgbClr val="0070C0"/>
                </a:solidFill>
              </a:endParaRPr>
            </a:p>
          </p:txBody>
        </p:sp>
        <p:sp>
          <p:nvSpPr>
            <p:cNvPr id="19" name="Rectangle 18">
              <a:extLst>
                <a:ext uri="{FF2B5EF4-FFF2-40B4-BE49-F238E27FC236}">
                  <a16:creationId xmlns:a16="http://schemas.microsoft.com/office/drawing/2014/main" id="{F50B0DE4-EACE-4337-8CBD-D5BDEAFF8CFE}"/>
                </a:ext>
              </a:extLst>
            </p:cNvPr>
            <p:cNvSpPr/>
            <p:nvPr/>
          </p:nvSpPr>
          <p:spPr>
            <a:xfrm>
              <a:off x="9967206" y="3606909"/>
              <a:ext cx="445956"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a:t>
              </a:r>
              <a:endParaRPr lang="en-DE" dirty="0"/>
            </a:p>
          </p:txBody>
        </p:sp>
        <p:sp>
          <p:nvSpPr>
            <p:cNvPr id="109" name="Rectangle 108">
              <a:extLst>
                <a:ext uri="{FF2B5EF4-FFF2-40B4-BE49-F238E27FC236}">
                  <a16:creationId xmlns:a16="http://schemas.microsoft.com/office/drawing/2014/main" id="{5775E623-14EE-4E22-965A-FD5770C6863E}"/>
                </a:ext>
              </a:extLst>
            </p:cNvPr>
            <p:cNvSpPr/>
            <p:nvPr/>
          </p:nvSpPr>
          <p:spPr>
            <a:xfrm>
              <a:off x="9955302" y="2561677"/>
              <a:ext cx="445956" cy="461665"/>
            </a:xfrm>
            <a:prstGeom prst="rect">
              <a:avLst/>
            </a:prstGeom>
          </p:spPr>
          <p:txBody>
            <a:bodyPr wrap="none">
              <a:spAutoFit/>
            </a:bodyPr>
            <a:lstStyle/>
            <a:p>
              <a:r>
                <a:rPr lang="en-GB" altLang="de-DE" sz="2400" b="1" dirty="0">
                  <a:solidFill>
                    <a:srgbClr val="0070C0"/>
                  </a:solidFill>
                  <a:sym typeface="Symbol" panose="05050102010706020507" pitchFamily="18" charset="2"/>
                </a:rPr>
                <a:t></a:t>
              </a:r>
              <a:r>
                <a:rPr lang="en-GB" altLang="de-DE" sz="2400" b="1" baseline="30000" dirty="0">
                  <a:solidFill>
                    <a:srgbClr val="0070C0"/>
                  </a:solidFill>
                </a:rPr>
                <a:t>-</a:t>
              </a:r>
              <a:endParaRPr lang="en-DE" dirty="0">
                <a:solidFill>
                  <a:srgbClr val="0070C0"/>
                </a:solidFill>
              </a:endParaRPr>
            </a:p>
          </p:txBody>
        </p:sp>
      </p:grpSp>
      <p:grpSp>
        <p:nvGrpSpPr>
          <p:cNvPr id="110" name="Group 109">
            <a:extLst>
              <a:ext uri="{FF2B5EF4-FFF2-40B4-BE49-F238E27FC236}">
                <a16:creationId xmlns:a16="http://schemas.microsoft.com/office/drawing/2014/main" id="{7C18E4DB-71FF-4A73-B3F8-87E6FA4F53BE}"/>
              </a:ext>
            </a:extLst>
          </p:cNvPr>
          <p:cNvGrpSpPr/>
          <p:nvPr/>
        </p:nvGrpSpPr>
        <p:grpSpPr>
          <a:xfrm>
            <a:off x="77923" y="5854883"/>
            <a:ext cx="6455707" cy="738664"/>
            <a:chOff x="125472" y="6279742"/>
            <a:chExt cx="5767371" cy="738664"/>
          </a:xfrm>
        </p:grpSpPr>
        <p:sp>
          <p:nvSpPr>
            <p:cNvPr id="111" name="TextBox 110">
              <a:extLst>
                <a:ext uri="{FF2B5EF4-FFF2-40B4-BE49-F238E27FC236}">
                  <a16:creationId xmlns:a16="http://schemas.microsoft.com/office/drawing/2014/main" id="{56D6CF61-374A-4167-9A3A-015982EEB1DA}"/>
                </a:ext>
              </a:extLst>
            </p:cNvPr>
            <p:cNvSpPr txBox="1"/>
            <p:nvPr/>
          </p:nvSpPr>
          <p:spPr>
            <a:xfrm>
              <a:off x="394709" y="6279742"/>
              <a:ext cx="5498134" cy="738664"/>
            </a:xfrm>
            <a:prstGeom prst="rect">
              <a:avLst/>
            </a:prstGeom>
            <a:noFill/>
          </p:spPr>
          <p:txBody>
            <a:bodyPr wrap="square" rtlCol="0">
              <a:spAutoFit/>
            </a:bodyPr>
            <a:lstStyle/>
            <a:p>
              <a:pPr algn="just"/>
              <a:r>
                <a:rPr lang="en-GB" sz="1400" b="1" i="1" dirty="0"/>
                <a:t>Experiment:	</a:t>
              </a:r>
              <a:r>
                <a:rPr lang="fr-FR" sz="1400" b="1" i="1" dirty="0"/>
                <a:t>C. Sturm et al., (</a:t>
              </a:r>
              <a:r>
                <a:rPr lang="fr-FR" sz="1400" b="1" i="1" dirty="0" err="1"/>
                <a:t>KaoS</a:t>
              </a:r>
              <a:r>
                <a:rPr lang="fr-FR" sz="1400" b="1" i="1" dirty="0"/>
                <a:t> Collaboration)  Phys. </a:t>
              </a:r>
              <a:r>
                <a:rPr lang="fr-FR" sz="1400" b="1" i="1" dirty="0" err="1"/>
                <a:t>Rev</a:t>
              </a:r>
              <a:r>
                <a:rPr lang="fr-FR" sz="1400" b="1" i="1" dirty="0"/>
                <a:t>. </a:t>
              </a:r>
              <a:r>
                <a:rPr lang="fr-FR" sz="1400" b="1" i="1" dirty="0" err="1"/>
                <a:t>Lett</a:t>
              </a:r>
              <a:r>
                <a:rPr lang="fr-FR" sz="1400" b="1" i="1" dirty="0"/>
                <a:t>. 86 (2001) 39</a:t>
              </a:r>
              <a:endParaRPr lang="en-GB" sz="1400" b="1" i="1" dirty="0"/>
            </a:p>
            <a:p>
              <a:pPr algn="just"/>
              <a:r>
                <a:rPr lang="en-US" sz="1400" b="1" i="1" dirty="0"/>
                <a:t>Theory:	QMD  Ch. Fuchs et al., Phys. Rev. Lett. 86 (2001) 1974</a:t>
              </a:r>
            </a:p>
            <a:p>
              <a:pPr algn="just"/>
              <a:r>
                <a:rPr lang="en-US" sz="1400" b="1" i="1" dirty="0"/>
                <a:t>	IQMD Ch. </a:t>
              </a:r>
              <a:r>
                <a:rPr lang="en-US" sz="1400" b="1" i="1" dirty="0" err="1"/>
                <a:t>Hartnack</a:t>
              </a:r>
              <a:r>
                <a:rPr lang="en-US" sz="1400" b="1" i="1" dirty="0"/>
                <a:t>, J. </a:t>
              </a:r>
              <a:r>
                <a:rPr lang="en-US" sz="1400" b="1" i="1" dirty="0" err="1"/>
                <a:t>Aichelin</a:t>
              </a:r>
              <a:r>
                <a:rPr lang="en-US" sz="1400" b="1" i="1" dirty="0"/>
                <a:t>, J. Phys. G 28 (2002) 1649</a:t>
              </a:r>
              <a:endParaRPr lang="en-GB" sz="1400" b="1" i="1" dirty="0"/>
            </a:p>
          </p:txBody>
        </p:sp>
        <p:pic>
          <p:nvPicPr>
            <p:cNvPr id="112" name="Picture 111">
              <a:extLst>
                <a:ext uri="{FF2B5EF4-FFF2-40B4-BE49-F238E27FC236}">
                  <a16:creationId xmlns:a16="http://schemas.microsoft.com/office/drawing/2014/main" id="{0BE54A8A-91E2-41C3-8AE5-E3BC0EEB0A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21" name="TextBox 20">
            <a:extLst>
              <a:ext uri="{FF2B5EF4-FFF2-40B4-BE49-F238E27FC236}">
                <a16:creationId xmlns:a16="http://schemas.microsoft.com/office/drawing/2014/main" id="{A1CC410C-72CF-4AD4-A12B-4A819B1C1A89}"/>
              </a:ext>
            </a:extLst>
          </p:cNvPr>
          <p:cNvSpPr txBox="1"/>
          <p:nvPr/>
        </p:nvSpPr>
        <p:spPr>
          <a:xfrm>
            <a:off x="9290530" y="4673738"/>
            <a:ext cx="2189895" cy="707886"/>
          </a:xfrm>
          <a:prstGeom prst="rect">
            <a:avLst/>
          </a:prstGeom>
          <a:noFill/>
        </p:spPr>
        <p:txBody>
          <a:bodyPr wrap="none" rtlCol="0">
            <a:spAutoFit/>
          </a:bodyPr>
          <a:lstStyle/>
          <a:p>
            <a:pPr algn="ctr"/>
            <a:r>
              <a:rPr lang="en-US" sz="2000" b="1" dirty="0">
                <a:solidFill>
                  <a:srgbClr val="FF0000">
                    <a:alpha val="70000"/>
                  </a:srgbClr>
                </a:solidFill>
              </a:rPr>
              <a:t>PRELIMINARY</a:t>
            </a:r>
          </a:p>
          <a:p>
            <a:pPr algn="ctr"/>
            <a:r>
              <a:rPr lang="en-US" sz="2000" b="1" dirty="0">
                <a:solidFill>
                  <a:srgbClr val="FF0000">
                    <a:alpha val="70000"/>
                  </a:srgbClr>
                </a:solidFill>
              </a:rPr>
              <a:t>4 </a:t>
            </a:r>
            <a:r>
              <a:rPr lang="en-US" sz="2000" b="1" dirty="0" err="1">
                <a:solidFill>
                  <a:srgbClr val="FF0000">
                    <a:alpha val="70000"/>
                  </a:srgbClr>
                </a:solidFill>
              </a:rPr>
              <a:t>AGeV</a:t>
            </a:r>
            <a:r>
              <a:rPr lang="en-US" sz="2000" b="1" dirty="0">
                <a:solidFill>
                  <a:srgbClr val="FF0000">
                    <a:alpha val="70000"/>
                  </a:srgbClr>
                </a:solidFill>
              </a:rPr>
              <a:t>, 6M events</a:t>
            </a:r>
            <a:endParaRPr lang="en-DE" sz="2000" b="1" dirty="0">
              <a:solidFill>
                <a:srgbClr val="FF0000">
                  <a:alpha val="70000"/>
                </a:srgbClr>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CBC42F5-60E4-4D4A-817A-B280249FDBFC}"/>
                  </a:ext>
                </a:extLst>
              </p:cNvPr>
              <p:cNvSpPr txBox="1"/>
              <p:nvPr/>
            </p:nvSpPr>
            <p:spPr>
              <a:xfrm>
                <a:off x="8321738" y="2796614"/>
                <a:ext cx="99437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sz="1600" b="1" i="1" smtClean="0">
                          <a:solidFill>
                            <a:srgbClr val="0070C0"/>
                          </a:solidFill>
                          <a:latin typeface="Cambria Math" panose="02040503050406030204" pitchFamily="18" charset="0"/>
                          <a:ea typeface="Cambria Math" panose="02040503050406030204" pitchFamily="18" charset="0"/>
                        </a:rPr>
                        <m:t>𝜿</m:t>
                      </m:r>
                      <m:r>
                        <a:rPr lang="en-DE" sz="1600" b="1" i="1" smtClean="0">
                          <a:solidFill>
                            <a:srgbClr val="0070C0"/>
                          </a:solidFill>
                          <a:latin typeface="Cambria Math" panose="02040503050406030204" pitchFamily="18" charset="0"/>
                          <a:ea typeface="Cambria Math" panose="02040503050406030204" pitchFamily="18" charset="0"/>
                        </a:rPr>
                        <m:t>=</m:t>
                      </m:r>
                      <m:r>
                        <a:rPr lang="en-US" sz="1600" b="1" i="1" smtClean="0">
                          <a:solidFill>
                            <a:srgbClr val="0070C0"/>
                          </a:solidFill>
                          <a:latin typeface="Cambria Math" panose="02040503050406030204" pitchFamily="18" charset="0"/>
                          <a:ea typeface="Cambria Math" panose="02040503050406030204" pitchFamily="18" charset="0"/>
                        </a:rPr>
                        <m:t>𝟐𝟒𝟎</m:t>
                      </m:r>
                    </m:oMath>
                  </m:oMathPara>
                </a14:m>
                <a:endParaRPr lang="en-DE" sz="1600" b="1" dirty="0">
                  <a:solidFill>
                    <a:srgbClr val="0070C0"/>
                  </a:solidFill>
                </a:endParaRPr>
              </a:p>
            </p:txBody>
          </p:sp>
        </mc:Choice>
        <mc:Fallback xmlns="">
          <p:sp>
            <p:nvSpPr>
              <p:cNvPr id="22" name="TextBox 21">
                <a:extLst>
                  <a:ext uri="{FF2B5EF4-FFF2-40B4-BE49-F238E27FC236}">
                    <a16:creationId xmlns:a16="http://schemas.microsoft.com/office/drawing/2014/main" id="{8CBC42F5-60E4-4D4A-817A-B280249FDBFC}"/>
                  </a:ext>
                </a:extLst>
              </p:cNvPr>
              <p:cNvSpPr txBox="1">
                <a:spLocks noRot="1" noChangeAspect="1" noMove="1" noResize="1" noEditPoints="1" noAdjustHandles="1" noChangeArrowheads="1" noChangeShapeType="1" noTextEdit="1"/>
              </p:cNvSpPr>
              <p:nvPr/>
            </p:nvSpPr>
            <p:spPr>
              <a:xfrm>
                <a:off x="8321738" y="2796614"/>
                <a:ext cx="994375" cy="338554"/>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981A37FB-D83D-4786-9087-3B7977D654C7}"/>
                  </a:ext>
                </a:extLst>
              </p:cNvPr>
              <p:cNvSpPr txBox="1"/>
              <p:nvPr/>
            </p:nvSpPr>
            <p:spPr>
              <a:xfrm>
                <a:off x="8321738" y="3395033"/>
                <a:ext cx="99437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sz="1600" b="1" i="1" smtClean="0">
                          <a:solidFill>
                            <a:srgbClr val="FF0000"/>
                          </a:solidFill>
                          <a:latin typeface="Cambria Math" panose="02040503050406030204" pitchFamily="18" charset="0"/>
                          <a:ea typeface="Cambria Math" panose="02040503050406030204" pitchFamily="18" charset="0"/>
                        </a:rPr>
                        <m:t>𝜿</m:t>
                      </m:r>
                      <m:r>
                        <a:rPr lang="en-DE" sz="1600" b="1" i="1" smtClean="0">
                          <a:solidFill>
                            <a:srgbClr val="FF0000"/>
                          </a:solidFill>
                          <a:latin typeface="Cambria Math" panose="02040503050406030204" pitchFamily="18" charset="0"/>
                          <a:ea typeface="Cambria Math" panose="02040503050406030204" pitchFamily="18" charset="0"/>
                        </a:rPr>
                        <m:t>=</m:t>
                      </m:r>
                      <m:r>
                        <a:rPr lang="en-US" sz="1600" b="1" i="1" smtClean="0">
                          <a:solidFill>
                            <a:srgbClr val="FF0000"/>
                          </a:solidFill>
                          <a:latin typeface="Cambria Math" panose="02040503050406030204" pitchFamily="18" charset="0"/>
                          <a:ea typeface="Cambria Math" panose="02040503050406030204" pitchFamily="18" charset="0"/>
                        </a:rPr>
                        <m:t>𝟑𝟓𝟎</m:t>
                      </m:r>
                    </m:oMath>
                  </m:oMathPara>
                </a14:m>
                <a:endParaRPr lang="en-DE" sz="1600" b="1" dirty="0">
                  <a:solidFill>
                    <a:srgbClr val="FF0000"/>
                  </a:solidFill>
                </a:endParaRPr>
              </a:p>
            </p:txBody>
          </p:sp>
        </mc:Choice>
        <mc:Fallback xmlns="">
          <p:sp>
            <p:nvSpPr>
              <p:cNvPr id="113" name="TextBox 112">
                <a:extLst>
                  <a:ext uri="{FF2B5EF4-FFF2-40B4-BE49-F238E27FC236}">
                    <a16:creationId xmlns:a16="http://schemas.microsoft.com/office/drawing/2014/main" id="{981A37FB-D83D-4786-9087-3B7977D654C7}"/>
                  </a:ext>
                </a:extLst>
              </p:cNvPr>
              <p:cNvSpPr txBox="1">
                <a:spLocks noRot="1" noChangeAspect="1" noMove="1" noResize="1" noEditPoints="1" noAdjustHandles="1" noChangeArrowheads="1" noChangeShapeType="1" noTextEdit="1"/>
              </p:cNvSpPr>
              <p:nvPr/>
            </p:nvSpPr>
            <p:spPr>
              <a:xfrm>
                <a:off x="8321738" y="3395033"/>
                <a:ext cx="994375" cy="338554"/>
              </a:xfrm>
              <a:prstGeom prst="rect">
                <a:avLst/>
              </a:prstGeom>
              <a:blipFill>
                <a:blip r:embed="rId6"/>
                <a:stretch>
                  <a:fillRect/>
                </a:stretch>
              </a:blipFill>
            </p:spPr>
            <p:txBody>
              <a:bodyPr/>
              <a:lstStyle/>
              <a:p>
                <a:r>
                  <a:rPr lang="en-DE">
                    <a:noFill/>
                  </a:rPr>
                  <a:t> </a:t>
                </a:r>
              </a:p>
            </p:txBody>
          </p:sp>
        </mc:Fallback>
      </mc:AlternateContent>
      <p:sp>
        <p:nvSpPr>
          <p:cNvPr id="114" name="Text Box 9">
            <a:extLst>
              <a:ext uri="{FF2B5EF4-FFF2-40B4-BE49-F238E27FC236}">
                <a16:creationId xmlns:a16="http://schemas.microsoft.com/office/drawing/2014/main" id="{08F84B82-A5A3-47DD-AF6F-F4A4FF5C5E97}"/>
              </a:ext>
            </a:extLst>
          </p:cNvPr>
          <p:cNvSpPr txBox="1">
            <a:spLocks noChangeArrowheads="1"/>
          </p:cNvSpPr>
          <p:nvPr/>
        </p:nvSpPr>
        <p:spPr bwMode="auto">
          <a:xfrm>
            <a:off x="4323603" y="4351136"/>
            <a:ext cx="3281667" cy="1200329"/>
          </a:xfrm>
          <a:prstGeom prst="rect">
            <a:avLst/>
          </a:prstGeom>
          <a:solidFill>
            <a:srgbClr val="FF0000">
              <a:alpha val="60000"/>
            </a:srgbClr>
          </a:solidFill>
          <a:ln w="38100">
            <a:solidFill>
              <a:schemeClr val="tx1"/>
            </a:solidFill>
            <a:miter lim="800000"/>
            <a:headEnd/>
            <a:tailEnd/>
          </a:ln>
          <a:effectLst/>
          <a:extLst/>
        </p:spPr>
        <p:txBody>
          <a:bodyPr wrap="square">
            <a:spAutoFit/>
          </a:bodyPr>
          <a:lstStyle/>
          <a:p>
            <a:pPr algn="ctr" eaLnBrk="0" fontAlgn="base" hangingPunct="0">
              <a:spcBef>
                <a:spcPct val="0"/>
              </a:spcBef>
              <a:spcAft>
                <a:spcPct val="0"/>
              </a:spcAft>
            </a:pPr>
            <a:r>
              <a:rPr lang="en-US" altLang="de-DE" sz="2400" b="1" dirty="0">
                <a:solidFill>
                  <a:schemeClr val="tx1"/>
                </a:solidFill>
              </a:rPr>
              <a:t>Multi-Strange Hyperons promising for EOS at</a:t>
            </a:r>
            <a:endParaRPr lang="en-US" altLang="de-DE" sz="2400" b="1" baseline="-25000" dirty="0">
              <a:solidFill>
                <a:schemeClr val="tx1"/>
              </a:solidFill>
            </a:endParaRPr>
          </a:p>
          <a:p>
            <a:pPr algn="ctr" eaLnBrk="0" fontAlgn="base" hangingPunct="0">
              <a:spcBef>
                <a:spcPct val="0"/>
              </a:spcBef>
              <a:spcAft>
                <a:spcPct val="0"/>
              </a:spcAft>
            </a:pPr>
            <a:r>
              <a:rPr lang="el-GR" altLang="de-DE" sz="2400" b="1" dirty="0"/>
              <a:t>ρ</a:t>
            </a:r>
            <a:r>
              <a:rPr lang="en-US" altLang="de-DE" sz="2400" b="1" dirty="0"/>
              <a:t> </a:t>
            </a:r>
            <a:r>
              <a:rPr lang="el-GR" altLang="de-DE" sz="2400" b="1" dirty="0"/>
              <a:t>≥</a:t>
            </a:r>
            <a:r>
              <a:rPr lang="en-US" altLang="de-DE" sz="2400" b="1" dirty="0"/>
              <a:t> 2-3 </a:t>
            </a:r>
            <a:r>
              <a:rPr lang="el-GR" altLang="de-DE" sz="2400" b="1" dirty="0"/>
              <a:t>ρ</a:t>
            </a:r>
            <a:r>
              <a:rPr lang="en-US" altLang="de-DE" sz="2400" b="1" baseline="-25000" dirty="0"/>
              <a:t>0</a:t>
            </a:r>
            <a:endParaRPr lang="en-GB" altLang="de-DE" sz="2400" b="1" dirty="0"/>
          </a:p>
        </p:txBody>
      </p:sp>
      <p:sp>
        <p:nvSpPr>
          <p:cNvPr id="78" name="Text Box 9">
            <a:extLst>
              <a:ext uri="{FF2B5EF4-FFF2-40B4-BE49-F238E27FC236}">
                <a16:creationId xmlns:a16="http://schemas.microsoft.com/office/drawing/2014/main" id="{0614470C-E801-47BC-9077-FF12CBAA9E7F}"/>
              </a:ext>
            </a:extLst>
          </p:cNvPr>
          <p:cNvSpPr txBox="1">
            <a:spLocks noChangeArrowheads="1"/>
          </p:cNvSpPr>
          <p:nvPr/>
        </p:nvSpPr>
        <p:spPr bwMode="auto">
          <a:xfrm>
            <a:off x="1186867" y="838189"/>
            <a:ext cx="9818264"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Strangeness Yield </a:t>
            </a:r>
            <a:r>
              <a:rPr lang="en-GB" altLang="de-DE" sz="2400" b="1" dirty="0">
                <a:solidFill>
                  <a:srgbClr val="000000"/>
                </a:solidFill>
                <a:sym typeface="Symbol" pitchFamily="18" charset="2"/>
              </a:rPr>
              <a:t> Baryonic Density</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Compressibility </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EOS </a:t>
            </a:r>
            <a:endParaRPr lang="de-DE" altLang="de-DE" sz="2400" b="1" dirty="0">
              <a:solidFill>
                <a:srgbClr val="000000"/>
              </a:solidFill>
            </a:endParaRPr>
          </a:p>
        </p:txBody>
      </p:sp>
      <p:grpSp>
        <p:nvGrpSpPr>
          <p:cNvPr id="159" name="Group 158">
            <a:extLst>
              <a:ext uri="{FF2B5EF4-FFF2-40B4-BE49-F238E27FC236}">
                <a16:creationId xmlns:a16="http://schemas.microsoft.com/office/drawing/2014/main" id="{805B371E-3530-42B0-B67D-AE58EF8FF03B}"/>
              </a:ext>
            </a:extLst>
          </p:cNvPr>
          <p:cNvGrpSpPr/>
          <p:nvPr/>
        </p:nvGrpSpPr>
        <p:grpSpPr>
          <a:xfrm>
            <a:off x="115152" y="1369192"/>
            <a:ext cx="12076848" cy="1136326"/>
            <a:chOff x="115152" y="1369192"/>
            <a:chExt cx="12076848" cy="1136326"/>
          </a:xfrm>
        </p:grpSpPr>
        <p:sp>
          <p:nvSpPr>
            <p:cNvPr id="160" name="Rectangle 159">
              <a:extLst>
                <a:ext uri="{FF2B5EF4-FFF2-40B4-BE49-F238E27FC236}">
                  <a16:creationId xmlns:a16="http://schemas.microsoft.com/office/drawing/2014/main" id="{D0F22701-0154-4758-AB01-2BF08849BC9D}"/>
                </a:ext>
              </a:extLst>
            </p:cNvPr>
            <p:cNvSpPr/>
            <p:nvPr/>
          </p:nvSpPr>
          <p:spPr>
            <a:xfrm>
              <a:off x="2485309" y="1751509"/>
              <a:ext cx="6490691" cy="15519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1" name="Rectangle 160">
              <a:extLst>
                <a:ext uri="{FF2B5EF4-FFF2-40B4-BE49-F238E27FC236}">
                  <a16:creationId xmlns:a16="http://schemas.microsoft.com/office/drawing/2014/main" id="{ABBFCBC3-7816-47CB-80E7-57967A303784}"/>
                </a:ext>
              </a:extLst>
            </p:cNvPr>
            <p:cNvSpPr/>
            <p:nvPr/>
          </p:nvSpPr>
          <p:spPr>
            <a:xfrm>
              <a:off x="1363747" y="1751509"/>
              <a:ext cx="1121562" cy="144005"/>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002060"/>
                </a:solidFill>
              </a:endParaRPr>
            </a:p>
          </p:txBody>
        </p:sp>
        <p:grpSp>
          <p:nvGrpSpPr>
            <p:cNvPr id="162" name="Group 161">
              <a:extLst>
                <a:ext uri="{FF2B5EF4-FFF2-40B4-BE49-F238E27FC236}">
                  <a16:creationId xmlns:a16="http://schemas.microsoft.com/office/drawing/2014/main" id="{C35DF384-50C9-482A-9243-5B2A53F703E2}"/>
                </a:ext>
              </a:extLst>
            </p:cNvPr>
            <p:cNvGrpSpPr/>
            <p:nvPr/>
          </p:nvGrpSpPr>
          <p:grpSpPr>
            <a:xfrm>
              <a:off x="115152" y="1369192"/>
              <a:ext cx="12076848" cy="1136326"/>
              <a:chOff x="115152" y="1369192"/>
              <a:chExt cx="12076848" cy="1136326"/>
            </a:xfrm>
          </p:grpSpPr>
          <p:grpSp>
            <p:nvGrpSpPr>
              <p:cNvPr id="163" name="Group 162">
                <a:extLst>
                  <a:ext uri="{FF2B5EF4-FFF2-40B4-BE49-F238E27FC236}">
                    <a16:creationId xmlns:a16="http://schemas.microsoft.com/office/drawing/2014/main" id="{520B63BE-CEF1-469B-8266-35A856C68F41}"/>
                  </a:ext>
                </a:extLst>
              </p:cNvPr>
              <p:cNvGrpSpPr/>
              <p:nvPr/>
            </p:nvGrpSpPr>
            <p:grpSpPr>
              <a:xfrm>
                <a:off x="887575" y="1369192"/>
                <a:ext cx="11304425" cy="1136326"/>
                <a:chOff x="905157" y="806394"/>
                <a:chExt cx="11304425" cy="1136326"/>
              </a:xfrm>
            </p:grpSpPr>
            <p:cxnSp>
              <p:nvCxnSpPr>
                <p:cNvPr id="166" name="Straight Arrow Connector 165">
                  <a:extLst>
                    <a:ext uri="{FF2B5EF4-FFF2-40B4-BE49-F238E27FC236}">
                      <a16:creationId xmlns:a16="http://schemas.microsoft.com/office/drawing/2014/main" id="{CA3D9446-CFE7-4C99-9ECC-67C860135871}"/>
                    </a:ext>
                  </a:extLst>
                </p:cNvPr>
                <p:cNvCxnSpPr>
                  <a:cxnSpLocks/>
                </p:cNvCxnSpPr>
                <p:nvPr/>
              </p:nvCxnSpPr>
              <p:spPr>
                <a:xfrm>
                  <a:off x="1056000" y="1269615"/>
                  <a:ext cx="10080560"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5520BD4-442A-45F7-A357-22831D890137}"/>
                    </a:ext>
                  </a:extLst>
                </p:cNvPr>
                <p:cNvCxnSpPr>
                  <a:cxnSpLocks/>
                </p:cNvCxnSpPr>
                <p:nvPr/>
              </p:nvCxnSpPr>
              <p:spPr>
                <a:xfrm>
                  <a:off x="1785257"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3273B9E-1171-4FE1-BC64-3CE1E5FE555B}"/>
                    </a:ext>
                  </a:extLst>
                </p:cNvPr>
                <p:cNvCxnSpPr>
                  <a:cxnSpLocks/>
                </p:cNvCxnSpPr>
                <p:nvPr/>
              </p:nvCxnSpPr>
              <p:spPr>
                <a:xfrm>
                  <a:off x="2492912"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0D76C6F-1E68-4BC1-9D5D-FF964CA81D9B}"/>
                    </a:ext>
                  </a:extLst>
                </p:cNvPr>
                <p:cNvCxnSpPr>
                  <a:cxnSpLocks/>
                </p:cNvCxnSpPr>
                <p:nvPr/>
              </p:nvCxnSpPr>
              <p:spPr>
                <a:xfrm>
                  <a:off x="321568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AEE52DB1-902E-439A-9818-6B9500821C95}"/>
                    </a:ext>
                  </a:extLst>
                </p:cNvPr>
                <p:cNvSpPr txBox="1"/>
                <p:nvPr/>
              </p:nvSpPr>
              <p:spPr>
                <a:xfrm>
                  <a:off x="1633299" y="853736"/>
                  <a:ext cx="301686" cy="369332"/>
                </a:xfrm>
                <a:prstGeom prst="rect">
                  <a:avLst/>
                </a:prstGeom>
                <a:noFill/>
              </p:spPr>
              <p:txBody>
                <a:bodyPr wrap="none" rtlCol="0">
                  <a:spAutoFit/>
                </a:bodyPr>
                <a:lstStyle/>
                <a:p>
                  <a:r>
                    <a:rPr lang="en-US" b="1" dirty="0"/>
                    <a:t>1</a:t>
                  </a:r>
                  <a:endParaRPr lang="en-DE" b="1" dirty="0"/>
                </a:p>
              </p:txBody>
            </p:sp>
            <p:cxnSp>
              <p:nvCxnSpPr>
                <p:cNvPr id="171" name="Straight Connector 170">
                  <a:extLst>
                    <a:ext uri="{FF2B5EF4-FFF2-40B4-BE49-F238E27FC236}">
                      <a16:creationId xmlns:a16="http://schemas.microsoft.com/office/drawing/2014/main" id="{E2ABEBBF-FDB9-4230-8735-6B5109F7A59C}"/>
                    </a:ext>
                  </a:extLst>
                </p:cNvPr>
                <p:cNvCxnSpPr>
                  <a:cxnSpLocks/>
                </p:cNvCxnSpPr>
                <p:nvPr/>
              </p:nvCxnSpPr>
              <p:spPr>
                <a:xfrm>
                  <a:off x="393576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E15DFE1-6E82-4FCC-A81A-4A39E1E42842}"/>
                    </a:ext>
                  </a:extLst>
                </p:cNvPr>
                <p:cNvCxnSpPr>
                  <a:cxnSpLocks/>
                </p:cNvCxnSpPr>
                <p:nvPr/>
              </p:nvCxnSpPr>
              <p:spPr>
                <a:xfrm>
                  <a:off x="465584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3618A5A-203C-4702-8186-1520FA8D4C6E}"/>
                    </a:ext>
                  </a:extLst>
                </p:cNvPr>
                <p:cNvCxnSpPr>
                  <a:cxnSpLocks/>
                </p:cNvCxnSpPr>
                <p:nvPr/>
              </p:nvCxnSpPr>
              <p:spPr>
                <a:xfrm>
                  <a:off x="537592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4C559E0-0DF5-43E2-B7D6-38BE9D8945E5}"/>
                    </a:ext>
                  </a:extLst>
                </p:cNvPr>
                <p:cNvCxnSpPr>
                  <a:cxnSpLocks/>
                </p:cNvCxnSpPr>
                <p:nvPr/>
              </p:nvCxnSpPr>
              <p:spPr>
                <a:xfrm>
                  <a:off x="6093558" y="1198465"/>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FB92AB6-E70F-4330-9345-3678C94709CF}"/>
                    </a:ext>
                  </a:extLst>
                </p:cNvPr>
                <p:cNvCxnSpPr>
                  <a:cxnSpLocks/>
                </p:cNvCxnSpPr>
                <p:nvPr/>
              </p:nvCxnSpPr>
              <p:spPr>
                <a:xfrm>
                  <a:off x="681608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55AE2C71-0933-4EC0-8ED3-D30EC28A914E}"/>
                    </a:ext>
                  </a:extLst>
                </p:cNvPr>
                <p:cNvCxnSpPr>
                  <a:cxnSpLocks/>
                </p:cNvCxnSpPr>
                <p:nvPr/>
              </p:nvCxnSpPr>
              <p:spPr>
                <a:xfrm>
                  <a:off x="753616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17EBFB3-6049-4647-A980-2D7A2A27088F}"/>
                    </a:ext>
                  </a:extLst>
                </p:cNvPr>
                <p:cNvCxnSpPr>
                  <a:cxnSpLocks/>
                </p:cNvCxnSpPr>
                <p:nvPr/>
              </p:nvCxnSpPr>
              <p:spPr>
                <a:xfrm>
                  <a:off x="897632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1D23B15-7E84-4919-B776-688AF3CCB54F}"/>
                    </a:ext>
                  </a:extLst>
                </p:cNvPr>
                <p:cNvCxnSpPr>
                  <a:cxnSpLocks/>
                </p:cNvCxnSpPr>
                <p:nvPr/>
              </p:nvCxnSpPr>
              <p:spPr>
                <a:xfrm>
                  <a:off x="825624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5114CB3-CDF6-4FD1-9EC8-151277D81F0D}"/>
                    </a:ext>
                  </a:extLst>
                </p:cNvPr>
                <p:cNvCxnSpPr>
                  <a:cxnSpLocks/>
                </p:cNvCxnSpPr>
                <p:nvPr/>
              </p:nvCxnSpPr>
              <p:spPr>
                <a:xfrm>
                  <a:off x="969640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D231F32-B5E0-4F62-B64D-B8C94934A5CE}"/>
                    </a:ext>
                  </a:extLst>
                </p:cNvPr>
                <p:cNvCxnSpPr>
                  <a:cxnSpLocks/>
                </p:cNvCxnSpPr>
                <p:nvPr/>
              </p:nvCxnSpPr>
              <p:spPr>
                <a:xfrm>
                  <a:off x="1041648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240E501F-B262-496F-AE0A-C0950E5FA062}"/>
                    </a:ext>
                  </a:extLst>
                </p:cNvPr>
                <p:cNvSpPr txBox="1"/>
                <p:nvPr/>
              </p:nvSpPr>
              <p:spPr>
                <a:xfrm>
                  <a:off x="10750628" y="806394"/>
                  <a:ext cx="1458954" cy="400110"/>
                </a:xfrm>
                <a:prstGeom prst="rect">
                  <a:avLst/>
                </a:prstGeom>
                <a:noFill/>
              </p:spPr>
              <p:txBody>
                <a:bodyPr wrap="square" rtlCol="0">
                  <a:spAutoFit/>
                </a:bodyPr>
                <a:lstStyle/>
                <a:p>
                  <a:r>
                    <a:rPr lang="en-US" sz="2000" b="1" dirty="0" err="1"/>
                    <a:t>E</a:t>
                  </a:r>
                  <a:r>
                    <a:rPr lang="en-US" sz="2000" b="1" baseline="-25000" dirty="0" err="1"/>
                    <a:t>thr,NN</a:t>
                  </a:r>
                  <a:r>
                    <a:rPr lang="en-US" sz="2000" b="1" dirty="0"/>
                    <a:t> (GeV)</a:t>
                  </a:r>
                  <a:endParaRPr lang="en-DE" sz="2000" b="1" dirty="0"/>
                </a:p>
              </p:txBody>
            </p:sp>
            <p:sp>
              <p:nvSpPr>
                <p:cNvPr id="182" name="TextBox 181">
                  <a:extLst>
                    <a:ext uri="{FF2B5EF4-FFF2-40B4-BE49-F238E27FC236}">
                      <a16:creationId xmlns:a16="http://schemas.microsoft.com/office/drawing/2014/main" id="{106C7D8A-D655-4321-BF53-0D4C5F367DE1}"/>
                    </a:ext>
                  </a:extLst>
                </p:cNvPr>
                <p:cNvSpPr txBox="1"/>
                <p:nvPr/>
              </p:nvSpPr>
              <p:spPr>
                <a:xfrm>
                  <a:off x="2321412" y="846704"/>
                  <a:ext cx="301686" cy="369332"/>
                </a:xfrm>
                <a:prstGeom prst="rect">
                  <a:avLst/>
                </a:prstGeom>
                <a:noFill/>
              </p:spPr>
              <p:txBody>
                <a:bodyPr wrap="none" rtlCol="0">
                  <a:spAutoFit/>
                </a:bodyPr>
                <a:lstStyle/>
                <a:p>
                  <a:r>
                    <a:rPr lang="en-US" b="1" dirty="0"/>
                    <a:t>2</a:t>
                  </a:r>
                  <a:endParaRPr lang="en-DE" b="1" dirty="0"/>
                </a:p>
              </p:txBody>
            </p:sp>
            <p:sp>
              <p:nvSpPr>
                <p:cNvPr id="183" name="TextBox 182">
                  <a:extLst>
                    <a:ext uri="{FF2B5EF4-FFF2-40B4-BE49-F238E27FC236}">
                      <a16:creationId xmlns:a16="http://schemas.microsoft.com/office/drawing/2014/main" id="{5B5A928E-685F-4955-B732-6E9732A7775E}"/>
                    </a:ext>
                  </a:extLst>
                </p:cNvPr>
                <p:cNvSpPr txBox="1"/>
                <p:nvPr/>
              </p:nvSpPr>
              <p:spPr>
                <a:xfrm>
                  <a:off x="3061066" y="851450"/>
                  <a:ext cx="301686" cy="369332"/>
                </a:xfrm>
                <a:prstGeom prst="rect">
                  <a:avLst/>
                </a:prstGeom>
                <a:noFill/>
              </p:spPr>
              <p:txBody>
                <a:bodyPr wrap="none" rtlCol="0">
                  <a:spAutoFit/>
                </a:bodyPr>
                <a:lstStyle/>
                <a:p>
                  <a:r>
                    <a:rPr lang="en-US" b="1" dirty="0"/>
                    <a:t>3</a:t>
                  </a:r>
                  <a:endParaRPr lang="en-DE" b="1" dirty="0"/>
                </a:p>
              </p:txBody>
            </p:sp>
            <p:sp>
              <p:nvSpPr>
                <p:cNvPr id="184" name="TextBox 183">
                  <a:extLst>
                    <a:ext uri="{FF2B5EF4-FFF2-40B4-BE49-F238E27FC236}">
                      <a16:creationId xmlns:a16="http://schemas.microsoft.com/office/drawing/2014/main" id="{C02B1E71-80B6-4F7D-97C2-FADA48A60447}"/>
                    </a:ext>
                  </a:extLst>
                </p:cNvPr>
                <p:cNvSpPr txBox="1"/>
                <p:nvPr/>
              </p:nvSpPr>
              <p:spPr>
                <a:xfrm>
                  <a:off x="4502662" y="851564"/>
                  <a:ext cx="301686" cy="369332"/>
                </a:xfrm>
                <a:prstGeom prst="rect">
                  <a:avLst/>
                </a:prstGeom>
                <a:noFill/>
              </p:spPr>
              <p:txBody>
                <a:bodyPr wrap="none" rtlCol="0">
                  <a:spAutoFit/>
                </a:bodyPr>
                <a:lstStyle/>
                <a:p>
                  <a:r>
                    <a:rPr lang="en-US" b="1" dirty="0"/>
                    <a:t>5</a:t>
                  </a:r>
                  <a:endParaRPr lang="en-DE" b="1" dirty="0"/>
                </a:p>
              </p:txBody>
            </p:sp>
            <p:sp>
              <p:nvSpPr>
                <p:cNvPr id="185" name="TextBox 184">
                  <a:extLst>
                    <a:ext uri="{FF2B5EF4-FFF2-40B4-BE49-F238E27FC236}">
                      <a16:creationId xmlns:a16="http://schemas.microsoft.com/office/drawing/2014/main" id="{D5174A54-19A1-467D-A1BA-6B60A932266F}"/>
                    </a:ext>
                  </a:extLst>
                </p:cNvPr>
                <p:cNvSpPr txBox="1"/>
                <p:nvPr/>
              </p:nvSpPr>
              <p:spPr>
                <a:xfrm>
                  <a:off x="3778144" y="858059"/>
                  <a:ext cx="301686" cy="369332"/>
                </a:xfrm>
                <a:prstGeom prst="rect">
                  <a:avLst/>
                </a:prstGeom>
                <a:noFill/>
              </p:spPr>
              <p:txBody>
                <a:bodyPr wrap="none" rtlCol="0">
                  <a:spAutoFit/>
                </a:bodyPr>
                <a:lstStyle/>
                <a:p>
                  <a:r>
                    <a:rPr lang="en-US" b="1" dirty="0"/>
                    <a:t>4</a:t>
                  </a:r>
                  <a:endParaRPr lang="en-DE" b="1" dirty="0"/>
                </a:p>
              </p:txBody>
            </p:sp>
            <p:sp>
              <p:nvSpPr>
                <p:cNvPr id="186" name="TextBox 185">
                  <a:extLst>
                    <a:ext uri="{FF2B5EF4-FFF2-40B4-BE49-F238E27FC236}">
                      <a16:creationId xmlns:a16="http://schemas.microsoft.com/office/drawing/2014/main" id="{07027814-09EF-47C1-9951-2A9717CF4F5E}"/>
                    </a:ext>
                  </a:extLst>
                </p:cNvPr>
                <p:cNvSpPr txBox="1"/>
                <p:nvPr/>
              </p:nvSpPr>
              <p:spPr>
                <a:xfrm>
                  <a:off x="5222741" y="841304"/>
                  <a:ext cx="301686" cy="369332"/>
                </a:xfrm>
                <a:prstGeom prst="rect">
                  <a:avLst/>
                </a:prstGeom>
                <a:noFill/>
              </p:spPr>
              <p:txBody>
                <a:bodyPr wrap="none" rtlCol="0">
                  <a:spAutoFit/>
                </a:bodyPr>
                <a:lstStyle/>
                <a:p>
                  <a:r>
                    <a:rPr lang="en-US" b="1" dirty="0"/>
                    <a:t>6</a:t>
                  </a:r>
                  <a:endParaRPr lang="en-DE" b="1" dirty="0"/>
                </a:p>
              </p:txBody>
            </p:sp>
            <p:sp>
              <p:nvSpPr>
                <p:cNvPr id="187" name="TextBox 186">
                  <a:extLst>
                    <a:ext uri="{FF2B5EF4-FFF2-40B4-BE49-F238E27FC236}">
                      <a16:creationId xmlns:a16="http://schemas.microsoft.com/office/drawing/2014/main" id="{2B9B1D7F-3AB4-465E-A24F-A6E92A71BD46}"/>
                    </a:ext>
                  </a:extLst>
                </p:cNvPr>
                <p:cNvSpPr txBox="1"/>
                <p:nvPr/>
              </p:nvSpPr>
              <p:spPr>
                <a:xfrm>
                  <a:off x="6670588" y="858059"/>
                  <a:ext cx="301686" cy="369332"/>
                </a:xfrm>
                <a:prstGeom prst="rect">
                  <a:avLst/>
                </a:prstGeom>
                <a:noFill/>
              </p:spPr>
              <p:txBody>
                <a:bodyPr wrap="none" rtlCol="0">
                  <a:spAutoFit/>
                </a:bodyPr>
                <a:lstStyle/>
                <a:p>
                  <a:r>
                    <a:rPr lang="en-US" b="1" dirty="0"/>
                    <a:t>8</a:t>
                  </a:r>
                  <a:endParaRPr lang="en-DE" b="1" dirty="0"/>
                </a:p>
              </p:txBody>
            </p:sp>
            <p:sp>
              <p:nvSpPr>
                <p:cNvPr id="188" name="TextBox 187">
                  <a:extLst>
                    <a:ext uri="{FF2B5EF4-FFF2-40B4-BE49-F238E27FC236}">
                      <a16:creationId xmlns:a16="http://schemas.microsoft.com/office/drawing/2014/main" id="{4C2B9831-BD20-4F1E-BE4A-8458CFCD9EB4}"/>
                    </a:ext>
                  </a:extLst>
                </p:cNvPr>
                <p:cNvSpPr txBox="1"/>
                <p:nvPr/>
              </p:nvSpPr>
              <p:spPr>
                <a:xfrm>
                  <a:off x="8034477" y="858059"/>
                  <a:ext cx="418704" cy="369332"/>
                </a:xfrm>
                <a:prstGeom prst="rect">
                  <a:avLst/>
                </a:prstGeom>
                <a:noFill/>
              </p:spPr>
              <p:txBody>
                <a:bodyPr wrap="none" rtlCol="0">
                  <a:spAutoFit/>
                </a:bodyPr>
                <a:lstStyle/>
                <a:p>
                  <a:r>
                    <a:rPr lang="en-US" b="1" dirty="0"/>
                    <a:t>10</a:t>
                  </a:r>
                  <a:endParaRPr lang="en-DE" b="1" dirty="0"/>
                </a:p>
              </p:txBody>
            </p:sp>
            <p:sp>
              <p:nvSpPr>
                <p:cNvPr id="189" name="TextBox 188">
                  <a:extLst>
                    <a:ext uri="{FF2B5EF4-FFF2-40B4-BE49-F238E27FC236}">
                      <a16:creationId xmlns:a16="http://schemas.microsoft.com/office/drawing/2014/main" id="{8D8753F7-F08E-40C2-B4EB-815630F1B8B8}"/>
                    </a:ext>
                  </a:extLst>
                </p:cNvPr>
                <p:cNvSpPr txBox="1"/>
                <p:nvPr/>
              </p:nvSpPr>
              <p:spPr>
                <a:xfrm>
                  <a:off x="8759405" y="846890"/>
                  <a:ext cx="418704" cy="369332"/>
                </a:xfrm>
                <a:prstGeom prst="rect">
                  <a:avLst/>
                </a:prstGeom>
                <a:noFill/>
              </p:spPr>
              <p:txBody>
                <a:bodyPr wrap="none" rtlCol="0">
                  <a:spAutoFit/>
                </a:bodyPr>
                <a:lstStyle/>
                <a:p>
                  <a:r>
                    <a:rPr lang="en-US" b="1" dirty="0"/>
                    <a:t>11</a:t>
                  </a:r>
                  <a:endParaRPr lang="en-DE" b="1" dirty="0"/>
                </a:p>
              </p:txBody>
            </p:sp>
            <p:sp>
              <p:nvSpPr>
                <p:cNvPr id="190" name="TextBox 189">
                  <a:extLst>
                    <a:ext uri="{FF2B5EF4-FFF2-40B4-BE49-F238E27FC236}">
                      <a16:creationId xmlns:a16="http://schemas.microsoft.com/office/drawing/2014/main" id="{F6414C4B-BC0C-4A2E-86E2-252312B5C65A}"/>
                    </a:ext>
                  </a:extLst>
                </p:cNvPr>
                <p:cNvSpPr txBox="1"/>
                <p:nvPr/>
              </p:nvSpPr>
              <p:spPr>
                <a:xfrm>
                  <a:off x="9497961" y="858059"/>
                  <a:ext cx="418704" cy="369332"/>
                </a:xfrm>
                <a:prstGeom prst="rect">
                  <a:avLst/>
                </a:prstGeom>
                <a:noFill/>
              </p:spPr>
              <p:txBody>
                <a:bodyPr wrap="none" rtlCol="0">
                  <a:spAutoFit/>
                </a:bodyPr>
                <a:lstStyle/>
                <a:p>
                  <a:r>
                    <a:rPr lang="en-US" b="1" dirty="0"/>
                    <a:t>12</a:t>
                  </a:r>
                  <a:endParaRPr lang="en-DE" b="1" dirty="0"/>
                </a:p>
              </p:txBody>
            </p:sp>
            <p:sp>
              <p:nvSpPr>
                <p:cNvPr id="191" name="TextBox 190">
                  <a:extLst>
                    <a:ext uri="{FF2B5EF4-FFF2-40B4-BE49-F238E27FC236}">
                      <a16:creationId xmlns:a16="http://schemas.microsoft.com/office/drawing/2014/main" id="{45F11A46-5973-49BF-8862-5FB69D7AB381}"/>
                    </a:ext>
                  </a:extLst>
                </p:cNvPr>
                <p:cNvSpPr txBox="1"/>
                <p:nvPr/>
              </p:nvSpPr>
              <p:spPr>
                <a:xfrm>
                  <a:off x="10207766" y="848289"/>
                  <a:ext cx="418704" cy="369332"/>
                </a:xfrm>
                <a:prstGeom prst="rect">
                  <a:avLst/>
                </a:prstGeom>
                <a:noFill/>
              </p:spPr>
              <p:txBody>
                <a:bodyPr wrap="none" rtlCol="0">
                  <a:spAutoFit/>
                </a:bodyPr>
                <a:lstStyle/>
                <a:p>
                  <a:r>
                    <a:rPr lang="en-US" b="1" dirty="0"/>
                    <a:t>13</a:t>
                  </a:r>
                  <a:endParaRPr lang="en-DE" b="1" dirty="0"/>
                </a:p>
              </p:txBody>
            </p:sp>
            <p:sp>
              <p:nvSpPr>
                <p:cNvPr id="192" name="TextBox 191">
                  <a:extLst>
                    <a:ext uri="{FF2B5EF4-FFF2-40B4-BE49-F238E27FC236}">
                      <a16:creationId xmlns:a16="http://schemas.microsoft.com/office/drawing/2014/main" id="{74CBDFD7-5A56-406F-B00D-021B44337098}"/>
                    </a:ext>
                  </a:extLst>
                </p:cNvPr>
                <p:cNvSpPr txBox="1"/>
                <p:nvPr/>
              </p:nvSpPr>
              <p:spPr>
                <a:xfrm>
                  <a:off x="905157" y="863882"/>
                  <a:ext cx="301686" cy="369332"/>
                </a:xfrm>
                <a:prstGeom prst="rect">
                  <a:avLst/>
                </a:prstGeom>
                <a:noFill/>
              </p:spPr>
              <p:txBody>
                <a:bodyPr wrap="none" rtlCol="0">
                  <a:spAutoFit/>
                </a:bodyPr>
                <a:lstStyle/>
                <a:p>
                  <a:r>
                    <a:rPr lang="en-US" b="1" dirty="0"/>
                    <a:t>0</a:t>
                  </a:r>
                  <a:endParaRPr lang="en-DE" b="1" dirty="0"/>
                </a:p>
              </p:txBody>
            </p:sp>
            <p:cxnSp>
              <p:nvCxnSpPr>
                <p:cNvPr id="193" name="Straight Connector 192">
                  <a:extLst>
                    <a:ext uri="{FF2B5EF4-FFF2-40B4-BE49-F238E27FC236}">
                      <a16:creationId xmlns:a16="http://schemas.microsoft.com/office/drawing/2014/main" id="{17BF0C26-53DE-4A67-B4FF-F2A9A9AC4331}"/>
                    </a:ext>
                  </a:extLst>
                </p:cNvPr>
                <p:cNvCxnSpPr>
                  <a:cxnSpLocks/>
                </p:cNvCxnSpPr>
                <p:nvPr/>
              </p:nvCxnSpPr>
              <p:spPr>
                <a:xfrm>
                  <a:off x="2208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3A45D96A-5604-4CE5-857E-CB7B5D65576C}"/>
                    </a:ext>
                  </a:extLst>
                </p:cNvPr>
                <p:cNvCxnSpPr>
                  <a:cxnSpLocks/>
                </p:cNvCxnSpPr>
                <p:nvPr/>
              </p:nvCxnSpPr>
              <p:spPr>
                <a:xfrm>
                  <a:off x="2856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E08638F-2153-4518-A5C6-10B126C7D071}"/>
                    </a:ext>
                  </a:extLst>
                </p:cNvPr>
                <p:cNvCxnSpPr>
                  <a:cxnSpLocks/>
                </p:cNvCxnSpPr>
                <p:nvPr/>
              </p:nvCxnSpPr>
              <p:spPr>
                <a:xfrm>
                  <a:off x="3720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CDDA575-2E15-4042-AB51-A7928E8926E1}"/>
                    </a:ext>
                  </a:extLst>
                </p:cNvPr>
                <p:cNvCxnSpPr>
                  <a:cxnSpLocks/>
                </p:cNvCxnSpPr>
                <p:nvPr/>
              </p:nvCxnSpPr>
              <p:spPr>
                <a:xfrm>
                  <a:off x="6096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CA3BAB7-C386-4F2E-83A1-7C41A16BAFB2}"/>
                    </a:ext>
                  </a:extLst>
                </p:cNvPr>
                <p:cNvCxnSpPr>
                  <a:cxnSpLocks/>
                </p:cNvCxnSpPr>
                <p:nvPr/>
              </p:nvCxnSpPr>
              <p:spPr>
                <a:xfrm>
                  <a:off x="6168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07BFFC7-E5E3-46E0-AE99-9B74D8A4CAC0}"/>
                    </a:ext>
                  </a:extLst>
                </p:cNvPr>
                <p:cNvCxnSpPr>
                  <a:cxnSpLocks/>
                </p:cNvCxnSpPr>
                <p:nvPr/>
              </p:nvCxnSpPr>
              <p:spPr>
                <a:xfrm>
                  <a:off x="7531276" y="1066096"/>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FB10034-D848-45E1-934A-BB0C87D0E776}"/>
                    </a:ext>
                  </a:extLst>
                </p:cNvPr>
                <p:cNvCxnSpPr>
                  <a:cxnSpLocks/>
                </p:cNvCxnSpPr>
                <p:nvPr/>
              </p:nvCxnSpPr>
              <p:spPr>
                <a:xfrm>
                  <a:off x="10192147" y="1044719"/>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2F2F1EF2-D714-4481-BB9C-AA083AE738CD}"/>
                    </a:ext>
                  </a:extLst>
                </p:cNvPr>
                <p:cNvSpPr txBox="1"/>
                <p:nvPr/>
              </p:nvSpPr>
              <p:spPr>
                <a:xfrm>
                  <a:off x="1065625" y="1432651"/>
                  <a:ext cx="1348184" cy="461665"/>
                </a:xfrm>
                <a:prstGeom prst="rect">
                  <a:avLst/>
                </a:prstGeom>
                <a:noFill/>
              </p:spPr>
              <p:txBody>
                <a:bodyPr wrap="square" rtlCol="0">
                  <a:spAutoFit/>
                </a:bodyPr>
                <a:lstStyle/>
                <a:p>
                  <a:r>
                    <a:rPr lang="en-US" sz="2400" b="1" dirty="0">
                      <a:solidFill>
                        <a:srgbClr val="FF0000"/>
                      </a:solidFill>
                    </a:rPr>
                    <a:t>K</a:t>
                  </a:r>
                  <a:r>
                    <a:rPr lang="en-US" sz="2400" b="1" baseline="30000" dirty="0">
                      <a:solidFill>
                        <a:srgbClr val="FF0000"/>
                      </a:solidFill>
                    </a:rPr>
                    <a:t>+,0</a:t>
                  </a:r>
                  <a:r>
                    <a:rPr lang="en-US" sz="2400" b="1" dirty="0">
                      <a:solidFill>
                        <a:srgbClr val="FF0000"/>
                      </a:solidFill>
                    </a:rPr>
                    <a:t>, </a:t>
                  </a:r>
                  <a:r>
                    <a:rPr lang="el-GR" sz="2400" b="1" dirty="0">
                      <a:solidFill>
                        <a:srgbClr val="FF0000"/>
                      </a:solidFill>
                    </a:rPr>
                    <a:t>Λ</a:t>
                  </a:r>
                  <a:r>
                    <a:rPr lang="en-US" sz="2400" b="1" baseline="30000" dirty="0">
                      <a:solidFill>
                        <a:srgbClr val="FF0000"/>
                      </a:solidFill>
                    </a:rPr>
                    <a:t>0</a:t>
                  </a:r>
                  <a:r>
                    <a:rPr lang="en-US" sz="2400" b="1" dirty="0">
                      <a:solidFill>
                        <a:srgbClr val="FF0000"/>
                      </a:solidFill>
                    </a:rPr>
                    <a:t>, </a:t>
                  </a:r>
                  <a:r>
                    <a:rPr lang="el-GR" sz="2400" b="1" dirty="0">
                      <a:solidFill>
                        <a:srgbClr val="FF0000"/>
                      </a:solidFill>
                    </a:rPr>
                    <a:t>Σ</a:t>
                  </a:r>
                  <a:endParaRPr lang="en-DE" sz="2400" b="1" baseline="30000" dirty="0">
                    <a:solidFill>
                      <a:srgbClr val="FF0000"/>
                    </a:solidFill>
                  </a:endParaRPr>
                </a:p>
              </p:txBody>
            </p:sp>
            <p:sp>
              <p:nvSpPr>
                <p:cNvPr id="201" name="Rectangle 200">
                  <a:extLst>
                    <a:ext uri="{FF2B5EF4-FFF2-40B4-BE49-F238E27FC236}">
                      <a16:creationId xmlns:a16="http://schemas.microsoft.com/office/drawing/2014/main" id="{D2CB4383-9E57-4D22-966F-E3D58A6FB30D}"/>
                    </a:ext>
                  </a:extLst>
                </p:cNvPr>
                <p:cNvSpPr/>
                <p:nvPr/>
              </p:nvSpPr>
              <p:spPr>
                <a:xfrm>
                  <a:off x="3529374" y="1445154"/>
                  <a:ext cx="60305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-,0</a:t>
                  </a:r>
                  <a:endParaRPr lang="en-DE" sz="2400" dirty="0">
                    <a:solidFill>
                      <a:srgbClr val="FF0000"/>
                    </a:solidFill>
                  </a:endParaRPr>
                </a:p>
              </p:txBody>
            </p:sp>
            <p:sp>
              <p:nvSpPr>
                <p:cNvPr id="202" name="TextBox 201">
                  <a:extLst>
                    <a:ext uri="{FF2B5EF4-FFF2-40B4-BE49-F238E27FC236}">
                      <a16:creationId xmlns:a16="http://schemas.microsoft.com/office/drawing/2014/main" id="{36EC0866-A7BB-44EC-8CA0-2ADF4F473C60}"/>
                    </a:ext>
                  </a:extLst>
                </p:cNvPr>
                <p:cNvSpPr txBox="1"/>
                <p:nvPr/>
              </p:nvSpPr>
              <p:spPr>
                <a:xfrm>
                  <a:off x="2688855" y="1445154"/>
                  <a:ext cx="415498" cy="461665"/>
                </a:xfrm>
                <a:prstGeom prst="rect">
                  <a:avLst/>
                </a:prstGeom>
                <a:noFill/>
              </p:spPr>
              <p:txBody>
                <a:bodyPr wrap="none" rtlCol="0">
                  <a:spAutoFit/>
                </a:bodyPr>
                <a:lstStyle/>
                <a:p>
                  <a:r>
                    <a:rPr lang="en-US" sz="2400" b="1" dirty="0">
                      <a:solidFill>
                        <a:srgbClr val="FF0000"/>
                      </a:solidFill>
                    </a:rPr>
                    <a:t>K</a:t>
                  </a:r>
                  <a:r>
                    <a:rPr lang="en-US" sz="2400" b="1" baseline="30000" dirty="0">
                      <a:solidFill>
                        <a:srgbClr val="FF0000"/>
                      </a:solidFill>
                    </a:rPr>
                    <a:t>-</a:t>
                  </a:r>
                  <a:endParaRPr lang="en-DE" sz="2400" b="1" baseline="30000" dirty="0">
                    <a:solidFill>
                      <a:srgbClr val="FF0000"/>
                    </a:solidFill>
                  </a:endParaRPr>
                </a:p>
              </p:txBody>
            </p:sp>
            <p:sp>
              <p:nvSpPr>
                <p:cNvPr id="203" name="Rectangle 202">
                  <a:extLst>
                    <a:ext uri="{FF2B5EF4-FFF2-40B4-BE49-F238E27FC236}">
                      <a16:creationId xmlns:a16="http://schemas.microsoft.com/office/drawing/2014/main" id="{56A66095-5A10-4703-952D-F0075DD386FF}"/>
                    </a:ext>
                  </a:extLst>
                </p:cNvPr>
                <p:cNvSpPr/>
                <p:nvPr/>
              </p:nvSpPr>
              <p:spPr>
                <a:xfrm>
                  <a:off x="5637085" y="1436685"/>
                  <a:ext cx="530915"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 </a:t>
                  </a:r>
                  <a:endParaRPr lang="en-DE" sz="2400" dirty="0">
                    <a:solidFill>
                      <a:srgbClr val="FF0000"/>
                    </a:solidFill>
                  </a:endParaRPr>
                </a:p>
              </p:txBody>
            </p:sp>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64525AD-AFF1-4761-9AC4-099C56EB3C7A}"/>
                        </a:ext>
                      </a:extLst>
                    </p:cNvPr>
                    <p:cNvSpPr/>
                    <p:nvPr/>
                  </p:nvSpPr>
                  <p:spPr>
                    <a:xfrm>
                      <a:off x="6108959" y="1443929"/>
                      <a:ext cx="945067" cy="498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1" i="1">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ea typeface="Cambria Math" panose="02040503050406030204" pitchFamily="18" charset="0"/>
                                  </a:rPr>
                                  <m:t>𝚲</m:t>
                                </m:r>
                              </m:e>
                              <m:sup>
                                <m:r>
                                  <a:rPr lang="en-US" sz="2400" b="1" i="1">
                                    <a:solidFill>
                                      <a:srgbClr val="FF0000"/>
                                    </a:solidFill>
                                    <a:latin typeface="Cambria Math" panose="02040503050406030204" pitchFamily="18" charset="0"/>
                                  </a:rPr>
                                  <m:t>𝟎</m:t>
                                </m:r>
                              </m:sup>
                            </m:sSup>
                            <m:acc>
                              <m:accPr>
                                <m:chr m:val="̅"/>
                                <m:ctrlPr>
                                  <a:rPr lang="en-US" sz="2400" b="1" i="1">
                                    <a:solidFill>
                                      <a:srgbClr val="FF0000"/>
                                    </a:solidFill>
                                    <a:latin typeface="Cambria Math" panose="02040503050406030204" pitchFamily="18" charset="0"/>
                                  </a:rPr>
                                </m:ctrlPr>
                              </m:accPr>
                              <m:e>
                                <m:sSup>
                                  <m:sSupPr>
                                    <m:ctrlPr>
                                      <a:rPr lang="en-US" sz="2400" b="1" i="1">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ea typeface="Cambria Math" panose="02040503050406030204" pitchFamily="18" charset="0"/>
                                      </a:rPr>
                                      <m:t>𝚲</m:t>
                                    </m:r>
                                  </m:e>
                                  <m:sup>
                                    <m:r>
                                      <a:rPr lang="en-US" sz="2400" b="1" i="1">
                                        <a:solidFill>
                                          <a:srgbClr val="FF0000"/>
                                        </a:solidFill>
                                        <a:latin typeface="Cambria Math" panose="02040503050406030204" pitchFamily="18" charset="0"/>
                                      </a:rPr>
                                      <m:t>𝟎</m:t>
                                    </m:r>
                                  </m:sup>
                                </m:sSup>
                              </m:e>
                            </m:acc>
                          </m:oMath>
                        </m:oMathPara>
                      </a14:m>
                      <a:endParaRPr lang="en-DE" sz="2400" dirty="0"/>
                    </a:p>
                  </p:txBody>
                </p:sp>
              </mc:Choice>
              <mc:Fallback xmlns="">
                <p:sp>
                  <p:nvSpPr>
                    <p:cNvPr id="204" name="Rectangle 203">
                      <a:extLst>
                        <a:ext uri="{FF2B5EF4-FFF2-40B4-BE49-F238E27FC236}">
                          <a16:creationId xmlns:a16="http://schemas.microsoft.com/office/drawing/2014/main" id="{464525AD-AFF1-4761-9AC4-099C56EB3C7A}"/>
                        </a:ext>
                      </a:extLst>
                    </p:cNvPr>
                    <p:cNvSpPr>
                      <a:spLocks noRot="1" noChangeAspect="1" noMove="1" noResize="1" noEditPoints="1" noAdjustHandles="1" noChangeArrowheads="1" noChangeShapeType="1" noTextEdit="1"/>
                    </p:cNvSpPr>
                    <p:nvPr/>
                  </p:nvSpPr>
                  <p:spPr>
                    <a:xfrm>
                      <a:off x="6108959" y="1443929"/>
                      <a:ext cx="945067" cy="498791"/>
                    </a:xfrm>
                    <a:prstGeom prst="rect">
                      <a:avLst/>
                    </a:prstGeom>
                    <a:blipFill>
                      <a:blip r:embed="rId7"/>
                      <a:stretch>
                        <a:fillRect/>
                      </a:stretch>
                    </a:blipFill>
                  </p:spPr>
                  <p:txBody>
                    <a:bodyPr/>
                    <a:lstStyle/>
                    <a:p>
                      <a:r>
                        <a:rPr lang="en-DE">
                          <a:noFill/>
                        </a:rPr>
                        <a:t> </a:t>
                      </a:r>
                    </a:p>
                  </p:txBody>
                </p:sp>
              </mc:Fallback>
            </mc:AlternateContent>
            <p:sp>
              <p:nvSpPr>
                <p:cNvPr id="205" name="Rectangle 204">
                  <a:extLst>
                    <a:ext uri="{FF2B5EF4-FFF2-40B4-BE49-F238E27FC236}">
                      <a16:creationId xmlns:a16="http://schemas.microsoft.com/office/drawing/2014/main" id="{5AC82708-6A15-4394-BA9D-7F607C36E42A}"/>
                    </a:ext>
                  </a:extLst>
                </p:cNvPr>
                <p:cNvSpPr/>
                <p:nvPr/>
              </p:nvSpPr>
              <p:spPr>
                <a:xfrm>
                  <a:off x="7311827" y="1443929"/>
                  <a:ext cx="48603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a:t>
                  </a:r>
                  <a:endParaRPr lang="en-DE" sz="2400" dirty="0">
                    <a:solidFill>
                      <a:srgbClr val="FF0000"/>
                    </a:solidFill>
                  </a:endParaRPr>
                </a:p>
              </p:txBody>
            </p:sp>
            <p:sp>
              <p:nvSpPr>
                <p:cNvPr id="206" name="Rectangle 205">
                  <a:extLst>
                    <a:ext uri="{FF2B5EF4-FFF2-40B4-BE49-F238E27FC236}">
                      <a16:creationId xmlns:a16="http://schemas.microsoft.com/office/drawing/2014/main" id="{0A309DC3-5F6E-4C3E-9294-B5B107A2974D}"/>
                    </a:ext>
                  </a:extLst>
                </p:cNvPr>
                <p:cNvSpPr/>
                <p:nvPr/>
              </p:nvSpPr>
              <p:spPr>
                <a:xfrm>
                  <a:off x="9972884" y="1441141"/>
                  <a:ext cx="57099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 </a:t>
                  </a:r>
                  <a:endParaRPr lang="en-DE" sz="2400" dirty="0">
                    <a:solidFill>
                      <a:srgbClr val="FF0000"/>
                    </a:solidFill>
                  </a:endParaRPr>
                </a:p>
              </p:txBody>
            </p:sp>
            <p:sp>
              <p:nvSpPr>
                <p:cNvPr id="207" name="TextBox 206">
                  <a:extLst>
                    <a:ext uri="{FF2B5EF4-FFF2-40B4-BE49-F238E27FC236}">
                      <a16:creationId xmlns:a16="http://schemas.microsoft.com/office/drawing/2014/main" id="{FBB55382-B79B-4BB1-8C00-452620727B8C}"/>
                    </a:ext>
                  </a:extLst>
                </p:cNvPr>
                <p:cNvSpPr txBox="1"/>
                <p:nvPr/>
              </p:nvSpPr>
              <p:spPr>
                <a:xfrm>
                  <a:off x="5923033" y="844232"/>
                  <a:ext cx="301686" cy="369332"/>
                </a:xfrm>
                <a:prstGeom prst="rect">
                  <a:avLst/>
                </a:prstGeom>
                <a:noFill/>
              </p:spPr>
              <p:txBody>
                <a:bodyPr wrap="none" rtlCol="0">
                  <a:spAutoFit/>
                </a:bodyPr>
                <a:lstStyle/>
                <a:p>
                  <a:r>
                    <a:rPr lang="en-US" b="1" dirty="0"/>
                    <a:t>7</a:t>
                  </a:r>
                  <a:endParaRPr lang="en-DE" b="1" dirty="0"/>
                </a:p>
              </p:txBody>
            </p:sp>
            <p:sp>
              <p:nvSpPr>
                <p:cNvPr id="208" name="TextBox 207">
                  <a:extLst>
                    <a:ext uri="{FF2B5EF4-FFF2-40B4-BE49-F238E27FC236}">
                      <a16:creationId xmlns:a16="http://schemas.microsoft.com/office/drawing/2014/main" id="{CC9046E9-B79C-4EF4-8183-362C1A246161}"/>
                    </a:ext>
                  </a:extLst>
                </p:cNvPr>
                <p:cNvSpPr txBox="1"/>
                <p:nvPr/>
              </p:nvSpPr>
              <p:spPr>
                <a:xfrm>
                  <a:off x="7379318" y="844686"/>
                  <a:ext cx="301686" cy="369332"/>
                </a:xfrm>
                <a:prstGeom prst="rect">
                  <a:avLst/>
                </a:prstGeom>
                <a:noFill/>
              </p:spPr>
              <p:txBody>
                <a:bodyPr wrap="none" rtlCol="0">
                  <a:spAutoFit/>
                </a:bodyPr>
                <a:lstStyle/>
                <a:p>
                  <a:r>
                    <a:rPr lang="en-US" b="1" dirty="0"/>
                    <a:t>9</a:t>
                  </a:r>
                  <a:endParaRPr lang="en-DE" b="1" dirty="0"/>
                </a:p>
              </p:txBody>
            </p:sp>
          </p:grpSp>
          <p:sp>
            <p:nvSpPr>
              <p:cNvPr id="164" name="TextBox 163">
                <a:extLst>
                  <a:ext uri="{FF2B5EF4-FFF2-40B4-BE49-F238E27FC236}">
                    <a16:creationId xmlns:a16="http://schemas.microsoft.com/office/drawing/2014/main" id="{714CFCF3-E712-445C-B0C3-E1509253F02E}"/>
                  </a:ext>
                </a:extLst>
              </p:cNvPr>
              <p:cNvSpPr txBox="1"/>
              <p:nvPr/>
            </p:nvSpPr>
            <p:spPr>
              <a:xfrm>
                <a:off x="115152" y="1841037"/>
                <a:ext cx="869149" cy="461665"/>
              </a:xfrm>
              <a:prstGeom prst="rect">
                <a:avLst/>
              </a:prstGeom>
              <a:noFill/>
            </p:spPr>
            <p:txBody>
              <a:bodyPr wrap="none" rtlCol="0">
                <a:spAutoFit/>
              </a:bodyPr>
              <a:lstStyle/>
              <a:p>
                <a:r>
                  <a:rPr lang="en-US" sz="2400" b="1" dirty="0">
                    <a:solidFill>
                      <a:srgbClr val="00B0F0"/>
                    </a:solidFill>
                  </a:rPr>
                  <a:t>SIS18</a:t>
                </a:r>
                <a:endParaRPr lang="en-DE" sz="2400" b="1" baseline="30000" dirty="0">
                  <a:solidFill>
                    <a:srgbClr val="00B0F0"/>
                  </a:solidFill>
                </a:endParaRPr>
              </a:p>
            </p:txBody>
          </p:sp>
          <p:sp>
            <p:nvSpPr>
              <p:cNvPr id="165" name="TextBox 164">
                <a:extLst>
                  <a:ext uri="{FF2B5EF4-FFF2-40B4-BE49-F238E27FC236}">
                    <a16:creationId xmlns:a16="http://schemas.microsoft.com/office/drawing/2014/main" id="{0DB71464-8F40-4D28-A403-CD22A50C1426}"/>
                  </a:ext>
                </a:extLst>
              </p:cNvPr>
              <p:cNvSpPr txBox="1"/>
              <p:nvPr/>
            </p:nvSpPr>
            <p:spPr>
              <a:xfrm>
                <a:off x="8068672" y="1841037"/>
                <a:ext cx="1024639" cy="461665"/>
              </a:xfrm>
              <a:prstGeom prst="rect">
                <a:avLst/>
              </a:prstGeom>
              <a:noFill/>
            </p:spPr>
            <p:txBody>
              <a:bodyPr wrap="none" rtlCol="0">
                <a:spAutoFit/>
              </a:bodyPr>
              <a:lstStyle/>
              <a:p>
                <a:r>
                  <a:rPr lang="en-US" sz="2400" b="1" dirty="0">
                    <a:solidFill>
                      <a:srgbClr val="00B050"/>
                    </a:solidFill>
                  </a:rPr>
                  <a:t>SIS100</a:t>
                </a:r>
                <a:endParaRPr lang="en-DE" sz="2400" b="1" baseline="30000" dirty="0">
                  <a:solidFill>
                    <a:srgbClr val="00B050"/>
                  </a:solidFill>
                </a:endParaRPr>
              </a:p>
            </p:txBody>
          </p:sp>
        </p:grpSp>
      </p:grpSp>
    </p:spTree>
    <p:extLst>
      <p:ext uri="{BB962C8B-B14F-4D97-AF65-F5344CB8AC3E}">
        <p14:creationId xmlns:p14="http://schemas.microsoft.com/office/powerpoint/2010/main" val="3252228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S</a:t>
            </a:r>
            <a:r>
              <a:rPr lang="de-DE" sz="2800" dirty="0">
                <a:solidFill>
                  <a:prstClr val="white"/>
                </a:solidFill>
              </a:rPr>
              <a:t>YMMETRIC</a:t>
            </a:r>
            <a:r>
              <a:rPr lang="de-DE" dirty="0">
                <a:solidFill>
                  <a:prstClr val="white"/>
                </a:solidFill>
              </a:rPr>
              <a:t> M</a:t>
            </a:r>
            <a:r>
              <a:rPr lang="de-DE" sz="2800" dirty="0">
                <a:solidFill>
                  <a:prstClr val="white"/>
                </a:solidFill>
              </a:rPr>
              <a:t>ATTER</a:t>
            </a:r>
            <a:r>
              <a:rPr lang="de-DE" dirty="0">
                <a:solidFill>
                  <a:prstClr val="white"/>
                </a:solidFill>
              </a:rPr>
              <a:t> E</a:t>
            </a:r>
            <a:r>
              <a:rPr lang="de-DE" sz="2800" dirty="0">
                <a:solidFill>
                  <a:prstClr val="white"/>
                </a:solidFill>
              </a:rPr>
              <a:t>QUATION</a:t>
            </a:r>
            <a:r>
              <a:rPr lang="de-DE" dirty="0">
                <a:solidFill>
                  <a:prstClr val="white"/>
                </a:solidFill>
              </a:rPr>
              <a:t> O</a:t>
            </a:r>
            <a:r>
              <a:rPr lang="de-DE" sz="2800" dirty="0">
                <a:solidFill>
                  <a:prstClr val="white"/>
                </a:solidFill>
              </a:rPr>
              <a:t>F</a:t>
            </a:r>
            <a:r>
              <a:rPr lang="de-DE" dirty="0">
                <a:solidFill>
                  <a:prstClr val="white"/>
                </a:solidFill>
              </a:rPr>
              <a:t> S</a:t>
            </a:r>
            <a:r>
              <a:rPr lang="de-DE" sz="2800" dirty="0">
                <a:solidFill>
                  <a:prstClr val="white"/>
                </a:solidFill>
              </a:rPr>
              <a:t>TATE </a:t>
            </a:r>
            <a:r>
              <a:rPr lang="de-DE" dirty="0">
                <a:solidFill>
                  <a:prstClr val="white"/>
                </a:solidFill>
              </a:rPr>
              <a:t>(EOS) – C</a:t>
            </a:r>
            <a:r>
              <a:rPr lang="de-DE" sz="2800" dirty="0">
                <a:solidFill>
                  <a:prstClr val="white"/>
                </a:solidFill>
              </a:rPr>
              <a:t>URRENT</a:t>
            </a:r>
            <a:r>
              <a:rPr lang="de-DE" dirty="0">
                <a:solidFill>
                  <a:prstClr val="white"/>
                </a:solidFill>
              </a:rPr>
              <a:t> S</a:t>
            </a:r>
            <a:r>
              <a:rPr lang="de-DE" sz="2800" dirty="0">
                <a:solidFill>
                  <a:prstClr val="white"/>
                </a:solidFill>
              </a:rPr>
              <a:t>TATUS</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28</a:t>
            </a:fld>
            <a:endParaRPr lang="en-GB" dirty="0"/>
          </a:p>
        </p:txBody>
      </p:sp>
      <p:pic>
        <p:nvPicPr>
          <p:cNvPr id="22530" name="Picture 2" descr="https://ars.els-cdn.com/content/image/1-s2.0-S0146641009000027-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9" y="980439"/>
            <a:ext cx="5992496" cy="524130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5"/>
          <p:cNvSpPr txBox="1">
            <a:spLocks/>
          </p:cNvSpPr>
          <p:nvPr/>
        </p:nvSpPr>
        <p:spPr>
          <a:xfrm>
            <a:off x="1495764" y="1068106"/>
            <a:ext cx="2536613" cy="403601"/>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solidFill>
                  <a:srgbClr val="002060"/>
                </a:solidFill>
                <a:latin typeface="+mn-lt"/>
              </a:rPr>
              <a:t>Symmetric Matter</a:t>
            </a:r>
          </a:p>
        </p:txBody>
      </p:sp>
      <p:grpSp>
        <p:nvGrpSpPr>
          <p:cNvPr id="10" name="Group 9">
            <a:extLst>
              <a:ext uri="{FF2B5EF4-FFF2-40B4-BE49-F238E27FC236}">
                <a16:creationId xmlns:a16="http://schemas.microsoft.com/office/drawing/2014/main" id="{9E4250F7-FBE2-4FEF-AC0E-234D79445FFA}"/>
              </a:ext>
            </a:extLst>
          </p:cNvPr>
          <p:cNvGrpSpPr/>
          <p:nvPr/>
        </p:nvGrpSpPr>
        <p:grpSpPr>
          <a:xfrm>
            <a:off x="93732" y="6246281"/>
            <a:ext cx="5653927" cy="307777"/>
            <a:chOff x="750675" y="6221740"/>
            <a:chExt cx="5653927" cy="307777"/>
          </a:xfrm>
        </p:grpSpPr>
        <p:sp>
          <p:nvSpPr>
            <p:cNvPr id="16" name="TextBox 15"/>
            <p:cNvSpPr txBox="1"/>
            <p:nvPr/>
          </p:nvSpPr>
          <p:spPr>
            <a:xfrm>
              <a:off x="1032262" y="6221740"/>
              <a:ext cx="5372340" cy="307777"/>
            </a:xfrm>
            <a:prstGeom prst="rect">
              <a:avLst/>
            </a:prstGeom>
            <a:noFill/>
          </p:spPr>
          <p:txBody>
            <a:bodyPr wrap="square" rtlCol="0">
              <a:spAutoFit/>
            </a:bodyPr>
            <a:lstStyle/>
            <a:p>
              <a:r>
                <a:rPr lang="en-GB" sz="1400" b="1" i="1" dirty="0"/>
                <a:t>W.G. Lynch et al., </a:t>
              </a:r>
              <a:r>
                <a:rPr lang="en-GB" sz="1400" b="1" i="1" dirty="0" err="1"/>
                <a:t>PrPNP</a:t>
              </a:r>
              <a:r>
                <a:rPr lang="en-GB" sz="1400" b="1" i="1" dirty="0"/>
                <a:t>, 62, 427</a:t>
              </a:r>
              <a:r>
                <a:rPr lang="de-DE" sz="1400" b="1" i="1" dirty="0"/>
                <a:t> (2009); arXiv:0901.0412 [nucl-ex]</a:t>
              </a:r>
              <a:endParaRPr lang="en-GB" sz="1400" b="1" i="1" dirty="0"/>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675" y="6292784"/>
              <a:ext cx="327122" cy="216024"/>
            </a:xfrm>
            <a:prstGeom prst="rect">
              <a:avLst/>
            </a:prstGeom>
          </p:spPr>
        </p:pic>
      </p:grpSp>
    </p:spTree>
    <p:extLst>
      <p:ext uri="{BB962C8B-B14F-4D97-AF65-F5344CB8AC3E}">
        <p14:creationId xmlns:p14="http://schemas.microsoft.com/office/powerpoint/2010/main" val="664172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S</a:t>
            </a:r>
            <a:r>
              <a:rPr lang="de-DE" sz="2800" dirty="0">
                <a:solidFill>
                  <a:prstClr val="white"/>
                </a:solidFill>
              </a:rPr>
              <a:t>YMMETRIC</a:t>
            </a:r>
            <a:r>
              <a:rPr lang="de-DE" dirty="0">
                <a:solidFill>
                  <a:prstClr val="white"/>
                </a:solidFill>
              </a:rPr>
              <a:t> M</a:t>
            </a:r>
            <a:r>
              <a:rPr lang="de-DE" sz="2800" dirty="0">
                <a:solidFill>
                  <a:prstClr val="white"/>
                </a:solidFill>
              </a:rPr>
              <a:t>ATTER</a:t>
            </a:r>
            <a:r>
              <a:rPr lang="de-DE" dirty="0">
                <a:solidFill>
                  <a:prstClr val="white"/>
                </a:solidFill>
              </a:rPr>
              <a:t> E</a:t>
            </a:r>
            <a:r>
              <a:rPr lang="de-DE" sz="2800" dirty="0">
                <a:solidFill>
                  <a:prstClr val="white"/>
                </a:solidFill>
              </a:rPr>
              <a:t>QUATION</a:t>
            </a:r>
            <a:r>
              <a:rPr lang="de-DE" dirty="0">
                <a:solidFill>
                  <a:prstClr val="white"/>
                </a:solidFill>
              </a:rPr>
              <a:t> O</a:t>
            </a:r>
            <a:r>
              <a:rPr lang="de-DE" sz="2800" dirty="0">
                <a:solidFill>
                  <a:prstClr val="white"/>
                </a:solidFill>
              </a:rPr>
              <a:t>F</a:t>
            </a:r>
            <a:r>
              <a:rPr lang="de-DE" dirty="0">
                <a:solidFill>
                  <a:prstClr val="white"/>
                </a:solidFill>
              </a:rPr>
              <a:t> S</a:t>
            </a:r>
            <a:r>
              <a:rPr lang="de-DE" sz="2800" dirty="0">
                <a:solidFill>
                  <a:prstClr val="white"/>
                </a:solidFill>
              </a:rPr>
              <a:t>TATE </a:t>
            </a:r>
            <a:r>
              <a:rPr lang="de-DE" dirty="0">
                <a:solidFill>
                  <a:prstClr val="white"/>
                </a:solidFill>
              </a:rPr>
              <a:t>(EOS) – C</a:t>
            </a:r>
            <a:r>
              <a:rPr lang="de-DE" sz="2800" dirty="0">
                <a:solidFill>
                  <a:prstClr val="white"/>
                </a:solidFill>
              </a:rPr>
              <a:t>URRENT</a:t>
            </a:r>
            <a:r>
              <a:rPr lang="de-DE" dirty="0">
                <a:solidFill>
                  <a:prstClr val="white"/>
                </a:solidFill>
              </a:rPr>
              <a:t> S</a:t>
            </a:r>
            <a:r>
              <a:rPr lang="de-DE" sz="2800" dirty="0">
                <a:solidFill>
                  <a:prstClr val="white"/>
                </a:solidFill>
              </a:rPr>
              <a:t>TATUS</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29</a:t>
            </a:fld>
            <a:endParaRPr lang="en-GB" dirty="0"/>
          </a:p>
        </p:txBody>
      </p:sp>
      <p:pic>
        <p:nvPicPr>
          <p:cNvPr id="22530" name="Picture 2" descr="https://ars.els-cdn.com/content/image/1-s2.0-S0146641009000027-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9" y="980439"/>
            <a:ext cx="5992496" cy="524130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5"/>
          <p:cNvSpPr txBox="1">
            <a:spLocks/>
          </p:cNvSpPr>
          <p:nvPr/>
        </p:nvSpPr>
        <p:spPr>
          <a:xfrm>
            <a:off x="1495764" y="1068106"/>
            <a:ext cx="2536613" cy="403601"/>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solidFill>
                  <a:srgbClr val="002060"/>
                </a:solidFill>
                <a:latin typeface="+mn-lt"/>
              </a:rPr>
              <a:t>Symmetric Matter</a:t>
            </a:r>
          </a:p>
        </p:txBody>
      </p:sp>
      <p:grpSp>
        <p:nvGrpSpPr>
          <p:cNvPr id="10" name="Group 9">
            <a:extLst>
              <a:ext uri="{FF2B5EF4-FFF2-40B4-BE49-F238E27FC236}">
                <a16:creationId xmlns:a16="http://schemas.microsoft.com/office/drawing/2014/main" id="{9E4250F7-FBE2-4FEF-AC0E-234D79445FFA}"/>
              </a:ext>
            </a:extLst>
          </p:cNvPr>
          <p:cNvGrpSpPr/>
          <p:nvPr/>
        </p:nvGrpSpPr>
        <p:grpSpPr>
          <a:xfrm>
            <a:off x="93732" y="6246281"/>
            <a:ext cx="5653927" cy="307777"/>
            <a:chOff x="750675" y="6221740"/>
            <a:chExt cx="5653927" cy="307777"/>
          </a:xfrm>
        </p:grpSpPr>
        <p:sp>
          <p:nvSpPr>
            <p:cNvPr id="16" name="TextBox 15"/>
            <p:cNvSpPr txBox="1"/>
            <p:nvPr/>
          </p:nvSpPr>
          <p:spPr>
            <a:xfrm>
              <a:off x="1032262" y="6221740"/>
              <a:ext cx="5372340" cy="307777"/>
            </a:xfrm>
            <a:prstGeom prst="rect">
              <a:avLst/>
            </a:prstGeom>
            <a:noFill/>
          </p:spPr>
          <p:txBody>
            <a:bodyPr wrap="square" rtlCol="0">
              <a:spAutoFit/>
            </a:bodyPr>
            <a:lstStyle/>
            <a:p>
              <a:r>
                <a:rPr lang="en-GB" sz="1400" b="1" i="1" dirty="0"/>
                <a:t>W.G. Lynch et al., </a:t>
              </a:r>
              <a:r>
                <a:rPr lang="en-GB" sz="1400" b="1" i="1" dirty="0" err="1"/>
                <a:t>PrPNP</a:t>
              </a:r>
              <a:r>
                <a:rPr lang="en-GB" sz="1400" b="1" i="1" dirty="0"/>
                <a:t>, 62, 427</a:t>
              </a:r>
              <a:r>
                <a:rPr lang="de-DE" sz="1400" b="1" i="1" dirty="0"/>
                <a:t> (2009); arXiv:0901.0412 [nucl-ex]</a:t>
              </a:r>
              <a:endParaRPr lang="en-GB" sz="1400" b="1" i="1" dirty="0"/>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675" y="6292784"/>
              <a:ext cx="327122" cy="216024"/>
            </a:xfrm>
            <a:prstGeom prst="rect">
              <a:avLst/>
            </a:prstGeom>
          </p:spPr>
        </p:pic>
      </p:grpSp>
      <p:sp>
        <p:nvSpPr>
          <p:cNvPr id="26" name="Content Placeholder 5"/>
          <p:cNvSpPr txBox="1">
            <a:spLocks/>
          </p:cNvSpPr>
          <p:nvPr/>
        </p:nvSpPr>
        <p:spPr>
          <a:xfrm>
            <a:off x="6259052" y="3004589"/>
            <a:ext cx="2597566" cy="735920"/>
          </a:xfrm>
          <a:prstGeom prst="rect">
            <a:avLst/>
          </a:prstGeom>
          <a:pattFill prst="lgGrid">
            <a:fgClr>
              <a:srgbClr val="ECB1C1"/>
            </a:fgClr>
            <a:bgClr>
              <a:schemeClr val="bg1"/>
            </a:bgClr>
          </a:pattFill>
          <a:ln w="38100">
            <a:solidFill>
              <a:srgbClr val="7030A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solidFill>
                  <a:srgbClr val="7030A0"/>
                </a:solidFill>
                <a:latin typeface="+mn-lt"/>
              </a:rPr>
              <a:t>Kaon Experiments (</a:t>
            </a:r>
            <a:r>
              <a:rPr lang="el-GR" sz="2400" b="1" dirty="0">
                <a:solidFill>
                  <a:srgbClr val="7030A0"/>
                </a:solidFill>
                <a:latin typeface="+mn-lt"/>
              </a:rPr>
              <a:t>ρ</a:t>
            </a:r>
            <a:r>
              <a:rPr lang="de-DE" sz="2400" b="1" dirty="0">
                <a:solidFill>
                  <a:srgbClr val="7030A0"/>
                </a:solidFill>
                <a:latin typeface="+mn-lt"/>
              </a:rPr>
              <a:t>/</a:t>
            </a:r>
            <a:r>
              <a:rPr lang="el-GR" sz="2400" b="1" dirty="0">
                <a:solidFill>
                  <a:srgbClr val="7030A0"/>
                </a:solidFill>
                <a:latin typeface="+mn-lt"/>
              </a:rPr>
              <a:t>ρ</a:t>
            </a:r>
            <a:r>
              <a:rPr lang="de-DE" sz="2400" b="1" baseline="-25000" dirty="0">
                <a:solidFill>
                  <a:srgbClr val="7030A0"/>
                </a:solidFill>
                <a:latin typeface="+mn-lt"/>
              </a:rPr>
              <a:t>0</a:t>
            </a:r>
            <a:r>
              <a:rPr lang="de-DE" sz="2400" b="1" dirty="0">
                <a:solidFill>
                  <a:srgbClr val="7030A0"/>
                </a:solidFill>
                <a:latin typeface="+mn-lt"/>
              </a:rPr>
              <a:t> = 1.2 – 2.2)</a:t>
            </a:r>
          </a:p>
        </p:txBody>
      </p:sp>
      <p:cxnSp>
        <p:nvCxnSpPr>
          <p:cNvPr id="27" name="Straight Arrow Connector 26"/>
          <p:cNvCxnSpPr>
            <a:cxnSpLocks/>
            <a:stCxn id="26" idx="1"/>
          </p:cNvCxnSpPr>
          <p:nvPr/>
        </p:nvCxnSpPr>
        <p:spPr>
          <a:xfrm flipH="1">
            <a:off x="1920000" y="3372549"/>
            <a:ext cx="4339052" cy="106445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6" descr="Ratio_IQMD2">
            <a:extLst>
              <a:ext uri="{FF2B5EF4-FFF2-40B4-BE49-F238E27FC236}">
                <a16:creationId xmlns:a16="http://schemas.microsoft.com/office/drawing/2014/main" id="{A0B360C7-B168-4AD8-90F2-1437CC18B71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660" t="1756" r="5731" b="6661"/>
          <a:stretch/>
        </p:blipFill>
        <p:spPr bwMode="auto">
          <a:xfrm>
            <a:off x="6095999" y="3808501"/>
            <a:ext cx="2847570" cy="263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114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A7DC-3EF9-484F-8478-ACF614164B23}"/>
              </a:ext>
            </a:extLst>
          </p:cNvPr>
          <p:cNvSpPr>
            <a:spLocks noGrp="1"/>
          </p:cNvSpPr>
          <p:nvPr>
            <p:ph type="title"/>
          </p:nvPr>
        </p:nvSpPr>
        <p:spPr/>
        <p:txBody>
          <a:bodyPr/>
          <a:lstStyle/>
          <a:p>
            <a:r>
              <a:rPr lang="en-US" dirty="0"/>
              <a:t>T</a:t>
            </a:r>
            <a:r>
              <a:rPr lang="en-US" sz="2800" dirty="0"/>
              <a:t>OPICS</a:t>
            </a:r>
            <a:r>
              <a:rPr lang="en-US" dirty="0"/>
              <a:t> A</a:t>
            </a:r>
            <a:r>
              <a:rPr lang="en-US" sz="2800" dirty="0"/>
              <a:t>DDRESSED</a:t>
            </a:r>
            <a:r>
              <a:rPr lang="en-US" dirty="0"/>
              <a:t> I</a:t>
            </a:r>
            <a:r>
              <a:rPr lang="en-US" sz="2800" dirty="0"/>
              <a:t>N</a:t>
            </a:r>
            <a:r>
              <a:rPr lang="en-US" dirty="0"/>
              <a:t> T</a:t>
            </a:r>
            <a:r>
              <a:rPr lang="en-US" sz="2800" dirty="0"/>
              <a:t>HIS</a:t>
            </a:r>
            <a:r>
              <a:rPr lang="en-US" dirty="0"/>
              <a:t> T</a:t>
            </a:r>
            <a:r>
              <a:rPr lang="en-US" sz="2800" dirty="0"/>
              <a:t>ALK</a:t>
            </a:r>
            <a:endParaRPr lang="en-DE" dirty="0"/>
          </a:p>
        </p:txBody>
      </p:sp>
      <p:sp>
        <p:nvSpPr>
          <p:cNvPr id="3" name="Date Placeholder 2">
            <a:extLst>
              <a:ext uri="{FF2B5EF4-FFF2-40B4-BE49-F238E27FC236}">
                <a16:creationId xmlns:a16="http://schemas.microsoft.com/office/drawing/2014/main" id="{2453F2E7-E1B0-4334-8DD6-8EA23909C941}"/>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810A5059-459A-413D-BCAB-D8962C43FBE6}"/>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5A7E7A92-E53E-4D25-86E5-A369CFCB1A5A}"/>
              </a:ext>
            </a:extLst>
          </p:cNvPr>
          <p:cNvSpPr>
            <a:spLocks noGrp="1"/>
          </p:cNvSpPr>
          <p:nvPr>
            <p:ph type="sldNum" sz="quarter" idx="12"/>
          </p:nvPr>
        </p:nvSpPr>
        <p:spPr/>
        <p:txBody>
          <a:bodyPr/>
          <a:lstStyle/>
          <a:p>
            <a:fld id="{2A4535BA-AEF2-4785-BF1B-EDE950106C20}" type="slidenum">
              <a:rPr lang="en-GB" smtClean="0"/>
              <a:pPr/>
              <a:t>3</a:t>
            </a:fld>
            <a:endParaRPr lang="en-GB" dirty="0"/>
          </a:p>
        </p:txBody>
      </p:sp>
      <p:sp>
        <p:nvSpPr>
          <p:cNvPr id="6" name="Content Placeholder 5">
            <a:extLst>
              <a:ext uri="{FF2B5EF4-FFF2-40B4-BE49-F238E27FC236}">
                <a16:creationId xmlns:a16="http://schemas.microsoft.com/office/drawing/2014/main" id="{368853AC-A5CC-4E76-BC41-E7717ADB84EF}"/>
              </a:ext>
            </a:extLst>
          </p:cNvPr>
          <p:cNvSpPr>
            <a:spLocks noGrp="1"/>
          </p:cNvSpPr>
          <p:nvPr>
            <p:ph idx="1"/>
          </p:nvPr>
        </p:nvSpPr>
        <p:spPr>
          <a:xfrm>
            <a:off x="262467" y="914401"/>
            <a:ext cx="11692466" cy="3954600"/>
          </a:xfrm>
        </p:spPr>
        <p:txBody>
          <a:bodyPr>
            <a:normAutofit/>
          </a:bodyPr>
          <a:lstStyle/>
          <a:p>
            <a:pPr>
              <a:spcAft>
                <a:spcPts val="1200"/>
              </a:spcAft>
              <a:buFont typeface="Wingdings" panose="05000000000000000000" pitchFamily="2" charset="2"/>
              <a:buChar char="§"/>
            </a:pPr>
            <a:r>
              <a:rPr lang="en-US" sz="2400" b="1" dirty="0">
                <a:solidFill>
                  <a:srgbClr val="FF0000"/>
                </a:solidFill>
                <a:latin typeface="+mn-lt"/>
              </a:rPr>
              <a:t>Heavy Ion Collisions  ↔ Astrophysical Events &amp; Objects</a:t>
            </a:r>
            <a:endParaRPr lang="en-US" sz="2400" b="1" dirty="0">
              <a:latin typeface="+mn-lt"/>
            </a:endParaRPr>
          </a:p>
          <a:p>
            <a:pPr>
              <a:buFont typeface="Wingdings" panose="05000000000000000000" pitchFamily="2" charset="2"/>
              <a:buChar char="§"/>
            </a:pPr>
            <a:r>
              <a:rPr lang="en-US" sz="2400" b="1" dirty="0">
                <a:solidFill>
                  <a:srgbClr val="FF0000"/>
                </a:solidFill>
                <a:latin typeface="+mn-lt"/>
              </a:rPr>
              <a:t>High Density </a:t>
            </a:r>
            <a:r>
              <a:rPr lang="en-US" sz="2400" b="1" dirty="0" err="1">
                <a:solidFill>
                  <a:srgbClr val="FF0000"/>
                </a:solidFill>
                <a:latin typeface="+mn-lt"/>
              </a:rPr>
              <a:t>EoS</a:t>
            </a:r>
            <a:r>
              <a:rPr lang="en-US" sz="2400" b="1" dirty="0">
                <a:solidFill>
                  <a:srgbClr val="FF0000"/>
                </a:solidFill>
                <a:latin typeface="+mn-lt"/>
              </a:rPr>
              <a:t> Observables for CBM@FAIR</a:t>
            </a:r>
          </a:p>
          <a:p>
            <a:pPr lvl="1">
              <a:buFont typeface="Wingdings" panose="05000000000000000000" pitchFamily="2" charset="2"/>
              <a:buChar char="§"/>
            </a:pPr>
            <a:r>
              <a:rPr lang="en-US" b="1" dirty="0">
                <a:solidFill>
                  <a:srgbClr val="0033CC"/>
                </a:solidFill>
                <a:latin typeface="+mn-lt"/>
              </a:rPr>
              <a:t>Nuclear Symmetric Matter EOS</a:t>
            </a:r>
          </a:p>
          <a:p>
            <a:pPr lvl="1">
              <a:buFont typeface="Wingdings" panose="05000000000000000000" pitchFamily="2" charset="2"/>
              <a:buChar char="§"/>
            </a:pPr>
            <a:r>
              <a:rPr lang="en-US" b="1" dirty="0">
                <a:solidFill>
                  <a:srgbClr val="0033CC"/>
                </a:solidFill>
                <a:latin typeface="+mn-lt"/>
              </a:rPr>
              <a:t>Neutron Matter EOS</a:t>
            </a:r>
          </a:p>
          <a:p>
            <a:pPr lvl="2">
              <a:buFont typeface="Wingdings" panose="05000000000000000000" pitchFamily="2" charset="2"/>
              <a:buChar char="§"/>
            </a:pPr>
            <a:r>
              <a:rPr lang="en-US" sz="2400" b="1" dirty="0">
                <a:latin typeface="+mn-lt"/>
              </a:rPr>
              <a:t>Symmetry Energy</a:t>
            </a:r>
          </a:p>
          <a:p>
            <a:pPr lvl="2">
              <a:spcAft>
                <a:spcPts val="1200"/>
              </a:spcAft>
              <a:buFont typeface="Wingdings" panose="05000000000000000000" pitchFamily="2" charset="2"/>
              <a:buChar char="§"/>
            </a:pPr>
            <a:r>
              <a:rPr lang="en-US" sz="2400" b="1" dirty="0">
                <a:latin typeface="+mn-lt"/>
              </a:rPr>
              <a:t>Hyperons in Dense Matter: ΛN, ΛNN, and ΛΛN interactions</a:t>
            </a:r>
          </a:p>
          <a:p>
            <a:pPr>
              <a:spcAft>
                <a:spcPts val="1200"/>
              </a:spcAft>
              <a:buFont typeface="Wingdings" panose="05000000000000000000" pitchFamily="2" charset="2"/>
              <a:buChar char="§"/>
            </a:pPr>
            <a:r>
              <a:rPr lang="en-US" sz="2400" b="1" dirty="0">
                <a:solidFill>
                  <a:srgbClr val="FF0000"/>
                </a:solidFill>
                <a:latin typeface="+mn-lt"/>
              </a:rPr>
              <a:t>Experimental Challenges</a:t>
            </a:r>
            <a:endParaRPr lang="en-US" sz="2400" b="1" dirty="0">
              <a:latin typeface="+mn-lt"/>
            </a:endParaRPr>
          </a:p>
          <a:p>
            <a:pPr>
              <a:buFont typeface="Wingdings" panose="05000000000000000000" pitchFamily="2" charset="2"/>
              <a:buChar char="§"/>
            </a:pPr>
            <a:r>
              <a:rPr lang="en-US" sz="2400" b="1" dirty="0">
                <a:solidFill>
                  <a:srgbClr val="FF0000"/>
                </a:solidFill>
                <a:latin typeface="+mn-lt"/>
              </a:rPr>
              <a:t>Summary and Outlook</a:t>
            </a:r>
            <a:endParaRPr lang="en-DE" sz="2400" b="1" dirty="0">
              <a:solidFill>
                <a:srgbClr val="FF0000"/>
              </a:solidFill>
              <a:latin typeface="+mn-lt"/>
            </a:endParaRPr>
          </a:p>
        </p:txBody>
      </p:sp>
      <p:sp>
        <p:nvSpPr>
          <p:cNvPr id="7" name="TextBox 6">
            <a:extLst>
              <a:ext uri="{FF2B5EF4-FFF2-40B4-BE49-F238E27FC236}">
                <a16:creationId xmlns:a16="http://schemas.microsoft.com/office/drawing/2014/main" id="{9D1B74AE-3750-4B84-8B56-1176D30FA6DF}"/>
              </a:ext>
            </a:extLst>
          </p:cNvPr>
          <p:cNvSpPr txBox="1"/>
          <p:nvPr/>
        </p:nvSpPr>
        <p:spPr>
          <a:xfrm>
            <a:off x="233049" y="4833361"/>
            <a:ext cx="11721884" cy="1631216"/>
          </a:xfrm>
          <a:prstGeom prst="rect">
            <a:avLst/>
          </a:prstGeom>
          <a:solidFill>
            <a:srgbClr val="FFC000"/>
          </a:solidFill>
        </p:spPr>
        <p:txBody>
          <a:bodyPr wrap="square" rtlCol="0">
            <a:spAutoFit/>
          </a:bodyPr>
          <a:lstStyle/>
          <a:p>
            <a:r>
              <a:rPr lang="en-US" sz="2000" b="1" dirty="0"/>
              <a:t>Other relevant ‘experiment’ talks in this workshop:</a:t>
            </a:r>
          </a:p>
          <a:p>
            <a:pPr marL="342900" indent="-342900">
              <a:buFont typeface="Arial" panose="020B0604020202020204" pitchFamily="34" charset="0"/>
              <a:buChar char="•"/>
            </a:pPr>
            <a:r>
              <a:rPr lang="en-US" sz="2000" b="1" dirty="0"/>
              <a:t>Mo. 17:00 		William Lynch (MSU) – Experimental Constraints on the </a:t>
            </a:r>
            <a:r>
              <a:rPr lang="en-US" sz="2000" b="1" dirty="0" err="1"/>
              <a:t>EoS</a:t>
            </a:r>
            <a:r>
              <a:rPr lang="en-US" sz="2000" b="1" dirty="0"/>
              <a:t> of Dense Matter</a:t>
            </a:r>
          </a:p>
          <a:p>
            <a:pPr marL="342900" indent="-342900">
              <a:buFont typeface="Arial" panose="020B0604020202020204" pitchFamily="34" charset="0"/>
              <a:buChar char="•"/>
            </a:pPr>
            <a:r>
              <a:rPr lang="en-US" sz="2000" b="1" dirty="0"/>
              <a:t>Mo. 17:40 		Peter </a:t>
            </a:r>
            <a:r>
              <a:rPr lang="en-US" sz="2000" b="1" dirty="0" err="1"/>
              <a:t>Senger</a:t>
            </a:r>
            <a:r>
              <a:rPr lang="en-US" sz="2000" b="1" dirty="0"/>
              <a:t> (GSI) – Nuclear Equation of State from Reactions</a:t>
            </a:r>
          </a:p>
          <a:p>
            <a:pPr marL="342900" indent="-342900">
              <a:buFont typeface="Arial" panose="020B0604020202020204" pitchFamily="34" charset="0"/>
              <a:buChar char="•"/>
            </a:pPr>
            <a:r>
              <a:rPr lang="en-US" sz="2000" b="1" dirty="0"/>
              <a:t>Wed. 17:00 		Arnaud Le </a:t>
            </a:r>
            <a:r>
              <a:rPr lang="en-US" sz="2000" b="1" dirty="0" err="1"/>
              <a:t>Fevre</a:t>
            </a:r>
            <a:r>
              <a:rPr lang="en-US" sz="2000" b="1" dirty="0"/>
              <a:t> (GSI) – Asymmetry energy and nuclear matter </a:t>
            </a:r>
            <a:r>
              <a:rPr lang="en-US" sz="2000" b="1" dirty="0" err="1"/>
              <a:t>EoS</a:t>
            </a:r>
            <a:r>
              <a:rPr lang="en-US" sz="2000" b="1" dirty="0"/>
              <a:t>: What have we 			learnt from experiments at SIS18?</a:t>
            </a:r>
            <a:endParaRPr lang="en-DE" sz="2000" b="1" dirty="0"/>
          </a:p>
        </p:txBody>
      </p:sp>
    </p:spTree>
    <p:extLst>
      <p:ext uri="{BB962C8B-B14F-4D97-AF65-F5344CB8AC3E}">
        <p14:creationId xmlns:p14="http://schemas.microsoft.com/office/powerpoint/2010/main" val="133057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S</a:t>
            </a:r>
            <a:r>
              <a:rPr lang="de-DE" sz="2800" dirty="0">
                <a:solidFill>
                  <a:prstClr val="white"/>
                </a:solidFill>
              </a:rPr>
              <a:t>YMMETRIC</a:t>
            </a:r>
            <a:r>
              <a:rPr lang="de-DE" dirty="0">
                <a:solidFill>
                  <a:prstClr val="white"/>
                </a:solidFill>
              </a:rPr>
              <a:t> M</a:t>
            </a:r>
            <a:r>
              <a:rPr lang="de-DE" sz="2800" dirty="0">
                <a:solidFill>
                  <a:prstClr val="white"/>
                </a:solidFill>
              </a:rPr>
              <a:t>ATTER</a:t>
            </a:r>
            <a:r>
              <a:rPr lang="de-DE" dirty="0">
                <a:solidFill>
                  <a:prstClr val="white"/>
                </a:solidFill>
              </a:rPr>
              <a:t> E</a:t>
            </a:r>
            <a:r>
              <a:rPr lang="de-DE" sz="2800" dirty="0">
                <a:solidFill>
                  <a:prstClr val="white"/>
                </a:solidFill>
              </a:rPr>
              <a:t>QUATION</a:t>
            </a:r>
            <a:r>
              <a:rPr lang="de-DE" dirty="0">
                <a:solidFill>
                  <a:prstClr val="white"/>
                </a:solidFill>
              </a:rPr>
              <a:t> O</a:t>
            </a:r>
            <a:r>
              <a:rPr lang="de-DE" sz="2800" dirty="0">
                <a:solidFill>
                  <a:prstClr val="white"/>
                </a:solidFill>
              </a:rPr>
              <a:t>F</a:t>
            </a:r>
            <a:r>
              <a:rPr lang="de-DE" dirty="0">
                <a:solidFill>
                  <a:prstClr val="white"/>
                </a:solidFill>
              </a:rPr>
              <a:t> S</a:t>
            </a:r>
            <a:r>
              <a:rPr lang="de-DE" sz="2800" dirty="0">
                <a:solidFill>
                  <a:prstClr val="white"/>
                </a:solidFill>
              </a:rPr>
              <a:t>TATE </a:t>
            </a:r>
            <a:r>
              <a:rPr lang="de-DE" dirty="0">
                <a:solidFill>
                  <a:prstClr val="white"/>
                </a:solidFill>
              </a:rPr>
              <a:t>(EOS) – C</a:t>
            </a:r>
            <a:r>
              <a:rPr lang="de-DE" sz="2800" dirty="0">
                <a:solidFill>
                  <a:prstClr val="white"/>
                </a:solidFill>
              </a:rPr>
              <a:t>URRENT</a:t>
            </a:r>
            <a:r>
              <a:rPr lang="de-DE" dirty="0">
                <a:solidFill>
                  <a:prstClr val="white"/>
                </a:solidFill>
              </a:rPr>
              <a:t> S</a:t>
            </a:r>
            <a:r>
              <a:rPr lang="de-DE" sz="2800" dirty="0">
                <a:solidFill>
                  <a:prstClr val="white"/>
                </a:solidFill>
              </a:rPr>
              <a:t>TATUS</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30</a:t>
            </a:fld>
            <a:endParaRPr lang="en-GB" dirty="0"/>
          </a:p>
        </p:txBody>
      </p:sp>
      <p:pic>
        <p:nvPicPr>
          <p:cNvPr id="22530" name="Picture 2" descr="https://ars.els-cdn.com/content/image/1-s2.0-S0146641009000027-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9" y="980439"/>
            <a:ext cx="5992496" cy="524130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5"/>
          <p:cNvSpPr txBox="1">
            <a:spLocks/>
          </p:cNvSpPr>
          <p:nvPr/>
        </p:nvSpPr>
        <p:spPr>
          <a:xfrm>
            <a:off x="1495764" y="1068106"/>
            <a:ext cx="2536613" cy="403601"/>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solidFill>
                  <a:srgbClr val="002060"/>
                </a:solidFill>
                <a:latin typeface="+mn-lt"/>
              </a:rPr>
              <a:t>Symmetric Matter</a:t>
            </a:r>
          </a:p>
        </p:txBody>
      </p:sp>
      <p:grpSp>
        <p:nvGrpSpPr>
          <p:cNvPr id="10" name="Group 9">
            <a:extLst>
              <a:ext uri="{FF2B5EF4-FFF2-40B4-BE49-F238E27FC236}">
                <a16:creationId xmlns:a16="http://schemas.microsoft.com/office/drawing/2014/main" id="{9E4250F7-FBE2-4FEF-AC0E-234D79445FFA}"/>
              </a:ext>
            </a:extLst>
          </p:cNvPr>
          <p:cNvGrpSpPr/>
          <p:nvPr/>
        </p:nvGrpSpPr>
        <p:grpSpPr>
          <a:xfrm>
            <a:off x="93732" y="6246281"/>
            <a:ext cx="5653927" cy="307777"/>
            <a:chOff x="750675" y="6221740"/>
            <a:chExt cx="5653927" cy="307777"/>
          </a:xfrm>
        </p:grpSpPr>
        <p:sp>
          <p:nvSpPr>
            <p:cNvPr id="16" name="TextBox 15"/>
            <p:cNvSpPr txBox="1"/>
            <p:nvPr/>
          </p:nvSpPr>
          <p:spPr>
            <a:xfrm>
              <a:off x="1032262" y="6221740"/>
              <a:ext cx="5372340" cy="307777"/>
            </a:xfrm>
            <a:prstGeom prst="rect">
              <a:avLst/>
            </a:prstGeom>
            <a:noFill/>
          </p:spPr>
          <p:txBody>
            <a:bodyPr wrap="square" rtlCol="0">
              <a:spAutoFit/>
            </a:bodyPr>
            <a:lstStyle/>
            <a:p>
              <a:r>
                <a:rPr lang="en-GB" sz="1400" b="1" i="1" dirty="0"/>
                <a:t>W.G. Lynch et al., </a:t>
              </a:r>
              <a:r>
                <a:rPr lang="en-GB" sz="1400" b="1" i="1" dirty="0" err="1"/>
                <a:t>PrPNP</a:t>
              </a:r>
              <a:r>
                <a:rPr lang="en-GB" sz="1400" b="1" i="1" dirty="0"/>
                <a:t>, 62, 427</a:t>
              </a:r>
              <a:r>
                <a:rPr lang="de-DE" sz="1400" b="1" i="1" dirty="0"/>
                <a:t> (2009); arXiv:0901.0412 [nucl-ex]</a:t>
              </a:r>
              <a:endParaRPr lang="en-GB" sz="1400" b="1" i="1" dirty="0"/>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675" y="6292784"/>
              <a:ext cx="327122" cy="216024"/>
            </a:xfrm>
            <a:prstGeom prst="rect">
              <a:avLst/>
            </a:prstGeom>
          </p:spPr>
        </p:pic>
      </p:grpSp>
      <p:sp>
        <p:nvSpPr>
          <p:cNvPr id="14" name="Content Placeholder 5"/>
          <p:cNvSpPr txBox="1">
            <a:spLocks/>
          </p:cNvSpPr>
          <p:nvPr/>
        </p:nvSpPr>
        <p:spPr>
          <a:xfrm>
            <a:off x="6286036" y="929023"/>
            <a:ext cx="2476320" cy="735920"/>
          </a:xfrm>
          <a:prstGeom prst="rect">
            <a:avLst/>
          </a:prstGeom>
          <a:pattFill prst="dkDnDiag">
            <a:fgClr>
              <a:schemeClr val="bg1">
                <a:lumMod val="85000"/>
              </a:schemeClr>
            </a:fgClr>
            <a:bgClr>
              <a:schemeClr val="bg1"/>
            </a:bgClr>
          </a:pattFill>
          <a:ln w="38100">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latin typeface="+mn-lt"/>
              </a:rPr>
              <a:t>Flow Experiments (</a:t>
            </a:r>
            <a:r>
              <a:rPr lang="el-GR" sz="2400" b="1" dirty="0">
                <a:latin typeface="+mn-lt"/>
              </a:rPr>
              <a:t>ρ</a:t>
            </a:r>
            <a:r>
              <a:rPr lang="de-DE" sz="2400" b="1" dirty="0">
                <a:latin typeface="+mn-lt"/>
              </a:rPr>
              <a:t>/</a:t>
            </a:r>
            <a:r>
              <a:rPr lang="el-GR" sz="2400" b="1" dirty="0">
                <a:latin typeface="+mn-lt"/>
              </a:rPr>
              <a:t>ρ</a:t>
            </a:r>
            <a:r>
              <a:rPr lang="de-DE" sz="2400" b="1" baseline="-25000" dirty="0">
                <a:latin typeface="+mn-lt"/>
              </a:rPr>
              <a:t>0</a:t>
            </a:r>
            <a:r>
              <a:rPr lang="de-DE" sz="2400" b="1" dirty="0">
                <a:latin typeface="+mn-lt"/>
              </a:rPr>
              <a:t> = 2 – 4.5)</a:t>
            </a:r>
          </a:p>
        </p:txBody>
      </p:sp>
      <p:cxnSp>
        <p:nvCxnSpPr>
          <p:cNvPr id="21" name="Straight Arrow Connector 20"/>
          <p:cNvCxnSpPr>
            <a:cxnSpLocks/>
            <a:stCxn id="14" idx="1"/>
          </p:cNvCxnSpPr>
          <p:nvPr/>
        </p:nvCxnSpPr>
        <p:spPr>
          <a:xfrm flipH="1">
            <a:off x="5092995" y="1296983"/>
            <a:ext cx="1193041" cy="7359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5"/>
          <p:cNvSpPr txBox="1">
            <a:spLocks/>
          </p:cNvSpPr>
          <p:nvPr/>
        </p:nvSpPr>
        <p:spPr>
          <a:xfrm>
            <a:off x="6259052" y="3004589"/>
            <a:ext cx="2597566" cy="735920"/>
          </a:xfrm>
          <a:prstGeom prst="rect">
            <a:avLst/>
          </a:prstGeom>
          <a:pattFill prst="lgGrid">
            <a:fgClr>
              <a:srgbClr val="ECB1C1"/>
            </a:fgClr>
            <a:bgClr>
              <a:schemeClr val="bg1"/>
            </a:bgClr>
          </a:pattFill>
          <a:ln w="38100">
            <a:solidFill>
              <a:srgbClr val="7030A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solidFill>
                  <a:srgbClr val="7030A0"/>
                </a:solidFill>
                <a:latin typeface="+mn-lt"/>
              </a:rPr>
              <a:t>Kaon Experiments (</a:t>
            </a:r>
            <a:r>
              <a:rPr lang="el-GR" sz="2400" b="1" dirty="0">
                <a:solidFill>
                  <a:srgbClr val="7030A0"/>
                </a:solidFill>
                <a:latin typeface="+mn-lt"/>
              </a:rPr>
              <a:t>ρ</a:t>
            </a:r>
            <a:r>
              <a:rPr lang="de-DE" sz="2400" b="1" dirty="0">
                <a:solidFill>
                  <a:srgbClr val="7030A0"/>
                </a:solidFill>
                <a:latin typeface="+mn-lt"/>
              </a:rPr>
              <a:t>/</a:t>
            </a:r>
            <a:r>
              <a:rPr lang="el-GR" sz="2400" b="1" dirty="0">
                <a:solidFill>
                  <a:srgbClr val="7030A0"/>
                </a:solidFill>
                <a:latin typeface="+mn-lt"/>
              </a:rPr>
              <a:t>ρ</a:t>
            </a:r>
            <a:r>
              <a:rPr lang="de-DE" sz="2400" b="1" baseline="-25000" dirty="0">
                <a:solidFill>
                  <a:srgbClr val="7030A0"/>
                </a:solidFill>
                <a:latin typeface="+mn-lt"/>
              </a:rPr>
              <a:t>0</a:t>
            </a:r>
            <a:r>
              <a:rPr lang="de-DE" sz="2400" b="1" dirty="0">
                <a:solidFill>
                  <a:srgbClr val="7030A0"/>
                </a:solidFill>
                <a:latin typeface="+mn-lt"/>
              </a:rPr>
              <a:t> = 1.2 – 2.2)</a:t>
            </a:r>
          </a:p>
        </p:txBody>
      </p:sp>
      <p:cxnSp>
        <p:nvCxnSpPr>
          <p:cNvPr id="27" name="Straight Arrow Connector 26"/>
          <p:cNvCxnSpPr>
            <a:cxnSpLocks/>
            <a:stCxn id="26" idx="1"/>
          </p:cNvCxnSpPr>
          <p:nvPr/>
        </p:nvCxnSpPr>
        <p:spPr>
          <a:xfrm flipH="1">
            <a:off x="1920000" y="3372549"/>
            <a:ext cx="4339052" cy="106445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6" descr="Ratio_IQMD2">
            <a:extLst>
              <a:ext uri="{FF2B5EF4-FFF2-40B4-BE49-F238E27FC236}">
                <a16:creationId xmlns:a16="http://schemas.microsoft.com/office/drawing/2014/main" id="{A0B360C7-B168-4AD8-90F2-1437CC18B71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660" t="1756" r="5731" b="6661"/>
          <a:stretch/>
        </p:blipFill>
        <p:spPr bwMode="auto">
          <a:xfrm>
            <a:off x="6095999" y="3808501"/>
            <a:ext cx="2847570" cy="263116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1B858D8-7374-4C72-B6AF-8DC6262F8212}"/>
              </a:ext>
            </a:extLst>
          </p:cNvPr>
          <p:cNvGrpSpPr>
            <a:grpSpLocks noChangeAspect="1"/>
          </p:cNvGrpSpPr>
          <p:nvPr/>
        </p:nvGrpSpPr>
        <p:grpSpPr>
          <a:xfrm>
            <a:off x="9016602" y="801585"/>
            <a:ext cx="2966798" cy="5111801"/>
            <a:chOff x="975777" y="516870"/>
            <a:chExt cx="3353913" cy="5778802"/>
          </a:xfrm>
        </p:grpSpPr>
        <p:pic>
          <p:nvPicPr>
            <p:cNvPr id="24" name="Picture 4" descr="https://science.sciencemag.org/content/sci/298/5598/1592/F4.large.jpg?width=800&amp;height=600&amp;carousel=1">
              <a:extLst>
                <a:ext uri="{FF2B5EF4-FFF2-40B4-BE49-F238E27FC236}">
                  <a16:creationId xmlns:a16="http://schemas.microsoft.com/office/drawing/2014/main" id="{4CD1863D-921D-4872-96CF-6B0FD25B98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372" b="-776"/>
            <a:stretch/>
          </p:blipFill>
          <p:spPr bwMode="auto">
            <a:xfrm>
              <a:off x="975777" y="3272875"/>
              <a:ext cx="3353913" cy="30227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cience.sciencemag.org/content/sci/298/5598/1592/F2.large.jpg?width=800&amp;height=600&amp;carousel=1">
              <a:extLst>
                <a:ext uri="{FF2B5EF4-FFF2-40B4-BE49-F238E27FC236}">
                  <a16:creationId xmlns:a16="http://schemas.microsoft.com/office/drawing/2014/main" id="{3994C2D6-4462-4EAF-A577-701FF97CCB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030"/>
            <a:stretch/>
          </p:blipFill>
          <p:spPr bwMode="auto">
            <a:xfrm>
              <a:off x="1023582" y="516870"/>
              <a:ext cx="3306108" cy="27560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87899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https://ars.els-cdn.com/content/image/1-s2.0-S0146641009000027-gr1.jpg">
            <a:extLst>
              <a:ext uri="{FF2B5EF4-FFF2-40B4-BE49-F238E27FC236}">
                <a16:creationId xmlns:a16="http://schemas.microsoft.com/office/drawing/2014/main" id="{C8D607D0-A541-4AB1-B35F-016F8D569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9" y="980439"/>
            <a:ext cx="5992496" cy="52413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e-DE" dirty="0">
                <a:solidFill>
                  <a:prstClr val="white"/>
                </a:solidFill>
              </a:rPr>
              <a:t>S</a:t>
            </a:r>
            <a:r>
              <a:rPr lang="de-DE" sz="2800" dirty="0">
                <a:solidFill>
                  <a:prstClr val="white"/>
                </a:solidFill>
              </a:rPr>
              <a:t>YMMETRIC</a:t>
            </a:r>
            <a:r>
              <a:rPr lang="de-DE" dirty="0">
                <a:solidFill>
                  <a:prstClr val="white"/>
                </a:solidFill>
              </a:rPr>
              <a:t> M</a:t>
            </a:r>
            <a:r>
              <a:rPr lang="de-DE" sz="2800" dirty="0">
                <a:solidFill>
                  <a:prstClr val="white"/>
                </a:solidFill>
              </a:rPr>
              <a:t>ATTER</a:t>
            </a:r>
            <a:r>
              <a:rPr lang="de-DE" dirty="0">
                <a:solidFill>
                  <a:prstClr val="white"/>
                </a:solidFill>
              </a:rPr>
              <a:t> E</a:t>
            </a:r>
            <a:r>
              <a:rPr lang="de-DE" sz="2800" dirty="0">
                <a:solidFill>
                  <a:prstClr val="white"/>
                </a:solidFill>
              </a:rPr>
              <a:t>QUATION</a:t>
            </a:r>
            <a:r>
              <a:rPr lang="de-DE" dirty="0">
                <a:solidFill>
                  <a:prstClr val="white"/>
                </a:solidFill>
              </a:rPr>
              <a:t> O</a:t>
            </a:r>
            <a:r>
              <a:rPr lang="de-DE" sz="2800" dirty="0">
                <a:solidFill>
                  <a:prstClr val="white"/>
                </a:solidFill>
              </a:rPr>
              <a:t>F</a:t>
            </a:r>
            <a:r>
              <a:rPr lang="de-DE" dirty="0">
                <a:solidFill>
                  <a:prstClr val="white"/>
                </a:solidFill>
              </a:rPr>
              <a:t> S</a:t>
            </a:r>
            <a:r>
              <a:rPr lang="de-DE" sz="2800" dirty="0">
                <a:solidFill>
                  <a:prstClr val="white"/>
                </a:solidFill>
              </a:rPr>
              <a:t>TATE </a:t>
            </a:r>
            <a:r>
              <a:rPr lang="de-DE" dirty="0">
                <a:solidFill>
                  <a:prstClr val="white"/>
                </a:solidFill>
              </a:rPr>
              <a:t>(EOS) – F</a:t>
            </a:r>
            <a:r>
              <a:rPr lang="de-DE" sz="2800" dirty="0">
                <a:solidFill>
                  <a:prstClr val="white"/>
                </a:solidFill>
              </a:rPr>
              <a:t>UTURE </a:t>
            </a:r>
            <a:r>
              <a:rPr lang="de-DE" dirty="0">
                <a:solidFill>
                  <a:prstClr val="white"/>
                </a:solidFill>
              </a:rPr>
              <a:t>?</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31</a:t>
            </a:fld>
            <a:endParaRPr lang="en-GB" dirty="0"/>
          </a:p>
        </p:txBody>
      </p:sp>
      <p:sp>
        <p:nvSpPr>
          <p:cNvPr id="15" name="Content Placeholder 5"/>
          <p:cNvSpPr txBox="1">
            <a:spLocks/>
          </p:cNvSpPr>
          <p:nvPr/>
        </p:nvSpPr>
        <p:spPr>
          <a:xfrm>
            <a:off x="1495764" y="1068106"/>
            <a:ext cx="2536613" cy="403601"/>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solidFill>
                  <a:srgbClr val="002060"/>
                </a:solidFill>
                <a:latin typeface="+mn-lt"/>
              </a:rPr>
              <a:t>Symmetric Matter</a:t>
            </a:r>
          </a:p>
        </p:txBody>
      </p:sp>
      <p:grpSp>
        <p:nvGrpSpPr>
          <p:cNvPr id="10" name="Group 9">
            <a:extLst>
              <a:ext uri="{FF2B5EF4-FFF2-40B4-BE49-F238E27FC236}">
                <a16:creationId xmlns:a16="http://schemas.microsoft.com/office/drawing/2014/main" id="{9E4250F7-FBE2-4FEF-AC0E-234D79445FFA}"/>
              </a:ext>
            </a:extLst>
          </p:cNvPr>
          <p:cNvGrpSpPr/>
          <p:nvPr/>
        </p:nvGrpSpPr>
        <p:grpSpPr>
          <a:xfrm>
            <a:off x="93732" y="6246281"/>
            <a:ext cx="5653927" cy="307777"/>
            <a:chOff x="750675" y="6221740"/>
            <a:chExt cx="5653927" cy="307777"/>
          </a:xfrm>
        </p:grpSpPr>
        <p:sp>
          <p:nvSpPr>
            <p:cNvPr id="16" name="TextBox 15"/>
            <p:cNvSpPr txBox="1"/>
            <p:nvPr/>
          </p:nvSpPr>
          <p:spPr>
            <a:xfrm>
              <a:off x="1032262" y="6221740"/>
              <a:ext cx="5372340" cy="307777"/>
            </a:xfrm>
            <a:prstGeom prst="rect">
              <a:avLst/>
            </a:prstGeom>
            <a:noFill/>
          </p:spPr>
          <p:txBody>
            <a:bodyPr wrap="square" rtlCol="0">
              <a:spAutoFit/>
            </a:bodyPr>
            <a:lstStyle/>
            <a:p>
              <a:r>
                <a:rPr lang="en-GB" sz="1400" b="1" i="1" dirty="0"/>
                <a:t>W.G. Lynch et al., </a:t>
              </a:r>
              <a:r>
                <a:rPr lang="en-GB" sz="1400" b="1" i="1" dirty="0" err="1"/>
                <a:t>PrPNP</a:t>
              </a:r>
              <a:r>
                <a:rPr lang="en-GB" sz="1400" b="1" i="1" dirty="0"/>
                <a:t>, 62, 427</a:t>
              </a:r>
              <a:r>
                <a:rPr lang="de-DE" sz="1400" b="1" i="1" dirty="0"/>
                <a:t> (2009); arXiv:0901.0412 [nucl-ex]</a:t>
              </a:r>
              <a:endParaRPr lang="en-GB" sz="1400" b="1" i="1" dirty="0"/>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675" y="6292784"/>
              <a:ext cx="327122" cy="216024"/>
            </a:xfrm>
            <a:prstGeom prst="rect">
              <a:avLst/>
            </a:prstGeom>
          </p:spPr>
        </p:pic>
      </p:grpSp>
      <p:pic>
        <p:nvPicPr>
          <p:cNvPr id="6" name="Picture 5">
            <a:extLst>
              <a:ext uri="{FF2B5EF4-FFF2-40B4-BE49-F238E27FC236}">
                <a16:creationId xmlns:a16="http://schemas.microsoft.com/office/drawing/2014/main" id="{B51774CA-A774-4656-A888-1C3752DFE6E2}"/>
              </a:ext>
            </a:extLst>
          </p:cNvPr>
          <p:cNvPicPr>
            <a:picLocks noChangeAspect="1"/>
          </p:cNvPicPr>
          <p:nvPr/>
        </p:nvPicPr>
        <p:blipFill rotWithShape="1">
          <a:blip r:embed="rId5">
            <a:clrChange>
              <a:clrFrom>
                <a:srgbClr val="FFFFFF"/>
              </a:clrFrom>
              <a:clrTo>
                <a:srgbClr val="FFFFFF">
                  <a:alpha val="0"/>
                </a:srgbClr>
              </a:clrTo>
            </a:clrChange>
          </a:blip>
          <a:srcRect l="12269" t="38451" r="50849" b="35302"/>
          <a:stretch/>
        </p:blipFill>
        <p:spPr>
          <a:xfrm>
            <a:off x="6129837" y="1475571"/>
            <a:ext cx="6085113" cy="3187503"/>
          </a:xfrm>
          <a:prstGeom prst="rect">
            <a:avLst/>
          </a:prstGeom>
        </p:spPr>
      </p:pic>
      <p:grpSp>
        <p:nvGrpSpPr>
          <p:cNvPr id="28" name="Group 27">
            <a:extLst>
              <a:ext uri="{FF2B5EF4-FFF2-40B4-BE49-F238E27FC236}">
                <a16:creationId xmlns:a16="http://schemas.microsoft.com/office/drawing/2014/main" id="{B3AC4626-F37E-4AF9-A4F4-DF46062FFE7A}"/>
              </a:ext>
            </a:extLst>
          </p:cNvPr>
          <p:cNvGrpSpPr/>
          <p:nvPr/>
        </p:nvGrpSpPr>
        <p:grpSpPr>
          <a:xfrm>
            <a:off x="5958856" y="6242977"/>
            <a:ext cx="6507510" cy="523220"/>
            <a:chOff x="750675" y="6221740"/>
            <a:chExt cx="5653927" cy="523220"/>
          </a:xfrm>
        </p:grpSpPr>
        <p:sp>
          <p:nvSpPr>
            <p:cNvPr id="29" name="TextBox 28">
              <a:extLst>
                <a:ext uri="{FF2B5EF4-FFF2-40B4-BE49-F238E27FC236}">
                  <a16:creationId xmlns:a16="http://schemas.microsoft.com/office/drawing/2014/main" id="{14A27BF7-B620-4D57-A34C-C628FCF34FD7}"/>
                </a:ext>
              </a:extLst>
            </p:cNvPr>
            <p:cNvSpPr txBox="1"/>
            <p:nvPr/>
          </p:nvSpPr>
          <p:spPr>
            <a:xfrm>
              <a:off x="1032262" y="6221740"/>
              <a:ext cx="5372340" cy="523220"/>
            </a:xfrm>
            <a:prstGeom prst="rect">
              <a:avLst/>
            </a:prstGeom>
            <a:noFill/>
          </p:spPr>
          <p:txBody>
            <a:bodyPr wrap="square" rtlCol="0">
              <a:spAutoFit/>
            </a:bodyPr>
            <a:lstStyle/>
            <a:p>
              <a:r>
                <a:rPr lang="en-GB" sz="1400" b="1" i="1" dirty="0"/>
                <a:t>T. Fischer et al., Nat Astron 2, 980-986</a:t>
              </a:r>
              <a:r>
                <a:rPr lang="de-DE" sz="1400" b="1" i="1" dirty="0"/>
                <a:t> (2018); arXiv:1712.08788 [astro-ph.HE]</a:t>
              </a:r>
              <a:endParaRPr lang="en-GB" sz="1400" b="1" i="1" dirty="0"/>
            </a:p>
          </p:txBody>
        </p:sp>
        <p:pic>
          <p:nvPicPr>
            <p:cNvPr id="30" name="Picture 29">
              <a:extLst>
                <a:ext uri="{FF2B5EF4-FFF2-40B4-BE49-F238E27FC236}">
                  <a16:creationId xmlns:a16="http://schemas.microsoft.com/office/drawing/2014/main" id="{8A093E44-DC84-4590-B0D0-293D652CD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675" y="6292784"/>
              <a:ext cx="327122" cy="216024"/>
            </a:xfrm>
            <a:prstGeom prst="rect">
              <a:avLst/>
            </a:prstGeom>
          </p:spPr>
        </p:pic>
      </p:grpSp>
      <p:sp>
        <p:nvSpPr>
          <p:cNvPr id="31" name="Text Box 9">
            <a:extLst>
              <a:ext uri="{FF2B5EF4-FFF2-40B4-BE49-F238E27FC236}">
                <a16:creationId xmlns:a16="http://schemas.microsoft.com/office/drawing/2014/main" id="{0E69A0D3-3DA5-48E0-9C05-A0D2AEB748CA}"/>
              </a:ext>
            </a:extLst>
          </p:cNvPr>
          <p:cNvSpPr txBox="1">
            <a:spLocks noChangeArrowheads="1"/>
          </p:cNvSpPr>
          <p:nvPr/>
        </p:nvSpPr>
        <p:spPr bwMode="auto">
          <a:xfrm>
            <a:off x="6834412" y="4711629"/>
            <a:ext cx="5080493" cy="1200329"/>
          </a:xfrm>
          <a:prstGeom prst="rect">
            <a:avLst/>
          </a:prstGeom>
          <a:solidFill>
            <a:srgbClr val="FF0000">
              <a:alpha val="60000"/>
            </a:srgbClr>
          </a:solidFill>
          <a:ln w="38100">
            <a:solidFill>
              <a:schemeClr val="tx1"/>
            </a:solidFill>
            <a:miter lim="800000"/>
            <a:headEnd/>
            <a:tailEnd/>
          </a:ln>
          <a:effectLst/>
          <a:extLst/>
        </p:spPr>
        <p:txBody>
          <a:bodyPr wrap="square">
            <a:spAutoFit/>
          </a:bodyPr>
          <a:lstStyle/>
          <a:p>
            <a:pPr algn="ctr" eaLnBrk="0" fontAlgn="base" hangingPunct="0">
              <a:spcBef>
                <a:spcPct val="0"/>
              </a:spcBef>
              <a:spcAft>
                <a:spcPct val="0"/>
              </a:spcAft>
            </a:pPr>
            <a:r>
              <a:rPr lang="en-US" altLang="de-DE" sz="2400" b="1" dirty="0">
                <a:solidFill>
                  <a:schemeClr val="tx1"/>
                </a:solidFill>
              </a:rPr>
              <a:t>Precision measurement of EOS can enable CBM to detect phase transition in symmetric nuclear matter at high </a:t>
            </a:r>
            <a:r>
              <a:rPr lang="el-GR" altLang="de-DE" sz="2400" b="1" dirty="0">
                <a:solidFill>
                  <a:schemeClr val="tx1"/>
                </a:solidFill>
              </a:rPr>
              <a:t>ρ</a:t>
            </a:r>
            <a:endParaRPr lang="en-GB" altLang="de-DE" sz="2400" b="1" dirty="0"/>
          </a:p>
        </p:txBody>
      </p:sp>
      <p:grpSp>
        <p:nvGrpSpPr>
          <p:cNvPr id="9" name="Group 8">
            <a:extLst>
              <a:ext uri="{FF2B5EF4-FFF2-40B4-BE49-F238E27FC236}">
                <a16:creationId xmlns:a16="http://schemas.microsoft.com/office/drawing/2014/main" id="{36B9DD01-0BB2-40D9-A2D1-7AC8BF696169}"/>
              </a:ext>
            </a:extLst>
          </p:cNvPr>
          <p:cNvGrpSpPr/>
          <p:nvPr/>
        </p:nvGrpSpPr>
        <p:grpSpPr>
          <a:xfrm>
            <a:off x="8398833" y="790403"/>
            <a:ext cx="1951650" cy="918342"/>
            <a:chOff x="9152804" y="857121"/>
            <a:chExt cx="1951650" cy="918342"/>
          </a:xfrm>
          <a:solidFill>
            <a:srgbClr val="FF0000"/>
          </a:solidFill>
        </p:grpSpPr>
        <p:pic>
          <p:nvPicPr>
            <p:cNvPr id="8" name="Graphic 7" descr="Question mark">
              <a:extLst>
                <a:ext uri="{FF2B5EF4-FFF2-40B4-BE49-F238E27FC236}">
                  <a16:creationId xmlns:a16="http://schemas.microsoft.com/office/drawing/2014/main" id="{8D234866-D86F-4BEA-B436-E8DD9C4C7A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52804" y="861063"/>
              <a:ext cx="914400" cy="914400"/>
            </a:xfrm>
            <a:prstGeom prst="rect">
              <a:avLst/>
            </a:prstGeom>
          </p:spPr>
        </p:pic>
        <p:pic>
          <p:nvPicPr>
            <p:cNvPr id="32" name="Graphic 31" descr="Question mark">
              <a:extLst>
                <a:ext uri="{FF2B5EF4-FFF2-40B4-BE49-F238E27FC236}">
                  <a16:creationId xmlns:a16="http://schemas.microsoft.com/office/drawing/2014/main" id="{ED3D72B7-CF44-48E9-8DB0-0A7E55CCA0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1429" y="861063"/>
              <a:ext cx="914400" cy="914400"/>
            </a:xfrm>
            <a:prstGeom prst="rect">
              <a:avLst/>
            </a:prstGeom>
          </p:spPr>
        </p:pic>
        <p:pic>
          <p:nvPicPr>
            <p:cNvPr id="33" name="Graphic 32" descr="Question mark">
              <a:extLst>
                <a:ext uri="{FF2B5EF4-FFF2-40B4-BE49-F238E27FC236}">
                  <a16:creationId xmlns:a16="http://schemas.microsoft.com/office/drawing/2014/main" id="{E139DA4F-CFB8-4EE3-986E-DA11CCB51F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90054" y="857121"/>
              <a:ext cx="914400" cy="914400"/>
            </a:xfrm>
            <a:prstGeom prst="rect">
              <a:avLst/>
            </a:prstGeom>
          </p:spPr>
        </p:pic>
      </p:grpSp>
    </p:spTree>
    <p:extLst>
      <p:ext uri="{BB962C8B-B14F-4D97-AF65-F5344CB8AC3E}">
        <p14:creationId xmlns:p14="http://schemas.microsoft.com/office/powerpoint/2010/main" val="2714885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2B203DA-13E9-458A-A21F-CA646932BADE}"/>
                  </a:ext>
                </a:extLst>
              </p:cNvPr>
              <p:cNvSpPr>
                <a:spLocks noGrp="1"/>
              </p:cNvSpPr>
              <p:nvPr>
                <p:ph type="title"/>
              </p:nvPr>
            </p:nvSpPr>
            <p:spPr/>
            <p:txBody>
              <a:bodyPr/>
              <a:lstStyle/>
              <a:p>
                <a:pPr/>
                <a:r>
                  <a:rPr lang="en-US" dirty="0">
                    <a:solidFill>
                      <a:prstClr val="white"/>
                    </a:solidFill>
                  </a:rPr>
                  <a:t>N</a:t>
                </a:r>
                <a:r>
                  <a:rPr lang="en-US" sz="4800" dirty="0">
                    <a:solidFill>
                      <a:prstClr val="white"/>
                    </a:solidFill>
                  </a:rPr>
                  <a:t>UCLEAR</a:t>
                </a:r>
                <a:r>
                  <a:rPr lang="en-US" dirty="0">
                    <a:solidFill>
                      <a:prstClr val="white"/>
                    </a:solidFill>
                  </a:rPr>
                  <a:t> S</a:t>
                </a:r>
                <a:r>
                  <a:rPr lang="en-US" sz="4800" dirty="0">
                    <a:solidFill>
                      <a:prstClr val="white"/>
                    </a:solidFill>
                  </a:rPr>
                  <a:t>YMMETRY</a:t>
                </a:r>
                <a:r>
                  <a:rPr lang="en-US" dirty="0">
                    <a:solidFill>
                      <a:prstClr val="white"/>
                    </a:solidFill>
                  </a:rPr>
                  <a:t> E</a:t>
                </a:r>
                <a:r>
                  <a:rPr lang="en-US" sz="4800" dirty="0">
                    <a:solidFill>
                      <a:prstClr val="white"/>
                    </a:solidFill>
                  </a:rPr>
                  <a:t>NERGY</a:t>
                </a:r>
                <a:br>
                  <a:rPr lang="en-US" dirty="0">
                    <a:solidFill>
                      <a:prstClr val="white"/>
                    </a:solidFill>
                  </a:rPr>
                </a:br>
                <a14:m>
                  <m:oMathPara xmlns:m="http://schemas.openxmlformats.org/officeDocument/2006/math">
                    <m:oMathParaPr>
                      <m:jc m:val="centerGroup"/>
                    </m:oMathParaPr>
                    <m:oMath xmlns:m="http://schemas.openxmlformats.org/officeDocument/2006/math">
                      <m:sSub>
                        <m:sSubPr>
                          <m:ctrlPr>
                            <a:rPr lang="en-US" sz="5400" i="1">
                              <a:solidFill>
                                <a:prstClr val="white"/>
                              </a:solidFill>
                              <a:latin typeface="Cambria Math" panose="02040503050406030204" pitchFamily="18" charset="0"/>
                            </a:rPr>
                          </m:ctrlPr>
                        </m:sSubPr>
                        <m:e>
                          <m:r>
                            <m:rPr>
                              <m:sty m:val="p"/>
                            </m:rPr>
                            <a:rPr lang="en-US" sz="5400">
                              <a:solidFill>
                                <a:prstClr val="white"/>
                              </a:solidFill>
                              <a:latin typeface="Cambria Math" panose="02040503050406030204" pitchFamily="18" charset="0"/>
                            </a:rPr>
                            <m:t>E</m:t>
                          </m:r>
                        </m:e>
                        <m:sub>
                          <m:r>
                            <m:rPr>
                              <m:sty m:val="p"/>
                            </m:rPr>
                            <a:rPr lang="en-US" sz="5400">
                              <a:solidFill>
                                <a:prstClr val="white"/>
                              </a:solidFill>
                              <a:latin typeface="Cambria Math" panose="02040503050406030204" pitchFamily="18" charset="0"/>
                            </a:rPr>
                            <m:t>A</m:t>
                          </m:r>
                        </m:sub>
                      </m:sSub>
                      <m:d>
                        <m:dPr>
                          <m:ctrlPr>
                            <a:rPr lang="en-US" sz="5400" i="1">
                              <a:solidFill>
                                <a:prstClr val="white"/>
                              </a:solidFill>
                              <a:latin typeface="Cambria Math" panose="02040503050406030204" pitchFamily="18" charset="0"/>
                            </a:rPr>
                          </m:ctrlPr>
                        </m:dPr>
                        <m:e>
                          <m:r>
                            <m:rPr>
                              <m:sty m:val="p"/>
                            </m:rPr>
                            <a:rPr lang="en-US" sz="5400">
                              <a:solidFill>
                                <a:prstClr val="white"/>
                              </a:solidFill>
                              <a:latin typeface="Cambria Math" panose="02040503050406030204" pitchFamily="18" charset="0"/>
                              <a:ea typeface="Cambria Math" panose="02040503050406030204" pitchFamily="18" charset="0"/>
                            </a:rPr>
                            <m:t>ρ</m:t>
                          </m:r>
                          <m:r>
                            <a:rPr lang="en-US" sz="5400">
                              <a:solidFill>
                                <a:prstClr val="white"/>
                              </a:solidFill>
                              <a:latin typeface="Cambria Math" panose="02040503050406030204" pitchFamily="18" charset="0"/>
                              <a:ea typeface="Cambria Math" panose="02040503050406030204" pitchFamily="18" charset="0"/>
                            </a:rPr>
                            <m:t>,</m:t>
                          </m:r>
                          <m:r>
                            <m:rPr>
                              <m:sty m:val="p"/>
                            </m:rPr>
                            <a:rPr lang="en-US" sz="5400">
                              <a:solidFill>
                                <a:prstClr val="white"/>
                              </a:solidFill>
                              <a:latin typeface="Cambria Math" panose="02040503050406030204" pitchFamily="18" charset="0"/>
                              <a:ea typeface="Cambria Math" panose="02040503050406030204" pitchFamily="18" charset="0"/>
                            </a:rPr>
                            <m:t>δ</m:t>
                          </m:r>
                        </m:e>
                      </m:d>
                      <m:r>
                        <a:rPr lang="en-US" sz="5400">
                          <a:solidFill>
                            <a:prstClr val="white"/>
                          </a:solidFill>
                          <a:latin typeface="Cambria Math" panose="02040503050406030204" pitchFamily="18" charset="0"/>
                        </a:rPr>
                        <m:t>=</m:t>
                      </m:r>
                      <m:sSub>
                        <m:sSubPr>
                          <m:ctrlPr>
                            <a:rPr lang="en-US" sz="5400" i="1" smtClean="0">
                              <a:solidFill>
                                <a:schemeClr val="bg1"/>
                              </a:solidFill>
                              <a:latin typeface="Cambria Math" panose="02040503050406030204" pitchFamily="18" charset="0"/>
                              <a:ea typeface="Cambria Math" panose="02040503050406030204" pitchFamily="18" charset="0"/>
                            </a:rPr>
                          </m:ctrlPr>
                        </m:sSubPr>
                        <m:e>
                          <m:r>
                            <m:rPr>
                              <m:sty m:val="p"/>
                            </m:rPr>
                            <a:rPr lang="en-US" sz="5400">
                              <a:solidFill>
                                <a:schemeClr val="bg1"/>
                              </a:solidFill>
                              <a:latin typeface="Cambria Math" panose="02040503050406030204" pitchFamily="18" charset="0"/>
                            </a:rPr>
                            <m:t>E</m:t>
                          </m:r>
                        </m:e>
                        <m:sub>
                          <m:r>
                            <m:rPr>
                              <m:sty m:val="p"/>
                            </m:rPr>
                            <a:rPr lang="en-US" sz="5400">
                              <a:solidFill>
                                <a:schemeClr val="bg1"/>
                              </a:solidFill>
                              <a:latin typeface="Cambria Math" panose="02040503050406030204" pitchFamily="18" charset="0"/>
                            </a:rPr>
                            <m:t>A</m:t>
                          </m:r>
                        </m:sub>
                      </m:sSub>
                      <m:d>
                        <m:dPr>
                          <m:ctrlPr>
                            <a:rPr lang="en-US" sz="5400" i="1">
                              <a:solidFill>
                                <a:schemeClr val="bg1"/>
                              </a:solidFill>
                              <a:latin typeface="Cambria Math" panose="02040503050406030204" pitchFamily="18" charset="0"/>
                            </a:rPr>
                          </m:ctrlPr>
                        </m:dPr>
                        <m:e>
                          <m:r>
                            <m:rPr>
                              <m:sty m:val="p"/>
                            </m:rPr>
                            <a:rPr lang="en-US" sz="5400">
                              <a:solidFill>
                                <a:schemeClr val="bg1"/>
                              </a:solidFill>
                              <a:latin typeface="Cambria Math" panose="02040503050406030204" pitchFamily="18" charset="0"/>
                              <a:ea typeface="Cambria Math" panose="02040503050406030204" pitchFamily="18" charset="0"/>
                            </a:rPr>
                            <m:t>ρ</m:t>
                          </m:r>
                          <m:r>
                            <a:rPr lang="en-US" sz="5400">
                              <a:solidFill>
                                <a:schemeClr val="bg1"/>
                              </a:solidFill>
                              <a:latin typeface="Cambria Math" panose="02040503050406030204" pitchFamily="18" charset="0"/>
                              <a:ea typeface="Cambria Math" panose="02040503050406030204" pitchFamily="18" charset="0"/>
                            </a:rPr>
                            <m:t>,0</m:t>
                          </m:r>
                        </m:e>
                      </m:d>
                      <m:r>
                        <a:rPr lang="en-US" sz="5400">
                          <a:solidFill>
                            <a:prstClr val="white"/>
                          </a:solidFill>
                          <a:latin typeface="Cambria Math" panose="02040503050406030204" pitchFamily="18" charset="0"/>
                          <a:ea typeface="Cambria Math" panose="02040503050406030204" pitchFamily="18" charset="0"/>
                        </a:rPr>
                        <m:t>+</m:t>
                      </m:r>
                      <m:sSub>
                        <m:sSubPr>
                          <m:ctrlPr>
                            <a:rPr lang="en-US" sz="5400" i="1" smtClean="0">
                              <a:solidFill>
                                <a:srgbClr val="FF0000"/>
                              </a:solidFill>
                              <a:latin typeface="Cambria Math" panose="02040503050406030204" pitchFamily="18" charset="0"/>
                              <a:ea typeface="Cambria Math" panose="02040503050406030204" pitchFamily="18" charset="0"/>
                            </a:rPr>
                          </m:ctrlPr>
                        </m:sSubPr>
                        <m:e>
                          <m:r>
                            <m:rPr>
                              <m:sty m:val="p"/>
                            </m:rPr>
                            <a:rPr lang="en-US" sz="5400">
                              <a:solidFill>
                                <a:srgbClr val="FF0000"/>
                              </a:solidFill>
                              <a:latin typeface="Cambria Math" panose="02040503050406030204" pitchFamily="18" charset="0"/>
                            </a:rPr>
                            <m:t>E</m:t>
                          </m:r>
                        </m:e>
                        <m:sub>
                          <m:r>
                            <m:rPr>
                              <m:sty m:val="p"/>
                            </m:rPr>
                            <a:rPr lang="en-US" sz="5400">
                              <a:solidFill>
                                <a:srgbClr val="FF0000"/>
                              </a:solidFill>
                              <a:latin typeface="Cambria Math" panose="02040503050406030204" pitchFamily="18" charset="0"/>
                            </a:rPr>
                            <m:t>SYM</m:t>
                          </m:r>
                        </m:sub>
                      </m:sSub>
                      <m:d>
                        <m:dPr>
                          <m:ctrlPr>
                            <a:rPr lang="en-US" sz="5400" i="1">
                              <a:solidFill>
                                <a:srgbClr val="FF0000"/>
                              </a:solidFill>
                              <a:latin typeface="Cambria Math" panose="02040503050406030204" pitchFamily="18" charset="0"/>
                            </a:rPr>
                          </m:ctrlPr>
                        </m:dPr>
                        <m:e>
                          <m:r>
                            <m:rPr>
                              <m:sty m:val="p"/>
                            </m:rPr>
                            <a:rPr lang="en-US" sz="5400">
                              <a:solidFill>
                                <a:srgbClr val="FF0000"/>
                              </a:solidFill>
                              <a:latin typeface="Cambria Math" panose="02040503050406030204" pitchFamily="18" charset="0"/>
                              <a:ea typeface="Cambria Math" panose="02040503050406030204" pitchFamily="18" charset="0"/>
                            </a:rPr>
                            <m:t>ρ</m:t>
                          </m:r>
                        </m:e>
                      </m:d>
                      <m:r>
                        <a:rPr lang="en-US" sz="5400" i="1" smtClean="0">
                          <a:solidFill>
                            <a:prstClr val="white"/>
                          </a:solidFill>
                          <a:latin typeface="Cambria Math" panose="02040503050406030204" pitchFamily="18" charset="0"/>
                          <a:ea typeface="Cambria Math" panose="02040503050406030204" pitchFamily="18" charset="0"/>
                        </a:rPr>
                        <m:t>∙</m:t>
                      </m:r>
                      <m:sSup>
                        <m:sSupPr>
                          <m:ctrlPr>
                            <a:rPr lang="en-US" sz="5400" i="1">
                              <a:solidFill>
                                <a:prstClr val="white"/>
                              </a:solidFill>
                              <a:latin typeface="Cambria Math" panose="02040503050406030204" pitchFamily="18" charset="0"/>
                              <a:ea typeface="Cambria Math" panose="02040503050406030204" pitchFamily="18" charset="0"/>
                            </a:rPr>
                          </m:ctrlPr>
                        </m:sSupPr>
                        <m:e>
                          <m:r>
                            <m:rPr>
                              <m:sty m:val="p"/>
                            </m:rPr>
                            <a:rPr lang="en-US" sz="5400">
                              <a:solidFill>
                                <a:prstClr val="white"/>
                              </a:solidFill>
                              <a:latin typeface="Cambria Math" panose="02040503050406030204" pitchFamily="18" charset="0"/>
                              <a:ea typeface="Cambria Math" panose="02040503050406030204" pitchFamily="18" charset="0"/>
                            </a:rPr>
                            <m:t>δ</m:t>
                          </m:r>
                        </m:e>
                        <m:sup>
                          <m:r>
                            <a:rPr lang="en-US" sz="5400">
                              <a:solidFill>
                                <a:prstClr val="white"/>
                              </a:solidFill>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2" name="Title 1">
                <a:extLst>
                  <a:ext uri="{FF2B5EF4-FFF2-40B4-BE49-F238E27FC236}">
                    <a16:creationId xmlns:a16="http://schemas.microsoft.com/office/drawing/2014/main" id="{E2B203DA-13E9-458A-A21F-CA646932BADE}"/>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15704898-5D90-4F40-B028-DD09D784334B}"/>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D17FF93-1104-4F6F-B05F-E44A013949A0}"/>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C22D78B7-64B9-4980-845A-5A310F15C578}"/>
              </a:ext>
            </a:extLst>
          </p:cNvPr>
          <p:cNvSpPr>
            <a:spLocks noGrp="1"/>
          </p:cNvSpPr>
          <p:nvPr>
            <p:ph type="sldNum" sz="quarter" idx="12"/>
          </p:nvPr>
        </p:nvSpPr>
        <p:spPr/>
        <p:txBody>
          <a:bodyPr/>
          <a:lstStyle/>
          <a:p>
            <a:fld id="{2A4535BA-AEF2-4785-BF1B-EDE950106C20}" type="slidenum">
              <a:rPr lang="en-GB" smtClean="0"/>
              <a:pPr/>
              <a:t>32</a:t>
            </a:fld>
            <a:endParaRPr lang="en-GB" dirty="0"/>
          </a:p>
        </p:txBody>
      </p:sp>
      <p:sp>
        <p:nvSpPr>
          <p:cNvPr id="7" name="TextBox 6">
            <a:extLst>
              <a:ext uri="{FF2B5EF4-FFF2-40B4-BE49-F238E27FC236}">
                <a16:creationId xmlns:a16="http://schemas.microsoft.com/office/drawing/2014/main" id="{CB9D5974-BA56-4AD1-B862-D69036687988}"/>
              </a:ext>
            </a:extLst>
          </p:cNvPr>
          <p:cNvSpPr txBox="1"/>
          <p:nvPr/>
        </p:nvSpPr>
        <p:spPr>
          <a:xfrm>
            <a:off x="2570035" y="477000"/>
            <a:ext cx="7051930" cy="1107996"/>
          </a:xfrm>
          <a:prstGeom prst="rect">
            <a:avLst/>
          </a:prstGeom>
          <a:solidFill>
            <a:srgbClr val="FF0000">
              <a:alpha val="75000"/>
            </a:srgbClr>
          </a:solidFill>
          <a:ln w="38100">
            <a:solidFill>
              <a:schemeClr val="tx1"/>
            </a:solidFill>
          </a:ln>
        </p:spPr>
        <p:txBody>
          <a:bodyPr wrap="none" rtlCol="0">
            <a:spAutoFit/>
          </a:bodyPr>
          <a:lstStyle/>
          <a:p>
            <a:pPr algn="ctr"/>
            <a:r>
              <a:rPr lang="en-US" sz="6600" dirty="0">
                <a:latin typeface="+mj-lt"/>
              </a:rPr>
              <a:t>E</a:t>
            </a:r>
            <a:r>
              <a:rPr lang="en-US" sz="4800" dirty="0">
                <a:latin typeface="+mj-lt"/>
              </a:rPr>
              <a:t>O</a:t>
            </a:r>
            <a:r>
              <a:rPr lang="en-US" sz="6600" dirty="0">
                <a:latin typeface="+mj-lt"/>
              </a:rPr>
              <a:t>S W/ CBM C</a:t>
            </a:r>
            <a:r>
              <a:rPr lang="en-US" sz="4800" dirty="0">
                <a:latin typeface="+mj-lt"/>
              </a:rPr>
              <a:t>ASE</a:t>
            </a:r>
            <a:r>
              <a:rPr lang="en-US" sz="6600" dirty="0">
                <a:latin typeface="+mj-lt"/>
              </a:rPr>
              <a:t> #2</a:t>
            </a:r>
            <a:endParaRPr lang="en-DE" sz="6600" dirty="0">
              <a:latin typeface="+mj-lt"/>
            </a:endParaRPr>
          </a:p>
        </p:txBody>
      </p:sp>
    </p:spTree>
    <p:extLst>
      <p:ext uri="{BB962C8B-B14F-4D97-AF65-F5344CB8AC3E}">
        <p14:creationId xmlns:p14="http://schemas.microsoft.com/office/powerpoint/2010/main" val="600543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clrChange>
              <a:clrFrom>
                <a:srgbClr val="FFFFFF"/>
              </a:clrFrom>
              <a:clrTo>
                <a:srgbClr val="FFFFFF">
                  <a:alpha val="0"/>
                </a:srgbClr>
              </a:clrTo>
            </a:clrChange>
          </a:blip>
          <a:srcRect l="27895" t="26335" r="33947" b="18148"/>
          <a:stretch/>
        </p:blipFill>
        <p:spPr>
          <a:xfrm>
            <a:off x="37803" y="743087"/>
            <a:ext cx="6366544" cy="5641500"/>
          </a:xfrm>
          <a:prstGeom prst="rect">
            <a:avLst/>
          </a:prstGeom>
        </p:spPr>
      </p:pic>
      <p:sp>
        <p:nvSpPr>
          <p:cNvPr id="2" name="Title 1"/>
          <p:cNvSpPr>
            <a:spLocks noGrp="1"/>
          </p:cNvSpPr>
          <p:nvPr>
            <p:ph type="title"/>
          </p:nvPr>
        </p:nvSpPr>
        <p:spPr/>
        <p:txBody>
          <a:bodyPr/>
          <a:lstStyle/>
          <a:p>
            <a:r>
              <a:rPr lang="de-DE" dirty="0">
                <a:solidFill>
                  <a:prstClr val="white"/>
                </a:solidFill>
              </a:rPr>
              <a:t>N</a:t>
            </a:r>
            <a:r>
              <a:rPr lang="de-DE" sz="2800" dirty="0">
                <a:solidFill>
                  <a:prstClr val="white"/>
                </a:solidFill>
              </a:rPr>
              <a:t>EUTRON</a:t>
            </a:r>
            <a:r>
              <a:rPr lang="de-DE" dirty="0">
                <a:solidFill>
                  <a:prstClr val="white"/>
                </a:solidFill>
              </a:rPr>
              <a:t> M</a:t>
            </a:r>
            <a:r>
              <a:rPr lang="de-DE" sz="2800" dirty="0">
                <a:solidFill>
                  <a:prstClr val="white"/>
                </a:solidFill>
              </a:rPr>
              <a:t>ATTER</a:t>
            </a:r>
            <a:r>
              <a:rPr lang="de-DE" dirty="0">
                <a:solidFill>
                  <a:prstClr val="white"/>
                </a:solidFill>
              </a:rPr>
              <a:t> E</a:t>
            </a:r>
            <a:r>
              <a:rPr lang="de-DE" sz="2800" dirty="0">
                <a:solidFill>
                  <a:prstClr val="white"/>
                </a:solidFill>
              </a:rPr>
              <a:t>QUATION</a:t>
            </a:r>
            <a:r>
              <a:rPr lang="de-DE" dirty="0">
                <a:solidFill>
                  <a:prstClr val="white"/>
                </a:solidFill>
              </a:rPr>
              <a:t> O</a:t>
            </a:r>
            <a:r>
              <a:rPr lang="de-DE" sz="2800" dirty="0">
                <a:solidFill>
                  <a:prstClr val="white"/>
                </a:solidFill>
              </a:rPr>
              <a:t>F</a:t>
            </a:r>
            <a:r>
              <a:rPr lang="de-DE" dirty="0">
                <a:solidFill>
                  <a:prstClr val="white"/>
                </a:solidFill>
              </a:rPr>
              <a:t> S</a:t>
            </a:r>
            <a:r>
              <a:rPr lang="de-DE" sz="2800" dirty="0">
                <a:solidFill>
                  <a:prstClr val="white"/>
                </a:solidFill>
              </a:rPr>
              <a:t>TATE </a:t>
            </a:r>
            <a:r>
              <a:rPr lang="de-DE" dirty="0">
                <a:solidFill>
                  <a:prstClr val="white"/>
                </a:solidFill>
              </a:rPr>
              <a:t>(EOS) – C</a:t>
            </a:r>
            <a:r>
              <a:rPr lang="de-DE" sz="2800" dirty="0">
                <a:solidFill>
                  <a:prstClr val="white"/>
                </a:solidFill>
              </a:rPr>
              <a:t>URRENT</a:t>
            </a:r>
            <a:r>
              <a:rPr lang="de-DE" dirty="0">
                <a:solidFill>
                  <a:prstClr val="white"/>
                </a:solidFill>
              </a:rPr>
              <a:t> S</a:t>
            </a:r>
            <a:r>
              <a:rPr lang="de-DE" sz="2800" dirty="0">
                <a:solidFill>
                  <a:prstClr val="white"/>
                </a:solidFill>
              </a:rPr>
              <a:t>TATUS</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33</a:t>
            </a:fld>
            <a:endParaRPr lang="en-GB" dirty="0"/>
          </a:p>
        </p:txBody>
      </p:sp>
      <p:grpSp>
        <p:nvGrpSpPr>
          <p:cNvPr id="6" name="Group 5">
            <a:extLst>
              <a:ext uri="{FF2B5EF4-FFF2-40B4-BE49-F238E27FC236}">
                <a16:creationId xmlns:a16="http://schemas.microsoft.com/office/drawing/2014/main" id="{3CDE1F9B-FC24-4315-8539-3CE32AA7B3CD}"/>
              </a:ext>
            </a:extLst>
          </p:cNvPr>
          <p:cNvGrpSpPr/>
          <p:nvPr/>
        </p:nvGrpSpPr>
        <p:grpSpPr>
          <a:xfrm>
            <a:off x="37803" y="6097519"/>
            <a:ext cx="5304161" cy="523220"/>
            <a:chOff x="60286" y="6270823"/>
            <a:chExt cx="5304161" cy="523220"/>
          </a:xfrm>
        </p:grpSpPr>
        <p:sp>
          <p:nvSpPr>
            <p:cNvPr id="16" name="TextBox 15"/>
            <p:cNvSpPr txBox="1"/>
            <p:nvPr/>
          </p:nvSpPr>
          <p:spPr>
            <a:xfrm>
              <a:off x="341873" y="6270823"/>
              <a:ext cx="5022574" cy="523220"/>
            </a:xfrm>
            <a:prstGeom prst="rect">
              <a:avLst/>
            </a:prstGeom>
            <a:noFill/>
          </p:spPr>
          <p:txBody>
            <a:bodyPr wrap="square" rtlCol="0">
              <a:spAutoFit/>
            </a:bodyPr>
            <a:lstStyle/>
            <a:p>
              <a:r>
                <a:rPr lang="da-DK" sz="1400" b="1" i="1" dirty="0"/>
                <a:t>C.Y. Tsang et al., arXiv:1807.06571</a:t>
              </a:r>
            </a:p>
            <a:p>
              <a:r>
                <a:rPr lang="da-DK" sz="1400" b="1" i="1" dirty="0"/>
                <a:t>LIGO-VIRGO: B. P. Abbott, et al., arXiv:1805.11581 (2018)</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86" y="6341867"/>
              <a:ext cx="327122" cy="216024"/>
            </a:xfrm>
            <a:prstGeom prst="rect">
              <a:avLst/>
            </a:prstGeom>
          </p:spPr>
        </p:pic>
      </p:grpSp>
    </p:spTree>
    <p:extLst>
      <p:ext uri="{BB962C8B-B14F-4D97-AF65-F5344CB8AC3E}">
        <p14:creationId xmlns:p14="http://schemas.microsoft.com/office/powerpoint/2010/main" val="991075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clrChange>
              <a:clrFrom>
                <a:srgbClr val="FFFFFF"/>
              </a:clrFrom>
              <a:clrTo>
                <a:srgbClr val="FFFFFF">
                  <a:alpha val="0"/>
                </a:srgbClr>
              </a:clrTo>
            </a:clrChange>
          </a:blip>
          <a:srcRect l="27895" t="26335" r="33947" b="18148"/>
          <a:stretch/>
        </p:blipFill>
        <p:spPr>
          <a:xfrm>
            <a:off x="37803" y="743087"/>
            <a:ext cx="6366544" cy="5641500"/>
          </a:xfrm>
          <a:prstGeom prst="rect">
            <a:avLst/>
          </a:prstGeom>
        </p:spPr>
      </p:pic>
      <p:sp>
        <p:nvSpPr>
          <p:cNvPr id="2" name="Title 1"/>
          <p:cNvSpPr>
            <a:spLocks noGrp="1"/>
          </p:cNvSpPr>
          <p:nvPr>
            <p:ph type="title"/>
          </p:nvPr>
        </p:nvSpPr>
        <p:spPr/>
        <p:txBody>
          <a:bodyPr/>
          <a:lstStyle/>
          <a:p>
            <a:r>
              <a:rPr lang="de-DE" dirty="0">
                <a:solidFill>
                  <a:prstClr val="white"/>
                </a:solidFill>
              </a:rPr>
              <a:t>N</a:t>
            </a:r>
            <a:r>
              <a:rPr lang="de-DE" sz="2800" dirty="0">
                <a:solidFill>
                  <a:prstClr val="white"/>
                </a:solidFill>
              </a:rPr>
              <a:t>EUTRON</a:t>
            </a:r>
            <a:r>
              <a:rPr lang="de-DE" dirty="0">
                <a:solidFill>
                  <a:prstClr val="white"/>
                </a:solidFill>
              </a:rPr>
              <a:t> M</a:t>
            </a:r>
            <a:r>
              <a:rPr lang="de-DE" sz="2800" dirty="0">
                <a:solidFill>
                  <a:prstClr val="white"/>
                </a:solidFill>
              </a:rPr>
              <a:t>ATTER</a:t>
            </a:r>
            <a:r>
              <a:rPr lang="de-DE" dirty="0">
                <a:solidFill>
                  <a:prstClr val="white"/>
                </a:solidFill>
              </a:rPr>
              <a:t> E</a:t>
            </a:r>
            <a:r>
              <a:rPr lang="de-DE" sz="2800" dirty="0">
                <a:solidFill>
                  <a:prstClr val="white"/>
                </a:solidFill>
              </a:rPr>
              <a:t>QUATION</a:t>
            </a:r>
            <a:r>
              <a:rPr lang="de-DE" dirty="0">
                <a:solidFill>
                  <a:prstClr val="white"/>
                </a:solidFill>
              </a:rPr>
              <a:t> O</a:t>
            </a:r>
            <a:r>
              <a:rPr lang="de-DE" sz="2800" dirty="0">
                <a:solidFill>
                  <a:prstClr val="white"/>
                </a:solidFill>
              </a:rPr>
              <a:t>F</a:t>
            </a:r>
            <a:r>
              <a:rPr lang="de-DE" dirty="0">
                <a:solidFill>
                  <a:prstClr val="white"/>
                </a:solidFill>
              </a:rPr>
              <a:t> S</a:t>
            </a:r>
            <a:r>
              <a:rPr lang="de-DE" sz="2800" dirty="0">
                <a:solidFill>
                  <a:prstClr val="white"/>
                </a:solidFill>
              </a:rPr>
              <a:t>TATE </a:t>
            </a:r>
            <a:r>
              <a:rPr lang="de-DE" dirty="0">
                <a:solidFill>
                  <a:prstClr val="white"/>
                </a:solidFill>
              </a:rPr>
              <a:t>(EOS) – C</a:t>
            </a:r>
            <a:r>
              <a:rPr lang="de-DE" sz="2800" dirty="0">
                <a:solidFill>
                  <a:prstClr val="white"/>
                </a:solidFill>
              </a:rPr>
              <a:t>URRENT</a:t>
            </a:r>
            <a:r>
              <a:rPr lang="de-DE" dirty="0">
                <a:solidFill>
                  <a:prstClr val="white"/>
                </a:solidFill>
              </a:rPr>
              <a:t> S</a:t>
            </a:r>
            <a:r>
              <a:rPr lang="de-DE" sz="2800" dirty="0">
                <a:solidFill>
                  <a:prstClr val="white"/>
                </a:solidFill>
              </a:rPr>
              <a:t>TATUS</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34</a:t>
            </a:fld>
            <a:endParaRPr lang="en-GB" dirty="0"/>
          </a:p>
        </p:txBody>
      </p:sp>
      <p:grpSp>
        <p:nvGrpSpPr>
          <p:cNvPr id="6" name="Group 5">
            <a:extLst>
              <a:ext uri="{FF2B5EF4-FFF2-40B4-BE49-F238E27FC236}">
                <a16:creationId xmlns:a16="http://schemas.microsoft.com/office/drawing/2014/main" id="{3CDE1F9B-FC24-4315-8539-3CE32AA7B3CD}"/>
              </a:ext>
            </a:extLst>
          </p:cNvPr>
          <p:cNvGrpSpPr/>
          <p:nvPr/>
        </p:nvGrpSpPr>
        <p:grpSpPr>
          <a:xfrm>
            <a:off x="37803" y="6097519"/>
            <a:ext cx="5304161" cy="523220"/>
            <a:chOff x="60286" y="6270823"/>
            <a:chExt cx="5304161" cy="523220"/>
          </a:xfrm>
        </p:grpSpPr>
        <p:sp>
          <p:nvSpPr>
            <p:cNvPr id="16" name="TextBox 15"/>
            <p:cNvSpPr txBox="1"/>
            <p:nvPr/>
          </p:nvSpPr>
          <p:spPr>
            <a:xfrm>
              <a:off x="341873" y="6270823"/>
              <a:ext cx="5022574" cy="523220"/>
            </a:xfrm>
            <a:prstGeom prst="rect">
              <a:avLst/>
            </a:prstGeom>
            <a:noFill/>
          </p:spPr>
          <p:txBody>
            <a:bodyPr wrap="square" rtlCol="0">
              <a:spAutoFit/>
            </a:bodyPr>
            <a:lstStyle/>
            <a:p>
              <a:r>
                <a:rPr lang="da-DK" sz="1400" b="1" i="1" dirty="0"/>
                <a:t>C.Y. Tsang et al., arXiv:1807.06571</a:t>
              </a:r>
            </a:p>
            <a:p>
              <a:r>
                <a:rPr lang="da-DK" sz="1400" b="1" i="1" dirty="0"/>
                <a:t>LIGO-VIRGO: B. P. Abbott, et al., arXiv:1805.11581 (2018)</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86" y="6341867"/>
              <a:ext cx="327122" cy="216024"/>
            </a:xfrm>
            <a:prstGeom prst="rect">
              <a:avLst/>
            </a:prstGeom>
          </p:spPr>
        </p:pic>
      </p:grpSp>
      <p:sp>
        <p:nvSpPr>
          <p:cNvPr id="23" name="Content Placeholder 5"/>
          <p:cNvSpPr txBox="1">
            <a:spLocks/>
          </p:cNvSpPr>
          <p:nvPr/>
        </p:nvSpPr>
        <p:spPr>
          <a:xfrm>
            <a:off x="6893925" y="4638770"/>
            <a:ext cx="2639149" cy="735920"/>
          </a:xfrm>
          <a:prstGeom prst="rect">
            <a:avLst/>
          </a:prstGeom>
          <a:noFill/>
          <a:ln w="38100">
            <a:solidFill>
              <a:srgbClr val="00B0F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solidFill>
                  <a:srgbClr val="00B0F0"/>
                </a:solidFill>
                <a:latin typeface="+mn-lt"/>
              </a:rPr>
              <a:t>Graviational Waves GW170817</a:t>
            </a:r>
          </a:p>
        </p:txBody>
      </p:sp>
      <p:cxnSp>
        <p:nvCxnSpPr>
          <p:cNvPr id="25" name="Straight Arrow Connector 24"/>
          <p:cNvCxnSpPr>
            <a:cxnSpLocks/>
            <a:stCxn id="23" idx="1"/>
          </p:cNvCxnSpPr>
          <p:nvPr/>
        </p:nvCxnSpPr>
        <p:spPr>
          <a:xfrm flipH="1" flipV="1">
            <a:off x="2136000" y="4006195"/>
            <a:ext cx="4757925" cy="100053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0962" name="Picture 2" descr="https://www.ligo.org/science/Publication-GW170817MMA/images/B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47088" y="4177898"/>
            <a:ext cx="1923029" cy="176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34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clrChange>
              <a:clrFrom>
                <a:srgbClr val="FFFFFF"/>
              </a:clrFrom>
              <a:clrTo>
                <a:srgbClr val="FFFFFF">
                  <a:alpha val="0"/>
                </a:srgbClr>
              </a:clrTo>
            </a:clrChange>
          </a:blip>
          <a:srcRect l="27895" t="26335" r="33947" b="18148"/>
          <a:stretch/>
        </p:blipFill>
        <p:spPr>
          <a:xfrm>
            <a:off x="37803" y="743087"/>
            <a:ext cx="6366544" cy="5641500"/>
          </a:xfrm>
          <a:prstGeom prst="rect">
            <a:avLst/>
          </a:prstGeom>
        </p:spPr>
      </p:pic>
      <p:sp>
        <p:nvSpPr>
          <p:cNvPr id="2" name="Title 1"/>
          <p:cNvSpPr>
            <a:spLocks noGrp="1"/>
          </p:cNvSpPr>
          <p:nvPr>
            <p:ph type="title"/>
          </p:nvPr>
        </p:nvSpPr>
        <p:spPr/>
        <p:txBody>
          <a:bodyPr/>
          <a:lstStyle/>
          <a:p>
            <a:r>
              <a:rPr lang="de-DE" dirty="0">
                <a:solidFill>
                  <a:prstClr val="white"/>
                </a:solidFill>
              </a:rPr>
              <a:t>N</a:t>
            </a:r>
            <a:r>
              <a:rPr lang="de-DE" sz="2800" dirty="0">
                <a:solidFill>
                  <a:prstClr val="white"/>
                </a:solidFill>
              </a:rPr>
              <a:t>EUTRON</a:t>
            </a:r>
            <a:r>
              <a:rPr lang="de-DE" dirty="0">
                <a:solidFill>
                  <a:prstClr val="white"/>
                </a:solidFill>
              </a:rPr>
              <a:t> M</a:t>
            </a:r>
            <a:r>
              <a:rPr lang="de-DE" sz="2800" dirty="0">
                <a:solidFill>
                  <a:prstClr val="white"/>
                </a:solidFill>
              </a:rPr>
              <a:t>ATTER</a:t>
            </a:r>
            <a:r>
              <a:rPr lang="de-DE" dirty="0">
                <a:solidFill>
                  <a:prstClr val="white"/>
                </a:solidFill>
              </a:rPr>
              <a:t> E</a:t>
            </a:r>
            <a:r>
              <a:rPr lang="de-DE" sz="2800" dirty="0">
                <a:solidFill>
                  <a:prstClr val="white"/>
                </a:solidFill>
              </a:rPr>
              <a:t>QUATION</a:t>
            </a:r>
            <a:r>
              <a:rPr lang="de-DE" dirty="0">
                <a:solidFill>
                  <a:prstClr val="white"/>
                </a:solidFill>
              </a:rPr>
              <a:t> O</a:t>
            </a:r>
            <a:r>
              <a:rPr lang="de-DE" sz="2800" dirty="0">
                <a:solidFill>
                  <a:prstClr val="white"/>
                </a:solidFill>
              </a:rPr>
              <a:t>F</a:t>
            </a:r>
            <a:r>
              <a:rPr lang="de-DE" dirty="0">
                <a:solidFill>
                  <a:prstClr val="white"/>
                </a:solidFill>
              </a:rPr>
              <a:t> S</a:t>
            </a:r>
            <a:r>
              <a:rPr lang="de-DE" sz="2800" dirty="0">
                <a:solidFill>
                  <a:prstClr val="white"/>
                </a:solidFill>
              </a:rPr>
              <a:t>TATE </a:t>
            </a:r>
            <a:r>
              <a:rPr lang="de-DE" dirty="0">
                <a:solidFill>
                  <a:prstClr val="white"/>
                </a:solidFill>
              </a:rPr>
              <a:t>(EOS) – C</a:t>
            </a:r>
            <a:r>
              <a:rPr lang="de-DE" sz="2800" dirty="0">
                <a:solidFill>
                  <a:prstClr val="white"/>
                </a:solidFill>
              </a:rPr>
              <a:t>URRENT</a:t>
            </a:r>
            <a:r>
              <a:rPr lang="de-DE" dirty="0">
                <a:solidFill>
                  <a:prstClr val="white"/>
                </a:solidFill>
              </a:rPr>
              <a:t> S</a:t>
            </a:r>
            <a:r>
              <a:rPr lang="de-DE" sz="2800" dirty="0">
                <a:solidFill>
                  <a:prstClr val="white"/>
                </a:solidFill>
              </a:rPr>
              <a:t>TATUS</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35</a:t>
            </a:fld>
            <a:endParaRPr lang="en-GB" dirty="0"/>
          </a:p>
        </p:txBody>
      </p:sp>
      <p:grpSp>
        <p:nvGrpSpPr>
          <p:cNvPr id="6" name="Group 5">
            <a:extLst>
              <a:ext uri="{FF2B5EF4-FFF2-40B4-BE49-F238E27FC236}">
                <a16:creationId xmlns:a16="http://schemas.microsoft.com/office/drawing/2014/main" id="{3CDE1F9B-FC24-4315-8539-3CE32AA7B3CD}"/>
              </a:ext>
            </a:extLst>
          </p:cNvPr>
          <p:cNvGrpSpPr/>
          <p:nvPr/>
        </p:nvGrpSpPr>
        <p:grpSpPr>
          <a:xfrm>
            <a:off x="37803" y="6097519"/>
            <a:ext cx="5304161" cy="523220"/>
            <a:chOff x="60286" y="6270823"/>
            <a:chExt cx="5304161" cy="523220"/>
          </a:xfrm>
        </p:grpSpPr>
        <p:sp>
          <p:nvSpPr>
            <p:cNvPr id="16" name="TextBox 15"/>
            <p:cNvSpPr txBox="1"/>
            <p:nvPr/>
          </p:nvSpPr>
          <p:spPr>
            <a:xfrm>
              <a:off x="341873" y="6270823"/>
              <a:ext cx="5022574" cy="523220"/>
            </a:xfrm>
            <a:prstGeom prst="rect">
              <a:avLst/>
            </a:prstGeom>
            <a:noFill/>
          </p:spPr>
          <p:txBody>
            <a:bodyPr wrap="square" rtlCol="0">
              <a:spAutoFit/>
            </a:bodyPr>
            <a:lstStyle/>
            <a:p>
              <a:r>
                <a:rPr lang="da-DK" sz="1400" b="1" i="1" dirty="0"/>
                <a:t>C.Y. Tsang et al., arXiv:1807.06571</a:t>
              </a:r>
            </a:p>
            <a:p>
              <a:r>
                <a:rPr lang="da-DK" sz="1400" b="1" i="1" dirty="0"/>
                <a:t>LIGO-VIRGO: B. P. Abbott, et al., arXiv:1805.11581 (2018)</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86" y="6341867"/>
              <a:ext cx="327122" cy="216024"/>
            </a:xfrm>
            <a:prstGeom prst="rect">
              <a:avLst/>
            </a:prstGeom>
          </p:spPr>
        </p:pic>
      </p:grpSp>
      <p:sp>
        <p:nvSpPr>
          <p:cNvPr id="14" name="Content Placeholder 5"/>
          <p:cNvSpPr txBox="1">
            <a:spLocks/>
          </p:cNvSpPr>
          <p:nvPr/>
        </p:nvSpPr>
        <p:spPr>
          <a:xfrm>
            <a:off x="6893925" y="1122749"/>
            <a:ext cx="2639148" cy="1063149"/>
          </a:xfrm>
          <a:prstGeom prst="rect">
            <a:avLst/>
          </a:prstGeom>
          <a:noFill/>
          <a:ln w="38100">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latin typeface="+mn-lt"/>
              </a:rPr>
              <a:t>Flow Experiments (</a:t>
            </a:r>
            <a:r>
              <a:rPr lang="el-GR" sz="2400" b="1" dirty="0">
                <a:latin typeface="+mn-lt"/>
              </a:rPr>
              <a:t>ρ</a:t>
            </a:r>
            <a:r>
              <a:rPr lang="de-DE" sz="2400" b="1" dirty="0">
                <a:latin typeface="+mn-lt"/>
              </a:rPr>
              <a:t>/</a:t>
            </a:r>
            <a:r>
              <a:rPr lang="el-GR" sz="2400" b="1" dirty="0">
                <a:latin typeface="+mn-lt"/>
              </a:rPr>
              <a:t>ρ</a:t>
            </a:r>
            <a:r>
              <a:rPr lang="de-DE" sz="2400" b="1" baseline="-25000" dirty="0">
                <a:latin typeface="+mn-lt"/>
              </a:rPr>
              <a:t>0</a:t>
            </a:r>
            <a:r>
              <a:rPr lang="de-DE" sz="2400" b="1" dirty="0">
                <a:latin typeface="+mn-lt"/>
              </a:rPr>
              <a:t> = 2 – 4.5) Soft-Stiff EOS</a:t>
            </a:r>
          </a:p>
        </p:txBody>
      </p:sp>
      <p:sp>
        <p:nvSpPr>
          <p:cNvPr id="26" name="Content Placeholder 5"/>
          <p:cNvSpPr txBox="1">
            <a:spLocks/>
          </p:cNvSpPr>
          <p:nvPr/>
        </p:nvSpPr>
        <p:spPr>
          <a:xfrm>
            <a:off x="6893924" y="2698931"/>
            <a:ext cx="2639149" cy="1062627"/>
          </a:xfrm>
          <a:prstGeom prst="rect">
            <a:avLst/>
          </a:prstGeom>
          <a:noFill/>
          <a:ln w="38100">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latin typeface="+mn-lt"/>
              </a:rPr>
              <a:t>Kaon Experiments (</a:t>
            </a:r>
            <a:r>
              <a:rPr lang="el-GR" sz="2400" b="1" dirty="0">
                <a:latin typeface="+mn-lt"/>
              </a:rPr>
              <a:t>ρ</a:t>
            </a:r>
            <a:r>
              <a:rPr lang="de-DE" sz="2400" b="1" dirty="0">
                <a:latin typeface="+mn-lt"/>
              </a:rPr>
              <a:t>/</a:t>
            </a:r>
            <a:r>
              <a:rPr lang="el-GR" sz="2400" b="1" dirty="0">
                <a:latin typeface="+mn-lt"/>
              </a:rPr>
              <a:t>ρ</a:t>
            </a:r>
            <a:r>
              <a:rPr lang="de-DE" sz="2400" b="1" baseline="-25000" dirty="0">
                <a:latin typeface="+mn-lt"/>
              </a:rPr>
              <a:t>0</a:t>
            </a:r>
            <a:r>
              <a:rPr lang="de-DE" sz="2400" b="1" dirty="0">
                <a:latin typeface="+mn-lt"/>
              </a:rPr>
              <a:t> = 1.2 – 2.2) Soft EOS</a:t>
            </a:r>
          </a:p>
        </p:txBody>
      </p:sp>
      <p:cxnSp>
        <p:nvCxnSpPr>
          <p:cNvPr id="27" name="Straight Arrow Connector 26"/>
          <p:cNvCxnSpPr>
            <a:cxnSpLocks/>
            <a:stCxn id="26" idx="1"/>
          </p:cNvCxnSpPr>
          <p:nvPr/>
        </p:nvCxnSpPr>
        <p:spPr>
          <a:xfrm flipH="1">
            <a:off x="2280002" y="3230245"/>
            <a:ext cx="4613922" cy="244637"/>
          </a:xfrm>
          <a:prstGeom prst="straightConnector1">
            <a:avLst/>
          </a:prstGeom>
          <a:ln w="57150">
            <a:solidFill>
              <a:srgbClr val="FF33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14" idx="1"/>
          </p:cNvCxnSpPr>
          <p:nvPr/>
        </p:nvCxnSpPr>
        <p:spPr>
          <a:xfrm flipH="1">
            <a:off x="5016001" y="1654324"/>
            <a:ext cx="1877924" cy="360560"/>
          </a:xfrm>
          <a:prstGeom prst="straightConnector1">
            <a:avLst/>
          </a:prstGeom>
          <a:ln w="57150">
            <a:solidFill>
              <a:srgbClr val="FF3333"/>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5"/>
          <p:cNvSpPr txBox="1">
            <a:spLocks/>
          </p:cNvSpPr>
          <p:nvPr/>
        </p:nvSpPr>
        <p:spPr>
          <a:xfrm>
            <a:off x="6893925" y="4638770"/>
            <a:ext cx="2639149" cy="735920"/>
          </a:xfrm>
          <a:prstGeom prst="rect">
            <a:avLst/>
          </a:prstGeom>
          <a:noFill/>
          <a:ln w="38100">
            <a:solidFill>
              <a:srgbClr val="00B0F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solidFill>
                  <a:srgbClr val="00B0F0"/>
                </a:solidFill>
                <a:latin typeface="+mn-lt"/>
              </a:rPr>
              <a:t>Graviational Waves GW170817</a:t>
            </a:r>
          </a:p>
        </p:txBody>
      </p:sp>
      <p:cxnSp>
        <p:nvCxnSpPr>
          <p:cNvPr id="25" name="Straight Arrow Connector 24"/>
          <p:cNvCxnSpPr>
            <a:cxnSpLocks/>
            <a:stCxn id="23" idx="1"/>
          </p:cNvCxnSpPr>
          <p:nvPr/>
        </p:nvCxnSpPr>
        <p:spPr>
          <a:xfrm flipH="1" flipV="1">
            <a:off x="2136000" y="4006195"/>
            <a:ext cx="4757925" cy="100053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 descr="http://science.sciencemag.org/content/sci/298/5598/1592/F4.large.jpg?width=800&amp;height=600&amp;carousel=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8919" y="872512"/>
            <a:ext cx="1729838" cy="16514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stoss"/>
          <p:cNvPicPr preferRelativeResize="0">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282" t="2091" r="1990" b="2442"/>
          <a:stretch/>
        </p:blipFill>
        <p:spPr bwMode="auto">
          <a:xfrm>
            <a:off x="10028919" y="2740923"/>
            <a:ext cx="1923028" cy="12652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62" name="Picture 2" descr="https://www.ligo.org/science/Publication-GW170817MMA/images/B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7088" y="4177898"/>
            <a:ext cx="1923029" cy="1763432"/>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p:cNvCxnSpPr>
            <a:cxnSpLocks/>
            <a:stCxn id="14" idx="1"/>
          </p:cNvCxnSpPr>
          <p:nvPr/>
        </p:nvCxnSpPr>
        <p:spPr>
          <a:xfrm flipH="1" flipV="1">
            <a:off x="5016001" y="1483310"/>
            <a:ext cx="1877924" cy="171014"/>
          </a:xfrm>
          <a:prstGeom prst="straightConnector1">
            <a:avLst/>
          </a:prstGeom>
          <a:ln w="57150">
            <a:solidFill>
              <a:srgbClr val="FF21BB"/>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a:stCxn id="26" idx="1"/>
          </p:cNvCxnSpPr>
          <p:nvPr/>
        </p:nvCxnSpPr>
        <p:spPr>
          <a:xfrm flipH="1" flipV="1">
            <a:off x="2280002" y="3143119"/>
            <a:ext cx="4613922" cy="87126"/>
          </a:xfrm>
          <a:prstGeom prst="straightConnector1">
            <a:avLst/>
          </a:prstGeom>
          <a:ln w="57150">
            <a:solidFill>
              <a:srgbClr val="FF21BB"/>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954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clrChange>
              <a:clrFrom>
                <a:srgbClr val="FFFFFF"/>
              </a:clrFrom>
              <a:clrTo>
                <a:srgbClr val="FFFFFF">
                  <a:alpha val="0"/>
                </a:srgbClr>
              </a:clrTo>
            </a:clrChange>
          </a:blip>
          <a:srcRect l="27895" t="26335" r="33947" b="18148"/>
          <a:stretch/>
        </p:blipFill>
        <p:spPr>
          <a:xfrm>
            <a:off x="37803" y="743087"/>
            <a:ext cx="6366544" cy="5641500"/>
          </a:xfrm>
          <a:prstGeom prst="rect">
            <a:avLst/>
          </a:prstGeom>
        </p:spPr>
      </p:pic>
      <p:sp>
        <p:nvSpPr>
          <p:cNvPr id="2" name="Title 1"/>
          <p:cNvSpPr>
            <a:spLocks noGrp="1"/>
          </p:cNvSpPr>
          <p:nvPr>
            <p:ph type="title"/>
          </p:nvPr>
        </p:nvSpPr>
        <p:spPr/>
        <p:txBody>
          <a:bodyPr/>
          <a:lstStyle/>
          <a:p>
            <a:r>
              <a:rPr lang="de-DE" dirty="0">
                <a:solidFill>
                  <a:prstClr val="white"/>
                </a:solidFill>
              </a:rPr>
              <a:t>N</a:t>
            </a:r>
            <a:r>
              <a:rPr lang="de-DE" sz="2800" dirty="0">
                <a:solidFill>
                  <a:prstClr val="white"/>
                </a:solidFill>
              </a:rPr>
              <a:t>EUTRON</a:t>
            </a:r>
            <a:r>
              <a:rPr lang="de-DE" dirty="0">
                <a:solidFill>
                  <a:prstClr val="white"/>
                </a:solidFill>
              </a:rPr>
              <a:t> M</a:t>
            </a:r>
            <a:r>
              <a:rPr lang="de-DE" sz="2800" dirty="0">
                <a:solidFill>
                  <a:prstClr val="white"/>
                </a:solidFill>
              </a:rPr>
              <a:t>ATTER</a:t>
            </a:r>
            <a:r>
              <a:rPr lang="de-DE" dirty="0">
                <a:solidFill>
                  <a:prstClr val="white"/>
                </a:solidFill>
              </a:rPr>
              <a:t> E</a:t>
            </a:r>
            <a:r>
              <a:rPr lang="de-DE" sz="2800" dirty="0">
                <a:solidFill>
                  <a:prstClr val="white"/>
                </a:solidFill>
              </a:rPr>
              <a:t>QUATION</a:t>
            </a:r>
            <a:r>
              <a:rPr lang="de-DE" dirty="0">
                <a:solidFill>
                  <a:prstClr val="white"/>
                </a:solidFill>
              </a:rPr>
              <a:t> O</a:t>
            </a:r>
            <a:r>
              <a:rPr lang="de-DE" sz="2800" dirty="0">
                <a:solidFill>
                  <a:prstClr val="white"/>
                </a:solidFill>
              </a:rPr>
              <a:t>F</a:t>
            </a:r>
            <a:r>
              <a:rPr lang="de-DE" dirty="0">
                <a:solidFill>
                  <a:prstClr val="white"/>
                </a:solidFill>
              </a:rPr>
              <a:t> S</a:t>
            </a:r>
            <a:r>
              <a:rPr lang="de-DE" sz="2800" dirty="0">
                <a:solidFill>
                  <a:prstClr val="white"/>
                </a:solidFill>
              </a:rPr>
              <a:t>TATE </a:t>
            </a:r>
            <a:r>
              <a:rPr lang="de-DE" dirty="0">
                <a:solidFill>
                  <a:prstClr val="white"/>
                </a:solidFill>
              </a:rPr>
              <a:t>(EOS) – C</a:t>
            </a:r>
            <a:r>
              <a:rPr lang="de-DE" sz="2800" dirty="0">
                <a:solidFill>
                  <a:prstClr val="white"/>
                </a:solidFill>
              </a:rPr>
              <a:t>URRENT</a:t>
            </a:r>
            <a:r>
              <a:rPr lang="de-DE" dirty="0">
                <a:solidFill>
                  <a:prstClr val="white"/>
                </a:solidFill>
              </a:rPr>
              <a:t> S</a:t>
            </a:r>
            <a:r>
              <a:rPr lang="de-DE" sz="2800" dirty="0">
                <a:solidFill>
                  <a:prstClr val="white"/>
                </a:solidFill>
              </a:rPr>
              <a:t>TATUS</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36</a:t>
            </a:fld>
            <a:endParaRPr lang="en-GB" dirty="0"/>
          </a:p>
        </p:txBody>
      </p:sp>
      <p:grpSp>
        <p:nvGrpSpPr>
          <p:cNvPr id="6" name="Group 5">
            <a:extLst>
              <a:ext uri="{FF2B5EF4-FFF2-40B4-BE49-F238E27FC236}">
                <a16:creationId xmlns:a16="http://schemas.microsoft.com/office/drawing/2014/main" id="{3CDE1F9B-FC24-4315-8539-3CE32AA7B3CD}"/>
              </a:ext>
            </a:extLst>
          </p:cNvPr>
          <p:cNvGrpSpPr/>
          <p:nvPr/>
        </p:nvGrpSpPr>
        <p:grpSpPr>
          <a:xfrm>
            <a:off x="37803" y="6097519"/>
            <a:ext cx="5304161" cy="523220"/>
            <a:chOff x="60286" y="6270823"/>
            <a:chExt cx="5304161" cy="523220"/>
          </a:xfrm>
        </p:grpSpPr>
        <p:sp>
          <p:nvSpPr>
            <p:cNvPr id="16" name="TextBox 15"/>
            <p:cNvSpPr txBox="1"/>
            <p:nvPr/>
          </p:nvSpPr>
          <p:spPr>
            <a:xfrm>
              <a:off x="341873" y="6270823"/>
              <a:ext cx="5022574" cy="523220"/>
            </a:xfrm>
            <a:prstGeom prst="rect">
              <a:avLst/>
            </a:prstGeom>
            <a:noFill/>
          </p:spPr>
          <p:txBody>
            <a:bodyPr wrap="square" rtlCol="0">
              <a:spAutoFit/>
            </a:bodyPr>
            <a:lstStyle/>
            <a:p>
              <a:r>
                <a:rPr lang="da-DK" sz="1400" b="1" i="1" dirty="0"/>
                <a:t>C.Y. Tsang et al., arXiv:1807.06571</a:t>
              </a:r>
            </a:p>
            <a:p>
              <a:r>
                <a:rPr lang="da-DK" sz="1400" b="1" i="1" dirty="0"/>
                <a:t>LIGO-VIRGO: B. P. Abbott, et al., arXiv:1805.11581 (2018)</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86" y="6341867"/>
              <a:ext cx="327122" cy="216024"/>
            </a:xfrm>
            <a:prstGeom prst="rect">
              <a:avLst/>
            </a:prstGeom>
          </p:spPr>
        </p:pic>
      </p:grpSp>
      <p:sp>
        <p:nvSpPr>
          <p:cNvPr id="14" name="Content Placeholder 5"/>
          <p:cNvSpPr txBox="1">
            <a:spLocks/>
          </p:cNvSpPr>
          <p:nvPr/>
        </p:nvSpPr>
        <p:spPr>
          <a:xfrm>
            <a:off x="6893925" y="1122749"/>
            <a:ext cx="2639148" cy="1063149"/>
          </a:xfrm>
          <a:prstGeom prst="rect">
            <a:avLst/>
          </a:prstGeom>
          <a:noFill/>
          <a:ln w="38100">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latin typeface="+mn-lt"/>
              </a:rPr>
              <a:t>Flow Experiments (</a:t>
            </a:r>
            <a:r>
              <a:rPr lang="el-GR" sz="2400" b="1" dirty="0">
                <a:latin typeface="+mn-lt"/>
              </a:rPr>
              <a:t>ρ</a:t>
            </a:r>
            <a:r>
              <a:rPr lang="de-DE" sz="2400" b="1" dirty="0">
                <a:latin typeface="+mn-lt"/>
              </a:rPr>
              <a:t>/</a:t>
            </a:r>
            <a:r>
              <a:rPr lang="el-GR" sz="2400" b="1" dirty="0">
                <a:latin typeface="+mn-lt"/>
              </a:rPr>
              <a:t>ρ</a:t>
            </a:r>
            <a:r>
              <a:rPr lang="de-DE" sz="2400" b="1" baseline="-25000" dirty="0">
                <a:latin typeface="+mn-lt"/>
              </a:rPr>
              <a:t>0</a:t>
            </a:r>
            <a:r>
              <a:rPr lang="de-DE" sz="2400" b="1" dirty="0">
                <a:latin typeface="+mn-lt"/>
              </a:rPr>
              <a:t> = 2 – 4.5) Soft-Stiff EOS</a:t>
            </a:r>
          </a:p>
        </p:txBody>
      </p:sp>
      <p:sp>
        <p:nvSpPr>
          <p:cNvPr id="26" name="Content Placeholder 5"/>
          <p:cNvSpPr txBox="1">
            <a:spLocks/>
          </p:cNvSpPr>
          <p:nvPr/>
        </p:nvSpPr>
        <p:spPr>
          <a:xfrm>
            <a:off x="6893924" y="2698931"/>
            <a:ext cx="2639149" cy="1062627"/>
          </a:xfrm>
          <a:prstGeom prst="rect">
            <a:avLst/>
          </a:prstGeom>
          <a:noFill/>
          <a:ln w="38100">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latin typeface="+mn-lt"/>
              </a:rPr>
              <a:t>Kaon Experiments (</a:t>
            </a:r>
            <a:r>
              <a:rPr lang="el-GR" sz="2400" b="1" dirty="0">
                <a:latin typeface="+mn-lt"/>
              </a:rPr>
              <a:t>ρ</a:t>
            </a:r>
            <a:r>
              <a:rPr lang="de-DE" sz="2400" b="1" dirty="0">
                <a:latin typeface="+mn-lt"/>
              </a:rPr>
              <a:t>/</a:t>
            </a:r>
            <a:r>
              <a:rPr lang="el-GR" sz="2400" b="1" dirty="0">
                <a:latin typeface="+mn-lt"/>
              </a:rPr>
              <a:t>ρ</a:t>
            </a:r>
            <a:r>
              <a:rPr lang="de-DE" sz="2400" b="1" baseline="-25000" dirty="0">
                <a:latin typeface="+mn-lt"/>
              </a:rPr>
              <a:t>0</a:t>
            </a:r>
            <a:r>
              <a:rPr lang="de-DE" sz="2400" b="1" dirty="0">
                <a:latin typeface="+mn-lt"/>
              </a:rPr>
              <a:t> = 1.2 – 2.2) Soft EOS</a:t>
            </a:r>
          </a:p>
        </p:txBody>
      </p:sp>
      <p:cxnSp>
        <p:nvCxnSpPr>
          <p:cNvPr id="27" name="Straight Arrow Connector 26"/>
          <p:cNvCxnSpPr>
            <a:cxnSpLocks/>
            <a:stCxn id="26" idx="1"/>
          </p:cNvCxnSpPr>
          <p:nvPr/>
        </p:nvCxnSpPr>
        <p:spPr>
          <a:xfrm flipH="1">
            <a:off x="2280002" y="3230245"/>
            <a:ext cx="4613922" cy="244637"/>
          </a:xfrm>
          <a:prstGeom prst="straightConnector1">
            <a:avLst/>
          </a:prstGeom>
          <a:ln w="57150">
            <a:solidFill>
              <a:srgbClr val="FF33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14" idx="1"/>
          </p:cNvCxnSpPr>
          <p:nvPr/>
        </p:nvCxnSpPr>
        <p:spPr>
          <a:xfrm flipH="1">
            <a:off x="5016001" y="1654324"/>
            <a:ext cx="1877924" cy="360560"/>
          </a:xfrm>
          <a:prstGeom prst="straightConnector1">
            <a:avLst/>
          </a:prstGeom>
          <a:ln w="57150">
            <a:solidFill>
              <a:srgbClr val="FF3333"/>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5"/>
          <p:cNvSpPr txBox="1">
            <a:spLocks/>
          </p:cNvSpPr>
          <p:nvPr/>
        </p:nvSpPr>
        <p:spPr>
          <a:xfrm>
            <a:off x="6893925" y="4638770"/>
            <a:ext cx="2639149" cy="735920"/>
          </a:xfrm>
          <a:prstGeom prst="rect">
            <a:avLst/>
          </a:prstGeom>
          <a:noFill/>
          <a:ln w="38100">
            <a:solidFill>
              <a:srgbClr val="00B0F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solidFill>
                  <a:srgbClr val="00B0F0"/>
                </a:solidFill>
                <a:latin typeface="+mn-lt"/>
              </a:rPr>
              <a:t>Graviational Waves GW170817</a:t>
            </a:r>
          </a:p>
        </p:txBody>
      </p:sp>
      <p:cxnSp>
        <p:nvCxnSpPr>
          <p:cNvPr id="25" name="Straight Arrow Connector 24"/>
          <p:cNvCxnSpPr>
            <a:cxnSpLocks/>
            <a:stCxn id="23" idx="1"/>
          </p:cNvCxnSpPr>
          <p:nvPr/>
        </p:nvCxnSpPr>
        <p:spPr>
          <a:xfrm flipH="1" flipV="1">
            <a:off x="2136000" y="4006195"/>
            <a:ext cx="4757925" cy="100053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 descr="http://science.sciencemag.org/content/sci/298/5598/1592/F4.large.jpg?width=800&amp;height=600&amp;carousel=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8919" y="872512"/>
            <a:ext cx="1729838" cy="16514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stoss"/>
          <p:cNvPicPr preferRelativeResize="0">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282" t="2091" r="1990" b="2442"/>
          <a:stretch/>
        </p:blipFill>
        <p:spPr bwMode="auto">
          <a:xfrm>
            <a:off x="10028919" y="2740923"/>
            <a:ext cx="1923028" cy="12652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62" name="Picture 2" descr="https://www.ligo.org/science/Publication-GW170817MMA/images/B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7088" y="4177898"/>
            <a:ext cx="1923029" cy="176343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5812366" y="6073372"/>
            <a:ext cx="6257751" cy="461665"/>
          </a:xfrm>
          <a:prstGeom prst="rect">
            <a:avLst/>
          </a:prstGeom>
          <a:solidFill>
            <a:srgbClr val="FFFF00">
              <a:alpha val="75000"/>
            </a:srgbClr>
          </a:solidFill>
        </p:spPr>
        <p:txBody>
          <a:bodyPr wrap="square">
            <a:spAutoFit/>
          </a:bodyPr>
          <a:lstStyle/>
          <a:p>
            <a:pPr lvl="0" algn="ctr"/>
            <a:r>
              <a:rPr lang="de-DE" sz="2400" b="1" dirty="0"/>
              <a:t>Constraints on Asymmetric Matter EOS </a:t>
            </a:r>
            <a:r>
              <a:rPr lang="de-DE" sz="2400" b="1" dirty="0">
                <a:sym typeface="Wingdings" panose="05000000000000000000" pitchFamily="2" charset="2"/>
              </a:rPr>
              <a:t></a:t>
            </a:r>
            <a:r>
              <a:rPr lang="de-DE" sz="2400" b="1" dirty="0"/>
              <a:t> CBM</a:t>
            </a:r>
          </a:p>
        </p:txBody>
      </p:sp>
      <p:cxnSp>
        <p:nvCxnSpPr>
          <p:cNvPr id="51" name="Straight Arrow Connector 50"/>
          <p:cNvCxnSpPr>
            <a:cxnSpLocks/>
            <a:stCxn id="14" idx="1"/>
          </p:cNvCxnSpPr>
          <p:nvPr/>
        </p:nvCxnSpPr>
        <p:spPr>
          <a:xfrm flipH="1" flipV="1">
            <a:off x="5016001" y="1483310"/>
            <a:ext cx="1877924" cy="171014"/>
          </a:xfrm>
          <a:prstGeom prst="straightConnector1">
            <a:avLst/>
          </a:prstGeom>
          <a:ln w="57150">
            <a:solidFill>
              <a:srgbClr val="FF21BB"/>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a:stCxn id="26" idx="1"/>
          </p:cNvCxnSpPr>
          <p:nvPr/>
        </p:nvCxnSpPr>
        <p:spPr>
          <a:xfrm flipH="1" flipV="1">
            <a:off x="2280002" y="3143119"/>
            <a:ext cx="4613922" cy="87126"/>
          </a:xfrm>
          <a:prstGeom prst="straightConnector1">
            <a:avLst/>
          </a:prstGeom>
          <a:ln w="57150">
            <a:solidFill>
              <a:srgbClr val="FF21BB"/>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743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9F68777-B306-443A-9536-B13E994D550A}"/>
              </a:ext>
            </a:extLst>
          </p:cNvPr>
          <p:cNvGrpSpPr/>
          <p:nvPr/>
        </p:nvGrpSpPr>
        <p:grpSpPr>
          <a:xfrm>
            <a:off x="-4249" y="2123486"/>
            <a:ext cx="4160203" cy="4397991"/>
            <a:chOff x="-4249" y="2123486"/>
            <a:chExt cx="4160203" cy="4397991"/>
          </a:xfrm>
        </p:grpSpPr>
        <p:pic>
          <p:nvPicPr>
            <p:cNvPr id="42" name="Picture 41">
              <a:extLst>
                <a:ext uri="{FF2B5EF4-FFF2-40B4-BE49-F238E27FC236}">
                  <a16:creationId xmlns:a16="http://schemas.microsoft.com/office/drawing/2014/main" id="{29E8664A-48B8-4479-BFCA-A59D383BA072}"/>
                </a:ext>
              </a:extLst>
            </p:cNvPr>
            <p:cNvPicPr>
              <a:picLocks noChangeAspect="1"/>
            </p:cNvPicPr>
            <p:nvPr/>
          </p:nvPicPr>
          <p:blipFill rotWithShape="1">
            <a:blip r:embed="rId3">
              <a:clrChange>
                <a:clrFrom>
                  <a:srgbClr val="FFFFFF"/>
                </a:clrFrom>
                <a:clrTo>
                  <a:srgbClr val="FFFFFF">
                    <a:alpha val="0"/>
                  </a:srgbClr>
                </a:clrTo>
              </a:clrChange>
            </a:blip>
            <a:srcRect l="41732" t="12204" r="18701" b="6956"/>
            <a:stretch/>
          </p:blipFill>
          <p:spPr>
            <a:xfrm>
              <a:off x="329130" y="2123486"/>
              <a:ext cx="3826824" cy="4397991"/>
            </a:xfrm>
            <a:prstGeom prst="rect">
              <a:avLst/>
            </a:prstGeom>
            <a:solidFill>
              <a:schemeClr val="bg1"/>
            </a:solidFill>
          </p:spPr>
        </p:pic>
        <p:pic>
          <p:nvPicPr>
            <p:cNvPr id="30" name="Picture 29">
              <a:extLst>
                <a:ext uri="{FF2B5EF4-FFF2-40B4-BE49-F238E27FC236}">
                  <a16:creationId xmlns:a16="http://schemas.microsoft.com/office/drawing/2014/main" id="{E7949762-F51E-4184-A711-4BBA8770410E}"/>
                </a:ext>
              </a:extLst>
            </p:cNvPr>
            <p:cNvPicPr>
              <a:picLocks noChangeAspect="1"/>
            </p:cNvPicPr>
            <p:nvPr/>
          </p:nvPicPr>
          <p:blipFill rotWithShape="1">
            <a:blip r:embed="rId4">
              <a:clrChange>
                <a:clrFrom>
                  <a:srgbClr val="FFFFFF"/>
                </a:clrFrom>
                <a:clrTo>
                  <a:srgbClr val="FFFFFF">
                    <a:alpha val="0"/>
                  </a:srgbClr>
                </a:clrTo>
              </a:clrChange>
            </a:blip>
            <a:srcRect l="20472" t="34071" r="75394" b="39758"/>
            <a:stretch/>
          </p:blipFill>
          <p:spPr>
            <a:xfrm>
              <a:off x="-4249" y="2937499"/>
              <a:ext cx="488478" cy="1739550"/>
            </a:xfrm>
            <a:prstGeom prst="rect">
              <a:avLst/>
            </a:prstGeom>
            <a:solidFill>
              <a:schemeClr val="bg1"/>
            </a:solidFill>
          </p:spPr>
        </p:pic>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8B33C-0997-4584-9B24-5637E886E672}"/>
                  </a:ext>
                </a:extLst>
              </p:cNvPr>
              <p:cNvSpPr>
                <a:spLocks noGrp="1"/>
              </p:cNvSpPr>
              <p:nvPr>
                <p:ph type="title"/>
              </p:nvPr>
            </p:nvSpPr>
            <p:spPr/>
            <p:txBody>
              <a:bodyPr/>
              <a:lstStyle/>
              <a:p>
                <a:r>
                  <a:rPr lang="en-US" dirty="0"/>
                  <a:t>N</a:t>
                </a:r>
                <a:r>
                  <a:rPr lang="en-US" sz="2800" dirty="0"/>
                  <a:t>UCLEAR</a:t>
                </a:r>
                <a:r>
                  <a:rPr lang="en-US" dirty="0"/>
                  <a:t> S</a:t>
                </a:r>
                <a:r>
                  <a:rPr lang="en-US" sz="2800" dirty="0"/>
                  <a:t>YMMETRY</a:t>
                </a:r>
                <a:r>
                  <a:rPr lang="en-US" dirty="0"/>
                  <a:t> E</a:t>
                </a:r>
                <a:r>
                  <a:rPr lang="en-US" sz="2800" dirty="0"/>
                  <a:t>NERGY</a:t>
                </a:r>
                <a:r>
                  <a:rPr lang="en-US" dirty="0"/>
                  <a:t>: </a:t>
                </a:r>
                <a14:m>
                  <m:oMath xmlns:m="http://schemas.openxmlformats.org/officeDocument/2006/math">
                    <m:sSub>
                      <m:sSubPr>
                        <m:ctrlPr>
                          <a:rPr lang="en-US" sz="3200" i="1">
                            <a:solidFill>
                              <a:prstClr val="white"/>
                            </a:solidFill>
                            <a:latin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m:t>
                        </m:r>
                        <m:r>
                          <m:rPr>
                            <m:sty m:val="p"/>
                          </m:rPr>
                          <a:rPr lang="en-US" sz="3200">
                            <a:solidFill>
                              <a:prstClr val="white"/>
                            </a:solidFill>
                            <a:latin typeface="Cambria Math" panose="02040503050406030204" pitchFamily="18" charset="0"/>
                            <a:ea typeface="Cambria Math" panose="02040503050406030204" pitchFamily="18" charset="0"/>
                          </a:rPr>
                          <m:t>δ</m:t>
                        </m:r>
                      </m:e>
                    </m:d>
                    <m:r>
                      <a:rPr lang="en-US" sz="3200">
                        <a:solidFill>
                          <a:prstClr val="white"/>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m:rPr>
                            <m:sty m:val="p"/>
                          </m:rPr>
                          <a:rPr lang="en-US" sz="3200">
                            <a:latin typeface="Cambria Math" panose="02040503050406030204" pitchFamily="18" charset="0"/>
                          </a:rPr>
                          <m:t>E</m:t>
                        </m:r>
                      </m:e>
                      <m:sub>
                        <m:r>
                          <m:rPr>
                            <m:sty m:val="p"/>
                          </m:rPr>
                          <a:rPr lang="en-US" sz="3200">
                            <a:latin typeface="Cambria Math" panose="02040503050406030204" pitchFamily="18" charset="0"/>
                          </a:rPr>
                          <m:t>A</m:t>
                        </m:r>
                      </m:sub>
                    </m:sSub>
                    <m:d>
                      <m:dPr>
                        <m:ctrlPr>
                          <a:rPr lang="en-US" sz="3200" i="1">
                            <a:latin typeface="Cambria Math" panose="02040503050406030204" pitchFamily="18" charset="0"/>
                          </a:rPr>
                        </m:ctrlPr>
                      </m:dPr>
                      <m:e>
                        <m:r>
                          <m:rPr>
                            <m:sty m:val="p"/>
                          </m:rPr>
                          <a:rPr lang="en-US" sz="3200">
                            <a:latin typeface="Cambria Math" panose="02040503050406030204" pitchFamily="18" charset="0"/>
                            <a:ea typeface="Cambria Math" panose="02040503050406030204" pitchFamily="18" charset="0"/>
                          </a:rPr>
                          <m:t>ρ</m:t>
                        </m:r>
                        <m:r>
                          <a:rPr lang="en-US" sz="3200">
                            <a:latin typeface="Cambria Math" panose="02040503050406030204" pitchFamily="18" charset="0"/>
                            <a:ea typeface="Cambria Math" panose="02040503050406030204" pitchFamily="18" charset="0"/>
                          </a:rPr>
                          <m:t>,0</m:t>
                        </m:r>
                      </m:e>
                    </m:d>
                    <m:r>
                      <a:rPr lang="en-US" sz="3200">
                        <a:solidFill>
                          <a:prstClr val="white"/>
                        </a:solidFill>
                        <a:latin typeface="Cambria Math" panose="02040503050406030204" pitchFamily="18" charset="0"/>
                        <a:ea typeface="Cambria Math" panose="02040503050406030204" pitchFamily="18" charset="0"/>
                      </a:rPr>
                      <m:t>+</m:t>
                    </m:r>
                    <m:sSub>
                      <m:sSubPr>
                        <m:ctrlPr>
                          <a:rPr lang="en-US" sz="3200" i="1">
                            <a:solidFill>
                              <a:srgbClr val="FF0000"/>
                            </a:solidFill>
                            <a:latin typeface="Cambria Math" panose="02040503050406030204" pitchFamily="18" charset="0"/>
                            <a:ea typeface="Cambria Math" panose="02040503050406030204" pitchFamily="18" charset="0"/>
                          </a:rPr>
                        </m:ctrlPr>
                      </m:sSubPr>
                      <m:e>
                        <m:r>
                          <m:rPr>
                            <m:sty m:val="p"/>
                          </m:rPr>
                          <a:rPr lang="en-US" sz="3200">
                            <a:solidFill>
                              <a:srgbClr val="FF0000"/>
                            </a:solidFill>
                            <a:latin typeface="Cambria Math" panose="02040503050406030204" pitchFamily="18" charset="0"/>
                          </a:rPr>
                          <m:t>E</m:t>
                        </m:r>
                      </m:e>
                      <m:sub>
                        <m:r>
                          <m:rPr>
                            <m:sty m:val="p"/>
                          </m:rPr>
                          <a:rPr lang="en-US" sz="3200">
                            <a:solidFill>
                              <a:srgbClr val="FF0000"/>
                            </a:solidFill>
                            <a:latin typeface="Cambria Math" panose="02040503050406030204" pitchFamily="18" charset="0"/>
                          </a:rPr>
                          <m:t>SYM</m:t>
                        </m:r>
                      </m:sub>
                    </m:sSub>
                    <m:d>
                      <m:dPr>
                        <m:ctrlPr>
                          <a:rPr lang="en-US" sz="3200" i="1">
                            <a:solidFill>
                              <a:srgbClr val="FF0000"/>
                            </a:solidFill>
                            <a:latin typeface="Cambria Math" panose="02040503050406030204" pitchFamily="18" charset="0"/>
                          </a:rPr>
                        </m:ctrlPr>
                      </m:dPr>
                      <m:e>
                        <m:r>
                          <m:rPr>
                            <m:sty m:val="p"/>
                          </m:rPr>
                          <a:rPr lang="en-US" sz="3200">
                            <a:solidFill>
                              <a:srgbClr val="FF0000"/>
                            </a:solidFill>
                            <a:latin typeface="Cambria Math" panose="02040503050406030204" pitchFamily="18" charset="0"/>
                            <a:ea typeface="Cambria Math" panose="02040503050406030204" pitchFamily="18" charset="0"/>
                          </a:rPr>
                          <m:t>ρ</m:t>
                        </m:r>
                      </m:e>
                    </m:d>
                    <m:r>
                      <a:rPr lang="en-US" sz="3200" i="1" smtClean="0">
                        <a:solidFill>
                          <a:prstClr val="white"/>
                        </a:solidFill>
                        <a:latin typeface="Cambria Math" panose="02040503050406030204" pitchFamily="18" charset="0"/>
                        <a:ea typeface="Cambria Math" panose="02040503050406030204" pitchFamily="18" charset="0"/>
                      </a:rPr>
                      <m:t>∙</m:t>
                    </m:r>
                    <m:sSup>
                      <m:sSupPr>
                        <m:ctrlPr>
                          <a:rPr lang="en-US" sz="3200" i="1">
                            <a:solidFill>
                              <a:prstClr val="white"/>
                            </a:solidFill>
                            <a:latin typeface="Cambria Math" panose="02040503050406030204" pitchFamily="18" charset="0"/>
                            <a:ea typeface="Cambria Math" panose="02040503050406030204" pitchFamily="18" charset="0"/>
                          </a:rPr>
                        </m:ctrlPr>
                      </m:sSupPr>
                      <m:e>
                        <m:r>
                          <m:rPr>
                            <m:sty m:val="p"/>
                          </m:rPr>
                          <a:rPr lang="en-US" sz="3200">
                            <a:solidFill>
                              <a:prstClr val="white"/>
                            </a:solidFill>
                            <a:latin typeface="Cambria Math" panose="02040503050406030204" pitchFamily="18" charset="0"/>
                            <a:ea typeface="Cambria Math" panose="02040503050406030204" pitchFamily="18" charset="0"/>
                          </a:rPr>
                          <m:t>δ</m:t>
                        </m:r>
                      </m:e>
                      <m:sup>
                        <m:r>
                          <a:rPr lang="en-US" sz="3200">
                            <a:solidFill>
                              <a:prstClr val="white"/>
                            </a:solidFill>
                            <a:latin typeface="Cambria Math" panose="02040503050406030204" pitchFamily="18" charset="0"/>
                            <a:ea typeface="Cambria Math" panose="02040503050406030204" pitchFamily="18" charset="0"/>
                          </a:rPr>
                          <m:t>2</m:t>
                        </m:r>
                      </m:sup>
                    </m:sSup>
                  </m:oMath>
                </a14:m>
                <a:endParaRPr lang="en-DE" dirty="0"/>
              </a:p>
            </p:txBody>
          </p:sp>
        </mc:Choice>
        <mc:Fallback xmlns="">
          <p:sp>
            <p:nvSpPr>
              <p:cNvPr id="2" name="Title 1">
                <a:extLst>
                  <a:ext uri="{FF2B5EF4-FFF2-40B4-BE49-F238E27FC236}">
                    <a16:creationId xmlns:a16="http://schemas.microsoft.com/office/drawing/2014/main" id="{9118B33C-0997-4584-9B24-5637E886E672}"/>
                  </a:ext>
                </a:extLst>
              </p:cNvPr>
              <p:cNvSpPr>
                <a:spLocks noGrp="1" noRot="1" noChangeAspect="1" noMove="1" noResize="1" noEditPoints="1" noAdjustHandles="1" noChangeArrowheads="1" noChangeShapeType="1" noTextEdit="1"/>
              </p:cNvSpPr>
              <p:nvPr>
                <p:ph type="title"/>
              </p:nvPr>
            </p:nvSpPr>
            <p:spPr>
              <a:blipFill>
                <a:blip r:embed="rId5"/>
                <a:stretch>
                  <a:fillRect l="-52" t="-7937" b="-1825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BBF4332-A19F-4F49-943D-68C56759203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644AFC8-55CC-47B5-888D-D3EC45083EF2}"/>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59AB054-FFD8-4C88-A966-585671EF7339}"/>
              </a:ext>
            </a:extLst>
          </p:cNvPr>
          <p:cNvSpPr>
            <a:spLocks noGrp="1"/>
          </p:cNvSpPr>
          <p:nvPr>
            <p:ph type="sldNum" sz="quarter" idx="12"/>
          </p:nvPr>
        </p:nvSpPr>
        <p:spPr/>
        <p:txBody>
          <a:bodyPr/>
          <a:lstStyle/>
          <a:p>
            <a:fld id="{2A4535BA-AEF2-4785-BF1B-EDE950106C20}" type="slidenum">
              <a:rPr lang="en-GB" smtClean="0"/>
              <a:pPr/>
              <a:t>37</a:t>
            </a:fld>
            <a:endParaRPr lang="en-GB" dirty="0"/>
          </a:p>
        </p:txBody>
      </p:sp>
      <p:grpSp>
        <p:nvGrpSpPr>
          <p:cNvPr id="20" name="Group 19">
            <a:extLst>
              <a:ext uri="{FF2B5EF4-FFF2-40B4-BE49-F238E27FC236}">
                <a16:creationId xmlns:a16="http://schemas.microsoft.com/office/drawing/2014/main" id="{94452E52-F558-43FD-B586-DED1580BA011}"/>
              </a:ext>
            </a:extLst>
          </p:cNvPr>
          <p:cNvGrpSpPr/>
          <p:nvPr/>
        </p:nvGrpSpPr>
        <p:grpSpPr>
          <a:xfrm>
            <a:off x="1848000" y="871858"/>
            <a:ext cx="7992000" cy="1545346"/>
            <a:chOff x="1672166" y="1401834"/>
            <a:chExt cx="7992000" cy="2272894"/>
          </a:xfrm>
        </p:grpSpPr>
        <mc:AlternateContent xmlns:mc="http://schemas.openxmlformats.org/markup-compatibility/2006" xmlns:a14="http://schemas.microsoft.com/office/drawing/2010/main">
          <mc:Choice Requires="a14">
            <p:sp>
              <p:nvSpPr>
                <p:cNvPr id="7" name="Object 14">
                  <a:extLst>
                    <a:ext uri="{FF2B5EF4-FFF2-40B4-BE49-F238E27FC236}">
                      <a16:creationId xmlns:a16="http://schemas.microsoft.com/office/drawing/2014/main" id="{80F2CC2E-9268-4592-B4C9-67CFFADE9D96}"/>
                    </a:ext>
                  </a:extLst>
                </p:cNvPr>
                <p:cNvSpPr txBox="1"/>
                <p:nvPr/>
              </p:nvSpPr>
              <p:spPr>
                <a:xfrm>
                  <a:off x="1672166" y="1401834"/>
                  <a:ext cx="7992000" cy="1478205"/>
                </a:xfrm>
                <a:prstGeom prst="rect">
                  <a:avLst/>
                </a:prstGeom>
                <a:noFill/>
                <a:ln w="38100">
                  <a:solidFill>
                    <a:srgbClr val="FF0000"/>
                  </a:solidFill>
                </a:ln>
              </p:spPr>
              <p:txBody>
                <a:bodyPr anchor="t">
                  <a:noAutofit/>
                </a:bodyPr>
                <a:lstStyle/>
                <a:p>
                  <a:pPr algn="ctr"/>
                  <a14:m>
                    <m:oMathPara xmlns:m="http://schemas.openxmlformats.org/officeDocument/2006/math">
                      <m:oMathParaPr>
                        <m:jc m:val="center"/>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a:solidFill>
                                  <a:srgbClr val="FF0000"/>
                                </a:solidFill>
                                <a:latin typeface="Cambria Math" panose="02040503050406030204" pitchFamily="18" charset="0"/>
                              </a:rPr>
                              <m:t>E</m:t>
                            </m:r>
                          </m:e>
                          <m:sub>
                            <m:r>
                              <m:rPr>
                                <m:sty m:val="p"/>
                              </m:rPr>
                              <a:rPr lang="en-US" sz="2400">
                                <a:solidFill>
                                  <a:srgbClr val="FF0000"/>
                                </a:solidFill>
                                <a:latin typeface="Cambria Math" panose="02040503050406030204" pitchFamily="18" charset="0"/>
                              </a:rPr>
                              <m:t>sym</m:t>
                            </m:r>
                          </m:sub>
                        </m:sSub>
                        <m:d>
                          <m:dPr>
                            <m:ctrlPr>
                              <a:rPr lang="en-GB" sz="2400" i="1">
                                <a:solidFill>
                                  <a:srgbClr val="FF0000"/>
                                </a:solidFill>
                                <a:latin typeface="Cambria Math" panose="02040503050406030204" pitchFamily="18" charset="0"/>
                              </a:rPr>
                            </m:ctrlPr>
                          </m:dPr>
                          <m:e>
                            <m:r>
                              <m:rPr>
                                <m:sty m:val="p"/>
                              </m:rPr>
                              <a:rPr lang="en-GB" sz="2400" i="0" smtClean="0">
                                <a:solidFill>
                                  <a:srgbClr val="FF0000"/>
                                </a:solidFill>
                                <a:latin typeface="Cambria Math" panose="02040503050406030204" pitchFamily="18" charset="0"/>
                                <a:ea typeface="Cambria Math" panose="02040503050406030204" pitchFamily="18" charset="0"/>
                              </a:rPr>
                              <m:t>ρ</m:t>
                            </m:r>
                          </m:e>
                        </m:d>
                        <m:r>
                          <a:rPr lang="en-US" sz="2400" b="0" i="1" smtClean="0">
                            <a:solidFill>
                              <a:prstClr val="black"/>
                            </a:solidFill>
                            <a:latin typeface="Cambria Math" panose="02040503050406030204" pitchFamily="18" charset="0"/>
                          </a:rPr>
                          <m:t>= </m:t>
                        </m:r>
                        <m:sSub>
                          <m:sSubPr>
                            <m:ctrlPr>
                              <a:rPr lang="en-US" sz="2400" i="1">
                                <a:solidFill>
                                  <a:prstClr val="black"/>
                                </a:solidFill>
                                <a:latin typeface="Cambria Math" panose="02040503050406030204" pitchFamily="18" charset="0"/>
                              </a:rPr>
                            </m:ctrlPr>
                          </m:sSubPr>
                          <m:e>
                            <m:r>
                              <m:rPr>
                                <m:sty m:val="p"/>
                              </m:rPr>
                              <a:rPr lang="en-US" sz="2400">
                                <a:solidFill>
                                  <a:prstClr val="black"/>
                                </a:solidFill>
                                <a:latin typeface="Cambria Math" panose="02040503050406030204" pitchFamily="18" charset="0"/>
                              </a:rPr>
                              <m:t>E</m:t>
                            </m:r>
                          </m:e>
                          <m:sub>
                            <m:r>
                              <m:rPr>
                                <m:sty m:val="p"/>
                              </m:rPr>
                              <a:rPr lang="en-US" sz="2400">
                                <a:solidFill>
                                  <a:prstClr val="black"/>
                                </a:solidFill>
                                <a:latin typeface="Cambria Math" panose="02040503050406030204" pitchFamily="18" charset="0"/>
                              </a:rPr>
                              <m:t>sym</m:t>
                            </m:r>
                          </m:sub>
                        </m:sSub>
                        <m:d>
                          <m:dPr>
                            <m:ctrlPr>
                              <a:rPr lang="en-GB" sz="2400" i="1">
                                <a:solidFill>
                                  <a:prstClr val="black"/>
                                </a:solidFill>
                                <a:latin typeface="Cambria Math" panose="02040503050406030204" pitchFamily="18" charset="0"/>
                              </a:rPr>
                            </m:ctrlPr>
                          </m:dPr>
                          <m:e>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e>
                        </m:d>
                        <m:r>
                          <a:rPr lang="en-US" sz="2400">
                            <a:solidFill>
                              <a:prstClr val="black"/>
                            </a:solidFill>
                            <a:latin typeface="Cambria Math" panose="02040503050406030204" pitchFamily="18" charset="0"/>
                          </a:rPr>
                          <m:t>+ </m:t>
                        </m:r>
                        <m:f>
                          <m:fPr>
                            <m:ctrlPr>
                              <a:rPr lang="en-US" sz="2400" i="1">
                                <a:solidFill>
                                  <a:prstClr val="black"/>
                                </a:solidFill>
                                <a:latin typeface="Cambria Math" panose="02040503050406030204" pitchFamily="18" charset="0"/>
                              </a:rPr>
                            </m:ctrlPr>
                          </m:fPr>
                          <m:num>
                            <m:r>
                              <m:rPr>
                                <m:sty m:val="p"/>
                              </m:rPr>
                              <a:rPr lang="en-US" sz="2400">
                                <a:solidFill>
                                  <a:prstClr val="black"/>
                                </a:solidFill>
                                <a:latin typeface="Cambria Math" panose="02040503050406030204" pitchFamily="18" charset="0"/>
                              </a:rPr>
                              <m:t>L</m:t>
                            </m:r>
                          </m:num>
                          <m:den>
                            <m:r>
                              <a:rPr lang="en-US" sz="2400">
                                <a:solidFill>
                                  <a:prstClr val="black"/>
                                </a:solidFill>
                                <a:latin typeface="Cambria Math" panose="02040503050406030204" pitchFamily="18" charset="0"/>
                              </a:rPr>
                              <m:t>3</m:t>
                            </m:r>
                          </m:den>
                        </m:f>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a:solidFill>
                                      <a:prstClr val="black"/>
                                    </a:solidFill>
                                    <a:latin typeface="Cambria Math" panose="02040503050406030204" pitchFamily="18" charset="0"/>
                                  </a:rPr>
                                  <m:t>ρ</m:t>
                                </m:r>
                                <m:r>
                                  <a:rPr lang="en-US" sz="2400">
                                    <a:solidFill>
                                      <a:prstClr val="black"/>
                                    </a:solidFill>
                                    <a:latin typeface="Cambria Math" panose="02040503050406030204" pitchFamily="18" charset="0"/>
                                  </a:rPr>
                                  <m:t>−</m:t>
                                </m:r>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num>
                              <m:den>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den>
                            </m:f>
                          </m:e>
                        </m:d>
                        <m:r>
                          <a:rPr lang="en-US" sz="2400">
                            <a:solidFill>
                              <a:prstClr val="black"/>
                            </a:solidFill>
                            <a:latin typeface="Cambria Math" panose="02040503050406030204" pitchFamily="18" charset="0"/>
                          </a:rPr>
                          <m:t>+</m:t>
                        </m:r>
                        <m:f>
                          <m:fPr>
                            <m:ctrlPr>
                              <a:rPr lang="en-US" sz="2400" i="1">
                                <a:solidFill>
                                  <a:prstClr val="black"/>
                                </a:solidFill>
                                <a:latin typeface="Cambria Math" panose="02040503050406030204" pitchFamily="18" charset="0"/>
                              </a:rPr>
                            </m:ctrlPr>
                          </m:fPr>
                          <m:num>
                            <m:sSub>
                              <m:sSubPr>
                                <m:ctrlPr>
                                  <a:rPr lang="en-US" sz="2400" i="1">
                                    <a:solidFill>
                                      <a:prstClr val="black"/>
                                    </a:solidFill>
                                    <a:latin typeface="Cambria Math" panose="02040503050406030204" pitchFamily="18" charset="0"/>
                                  </a:rPr>
                                </m:ctrlPr>
                              </m:sSubPr>
                              <m:e>
                                <m:r>
                                  <m:rPr>
                                    <m:sty m:val="p"/>
                                  </m:rPr>
                                  <a:rPr lang="en-US" sz="2400">
                                    <a:solidFill>
                                      <a:prstClr val="black"/>
                                    </a:solidFill>
                                    <a:latin typeface="Cambria Math" panose="02040503050406030204" pitchFamily="18" charset="0"/>
                                  </a:rPr>
                                  <m:t>K</m:t>
                                </m:r>
                              </m:e>
                              <m:sub>
                                <m:r>
                                  <m:rPr>
                                    <m:sty m:val="p"/>
                                  </m:rPr>
                                  <a:rPr lang="en-US" sz="2400">
                                    <a:solidFill>
                                      <a:prstClr val="black"/>
                                    </a:solidFill>
                                    <a:latin typeface="Cambria Math" panose="02040503050406030204" pitchFamily="18" charset="0"/>
                                  </a:rPr>
                                  <m:t>sym</m:t>
                                </m:r>
                              </m:sub>
                            </m:sSub>
                          </m:num>
                          <m:den>
                            <m:r>
                              <a:rPr lang="en-US" sz="2400">
                                <a:solidFill>
                                  <a:prstClr val="black"/>
                                </a:solidFill>
                                <a:latin typeface="Cambria Math" panose="02040503050406030204" pitchFamily="18" charset="0"/>
                              </a:rPr>
                              <m:t>18</m:t>
                            </m:r>
                          </m:den>
                        </m:f>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a:solidFill>
                                          <a:prstClr val="black"/>
                                        </a:solidFill>
                                        <a:latin typeface="Cambria Math" panose="02040503050406030204" pitchFamily="18" charset="0"/>
                                      </a:rPr>
                                      <m:t>ρ</m:t>
                                    </m:r>
                                    <m:r>
                                      <a:rPr lang="en-US" sz="2400">
                                        <a:solidFill>
                                          <a:prstClr val="black"/>
                                        </a:solidFill>
                                        <a:latin typeface="Cambria Math" panose="02040503050406030204" pitchFamily="18" charset="0"/>
                                      </a:rPr>
                                      <m:t>−</m:t>
                                    </m:r>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num>
                                  <m:den>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den>
                                </m:f>
                              </m:e>
                            </m:d>
                          </m:e>
                          <m:sup>
                            <m:r>
                              <a:rPr lang="en-US" sz="2400">
                                <a:solidFill>
                                  <a:prstClr val="black"/>
                                </a:solidFill>
                                <a:latin typeface="Cambria Math" panose="02040503050406030204" pitchFamily="18" charset="0"/>
                              </a:rPr>
                              <m:t>2</m:t>
                            </m:r>
                          </m:sup>
                        </m:sSup>
                        <m:r>
                          <a:rPr lang="en-US" sz="2400" b="0" i="1" smtClean="0">
                            <a:solidFill>
                              <a:prstClr val="black"/>
                            </a:solidFill>
                            <a:latin typeface="Cambria Math" panose="02040503050406030204" pitchFamily="18" charset="0"/>
                          </a:rPr>
                          <m:t>+ …</m:t>
                        </m:r>
                      </m:oMath>
                    </m:oMathPara>
                  </a14:m>
                  <a:endParaRPr lang="en-US" sz="2400" b="0" dirty="0">
                    <a:solidFill>
                      <a:srgbClr val="000000"/>
                    </a:solidFill>
                  </a:endParaRPr>
                </a:p>
              </p:txBody>
            </p:sp>
          </mc:Choice>
          <mc:Fallback xmlns="">
            <p:sp>
              <p:nvSpPr>
                <p:cNvPr id="7" name="Object 14">
                  <a:extLst>
                    <a:ext uri="{FF2B5EF4-FFF2-40B4-BE49-F238E27FC236}">
                      <a16:creationId xmlns:a16="http://schemas.microsoft.com/office/drawing/2014/main" id="{80F2CC2E-9268-4592-B4C9-67CFFADE9D96}"/>
                    </a:ext>
                  </a:extLst>
                </p:cNvPr>
                <p:cNvSpPr txBox="1">
                  <a:spLocks noRot="1" noChangeAspect="1" noMove="1" noResize="1" noEditPoints="1" noAdjustHandles="1" noChangeArrowheads="1" noChangeShapeType="1" noTextEdit="1"/>
                </p:cNvSpPr>
                <p:nvPr/>
              </p:nvSpPr>
              <p:spPr>
                <a:xfrm>
                  <a:off x="1672166" y="1401834"/>
                  <a:ext cx="7992000" cy="1478205"/>
                </a:xfrm>
                <a:prstGeom prst="rect">
                  <a:avLst/>
                </a:prstGeom>
                <a:blipFill>
                  <a:blip r:embed="rId6"/>
                  <a:stretch>
                    <a:fillRect/>
                  </a:stretch>
                </a:blipFill>
                <a:ln w="38100">
                  <a:solidFill>
                    <a:srgbClr val="FF0000"/>
                  </a:solidFill>
                </a:ln>
              </p:spPr>
              <p:txBody>
                <a:bodyPr/>
                <a:lstStyle/>
                <a:p>
                  <a:r>
                    <a:rPr lang="en-DE">
                      <a:noFill/>
                    </a:rPr>
                    <a:t> </a:t>
                  </a:r>
                </a:p>
              </p:txBody>
            </p:sp>
          </mc:Fallback>
        </mc:AlternateContent>
        <p:sp>
          <p:nvSpPr>
            <p:cNvPr id="10" name="Right Brace 9">
              <a:extLst>
                <a:ext uri="{FF2B5EF4-FFF2-40B4-BE49-F238E27FC236}">
                  <a16:creationId xmlns:a16="http://schemas.microsoft.com/office/drawing/2014/main" id="{F123A36B-0268-435D-9C24-8143FE45B506}"/>
                </a:ext>
              </a:extLst>
            </p:cNvPr>
            <p:cNvSpPr/>
            <p:nvPr/>
          </p:nvSpPr>
          <p:spPr>
            <a:xfrm rot="5400000">
              <a:off x="5556787" y="2336224"/>
              <a:ext cx="149236" cy="1326110"/>
            </a:xfrm>
            <a:prstGeom prst="rightBrace">
              <a:avLst>
                <a:gd name="adj1" fmla="val 45375"/>
                <a:gd name="adj2" fmla="val 50000"/>
              </a:avLst>
            </a:prstGeom>
            <a:ln w="28575">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1" name="Content Placeholder 5">
              <a:extLst>
                <a:ext uri="{FF2B5EF4-FFF2-40B4-BE49-F238E27FC236}">
                  <a16:creationId xmlns:a16="http://schemas.microsoft.com/office/drawing/2014/main" id="{8F8A18A7-D36D-46B4-B767-60F5B2BBE9B7}"/>
                </a:ext>
              </a:extLst>
            </p:cNvPr>
            <p:cNvSpPr txBox="1">
              <a:spLocks/>
            </p:cNvSpPr>
            <p:nvPr/>
          </p:nvSpPr>
          <p:spPr>
            <a:xfrm>
              <a:off x="5184350" y="3229798"/>
              <a:ext cx="875232" cy="4320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sz="2000" b="1" dirty="0">
                  <a:solidFill>
                    <a:srgbClr val="0000FE"/>
                  </a:solidFill>
                  <a:latin typeface="+mn-lt"/>
                </a:rPr>
                <a:t>Slope</a:t>
              </a:r>
            </a:p>
          </p:txBody>
        </p:sp>
        <p:sp>
          <p:nvSpPr>
            <p:cNvPr id="12" name="Content Placeholder 5">
              <a:extLst>
                <a:ext uri="{FF2B5EF4-FFF2-40B4-BE49-F238E27FC236}">
                  <a16:creationId xmlns:a16="http://schemas.microsoft.com/office/drawing/2014/main" id="{FFA58B0D-6E6C-4567-9A0C-40EFC090B537}"/>
                </a:ext>
              </a:extLst>
            </p:cNvPr>
            <p:cNvSpPr txBox="1">
              <a:spLocks/>
            </p:cNvSpPr>
            <p:nvPr/>
          </p:nvSpPr>
          <p:spPr>
            <a:xfrm>
              <a:off x="6936958" y="3242728"/>
              <a:ext cx="1512000" cy="4320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sz="2000" b="1" dirty="0">
                  <a:solidFill>
                    <a:srgbClr val="0000FE"/>
                  </a:solidFill>
                  <a:latin typeface="+mn-lt"/>
                </a:rPr>
                <a:t>Curvature</a:t>
              </a:r>
            </a:p>
          </p:txBody>
        </p:sp>
        <p:sp>
          <p:nvSpPr>
            <p:cNvPr id="13" name="Right Brace 12">
              <a:extLst>
                <a:ext uri="{FF2B5EF4-FFF2-40B4-BE49-F238E27FC236}">
                  <a16:creationId xmlns:a16="http://schemas.microsoft.com/office/drawing/2014/main" id="{C5321DE1-5285-4B4C-AAB0-5569EE5B9FAA}"/>
                </a:ext>
              </a:extLst>
            </p:cNvPr>
            <p:cNvSpPr/>
            <p:nvPr/>
          </p:nvSpPr>
          <p:spPr>
            <a:xfrm rot="5400000">
              <a:off x="7540199" y="2049732"/>
              <a:ext cx="152116" cy="1922068"/>
            </a:xfrm>
            <a:prstGeom prst="rightBrace">
              <a:avLst>
                <a:gd name="adj1" fmla="val 45375"/>
                <a:gd name="adj2" fmla="val 50000"/>
              </a:avLst>
            </a:prstGeom>
            <a:ln w="28575">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grpSp>
    </p:spTree>
    <p:extLst>
      <p:ext uri="{BB962C8B-B14F-4D97-AF65-F5344CB8AC3E}">
        <p14:creationId xmlns:p14="http://schemas.microsoft.com/office/powerpoint/2010/main" val="3402297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9F68777-B306-443A-9536-B13E994D550A}"/>
              </a:ext>
            </a:extLst>
          </p:cNvPr>
          <p:cNvGrpSpPr/>
          <p:nvPr/>
        </p:nvGrpSpPr>
        <p:grpSpPr>
          <a:xfrm>
            <a:off x="-4249" y="2123486"/>
            <a:ext cx="4160203" cy="4397991"/>
            <a:chOff x="-4249" y="2123486"/>
            <a:chExt cx="4160203" cy="4397991"/>
          </a:xfrm>
        </p:grpSpPr>
        <p:pic>
          <p:nvPicPr>
            <p:cNvPr id="42" name="Picture 41">
              <a:extLst>
                <a:ext uri="{FF2B5EF4-FFF2-40B4-BE49-F238E27FC236}">
                  <a16:creationId xmlns:a16="http://schemas.microsoft.com/office/drawing/2014/main" id="{29E8664A-48B8-4479-BFCA-A59D383BA072}"/>
                </a:ext>
              </a:extLst>
            </p:cNvPr>
            <p:cNvPicPr>
              <a:picLocks noChangeAspect="1"/>
            </p:cNvPicPr>
            <p:nvPr/>
          </p:nvPicPr>
          <p:blipFill rotWithShape="1">
            <a:blip r:embed="rId3">
              <a:clrChange>
                <a:clrFrom>
                  <a:srgbClr val="FFFFFF"/>
                </a:clrFrom>
                <a:clrTo>
                  <a:srgbClr val="FFFFFF">
                    <a:alpha val="0"/>
                  </a:srgbClr>
                </a:clrTo>
              </a:clrChange>
            </a:blip>
            <a:srcRect l="41732" t="12204" r="18701" b="6956"/>
            <a:stretch/>
          </p:blipFill>
          <p:spPr>
            <a:xfrm>
              <a:off x="329130" y="2123486"/>
              <a:ext cx="3826824" cy="4397991"/>
            </a:xfrm>
            <a:prstGeom prst="rect">
              <a:avLst/>
            </a:prstGeom>
            <a:solidFill>
              <a:schemeClr val="bg1"/>
            </a:solidFill>
          </p:spPr>
        </p:pic>
        <p:pic>
          <p:nvPicPr>
            <p:cNvPr id="30" name="Picture 29">
              <a:extLst>
                <a:ext uri="{FF2B5EF4-FFF2-40B4-BE49-F238E27FC236}">
                  <a16:creationId xmlns:a16="http://schemas.microsoft.com/office/drawing/2014/main" id="{E7949762-F51E-4184-A711-4BBA8770410E}"/>
                </a:ext>
              </a:extLst>
            </p:cNvPr>
            <p:cNvPicPr>
              <a:picLocks noChangeAspect="1"/>
            </p:cNvPicPr>
            <p:nvPr/>
          </p:nvPicPr>
          <p:blipFill rotWithShape="1">
            <a:blip r:embed="rId4">
              <a:clrChange>
                <a:clrFrom>
                  <a:srgbClr val="FFFFFF"/>
                </a:clrFrom>
                <a:clrTo>
                  <a:srgbClr val="FFFFFF">
                    <a:alpha val="0"/>
                  </a:srgbClr>
                </a:clrTo>
              </a:clrChange>
            </a:blip>
            <a:srcRect l="20472" t="34071" r="75394" b="39758"/>
            <a:stretch/>
          </p:blipFill>
          <p:spPr>
            <a:xfrm>
              <a:off x="-4249" y="2937499"/>
              <a:ext cx="488478" cy="1739550"/>
            </a:xfrm>
            <a:prstGeom prst="rect">
              <a:avLst/>
            </a:prstGeom>
            <a:solidFill>
              <a:schemeClr val="bg1"/>
            </a:solidFill>
          </p:spPr>
        </p:pic>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8B33C-0997-4584-9B24-5637E886E672}"/>
                  </a:ext>
                </a:extLst>
              </p:cNvPr>
              <p:cNvSpPr>
                <a:spLocks noGrp="1"/>
              </p:cNvSpPr>
              <p:nvPr>
                <p:ph type="title"/>
              </p:nvPr>
            </p:nvSpPr>
            <p:spPr/>
            <p:txBody>
              <a:bodyPr/>
              <a:lstStyle/>
              <a:p>
                <a:r>
                  <a:rPr lang="en-US" dirty="0"/>
                  <a:t>N</a:t>
                </a:r>
                <a:r>
                  <a:rPr lang="en-US" sz="2800" dirty="0"/>
                  <a:t>UCLEAR</a:t>
                </a:r>
                <a:r>
                  <a:rPr lang="en-US" dirty="0"/>
                  <a:t> S</a:t>
                </a:r>
                <a:r>
                  <a:rPr lang="en-US" sz="2800" dirty="0"/>
                  <a:t>YMMETRY</a:t>
                </a:r>
                <a:r>
                  <a:rPr lang="en-US" dirty="0"/>
                  <a:t> E</a:t>
                </a:r>
                <a:r>
                  <a:rPr lang="en-US" sz="2800" dirty="0"/>
                  <a:t>NERGY</a:t>
                </a:r>
                <a:r>
                  <a:rPr lang="en-US" dirty="0"/>
                  <a:t>: </a:t>
                </a:r>
                <a14:m>
                  <m:oMath xmlns:m="http://schemas.openxmlformats.org/officeDocument/2006/math">
                    <m:sSub>
                      <m:sSubPr>
                        <m:ctrlPr>
                          <a:rPr lang="en-US" sz="3200" i="1">
                            <a:solidFill>
                              <a:prstClr val="white"/>
                            </a:solidFill>
                            <a:latin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m:t>
                        </m:r>
                        <m:r>
                          <m:rPr>
                            <m:sty m:val="p"/>
                          </m:rPr>
                          <a:rPr lang="en-US" sz="3200">
                            <a:solidFill>
                              <a:prstClr val="white"/>
                            </a:solidFill>
                            <a:latin typeface="Cambria Math" panose="02040503050406030204" pitchFamily="18" charset="0"/>
                            <a:ea typeface="Cambria Math" panose="02040503050406030204" pitchFamily="18" charset="0"/>
                          </a:rPr>
                          <m:t>δ</m:t>
                        </m:r>
                      </m:e>
                    </m:d>
                    <m:r>
                      <a:rPr lang="en-US" sz="3200">
                        <a:solidFill>
                          <a:prstClr val="white"/>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m:rPr>
                            <m:sty m:val="p"/>
                          </m:rPr>
                          <a:rPr lang="en-US" sz="3200">
                            <a:latin typeface="Cambria Math" panose="02040503050406030204" pitchFamily="18" charset="0"/>
                          </a:rPr>
                          <m:t>E</m:t>
                        </m:r>
                      </m:e>
                      <m:sub>
                        <m:r>
                          <m:rPr>
                            <m:sty m:val="p"/>
                          </m:rPr>
                          <a:rPr lang="en-US" sz="3200">
                            <a:latin typeface="Cambria Math" panose="02040503050406030204" pitchFamily="18" charset="0"/>
                          </a:rPr>
                          <m:t>A</m:t>
                        </m:r>
                      </m:sub>
                    </m:sSub>
                    <m:d>
                      <m:dPr>
                        <m:ctrlPr>
                          <a:rPr lang="en-US" sz="3200" i="1">
                            <a:latin typeface="Cambria Math" panose="02040503050406030204" pitchFamily="18" charset="0"/>
                          </a:rPr>
                        </m:ctrlPr>
                      </m:dPr>
                      <m:e>
                        <m:r>
                          <m:rPr>
                            <m:sty m:val="p"/>
                          </m:rPr>
                          <a:rPr lang="en-US" sz="3200">
                            <a:latin typeface="Cambria Math" panose="02040503050406030204" pitchFamily="18" charset="0"/>
                            <a:ea typeface="Cambria Math" panose="02040503050406030204" pitchFamily="18" charset="0"/>
                          </a:rPr>
                          <m:t>ρ</m:t>
                        </m:r>
                        <m:r>
                          <a:rPr lang="en-US" sz="3200">
                            <a:latin typeface="Cambria Math" panose="02040503050406030204" pitchFamily="18" charset="0"/>
                            <a:ea typeface="Cambria Math" panose="02040503050406030204" pitchFamily="18" charset="0"/>
                          </a:rPr>
                          <m:t>,0</m:t>
                        </m:r>
                      </m:e>
                    </m:d>
                    <m:r>
                      <a:rPr lang="en-US" sz="3200">
                        <a:solidFill>
                          <a:prstClr val="white"/>
                        </a:solidFill>
                        <a:latin typeface="Cambria Math" panose="02040503050406030204" pitchFamily="18" charset="0"/>
                        <a:ea typeface="Cambria Math" panose="02040503050406030204" pitchFamily="18" charset="0"/>
                      </a:rPr>
                      <m:t>+</m:t>
                    </m:r>
                    <m:sSub>
                      <m:sSubPr>
                        <m:ctrlPr>
                          <a:rPr lang="en-US" sz="3200" i="1">
                            <a:solidFill>
                              <a:srgbClr val="FF0000"/>
                            </a:solidFill>
                            <a:latin typeface="Cambria Math" panose="02040503050406030204" pitchFamily="18" charset="0"/>
                            <a:ea typeface="Cambria Math" panose="02040503050406030204" pitchFamily="18" charset="0"/>
                          </a:rPr>
                        </m:ctrlPr>
                      </m:sSubPr>
                      <m:e>
                        <m:r>
                          <m:rPr>
                            <m:sty m:val="p"/>
                          </m:rPr>
                          <a:rPr lang="en-US" sz="3200">
                            <a:solidFill>
                              <a:srgbClr val="FF0000"/>
                            </a:solidFill>
                            <a:latin typeface="Cambria Math" panose="02040503050406030204" pitchFamily="18" charset="0"/>
                          </a:rPr>
                          <m:t>E</m:t>
                        </m:r>
                      </m:e>
                      <m:sub>
                        <m:r>
                          <m:rPr>
                            <m:sty m:val="p"/>
                          </m:rPr>
                          <a:rPr lang="en-US" sz="3200">
                            <a:solidFill>
                              <a:srgbClr val="FF0000"/>
                            </a:solidFill>
                            <a:latin typeface="Cambria Math" panose="02040503050406030204" pitchFamily="18" charset="0"/>
                          </a:rPr>
                          <m:t>SYM</m:t>
                        </m:r>
                      </m:sub>
                    </m:sSub>
                    <m:d>
                      <m:dPr>
                        <m:ctrlPr>
                          <a:rPr lang="en-US" sz="3200" i="1">
                            <a:solidFill>
                              <a:srgbClr val="FF0000"/>
                            </a:solidFill>
                            <a:latin typeface="Cambria Math" panose="02040503050406030204" pitchFamily="18" charset="0"/>
                          </a:rPr>
                        </m:ctrlPr>
                      </m:dPr>
                      <m:e>
                        <m:r>
                          <m:rPr>
                            <m:sty m:val="p"/>
                          </m:rPr>
                          <a:rPr lang="en-US" sz="3200">
                            <a:solidFill>
                              <a:srgbClr val="FF0000"/>
                            </a:solidFill>
                            <a:latin typeface="Cambria Math" panose="02040503050406030204" pitchFamily="18" charset="0"/>
                            <a:ea typeface="Cambria Math" panose="02040503050406030204" pitchFamily="18" charset="0"/>
                          </a:rPr>
                          <m:t>ρ</m:t>
                        </m:r>
                      </m:e>
                    </m:d>
                    <m:r>
                      <a:rPr lang="en-US" sz="3200" i="1" smtClean="0">
                        <a:solidFill>
                          <a:prstClr val="white"/>
                        </a:solidFill>
                        <a:latin typeface="Cambria Math" panose="02040503050406030204" pitchFamily="18" charset="0"/>
                        <a:ea typeface="Cambria Math" panose="02040503050406030204" pitchFamily="18" charset="0"/>
                      </a:rPr>
                      <m:t>∙</m:t>
                    </m:r>
                    <m:sSup>
                      <m:sSupPr>
                        <m:ctrlPr>
                          <a:rPr lang="en-US" sz="3200" i="1">
                            <a:solidFill>
                              <a:prstClr val="white"/>
                            </a:solidFill>
                            <a:latin typeface="Cambria Math" panose="02040503050406030204" pitchFamily="18" charset="0"/>
                            <a:ea typeface="Cambria Math" panose="02040503050406030204" pitchFamily="18" charset="0"/>
                          </a:rPr>
                        </m:ctrlPr>
                      </m:sSupPr>
                      <m:e>
                        <m:r>
                          <m:rPr>
                            <m:sty m:val="p"/>
                          </m:rPr>
                          <a:rPr lang="en-US" sz="3200">
                            <a:solidFill>
                              <a:prstClr val="white"/>
                            </a:solidFill>
                            <a:latin typeface="Cambria Math" panose="02040503050406030204" pitchFamily="18" charset="0"/>
                            <a:ea typeface="Cambria Math" panose="02040503050406030204" pitchFamily="18" charset="0"/>
                          </a:rPr>
                          <m:t>δ</m:t>
                        </m:r>
                      </m:e>
                      <m:sup>
                        <m:r>
                          <a:rPr lang="en-US" sz="3200">
                            <a:solidFill>
                              <a:prstClr val="white"/>
                            </a:solidFill>
                            <a:latin typeface="Cambria Math" panose="02040503050406030204" pitchFamily="18" charset="0"/>
                            <a:ea typeface="Cambria Math" panose="02040503050406030204" pitchFamily="18" charset="0"/>
                          </a:rPr>
                          <m:t>2</m:t>
                        </m:r>
                      </m:sup>
                    </m:sSup>
                  </m:oMath>
                </a14:m>
                <a:endParaRPr lang="en-DE" dirty="0"/>
              </a:p>
            </p:txBody>
          </p:sp>
        </mc:Choice>
        <mc:Fallback xmlns="">
          <p:sp>
            <p:nvSpPr>
              <p:cNvPr id="2" name="Title 1">
                <a:extLst>
                  <a:ext uri="{FF2B5EF4-FFF2-40B4-BE49-F238E27FC236}">
                    <a16:creationId xmlns:a16="http://schemas.microsoft.com/office/drawing/2014/main" id="{9118B33C-0997-4584-9B24-5637E886E672}"/>
                  </a:ext>
                </a:extLst>
              </p:cNvPr>
              <p:cNvSpPr>
                <a:spLocks noGrp="1" noRot="1" noChangeAspect="1" noMove="1" noResize="1" noEditPoints="1" noAdjustHandles="1" noChangeArrowheads="1" noChangeShapeType="1" noTextEdit="1"/>
              </p:cNvSpPr>
              <p:nvPr>
                <p:ph type="title"/>
              </p:nvPr>
            </p:nvSpPr>
            <p:spPr>
              <a:blipFill>
                <a:blip r:embed="rId5"/>
                <a:stretch>
                  <a:fillRect l="-52" t="-7937" b="-1825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BBF4332-A19F-4F49-943D-68C56759203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644AFC8-55CC-47B5-888D-D3EC45083EF2}"/>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59AB054-FFD8-4C88-A966-585671EF7339}"/>
              </a:ext>
            </a:extLst>
          </p:cNvPr>
          <p:cNvSpPr>
            <a:spLocks noGrp="1"/>
          </p:cNvSpPr>
          <p:nvPr>
            <p:ph type="sldNum" sz="quarter" idx="12"/>
          </p:nvPr>
        </p:nvSpPr>
        <p:spPr/>
        <p:txBody>
          <a:bodyPr/>
          <a:lstStyle/>
          <a:p>
            <a:fld id="{2A4535BA-AEF2-4785-BF1B-EDE950106C20}" type="slidenum">
              <a:rPr lang="en-GB" smtClean="0"/>
              <a:pPr/>
              <a:t>38</a:t>
            </a:fld>
            <a:endParaRPr lang="en-GB" dirty="0"/>
          </a:p>
        </p:txBody>
      </p:sp>
      <p:grpSp>
        <p:nvGrpSpPr>
          <p:cNvPr id="20" name="Group 19">
            <a:extLst>
              <a:ext uri="{FF2B5EF4-FFF2-40B4-BE49-F238E27FC236}">
                <a16:creationId xmlns:a16="http://schemas.microsoft.com/office/drawing/2014/main" id="{94452E52-F558-43FD-B586-DED1580BA011}"/>
              </a:ext>
            </a:extLst>
          </p:cNvPr>
          <p:cNvGrpSpPr/>
          <p:nvPr/>
        </p:nvGrpSpPr>
        <p:grpSpPr>
          <a:xfrm>
            <a:off x="1848000" y="871858"/>
            <a:ext cx="7992000" cy="1545346"/>
            <a:chOff x="1672166" y="1401834"/>
            <a:chExt cx="7992000" cy="2272894"/>
          </a:xfrm>
        </p:grpSpPr>
        <mc:AlternateContent xmlns:mc="http://schemas.openxmlformats.org/markup-compatibility/2006" xmlns:a14="http://schemas.microsoft.com/office/drawing/2010/main">
          <mc:Choice Requires="a14">
            <p:sp>
              <p:nvSpPr>
                <p:cNvPr id="7" name="Object 14">
                  <a:extLst>
                    <a:ext uri="{FF2B5EF4-FFF2-40B4-BE49-F238E27FC236}">
                      <a16:creationId xmlns:a16="http://schemas.microsoft.com/office/drawing/2014/main" id="{80F2CC2E-9268-4592-B4C9-67CFFADE9D96}"/>
                    </a:ext>
                  </a:extLst>
                </p:cNvPr>
                <p:cNvSpPr txBox="1"/>
                <p:nvPr/>
              </p:nvSpPr>
              <p:spPr>
                <a:xfrm>
                  <a:off x="1672166" y="1401834"/>
                  <a:ext cx="7992000" cy="1478205"/>
                </a:xfrm>
                <a:prstGeom prst="rect">
                  <a:avLst/>
                </a:prstGeom>
                <a:noFill/>
                <a:ln w="38100">
                  <a:solidFill>
                    <a:srgbClr val="FF0000"/>
                  </a:solidFill>
                </a:ln>
              </p:spPr>
              <p:txBody>
                <a:bodyPr anchor="t">
                  <a:noAutofit/>
                </a:bodyPr>
                <a:lstStyle/>
                <a:p>
                  <a:pPr algn="ctr"/>
                  <a14:m>
                    <m:oMathPara xmlns:m="http://schemas.openxmlformats.org/officeDocument/2006/math">
                      <m:oMathParaPr>
                        <m:jc m:val="center"/>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a:solidFill>
                                  <a:srgbClr val="FF0000"/>
                                </a:solidFill>
                                <a:latin typeface="Cambria Math" panose="02040503050406030204" pitchFamily="18" charset="0"/>
                              </a:rPr>
                              <m:t>E</m:t>
                            </m:r>
                          </m:e>
                          <m:sub>
                            <m:r>
                              <m:rPr>
                                <m:sty m:val="p"/>
                              </m:rPr>
                              <a:rPr lang="en-US" sz="2400">
                                <a:solidFill>
                                  <a:srgbClr val="FF0000"/>
                                </a:solidFill>
                                <a:latin typeface="Cambria Math" panose="02040503050406030204" pitchFamily="18" charset="0"/>
                              </a:rPr>
                              <m:t>sym</m:t>
                            </m:r>
                          </m:sub>
                        </m:sSub>
                        <m:d>
                          <m:dPr>
                            <m:ctrlPr>
                              <a:rPr lang="en-GB" sz="2400" i="1">
                                <a:solidFill>
                                  <a:srgbClr val="FF0000"/>
                                </a:solidFill>
                                <a:latin typeface="Cambria Math" panose="02040503050406030204" pitchFamily="18" charset="0"/>
                              </a:rPr>
                            </m:ctrlPr>
                          </m:dPr>
                          <m:e>
                            <m:r>
                              <m:rPr>
                                <m:sty m:val="p"/>
                              </m:rPr>
                              <a:rPr lang="en-GB" sz="2400" i="0" smtClean="0">
                                <a:solidFill>
                                  <a:srgbClr val="FF0000"/>
                                </a:solidFill>
                                <a:latin typeface="Cambria Math" panose="02040503050406030204" pitchFamily="18" charset="0"/>
                                <a:ea typeface="Cambria Math" panose="02040503050406030204" pitchFamily="18" charset="0"/>
                              </a:rPr>
                              <m:t>ρ</m:t>
                            </m:r>
                          </m:e>
                        </m:d>
                        <m:r>
                          <a:rPr lang="en-US" sz="2400" b="0" i="1" smtClean="0">
                            <a:solidFill>
                              <a:prstClr val="black"/>
                            </a:solidFill>
                            <a:latin typeface="Cambria Math" panose="02040503050406030204" pitchFamily="18" charset="0"/>
                          </a:rPr>
                          <m:t>= </m:t>
                        </m:r>
                        <m:sSub>
                          <m:sSubPr>
                            <m:ctrlPr>
                              <a:rPr lang="en-US" sz="2400" i="1">
                                <a:solidFill>
                                  <a:prstClr val="black"/>
                                </a:solidFill>
                                <a:latin typeface="Cambria Math" panose="02040503050406030204" pitchFamily="18" charset="0"/>
                              </a:rPr>
                            </m:ctrlPr>
                          </m:sSubPr>
                          <m:e>
                            <m:r>
                              <m:rPr>
                                <m:sty m:val="p"/>
                              </m:rPr>
                              <a:rPr lang="en-US" sz="2400">
                                <a:solidFill>
                                  <a:prstClr val="black"/>
                                </a:solidFill>
                                <a:latin typeface="Cambria Math" panose="02040503050406030204" pitchFamily="18" charset="0"/>
                              </a:rPr>
                              <m:t>E</m:t>
                            </m:r>
                          </m:e>
                          <m:sub>
                            <m:r>
                              <m:rPr>
                                <m:sty m:val="p"/>
                              </m:rPr>
                              <a:rPr lang="en-US" sz="2400">
                                <a:solidFill>
                                  <a:prstClr val="black"/>
                                </a:solidFill>
                                <a:latin typeface="Cambria Math" panose="02040503050406030204" pitchFamily="18" charset="0"/>
                              </a:rPr>
                              <m:t>sym</m:t>
                            </m:r>
                          </m:sub>
                        </m:sSub>
                        <m:d>
                          <m:dPr>
                            <m:ctrlPr>
                              <a:rPr lang="en-GB" sz="2400" i="1">
                                <a:solidFill>
                                  <a:prstClr val="black"/>
                                </a:solidFill>
                                <a:latin typeface="Cambria Math" panose="02040503050406030204" pitchFamily="18" charset="0"/>
                              </a:rPr>
                            </m:ctrlPr>
                          </m:dPr>
                          <m:e>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e>
                        </m:d>
                        <m:r>
                          <a:rPr lang="en-US" sz="2400">
                            <a:solidFill>
                              <a:prstClr val="black"/>
                            </a:solidFill>
                            <a:latin typeface="Cambria Math" panose="02040503050406030204" pitchFamily="18" charset="0"/>
                          </a:rPr>
                          <m:t>+ </m:t>
                        </m:r>
                        <m:f>
                          <m:fPr>
                            <m:ctrlPr>
                              <a:rPr lang="en-US" sz="2400" i="1">
                                <a:solidFill>
                                  <a:prstClr val="black"/>
                                </a:solidFill>
                                <a:latin typeface="Cambria Math" panose="02040503050406030204" pitchFamily="18" charset="0"/>
                              </a:rPr>
                            </m:ctrlPr>
                          </m:fPr>
                          <m:num>
                            <m:r>
                              <m:rPr>
                                <m:sty m:val="p"/>
                              </m:rPr>
                              <a:rPr lang="en-US" sz="2400">
                                <a:solidFill>
                                  <a:prstClr val="black"/>
                                </a:solidFill>
                                <a:latin typeface="Cambria Math" panose="02040503050406030204" pitchFamily="18" charset="0"/>
                              </a:rPr>
                              <m:t>L</m:t>
                            </m:r>
                          </m:num>
                          <m:den>
                            <m:r>
                              <a:rPr lang="en-US" sz="2400">
                                <a:solidFill>
                                  <a:prstClr val="black"/>
                                </a:solidFill>
                                <a:latin typeface="Cambria Math" panose="02040503050406030204" pitchFamily="18" charset="0"/>
                              </a:rPr>
                              <m:t>3</m:t>
                            </m:r>
                          </m:den>
                        </m:f>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a:solidFill>
                                      <a:prstClr val="black"/>
                                    </a:solidFill>
                                    <a:latin typeface="Cambria Math" panose="02040503050406030204" pitchFamily="18" charset="0"/>
                                  </a:rPr>
                                  <m:t>ρ</m:t>
                                </m:r>
                                <m:r>
                                  <a:rPr lang="en-US" sz="2400">
                                    <a:solidFill>
                                      <a:prstClr val="black"/>
                                    </a:solidFill>
                                    <a:latin typeface="Cambria Math" panose="02040503050406030204" pitchFamily="18" charset="0"/>
                                  </a:rPr>
                                  <m:t>−</m:t>
                                </m:r>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num>
                              <m:den>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den>
                            </m:f>
                          </m:e>
                        </m:d>
                        <m:r>
                          <a:rPr lang="en-US" sz="2400">
                            <a:solidFill>
                              <a:prstClr val="black"/>
                            </a:solidFill>
                            <a:latin typeface="Cambria Math" panose="02040503050406030204" pitchFamily="18" charset="0"/>
                          </a:rPr>
                          <m:t>+</m:t>
                        </m:r>
                        <m:f>
                          <m:fPr>
                            <m:ctrlPr>
                              <a:rPr lang="en-US" sz="2400" i="1">
                                <a:solidFill>
                                  <a:prstClr val="black"/>
                                </a:solidFill>
                                <a:latin typeface="Cambria Math" panose="02040503050406030204" pitchFamily="18" charset="0"/>
                              </a:rPr>
                            </m:ctrlPr>
                          </m:fPr>
                          <m:num>
                            <m:sSub>
                              <m:sSubPr>
                                <m:ctrlPr>
                                  <a:rPr lang="en-US" sz="2400" i="1">
                                    <a:solidFill>
                                      <a:prstClr val="black"/>
                                    </a:solidFill>
                                    <a:latin typeface="Cambria Math" panose="02040503050406030204" pitchFamily="18" charset="0"/>
                                  </a:rPr>
                                </m:ctrlPr>
                              </m:sSubPr>
                              <m:e>
                                <m:r>
                                  <m:rPr>
                                    <m:sty m:val="p"/>
                                  </m:rPr>
                                  <a:rPr lang="en-US" sz="2400">
                                    <a:solidFill>
                                      <a:prstClr val="black"/>
                                    </a:solidFill>
                                    <a:latin typeface="Cambria Math" panose="02040503050406030204" pitchFamily="18" charset="0"/>
                                  </a:rPr>
                                  <m:t>K</m:t>
                                </m:r>
                              </m:e>
                              <m:sub>
                                <m:r>
                                  <m:rPr>
                                    <m:sty m:val="p"/>
                                  </m:rPr>
                                  <a:rPr lang="en-US" sz="2400">
                                    <a:solidFill>
                                      <a:prstClr val="black"/>
                                    </a:solidFill>
                                    <a:latin typeface="Cambria Math" panose="02040503050406030204" pitchFamily="18" charset="0"/>
                                  </a:rPr>
                                  <m:t>sym</m:t>
                                </m:r>
                              </m:sub>
                            </m:sSub>
                          </m:num>
                          <m:den>
                            <m:r>
                              <a:rPr lang="en-US" sz="2400">
                                <a:solidFill>
                                  <a:prstClr val="black"/>
                                </a:solidFill>
                                <a:latin typeface="Cambria Math" panose="02040503050406030204" pitchFamily="18" charset="0"/>
                              </a:rPr>
                              <m:t>18</m:t>
                            </m:r>
                          </m:den>
                        </m:f>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a:solidFill>
                                          <a:prstClr val="black"/>
                                        </a:solidFill>
                                        <a:latin typeface="Cambria Math" panose="02040503050406030204" pitchFamily="18" charset="0"/>
                                      </a:rPr>
                                      <m:t>ρ</m:t>
                                    </m:r>
                                    <m:r>
                                      <a:rPr lang="en-US" sz="2400">
                                        <a:solidFill>
                                          <a:prstClr val="black"/>
                                        </a:solidFill>
                                        <a:latin typeface="Cambria Math" panose="02040503050406030204" pitchFamily="18" charset="0"/>
                                      </a:rPr>
                                      <m:t>−</m:t>
                                    </m:r>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num>
                                  <m:den>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den>
                                </m:f>
                              </m:e>
                            </m:d>
                          </m:e>
                          <m:sup>
                            <m:r>
                              <a:rPr lang="en-US" sz="2400">
                                <a:solidFill>
                                  <a:prstClr val="black"/>
                                </a:solidFill>
                                <a:latin typeface="Cambria Math" panose="02040503050406030204" pitchFamily="18" charset="0"/>
                              </a:rPr>
                              <m:t>2</m:t>
                            </m:r>
                          </m:sup>
                        </m:sSup>
                        <m:r>
                          <a:rPr lang="en-US" sz="2400" b="0" i="1" smtClean="0">
                            <a:solidFill>
                              <a:prstClr val="black"/>
                            </a:solidFill>
                            <a:latin typeface="Cambria Math" panose="02040503050406030204" pitchFamily="18" charset="0"/>
                          </a:rPr>
                          <m:t>+ …</m:t>
                        </m:r>
                      </m:oMath>
                    </m:oMathPara>
                  </a14:m>
                  <a:endParaRPr lang="en-US" sz="2400" b="0" dirty="0">
                    <a:solidFill>
                      <a:srgbClr val="000000"/>
                    </a:solidFill>
                  </a:endParaRPr>
                </a:p>
              </p:txBody>
            </p:sp>
          </mc:Choice>
          <mc:Fallback xmlns="">
            <p:sp>
              <p:nvSpPr>
                <p:cNvPr id="7" name="Object 14">
                  <a:extLst>
                    <a:ext uri="{FF2B5EF4-FFF2-40B4-BE49-F238E27FC236}">
                      <a16:creationId xmlns:a16="http://schemas.microsoft.com/office/drawing/2014/main" id="{80F2CC2E-9268-4592-B4C9-67CFFADE9D96}"/>
                    </a:ext>
                  </a:extLst>
                </p:cNvPr>
                <p:cNvSpPr txBox="1">
                  <a:spLocks noRot="1" noChangeAspect="1" noMove="1" noResize="1" noEditPoints="1" noAdjustHandles="1" noChangeArrowheads="1" noChangeShapeType="1" noTextEdit="1"/>
                </p:cNvSpPr>
                <p:nvPr/>
              </p:nvSpPr>
              <p:spPr>
                <a:xfrm>
                  <a:off x="1672166" y="1401834"/>
                  <a:ext cx="7992000" cy="1478205"/>
                </a:xfrm>
                <a:prstGeom prst="rect">
                  <a:avLst/>
                </a:prstGeom>
                <a:blipFill>
                  <a:blip r:embed="rId6"/>
                  <a:stretch>
                    <a:fillRect/>
                  </a:stretch>
                </a:blipFill>
                <a:ln w="38100">
                  <a:solidFill>
                    <a:srgbClr val="FF0000"/>
                  </a:solidFill>
                </a:ln>
              </p:spPr>
              <p:txBody>
                <a:bodyPr/>
                <a:lstStyle/>
                <a:p>
                  <a:r>
                    <a:rPr lang="en-DE">
                      <a:noFill/>
                    </a:rPr>
                    <a:t> </a:t>
                  </a:r>
                </a:p>
              </p:txBody>
            </p:sp>
          </mc:Fallback>
        </mc:AlternateContent>
        <p:sp>
          <p:nvSpPr>
            <p:cNvPr id="10" name="Right Brace 9">
              <a:extLst>
                <a:ext uri="{FF2B5EF4-FFF2-40B4-BE49-F238E27FC236}">
                  <a16:creationId xmlns:a16="http://schemas.microsoft.com/office/drawing/2014/main" id="{F123A36B-0268-435D-9C24-8143FE45B506}"/>
                </a:ext>
              </a:extLst>
            </p:cNvPr>
            <p:cNvSpPr/>
            <p:nvPr/>
          </p:nvSpPr>
          <p:spPr>
            <a:xfrm rot="5400000">
              <a:off x="5556787" y="2336224"/>
              <a:ext cx="149236" cy="1326110"/>
            </a:xfrm>
            <a:prstGeom prst="rightBrace">
              <a:avLst>
                <a:gd name="adj1" fmla="val 45375"/>
                <a:gd name="adj2" fmla="val 50000"/>
              </a:avLst>
            </a:prstGeom>
            <a:ln w="28575">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1" name="Content Placeholder 5">
              <a:extLst>
                <a:ext uri="{FF2B5EF4-FFF2-40B4-BE49-F238E27FC236}">
                  <a16:creationId xmlns:a16="http://schemas.microsoft.com/office/drawing/2014/main" id="{8F8A18A7-D36D-46B4-B767-60F5B2BBE9B7}"/>
                </a:ext>
              </a:extLst>
            </p:cNvPr>
            <p:cNvSpPr txBox="1">
              <a:spLocks/>
            </p:cNvSpPr>
            <p:nvPr/>
          </p:nvSpPr>
          <p:spPr>
            <a:xfrm>
              <a:off x="5184350" y="3229798"/>
              <a:ext cx="875232" cy="4320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sz="2000" b="1" dirty="0">
                  <a:solidFill>
                    <a:srgbClr val="0000FE"/>
                  </a:solidFill>
                  <a:latin typeface="+mn-lt"/>
                </a:rPr>
                <a:t>Slope</a:t>
              </a:r>
            </a:p>
          </p:txBody>
        </p:sp>
        <p:sp>
          <p:nvSpPr>
            <p:cNvPr id="12" name="Content Placeholder 5">
              <a:extLst>
                <a:ext uri="{FF2B5EF4-FFF2-40B4-BE49-F238E27FC236}">
                  <a16:creationId xmlns:a16="http://schemas.microsoft.com/office/drawing/2014/main" id="{FFA58B0D-6E6C-4567-9A0C-40EFC090B537}"/>
                </a:ext>
              </a:extLst>
            </p:cNvPr>
            <p:cNvSpPr txBox="1">
              <a:spLocks/>
            </p:cNvSpPr>
            <p:nvPr/>
          </p:nvSpPr>
          <p:spPr>
            <a:xfrm>
              <a:off x="6936958" y="3242728"/>
              <a:ext cx="1512000" cy="4320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sz="2000" b="1" dirty="0">
                  <a:solidFill>
                    <a:srgbClr val="0000FE"/>
                  </a:solidFill>
                  <a:latin typeface="+mn-lt"/>
                </a:rPr>
                <a:t>Curvature</a:t>
              </a:r>
            </a:p>
          </p:txBody>
        </p:sp>
        <p:sp>
          <p:nvSpPr>
            <p:cNvPr id="13" name="Right Brace 12">
              <a:extLst>
                <a:ext uri="{FF2B5EF4-FFF2-40B4-BE49-F238E27FC236}">
                  <a16:creationId xmlns:a16="http://schemas.microsoft.com/office/drawing/2014/main" id="{C5321DE1-5285-4B4C-AAB0-5569EE5B9FAA}"/>
                </a:ext>
              </a:extLst>
            </p:cNvPr>
            <p:cNvSpPr/>
            <p:nvPr/>
          </p:nvSpPr>
          <p:spPr>
            <a:xfrm rot="5400000">
              <a:off x="7540199" y="2049732"/>
              <a:ext cx="152116" cy="1922068"/>
            </a:xfrm>
            <a:prstGeom prst="rightBrace">
              <a:avLst>
                <a:gd name="adj1" fmla="val 45375"/>
                <a:gd name="adj2" fmla="val 50000"/>
              </a:avLst>
            </a:prstGeom>
            <a:ln w="28575">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grpSp>
      <p:sp>
        <p:nvSpPr>
          <p:cNvPr id="33" name="Text Box 9">
            <a:extLst>
              <a:ext uri="{FF2B5EF4-FFF2-40B4-BE49-F238E27FC236}">
                <a16:creationId xmlns:a16="http://schemas.microsoft.com/office/drawing/2014/main" id="{788BA52A-795A-4731-AB37-B54B5FF06A81}"/>
              </a:ext>
            </a:extLst>
          </p:cNvPr>
          <p:cNvSpPr txBox="1">
            <a:spLocks noChangeArrowheads="1"/>
          </p:cNvSpPr>
          <p:nvPr/>
        </p:nvSpPr>
        <p:spPr bwMode="auto">
          <a:xfrm>
            <a:off x="5582617" y="2553659"/>
            <a:ext cx="6345383" cy="1354217"/>
          </a:xfrm>
          <a:prstGeom prst="rect">
            <a:avLst/>
          </a:prstGeom>
          <a:solidFill>
            <a:srgbClr val="92D050">
              <a:alpha val="75000"/>
            </a:srgbClr>
          </a:solidFill>
          <a:ln w="25400">
            <a:noFill/>
            <a:miter lim="800000"/>
            <a:headEnd/>
            <a:tailEnd/>
          </a:ln>
          <a:effectLst/>
          <a:extLst/>
        </p:spPr>
        <p:txBody>
          <a:bodyPr wrap="square">
            <a:spAutoFit/>
          </a:bodyPr>
          <a:lstStyle/>
          <a:p>
            <a:pPr algn="ctr" eaLnBrk="0" fontAlgn="base" hangingPunct="0">
              <a:spcBef>
                <a:spcPct val="0"/>
              </a:spcBef>
              <a:spcAft>
                <a:spcPts val="1200"/>
              </a:spcAft>
            </a:pPr>
            <a:r>
              <a:rPr lang="en-GB" altLang="de-DE" sz="2400" b="1" dirty="0">
                <a:solidFill>
                  <a:srgbClr val="FF0000"/>
                </a:solidFill>
              </a:rPr>
              <a:t>Largely unconstrained at densities </a:t>
            </a:r>
            <a:r>
              <a:rPr lang="el-GR" altLang="de-DE" sz="2400" b="1" dirty="0">
                <a:solidFill>
                  <a:srgbClr val="FF0000"/>
                </a:solidFill>
              </a:rPr>
              <a:t>ρ</a:t>
            </a:r>
            <a:r>
              <a:rPr lang="en-US" altLang="de-DE" sz="2400" b="1" dirty="0">
                <a:solidFill>
                  <a:srgbClr val="FF0000"/>
                </a:solidFill>
              </a:rPr>
              <a:t> </a:t>
            </a:r>
            <a:r>
              <a:rPr lang="en-GB" altLang="de-DE" sz="2400" b="1" dirty="0">
                <a:solidFill>
                  <a:srgbClr val="FF0000"/>
                </a:solidFill>
              </a:rPr>
              <a:t>&gt; </a:t>
            </a:r>
            <a:r>
              <a:rPr lang="el-GR" altLang="de-DE" sz="2400" b="1" dirty="0">
                <a:solidFill>
                  <a:srgbClr val="FF0000"/>
                </a:solidFill>
              </a:rPr>
              <a:t>ρ</a:t>
            </a:r>
            <a:r>
              <a:rPr lang="en-US" altLang="de-DE" sz="2400" b="1" baseline="-25000" dirty="0">
                <a:solidFill>
                  <a:srgbClr val="FF0000"/>
                </a:solidFill>
              </a:rPr>
              <a:t>0</a:t>
            </a:r>
            <a:endParaRPr lang="en-GB" altLang="de-DE" sz="2400" b="1" dirty="0">
              <a:solidFill>
                <a:srgbClr val="FF0000"/>
              </a:solidFill>
            </a:endParaRPr>
          </a:p>
          <a:p>
            <a:pPr algn="ctr" eaLnBrk="0" fontAlgn="base" hangingPunct="0">
              <a:spcBef>
                <a:spcPct val="0"/>
              </a:spcBef>
              <a:spcAft>
                <a:spcPts val="1200"/>
              </a:spcAft>
            </a:pPr>
            <a:r>
              <a:rPr lang="en-US" altLang="de-DE" sz="2400" b="1" dirty="0">
                <a:solidFill>
                  <a:srgbClr val="002060"/>
                </a:solidFill>
              </a:rPr>
              <a:t>Related to uncertainty of three-body and tensor forces at high density</a:t>
            </a:r>
          </a:p>
        </p:txBody>
      </p:sp>
      <p:grpSp>
        <p:nvGrpSpPr>
          <p:cNvPr id="40" name="Group 39">
            <a:extLst>
              <a:ext uri="{FF2B5EF4-FFF2-40B4-BE49-F238E27FC236}">
                <a16:creationId xmlns:a16="http://schemas.microsoft.com/office/drawing/2014/main" id="{792BED41-B5BD-4600-BF9F-67624125E33E}"/>
              </a:ext>
            </a:extLst>
          </p:cNvPr>
          <p:cNvGrpSpPr>
            <a:grpSpLocks noChangeAspect="1"/>
          </p:cNvGrpSpPr>
          <p:nvPr/>
        </p:nvGrpSpPr>
        <p:grpSpPr>
          <a:xfrm>
            <a:off x="1825838" y="2153549"/>
            <a:ext cx="3607013" cy="3795450"/>
            <a:chOff x="4315346" y="2493751"/>
            <a:chExt cx="3607013" cy="3795450"/>
          </a:xfrm>
        </p:grpSpPr>
        <p:sp>
          <p:nvSpPr>
            <p:cNvPr id="32" name="Rectangle 31">
              <a:extLst>
                <a:ext uri="{FF2B5EF4-FFF2-40B4-BE49-F238E27FC236}">
                  <a16:creationId xmlns:a16="http://schemas.microsoft.com/office/drawing/2014/main" id="{07C434F8-DD16-42C7-A3FA-483393C9A589}"/>
                </a:ext>
              </a:extLst>
            </p:cNvPr>
            <p:cNvSpPr/>
            <p:nvPr/>
          </p:nvSpPr>
          <p:spPr>
            <a:xfrm>
              <a:off x="4315346" y="2515826"/>
              <a:ext cx="2260071" cy="3773375"/>
            </a:xfrm>
            <a:prstGeom prst="rect">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TextBox 35">
              <a:extLst>
                <a:ext uri="{FF2B5EF4-FFF2-40B4-BE49-F238E27FC236}">
                  <a16:creationId xmlns:a16="http://schemas.microsoft.com/office/drawing/2014/main" id="{6B733493-F51B-49D0-801B-ACAB422A2007}"/>
                </a:ext>
              </a:extLst>
            </p:cNvPr>
            <p:cNvSpPr txBox="1"/>
            <p:nvPr/>
          </p:nvSpPr>
          <p:spPr>
            <a:xfrm>
              <a:off x="6613480" y="2493751"/>
              <a:ext cx="699294" cy="400110"/>
            </a:xfrm>
            <a:prstGeom prst="rect">
              <a:avLst/>
            </a:prstGeom>
            <a:solidFill>
              <a:srgbClr val="FFEAA8"/>
            </a:solidFill>
          </p:spPr>
          <p:txBody>
            <a:bodyPr wrap="none" rtlCol="0">
              <a:spAutoFit/>
            </a:bodyPr>
            <a:lstStyle/>
            <a:p>
              <a:r>
                <a:rPr lang="en-US" sz="2000" b="1" dirty="0">
                  <a:solidFill>
                    <a:srgbClr val="C00000"/>
                  </a:solidFill>
                </a:rPr>
                <a:t>Hard</a:t>
              </a:r>
              <a:endParaRPr lang="en-DE" sz="2000" b="1" dirty="0">
                <a:solidFill>
                  <a:srgbClr val="C00000"/>
                </a:solidFill>
              </a:endParaRPr>
            </a:p>
          </p:txBody>
        </p:sp>
        <p:sp>
          <p:nvSpPr>
            <p:cNvPr id="37" name="TextBox 36">
              <a:extLst>
                <a:ext uri="{FF2B5EF4-FFF2-40B4-BE49-F238E27FC236}">
                  <a16:creationId xmlns:a16="http://schemas.microsoft.com/office/drawing/2014/main" id="{6F51348A-255D-4F1E-91CA-CBBA67AE4673}"/>
                </a:ext>
              </a:extLst>
            </p:cNvPr>
            <p:cNvSpPr txBox="1"/>
            <p:nvPr/>
          </p:nvSpPr>
          <p:spPr>
            <a:xfrm>
              <a:off x="6610781" y="4902105"/>
              <a:ext cx="1311578" cy="400110"/>
            </a:xfrm>
            <a:prstGeom prst="rect">
              <a:avLst/>
            </a:prstGeom>
            <a:solidFill>
              <a:srgbClr val="FFEAA8"/>
            </a:solidFill>
          </p:spPr>
          <p:txBody>
            <a:bodyPr wrap="none" rtlCol="0">
              <a:spAutoFit/>
            </a:bodyPr>
            <a:lstStyle/>
            <a:p>
              <a:r>
                <a:rPr lang="en-US" sz="2000" b="1" dirty="0">
                  <a:solidFill>
                    <a:srgbClr val="C00000"/>
                  </a:solidFill>
                </a:rPr>
                <a:t>Super-Soft</a:t>
              </a:r>
              <a:endParaRPr lang="en-DE" sz="2000" b="1" dirty="0">
                <a:solidFill>
                  <a:srgbClr val="C00000"/>
                </a:solidFill>
              </a:endParaRPr>
            </a:p>
          </p:txBody>
        </p:sp>
        <p:sp>
          <p:nvSpPr>
            <p:cNvPr id="38" name="TextBox 37">
              <a:extLst>
                <a:ext uri="{FF2B5EF4-FFF2-40B4-BE49-F238E27FC236}">
                  <a16:creationId xmlns:a16="http://schemas.microsoft.com/office/drawing/2014/main" id="{FAA49922-1FCE-466A-8179-D4B9C693F426}"/>
                </a:ext>
              </a:extLst>
            </p:cNvPr>
            <p:cNvSpPr txBox="1"/>
            <p:nvPr/>
          </p:nvSpPr>
          <p:spPr>
            <a:xfrm>
              <a:off x="6615976" y="3685313"/>
              <a:ext cx="614271" cy="400110"/>
            </a:xfrm>
            <a:prstGeom prst="rect">
              <a:avLst/>
            </a:prstGeom>
            <a:solidFill>
              <a:srgbClr val="FFEAA8"/>
            </a:solidFill>
          </p:spPr>
          <p:txBody>
            <a:bodyPr wrap="none" rtlCol="0">
              <a:spAutoFit/>
            </a:bodyPr>
            <a:lstStyle/>
            <a:p>
              <a:r>
                <a:rPr lang="en-US" sz="2000" b="1" dirty="0">
                  <a:solidFill>
                    <a:srgbClr val="C00000"/>
                  </a:solidFill>
                </a:rPr>
                <a:t>Soft</a:t>
              </a:r>
              <a:endParaRPr lang="en-DE" sz="2000" b="1" dirty="0">
                <a:solidFill>
                  <a:srgbClr val="C00000"/>
                </a:solidFill>
              </a:endParaRPr>
            </a:p>
          </p:txBody>
        </p:sp>
      </p:grpSp>
      <p:grpSp>
        <p:nvGrpSpPr>
          <p:cNvPr id="45" name="Group 44">
            <a:extLst>
              <a:ext uri="{FF2B5EF4-FFF2-40B4-BE49-F238E27FC236}">
                <a16:creationId xmlns:a16="http://schemas.microsoft.com/office/drawing/2014/main" id="{59A3CC3F-51A1-4FA4-861B-7DC26D3D5083}"/>
              </a:ext>
            </a:extLst>
          </p:cNvPr>
          <p:cNvGrpSpPr/>
          <p:nvPr/>
        </p:nvGrpSpPr>
        <p:grpSpPr>
          <a:xfrm>
            <a:off x="2165809" y="4881039"/>
            <a:ext cx="1474995" cy="691067"/>
            <a:chOff x="9152804" y="857121"/>
            <a:chExt cx="1951650" cy="918342"/>
          </a:xfrm>
          <a:solidFill>
            <a:srgbClr val="FF0000"/>
          </a:solidFill>
        </p:grpSpPr>
        <p:pic>
          <p:nvPicPr>
            <p:cNvPr id="46" name="Graphic 45" descr="Question mark">
              <a:extLst>
                <a:ext uri="{FF2B5EF4-FFF2-40B4-BE49-F238E27FC236}">
                  <a16:creationId xmlns:a16="http://schemas.microsoft.com/office/drawing/2014/main" id="{2C8324C6-8C28-486E-9D1D-E5BFD76525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52804" y="861063"/>
              <a:ext cx="914400" cy="914400"/>
            </a:xfrm>
            <a:prstGeom prst="rect">
              <a:avLst/>
            </a:prstGeom>
          </p:spPr>
        </p:pic>
        <p:pic>
          <p:nvPicPr>
            <p:cNvPr id="47" name="Graphic 46" descr="Question mark">
              <a:extLst>
                <a:ext uri="{FF2B5EF4-FFF2-40B4-BE49-F238E27FC236}">
                  <a16:creationId xmlns:a16="http://schemas.microsoft.com/office/drawing/2014/main" id="{080573AA-16CE-428A-8792-9EBEBB3F37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1429" y="861063"/>
              <a:ext cx="914400" cy="914400"/>
            </a:xfrm>
            <a:prstGeom prst="rect">
              <a:avLst/>
            </a:prstGeom>
          </p:spPr>
        </p:pic>
        <p:pic>
          <p:nvPicPr>
            <p:cNvPr id="48" name="Graphic 47" descr="Question mark">
              <a:extLst>
                <a:ext uri="{FF2B5EF4-FFF2-40B4-BE49-F238E27FC236}">
                  <a16:creationId xmlns:a16="http://schemas.microsoft.com/office/drawing/2014/main" id="{063FD856-C1A3-47F5-B2D6-D5E4ADDE18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90054" y="857121"/>
              <a:ext cx="914400" cy="914400"/>
            </a:xfrm>
            <a:prstGeom prst="rect">
              <a:avLst/>
            </a:prstGeom>
          </p:spPr>
        </p:pic>
      </p:grpSp>
      <p:grpSp>
        <p:nvGrpSpPr>
          <p:cNvPr id="58" name="Group 57">
            <a:extLst>
              <a:ext uri="{FF2B5EF4-FFF2-40B4-BE49-F238E27FC236}">
                <a16:creationId xmlns:a16="http://schemas.microsoft.com/office/drawing/2014/main" id="{E3AD789E-E724-40EB-8CD9-D7DA8A0D77D7}"/>
              </a:ext>
            </a:extLst>
          </p:cNvPr>
          <p:cNvGrpSpPr/>
          <p:nvPr/>
        </p:nvGrpSpPr>
        <p:grpSpPr>
          <a:xfrm>
            <a:off x="7449412" y="6026819"/>
            <a:ext cx="4781176" cy="523220"/>
            <a:chOff x="5850825" y="6024996"/>
            <a:chExt cx="4781176" cy="523220"/>
          </a:xfrm>
        </p:grpSpPr>
        <p:sp>
          <p:nvSpPr>
            <p:cNvPr id="54" name="TextBox 53">
              <a:extLst>
                <a:ext uri="{FF2B5EF4-FFF2-40B4-BE49-F238E27FC236}">
                  <a16:creationId xmlns:a16="http://schemas.microsoft.com/office/drawing/2014/main" id="{0CB99331-67DD-4644-A517-A0C84BC35591}"/>
                </a:ext>
              </a:extLst>
            </p:cNvPr>
            <p:cNvSpPr txBox="1"/>
            <p:nvPr/>
          </p:nvSpPr>
          <p:spPr>
            <a:xfrm>
              <a:off x="6114294" y="6024996"/>
              <a:ext cx="4517707" cy="523220"/>
            </a:xfrm>
            <a:prstGeom prst="rect">
              <a:avLst/>
            </a:prstGeom>
            <a:noFill/>
          </p:spPr>
          <p:txBody>
            <a:bodyPr wrap="square" rtlCol="0">
              <a:spAutoFit/>
            </a:bodyPr>
            <a:lstStyle/>
            <a:p>
              <a:r>
                <a:rPr lang="de-DE" sz="1400" b="1" i="1" dirty="0"/>
                <a:t>C. Fuchs, H.H. Wolter, EPJA 30 (2006) 5</a:t>
              </a:r>
            </a:p>
            <a:p>
              <a:r>
                <a:rPr lang="da-DK" sz="1400" b="1" i="1" dirty="0"/>
                <a:t>B-A Li, À. Ramos, G. Verde et al., Eur. Phys. J. A (2014) 50: 9</a:t>
              </a:r>
            </a:p>
          </p:txBody>
        </p:sp>
        <p:pic>
          <p:nvPicPr>
            <p:cNvPr id="57" name="Picture 56">
              <a:extLst>
                <a:ext uri="{FF2B5EF4-FFF2-40B4-BE49-F238E27FC236}">
                  <a16:creationId xmlns:a16="http://schemas.microsoft.com/office/drawing/2014/main" id="{06A3FE69-D1BD-4FBA-9869-2885C04AE2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Tree>
    <p:extLst>
      <p:ext uri="{BB962C8B-B14F-4D97-AF65-F5344CB8AC3E}">
        <p14:creationId xmlns:p14="http://schemas.microsoft.com/office/powerpoint/2010/main" val="3736272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9F68777-B306-443A-9536-B13E994D550A}"/>
              </a:ext>
            </a:extLst>
          </p:cNvPr>
          <p:cNvGrpSpPr/>
          <p:nvPr/>
        </p:nvGrpSpPr>
        <p:grpSpPr>
          <a:xfrm>
            <a:off x="-4249" y="2123486"/>
            <a:ext cx="4160203" cy="4397991"/>
            <a:chOff x="-4249" y="2123486"/>
            <a:chExt cx="4160203" cy="4397991"/>
          </a:xfrm>
        </p:grpSpPr>
        <p:pic>
          <p:nvPicPr>
            <p:cNvPr id="42" name="Picture 41">
              <a:extLst>
                <a:ext uri="{FF2B5EF4-FFF2-40B4-BE49-F238E27FC236}">
                  <a16:creationId xmlns:a16="http://schemas.microsoft.com/office/drawing/2014/main" id="{29E8664A-48B8-4479-BFCA-A59D383BA072}"/>
                </a:ext>
              </a:extLst>
            </p:cNvPr>
            <p:cNvPicPr>
              <a:picLocks noChangeAspect="1"/>
            </p:cNvPicPr>
            <p:nvPr/>
          </p:nvPicPr>
          <p:blipFill rotWithShape="1">
            <a:blip r:embed="rId3">
              <a:clrChange>
                <a:clrFrom>
                  <a:srgbClr val="FFFFFF"/>
                </a:clrFrom>
                <a:clrTo>
                  <a:srgbClr val="FFFFFF">
                    <a:alpha val="0"/>
                  </a:srgbClr>
                </a:clrTo>
              </a:clrChange>
            </a:blip>
            <a:srcRect l="41732" t="12204" r="18701" b="6956"/>
            <a:stretch/>
          </p:blipFill>
          <p:spPr>
            <a:xfrm>
              <a:off x="329130" y="2123486"/>
              <a:ext cx="3826824" cy="4397991"/>
            </a:xfrm>
            <a:prstGeom prst="rect">
              <a:avLst/>
            </a:prstGeom>
            <a:solidFill>
              <a:schemeClr val="bg1"/>
            </a:solidFill>
          </p:spPr>
        </p:pic>
        <p:pic>
          <p:nvPicPr>
            <p:cNvPr id="30" name="Picture 29">
              <a:extLst>
                <a:ext uri="{FF2B5EF4-FFF2-40B4-BE49-F238E27FC236}">
                  <a16:creationId xmlns:a16="http://schemas.microsoft.com/office/drawing/2014/main" id="{E7949762-F51E-4184-A711-4BBA8770410E}"/>
                </a:ext>
              </a:extLst>
            </p:cNvPr>
            <p:cNvPicPr>
              <a:picLocks noChangeAspect="1"/>
            </p:cNvPicPr>
            <p:nvPr/>
          </p:nvPicPr>
          <p:blipFill rotWithShape="1">
            <a:blip r:embed="rId4">
              <a:clrChange>
                <a:clrFrom>
                  <a:srgbClr val="FFFFFF"/>
                </a:clrFrom>
                <a:clrTo>
                  <a:srgbClr val="FFFFFF">
                    <a:alpha val="0"/>
                  </a:srgbClr>
                </a:clrTo>
              </a:clrChange>
            </a:blip>
            <a:srcRect l="20472" t="34071" r="75394" b="39758"/>
            <a:stretch/>
          </p:blipFill>
          <p:spPr>
            <a:xfrm>
              <a:off x="-4249" y="2937499"/>
              <a:ext cx="488478" cy="1739550"/>
            </a:xfrm>
            <a:prstGeom prst="rect">
              <a:avLst/>
            </a:prstGeom>
            <a:solidFill>
              <a:schemeClr val="bg1"/>
            </a:solidFill>
          </p:spPr>
        </p:pic>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8B33C-0997-4584-9B24-5637E886E672}"/>
                  </a:ext>
                </a:extLst>
              </p:cNvPr>
              <p:cNvSpPr>
                <a:spLocks noGrp="1"/>
              </p:cNvSpPr>
              <p:nvPr>
                <p:ph type="title"/>
              </p:nvPr>
            </p:nvSpPr>
            <p:spPr/>
            <p:txBody>
              <a:bodyPr/>
              <a:lstStyle/>
              <a:p>
                <a:r>
                  <a:rPr lang="en-US" dirty="0"/>
                  <a:t>N</a:t>
                </a:r>
                <a:r>
                  <a:rPr lang="en-US" sz="2800" dirty="0"/>
                  <a:t>UCLEAR</a:t>
                </a:r>
                <a:r>
                  <a:rPr lang="en-US" dirty="0"/>
                  <a:t> S</a:t>
                </a:r>
                <a:r>
                  <a:rPr lang="en-US" sz="2800" dirty="0"/>
                  <a:t>YMMETRY</a:t>
                </a:r>
                <a:r>
                  <a:rPr lang="en-US" dirty="0"/>
                  <a:t> E</a:t>
                </a:r>
                <a:r>
                  <a:rPr lang="en-US" sz="2800" dirty="0"/>
                  <a:t>NERGY</a:t>
                </a:r>
                <a:r>
                  <a:rPr lang="en-US" dirty="0"/>
                  <a:t>: </a:t>
                </a:r>
                <a14:m>
                  <m:oMath xmlns:m="http://schemas.openxmlformats.org/officeDocument/2006/math">
                    <m:sSub>
                      <m:sSubPr>
                        <m:ctrlPr>
                          <a:rPr lang="en-US" sz="3200" i="1">
                            <a:solidFill>
                              <a:prstClr val="white"/>
                            </a:solidFill>
                            <a:latin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m:t>
                        </m:r>
                        <m:r>
                          <m:rPr>
                            <m:sty m:val="p"/>
                          </m:rPr>
                          <a:rPr lang="en-US" sz="3200">
                            <a:solidFill>
                              <a:prstClr val="white"/>
                            </a:solidFill>
                            <a:latin typeface="Cambria Math" panose="02040503050406030204" pitchFamily="18" charset="0"/>
                            <a:ea typeface="Cambria Math" panose="02040503050406030204" pitchFamily="18" charset="0"/>
                          </a:rPr>
                          <m:t>δ</m:t>
                        </m:r>
                      </m:e>
                    </m:d>
                    <m:r>
                      <a:rPr lang="en-US" sz="3200">
                        <a:solidFill>
                          <a:prstClr val="white"/>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m:rPr>
                            <m:sty m:val="p"/>
                          </m:rPr>
                          <a:rPr lang="en-US" sz="3200">
                            <a:latin typeface="Cambria Math" panose="02040503050406030204" pitchFamily="18" charset="0"/>
                          </a:rPr>
                          <m:t>E</m:t>
                        </m:r>
                      </m:e>
                      <m:sub>
                        <m:r>
                          <m:rPr>
                            <m:sty m:val="p"/>
                          </m:rPr>
                          <a:rPr lang="en-US" sz="3200">
                            <a:latin typeface="Cambria Math" panose="02040503050406030204" pitchFamily="18" charset="0"/>
                          </a:rPr>
                          <m:t>A</m:t>
                        </m:r>
                      </m:sub>
                    </m:sSub>
                    <m:d>
                      <m:dPr>
                        <m:ctrlPr>
                          <a:rPr lang="en-US" sz="3200" i="1">
                            <a:latin typeface="Cambria Math" panose="02040503050406030204" pitchFamily="18" charset="0"/>
                          </a:rPr>
                        </m:ctrlPr>
                      </m:dPr>
                      <m:e>
                        <m:r>
                          <m:rPr>
                            <m:sty m:val="p"/>
                          </m:rPr>
                          <a:rPr lang="en-US" sz="3200">
                            <a:latin typeface="Cambria Math" panose="02040503050406030204" pitchFamily="18" charset="0"/>
                            <a:ea typeface="Cambria Math" panose="02040503050406030204" pitchFamily="18" charset="0"/>
                          </a:rPr>
                          <m:t>ρ</m:t>
                        </m:r>
                        <m:r>
                          <a:rPr lang="en-US" sz="3200">
                            <a:latin typeface="Cambria Math" panose="02040503050406030204" pitchFamily="18" charset="0"/>
                            <a:ea typeface="Cambria Math" panose="02040503050406030204" pitchFamily="18" charset="0"/>
                          </a:rPr>
                          <m:t>,0</m:t>
                        </m:r>
                      </m:e>
                    </m:d>
                    <m:r>
                      <a:rPr lang="en-US" sz="3200">
                        <a:solidFill>
                          <a:prstClr val="white"/>
                        </a:solidFill>
                        <a:latin typeface="Cambria Math" panose="02040503050406030204" pitchFamily="18" charset="0"/>
                        <a:ea typeface="Cambria Math" panose="02040503050406030204" pitchFamily="18" charset="0"/>
                      </a:rPr>
                      <m:t>+</m:t>
                    </m:r>
                    <m:sSub>
                      <m:sSubPr>
                        <m:ctrlPr>
                          <a:rPr lang="en-US" sz="3200" i="1">
                            <a:solidFill>
                              <a:srgbClr val="FF0000"/>
                            </a:solidFill>
                            <a:latin typeface="Cambria Math" panose="02040503050406030204" pitchFamily="18" charset="0"/>
                            <a:ea typeface="Cambria Math" panose="02040503050406030204" pitchFamily="18" charset="0"/>
                          </a:rPr>
                        </m:ctrlPr>
                      </m:sSubPr>
                      <m:e>
                        <m:r>
                          <m:rPr>
                            <m:sty m:val="p"/>
                          </m:rPr>
                          <a:rPr lang="en-US" sz="3200">
                            <a:solidFill>
                              <a:srgbClr val="FF0000"/>
                            </a:solidFill>
                            <a:latin typeface="Cambria Math" panose="02040503050406030204" pitchFamily="18" charset="0"/>
                          </a:rPr>
                          <m:t>E</m:t>
                        </m:r>
                      </m:e>
                      <m:sub>
                        <m:r>
                          <m:rPr>
                            <m:sty m:val="p"/>
                          </m:rPr>
                          <a:rPr lang="en-US" sz="3200">
                            <a:solidFill>
                              <a:srgbClr val="FF0000"/>
                            </a:solidFill>
                            <a:latin typeface="Cambria Math" panose="02040503050406030204" pitchFamily="18" charset="0"/>
                          </a:rPr>
                          <m:t>SYM</m:t>
                        </m:r>
                      </m:sub>
                    </m:sSub>
                    <m:d>
                      <m:dPr>
                        <m:ctrlPr>
                          <a:rPr lang="en-US" sz="3200" i="1">
                            <a:solidFill>
                              <a:srgbClr val="FF0000"/>
                            </a:solidFill>
                            <a:latin typeface="Cambria Math" panose="02040503050406030204" pitchFamily="18" charset="0"/>
                          </a:rPr>
                        </m:ctrlPr>
                      </m:dPr>
                      <m:e>
                        <m:r>
                          <m:rPr>
                            <m:sty m:val="p"/>
                          </m:rPr>
                          <a:rPr lang="en-US" sz="3200">
                            <a:solidFill>
                              <a:srgbClr val="FF0000"/>
                            </a:solidFill>
                            <a:latin typeface="Cambria Math" panose="02040503050406030204" pitchFamily="18" charset="0"/>
                            <a:ea typeface="Cambria Math" panose="02040503050406030204" pitchFamily="18" charset="0"/>
                          </a:rPr>
                          <m:t>ρ</m:t>
                        </m:r>
                      </m:e>
                    </m:d>
                    <m:r>
                      <a:rPr lang="en-US" sz="3200" i="1" smtClean="0">
                        <a:solidFill>
                          <a:prstClr val="white"/>
                        </a:solidFill>
                        <a:latin typeface="Cambria Math" panose="02040503050406030204" pitchFamily="18" charset="0"/>
                        <a:ea typeface="Cambria Math" panose="02040503050406030204" pitchFamily="18" charset="0"/>
                      </a:rPr>
                      <m:t>∙</m:t>
                    </m:r>
                    <m:sSup>
                      <m:sSupPr>
                        <m:ctrlPr>
                          <a:rPr lang="en-US" sz="3200" i="1">
                            <a:solidFill>
                              <a:prstClr val="white"/>
                            </a:solidFill>
                            <a:latin typeface="Cambria Math" panose="02040503050406030204" pitchFamily="18" charset="0"/>
                            <a:ea typeface="Cambria Math" panose="02040503050406030204" pitchFamily="18" charset="0"/>
                          </a:rPr>
                        </m:ctrlPr>
                      </m:sSupPr>
                      <m:e>
                        <m:r>
                          <m:rPr>
                            <m:sty m:val="p"/>
                          </m:rPr>
                          <a:rPr lang="en-US" sz="3200">
                            <a:solidFill>
                              <a:prstClr val="white"/>
                            </a:solidFill>
                            <a:latin typeface="Cambria Math" panose="02040503050406030204" pitchFamily="18" charset="0"/>
                            <a:ea typeface="Cambria Math" panose="02040503050406030204" pitchFamily="18" charset="0"/>
                          </a:rPr>
                          <m:t>δ</m:t>
                        </m:r>
                      </m:e>
                      <m:sup>
                        <m:r>
                          <a:rPr lang="en-US" sz="3200">
                            <a:solidFill>
                              <a:prstClr val="white"/>
                            </a:solidFill>
                            <a:latin typeface="Cambria Math" panose="02040503050406030204" pitchFamily="18" charset="0"/>
                            <a:ea typeface="Cambria Math" panose="02040503050406030204" pitchFamily="18" charset="0"/>
                          </a:rPr>
                          <m:t>2</m:t>
                        </m:r>
                      </m:sup>
                    </m:sSup>
                  </m:oMath>
                </a14:m>
                <a:endParaRPr lang="en-DE" dirty="0"/>
              </a:p>
            </p:txBody>
          </p:sp>
        </mc:Choice>
        <mc:Fallback xmlns="">
          <p:sp>
            <p:nvSpPr>
              <p:cNvPr id="2" name="Title 1">
                <a:extLst>
                  <a:ext uri="{FF2B5EF4-FFF2-40B4-BE49-F238E27FC236}">
                    <a16:creationId xmlns:a16="http://schemas.microsoft.com/office/drawing/2014/main" id="{9118B33C-0997-4584-9B24-5637E886E672}"/>
                  </a:ext>
                </a:extLst>
              </p:cNvPr>
              <p:cNvSpPr>
                <a:spLocks noGrp="1" noRot="1" noChangeAspect="1" noMove="1" noResize="1" noEditPoints="1" noAdjustHandles="1" noChangeArrowheads="1" noChangeShapeType="1" noTextEdit="1"/>
              </p:cNvSpPr>
              <p:nvPr>
                <p:ph type="title"/>
              </p:nvPr>
            </p:nvSpPr>
            <p:spPr>
              <a:blipFill>
                <a:blip r:embed="rId5"/>
                <a:stretch>
                  <a:fillRect l="-52" t="-7937" b="-1825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BBF4332-A19F-4F49-943D-68C56759203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644AFC8-55CC-47B5-888D-D3EC45083EF2}"/>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59AB054-FFD8-4C88-A966-585671EF7339}"/>
              </a:ext>
            </a:extLst>
          </p:cNvPr>
          <p:cNvSpPr>
            <a:spLocks noGrp="1"/>
          </p:cNvSpPr>
          <p:nvPr>
            <p:ph type="sldNum" sz="quarter" idx="12"/>
          </p:nvPr>
        </p:nvSpPr>
        <p:spPr/>
        <p:txBody>
          <a:bodyPr/>
          <a:lstStyle/>
          <a:p>
            <a:fld id="{2A4535BA-AEF2-4785-BF1B-EDE950106C20}" type="slidenum">
              <a:rPr lang="en-GB" smtClean="0"/>
              <a:pPr/>
              <a:t>39</a:t>
            </a:fld>
            <a:endParaRPr lang="en-GB" dirty="0"/>
          </a:p>
        </p:txBody>
      </p:sp>
      <p:grpSp>
        <p:nvGrpSpPr>
          <p:cNvPr id="20" name="Group 19">
            <a:extLst>
              <a:ext uri="{FF2B5EF4-FFF2-40B4-BE49-F238E27FC236}">
                <a16:creationId xmlns:a16="http://schemas.microsoft.com/office/drawing/2014/main" id="{94452E52-F558-43FD-B586-DED1580BA011}"/>
              </a:ext>
            </a:extLst>
          </p:cNvPr>
          <p:cNvGrpSpPr/>
          <p:nvPr/>
        </p:nvGrpSpPr>
        <p:grpSpPr>
          <a:xfrm>
            <a:off x="1848000" y="871858"/>
            <a:ext cx="7992000" cy="1545346"/>
            <a:chOff x="1672166" y="1401834"/>
            <a:chExt cx="7992000" cy="2272894"/>
          </a:xfrm>
        </p:grpSpPr>
        <mc:AlternateContent xmlns:mc="http://schemas.openxmlformats.org/markup-compatibility/2006" xmlns:a14="http://schemas.microsoft.com/office/drawing/2010/main">
          <mc:Choice Requires="a14">
            <p:sp>
              <p:nvSpPr>
                <p:cNvPr id="7" name="Object 14">
                  <a:extLst>
                    <a:ext uri="{FF2B5EF4-FFF2-40B4-BE49-F238E27FC236}">
                      <a16:creationId xmlns:a16="http://schemas.microsoft.com/office/drawing/2014/main" id="{80F2CC2E-9268-4592-B4C9-67CFFADE9D96}"/>
                    </a:ext>
                  </a:extLst>
                </p:cNvPr>
                <p:cNvSpPr txBox="1"/>
                <p:nvPr/>
              </p:nvSpPr>
              <p:spPr>
                <a:xfrm>
                  <a:off x="1672166" y="1401834"/>
                  <a:ext cx="7992000" cy="1478205"/>
                </a:xfrm>
                <a:prstGeom prst="rect">
                  <a:avLst/>
                </a:prstGeom>
                <a:noFill/>
                <a:ln w="38100">
                  <a:solidFill>
                    <a:srgbClr val="FF0000"/>
                  </a:solidFill>
                </a:ln>
              </p:spPr>
              <p:txBody>
                <a:bodyPr anchor="t">
                  <a:noAutofit/>
                </a:bodyPr>
                <a:lstStyle/>
                <a:p>
                  <a:pPr algn="ctr"/>
                  <a14:m>
                    <m:oMathPara xmlns:m="http://schemas.openxmlformats.org/officeDocument/2006/math">
                      <m:oMathParaPr>
                        <m:jc m:val="center"/>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a:solidFill>
                                  <a:srgbClr val="FF0000"/>
                                </a:solidFill>
                                <a:latin typeface="Cambria Math" panose="02040503050406030204" pitchFamily="18" charset="0"/>
                              </a:rPr>
                              <m:t>E</m:t>
                            </m:r>
                          </m:e>
                          <m:sub>
                            <m:r>
                              <m:rPr>
                                <m:sty m:val="p"/>
                              </m:rPr>
                              <a:rPr lang="en-US" sz="2400">
                                <a:solidFill>
                                  <a:srgbClr val="FF0000"/>
                                </a:solidFill>
                                <a:latin typeface="Cambria Math" panose="02040503050406030204" pitchFamily="18" charset="0"/>
                              </a:rPr>
                              <m:t>sym</m:t>
                            </m:r>
                          </m:sub>
                        </m:sSub>
                        <m:d>
                          <m:dPr>
                            <m:ctrlPr>
                              <a:rPr lang="en-GB" sz="2400" i="1">
                                <a:solidFill>
                                  <a:srgbClr val="FF0000"/>
                                </a:solidFill>
                                <a:latin typeface="Cambria Math" panose="02040503050406030204" pitchFamily="18" charset="0"/>
                              </a:rPr>
                            </m:ctrlPr>
                          </m:dPr>
                          <m:e>
                            <m:r>
                              <m:rPr>
                                <m:sty m:val="p"/>
                              </m:rPr>
                              <a:rPr lang="en-GB" sz="2400" i="0" smtClean="0">
                                <a:solidFill>
                                  <a:srgbClr val="FF0000"/>
                                </a:solidFill>
                                <a:latin typeface="Cambria Math" panose="02040503050406030204" pitchFamily="18" charset="0"/>
                                <a:ea typeface="Cambria Math" panose="02040503050406030204" pitchFamily="18" charset="0"/>
                              </a:rPr>
                              <m:t>ρ</m:t>
                            </m:r>
                          </m:e>
                        </m:d>
                        <m:r>
                          <a:rPr lang="en-US" sz="2400" b="0" i="1" smtClean="0">
                            <a:solidFill>
                              <a:prstClr val="black"/>
                            </a:solidFill>
                            <a:latin typeface="Cambria Math" panose="02040503050406030204" pitchFamily="18" charset="0"/>
                          </a:rPr>
                          <m:t>= </m:t>
                        </m:r>
                        <m:sSub>
                          <m:sSubPr>
                            <m:ctrlPr>
                              <a:rPr lang="en-US" sz="2400" i="1">
                                <a:solidFill>
                                  <a:prstClr val="black"/>
                                </a:solidFill>
                                <a:latin typeface="Cambria Math" panose="02040503050406030204" pitchFamily="18" charset="0"/>
                              </a:rPr>
                            </m:ctrlPr>
                          </m:sSubPr>
                          <m:e>
                            <m:r>
                              <m:rPr>
                                <m:sty m:val="p"/>
                              </m:rPr>
                              <a:rPr lang="en-US" sz="2400">
                                <a:solidFill>
                                  <a:prstClr val="black"/>
                                </a:solidFill>
                                <a:latin typeface="Cambria Math" panose="02040503050406030204" pitchFamily="18" charset="0"/>
                              </a:rPr>
                              <m:t>E</m:t>
                            </m:r>
                          </m:e>
                          <m:sub>
                            <m:r>
                              <m:rPr>
                                <m:sty m:val="p"/>
                              </m:rPr>
                              <a:rPr lang="en-US" sz="2400">
                                <a:solidFill>
                                  <a:prstClr val="black"/>
                                </a:solidFill>
                                <a:latin typeface="Cambria Math" panose="02040503050406030204" pitchFamily="18" charset="0"/>
                              </a:rPr>
                              <m:t>sym</m:t>
                            </m:r>
                          </m:sub>
                        </m:sSub>
                        <m:d>
                          <m:dPr>
                            <m:ctrlPr>
                              <a:rPr lang="en-GB" sz="2400" i="1">
                                <a:solidFill>
                                  <a:prstClr val="black"/>
                                </a:solidFill>
                                <a:latin typeface="Cambria Math" panose="02040503050406030204" pitchFamily="18" charset="0"/>
                              </a:rPr>
                            </m:ctrlPr>
                          </m:dPr>
                          <m:e>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e>
                        </m:d>
                        <m:r>
                          <a:rPr lang="en-US" sz="2400">
                            <a:solidFill>
                              <a:prstClr val="black"/>
                            </a:solidFill>
                            <a:latin typeface="Cambria Math" panose="02040503050406030204" pitchFamily="18" charset="0"/>
                          </a:rPr>
                          <m:t>+ </m:t>
                        </m:r>
                        <m:f>
                          <m:fPr>
                            <m:ctrlPr>
                              <a:rPr lang="en-US" sz="2400" i="1">
                                <a:solidFill>
                                  <a:prstClr val="black"/>
                                </a:solidFill>
                                <a:latin typeface="Cambria Math" panose="02040503050406030204" pitchFamily="18" charset="0"/>
                              </a:rPr>
                            </m:ctrlPr>
                          </m:fPr>
                          <m:num>
                            <m:r>
                              <m:rPr>
                                <m:sty m:val="p"/>
                              </m:rPr>
                              <a:rPr lang="en-US" sz="2400">
                                <a:solidFill>
                                  <a:prstClr val="black"/>
                                </a:solidFill>
                                <a:latin typeface="Cambria Math" panose="02040503050406030204" pitchFamily="18" charset="0"/>
                              </a:rPr>
                              <m:t>L</m:t>
                            </m:r>
                          </m:num>
                          <m:den>
                            <m:r>
                              <a:rPr lang="en-US" sz="2400">
                                <a:solidFill>
                                  <a:prstClr val="black"/>
                                </a:solidFill>
                                <a:latin typeface="Cambria Math" panose="02040503050406030204" pitchFamily="18" charset="0"/>
                              </a:rPr>
                              <m:t>3</m:t>
                            </m:r>
                          </m:den>
                        </m:f>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a:solidFill>
                                      <a:prstClr val="black"/>
                                    </a:solidFill>
                                    <a:latin typeface="Cambria Math" panose="02040503050406030204" pitchFamily="18" charset="0"/>
                                  </a:rPr>
                                  <m:t>ρ</m:t>
                                </m:r>
                                <m:r>
                                  <a:rPr lang="en-US" sz="2400">
                                    <a:solidFill>
                                      <a:prstClr val="black"/>
                                    </a:solidFill>
                                    <a:latin typeface="Cambria Math" panose="02040503050406030204" pitchFamily="18" charset="0"/>
                                  </a:rPr>
                                  <m:t>−</m:t>
                                </m:r>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num>
                              <m:den>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den>
                            </m:f>
                          </m:e>
                        </m:d>
                        <m:r>
                          <a:rPr lang="en-US" sz="2400">
                            <a:solidFill>
                              <a:prstClr val="black"/>
                            </a:solidFill>
                            <a:latin typeface="Cambria Math" panose="02040503050406030204" pitchFamily="18" charset="0"/>
                          </a:rPr>
                          <m:t>+</m:t>
                        </m:r>
                        <m:f>
                          <m:fPr>
                            <m:ctrlPr>
                              <a:rPr lang="en-US" sz="2400" i="1">
                                <a:solidFill>
                                  <a:prstClr val="black"/>
                                </a:solidFill>
                                <a:latin typeface="Cambria Math" panose="02040503050406030204" pitchFamily="18" charset="0"/>
                              </a:rPr>
                            </m:ctrlPr>
                          </m:fPr>
                          <m:num>
                            <m:sSub>
                              <m:sSubPr>
                                <m:ctrlPr>
                                  <a:rPr lang="en-US" sz="2400" i="1">
                                    <a:solidFill>
                                      <a:prstClr val="black"/>
                                    </a:solidFill>
                                    <a:latin typeface="Cambria Math" panose="02040503050406030204" pitchFamily="18" charset="0"/>
                                  </a:rPr>
                                </m:ctrlPr>
                              </m:sSubPr>
                              <m:e>
                                <m:r>
                                  <m:rPr>
                                    <m:sty m:val="p"/>
                                  </m:rPr>
                                  <a:rPr lang="en-US" sz="2400">
                                    <a:solidFill>
                                      <a:prstClr val="black"/>
                                    </a:solidFill>
                                    <a:latin typeface="Cambria Math" panose="02040503050406030204" pitchFamily="18" charset="0"/>
                                  </a:rPr>
                                  <m:t>K</m:t>
                                </m:r>
                              </m:e>
                              <m:sub>
                                <m:r>
                                  <m:rPr>
                                    <m:sty m:val="p"/>
                                  </m:rPr>
                                  <a:rPr lang="en-US" sz="2400">
                                    <a:solidFill>
                                      <a:prstClr val="black"/>
                                    </a:solidFill>
                                    <a:latin typeface="Cambria Math" panose="02040503050406030204" pitchFamily="18" charset="0"/>
                                  </a:rPr>
                                  <m:t>sym</m:t>
                                </m:r>
                              </m:sub>
                            </m:sSub>
                          </m:num>
                          <m:den>
                            <m:r>
                              <a:rPr lang="en-US" sz="2400">
                                <a:solidFill>
                                  <a:prstClr val="black"/>
                                </a:solidFill>
                                <a:latin typeface="Cambria Math" panose="02040503050406030204" pitchFamily="18" charset="0"/>
                              </a:rPr>
                              <m:t>18</m:t>
                            </m:r>
                          </m:den>
                        </m:f>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a:solidFill>
                                          <a:prstClr val="black"/>
                                        </a:solidFill>
                                        <a:latin typeface="Cambria Math" panose="02040503050406030204" pitchFamily="18" charset="0"/>
                                      </a:rPr>
                                      <m:t>ρ</m:t>
                                    </m:r>
                                    <m:r>
                                      <a:rPr lang="en-US" sz="2400">
                                        <a:solidFill>
                                          <a:prstClr val="black"/>
                                        </a:solidFill>
                                        <a:latin typeface="Cambria Math" panose="02040503050406030204" pitchFamily="18" charset="0"/>
                                      </a:rPr>
                                      <m:t>−</m:t>
                                    </m:r>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num>
                                  <m:den>
                                    <m:sSub>
                                      <m:sSubPr>
                                        <m:ctrlPr>
                                          <a:rPr lang="en-GB" sz="2400" i="1">
                                            <a:solidFill>
                                              <a:prstClr val="black"/>
                                            </a:solidFill>
                                            <a:latin typeface="Cambria Math" panose="02040503050406030204" pitchFamily="18" charset="0"/>
                                          </a:rPr>
                                        </m:ctrlPr>
                                      </m:sSubPr>
                                      <m:e>
                                        <m:r>
                                          <m:rPr>
                                            <m:sty m:val="p"/>
                                          </m:rPr>
                                          <a:rPr lang="en-GB" sz="2400">
                                            <a:solidFill>
                                              <a:prstClr val="black"/>
                                            </a:solidFill>
                                            <a:latin typeface="Cambria Math" panose="02040503050406030204" pitchFamily="18" charset="0"/>
                                          </a:rPr>
                                          <m:t>ρ</m:t>
                                        </m:r>
                                      </m:e>
                                      <m:sub>
                                        <m:r>
                                          <a:rPr lang="en-US" sz="2400">
                                            <a:solidFill>
                                              <a:prstClr val="black"/>
                                            </a:solidFill>
                                            <a:latin typeface="Cambria Math" panose="02040503050406030204" pitchFamily="18" charset="0"/>
                                          </a:rPr>
                                          <m:t>0</m:t>
                                        </m:r>
                                      </m:sub>
                                    </m:sSub>
                                  </m:den>
                                </m:f>
                              </m:e>
                            </m:d>
                          </m:e>
                          <m:sup>
                            <m:r>
                              <a:rPr lang="en-US" sz="2400">
                                <a:solidFill>
                                  <a:prstClr val="black"/>
                                </a:solidFill>
                                <a:latin typeface="Cambria Math" panose="02040503050406030204" pitchFamily="18" charset="0"/>
                              </a:rPr>
                              <m:t>2</m:t>
                            </m:r>
                          </m:sup>
                        </m:sSup>
                        <m:r>
                          <a:rPr lang="en-US" sz="2400" b="0" i="1" smtClean="0">
                            <a:solidFill>
                              <a:prstClr val="black"/>
                            </a:solidFill>
                            <a:latin typeface="Cambria Math" panose="02040503050406030204" pitchFamily="18" charset="0"/>
                          </a:rPr>
                          <m:t>+ …</m:t>
                        </m:r>
                      </m:oMath>
                    </m:oMathPara>
                  </a14:m>
                  <a:endParaRPr lang="en-US" sz="2400" b="0" dirty="0">
                    <a:solidFill>
                      <a:srgbClr val="000000"/>
                    </a:solidFill>
                  </a:endParaRPr>
                </a:p>
              </p:txBody>
            </p:sp>
          </mc:Choice>
          <mc:Fallback xmlns="">
            <p:sp>
              <p:nvSpPr>
                <p:cNvPr id="7" name="Object 14">
                  <a:extLst>
                    <a:ext uri="{FF2B5EF4-FFF2-40B4-BE49-F238E27FC236}">
                      <a16:creationId xmlns:a16="http://schemas.microsoft.com/office/drawing/2014/main" id="{80F2CC2E-9268-4592-B4C9-67CFFADE9D96}"/>
                    </a:ext>
                  </a:extLst>
                </p:cNvPr>
                <p:cNvSpPr txBox="1">
                  <a:spLocks noRot="1" noChangeAspect="1" noMove="1" noResize="1" noEditPoints="1" noAdjustHandles="1" noChangeArrowheads="1" noChangeShapeType="1" noTextEdit="1"/>
                </p:cNvSpPr>
                <p:nvPr/>
              </p:nvSpPr>
              <p:spPr>
                <a:xfrm>
                  <a:off x="1672166" y="1401834"/>
                  <a:ext cx="7992000" cy="1478205"/>
                </a:xfrm>
                <a:prstGeom prst="rect">
                  <a:avLst/>
                </a:prstGeom>
                <a:blipFill>
                  <a:blip r:embed="rId6"/>
                  <a:stretch>
                    <a:fillRect/>
                  </a:stretch>
                </a:blipFill>
                <a:ln w="38100">
                  <a:solidFill>
                    <a:srgbClr val="FF0000"/>
                  </a:solidFill>
                </a:ln>
              </p:spPr>
              <p:txBody>
                <a:bodyPr/>
                <a:lstStyle/>
                <a:p>
                  <a:r>
                    <a:rPr lang="en-DE">
                      <a:noFill/>
                    </a:rPr>
                    <a:t> </a:t>
                  </a:r>
                </a:p>
              </p:txBody>
            </p:sp>
          </mc:Fallback>
        </mc:AlternateContent>
        <p:sp>
          <p:nvSpPr>
            <p:cNvPr id="10" name="Right Brace 9">
              <a:extLst>
                <a:ext uri="{FF2B5EF4-FFF2-40B4-BE49-F238E27FC236}">
                  <a16:creationId xmlns:a16="http://schemas.microsoft.com/office/drawing/2014/main" id="{F123A36B-0268-435D-9C24-8143FE45B506}"/>
                </a:ext>
              </a:extLst>
            </p:cNvPr>
            <p:cNvSpPr/>
            <p:nvPr/>
          </p:nvSpPr>
          <p:spPr>
            <a:xfrm rot="5400000">
              <a:off x="5556787" y="2336224"/>
              <a:ext cx="149236" cy="1326110"/>
            </a:xfrm>
            <a:prstGeom prst="rightBrace">
              <a:avLst>
                <a:gd name="adj1" fmla="val 45375"/>
                <a:gd name="adj2" fmla="val 50000"/>
              </a:avLst>
            </a:prstGeom>
            <a:ln w="28575">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1" name="Content Placeholder 5">
              <a:extLst>
                <a:ext uri="{FF2B5EF4-FFF2-40B4-BE49-F238E27FC236}">
                  <a16:creationId xmlns:a16="http://schemas.microsoft.com/office/drawing/2014/main" id="{8F8A18A7-D36D-46B4-B767-60F5B2BBE9B7}"/>
                </a:ext>
              </a:extLst>
            </p:cNvPr>
            <p:cNvSpPr txBox="1">
              <a:spLocks/>
            </p:cNvSpPr>
            <p:nvPr/>
          </p:nvSpPr>
          <p:spPr>
            <a:xfrm>
              <a:off x="5184350" y="3229798"/>
              <a:ext cx="875232" cy="4320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sz="2000" b="1" dirty="0">
                  <a:solidFill>
                    <a:srgbClr val="0000FE"/>
                  </a:solidFill>
                  <a:latin typeface="+mn-lt"/>
                </a:rPr>
                <a:t>Slope</a:t>
              </a:r>
            </a:p>
          </p:txBody>
        </p:sp>
        <p:sp>
          <p:nvSpPr>
            <p:cNvPr id="12" name="Content Placeholder 5">
              <a:extLst>
                <a:ext uri="{FF2B5EF4-FFF2-40B4-BE49-F238E27FC236}">
                  <a16:creationId xmlns:a16="http://schemas.microsoft.com/office/drawing/2014/main" id="{FFA58B0D-6E6C-4567-9A0C-40EFC090B537}"/>
                </a:ext>
              </a:extLst>
            </p:cNvPr>
            <p:cNvSpPr txBox="1">
              <a:spLocks/>
            </p:cNvSpPr>
            <p:nvPr/>
          </p:nvSpPr>
          <p:spPr>
            <a:xfrm>
              <a:off x="6936958" y="3242728"/>
              <a:ext cx="1512000" cy="4320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sz="2000" b="1" dirty="0">
                  <a:solidFill>
                    <a:srgbClr val="0000FE"/>
                  </a:solidFill>
                  <a:latin typeface="+mn-lt"/>
                </a:rPr>
                <a:t>Curvature</a:t>
              </a:r>
            </a:p>
          </p:txBody>
        </p:sp>
        <p:sp>
          <p:nvSpPr>
            <p:cNvPr id="13" name="Right Brace 12">
              <a:extLst>
                <a:ext uri="{FF2B5EF4-FFF2-40B4-BE49-F238E27FC236}">
                  <a16:creationId xmlns:a16="http://schemas.microsoft.com/office/drawing/2014/main" id="{C5321DE1-5285-4B4C-AAB0-5569EE5B9FAA}"/>
                </a:ext>
              </a:extLst>
            </p:cNvPr>
            <p:cNvSpPr/>
            <p:nvPr/>
          </p:nvSpPr>
          <p:spPr>
            <a:xfrm rot="5400000">
              <a:off x="7540199" y="2049732"/>
              <a:ext cx="152116" cy="1922068"/>
            </a:xfrm>
            <a:prstGeom prst="rightBrace">
              <a:avLst>
                <a:gd name="adj1" fmla="val 45375"/>
                <a:gd name="adj2" fmla="val 50000"/>
              </a:avLst>
            </a:prstGeom>
            <a:ln w="28575">
              <a:solidFill>
                <a:srgbClr val="0000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grpSp>
      <p:sp>
        <p:nvSpPr>
          <p:cNvPr id="33" name="Text Box 9">
            <a:extLst>
              <a:ext uri="{FF2B5EF4-FFF2-40B4-BE49-F238E27FC236}">
                <a16:creationId xmlns:a16="http://schemas.microsoft.com/office/drawing/2014/main" id="{788BA52A-795A-4731-AB37-B54B5FF06A81}"/>
              </a:ext>
            </a:extLst>
          </p:cNvPr>
          <p:cNvSpPr txBox="1">
            <a:spLocks noChangeArrowheads="1"/>
          </p:cNvSpPr>
          <p:nvPr/>
        </p:nvSpPr>
        <p:spPr bwMode="auto">
          <a:xfrm>
            <a:off x="5582617" y="2553659"/>
            <a:ext cx="6345383" cy="1354217"/>
          </a:xfrm>
          <a:prstGeom prst="rect">
            <a:avLst/>
          </a:prstGeom>
          <a:solidFill>
            <a:srgbClr val="92D050">
              <a:alpha val="75000"/>
            </a:srgbClr>
          </a:solidFill>
          <a:ln w="25400">
            <a:noFill/>
            <a:miter lim="800000"/>
            <a:headEnd/>
            <a:tailEnd/>
          </a:ln>
          <a:effectLst/>
          <a:extLst/>
        </p:spPr>
        <p:txBody>
          <a:bodyPr wrap="square">
            <a:spAutoFit/>
          </a:bodyPr>
          <a:lstStyle/>
          <a:p>
            <a:pPr algn="ctr" eaLnBrk="0" fontAlgn="base" hangingPunct="0">
              <a:spcBef>
                <a:spcPct val="0"/>
              </a:spcBef>
              <a:spcAft>
                <a:spcPts val="1200"/>
              </a:spcAft>
            </a:pPr>
            <a:r>
              <a:rPr lang="en-GB" altLang="de-DE" sz="2400" b="1" dirty="0">
                <a:solidFill>
                  <a:srgbClr val="FF0000"/>
                </a:solidFill>
              </a:rPr>
              <a:t>Largely unconstrained at densities </a:t>
            </a:r>
            <a:r>
              <a:rPr lang="el-GR" altLang="de-DE" sz="2400" b="1" dirty="0">
                <a:solidFill>
                  <a:srgbClr val="FF0000"/>
                </a:solidFill>
              </a:rPr>
              <a:t>ρ</a:t>
            </a:r>
            <a:r>
              <a:rPr lang="en-US" altLang="de-DE" sz="2400" b="1" dirty="0">
                <a:solidFill>
                  <a:srgbClr val="FF0000"/>
                </a:solidFill>
              </a:rPr>
              <a:t> </a:t>
            </a:r>
            <a:r>
              <a:rPr lang="en-GB" altLang="de-DE" sz="2400" b="1" dirty="0">
                <a:solidFill>
                  <a:srgbClr val="FF0000"/>
                </a:solidFill>
              </a:rPr>
              <a:t>&gt; </a:t>
            </a:r>
            <a:r>
              <a:rPr lang="el-GR" altLang="de-DE" sz="2400" b="1" dirty="0">
                <a:solidFill>
                  <a:srgbClr val="FF0000"/>
                </a:solidFill>
              </a:rPr>
              <a:t>ρ</a:t>
            </a:r>
            <a:r>
              <a:rPr lang="en-US" altLang="de-DE" sz="2400" b="1" baseline="-25000" dirty="0">
                <a:solidFill>
                  <a:srgbClr val="FF0000"/>
                </a:solidFill>
              </a:rPr>
              <a:t>0</a:t>
            </a:r>
            <a:endParaRPr lang="en-GB" altLang="de-DE" sz="2400" b="1" dirty="0">
              <a:solidFill>
                <a:srgbClr val="FF0000"/>
              </a:solidFill>
            </a:endParaRPr>
          </a:p>
          <a:p>
            <a:pPr algn="ctr" eaLnBrk="0" fontAlgn="base" hangingPunct="0">
              <a:spcBef>
                <a:spcPct val="0"/>
              </a:spcBef>
              <a:spcAft>
                <a:spcPts val="1200"/>
              </a:spcAft>
            </a:pPr>
            <a:r>
              <a:rPr lang="en-US" altLang="de-DE" sz="2400" b="1" dirty="0">
                <a:solidFill>
                  <a:srgbClr val="002060"/>
                </a:solidFill>
              </a:rPr>
              <a:t>Related to uncertainty of three-body and tensor forces at high density</a:t>
            </a:r>
          </a:p>
        </p:txBody>
      </p:sp>
      <p:grpSp>
        <p:nvGrpSpPr>
          <p:cNvPr id="40" name="Group 39">
            <a:extLst>
              <a:ext uri="{FF2B5EF4-FFF2-40B4-BE49-F238E27FC236}">
                <a16:creationId xmlns:a16="http://schemas.microsoft.com/office/drawing/2014/main" id="{792BED41-B5BD-4600-BF9F-67624125E33E}"/>
              </a:ext>
            </a:extLst>
          </p:cNvPr>
          <p:cNvGrpSpPr>
            <a:grpSpLocks noChangeAspect="1"/>
          </p:cNvGrpSpPr>
          <p:nvPr/>
        </p:nvGrpSpPr>
        <p:grpSpPr>
          <a:xfrm>
            <a:off x="1825838" y="2153549"/>
            <a:ext cx="3607013" cy="3795450"/>
            <a:chOff x="4315346" y="2493751"/>
            <a:chExt cx="3607013" cy="3795450"/>
          </a:xfrm>
        </p:grpSpPr>
        <p:sp>
          <p:nvSpPr>
            <p:cNvPr id="32" name="Rectangle 31">
              <a:extLst>
                <a:ext uri="{FF2B5EF4-FFF2-40B4-BE49-F238E27FC236}">
                  <a16:creationId xmlns:a16="http://schemas.microsoft.com/office/drawing/2014/main" id="{07C434F8-DD16-42C7-A3FA-483393C9A589}"/>
                </a:ext>
              </a:extLst>
            </p:cNvPr>
            <p:cNvSpPr/>
            <p:nvPr/>
          </p:nvSpPr>
          <p:spPr>
            <a:xfrm>
              <a:off x="4315346" y="2515826"/>
              <a:ext cx="2260071" cy="3773375"/>
            </a:xfrm>
            <a:prstGeom prst="rect">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TextBox 35">
              <a:extLst>
                <a:ext uri="{FF2B5EF4-FFF2-40B4-BE49-F238E27FC236}">
                  <a16:creationId xmlns:a16="http://schemas.microsoft.com/office/drawing/2014/main" id="{6B733493-F51B-49D0-801B-ACAB422A2007}"/>
                </a:ext>
              </a:extLst>
            </p:cNvPr>
            <p:cNvSpPr txBox="1"/>
            <p:nvPr/>
          </p:nvSpPr>
          <p:spPr>
            <a:xfrm>
              <a:off x="6613480" y="2493751"/>
              <a:ext cx="699294" cy="400110"/>
            </a:xfrm>
            <a:prstGeom prst="rect">
              <a:avLst/>
            </a:prstGeom>
            <a:solidFill>
              <a:srgbClr val="FFEAA8"/>
            </a:solidFill>
          </p:spPr>
          <p:txBody>
            <a:bodyPr wrap="none" rtlCol="0">
              <a:spAutoFit/>
            </a:bodyPr>
            <a:lstStyle/>
            <a:p>
              <a:r>
                <a:rPr lang="en-US" sz="2000" b="1" dirty="0">
                  <a:solidFill>
                    <a:srgbClr val="C00000"/>
                  </a:solidFill>
                </a:rPr>
                <a:t>Hard</a:t>
              </a:r>
              <a:endParaRPr lang="en-DE" sz="2000" b="1" dirty="0">
                <a:solidFill>
                  <a:srgbClr val="C00000"/>
                </a:solidFill>
              </a:endParaRPr>
            </a:p>
          </p:txBody>
        </p:sp>
        <p:sp>
          <p:nvSpPr>
            <p:cNvPr id="37" name="TextBox 36">
              <a:extLst>
                <a:ext uri="{FF2B5EF4-FFF2-40B4-BE49-F238E27FC236}">
                  <a16:creationId xmlns:a16="http://schemas.microsoft.com/office/drawing/2014/main" id="{6F51348A-255D-4F1E-91CA-CBBA67AE4673}"/>
                </a:ext>
              </a:extLst>
            </p:cNvPr>
            <p:cNvSpPr txBox="1"/>
            <p:nvPr/>
          </p:nvSpPr>
          <p:spPr>
            <a:xfrm>
              <a:off x="6610781" y="4902105"/>
              <a:ext cx="1311578" cy="400110"/>
            </a:xfrm>
            <a:prstGeom prst="rect">
              <a:avLst/>
            </a:prstGeom>
            <a:solidFill>
              <a:srgbClr val="FFEAA8"/>
            </a:solidFill>
          </p:spPr>
          <p:txBody>
            <a:bodyPr wrap="none" rtlCol="0">
              <a:spAutoFit/>
            </a:bodyPr>
            <a:lstStyle/>
            <a:p>
              <a:r>
                <a:rPr lang="en-US" sz="2000" b="1" dirty="0">
                  <a:solidFill>
                    <a:srgbClr val="C00000"/>
                  </a:solidFill>
                </a:rPr>
                <a:t>Super-Soft</a:t>
              </a:r>
              <a:endParaRPr lang="en-DE" sz="2000" b="1" dirty="0">
                <a:solidFill>
                  <a:srgbClr val="C00000"/>
                </a:solidFill>
              </a:endParaRPr>
            </a:p>
          </p:txBody>
        </p:sp>
        <p:sp>
          <p:nvSpPr>
            <p:cNvPr id="38" name="TextBox 37">
              <a:extLst>
                <a:ext uri="{FF2B5EF4-FFF2-40B4-BE49-F238E27FC236}">
                  <a16:creationId xmlns:a16="http://schemas.microsoft.com/office/drawing/2014/main" id="{FAA49922-1FCE-466A-8179-D4B9C693F426}"/>
                </a:ext>
              </a:extLst>
            </p:cNvPr>
            <p:cNvSpPr txBox="1"/>
            <p:nvPr/>
          </p:nvSpPr>
          <p:spPr>
            <a:xfrm>
              <a:off x="6615976" y="3685313"/>
              <a:ext cx="614271" cy="400110"/>
            </a:xfrm>
            <a:prstGeom prst="rect">
              <a:avLst/>
            </a:prstGeom>
            <a:solidFill>
              <a:srgbClr val="FFEAA8"/>
            </a:solidFill>
          </p:spPr>
          <p:txBody>
            <a:bodyPr wrap="none" rtlCol="0">
              <a:spAutoFit/>
            </a:bodyPr>
            <a:lstStyle/>
            <a:p>
              <a:r>
                <a:rPr lang="en-US" sz="2000" b="1" dirty="0">
                  <a:solidFill>
                    <a:srgbClr val="C00000"/>
                  </a:solidFill>
                </a:rPr>
                <a:t>Soft</a:t>
              </a:r>
              <a:endParaRPr lang="en-DE" sz="2000" b="1" dirty="0">
                <a:solidFill>
                  <a:srgbClr val="C00000"/>
                </a:solidFill>
              </a:endParaRPr>
            </a:p>
          </p:txBody>
        </p:sp>
      </p:grpSp>
      <p:grpSp>
        <p:nvGrpSpPr>
          <p:cNvPr id="45" name="Group 44">
            <a:extLst>
              <a:ext uri="{FF2B5EF4-FFF2-40B4-BE49-F238E27FC236}">
                <a16:creationId xmlns:a16="http://schemas.microsoft.com/office/drawing/2014/main" id="{59A3CC3F-51A1-4FA4-861B-7DC26D3D5083}"/>
              </a:ext>
            </a:extLst>
          </p:cNvPr>
          <p:cNvGrpSpPr/>
          <p:nvPr/>
        </p:nvGrpSpPr>
        <p:grpSpPr>
          <a:xfrm>
            <a:off x="2165809" y="4881039"/>
            <a:ext cx="1474995" cy="691067"/>
            <a:chOff x="9152804" y="857121"/>
            <a:chExt cx="1951650" cy="918342"/>
          </a:xfrm>
          <a:solidFill>
            <a:srgbClr val="FF0000"/>
          </a:solidFill>
        </p:grpSpPr>
        <p:pic>
          <p:nvPicPr>
            <p:cNvPr id="46" name="Graphic 45" descr="Question mark">
              <a:extLst>
                <a:ext uri="{FF2B5EF4-FFF2-40B4-BE49-F238E27FC236}">
                  <a16:creationId xmlns:a16="http://schemas.microsoft.com/office/drawing/2014/main" id="{2C8324C6-8C28-486E-9D1D-E5BFD76525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52804" y="861063"/>
              <a:ext cx="914400" cy="914400"/>
            </a:xfrm>
            <a:prstGeom prst="rect">
              <a:avLst/>
            </a:prstGeom>
          </p:spPr>
        </p:pic>
        <p:pic>
          <p:nvPicPr>
            <p:cNvPr id="47" name="Graphic 46" descr="Question mark">
              <a:extLst>
                <a:ext uri="{FF2B5EF4-FFF2-40B4-BE49-F238E27FC236}">
                  <a16:creationId xmlns:a16="http://schemas.microsoft.com/office/drawing/2014/main" id="{080573AA-16CE-428A-8792-9EBEBB3F37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1429" y="861063"/>
              <a:ext cx="914400" cy="914400"/>
            </a:xfrm>
            <a:prstGeom prst="rect">
              <a:avLst/>
            </a:prstGeom>
          </p:spPr>
        </p:pic>
        <p:pic>
          <p:nvPicPr>
            <p:cNvPr id="48" name="Graphic 47" descr="Question mark">
              <a:extLst>
                <a:ext uri="{FF2B5EF4-FFF2-40B4-BE49-F238E27FC236}">
                  <a16:creationId xmlns:a16="http://schemas.microsoft.com/office/drawing/2014/main" id="{063FD856-C1A3-47F5-B2D6-D5E4ADDE18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90054" y="857121"/>
              <a:ext cx="914400" cy="914400"/>
            </a:xfrm>
            <a:prstGeom prst="rect">
              <a:avLst/>
            </a:prstGeom>
          </p:spPr>
        </p:pic>
      </p:grpSp>
      <p:sp>
        <p:nvSpPr>
          <p:cNvPr id="51" name="Text Box 9">
            <a:extLst>
              <a:ext uri="{FF2B5EF4-FFF2-40B4-BE49-F238E27FC236}">
                <a16:creationId xmlns:a16="http://schemas.microsoft.com/office/drawing/2014/main" id="{4872BF7F-731D-46D6-A8E8-16A17B1822E5}"/>
              </a:ext>
            </a:extLst>
          </p:cNvPr>
          <p:cNvSpPr txBox="1">
            <a:spLocks noChangeArrowheads="1"/>
          </p:cNvSpPr>
          <p:nvPr/>
        </p:nvSpPr>
        <p:spPr bwMode="auto">
          <a:xfrm>
            <a:off x="5582617" y="4294307"/>
            <a:ext cx="6345383" cy="1569660"/>
          </a:xfrm>
          <a:prstGeom prst="rect">
            <a:avLst/>
          </a:prstGeom>
          <a:solidFill>
            <a:srgbClr val="FF0000">
              <a:alpha val="60000"/>
            </a:srgbClr>
          </a:solidFill>
          <a:ln w="38100">
            <a:solidFill>
              <a:schemeClr val="tx1"/>
            </a:solidFill>
            <a:miter lim="800000"/>
            <a:headEnd/>
            <a:tailEnd/>
          </a:ln>
          <a:effectLst/>
          <a:extLst/>
        </p:spPr>
        <p:txBody>
          <a:bodyPr wrap="square">
            <a:spAutoFit/>
          </a:bodyPr>
          <a:lstStyle/>
          <a:p>
            <a:pPr algn="ctr" eaLnBrk="0" fontAlgn="base" hangingPunct="0">
              <a:spcBef>
                <a:spcPct val="0"/>
              </a:spcBef>
              <a:spcAft>
                <a:spcPct val="0"/>
              </a:spcAft>
            </a:pPr>
            <a:r>
              <a:rPr lang="en-US" altLang="de-DE" sz="2400" b="1" dirty="0">
                <a:solidFill>
                  <a:schemeClr val="tx1"/>
                </a:solidFill>
              </a:rPr>
              <a:t>Identification of differential observables (e.g. differences or ratios of observables) to enhance the response to asymmetry as the iso-scalar dynamics largely cancels</a:t>
            </a:r>
            <a:endParaRPr lang="en-GB" altLang="de-DE" sz="2400" b="1" dirty="0"/>
          </a:p>
        </p:txBody>
      </p:sp>
      <p:grpSp>
        <p:nvGrpSpPr>
          <p:cNvPr id="58" name="Group 57">
            <a:extLst>
              <a:ext uri="{FF2B5EF4-FFF2-40B4-BE49-F238E27FC236}">
                <a16:creationId xmlns:a16="http://schemas.microsoft.com/office/drawing/2014/main" id="{E3AD789E-E724-40EB-8CD9-D7DA8A0D77D7}"/>
              </a:ext>
            </a:extLst>
          </p:cNvPr>
          <p:cNvGrpSpPr/>
          <p:nvPr/>
        </p:nvGrpSpPr>
        <p:grpSpPr>
          <a:xfrm>
            <a:off x="7449412" y="6026819"/>
            <a:ext cx="4781176" cy="523220"/>
            <a:chOff x="5850825" y="6024996"/>
            <a:chExt cx="4781176" cy="523220"/>
          </a:xfrm>
        </p:grpSpPr>
        <p:sp>
          <p:nvSpPr>
            <p:cNvPr id="54" name="TextBox 53">
              <a:extLst>
                <a:ext uri="{FF2B5EF4-FFF2-40B4-BE49-F238E27FC236}">
                  <a16:creationId xmlns:a16="http://schemas.microsoft.com/office/drawing/2014/main" id="{0CB99331-67DD-4644-A517-A0C84BC35591}"/>
                </a:ext>
              </a:extLst>
            </p:cNvPr>
            <p:cNvSpPr txBox="1"/>
            <p:nvPr/>
          </p:nvSpPr>
          <p:spPr>
            <a:xfrm>
              <a:off x="6114294" y="6024996"/>
              <a:ext cx="4517707" cy="523220"/>
            </a:xfrm>
            <a:prstGeom prst="rect">
              <a:avLst/>
            </a:prstGeom>
            <a:noFill/>
          </p:spPr>
          <p:txBody>
            <a:bodyPr wrap="square" rtlCol="0">
              <a:spAutoFit/>
            </a:bodyPr>
            <a:lstStyle/>
            <a:p>
              <a:r>
                <a:rPr lang="de-DE" sz="1400" b="1" i="1" dirty="0"/>
                <a:t>C. Fuchs, H.H. Wolter, EPJA 30 (2006) 5</a:t>
              </a:r>
            </a:p>
            <a:p>
              <a:r>
                <a:rPr lang="da-DK" sz="1400" b="1" i="1" dirty="0"/>
                <a:t>B-A Li, À. Ramos, G. Verde et al., Eur. Phys. J. A (2014) 50: 9</a:t>
              </a:r>
            </a:p>
          </p:txBody>
        </p:sp>
        <p:pic>
          <p:nvPicPr>
            <p:cNvPr id="57" name="Picture 56">
              <a:extLst>
                <a:ext uri="{FF2B5EF4-FFF2-40B4-BE49-F238E27FC236}">
                  <a16:creationId xmlns:a16="http://schemas.microsoft.com/office/drawing/2014/main" id="{06A3FE69-D1BD-4FBA-9869-2885C04AE2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Tree>
    <p:extLst>
      <p:ext uri="{BB962C8B-B14F-4D97-AF65-F5344CB8AC3E}">
        <p14:creationId xmlns:p14="http://schemas.microsoft.com/office/powerpoint/2010/main" val="2375568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A4308B-80B9-417B-843D-3665761E0C02}"/>
              </a:ext>
            </a:extLst>
          </p:cNvPr>
          <p:cNvSpPr>
            <a:spLocks noGrp="1"/>
          </p:cNvSpPr>
          <p:nvPr>
            <p:ph type="title"/>
          </p:nvPr>
        </p:nvSpPr>
        <p:spPr/>
        <p:txBody>
          <a:bodyPr/>
          <a:lstStyle/>
          <a:p>
            <a:r>
              <a:rPr lang="en-GB" dirty="0"/>
              <a:t>H</a:t>
            </a:r>
            <a:r>
              <a:rPr lang="en-GB" sz="4800" dirty="0"/>
              <a:t>EAVY</a:t>
            </a:r>
            <a:r>
              <a:rPr lang="en-GB" dirty="0"/>
              <a:t> I</a:t>
            </a:r>
            <a:r>
              <a:rPr lang="en-GB" sz="4800" dirty="0"/>
              <a:t>ON</a:t>
            </a:r>
            <a:r>
              <a:rPr lang="en-GB" dirty="0"/>
              <a:t> C</a:t>
            </a:r>
            <a:r>
              <a:rPr lang="en-GB" sz="4800" dirty="0"/>
              <a:t>OLLISIONS</a:t>
            </a:r>
            <a:br>
              <a:rPr lang="en-GB" dirty="0"/>
            </a:br>
            <a:r>
              <a:rPr lang="en-GB" dirty="0"/>
              <a:t>↕</a:t>
            </a:r>
            <a:br>
              <a:rPr lang="en-GB" dirty="0"/>
            </a:br>
            <a:r>
              <a:rPr lang="en-GB" dirty="0"/>
              <a:t>A</a:t>
            </a:r>
            <a:r>
              <a:rPr lang="en-GB" sz="4800" dirty="0"/>
              <a:t>STROPHYSICAL</a:t>
            </a:r>
            <a:r>
              <a:rPr lang="en-GB" dirty="0"/>
              <a:t> E</a:t>
            </a:r>
            <a:r>
              <a:rPr lang="en-GB" sz="4800" dirty="0"/>
              <a:t>VENTS</a:t>
            </a:r>
            <a:r>
              <a:rPr lang="en-GB" dirty="0"/>
              <a:t> A</a:t>
            </a:r>
            <a:r>
              <a:rPr lang="en-GB" sz="4800" dirty="0"/>
              <a:t>ND</a:t>
            </a:r>
            <a:r>
              <a:rPr lang="en-GB" dirty="0"/>
              <a:t> O</a:t>
            </a:r>
            <a:r>
              <a:rPr lang="en-GB" sz="4800" dirty="0"/>
              <a:t>BJECTS</a:t>
            </a:r>
            <a:endParaRPr lang="en-GB" dirty="0"/>
          </a:p>
        </p:txBody>
      </p:sp>
      <p:sp>
        <p:nvSpPr>
          <p:cNvPr id="3" name="Date Placeholder 2">
            <a:extLst>
              <a:ext uri="{FF2B5EF4-FFF2-40B4-BE49-F238E27FC236}">
                <a16:creationId xmlns:a16="http://schemas.microsoft.com/office/drawing/2014/main" id="{D44D91AE-CF49-4446-9437-E432CDEC3D31}"/>
              </a:ext>
            </a:extLst>
          </p:cNvPr>
          <p:cNvSpPr>
            <a:spLocks noGrp="1"/>
          </p:cNvSpPr>
          <p:nvPr>
            <p:ph type="dt" sz="half" idx="10"/>
          </p:nvPr>
        </p:nvSpPr>
        <p:spPr>
          <a:xfrm>
            <a:off x="0" y="6578600"/>
            <a:ext cx="3344863" cy="279400"/>
          </a:xfrm>
          <a:prstGeom prst="rect">
            <a:avLst/>
          </a:prstGeom>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78C51D75-CD84-459F-98C5-68F00E548D8A}"/>
              </a:ext>
            </a:extLst>
          </p:cNvPr>
          <p:cNvSpPr>
            <a:spLocks noGrp="1"/>
          </p:cNvSpPr>
          <p:nvPr>
            <p:ph type="ftr" sz="quarter" idx="11"/>
          </p:nvPr>
        </p:nvSpPr>
        <p:spPr>
          <a:xfrm>
            <a:off x="3344862" y="6578600"/>
            <a:ext cx="5502275" cy="279400"/>
          </a:xfrm>
          <a:prstGeom prst="rect">
            <a:avLst/>
          </a:prstGeom>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E87FE3C8-9D78-45EA-8D6B-352E8E1A7E05}"/>
              </a:ext>
            </a:extLst>
          </p:cNvPr>
          <p:cNvSpPr>
            <a:spLocks noGrp="1"/>
          </p:cNvSpPr>
          <p:nvPr>
            <p:ph type="sldNum" sz="quarter" idx="12"/>
          </p:nvPr>
        </p:nvSpPr>
        <p:spPr>
          <a:xfrm>
            <a:off x="8847138" y="6578600"/>
            <a:ext cx="3344862" cy="279400"/>
          </a:xfrm>
          <a:prstGeom prst="rect">
            <a:avLst/>
          </a:prstGeom>
        </p:spPr>
        <p:txBody>
          <a:bodyPr/>
          <a:lstStyle/>
          <a:p>
            <a:fld id="{2A4535BA-AEF2-4785-BF1B-EDE950106C20}" type="slidenum">
              <a:rPr lang="en-GB" smtClean="0"/>
              <a:pPr/>
              <a:t>4</a:t>
            </a:fld>
            <a:endParaRPr lang="en-GB" dirty="0"/>
          </a:p>
        </p:txBody>
      </p:sp>
    </p:spTree>
    <p:extLst>
      <p:ext uri="{BB962C8B-B14F-4D97-AF65-F5344CB8AC3E}">
        <p14:creationId xmlns:p14="http://schemas.microsoft.com/office/powerpoint/2010/main" val="608465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CF9EB59-5535-47BD-B275-06F27CCB274F}"/>
              </a:ext>
            </a:extLst>
          </p:cNvPr>
          <p:cNvGrpSpPr>
            <a:grpSpLocks noChangeAspect="1"/>
          </p:cNvGrpSpPr>
          <p:nvPr/>
        </p:nvGrpSpPr>
        <p:grpSpPr>
          <a:xfrm>
            <a:off x="-4249" y="2123486"/>
            <a:ext cx="4160201" cy="4397991"/>
            <a:chOff x="6775369" y="900230"/>
            <a:chExt cx="5244248" cy="5544000"/>
          </a:xfrm>
          <a:solidFill>
            <a:schemeClr val="bg1"/>
          </a:solidFill>
        </p:grpSpPr>
        <p:pic>
          <p:nvPicPr>
            <p:cNvPr id="34" name="Picture 33">
              <a:extLst>
                <a:ext uri="{FF2B5EF4-FFF2-40B4-BE49-F238E27FC236}">
                  <a16:creationId xmlns:a16="http://schemas.microsoft.com/office/drawing/2014/main" id="{4BD82C45-1A64-4CDB-B461-67B0E08F777B}"/>
                </a:ext>
              </a:extLst>
            </p:cNvPr>
            <p:cNvPicPr>
              <a:picLocks noChangeAspect="1"/>
            </p:cNvPicPr>
            <p:nvPr/>
          </p:nvPicPr>
          <p:blipFill rotWithShape="1">
            <a:blip r:embed="rId3">
              <a:clrChange>
                <a:clrFrom>
                  <a:srgbClr val="FFFFFF"/>
                </a:clrFrom>
                <a:clrTo>
                  <a:srgbClr val="FFFFFF">
                    <a:alpha val="0"/>
                  </a:srgbClr>
                </a:clrTo>
              </a:clrChange>
            </a:blip>
            <a:srcRect l="41732" t="12204" r="18701" b="6956"/>
            <a:stretch/>
          </p:blipFill>
          <p:spPr>
            <a:xfrm>
              <a:off x="7195617" y="900230"/>
              <a:ext cx="4824000" cy="5544000"/>
            </a:xfrm>
            <a:prstGeom prst="rect">
              <a:avLst/>
            </a:prstGeom>
            <a:grpFill/>
          </p:spPr>
        </p:pic>
        <p:pic>
          <p:nvPicPr>
            <p:cNvPr id="35" name="Picture 34">
              <a:extLst>
                <a:ext uri="{FF2B5EF4-FFF2-40B4-BE49-F238E27FC236}">
                  <a16:creationId xmlns:a16="http://schemas.microsoft.com/office/drawing/2014/main" id="{10EE3958-26FE-44A2-8527-410C6BE024A2}"/>
                </a:ext>
              </a:extLst>
            </p:cNvPr>
            <p:cNvPicPr>
              <a:picLocks noChangeAspect="1"/>
            </p:cNvPicPr>
            <p:nvPr/>
          </p:nvPicPr>
          <p:blipFill rotWithShape="1">
            <a:blip r:embed="rId4">
              <a:clrChange>
                <a:clrFrom>
                  <a:srgbClr val="FFFFFF"/>
                </a:clrFrom>
                <a:clrTo>
                  <a:srgbClr val="FFFFFF">
                    <a:alpha val="0"/>
                  </a:srgbClr>
                </a:clrTo>
              </a:clrChange>
            </a:blip>
            <a:srcRect l="20472" t="34071" r="75394" b="39758"/>
            <a:stretch/>
          </p:blipFill>
          <p:spPr>
            <a:xfrm>
              <a:off x="6775369" y="1926355"/>
              <a:ext cx="615763" cy="2192834"/>
            </a:xfrm>
            <a:prstGeom prst="rect">
              <a:avLst/>
            </a:prstGeom>
            <a:grpFill/>
          </p:spPr>
        </p:pic>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8B33C-0997-4584-9B24-5637E886E672}"/>
                  </a:ext>
                </a:extLst>
              </p:cNvPr>
              <p:cNvSpPr>
                <a:spLocks noGrp="1"/>
              </p:cNvSpPr>
              <p:nvPr>
                <p:ph type="title"/>
              </p:nvPr>
            </p:nvSpPr>
            <p:spPr/>
            <p:txBody>
              <a:bodyPr/>
              <a:lstStyle/>
              <a:p>
                <a:r>
                  <a:rPr lang="en-US" dirty="0">
                    <a:solidFill>
                      <a:prstClr val="white"/>
                    </a:solidFill>
                  </a:rPr>
                  <a:t>N</a:t>
                </a:r>
                <a:r>
                  <a:rPr lang="en-US" sz="2800" dirty="0">
                    <a:solidFill>
                      <a:prstClr val="white"/>
                    </a:solidFill>
                  </a:rPr>
                  <a:t>UCLEAR</a:t>
                </a:r>
                <a:r>
                  <a:rPr lang="en-US" dirty="0">
                    <a:solidFill>
                      <a:prstClr val="white"/>
                    </a:solidFill>
                  </a:rPr>
                  <a:t> S</a:t>
                </a:r>
                <a:r>
                  <a:rPr lang="en-US" sz="2800" dirty="0">
                    <a:solidFill>
                      <a:prstClr val="white"/>
                    </a:solidFill>
                  </a:rPr>
                  <a:t>YMMETRY</a:t>
                </a:r>
                <a:r>
                  <a:rPr lang="en-US" dirty="0">
                    <a:solidFill>
                      <a:prstClr val="white"/>
                    </a:solidFill>
                  </a:rPr>
                  <a:t> E</a:t>
                </a:r>
                <a:r>
                  <a:rPr lang="en-US" sz="2800" dirty="0">
                    <a:solidFill>
                      <a:prstClr val="white"/>
                    </a:solidFill>
                  </a:rPr>
                  <a:t>NERGY</a:t>
                </a:r>
                <a:r>
                  <a:rPr lang="en-US" dirty="0">
                    <a:solidFill>
                      <a:prstClr val="white"/>
                    </a:solidFill>
                  </a:rPr>
                  <a:t>: </a:t>
                </a:r>
                <a14:m>
                  <m:oMath xmlns:m="http://schemas.openxmlformats.org/officeDocument/2006/math">
                    <m:sSub>
                      <m:sSubPr>
                        <m:ctrlPr>
                          <a:rPr lang="en-US" sz="3200" i="1">
                            <a:solidFill>
                              <a:prstClr val="white"/>
                            </a:solidFill>
                            <a:latin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m:t>
                        </m:r>
                        <m:r>
                          <m:rPr>
                            <m:sty m:val="p"/>
                          </m:rPr>
                          <a:rPr lang="en-US" sz="3200">
                            <a:solidFill>
                              <a:prstClr val="white"/>
                            </a:solidFill>
                            <a:latin typeface="Cambria Math" panose="02040503050406030204" pitchFamily="18" charset="0"/>
                            <a:ea typeface="Cambria Math" panose="02040503050406030204" pitchFamily="18" charset="0"/>
                          </a:rPr>
                          <m:t>δ</m:t>
                        </m:r>
                      </m:e>
                    </m:d>
                    <m:r>
                      <a:rPr lang="en-US" sz="3200">
                        <a:solidFill>
                          <a:prstClr val="white"/>
                        </a:solidFill>
                        <a:latin typeface="Cambria Math" panose="02040503050406030204" pitchFamily="18" charset="0"/>
                      </a:rPr>
                      <m:t>=</m:t>
                    </m:r>
                    <m:sSub>
                      <m:sSubPr>
                        <m:ctrlPr>
                          <a:rPr lang="en-US" sz="3200" i="1">
                            <a:solidFill>
                              <a:prstClr val="white"/>
                            </a:solidFill>
                            <a:latin typeface="Cambria Math" panose="02040503050406030204" pitchFamily="18" charset="0"/>
                            <a:ea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,0</m:t>
                        </m:r>
                      </m:e>
                    </m:d>
                    <m:r>
                      <a:rPr lang="en-US" sz="3200">
                        <a:solidFill>
                          <a:prstClr val="white"/>
                        </a:solidFill>
                        <a:latin typeface="Cambria Math" panose="02040503050406030204" pitchFamily="18" charset="0"/>
                        <a:ea typeface="Cambria Math" panose="02040503050406030204" pitchFamily="18" charset="0"/>
                      </a:rPr>
                      <m:t>+</m:t>
                    </m:r>
                    <m:sSub>
                      <m:sSubPr>
                        <m:ctrlPr>
                          <a:rPr lang="en-US" sz="3200" i="1">
                            <a:solidFill>
                              <a:srgbClr val="FF0000"/>
                            </a:solidFill>
                            <a:latin typeface="Cambria Math" panose="02040503050406030204" pitchFamily="18" charset="0"/>
                            <a:ea typeface="Cambria Math" panose="02040503050406030204" pitchFamily="18" charset="0"/>
                          </a:rPr>
                        </m:ctrlPr>
                      </m:sSubPr>
                      <m:e>
                        <m:r>
                          <m:rPr>
                            <m:sty m:val="p"/>
                          </m:rPr>
                          <a:rPr lang="en-US" sz="3200">
                            <a:solidFill>
                              <a:srgbClr val="FF0000"/>
                            </a:solidFill>
                            <a:latin typeface="Cambria Math" panose="02040503050406030204" pitchFamily="18" charset="0"/>
                          </a:rPr>
                          <m:t>E</m:t>
                        </m:r>
                      </m:e>
                      <m:sub>
                        <m:r>
                          <m:rPr>
                            <m:sty m:val="p"/>
                          </m:rPr>
                          <a:rPr lang="en-US" sz="3200">
                            <a:solidFill>
                              <a:srgbClr val="FF0000"/>
                            </a:solidFill>
                            <a:latin typeface="Cambria Math" panose="02040503050406030204" pitchFamily="18" charset="0"/>
                          </a:rPr>
                          <m:t>SYM</m:t>
                        </m:r>
                      </m:sub>
                    </m:sSub>
                    <m:d>
                      <m:dPr>
                        <m:ctrlPr>
                          <a:rPr lang="en-US" sz="3200" i="1">
                            <a:solidFill>
                              <a:srgbClr val="FF0000"/>
                            </a:solidFill>
                            <a:latin typeface="Cambria Math" panose="02040503050406030204" pitchFamily="18" charset="0"/>
                          </a:rPr>
                        </m:ctrlPr>
                      </m:dPr>
                      <m:e>
                        <m:r>
                          <m:rPr>
                            <m:sty m:val="p"/>
                          </m:rPr>
                          <a:rPr lang="en-US" sz="3200">
                            <a:solidFill>
                              <a:srgbClr val="FF0000"/>
                            </a:solidFill>
                            <a:latin typeface="Cambria Math" panose="02040503050406030204" pitchFamily="18" charset="0"/>
                            <a:ea typeface="Cambria Math" panose="02040503050406030204" pitchFamily="18" charset="0"/>
                          </a:rPr>
                          <m:t>ρ</m:t>
                        </m:r>
                      </m:e>
                    </m:d>
                    <m:r>
                      <a:rPr lang="en-US" sz="3200" i="1">
                        <a:solidFill>
                          <a:prstClr val="white"/>
                        </a:solidFill>
                        <a:latin typeface="Cambria Math" panose="02040503050406030204" pitchFamily="18" charset="0"/>
                        <a:ea typeface="Cambria Math" panose="02040503050406030204" pitchFamily="18" charset="0"/>
                      </a:rPr>
                      <m:t>∙</m:t>
                    </m:r>
                    <m:sSup>
                      <m:sSupPr>
                        <m:ctrlPr>
                          <a:rPr lang="en-US" sz="3200" i="1">
                            <a:solidFill>
                              <a:prstClr val="white"/>
                            </a:solidFill>
                            <a:latin typeface="Cambria Math" panose="02040503050406030204" pitchFamily="18" charset="0"/>
                            <a:ea typeface="Cambria Math" panose="02040503050406030204" pitchFamily="18" charset="0"/>
                          </a:rPr>
                        </m:ctrlPr>
                      </m:sSupPr>
                      <m:e>
                        <m:r>
                          <m:rPr>
                            <m:sty m:val="p"/>
                          </m:rPr>
                          <a:rPr lang="en-US" sz="3200">
                            <a:solidFill>
                              <a:prstClr val="white"/>
                            </a:solidFill>
                            <a:latin typeface="Cambria Math" panose="02040503050406030204" pitchFamily="18" charset="0"/>
                            <a:ea typeface="Cambria Math" panose="02040503050406030204" pitchFamily="18" charset="0"/>
                          </a:rPr>
                          <m:t>δ</m:t>
                        </m:r>
                      </m:e>
                      <m:sup>
                        <m:r>
                          <a:rPr lang="en-US" sz="3200">
                            <a:solidFill>
                              <a:prstClr val="white"/>
                            </a:solidFill>
                            <a:latin typeface="Cambria Math" panose="02040503050406030204" pitchFamily="18" charset="0"/>
                            <a:ea typeface="Cambria Math" panose="02040503050406030204" pitchFamily="18" charset="0"/>
                          </a:rPr>
                          <m:t>2</m:t>
                        </m:r>
                      </m:sup>
                    </m:sSup>
                  </m:oMath>
                </a14:m>
                <a:endParaRPr lang="en-DE" dirty="0"/>
              </a:p>
            </p:txBody>
          </p:sp>
        </mc:Choice>
        <mc:Fallback xmlns="">
          <p:sp>
            <p:nvSpPr>
              <p:cNvPr id="2" name="Title 1">
                <a:extLst>
                  <a:ext uri="{FF2B5EF4-FFF2-40B4-BE49-F238E27FC236}">
                    <a16:creationId xmlns:a16="http://schemas.microsoft.com/office/drawing/2014/main" id="{9118B33C-0997-4584-9B24-5637E886E672}"/>
                  </a:ext>
                </a:extLst>
              </p:cNvPr>
              <p:cNvSpPr>
                <a:spLocks noGrp="1" noRot="1" noChangeAspect="1" noMove="1" noResize="1" noEditPoints="1" noAdjustHandles="1" noChangeArrowheads="1" noChangeShapeType="1" noTextEdit="1"/>
              </p:cNvSpPr>
              <p:nvPr>
                <p:ph type="title"/>
              </p:nvPr>
            </p:nvSpPr>
            <p:spPr>
              <a:blipFill>
                <a:blip r:embed="rId5"/>
                <a:stretch>
                  <a:fillRect l="-52" t="-7937" b="-1825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BBF4332-A19F-4F49-943D-68C56759203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644AFC8-55CC-47B5-888D-D3EC45083EF2}"/>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59AB054-FFD8-4C88-A966-585671EF7339}"/>
              </a:ext>
            </a:extLst>
          </p:cNvPr>
          <p:cNvSpPr>
            <a:spLocks noGrp="1"/>
          </p:cNvSpPr>
          <p:nvPr>
            <p:ph type="sldNum" sz="quarter" idx="12"/>
          </p:nvPr>
        </p:nvSpPr>
        <p:spPr/>
        <p:txBody>
          <a:bodyPr/>
          <a:lstStyle/>
          <a:p>
            <a:fld id="{2A4535BA-AEF2-4785-BF1B-EDE950106C20}" type="slidenum">
              <a:rPr lang="en-GB" smtClean="0"/>
              <a:pPr/>
              <a:t>40</a:t>
            </a:fld>
            <a:endParaRPr lang="en-GB" dirty="0"/>
          </a:p>
        </p:txBody>
      </p:sp>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EEFE3CFD-DB96-4233-9F51-CEBEC5A5E319}"/>
                  </a:ext>
                </a:extLst>
              </p:cNvPr>
              <p:cNvGraphicFramePr>
                <a:graphicFrameLocks noGrp="1"/>
              </p:cNvGraphicFramePr>
              <p:nvPr/>
            </p:nvGraphicFramePr>
            <p:xfrm>
              <a:off x="9353766" y="1013917"/>
              <a:ext cx="2622030" cy="731520"/>
            </p:xfrm>
            <a:graphic>
              <a:graphicData uri="http://schemas.openxmlformats.org/drawingml/2006/table">
                <a:tbl>
                  <a:tblPr firstRow="1" bandRow="1">
                    <a:tableStyleId>{5C22544A-7EE6-4342-B048-85BDC9FD1C3A}</a:tableStyleId>
                  </a:tblPr>
                  <a:tblGrid>
                    <a:gridCol w="1002030">
                      <a:extLst>
                        <a:ext uri="{9D8B030D-6E8A-4147-A177-3AD203B41FA5}">
                          <a16:colId xmlns:a16="http://schemas.microsoft.com/office/drawing/2014/main" val="2991287987"/>
                        </a:ext>
                      </a:extLst>
                    </a:gridCol>
                    <a:gridCol w="540000">
                      <a:extLst>
                        <a:ext uri="{9D8B030D-6E8A-4147-A177-3AD203B41FA5}">
                          <a16:colId xmlns:a16="http://schemas.microsoft.com/office/drawing/2014/main" val="1718773153"/>
                        </a:ext>
                      </a:extLst>
                    </a:gridCol>
                    <a:gridCol w="540000">
                      <a:extLst>
                        <a:ext uri="{9D8B030D-6E8A-4147-A177-3AD203B41FA5}">
                          <a16:colId xmlns:a16="http://schemas.microsoft.com/office/drawing/2014/main" val="1430129589"/>
                        </a:ext>
                      </a:extLst>
                    </a:gridCol>
                    <a:gridCol w="540000">
                      <a:extLst>
                        <a:ext uri="{9D8B030D-6E8A-4147-A177-3AD203B41FA5}">
                          <a16:colId xmlns:a16="http://schemas.microsoft.com/office/drawing/2014/main" val="2905397828"/>
                        </a:ext>
                      </a:extLst>
                    </a:gridCol>
                  </a:tblGrid>
                  <a:tr h="297000">
                    <a:tc>
                      <a:txBody>
                        <a:bodyPr/>
                        <a:lstStyle/>
                        <a:p>
                          <a:pPr algn="ctr"/>
                          <a14:m>
                            <m:oMathPara xmlns:m="http://schemas.openxmlformats.org/officeDocument/2006/math">
                              <m:oMathParaPr>
                                <m:jc m:val="centerGroup"/>
                              </m:oMathParaPr>
                              <m:oMath xmlns:m="http://schemas.openxmlformats.org/officeDocument/2006/math">
                                <m:r>
                                  <m:rPr>
                                    <m:sty m:val="p"/>
                                  </m:rPr>
                                  <a:rPr lang="el-GR" sz="1800" b="0" i="0" smtClean="0">
                                    <a:solidFill>
                                      <a:srgbClr val="0000FE"/>
                                    </a:solidFill>
                                    <a:latin typeface="Cambria Math" panose="02040503050406030204" pitchFamily="18" charset="0"/>
                                    <a:ea typeface="Cambria Math" panose="02040503050406030204" pitchFamily="18" charset="0"/>
                                  </a:rPr>
                                  <m:t>γ</m:t>
                                </m:r>
                              </m:oMath>
                            </m:oMathPara>
                          </a14:m>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0.5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5639249"/>
                      </a:ext>
                    </a:extLst>
                  </a:tr>
                  <a:tr h="297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L</m:t>
                                </m:r>
                                <m: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 [</m:t>
                                </m:r>
                                <m:r>
                                  <m:rPr>
                                    <m:sty m:val="p"/>
                                  </m:rP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MeV</m:t>
                                </m:r>
                                <m: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m:t>
                                </m:r>
                              </m:oMath>
                            </m:oMathPara>
                          </a14:m>
                          <a:endParaRPr kumimoji="0" lang="en-DE" sz="1800" b="0" i="0" u="none" strike="noStrike" kern="1200" cap="none" spc="0" normalizeH="0" baseline="0" noProof="0" dirty="0">
                            <a:ln>
                              <a:noFill/>
                            </a:ln>
                            <a:solidFill>
                              <a:srgbClr val="0000FE"/>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57</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90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123</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313624"/>
                      </a:ext>
                    </a:extLst>
                  </a:tr>
                </a:tbl>
              </a:graphicData>
            </a:graphic>
          </p:graphicFrame>
        </mc:Choice>
        <mc:Fallback xmlns="">
          <p:graphicFrame>
            <p:nvGraphicFramePr>
              <p:cNvPr id="29" name="Table 28">
                <a:extLst>
                  <a:ext uri="{FF2B5EF4-FFF2-40B4-BE49-F238E27FC236}">
                    <a16:creationId xmlns:a16="http://schemas.microsoft.com/office/drawing/2014/main" id="{EEFE3CFD-DB96-4233-9F51-CEBEC5A5E319}"/>
                  </a:ext>
                </a:extLst>
              </p:cNvPr>
              <p:cNvGraphicFramePr>
                <a:graphicFrameLocks noGrp="1"/>
              </p:cNvGraphicFramePr>
              <p:nvPr/>
            </p:nvGraphicFramePr>
            <p:xfrm>
              <a:off x="9353766" y="1013917"/>
              <a:ext cx="2622030" cy="731520"/>
            </p:xfrm>
            <a:graphic>
              <a:graphicData uri="http://schemas.openxmlformats.org/drawingml/2006/table">
                <a:tbl>
                  <a:tblPr firstRow="1" bandRow="1">
                    <a:tableStyleId>{5C22544A-7EE6-4342-B048-85BDC9FD1C3A}</a:tableStyleId>
                  </a:tblPr>
                  <a:tblGrid>
                    <a:gridCol w="1002030">
                      <a:extLst>
                        <a:ext uri="{9D8B030D-6E8A-4147-A177-3AD203B41FA5}">
                          <a16:colId xmlns:a16="http://schemas.microsoft.com/office/drawing/2014/main" val="2991287987"/>
                        </a:ext>
                      </a:extLst>
                    </a:gridCol>
                    <a:gridCol w="540000">
                      <a:extLst>
                        <a:ext uri="{9D8B030D-6E8A-4147-A177-3AD203B41FA5}">
                          <a16:colId xmlns:a16="http://schemas.microsoft.com/office/drawing/2014/main" val="1718773153"/>
                        </a:ext>
                      </a:extLst>
                    </a:gridCol>
                    <a:gridCol w="540000">
                      <a:extLst>
                        <a:ext uri="{9D8B030D-6E8A-4147-A177-3AD203B41FA5}">
                          <a16:colId xmlns:a16="http://schemas.microsoft.com/office/drawing/2014/main" val="1430129589"/>
                        </a:ext>
                      </a:extLst>
                    </a:gridCol>
                    <a:gridCol w="540000">
                      <a:extLst>
                        <a:ext uri="{9D8B030D-6E8A-4147-A177-3AD203B41FA5}">
                          <a16:colId xmlns:a16="http://schemas.microsoft.com/office/drawing/2014/main" val="2905397828"/>
                        </a:ext>
                      </a:extLst>
                    </a:gridCol>
                  </a:tblGrid>
                  <a:tr h="365760">
                    <a:tc>
                      <a:txBody>
                        <a:bodyPr/>
                        <a:lstStyle/>
                        <a:p>
                          <a:endParaRPr lang="en-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606" t="-8197" r="-162424" b="-122951"/>
                          </a:stretch>
                        </a:blipFill>
                      </a:tcPr>
                    </a:tc>
                    <a:tc>
                      <a:txBody>
                        <a:bodyPr/>
                        <a:lstStyle/>
                        <a:p>
                          <a:pPr algn="ctr"/>
                          <a:r>
                            <a:rPr lang="en-US" sz="1800" b="0" i="0" dirty="0">
                              <a:solidFill>
                                <a:srgbClr val="0000FE"/>
                              </a:solidFill>
                              <a:latin typeface="+mn-lt"/>
                            </a:rPr>
                            <a:t>0.5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5639249"/>
                      </a:ext>
                    </a:extLst>
                  </a:tr>
                  <a:tr h="365760">
                    <a:tc>
                      <a:txBody>
                        <a:bodyPr/>
                        <a:lstStyle/>
                        <a:p>
                          <a:endParaRPr lang="en-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606" t="-110000" r="-162424" b="-25000"/>
                          </a:stretch>
                        </a:blipFill>
                      </a:tcPr>
                    </a:tc>
                    <a:tc>
                      <a:txBody>
                        <a:bodyPr/>
                        <a:lstStyle/>
                        <a:p>
                          <a:pPr algn="ctr"/>
                          <a:r>
                            <a:rPr lang="en-US" sz="1800" b="0" i="0" dirty="0">
                              <a:solidFill>
                                <a:srgbClr val="0000FE"/>
                              </a:solidFill>
                              <a:latin typeface="+mn-lt"/>
                            </a:rPr>
                            <a:t>57</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90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123</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313624"/>
                      </a:ext>
                    </a:extLst>
                  </a:tr>
                </a:tbl>
              </a:graphicData>
            </a:graphic>
          </p:graphicFrame>
        </mc:Fallback>
      </mc:AlternateContent>
      <mc:AlternateContent xmlns:mc="http://schemas.openxmlformats.org/markup-compatibility/2006" xmlns:a14="http://schemas.microsoft.com/office/drawing/2010/main">
        <mc:Choice Requires="a14">
          <p:sp>
            <p:nvSpPr>
              <p:cNvPr id="13" name="Object 14">
                <a:extLst>
                  <a:ext uri="{FF2B5EF4-FFF2-40B4-BE49-F238E27FC236}">
                    <a16:creationId xmlns:a16="http://schemas.microsoft.com/office/drawing/2014/main" id="{DE737807-E5F6-4CF5-8C39-5E8D4954377B}"/>
                  </a:ext>
                </a:extLst>
              </p:cNvPr>
              <p:cNvSpPr txBox="1"/>
              <p:nvPr/>
            </p:nvSpPr>
            <p:spPr>
              <a:xfrm>
                <a:off x="3079017" y="877160"/>
                <a:ext cx="6025231" cy="1005035"/>
              </a:xfrm>
              <a:prstGeom prst="rect">
                <a:avLst/>
              </a:prstGeom>
              <a:noFill/>
              <a:ln w="38100">
                <a:solidFill>
                  <a:srgbClr val="FF0000"/>
                </a:solidFill>
              </a:ln>
            </p:spPr>
            <p:txBody>
              <a:bodyPr anchor="t">
                <a:noAutofit/>
              </a:bodyPr>
              <a:lstStyle/>
              <a:p>
                <a:pPr algn="ctr"/>
                <a14:m>
                  <m:oMathPara xmlns:m="http://schemas.openxmlformats.org/officeDocument/2006/math">
                    <m:oMathParaPr>
                      <m:jc m:val="center"/>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i="0">
                              <a:solidFill>
                                <a:srgbClr val="FF0000"/>
                              </a:solidFill>
                              <a:latin typeface="Cambria Math" panose="02040503050406030204" pitchFamily="18" charset="0"/>
                            </a:rPr>
                            <m:t>E</m:t>
                          </m:r>
                        </m:e>
                        <m:sub>
                          <m:r>
                            <m:rPr>
                              <m:sty m:val="p"/>
                            </m:rPr>
                            <a:rPr lang="en-US" sz="2400" i="0">
                              <a:solidFill>
                                <a:srgbClr val="FF0000"/>
                              </a:solidFill>
                              <a:latin typeface="Cambria Math" panose="02040503050406030204" pitchFamily="18" charset="0"/>
                            </a:rPr>
                            <m:t>sym</m:t>
                          </m:r>
                        </m:sub>
                      </m:sSub>
                      <m:d>
                        <m:dPr>
                          <m:ctrlPr>
                            <a:rPr lang="en-GB" sz="2400" i="1">
                              <a:solidFill>
                                <a:srgbClr val="FF0000"/>
                              </a:solidFill>
                              <a:latin typeface="Cambria Math" panose="02040503050406030204" pitchFamily="18" charset="0"/>
                            </a:rPr>
                          </m:ctrlPr>
                        </m:dPr>
                        <m:e>
                          <m:r>
                            <m:rPr>
                              <m:sty m:val="p"/>
                            </m:rPr>
                            <a:rPr lang="en-GB" sz="2400" i="0" smtClean="0">
                              <a:solidFill>
                                <a:srgbClr val="FF0000"/>
                              </a:solidFill>
                              <a:latin typeface="Cambria Math" panose="02040503050406030204" pitchFamily="18" charset="0"/>
                              <a:ea typeface="Cambria Math" panose="02040503050406030204" pitchFamily="18" charset="0"/>
                            </a:rPr>
                            <m:t>ρ</m:t>
                          </m:r>
                        </m:e>
                      </m:d>
                      <m:r>
                        <a:rPr lang="en-US" sz="2400" b="0" i="0" smtClean="0">
                          <a:solidFill>
                            <a:prstClr val="black"/>
                          </a:solidFill>
                          <a:latin typeface="Cambria Math" panose="02040503050406030204" pitchFamily="18" charset="0"/>
                        </a:rPr>
                        <m:t>=22 </m:t>
                      </m:r>
                      <m:r>
                        <m:rPr>
                          <m:sty m:val="p"/>
                        </m:rPr>
                        <a:rPr lang="en-US" sz="2400" b="0" i="0" smtClean="0">
                          <a:solidFill>
                            <a:prstClr val="black"/>
                          </a:solidFill>
                          <a:latin typeface="Cambria Math" panose="02040503050406030204" pitchFamily="18" charset="0"/>
                        </a:rPr>
                        <m:t>MeV</m:t>
                      </m:r>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i="0">
                                      <a:solidFill>
                                        <a:prstClr val="black"/>
                                      </a:solidFill>
                                      <a:latin typeface="Cambria Math" panose="02040503050406030204" pitchFamily="18" charset="0"/>
                                    </a:rPr>
                                    <m:t>ρ</m:t>
                                  </m:r>
                                </m:num>
                                <m:den>
                                  <m:sSub>
                                    <m:sSubPr>
                                      <m:ctrlPr>
                                        <a:rPr lang="en-GB" sz="2400" i="1">
                                          <a:solidFill>
                                            <a:prstClr val="black"/>
                                          </a:solidFill>
                                          <a:latin typeface="Cambria Math" panose="02040503050406030204" pitchFamily="18" charset="0"/>
                                        </a:rPr>
                                      </m:ctrlPr>
                                    </m:sSubPr>
                                    <m:e>
                                      <m:r>
                                        <m:rPr>
                                          <m:sty m:val="p"/>
                                        </m:rPr>
                                        <a:rPr lang="en-GB" sz="2400" i="0">
                                          <a:solidFill>
                                            <a:prstClr val="black"/>
                                          </a:solidFill>
                                          <a:latin typeface="Cambria Math" panose="02040503050406030204" pitchFamily="18" charset="0"/>
                                        </a:rPr>
                                        <m:t>ρ</m:t>
                                      </m:r>
                                    </m:e>
                                    <m:sub>
                                      <m:r>
                                        <a:rPr lang="en-US" sz="2400" i="0">
                                          <a:solidFill>
                                            <a:prstClr val="black"/>
                                          </a:solidFill>
                                          <a:latin typeface="Cambria Math" panose="02040503050406030204" pitchFamily="18" charset="0"/>
                                        </a:rPr>
                                        <m:t>0</m:t>
                                      </m:r>
                                    </m:sub>
                                  </m:sSub>
                                </m:den>
                              </m:f>
                            </m:e>
                          </m:d>
                        </m:e>
                        <m:sup>
                          <m:r>
                            <m:rPr>
                              <m:sty m:val="p"/>
                            </m:rPr>
                            <a:rPr lang="el-GR" sz="2400" i="0" smtClean="0">
                              <a:solidFill>
                                <a:prstClr val="black"/>
                              </a:solidFill>
                              <a:latin typeface="Cambria Math" panose="02040503050406030204" pitchFamily="18" charset="0"/>
                              <a:ea typeface="Cambria Math" panose="02040503050406030204" pitchFamily="18" charset="0"/>
                            </a:rPr>
                            <m:t>γ</m:t>
                          </m:r>
                        </m:sup>
                      </m:sSup>
                      <m:r>
                        <a:rPr lang="en-US" sz="2400" i="0">
                          <a:solidFill>
                            <a:prstClr val="black"/>
                          </a:solidFill>
                          <a:latin typeface="Cambria Math" panose="02040503050406030204" pitchFamily="18" charset="0"/>
                        </a:rPr>
                        <m:t>+</m:t>
                      </m:r>
                      <m:r>
                        <a:rPr lang="en-US" sz="2400" b="0" i="0" smtClean="0">
                          <a:solidFill>
                            <a:prstClr val="black"/>
                          </a:solidFill>
                          <a:latin typeface="Cambria Math" panose="02040503050406030204" pitchFamily="18" charset="0"/>
                        </a:rPr>
                        <m:t>12 </m:t>
                      </m:r>
                      <m:r>
                        <m:rPr>
                          <m:sty m:val="p"/>
                        </m:rPr>
                        <a:rPr lang="en-US" sz="2400" b="0" i="0" smtClean="0">
                          <a:solidFill>
                            <a:prstClr val="black"/>
                          </a:solidFill>
                          <a:latin typeface="Cambria Math" panose="02040503050406030204" pitchFamily="18" charset="0"/>
                        </a:rPr>
                        <m:t>MeV</m:t>
                      </m:r>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i="0">
                                      <a:solidFill>
                                        <a:prstClr val="black"/>
                                      </a:solidFill>
                                      <a:latin typeface="Cambria Math" panose="02040503050406030204" pitchFamily="18" charset="0"/>
                                    </a:rPr>
                                    <m:t>ρ</m:t>
                                  </m:r>
                                </m:num>
                                <m:den>
                                  <m:sSub>
                                    <m:sSubPr>
                                      <m:ctrlPr>
                                        <a:rPr lang="en-GB" sz="2400" i="1">
                                          <a:solidFill>
                                            <a:prstClr val="black"/>
                                          </a:solidFill>
                                          <a:latin typeface="Cambria Math" panose="02040503050406030204" pitchFamily="18" charset="0"/>
                                        </a:rPr>
                                      </m:ctrlPr>
                                    </m:sSubPr>
                                    <m:e>
                                      <m:r>
                                        <m:rPr>
                                          <m:sty m:val="p"/>
                                        </m:rPr>
                                        <a:rPr lang="en-GB" sz="2400" i="0">
                                          <a:solidFill>
                                            <a:prstClr val="black"/>
                                          </a:solidFill>
                                          <a:latin typeface="Cambria Math" panose="02040503050406030204" pitchFamily="18" charset="0"/>
                                        </a:rPr>
                                        <m:t>ρ</m:t>
                                      </m:r>
                                    </m:e>
                                    <m:sub>
                                      <m:r>
                                        <a:rPr lang="en-US" sz="2400" i="0">
                                          <a:solidFill>
                                            <a:prstClr val="black"/>
                                          </a:solidFill>
                                          <a:latin typeface="Cambria Math" panose="02040503050406030204" pitchFamily="18" charset="0"/>
                                        </a:rPr>
                                        <m:t>0</m:t>
                                      </m:r>
                                    </m:sub>
                                  </m:sSub>
                                </m:den>
                              </m:f>
                            </m:e>
                          </m:d>
                        </m:e>
                        <m:sup>
                          <m:f>
                            <m:fPr>
                              <m:type m:val="lin"/>
                              <m:ctrlPr>
                                <a:rPr lang="en-US" sz="2400" i="1" smtClean="0">
                                  <a:solidFill>
                                    <a:prstClr val="black"/>
                                  </a:solidFill>
                                  <a:latin typeface="Cambria Math" panose="02040503050406030204" pitchFamily="18" charset="0"/>
                                </a:rPr>
                              </m:ctrlPr>
                            </m:fPr>
                            <m:num>
                              <m:r>
                                <a:rPr lang="en-US" sz="2400" b="0" i="0" smtClean="0">
                                  <a:solidFill>
                                    <a:prstClr val="black"/>
                                  </a:solidFill>
                                  <a:latin typeface="Cambria Math" panose="02040503050406030204" pitchFamily="18" charset="0"/>
                                </a:rPr>
                                <m:t>2</m:t>
                              </m:r>
                            </m:num>
                            <m:den>
                              <m:r>
                                <a:rPr lang="en-US" sz="2400" b="0" i="0" smtClean="0">
                                  <a:solidFill>
                                    <a:prstClr val="black"/>
                                  </a:solidFill>
                                  <a:latin typeface="Cambria Math" panose="02040503050406030204" pitchFamily="18" charset="0"/>
                                </a:rPr>
                                <m:t>3</m:t>
                              </m:r>
                            </m:den>
                          </m:f>
                        </m:sup>
                      </m:sSup>
                    </m:oMath>
                  </m:oMathPara>
                </a14:m>
                <a:endParaRPr lang="en-US" sz="2400" b="0" dirty="0">
                  <a:solidFill>
                    <a:srgbClr val="000000"/>
                  </a:solidFill>
                </a:endParaRPr>
              </a:p>
            </p:txBody>
          </p:sp>
        </mc:Choice>
        <mc:Fallback xmlns="">
          <p:sp>
            <p:nvSpPr>
              <p:cNvPr id="13" name="Object 14">
                <a:extLst>
                  <a:ext uri="{FF2B5EF4-FFF2-40B4-BE49-F238E27FC236}">
                    <a16:creationId xmlns:a16="http://schemas.microsoft.com/office/drawing/2014/main" id="{DE737807-E5F6-4CF5-8C39-5E8D4954377B}"/>
                  </a:ext>
                </a:extLst>
              </p:cNvPr>
              <p:cNvSpPr txBox="1">
                <a:spLocks noRot="1" noChangeAspect="1" noMove="1" noResize="1" noEditPoints="1" noAdjustHandles="1" noChangeArrowheads="1" noChangeShapeType="1" noTextEdit="1"/>
              </p:cNvSpPr>
              <p:nvPr/>
            </p:nvSpPr>
            <p:spPr>
              <a:xfrm>
                <a:off x="3079017" y="877160"/>
                <a:ext cx="6025231" cy="1005035"/>
              </a:xfrm>
              <a:prstGeom prst="rect">
                <a:avLst/>
              </a:prstGeom>
              <a:blipFill>
                <a:blip r:embed="rId10"/>
                <a:stretch>
                  <a:fillRect/>
                </a:stretch>
              </a:blipFill>
              <a:ln w="38100">
                <a:solidFill>
                  <a:srgbClr val="FF0000"/>
                </a:solidFill>
              </a:ln>
            </p:spPr>
            <p:txBody>
              <a:bodyPr/>
              <a:lstStyle/>
              <a:p>
                <a:r>
                  <a:rPr lang="en-DE">
                    <a:noFill/>
                  </a:rPr>
                  <a:t> </a:t>
                </a:r>
              </a:p>
            </p:txBody>
          </p:sp>
        </mc:Fallback>
      </mc:AlternateContent>
      <p:sp>
        <p:nvSpPr>
          <p:cNvPr id="21" name="TextBox 20">
            <a:extLst>
              <a:ext uri="{FF2B5EF4-FFF2-40B4-BE49-F238E27FC236}">
                <a16:creationId xmlns:a16="http://schemas.microsoft.com/office/drawing/2014/main" id="{48088CD0-812C-4BC5-8CDD-67A320D409F0}"/>
              </a:ext>
            </a:extLst>
          </p:cNvPr>
          <p:cNvSpPr txBox="1"/>
          <p:nvPr/>
        </p:nvSpPr>
        <p:spPr>
          <a:xfrm>
            <a:off x="4123972" y="2153549"/>
            <a:ext cx="699294" cy="400110"/>
          </a:xfrm>
          <a:prstGeom prst="rect">
            <a:avLst/>
          </a:prstGeom>
          <a:solidFill>
            <a:srgbClr val="FFEAA8"/>
          </a:solidFill>
        </p:spPr>
        <p:txBody>
          <a:bodyPr wrap="none" rtlCol="0">
            <a:spAutoFit/>
          </a:bodyPr>
          <a:lstStyle/>
          <a:p>
            <a:r>
              <a:rPr lang="en-US" sz="2000" b="1" dirty="0">
                <a:solidFill>
                  <a:srgbClr val="C00000"/>
                </a:solidFill>
              </a:rPr>
              <a:t>Hard</a:t>
            </a:r>
            <a:endParaRPr lang="en-DE" sz="2000" b="1" dirty="0">
              <a:solidFill>
                <a:srgbClr val="C00000"/>
              </a:solidFill>
            </a:endParaRPr>
          </a:p>
        </p:txBody>
      </p:sp>
      <p:sp>
        <p:nvSpPr>
          <p:cNvPr id="22" name="TextBox 21">
            <a:extLst>
              <a:ext uri="{FF2B5EF4-FFF2-40B4-BE49-F238E27FC236}">
                <a16:creationId xmlns:a16="http://schemas.microsoft.com/office/drawing/2014/main" id="{7E9CF86D-A065-4009-9A1A-A49747840A01}"/>
              </a:ext>
            </a:extLst>
          </p:cNvPr>
          <p:cNvSpPr txBox="1"/>
          <p:nvPr/>
        </p:nvSpPr>
        <p:spPr>
          <a:xfrm>
            <a:off x="4130289" y="4853196"/>
            <a:ext cx="1311578" cy="400110"/>
          </a:xfrm>
          <a:prstGeom prst="rect">
            <a:avLst/>
          </a:prstGeom>
          <a:solidFill>
            <a:srgbClr val="FFEAA8"/>
          </a:solidFill>
        </p:spPr>
        <p:txBody>
          <a:bodyPr wrap="none" rtlCol="0">
            <a:spAutoFit/>
          </a:bodyPr>
          <a:lstStyle/>
          <a:p>
            <a:r>
              <a:rPr lang="en-US" sz="2000" b="1" dirty="0">
                <a:solidFill>
                  <a:srgbClr val="C00000"/>
                </a:solidFill>
              </a:rPr>
              <a:t>Super-Soft</a:t>
            </a:r>
            <a:endParaRPr lang="en-DE" sz="2000" b="1" dirty="0">
              <a:solidFill>
                <a:srgbClr val="C00000"/>
              </a:solidFill>
            </a:endParaRPr>
          </a:p>
        </p:txBody>
      </p:sp>
      <p:sp>
        <p:nvSpPr>
          <p:cNvPr id="23" name="TextBox 22">
            <a:extLst>
              <a:ext uri="{FF2B5EF4-FFF2-40B4-BE49-F238E27FC236}">
                <a16:creationId xmlns:a16="http://schemas.microsoft.com/office/drawing/2014/main" id="{E59AE659-BD58-45FB-B09A-1181F255356C}"/>
              </a:ext>
            </a:extLst>
          </p:cNvPr>
          <p:cNvSpPr txBox="1"/>
          <p:nvPr/>
        </p:nvSpPr>
        <p:spPr>
          <a:xfrm>
            <a:off x="4126468" y="3345111"/>
            <a:ext cx="614271" cy="400110"/>
          </a:xfrm>
          <a:prstGeom prst="rect">
            <a:avLst/>
          </a:prstGeom>
          <a:solidFill>
            <a:srgbClr val="FFEAA8"/>
          </a:solidFill>
        </p:spPr>
        <p:txBody>
          <a:bodyPr wrap="none" rtlCol="0">
            <a:spAutoFit/>
          </a:bodyPr>
          <a:lstStyle/>
          <a:p>
            <a:r>
              <a:rPr lang="en-US" sz="2000" b="1" dirty="0">
                <a:solidFill>
                  <a:srgbClr val="C00000"/>
                </a:solidFill>
              </a:rPr>
              <a:t>Soft</a:t>
            </a:r>
            <a:endParaRPr lang="en-DE" sz="2000" b="1" dirty="0">
              <a:solidFill>
                <a:srgbClr val="C00000"/>
              </a:solidFill>
            </a:endParaRPr>
          </a:p>
        </p:txBody>
      </p:sp>
      <p:grpSp>
        <p:nvGrpSpPr>
          <p:cNvPr id="25" name="Group 24">
            <a:extLst>
              <a:ext uri="{FF2B5EF4-FFF2-40B4-BE49-F238E27FC236}">
                <a16:creationId xmlns:a16="http://schemas.microsoft.com/office/drawing/2014/main" id="{8690CEB6-D739-460B-8F9F-D37E21C548C9}"/>
              </a:ext>
            </a:extLst>
          </p:cNvPr>
          <p:cNvGrpSpPr/>
          <p:nvPr/>
        </p:nvGrpSpPr>
        <p:grpSpPr>
          <a:xfrm>
            <a:off x="7449412" y="6026819"/>
            <a:ext cx="4910588" cy="523220"/>
            <a:chOff x="5850825" y="6024996"/>
            <a:chExt cx="4910588" cy="523220"/>
          </a:xfrm>
        </p:grpSpPr>
        <p:sp>
          <p:nvSpPr>
            <p:cNvPr id="26" name="TextBox 25">
              <a:extLst>
                <a:ext uri="{FF2B5EF4-FFF2-40B4-BE49-F238E27FC236}">
                  <a16:creationId xmlns:a16="http://schemas.microsoft.com/office/drawing/2014/main" id="{9A56ABCB-CAE0-4C04-98B5-7C1A50B4AD7A}"/>
                </a:ext>
              </a:extLst>
            </p:cNvPr>
            <p:cNvSpPr txBox="1"/>
            <p:nvPr/>
          </p:nvSpPr>
          <p:spPr>
            <a:xfrm>
              <a:off x="6114294" y="6024996"/>
              <a:ext cx="4647119" cy="523220"/>
            </a:xfrm>
            <a:prstGeom prst="rect">
              <a:avLst/>
            </a:prstGeom>
            <a:noFill/>
          </p:spPr>
          <p:txBody>
            <a:bodyPr wrap="square" rtlCol="0">
              <a:spAutoFit/>
            </a:bodyPr>
            <a:lstStyle/>
            <a:p>
              <a:r>
                <a:rPr lang="de-DE" sz="1400" b="1" i="1" dirty="0"/>
                <a:t>C. Fuchs, H.H. Wolter, EPJA 30 (2006) 5</a:t>
              </a:r>
            </a:p>
            <a:p>
              <a:r>
                <a:rPr lang="da-DK" sz="1400" b="1" i="1" dirty="0"/>
                <a:t>B-A Li, À. Ramos, G. Verde et al., Eur. Phys. J. A (2014) 50: 9</a:t>
              </a:r>
            </a:p>
          </p:txBody>
        </p:sp>
        <p:pic>
          <p:nvPicPr>
            <p:cNvPr id="27" name="Picture 26">
              <a:extLst>
                <a:ext uri="{FF2B5EF4-FFF2-40B4-BE49-F238E27FC236}">
                  <a16:creationId xmlns:a16="http://schemas.microsoft.com/office/drawing/2014/main" id="{ABFFCC47-711F-480E-AED6-27505A3FDFE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
        <p:nvSpPr>
          <p:cNvPr id="18" name="Rectangle 17">
            <a:extLst>
              <a:ext uri="{FF2B5EF4-FFF2-40B4-BE49-F238E27FC236}">
                <a16:creationId xmlns:a16="http://schemas.microsoft.com/office/drawing/2014/main" id="{333DACAD-E289-4EA8-A020-7D97D705BE29}"/>
              </a:ext>
            </a:extLst>
          </p:cNvPr>
          <p:cNvSpPr/>
          <p:nvPr/>
        </p:nvSpPr>
        <p:spPr>
          <a:xfrm>
            <a:off x="48000" y="1013917"/>
            <a:ext cx="3050517" cy="707886"/>
          </a:xfrm>
          <a:prstGeom prst="rect">
            <a:avLst/>
          </a:prstGeom>
          <a:noFill/>
        </p:spPr>
        <p:txBody>
          <a:bodyPr wrap="square">
            <a:spAutoFit/>
          </a:bodyPr>
          <a:lstStyle/>
          <a:p>
            <a:r>
              <a:rPr lang="en-US" sz="2000" b="1" i="1" dirty="0">
                <a:solidFill>
                  <a:schemeClr val="tx1"/>
                </a:solidFill>
                <a:ea typeface="Cambria Math" panose="02040503050406030204" pitchFamily="18" charset="0"/>
              </a:rPr>
              <a:t>Parameterization in transport (</a:t>
            </a:r>
            <a:r>
              <a:rPr lang="en-US" sz="2000" b="1" i="1" dirty="0" err="1">
                <a:solidFill>
                  <a:schemeClr val="tx1"/>
                </a:solidFill>
                <a:ea typeface="Cambria Math" panose="02040503050406030204" pitchFamily="18" charset="0"/>
              </a:rPr>
              <a:t>UrQMD</a:t>
            </a:r>
            <a:r>
              <a:rPr lang="en-US" sz="2000" b="1" i="1" dirty="0">
                <a:solidFill>
                  <a:schemeClr val="tx1"/>
                </a:solidFill>
                <a:ea typeface="Cambria Math" panose="02040503050406030204" pitchFamily="18" charset="0"/>
              </a:rPr>
              <a:t>, IQMD)</a:t>
            </a:r>
            <a:endParaRPr lang="en-DE" sz="2000" i="1" dirty="0">
              <a:solidFill>
                <a:schemeClr val="tx1"/>
              </a:solidFill>
            </a:endParaRPr>
          </a:p>
        </p:txBody>
      </p:sp>
    </p:spTree>
    <p:extLst>
      <p:ext uri="{BB962C8B-B14F-4D97-AF65-F5344CB8AC3E}">
        <p14:creationId xmlns:p14="http://schemas.microsoft.com/office/powerpoint/2010/main" val="811363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CF9EB59-5535-47BD-B275-06F27CCB274F}"/>
              </a:ext>
            </a:extLst>
          </p:cNvPr>
          <p:cNvGrpSpPr>
            <a:grpSpLocks noChangeAspect="1"/>
          </p:cNvGrpSpPr>
          <p:nvPr/>
        </p:nvGrpSpPr>
        <p:grpSpPr>
          <a:xfrm>
            <a:off x="-4249" y="2123486"/>
            <a:ext cx="4160201" cy="4397991"/>
            <a:chOff x="6775369" y="900230"/>
            <a:chExt cx="5244248" cy="5544000"/>
          </a:xfrm>
          <a:solidFill>
            <a:schemeClr val="bg1"/>
          </a:solidFill>
        </p:grpSpPr>
        <p:pic>
          <p:nvPicPr>
            <p:cNvPr id="34" name="Picture 33">
              <a:extLst>
                <a:ext uri="{FF2B5EF4-FFF2-40B4-BE49-F238E27FC236}">
                  <a16:creationId xmlns:a16="http://schemas.microsoft.com/office/drawing/2014/main" id="{4BD82C45-1A64-4CDB-B461-67B0E08F777B}"/>
                </a:ext>
              </a:extLst>
            </p:cNvPr>
            <p:cNvPicPr>
              <a:picLocks noChangeAspect="1"/>
            </p:cNvPicPr>
            <p:nvPr/>
          </p:nvPicPr>
          <p:blipFill rotWithShape="1">
            <a:blip r:embed="rId3">
              <a:clrChange>
                <a:clrFrom>
                  <a:srgbClr val="FFFFFF"/>
                </a:clrFrom>
                <a:clrTo>
                  <a:srgbClr val="FFFFFF">
                    <a:alpha val="0"/>
                  </a:srgbClr>
                </a:clrTo>
              </a:clrChange>
            </a:blip>
            <a:srcRect l="41732" t="12204" r="18701" b="6956"/>
            <a:stretch/>
          </p:blipFill>
          <p:spPr>
            <a:xfrm>
              <a:off x="7195617" y="900230"/>
              <a:ext cx="4824000" cy="5544000"/>
            </a:xfrm>
            <a:prstGeom prst="rect">
              <a:avLst/>
            </a:prstGeom>
            <a:grpFill/>
          </p:spPr>
        </p:pic>
        <p:pic>
          <p:nvPicPr>
            <p:cNvPr id="35" name="Picture 34">
              <a:extLst>
                <a:ext uri="{FF2B5EF4-FFF2-40B4-BE49-F238E27FC236}">
                  <a16:creationId xmlns:a16="http://schemas.microsoft.com/office/drawing/2014/main" id="{10EE3958-26FE-44A2-8527-410C6BE024A2}"/>
                </a:ext>
              </a:extLst>
            </p:cNvPr>
            <p:cNvPicPr>
              <a:picLocks noChangeAspect="1"/>
            </p:cNvPicPr>
            <p:nvPr/>
          </p:nvPicPr>
          <p:blipFill rotWithShape="1">
            <a:blip r:embed="rId4">
              <a:clrChange>
                <a:clrFrom>
                  <a:srgbClr val="FFFFFF"/>
                </a:clrFrom>
                <a:clrTo>
                  <a:srgbClr val="FFFFFF">
                    <a:alpha val="0"/>
                  </a:srgbClr>
                </a:clrTo>
              </a:clrChange>
            </a:blip>
            <a:srcRect l="20472" t="34071" r="75394" b="39758"/>
            <a:stretch/>
          </p:blipFill>
          <p:spPr>
            <a:xfrm>
              <a:off x="6775369" y="1926355"/>
              <a:ext cx="615763" cy="2192834"/>
            </a:xfrm>
            <a:prstGeom prst="rect">
              <a:avLst/>
            </a:prstGeom>
            <a:grpFill/>
          </p:spPr>
        </p:pic>
      </p:grpSp>
      <p:pic>
        <p:nvPicPr>
          <p:cNvPr id="53" name="Picture 52">
            <a:extLst>
              <a:ext uri="{FF2B5EF4-FFF2-40B4-BE49-F238E27FC236}">
                <a16:creationId xmlns:a16="http://schemas.microsoft.com/office/drawing/2014/main" id="{B49AB8BA-9626-4E5C-A277-5647E529E2E9}"/>
              </a:ext>
            </a:extLst>
          </p:cNvPr>
          <p:cNvPicPr>
            <a:picLocks noChangeAspect="1"/>
          </p:cNvPicPr>
          <p:nvPr/>
        </p:nvPicPr>
        <p:blipFill>
          <a:blip r:embed="rId5"/>
          <a:stretch>
            <a:fillRect/>
          </a:stretch>
        </p:blipFill>
        <p:spPr>
          <a:xfrm>
            <a:off x="0" y="2123487"/>
            <a:ext cx="4184322" cy="4455114"/>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8B33C-0997-4584-9B24-5637E886E672}"/>
                  </a:ext>
                </a:extLst>
              </p:cNvPr>
              <p:cNvSpPr>
                <a:spLocks noGrp="1"/>
              </p:cNvSpPr>
              <p:nvPr>
                <p:ph type="title"/>
              </p:nvPr>
            </p:nvSpPr>
            <p:spPr/>
            <p:txBody>
              <a:bodyPr/>
              <a:lstStyle/>
              <a:p>
                <a:r>
                  <a:rPr lang="en-US" dirty="0">
                    <a:solidFill>
                      <a:prstClr val="white"/>
                    </a:solidFill>
                  </a:rPr>
                  <a:t>N</a:t>
                </a:r>
                <a:r>
                  <a:rPr lang="en-US" sz="2800" dirty="0">
                    <a:solidFill>
                      <a:prstClr val="white"/>
                    </a:solidFill>
                  </a:rPr>
                  <a:t>UCLEAR</a:t>
                </a:r>
                <a:r>
                  <a:rPr lang="en-US" dirty="0">
                    <a:solidFill>
                      <a:prstClr val="white"/>
                    </a:solidFill>
                  </a:rPr>
                  <a:t> S</a:t>
                </a:r>
                <a:r>
                  <a:rPr lang="en-US" sz="2800" dirty="0">
                    <a:solidFill>
                      <a:prstClr val="white"/>
                    </a:solidFill>
                  </a:rPr>
                  <a:t>YMMETRY</a:t>
                </a:r>
                <a:r>
                  <a:rPr lang="en-US" dirty="0">
                    <a:solidFill>
                      <a:prstClr val="white"/>
                    </a:solidFill>
                  </a:rPr>
                  <a:t> E</a:t>
                </a:r>
                <a:r>
                  <a:rPr lang="en-US" sz="2800" dirty="0">
                    <a:solidFill>
                      <a:prstClr val="white"/>
                    </a:solidFill>
                  </a:rPr>
                  <a:t>NERGY</a:t>
                </a:r>
                <a:r>
                  <a:rPr lang="en-US" dirty="0">
                    <a:solidFill>
                      <a:prstClr val="white"/>
                    </a:solidFill>
                  </a:rPr>
                  <a:t>: </a:t>
                </a:r>
                <a14:m>
                  <m:oMath xmlns:m="http://schemas.openxmlformats.org/officeDocument/2006/math">
                    <m:sSub>
                      <m:sSubPr>
                        <m:ctrlPr>
                          <a:rPr lang="en-US" sz="3200" i="1">
                            <a:solidFill>
                              <a:prstClr val="white"/>
                            </a:solidFill>
                            <a:latin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m:t>
                        </m:r>
                        <m:r>
                          <m:rPr>
                            <m:sty m:val="p"/>
                          </m:rPr>
                          <a:rPr lang="en-US" sz="3200">
                            <a:solidFill>
                              <a:prstClr val="white"/>
                            </a:solidFill>
                            <a:latin typeface="Cambria Math" panose="02040503050406030204" pitchFamily="18" charset="0"/>
                            <a:ea typeface="Cambria Math" panose="02040503050406030204" pitchFamily="18" charset="0"/>
                          </a:rPr>
                          <m:t>δ</m:t>
                        </m:r>
                      </m:e>
                    </m:d>
                    <m:r>
                      <a:rPr lang="en-US" sz="3200">
                        <a:solidFill>
                          <a:prstClr val="white"/>
                        </a:solidFill>
                        <a:latin typeface="Cambria Math" panose="02040503050406030204" pitchFamily="18" charset="0"/>
                      </a:rPr>
                      <m:t>=</m:t>
                    </m:r>
                    <m:sSub>
                      <m:sSubPr>
                        <m:ctrlPr>
                          <a:rPr lang="en-US" sz="3200" i="1">
                            <a:solidFill>
                              <a:prstClr val="white"/>
                            </a:solidFill>
                            <a:latin typeface="Cambria Math" panose="02040503050406030204" pitchFamily="18" charset="0"/>
                            <a:ea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,0</m:t>
                        </m:r>
                      </m:e>
                    </m:d>
                    <m:r>
                      <a:rPr lang="en-US" sz="3200">
                        <a:solidFill>
                          <a:prstClr val="white"/>
                        </a:solidFill>
                        <a:latin typeface="Cambria Math" panose="02040503050406030204" pitchFamily="18" charset="0"/>
                        <a:ea typeface="Cambria Math" panose="02040503050406030204" pitchFamily="18" charset="0"/>
                      </a:rPr>
                      <m:t>+</m:t>
                    </m:r>
                    <m:sSub>
                      <m:sSubPr>
                        <m:ctrlPr>
                          <a:rPr lang="en-US" sz="3200" i="1">
                            <a:solidFill>
                              <a:srgbClr val="FF0000"/>
                            </a:solidFill>
                            <a:latin typeface="Cambria Math" panose="02040503050406030204" pitchFamily="18" charset="0"/>
                            <a:ea typeface="Cambria Math" panose="02040503050406030204" pitchFamily="18" charset="0"/>
                          </a:rPr>
                        </m:ctrlPr>
                      </m:sSubPr>
                      <m:e>
                        <m:r>
                          <m:rPr>
                            <m:sty m:val="p"/>
                          </m:rPr>
                          <a:rPr lang="en-US" sz="3200">
                            <a:solidFill>
                              <a:srgbClr val="FF0000"/>
                            </a:solidFill>
                            <a:latin typeface="Cambria Math" panose="02040503050406030204" pitchFamily="18" charset="0"/>
                          </a:rPr>
                          <m:t>E</m:t>
                        </m:r>
                      </m:e>
                      <m:sub>
                        <m:r>
                          <m:rPr>
                            <m:sty m:val="p"/>
                          </m:rPr>
                          <a:rPr lang="en-US" sz="3200">
                            <a:solidFill>
                              <a:srgbClr val="FF0000"/>
                            </a:solidFill>
                            <a:latin typeface="Cambria Math" panose="02040503050406030204" pitchFamily="18" charset="0"/>
                          </a:rPr>
                          <m:t>SYM</m:t>
                        </m:r>
                      </m:sub>
                    </m:sSub>
                    <m:d>
                      <m:dPr>
                        <m:ctrlPr>
                          <a:rPr lang="en-US" sz="3200" i="1">
                            <a:solidFill>
                              <a:srgbClr val="FF0000"/>
                            </a:solidFill>
                            <a:latin typeface="Cambria Math" panose="02040503050406030204" pitchFamily="18" charset="0"/>
                          </a:rPr>
                        </m:ctrlPr>
                      </m:dPr>
                      <m:e>
                        <m:r>
                          <m:rPr>
                            <m:sty m:val="p"/>
                          </m:rPr>
                          <a:rPr lang="en-US" sz="3200">
                            <a:solidFill>
                              <a:srgbClr val="FF0000"/>
                            </a:solidFill>
                            <a:latin typeface="Cambria Math" panose="02040503050406030204" pitchFamily="18" charset="0"/>
                            <a:ea typeface="Cambria Math" panose="02040503050406030204" pitchFamily="18" charset="0"/>
                          </a:rPr>
                          <m:t>ρ</m:t>
                        </m:r>
                      </m:e>
                    </m:d>
                    <m:r>
                      <a:rPr lang="en-US" sz="3200" i="1">
                        <a:solidFill>
                          <a:prstClr val="white"/>
                        </a:solidFill>
                        <a:latin typeface="Cambria Math" panose="02040503050406030204" pitchFamily="18" charset="0"/>
                        <a:ea typeface="Cambria Math" panose="02040503050406030204" pitchFamily="18" charset="0"/>
                      </a:rPr>
                      <m:t>∙</m:t>
                    </m:r>
                    <m:sSup>
                      <m:sSupPr>
                        <m:ctrlPr>
                          <a:rPr lang="en-US" sz="3200" i="1">
                            <a:solidFill>
                              <a:prstClr val="white"/>
                            </a:solidFill>
                            <a:latin typeface="Cambria Math" panose="02040503050406030204" pitchFamily="18" charset="0"/>
                            <a:ea typeface="Cambria Math" panose="02040503050406030204" pitchFamily="18" charset="0"/>
                          </a:rPr>
                        </m:ctrlPr>
                      </m:sSupPr>
                      <m:e>
                        <m:r>
                          <m:rPr>
                            <m:sty m:val="p"/>
                          </m:rPr>
                          <a:rPr lang="en-US" sz="3200">
                            <a:solidFill>
                              <a:prstClr val="white"/>
                            </a:solidFill>
                            <a:latin typeface="Cambria Math" panose="02040503050406030204" pitchFamily="18" charset="0"/>
                            <a:ea typeface="Cambria Math" panose="02040503050406030204" pitchFamily="18" charset="0"/>
                          </a:rPr>
                          <m:t>δ</m:t>
                        </m:r>
                      </m:e>
                      <m:sup>
                        <m:r>
                          <a:rPr lang="en-US" sz="3200">
                            <a:solidFill>
                              <a:prstClr val="white"/>
                            </a:solidFill>
                            <a:latin typeface="Cambria Math" panose="02040503050406030204" pitchFamily="18" charset="0"/>
                            <a:ea typeface="Cambria Math" panose="02040503050406030204" pitchFamily="18" charset="0"/>
                          </a:rPr>
                          <m:t>2</m:t>
                        </m:r>
                      </m:sup>
                    </m:sSup>
                  </m:oMath>
                </a14:m>
                <a:endParaRPr lang="en-DE" dirty="0"/>
              </a:p>
            </p:txBody>
          </p:sp>
        </mc:Choice>
        <mc:Fallback xmlns="">
          <p:sp>
            <p:nvSpPr>
              <p:cNvPr id="2" name="Title 1">
                <a:extLst>
                  <a:ext uri="{FF2B5EF4-FFF2-40B4-BE49-F238E27FC236}">
                    <a16:creationId xmlns:a16="http://schemas.microsoft.com/office/drawing/2014/main" id="{9118B33C-0997-4584-9B24-5637E886E672}"/>
                  </a:ext>
                </a:extLst>
              </p:cNvPr>
              <p:cNvSpPr>
                <a:spLocks noGrp="1" noRot="1" noChangeAspect="1" noMove="1" noResize="1" noEditPoints="1" noAdjustHandles="1" noChangeArrowheads="1" noChangeShapeType="1" noTextEdit="1"/>
              </p:cNvSpPr>
              <p:nvPr>
                <p:ph type="title"/>
              </p:nvPr>
            </p:nvSpPr>
            <p:spPr>
              <a:blipFill>
                <a:blip r:embed="rId6"/>
                <a:stretch>
                  <a:fillRect l="-52" t="-7937" b="-1825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BBF4332-A19F-4F49-943D-68C56759203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644AFC8-55CC-47B5-888D-D3EC45083EF2}"/>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59AB054-FFD8-4C88-A966-585671EF7339}"/>
              </a:ext>
            </a:extLst>
          </p:cNvPr>
          <p:cNvSpPr>
            <a:spLocks noGrp="1"/>
          </p:cNvSpPr>
          <p:nvPr>
            <p:ph type="sldNum" sz="quarter" idx="12"/>
          </p:nvPr>
        </p:nvSpPr>
        <p:spPr/>
        <p:txBody>
          <a:bodyPr/>
          <a:lstStyle/>
          <a:p>
            <a:fld id="{2A4535BA-AEF2-4785-BF1B-EDE950106C20}" type="slidenum">
              <a:rPr lang="en-GB" smtClean="0"/>
              <a:pPr/>
              <a:t>41</a:t>
            </a:fld>
            <a:endParaRPr lang="en-GB" dirty="0"/>
          </a:p>
        </p:txBody>
      </p:sp>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EEFE3CFD-DB96-4233-9F51-CEBEC5A5E319}"/>
                  </a:ext>
                </a:extLst>
              </p:cNvPr>
              <p:cNvGraphicFramePr>
                <a:graphicFrameLocks noGrp="1"/>
              </p:cNvGraphicFramePr>
              <p:nvPr/>
            </p:nvGraphicFramePr>
            <p:xfrm>
              <a:off x="9353766" y="1013917"/>
              <a:ext cx="2622030" cy="731520"/>
            </p:xfrm>
            <a:graphic>
              <a:graphicData uri="http://schemas.openxmlformats.org/drawingml/2006/table">
                <a:tbl>
                  <a:tblPr firstRow="1" bandRow="1">
                    <a:tableStyleId>{5C22544A-7EE6-4342-B048-85BDC9FD1C3A}</a:tableStyleId>
                  </a:tblPr>
                  <a:tblGrid>
                    <a:gridCol w="1002030">
                      <a:extLst>
                        <a:ext uri="{9D8B030D-6E8A-4147-A177-3AD203B41FA5}">
                          <a16:colId xmlns:a16="http://schemas.microsoft.com/office/drawing/2014/main" val="2991287987"/>
                        </a:ext>
                      </a:extLst>
                    </a:gridCol>
                    <a:gridCol w="540000">
                      <a:extLst>
                        <a:ext uri="{9D8B030D-6E8A-4147-A177-3AD203B41FA5}">
                          <a16:colId xmlns:a16="http://schemas.microsoft.com/office/drawing/2014/main" val="1718773153"/>
                        </a:ext>
                      </a:extLst>
                    </a:gridCol>
                    <a:gridCol w="540000">
                      <a:extLst>
                        <a:ext uri="{9D8B030D-6E8A-4147-A177-3AD203B41FA5}">
                          <a16:colId xmlns:a16="http://schemas.microsoft.com/office/drawing/2014/main" val="1430129589"/>
                        </a:ext>
                      </a:extLst>
                    </a:gridCol>
                    <a:gridCol w="540000">
                      <a:extLst>
                        <a:ext uri="{9D8B030D-6E8A-4147-A177-3AD203B41FA5}">
                          <a16:colId xmlns:a16="http://schemas.microsoft.com/office/drawing/2014/main" val="2905397828"/>
                        </a:ext>
                      </a:extLst>
                    </a:gridCol>
                  </a:tblGrid>
                  <a:tr h="297000">
                    <a:tc>
                      <a:txBody>
                        <a:bodyPr/>
                        <a:lstStyle/>
                        <a:p>
                          <a:pPr algn="ctr"/>
                          <a14:m>
                            <m:oMathPara xmlns:m="http://schemas.openxmlformats.org/officeDocument/2006/math">
                              <m:oMathParaPr>
                                <m:jc m:val="centerGroup"/>
                              </m:oMathParaPr>
                              <m:oMath xmlns:m="http://schemas.openxmlformats.org/officeDocument/2006/math">
                                <m:r>
                                  <m:rPr>
                                    <m:sty m:val="p"/>
                                  </m:rPr>
                                  <a:rPr lang="el-GR" sz="1800" b="0" i="0" smtClean="0">
                                    <a:solidFill>
                                      <a:srgbClr val="0000FE"/>
                                    </a:solidFill>
                                    <a:latin typeface="Cambria Math" panose="02040503050406030204" pitchFamily="18" charset="0"/>
                                    <a:ea typeface="Cambria Math" panose="02040503050406030204" pitchFamily="18" charset="0"/>
                                  </a:rPr>
                                  <m:t>γ</m:t>
                                </m:r>
                              </m:oMath>
                            </m:oMathPara>
                          </a14:m>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0.5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5639249"/>
                      </a:ext>
                    </a:extLst>
                  </a:tr>
                  <a:tr h="297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L</m:t>
                                </m:r>
                                <m: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 [</m:t>
                                </m:r>
                                <m:r>
                                  <m:rPr>
                                    <m:sty m:val="p"/>
                                  </m:rP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MeV</m:t>
                                </m:r>
                                <m: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m:t>
                                </m:r>
                              </m:oMath>
                            </m:oMathPara>
                          </a14:m>
                          <a:endParaRPr kumimoji="0" lang="en-DE" sz="1800" b="0" i="0" u="none" strike="noStrike" kern="1200" cap="none" spc="0" normalizeH="0" baseline="0" noProof="0" dirty="0">
                            <a:ln>
                              <a:noFill/>
                            </a:ln>
                            <a:solidFill>
                              <a:srgbClr val="0000FE"/>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57</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90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123</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313624"/>
                      </a:ext>
                    </a:extLst>
                  </a:tr>
                </a:tbl>
              </a:graphicData>
            </a:graphic>
          </p:graphicFrame>
        </mc:Choice>
        <mc:Fallback xmlns="">
          <p:graphicFrame>
            <p:nvGraphicFramePr>
              <p:cNvPr id="29" name="Table 28">
                <a:extLst>
                  <a:ext uri="{FF2B5EF4-FFF2-40B4-BE49-F238E27FC236}">
                    <a16:creationId xmlns:a16="http://schemas.microsoft.com/office/drawing/2014/main" id="{EEFE3CFD-DB96-4233-9F51-CEBEC5A5E319}"/>
                  </a:ext>
                </a:extLst>
              </p:cNvPr>
              <p:cNvGraphicFramePr>
                <a:graphicFrameLocks noGrp="1"/>
              </p:cNvGraphicFramePr>
              <p:nvPr/>
            </p:nvGraphicFramePr>
            <p:xfrm>
              <a:off x="9353766" y="1013917"/>
              <a:ext cx="2622030" cy="731520"/>
            </p:xfrm>
            <a:graphic>
              <a:graphicData uri="http://schemas.openxmlformats.org/drawingml/2006/table">
                <a:tbl>
                  <a:tblPr firstRow="1" bandRow="1">
                    <a:tableStyleId>{5C22544A-7EE6-4342-B048-85BDC9FD1C3A}</a:tableStyleId>
                  </a:tblPr>
                  <a:tblGrid>
                    <a:gridCol w="1002030">
                      <a:extLst>
                        <a:ext uri="{9D8B030D-6E8A-4147-A177-3AD203B41FA5}">
                          <a16:colId xmlns:a16="http://schemas.microsoft.com/office/drawing/2014/main" val="2991287987"/>
                        </a:ext>
                      </a:extLst>
                    </a:gridCol>
                    <a:gridCol w="540000">
                      <a:extLst>
                        <a:ext uri="{9D8B030D-6E8A-4147-A177-3AD203B41FA5}">
                          <a16:colId xmlns:a16="http://schemas.microsoft.com/office/drawing/2014/main" val="1718773153"/>
                        </a:ext>
                      </a:extLst>
                    </a:gridCol>
                    <a:gridCol w="540000">
                      <a:extLst>
                        <a:ext uri="{9D8B030D-6E8A-4147-A177-3AD203B41FA5}">
                          <a16:colId xmlns:a16="http://schemas.microsoft.com/office/drawing/2014/main" val="1430129589"/>
                        </a:ext>
                      </a:extLst>
                    </a:gridCol>
                    <a:gridCol w="540000">
                      <a:extLst>
                        <a:ext uri="{9D8B030D-6E8A-4147-A177-3AD203B41FA5}">
                          <a16:colId xmlns:a16="http://schemas.microsoft.com/office/drawing/2014/main" val="2905397828"/>
                        </a:ext>
                      </a:extLst>
                    </a:gridCol>
                  </a:tblGrid>
                  <a:tr h="365760">
                    <a:tc>
                      <a:txBody>
                        <a:bodyPr/>
                        <a:lstStyle/>
                        <a:p>
                          <a:endParaRPr lang="en-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606" t="-8197" r="-162424" b="-122951"/>
                          </a:stretch>
                        </a:blipFill>
                      </a:tcPr>
                    </a:tc>
                    <a:tc>
                      <a:txBody>
                        <a:bodyPr/>
                        <a:lstStyle/>
                        <a:p>
                          <a:pPr algn="ctr"/>
                          <a:r>
                            <a:rPr lang="en-US" sz="1800" b="0" i="0" dirty="0">
                              <a:solidFill>
                                <a:srgbClr val="0000FE"/>
                              </a:solidFill>
                              <a:latin typeface="+mn-lt"/>
                            </a:rPr>
                            <a:t>0.5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5639249"/>
                      </a:ext>
                    </a:extLst>
                  </a:tr>
                  <a:tr h="365760">
                    <a:tc>
                      <a:txBody>
                        <a:bodyPr/>
                        <a:lstStyle/>
                        <a:p>
                          <a:endParaRPr lang="en-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606" t="-110000" r="-162424" b="-25000"/>
                          </a:stretch>
                        </a:blipFill>
                      </a:tcPr>
                    </a:tc>
                    <a:tc>
                      <a:txBody>
                        <a:bodyPr/>
                        <a:lstStyle/>
                        <a:p>
                          <a:pPr algn="ctr"/>
                          <a:r>
                            <a:rPr lang="en-US" sz="1800" b="0" i="0" dirty="0">
                              <a:solidFill>
                                <a:srgbClr val="0000FE"/>
                              </a:solidFill>
                              <a:latin typeface="+mn-lt"/>
                            </a:rPr>
                            <a:t>57</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90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123</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313624"/>
                      </a:ext>
                    </a:extLst>
                  </a:tr>
                </a:tbl>
              </a:graphicData>
            </a:graphic>
          </p:graphicFrame>
        </mc:Fallback>
      </mc:AlternateContent>
      <p:grpSp>
        <p:nvGrpSpPr>
          <p:cNvPr id="6" name="Group 5">
            <a:extLst>
              <a:ext uri="{FF2B5EF4-FFF2-40B4-BE49-F238E27FC236}">
                <a16:creationId xmlns:a16="http://schemas.microsoft.com/office/drawing/2014/main" id="{A96A521D-21F9-4743-8197-F759921FAFF3}"/>
              </a:ext>
            </a:extLst>
          </p:cNvPr>
          <p:cNvGrpSpPr/>
          <p:nvPr/>
        </p:nvGrpSpPr>
        <p:grpSpPr>
          <a:xfrm>
            <a:off x="4184322" y="3920501"/>
            <a:ext cx="3284803" cy="800220"/>
            <a:chOff x="4184322" y="5086127"/>
            <a:chExt cx="3284803" cy="800220"/>
          </a:xfrm>
        </p:grpSpPr>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A03CD5CF-A6C4-458C-BFCB-413CF4078D10}"/>
                    </a:ext>
                  </a:extLst>
                </p:cNvPr>
                <p:cNvSpPr/>
                <p:nvPr/>
              </p:nvSpPr>
              <p:spPr>
                <a:xfrm>
                  <a:off x="4184322" y="5086127"/>
                  <a:ext cx="3284803" cy="400110"/>
                </a:xfrm>
                <a:prstGeom prst="rect">
                  <a:avLst/>
                </a:prstGeom>
                <a:solidFill>
                  <a:srgbClr val="FFE600"/>
                </a:solidFill>
              </p:spPr>
              <p:txBody>
                <a:bodyPr wrap="square">
                  <a:spAutoFit/>
                </a:bodyPr>
                <a:lstStyle/>
                <a:p>
                  <a:r>
                    <a:rPr lang="en-US" sz="2000" b="1" dirty="0">
                      <a:solidFill>
                        <a:schemeClr val="tx1"/>
                      </a:solidFill>
                      <a:ea typeface="Cambria Math" panose="02040503050406030204" pitchFamily="18" charset="0"/>
                    </a:rPr>
                    <a:t>FOPI-LAND:</a:t>
                  </a:r>
                  <a:r>
                    <a:rPr lang="en-US" sz="2000" dirty="0">
                      <a:solidFill>
                        <a:schemeClr val="tx1"/>
                      </a:solidFill>
                      <a:ea typeface="Cambria Math" panose="02040503050406030204" pitchFamily="18" charset="0"/>
                    </a:rPr>
                    <a:t>  </a:t>
                  </a:r>
                  <a14:m>
                    <m:oMath xmlns:m="http://schemas.openxmlformats.org/officeDocument/2006/math">
                      <m:r>
                        <m:rPr>
                          <m:sty m:val="p"/>
                        </m:rPr>
                        <a:rPr lang="el-GR" sz="2000" smtClean="0">
                          <a:solidFill>
                            <a:schemeClr val="tx1"/>
                          </a:solidFill>
                          <a:latin typeface="Cambria Math" panose="02040503050406030204" pitchFamily="18" charset="0"/>
                          <a:ea typeface="Cambria Math" panose="02040503050406030204" pitchFamily="18" charset="0"/>
                        </a:rPr>
                        <m:t>γ</m:t>
                      </m:r>
                      <m:r>
                        <a:rPr lang="en-US" sz="2000" b="0" i="0" smtClean="0">
                          <a:solidFill>
                            <a:schemeClr val="tx1"/>
                          </a:solidFill>
                          <a:latin typeface="Cambria Math" panose="02040503050406030204" pitchFamily="18" charset="0"/>
                          <a:ea typeface="Cambria Math" panose="02040503050406030204" pitchFamily="18" charset="0"/>
                        </a:rPr>
                        <m:t>=0.90</m:t>
                      </m:r>
                      <m:r>
                        <a:rPr lang="el-GR"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0.40</m:t>
                      </m:r>
                    </m:oMath>
                  </a14:m>
                  <a:endParaRPr lang="en-DE" sz="2000" dirty="0">
                    <a:solidFill>
                      <a:schemeClr val="tx1"/>
                    </a:solidFill>
                  </a:endParaRPr>
                </a:p>
              </p:txBody>
            </p:sp>
          </mc:Choice>
          <mc:Fallback xmlns="">
            <p:sp>
              <p:nvSpPr>
                <p:cNvPr id="30" name="Rectangle 29">
                  <a:extLst>
                    <a:ext uri="{FF2B5EF4-FFF2-40B4-BE49-F238E27FC236}">
                      <a16:creationId xmlns:a16="http://schemas.microsoft.com/office/drawing/2014/main" id="{A03CD5CF-A6C4-458C-BFCB-413CF4078D10}"/>
                    </a:ext>
                  </a:extLst>
                </p:cNvPr>
                <p:cNvSpPr>
                  <a:spLocks noRot="1" noChangeAspect="1" noMove="1" noResize="1" noEditPoints="1" noAdjustHandles="1" noChangeArrowheads="1" noChangeShapeType="1" noTextEdit="1"/>
                </p:cNvSpPr>
                <p:nvPr/>
              </p:nvSpPr>
              <p:spPr>
                <a:xfrm>
                  <a:off x="4184322" y="5086127"/>
                  <a:ext cx="3284803" cy="400110"/>
                </a:xfrm>
                <a:prstGeom prst="rect">
                  <a:avLst/>
                </a:prstGeom>
                <a:blipFill>
                  <a:blip r:embed="rId8"/>
                  <a:stretch>
                    <a:fillRect l="-1855" t="-7576" b="-2575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8EADAB0D-2EC3-431A-B7FA-FBDCCB6E1A8C}"/>
                    </a:ext>
                  </a:extLst>
                </p:cNvPr>
                <p:cNvSpPr/>
                <p:nvPr/>
              </p:nvSpPr>
              <p:spPr>
                <a:xfrm>
                  <a:off x="4184322" y="5486237"/>
                  <a:ext cx="3284802" cy="400110"/>
                </a:xfrm>
                <a:prstGeom prst="rect">
                  <a:avLst/>
                </a:prstGeom>
                <a:solidFill>
                  <a:srgbClr val="FF7F00"/>
                </a:solidFill>
              </p:spPr>
              <p:txBody>
                <a:bodyPr wrap="square">
                  <a:spAutoFit/>
                </a:bodyPr>
                <a:lstStyle/>
                <a:p>
                  <a:r>
                    <a:rPr lang="en-US" sz="2000" b="1" dirty="0">
                      <a:solidFill>
                        <a:schemeClr val="tx1"/>
                      </a:solidFill>
                      <a:ea typeface="Cambria Math" panose="02040503050406030204" pitchFamily="18" charset="0"/>
                    </a:rPr>
                    <a:t>ASY-EOS:</a:t>
                  </a:r>
                  <a:r>
                    <a:rPr lang="en-US" sz="2000" dirty="0">
                      <a:solidFill>
                        <a:schemeClr val="tx1"/>
                      </a:solidFill>
                      <a:ea typeface="Cambria Math" panose="02040503050406030204" pitchFamily="18" charset="0"/>
                    </a:rPr>
                    <a:t>       </a:t>
                  </a:r>
                  <a14:m>
                    <m:oMath xmlns:m="http://schemas.openxmlformats.org/officeDocument/2006/math">
                      <m:r>
                        <m:rPr>
                          <m:sty m:val="p"/>
                        </m:rPr>
                        <a:rPr lang="el-GR" sz="2000" smtClean="0">
                          <a:solidFill>
                            <a:schemeClr val="tx1"/>
                          </a:solidFill>
                          <a:latin typeface="Cambria Math" panose="02040503050406030204" pitchFamily="18" charset="0"/>
                          <a:ea typeface="Cambria Math" panose="02040503050406030204" pitchFamily="18" charset="0"/>
                        </a:rPr>
                        <m:t>γ</m:t>
                      </m:r>
                      <m:r>
                        <a:rPr lang="en-US" sz="2000" b="0" i="0" smtClean="0">
                          <a:solidFill>
                            <a:schemeClr val="tx1"/>
                          </a:solidFill>
                          <a:latin typeface="Cambria Math" panose="02040503050406030204" pitchFamily="18" charset="0"/>
                          <a:ea typeface="Cambria Math" panose="02040503050406030204" pitchFamily="18" charset="0"/>
                        </a:rPr>
                        <m:t>=0.</m:t>
                      </m:r>
                      <m:r>
                        <a:rPr lang="en-US" sz="2000" b="0" i="1" smtClean="0">
                          <a:solidFill>
                            <a:schemeClr val="tx1"/>
                          </a:solidFill>
                          <a:latin typeface="Cambria Math" panose="02040503050406030204" pitchFamily="18" charset="0"/>
                          <a:ea typeface="Cambria Math" panose="02040503050406030204" pitchFamily="18" charset="0"/>
                        </a:rPr>
                        <m:t>72</m:t>
                      </m:r>
                      <m:r>
                        <a:rPr lang="el-GR"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0.19</m:t>
                      </m:r>
                    </m:oMath>
                  </a14:m>
                  <a:endParaRPr lang="en-DE" sz="2000" dirty="0">
                    <a:solidFill>
                      <a:schemeClr val="tx1"/>
                    </a:solidFill>
                  </a:endParaRPr>
                </a:p>
              </p:txBody>
            </p:sp>
          </mc:Choice>
          <mc:Fallback xmlns="">
            <p:sp>
              <p:nvSpPr>
                <p:cNvPr id="31" name="Rectangle 30">
                  <a:extLst>
                    <a:ext uri="{FF2B5EF4-FFF2-40B4-BE49-F238E27FC236}">
                      <a16:creationId xmlns:a16="http://schemas.microsoft.com/office/drawing/2014/main" id="{8EADAB0D-2EC3-431A-B7FA-FBDCCB6E1A8C}"/>
                    </a:ext>
                  </a:extLst>
                </p:cNvPr>
                <p:cNvSpPr>
                  <a:spLocks noRot="1" noChangeAspect="1" noMove="1" noResize="1" noEditPoints="1" noAdjustHandles="1" noChangeArrowheads="1" noChangeShapeType="1" noTextEdit="1"/>
                </p:cNvSpPr>
                <p:nvPr/>
              </p:nvSpPr>
              <p:spPr>
                <a:xfrm>
                  <a:off x="4184322" y="5486237"/>
                  <a:ext cx="3284802" cy="400110"/>
                </a:xfrm>
                <a:prstGeom prst="rect">
                  <a:avLst/>
                </a:prstGeom>
                <a:blipFill>
                  <a:blip r:embed="rId9"/>
                  <a:stretch>
                    <a:fillRect l="-1855" t="-9231" b="-27692"/>
                  </a:stretch>
                </a:blipFill>
              </p:spPr>
              <p:txBody>
                <a:bodyPr/>
                <a:lstStyle/>
                <a:p>
                  <a:r>
                    <a:rPr lang="en-DE">
                      <a:noFill/>
                    </a:rPr>
                    <a:t> </a:t>
                  </a:r>
                </a:p>
              </p:txBody>
            </p:sp>
          </mc:Fallback>
        </mc:AlternateContent>
      </p:grpSp>
      <mc:AlternateContent xmlns:mc="http://schemas.openxmlformats.org/markup-compatibility/2006" xmlns:a14="http://schemas.microsoft.com/office/drawing/2010/main">
        <mc:Choice Requires="a14">
          <p:sp>
            <p:nvSpPr>
              <p:cNvPr id="13" name="Object 14">
                <a:extLst>
                  <a:ext uri="{FF2B5EF4-FFF2-40B4-BE49-F238E27FC236}">
                    <a16:creationId xmlns:a16="http://schemas.microsoft.com/office/drawing/2014/main" id="{DE737807-E5F6-4CF5-8C39-5E8D4954377B}"/>
                  </a:ext>
                </a:extLst>
              </p:cNvPr>
              <p:cNvSpPr txBox="1"/>
              <p:nvPr/>
            </p:nvSpPr>
            <p:spPr>
              <a:xfrm>
                <a:off x="3079017" y="877160"/>
                <a:ext cx="6025231" cy="1005035"/>
              </a:xfrm>
              <a:prstGeom prst="rect">
                <a:avLst/>
              </a:prstGeom>
              <a:noFill/>
              <a:ln w="38100">
                <a:solidFill>
                  <a:srgbClr val="FF0000"/>
                </a:solidFill>
              </a:ln>
            </p:spPr>
            <p:txBody>
              <a:bodyPr anchor="t">
                <a:noAutofit/>
              </a:bodyPr>
              <a:lstStyle/>
              <a:p>
                <a:pPr algn="ctr"/>
                <a14:m>
                  <m:oMathPara xmlns:m="http://schemas.openxmlformats.org/officeDocument/2006/math">
                    <m:oMathParaPr>
                      <m:jc m:val="center"/>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i="0">
                              <a:solidFill>
                                <a:srgbClr val="FF0000"/>
                              </a:solidFill>
                              <a:latin typeface="Cambria Math" panose="02040503050406030204" pitchFamily="18" charset="0"/>
                            </a:rPr>
                            <m:t>E</m:t>
                          </m:r>
                        </m:e>
                        <m:sub>
                          <m:r>
                            <m:rPr>
                              <m:sty m:val="p"/>
                            </m:rPr>
                            <a:rPr lang="en-US" sz="2400" i="0">
                              <a:solidFill>
                                <a:srgbClr val="FF0000"/>
                              </a:solidFill>
                              <a:latin typeface="Cambria Math" panose="02040503050406030204" pitchFamily="18" charset="0"/>
                            </a:rPr>
                            <m:t>sym</m:t>
                          </m:r>
                        </m:sub>
                      </m:sSub>
                      <m:d>
                        <m:dPr>
                          <m:ctrlPr>
                            <a:rPr lang="en-GB" sz="2400" i="1">
                              <a:solidFill>
                                <a:srgbClr val="FF0000"/>
                              </a:solidFill>
                              <a:latin typeface="Cambria Math" panose="02040503050406030204" pitchFamily="18" charset="0"/>
                            </a:rPr>
                          </m:ctrlPr>
                        </m:dPr>
                        <m:e>
                          <m:r>
                            <m:rPr>
                              <m:sty m:val="p"/>
                            </m:rPr>
                            <a:rPr lang="en-GB" sz="2400" i="0" smtClean="0">
                              <a:solidFill>
                                <a:srgbClr val="FF0000"/>
                              </a:solidFill>
                              <a:latin typeface="Cambria Math" panose="02040503050406030204" pitchFamily="18" charset="0"/>
                              <a:ea typeface="Cambria Math" panose="02040503050406030204" pitchFamily="18" charset="0"/>
                            </a:rPr>
                            <m:t>ρ</m:t>
                          </m:r>
                        </m:e>
                      </m:d>
                      <m:r>
                        <a:rPr lang="en-US" sz="2400" b="0" i="0" smtClean="0">
                          <a:solidFill>
                            <a:prstClr val="black"/>
                          </a:solidFill>
                          <a:latin typeface="Cambria Math" panose="02040503050406030204" pitchFamily="18" charset="0"/>
                        </a:rPr>
                        <m:t>=22 </m:t>
                      </m:r>
                      <m:r>
                        <m:rPr>
                          <m:sty m:val="p"/>
                        </m:rPr>
                        <a:rPr lang="en-US" sz="2400" b="0" i="0" smtClean="0">
                          <a:solidFill>
                            <a:prstClr val="black"/>
                          </a:solidFill>
                          <a:latin typeface="Cambria Math" panose="02040503050406030204" pitchFamily="18" charset="0"/>
                        </a:rPr>
                        <m:t>MeV</m:t>
                      </m:r>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i="0">
                                      <a:solidFill>
                                        <a:prstClr val="black"/>
                                      </a:solidFill>
                                      <a:latin typeface="Cambria Math" panose="02040503050406030204" pitchFamily="18" charset="0"/>
                                    </a:rPr>
                                    <m:t>ρ</m:t>
                                  </m:r>
                                </m:num>
                                <m:den>
                                  <m:sSub>
                                    <m:sSubPr>
                                      <m:ctrlPr>
                                        <a:rPr lang="en-GB" sz="2400" i="1">
                                          <a:solidFill>
                                            <a:prstClr val="black"/>
                                          </a:solidFill>
                                          <a:latin typeface="Cambria Math" panose="02040503050406030204" pitchFamily="18" charset="0"/>
                                        </a:rPr>
                                      </m:ctrlPr>
                                    </m:sSubPr>
                                    <m:e>
                                      <m:r>
                                        <m:rPr>
                                          <m:sty m:val="p"/>
                                        </m:rPr>
                                        <a:rPr lang="en-GB" sz="2400" i="0">
                                          <a:solidFill>
                                            <a:prstClr val="black"/>
                                          </a:solidFill>
                                          <a:latin typeface="Cambria Math" panose="02040503050406030204" pitchFamily="18" charset="0"/>
                                        </a:rPr>
                                        <m:t>ρ</m:t>
                                      </m:r>
                                    </m:e>
                                    <m:sub>
                                      <m:r>
                                        <a:rPr lang="en-US" sz="2400" i="0">
                                          <a:solidFill>
                                            <a:prstClr val="black"/>
                                          </a:solidFill>
                                          <a:latin typeface="Cambria Math" panose="02040503050406030204" pitchFamily="18" charset="0"/>
                                        </a:rPr>
                                        <m:t>0</m:t>
                                      </m:r>
                                    </m:sub>
                                  </m:sSub>
                                </m:den>
                              </m:f>
                            </m:e>
                          </m:d>
                        </m:e>
                        <m:sup>
                          <m:r>
                            <m:rPr>
                              <m:sty m:val="p"/>
                            </m:rPr>
                            <a:rPr lang="el-GR" sz="2400" i="0" smtClean="0">
                              <a:solidFill>
                                <a:prstClr val="black"/>
                              </a:solidFill>
                              <a:latin typeface="Cambria Math" panose="02040503050406030204" pitchFamily="18" charset="0"/>
                              <a:ea typeface="Cambria Math" panose="02040503050406030204" pitchFamily="18" charset="0"/>
                            </a:rPr>
                            <m:t>γ</m:t>
                          </m:r>
                        </m:sup>
                      </m:sSup>
                      <m:r>
                        <a:rPr lang="en-US" sz="2400" i="0">
                          <a:solidFill>
                            <a:prstClr val="black"/>
                          </a:solidFill>
                          <a:latin typeface="Cambria Math" panose="02040503050406030204" pitchFamily="18" charset="0"/>
                        </a:rPr>
                        <m:t>+</m:t>
                      </m:r>
                      <m:r>
                        <a:rPr lang="en-US" sz="2400" b="0" i="0" smtClean="0">
                          <a:solidFill>
                            <a:prstClr val="black"/>
                          </a:solidFill>
                          <a:latin typeface="Cambria Math" panose="02040503050406030204" pitchFamily="18" charset="0"/>
                        </a:rPr>
                        <m:t>12 </m:t>
                      </m:r>
                      <m:r>
                        <m:rPr>
                          <m:sty m:val="p"/>
                        </m:rPr>
                        <a:rPr lang="en-US" sz="2400" b="0" i="0" smtClean="0">
                          <a:solidFill>
                            <a:prstClr val="black"/>
                          </a:solidFill>
                          <a:latin typeface="Cambria Math" panose="02040503050406030204" pitchFamily="18" charset="0"/>
                        </a:rPr>
                        <m:t>MeV</m:t>
                      </m:r>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i="0">
                                      <a:solidFill>
                                        <a:prstClr val="black"/>
                                      </a:solidFill>
                                      <a:latin typeface="Cambria Math" panose="02040503050406030204" pitchFamily="18" charset="0"/>
                                    </a:rPr>
                                    <m:t>ρ</m:t>
                                  </m:r>
                                </m:num>
                                <m:den>
                                  <m:sSub>
                                    <m:sSubPr>
                                      <m:ctrlPr>
                                        <a:rPr lang="en-GB" sz="2400" i="1">
                                          <a:solidFill>
                                            <a:prstClr val="black"/>
                                          </a:solidFill>
                                          <a:latin typeface="Cambria Math" panose="02040503050406030204" pitchFamily="18" charset="0"/>
                                        </a:rPr>
                                      </m:ctrlPr>
                                    </m:sSubPr>
                                    <m:e>
                                      <m:r>
                                        <m:rPr>
                                          <m:sty m:val="p"/>
                                        </m:rPr>
                                        <a:rPr lang="en-GB" sz="2400" i="0">
                                          <a:solidFill>
                                            <a:prstClr val="black"/>
                                          </a:solidFill>
                                          <a:latin typeface="Cambria Math" panose="02040503050406030204" pitchFamily="18" charset="0"/>
                                        </a:rPr>
                                        <m:t>ρ</m:t>
                                      </m:r>
                                    </m:e>
                                    <m:sub>
                                      <m:r>
                                        <a:rPr lang="en-US" sz="2400" i="0">
                                          <a:solidFill>
                                            <a:prstClr val="black"/>
                                          </a:solidFill>
                                          <a:latin typeface="Cambria Math" panose="02040503050406030204" pitchFamily="18" charset="0"/>
                                        </a:rPr>
                                        <m:t>0</m:t>
                                      </m:r>
                                    </m:sub>
                                  </m:sSub>
                                </m:den>
                              </m:f>
                            </m:e>
                          </m:d>
                        </m:e>
                        <m:sup>
                          <m:f>
                            <m:fPr>
                              <m:type m:val="lin"/>
                              <m:ctrlPr>
                                <a:rPr lang="en-US" sz="2400" i="1" smtClean="0">
                                  <a:solidFill>
                                    <a:prstClr val="black"/>
                                  </a:solidFill>
                                  <a:latin typeface="Cambria Math" panose="02040503050406030204" pitchFamily="18" charset="0"/>
                                </a:rPr>
                              </m:ctrlPr>
                            </m:fPr>
                            <m:num>
                              <m:r>
                                <a:rPr lang="en-US" sz="2400" b="0" i="0" smtClean="0">
                                  <a:solidFill>
                                    <a:prstClr val="black"/>
                                  </a:solidFill>
                                  <a:latin typeface="Cambria Math" panose="02040503050406030204" pitchFamily="18" charset="0"/>
                                </a:rPr>
                                <m:t>2</m:t>
                              </m:r>
                            </m:num>
                            <m:den>
                              <m:r>
                                <a:rPr lang="en-US" sz="2400" b="0" i="0" smtClean="0">
                                  <a:solidFill>
                                    <a:prstClr val="black"/>
                                  </a:solidFill>
                                  <a:latin typeface="Cambria Math" panose="02040503050406030204" pitchFamily="18" charset="0"/>
                                </a:rPr>
                                <m:t>3</m:t>
                              </m:r>
                            </m:den>
                          </m:f>
                        </m:sup>
                      </m:sSup>
                    </m:oMath>
                  </m:oMathPara>
                </a14:m>
                <a:endParaRPr lang="en-US" sz="2400" b="0" dirty="0">
                  <a:solidFill>
                    <a:srgbClr val="000000"/>
                  </a:solidFill>
                </a:endParaRPr>
              </a:p>
            </p:txBody>
          </p:sp>
        </mc:Choice>
        <mc:Fallback xmlns="">
          <p:sp>
            <p:nvSpPr>
              <p:cNvPr id="13" name="Object 14">
                <a:extLst>
                  <a:ext uri="{FF2B5EF4-FFF2-40B4-BE49-F238E27FC236}">
                    <a16:creationId xmlns:a16="http://schemas.microsoft.com/office/drawing/2014/main" id="{DE737807-E5F6-4CF5-8C39-5E8D4954377B}"/>
                  </a:ext>
                </a:extLst>
              </p:cNvPr>
              <p:cNvSpPr txBox="1">
                <a:spLocks noRot="1" noChangeAspect="1" noMove="1" noResize="1" noEditPoints="1" noAdjustHandles="1" noChangeArrowheads="1" noChangeShapeType="1" noTextEdit="1"/>
              </p:cNvSpPr>
              <p:nvPr/>
            </p:nvSpPr>
            <p:spPr>
              <a:xfrm>
                <a:off x="3079017" y="877160"/>
                <a:ext cx="6025231" cy="1005035"/>
              </a:xfrm>
              <a:prstGeom prst="rect">
                <a:avLst/>
              </a:prstGeom>
              <a:blipFill>
                <a:blip r:embed="rId10"/>
                <a:stretch>
                  <a:fillRect/>
                </a:stretch>
              </a:blipFill>
              <a:ln w="38100">
                <a:solidFill>
                  <a:srgbClr val="FF0000"/>
                </a:solidFill>
              </a:ln>
            </p:spPr>
            <p:txBody>
              <a:bodyPr/>
              <a:lstStyle/>
              <a:p>
                <a:r>
                  <a:rPr lang="en-DE">
                    <a:noFill/>
                  </a:rPr>
                  <a:t> </a:t>
                </a:r>
              </a:p>
            </p:txBody>
          </p:sp>
        </mc:Fallback>
      </mc:AlternateContent>
      <p:sp>
        <p:nvSpPr>
          <p:cNvPr id="14" name="Rectangle 13">
            <a:extLst>
              <a:ext uri="{FF2B5EF4-FFF2-40B4-BE49-F238E27FC236}">
                <a16:creationId xmlns:a16="http://schemas.microsoft.com/office/drawing/2014/main" id="{0D3210AE-B8BA-425D-B66D-B55C3F32A363}"/>
              </a:ext>
            </a:extLst>
          </p:cNvPr>
          <p:cNvSpPr/>
          <p:nvPr/>
        </p:nvSpPr>
        <p:spPr>
          <a:xfrm>
            <a:off x="48000" y="1013917"/>
            <a:ext cx="3050517" cy="707886"/>
          </a:xfrm>
          <a:prstGeom prst="rect">
            <a:avLst/>
          </a:prstGeom>
          <a:noFill/>
        </p:spPr>
        <p:txBody>
          <a:bodyPr wrap="square">
            <a:spAutoFit/>
          </a:bodyPr>
          <a:lstStyle/>
          <a:p>
            <a:r>
              <a:rPr lang="en-US" sz="2000" b="1" i="1" dirty="0">
                <a:solidFill>
                  <a:schemeClr val="tx1"/>
                </a:solidFill>
                <a:ea typeface="Cambria Math" panose="02040503050406030204" pitchFamily="18" charset="0"/>
              </a:rPr>
              <a:t>Parameterization in transport (</a:t>
            </a:r>
            <a:r>
              <a:rPr lang="en-US" sz="2000" b="1" i="1" dirty="0" err="1">
                <a:solidFill>
                  <a:schemeClr val="tx1"/>
                </a:solidFill>
                <a:ea typeface="Cambria Math" panose="02040503050406030204" pitchFamily="18" charset="0"/>
              </a:rPr>
              <a:t>UrQMD</a:t>
            </a:r>
            <a:r>
              <a:rPr lang="en-US" sz="2000" b="1" i="1" dirty="0">
                <a:solidFill>
                  <a:schemeClr val="tx1"/>
                </a:solidFill>
                <a:ea typeface="Cambria Math" panose="02040503050406030204" pitchFamily="18" charset="0"/>
              </a:rPr>
              <a:t>, IQMD)</a:t>
            </a:r>
            <a:endParaRPr lang="en-DE" sz="2000" i="1" dirty="0">
              <a:solidFill>
                <a:schemeClr val="tx1"/>
              </a:solidFill>
            </a:endParaRPr>
          </a:p>
        </p:txBody>
      </p:sp>
      <p:sp>
        <p:nvSpPr>
          <p:cNvPr id="15" name="Text Box 9">
            <a:extLst>
              <a:ext uri="{FF2B5EF4-FFF2-40B4-BE49-F238E27FC236}">
                <a16:creationId xmlns:a16="http://schemas.microsoft.com/office/drawing/2014/main" id="{9CB9FDAE-E1D2-46C7-AF13-7AFB01B4FDBE}"/>
              </a:ext>
            </a:extLst>
          </p:cNvPr>
          <p:cNvSpPr txBox="1">
            <a:spLocks noChangeArrowheads="1"/>
          </p:cNvSpPr>
          <p:nvPr/>
        </p:nvSpPr>
        <p:spPr bwMode="auto">
          <a:xfrm>
            <a:off x="5088000" y="2106502"/>
            <a:ext cx="6896426" cy="830997"/>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Measurement of differential collective flow of neutrons </a:t>
            </a:r>
            <a:r>
              <a:rPr lang="en-GB" altLang="de-DE" sz="2400" b="1" dirty="0" err="1">
                <a:solidFill>
                  <a:srgbClr val="000000"/>
                </a:solidFill>
              </a:rPr>
              <a:t>w.r.t.</a:t>
            </a:r>
            <a:r>
              <a:rPr lang="en-GB" altLang="de-DE" sz="2400" b="1" dirty="0">
                <a:solidFill>
                  <a:srgbClr val="000000"/>
                </a:solidFill>
              </a:rPr>
              <a:t> protons or overall charged particles</a:t>
            </a:r>
            <a:endParaRPr lang="de-DE" altLang="de-DE" sz="2400" b="1" dirty="0">
              <a:solidFill>
                <a:srgbClr val="000000"/>
              </a:solidFill>
            </a:endParaRPr>
          </a:p>
        </p:txBody>
      </p:sp>
      <p:sp>
        <p:nvSpPr>
          <p:cNvPr id="16" name="Text Box 9">
            <a:extLst>
              <a:ext uri="{FF2B5EF4-FFF2-40B4-BE49-F238E27FC236}">
                <a16:creationId xmlns:a16="http://schemas.microsoft.com/office/drawing/2014/main" id="{0D5F67F3-78B5-43CC-AC27-65C593E7A177}"/>
              </a:ext>
            </a:extLst>
          </p:cNvPr>
          <p:cNvSpPr txBox="1">
            <a:spLocks noChangeArrowheads="1"/>
          </p:cNvSpPr>
          <p:nvPr/>
        </p:nvSpPr>
        <p:spPr bwMode="auto">
          <a:xfrm>
            <a:off x="7647403" y="3374247"/>
            <a:ext cx="4424597" cy="1723549"/>
          </a:xfrm>
          <a:prstGeom prst="rect">
            <a:avLst/>
          </a:prstGeom>
          <a:solidFill>
            <a:srgbClr val="92D050">
              <a:alpha val="75000"/>
            </a:srgbClr>
          </a:solidFill>
          <a:ln w="25400">
            <a:noFill/>
            <a:miter lim="800000"/>
            <a:headEnd/>
            <a:tailEnd/>
          </a:ln>
          <a:effectLst/>
          <a:extLst/>
        </p:spPr>
        <p:txBody>
          <a:bodyPr wrap="square">
            <a:spAutoFit/>
          </a:bodyPr>
          <a:lstStyle/>
          <a:p>
            <a:pPr algn="ctr" eaLnBrk="0" fontAlgn="base" hangingPunct="0">
              <a:spcBef>
                <a:spcPct val="0"/>
              </a:spcBef>
            </a:pPr>
            <a:r>
              <a:rPr lang="en-US" altLang="de-DE" sz="2400" b="1" dirty="0">
                <a:solidFill>
                  <a:srgbClr val="FF0000"/>
                </a:solidFill>
              </a:rPr>
              <a:t>Au-Au 0.4 </a:t>
            </a:r>
            <a:r>
              <a:rPr lang="en-US" altLang="de-DE" sz="2400" b="1" dirty="0" err="1">
                <a:solidFill>
                  <a:srgbClr val="FF0000"/>
                </a:solidFill>
              </a:rPr>
              <a:t>AGeV</a:t>
            </a:r>
            <a:endParaRPr lang="en-US" altLang="de-DE" sz="2400" b="1" dirty="0">
              <a:solidFill>
                <a:srgbClr val="FF0000"/>
              </a:solidFill>
            </a:endParaRPr>
          </a:p>
          <a:p>
            <a:pPr algn="ctr" eaLnBrk="0" fontAlgn="base" hangingPunct="0">
              <a:spcBef>
                <a:spcPct val="0"/>
              </a:spcBef>
              <a:spcAft>
                <a:spcPts val="1200"/>
              </a:spcAft>
            </a:pPr>
            <a:r>
              <a:rPr lang="en-US" altLang="de-DE" sz="2400" b="1" dirty="0">
                <a:solidFill>
                  <a:srgbClr val="FF0000"/>
                </a:solidFill>
              </a:rPr>
              <a:t>FOPI-LAND and ASY-EOS @ SIS18</a:t>
            </a:r>
          </a:p>
          <a:p>
            <a:pPr algn="ctr" eaLnBrk="0" fontAlgn="base" hangingPunct="0">
              <a:spcBef>
                <a:spcPct val="0"/>
              </a:spcBef>
            </a:pPr>
            <a:r>
              <a:rPr lang="en-US" altLang="de-DE" sz="2400" b="1" dirty="0">
                <a:solidFill>
                  <a:srgbClr val="002060"/>
                </a:solidFill>
              </a:rPr>
              <a:t>L = 72 ± 13 MeV</a:t>
            </a:r>
          </a:p>
          <a:p>
            <a:pPr algn="ctr" eaLnBrk="0" fontAlgn="base" hangingPunct="0">
              <a:spcBef>
                <a:spcPct val="0"/>
              </a:spcBef>
              <a:spcAft>
                <a:spcPts val="1200"/>
              </a:spcAft>
            </a:pPr>
            <a:r>
              <a:rPr lang="en-US" altLang="de-DE" sz="2400" b="1" dirty="0" err="1">
                <a:solidFill>
                  <a:srgbClr val="002060"/>
                </a:solidFill>
              </a:rPr>
              <a:t>K</a:t>
            </a:r>
            <a:r>
              <a:rPr lang="en-US" altLang="de-DE" sz="2400" b="1" baseline="-25000" dirty="0" err="1">
                <a:solidFill>
                  <a:srgbClr val="002060"/>
                </a:solidFill>
              </a:rPr>
              <a:t>sym</a:t>
            </a:r>
            <a:r>
              <a:rPr lang="en-US" altLang="de-DE" sz="2400" b="1" dirty="0">
                <a:solidFill>
                  <a:srgbClr val="002060"/>
                </a:solidFill>
              </a:rPr>
              <a:t> = -70 … -40 MeV</a:t>
            </a:r>
          </a:p>
        </p:txBody>
      </p:sp>
      <p:grpSp>
        <p:nvGrpSpPr>
          <p:cNvPr id="18" name="Group 17">
            <a:extLst>
              <a:ext uri="{FF2B5EF4-FFF2-40B4-BE49-F238E27FC236}">
                <a16:creationId xmlns:a16="http://schemas.microsoft.com/office/drawing/2014/main" id="{4EF3163A-A886-44D6-9072-252261FDA6F2}"/>
              </a:ext>
            </a:extLst>
          </p:cNvPr>
          <p:cNvGrpSpPr/>
          <p:nvPr/>
        </p:nvGrpSpPr>
        <p:grpSpPr>
          <a:xfrm>
            <a:off x="4184322" y="6063029"/>
            <a:ext cx="4781176" cy="523220"/>
            <a:chOff x="5850825" y="6024996"/>
            <a:chExt cx="4781176" cy="523220"/>
          </a:xfrm>
        </p:grpSpPr>
        <p:sp>
          <p:nvSpPr>
            <p:cNvPr id="19" name="TextBox 18">
              <a:extLst>
                <a:ext uri="{FF2B5EF4-FFF2-40B4-BE49-F238E27FC236}">
                  <a16:creationId xmlns:a16="http://schemas.microsoft.com/office/drawing/2014/main" id="{5B0BCE03-3E11-466D-AE6B-B6DF1C554909}"/>
                </a:ext>
              </a:extLst>
            </p:cNvPr>
            <p:cNvSpPr txBox="1"/>
            <p:nvPr/>
          </p:nvSpPr>
          <p:spPr>
            <a:xfrm>
              <a:off x="6114294" y="6024996"/>
              <a:ext cx="4517707" cy="523220"/>
            </a:xfrm>
            <a:prstGeom prst="rect">
              <a:avLst/>
            </a:prstGeom>
            <a:noFill/>
          </p:spPr>
          <p:txBody>
            <a:bodyPr wrap="square" rtlCol="0">
              <a:spAutoFit/>
            </a:bodyPr>
            <a:lstStyle/>
            <a:p>
              <a:r>
                <a:rPr lang="de-DE" sz="1400" b="1" i="1" dirty="0"/>
                <a:t>P. Russotto et al., Phys.Lett. B697 (2011) 471-476</a:t>
              </a:r>
            </a:p>
            <a:p>
              <a:r>
                <a:rPr lang="de-DE" sz="1400" b="1" i="1" dirty="0"/>
                <a:t>P. Russotto et al., Phys.Rev. C94 (2016) no.3, 034608</a:t>
              </a:r>
            </a:p>
          </p:txBody>
        </p:sp>
        <p:pic>
          <p:nvPicPr>
            <p:cNvPr id="20" name="Picture 19">
              <a:extLst>
                <a:ext uri="{FF2B5EF4-FFF2-40B4-BE49-F238E27FC236}">
                  <a16:creationId xmlns:a16="http://schemas.microsoft.com/office/drawing/2014/main" id="{8A884A94-1F9C-44ED-897A-0A2BE78AB7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
        <p:nvSpPr>
          <p:cNvPr id="21" name="TextBox 20">
            <a:extLst>
              <a:ext uri="{FF2B5EF4-FFF2-40B4-BE49-F238E27FC236}">
                <a16:creationId xmlns:a16="http://schemas.microsoft.com/office/drawing/2014/main" id="{48088CD0-812C-4BC5-8CDD-67A320D409F0}"/>
              </a:ext>
            </a:extLst>
          </p:cNvPr>
          <p:cNvSpPr txBox="1"/>
          <p:nvPr/>
        </p:nvSpPr>
        <p:spPr>
          <a:xfrm>
            <a:off x="4123972" y="2153549"/>
            <a:ext cx="699294" cy="400110"/>
          </a:xfrm>
          <a:prstGeom prst="rect">
            <a:avLst/>
          </a:prstGeom>
          <a:solidFill>
            <a:srgbClr val="FFEAA8"/>
          </a:solidFill>
        </p:spPr>
        <p:txBody>
          <a:bodyPr wrap="none" rtlCol="0">
            <a:spAutoFit/>
          </a:bodyPr>
          <a:lstStyle/>
          <a:p>
            <a:r>
              <a:rPr lang="en-US" sz="2000" b="1" dirty="0">
                <a:solidFill>
                  <a:srgbClr val="C00000"/>
                </a:solidFill>
              </a:rPr>
              <a:t>Hard</a:t>
            </a:r>
            <a:endParaRPr lang="en-DE" sz="2000" b="1" dirty="0">
              <a:solidFill>
                <a:srgbClr val="C00000"/>
              </a:solidFill>
            </a:endParaRPr>
          </a:p>
        </p:txBody>
      </p:sp>
      <p:sp>
        <p:nvSpPr>
          <p:cNvPr id="22" name="TextBox 21">
            <a:extLst>
              <a:ext uri="{FF2B5EF4-FFF2-40B4-BE49-F238E27FC236}">
                <a16:creationId xmlns:a16="http://schemas.microsoft.com/office/drawing/2014/main" id="{7E9CF86D-A065-4009-9A1A-A49747840A01}"/>
              </a:ext>
            </a:extLst>
          </p:cNvPr>
          <p:cNvSpPr txBox="1"/>
          <p:nvPr/>
        </p:nvSpPr>
        <p:spPr>
          <a:xfrm>
            <a:off x="4130289" y="4853196"/>
            <a:ext cx="1311578" cy="400110"/>
          </a:xfrm>
          <a:prstGeom prst="rect">
            <a:avLst/>
          </a:prstGeom>
          <a:solidFill>
            <a:srgbClr val="FFEAA8"/>
          </a:solidFill>
        </p:spPr>
        <p:txBody>
          <a:bodyPr wrap="none" rtlCol="0">
            <a:spAutoFit/>
          </a:bodyPr>
          <a:lstStyle/>
          <a:p>
            <a:r>
              <a:rPr lang="en-US" sz="2000" b="1" dirty="0">
                <a:solidFill>
                  <a:srgbClr val="C00000"/>
                </a:solidFill>
              </a:rPr>
              <a:t>Super-Soft</a:t>
            </a:r>
            <a:endParaRPr lang="en-DE" sz="2000" b="1" dirty="0">
              <a:solidFill>
                <a:srgbClr val="C00000"/>
              </a:solidFill>
            </a:endParaRPr>
          </a:p>
        </p:txBody>
      </p:sp>
      <p:sp>
        <p:nvSpPr>
          <p:cNvPr id="23" name="TextBox 22">
            <a:extLst>
              <a:ext uri="{FF2B5EF4-FFF2-40B4-BE49-F238E27FC236}">
                <a16:creationId xmlns:a16="http://schemas.microsoft.com/office/drawing/2014/main" id="{E59AE659-BD58-45FB-B09A-1181F255356C}"/>
              </a:ext>
            </a:extLst>
          </p:cNvPr>
          <p:cNvSpPr txBox="1"/>
          <p:nvPr/>
        </p:nvSpPr>
        <p:spPr>
          <a:xfrm>
            <a:off x="4126468" y="3345111"/>
            <a:ext cx="614271" cy="400110"/>
          </a:xfrm>
          <a:prstGeom prst="rect">
            <a:avLst/>
          </a:prstGeom>
          <a:solidFill>
            <a:srgbClr val="FFEAA8"/>
          </a:solidFill>
        </p:spPr>
        <p:txBody>
          <a:bodyPr wrap="none" rtlCol="0">
            <a:spAutoFit/>
          </a:bodyPr>
          <a:lstStyle/>
          <a:p>
            <a:r>
              <a:rPr lang="en-US" sz="2000" b="1" dirty="0">
                <a:solidFill>
                  <a:srgbClr val="C00000"/>
                </a:solidFill>
              </a:rPr>
              <a:t>Soft</a:t>
            </a:r>
            <a:endParaRPr lang="en-DE" sz="2000" b="1" dirty="0">
              <a:solidFill>
                <a:srgbClr val="C00000"/>
              </a:solidFill>
            </a:endParaRPr>
          </a:p>
        </p:txBody>
      </p:sp>
    </p:spTree>
    <p:extLst>
      <p:ext uri="{BB962C8B-B14F-4D97-AF65-F5344CB8AC3E}">
        <p14:creationId xmlns:p14="http://schemas.microsoft.com/office/powerpoint/2010/main" val="2250663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CF9EB59-5535-47BD-B275-06F27CCB274F}"/>
              </a:ext>
            </a:extLst>
          </p:cNvPr>
          <p:cNvGrpSpPr>
            <a:grpSpLocks noChangeAspect="1"/>
          </p:cNvGrpSpPr>
          <p:nvPr/>
        </p:nvGrpSpPr>
        <p:grpSpPr>
          <a:xfrm>
            <a:off x="-4249" y="2123486"/>
            <a:ext cx="4160201" cy="4397991"/>
            <a:chOff x="6775369" y="900230"/>
            <a:chExt cx="5244248" cy="5544000"/>
          </a:xfrm>
          <a:solidFill>
            <a:schemeClr val="bg1"/>
          </a:solidFill>
        </p:grpSpPr>
        <p:pic>
          <p:nvPicPr>
            <p:cNvPr id="34" name="Picture 33">
              <a:extLst>
                <a:ext uri="{FF2B5EF4-FFF2-40B4-BE49-F238E27FC236}">
                  <a16:creationId xmlns:a16="http://schemas.microsoft.com/office/drawing/2014/main" id="{4BD82C45-1A64-4CDB-B461-67B0E08F777B}"/>
                </a:ext>
              </a:extLst>
            </p:cNvPr>
            <p:cNvPicPr>
              <a:picLocks noChangeAspect="1"/>
            </p:cNvPicPr>
            <p:nvPr/>
          </p:nvPicPr>
          <p:blipFill rotWithShape="1">
            <a:blip r:embed="rId3">
              <a:clrChange>
                <a:clrFrom>
                  <a:srgbClr val="FFFFFF"/>
                </a:clrFrom>
                <a:clrTo>
                  <a:srgbClr val="FFFFFF">
                    <a:alpha val="0"/>
                  </a:srgbClr>
                </a:clrTo>
              </a:clrChange>
            </a:blip>
            <a:srcRect l="41732" t="12204" r="18701" b="6956"/>
            <a:stretch/>
          </p:blipFill>
          <p:spPr>
            <a:xfrm>
              <a:off x="7195617" y="900230"/>
              <a:ext cx="4824000" cy="5544000"/>
            </a:xfrm>
            <a:prstGeom prst="rect">
              <a:avLst/>
            </a:prstGeom>
            <a:grpFill/>
          </p:spPr>
        </p:pic>
        <p:pic>
          <p:nvPicPr>
            <p:cNvPr id="35" name="Picture 34">
              <a:extLst>
                <a:ext uri="{FF2B5EF4-FFF2-40B4-BE49-F238E27FC236}">
                  <a16:creationId xmlns:a16="http://schemas.microsoft.com/office/drawing/2014/main" id="{10EE3958-26FE-44A2-8527-410C6BE024A2}"/>
                </a:ext>
              </a:extLst>
            </p:cNvPr>
            <p:cNvPicPr>
              <a:picLocks noChangeAspect="1"/>
            </p:cNvPicPr>
            <p:nvPr/>
          </p:nvPicPr>
          <p:blipFill rotWithShape="1">
            <a:blip r:embed="rId4">
              <a:clrChange>
                <a:clrFrom>
                  <a:srgbClr val="FFFFFF"/>
                </a:clrFrom>
                <a:clrTo>
                  <a:srgbClr val="FFFFFF">
                    <a:alpha val="0"/>
                  </a:srgbClr>
                </a:clrTo>
              </a:clrChange>
            </a:blip>
            <a:srcRect l="20472" t="34071" r="75394" b="39758"/>
            <a:stretch/>
          </p:blipFill>
          <p:spPr>
            <a:xfrm>
              <a:off x="6775369" y="1926355"/>
              <a:ext cx="615763" cy="2192834"/>
            </a:xfrm>
            <a:prstGeom prst="rect">
              <a:avLst/>
            </a:prstGeom>
            <a:grpFill/>
          </p:spPr>
        </p:pic>
      </p:grpSp>
      <p:pic>
        <p:nvPicPr>
          <p:cNvPr id="53" name="Picture 52">
            <a:extLst>
              <a:ext uri="{FF2B5EF4-FFF2-40B4-BE49-F238E27FC236}">
                <a16:creationId xmlns:a16="http://schemas.microsoft.com/office/drawing/2014/main" id="{B49AB8BA-9626-4E5C-A277-5647E529E2E9}"/>
              </a:ext>
            </a:extLst>
          </p:cNvPr>
          <p:cNvPicPr>
            <a:picLocks noChangeAspect="1"/>
          </p:cNvPicPr>
          <p:nvPr/>
        </p:nvPicPr>
        <p:blipFill>
          <a:blip r:embed="rId5"/>
          <a:stretch>
            <a:fillRect/>
          </a:stretch>
        </p:blipFill>
        <p:spPr>
          <a:xfrm>
            <a:off x="0" y="2123487"/>
            <a:ext cx="4184322" cy="4455114"/>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8B33C-0997-4584-9B24-5637E886E672}"/>
                  </a:ext>
                </a:extLst>
              </p:cNvPr>
              <p:cNvSpPr>
                <a:spLocks noGrp="1"/>
              </p:cNvSpPr>
              <p:nvPr>
                <p:ph type="title"/>
              </p:nvPr>
            </p:nvSpPr>
            <p:spPr/>
            <p:txBody>
              <a:bodyPr/>
              <a:lstStyle/>
              <a:p>
                <a:r>
                  <a:rPr lang="en-US" dirty="0">
                    <a:solidFill>
                      <a:prstClr val="white"/>
                    </a:solidFill>
                  </a:rPr>
                  <a:t>N</a:t>
                </a:r>
                <a:r>
                  <a:rPr lang="en-US" sz="2800" dirty="0">
                    <a:solidFill>
                      <a:prstClr val="white"/>
                    </a:solidFill>
                  </a:rPr>
                  <a:t>UCLEAR</a:t>
                </a:r>
                <a:r>
                  <a:rPr lang="en-US" dirty="0">
                    <a:solidFill>
                      <a:prstClr val="white"/>
                    </a:solidFill>
                  </a:rPr>
                  <a:t> S</a:t>
                </a:r>
                <a:r>
                  <a:rPr lang="en-US" sz="2800" dirty="0">
                    <a:solidFill>
                      <a:prstClr val="white"/>
                    </a:solidFill>
                  </a:rPr>
                  <a:t>YMMETRY</a:t>
                </a:r>
                <a:r>
                  <a:rPr lang="en-US" dirty="0">
                    <a:solidFill>
                      <a:prstClr val="white"/>
                    </a:solidFill>
                  </a:rPr>
                  <a:t> E</a:t>
                </a:r>
                <a:r>
                  <a:rPr lang="en-US" sz="2800" dirty="0">
                    <a:solidFill>
                      <a:prstClr val="white"/>
                    </a:solidFill>
                  </a:rPr>
                  <a:t>NERGY</a:t>
                </a:r>
                <a:r>
                  <a:rPr lang="en-US" dirty="0">
                    <a:solidFill>
                      <a:prstClr val="white"/>
                    </a:solidFill>
                  </a:rPr>
                  <a:t>: </a:t>
                </a:r>
                <a14:m>
                  <m:oMath xmlns:m="http://schemas.openxmlformats.org/officeDocument/2006/math">
                    <m:sSub>
                      <m:sSubPr>
                        <m:ctrlPr>
                          <a:rPr lang="en-US" sz="3200" i="1">
                            <a:solidFill>
                              <a:prstClr val="white"/>
                            </a:solidFill>
                            <a:latin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m:t>
                        </m:r>
                        <m:r>
                          <m:rPr>
                            <m:sty m:val="p"/>
                          </m:rPr>
                          <a:rPr lang="en-US" sz="3200">
                            <a:solidFill>
                              <a:prstClr val="white"/>
                            </a:solidFill>
                            <a:latin typeface="Cambria Math" panose="02040503050406030204" pitchFamily="18" charset="0"/>
                            <a:ea typeface="Cambria Math" panose="02040503050406030204" pitchFamily="18" charset="0"/>
                          </a:rPr>
                          <m:t>δ</m:t>
                        </m:r>
                      </m:e>
                    </m:d>
                    <m:r>
                      <a:rPr lang="en-US" sz="3200">
                        <a:solidFill>
                          <a:prstClr val="white"/>
                        </a:solidFill>
                        <a:latin typeface="Cambria Math" panose="02040503050406030204" pitchFamily="18" charset="0"/>
                      </a:rPr>
                      <m:t>=</m:t>
                    </m:r>
                    <m:sSub>
                      <m:sSubPr>
                        <m:ctrlPr>
                          <a:rPr lang="en-US" sz="3200" i="1">
                            <a:solidFill>
                              <a:prstClr val="white"/>
                            </a:solidFill>
                            <a:latin typeface="Cambria Math" panose="02040503050406030204" pitchFamily="18" charset="0"/>
                            <a:ea typeface="Cambria Math" panose="02040503050406030204" pitchFamily="18" charset="0"/>
                          </a:rPr>
                        </m:ctrlPr>
                      </m:sSubPr>
                      <m:e>
                        <m:r>
                          <m:rPr>
                            <m:sty m:val="p"/>
                          </m:rPr>
                          <a:rPr lang="en-US" sz="3200">
                            <a:solidFill>
                              <a:prstClr val="white"/>
                            </a:solidFill>
                            <a:latin typeface="Cambria Math" panose="02040503050406030204" pitchFamily="18" charset="0"/>
                          </a:rPr>
                          <m:t>E</m:t>
                        </m:r>
                      </m:e>
                      <m:sub>
                        <m:r>
                          <m:rPr>
                            <m:sty m:val="p"/>
                          </m:rPr>
                          <a:rPr lang="en-US" sz="3200">
                            <a:solidFill>
                              <a:prstClr val="white"/>
                            </a:solidFill>
                            <a:latin typeface="Cambria Math" panose="02040503050406030204" pitchFamily="18" charset="0"/>
                          </a:rPr>
                          <m:t>A</m:t>
                        </m:r>
                      </m:sub>
                    </m:sSub>
                    <m:d>
                      <m:dPr>
                        <m:ctrlPr>
                          <a:rPr lang="en-US" sz="3200" i="1">
                            <a:solidFill>
                              <a:prstClr val="white"/>
                            </a:solidFill>
                            <a:latin typeface="Cambria Math" panose="02040503050406030204" pitchFamily="18" charset="0"/>
                          </a:rPr>
                        </m:ctrlPr>
                      </m:dPr>
                      <m:e>
                        <m:r>
                          <m:rPr>
                            <m:sty m:val="p"/>
                          </m:rPr>
                          <a:rPr lang="en-US" sz="3200">
                            <a:solidFill>
                              <a:prstClr val="white"/>
                            </a:solidFill>
                            <a:latin typeface="Cambria Math" panose="02040503050406030204" pitchFamily="18" charset="0"/>
                            <a:ea typeface="Cambria Math" panose="02040503050406030204" pitchFamily="18" charset="0"/>
                          </a:rPr>
                          <m:t>ρ</m:t>
                        </m:r>
                        <m:r>
                          <a:rPr lang="en-US" sz="3200">
                            <a:solidFill>
                              <a:prstClr val="white"/>
                            </a:solidFill>
                            <a:latin typeface="Cambria Math" panose="02040503050406030204" pitchFamily="18" charset="0"/>
                            <a:ea typeface="Cambria Math" panose="02040503050406030204" pitchFamily="18" charset="0"/>
                          </a:rPr>
                          <m:t>,0</m:t>
                        </m:r>
                      </m:e>
                    </m:d>
                    <m:r>
                      <a:rPr lang="en-US" sz="3200">
                        <a:solidFill>
                          <a:prstClr val="white"/>
                        </a:solidFill>
                        <a:latin typeface="Cambria Math" panose="02040503050406030204" pitchFamily="18" charset="0"/>
                        <a:ea typeface="Cambria Math" panose="02040503050406030204" pitchFamily="18" charset="0"/>
                      </a:rPr>
                      <m:t>+</m:t>
                    </m:r>
                    <m:sSub>
                      <m:sSubPr>
                        <m:ctrlPr>
                          <a:rPr lang="en-US" sz="3200" i="1">
                            <a:solidFill>
                              <a:srgbClr val="FF0000"/>
                            </a:solidFill>
                            <a:latin typeface="Cambria Math" panose="02040503050406030204" pitchFamily="18" charset="0"/>
                            <a:ea typeface="Cambria Math" panose="02040503050406030204" pitchFamily="18" charset="0"/>
                          </a:rPr>
                        </m:ctrlPr>
                      </m:sSubPr>
                      <m:e>
                        <m:r>
                          <m:rPr>
                            <m:sty m:val="p"/>
                          </m:rPr>
                          <a:rPr lang="en-US" sz="3200">
                            <a:solidFill>
                              <a:srgbClr val="FF0000"/>
                            </a:solidFill>
                            <a:latin typeface="Cambria Math" panose="02040503050406030204" pitchFamily="18" charset="0"/>
                          </a:rPr>
                          <m:t>E</m:t>
                        </m:r>
                      </m:e>
                      <m:sub>
                        <m:r>
                          <m:rPr>
                            <m:sty m:val="p"/>
                          </m:rPr>
                          <a:rPr lang="en-US" sz="3200">
                            <a:solidFill>
                              <a:srgbClr val="FF0000"/>
                            </a:solidFill>
                            <a:latin typeface="Cambria Math" panose="02040503050406030204" pitchFamily="18" charset="0"/>
                          </a:rPr>
                          <m:t>SYM</m:t>
                        </m:r>
                      </m:sub>
                    </m:sSub>
                    <m:d>
                      <m:dPr>
                        <m:ctrlPr>
                          <a:rPr lang="en-US" sz="3200" i="1">
                            <a:solidFill>
                              <a:srgbClr val="FF0000"/>
                            </a:solidFill>
                            <a:latin typeface="Cambria Math" panose="02040503050406030204" pitchFamily="18" charset="0"/>
                          </a:rPr>
                        </m:ctrlPr>
                      </m:dPr>
                      <m:e>
                        <m:r>
                          <m:rPr>
                            <m:sty m:val="p"/>
                          </m:rPr>
                          <a:rPr lang="en-US" sz="3200">
                            <a:solidFill>
                              <a:srgbClr val="FF0000"/>
                            </a:solidFill>
                            <a:latin typeface="Cambria Math" panose="02040503050406030204" pitchFamily="18" charset="0"/>
                            <a:ea typeface="Cambria Math" panose="02040503050406030204" pitchFamily="18" charset="0"/>
                          </a:rPr>
                          <m:t>ρ</m:t>
                        </m:r>
                      </m:e>
                    </m:d>
                    <m:r>
                      <a:rPr lang="en-US" sz="3200" i="1">
                        <a:solidFill>
                          <a:prstClr val="white"/>
                        </a:solidFill>
                        <a:latin typeface="Cambria Math" panose="02040503050406030204" pitchFamily="18" charset="0"/>
                        <a:ea typeface="Cambria Math" panose="02040503050406030204" pitchFamily="18" charset="0"/>
                      </a:rPr>
                      <m:t>∙</m:t>
                    </m:r>
                    <m:sSup>
                      <m:sSupPr>
                        <m:ctrlPr>
                          <a:rPr lang="en-US" sz="3200" i="1">
                            <a:solidFill>
                              <a:prstClr val="white"/>
                            </a:solidFill>
                            <a:latin typeface="Cambria Math" panose="02040503050406030204" pitchFamily="18" charset="0"/>
                            <a:ea typeface="Cambria Math" panose="02040503050406030204" pitchFamily="18" charset="0"/>
                          </a:rPr>
                        </m:ctrlPr>
                      </m:sSupPr>
                      <m:e>
                        <m:r>
                          <m:rPr>
                            <m:sty m:val="p"/>
                          </m:rPr>
                          <a:rPr lang="en-US" sz="3200">
                            <a:solidFill>
                              <a:prstClr val="white"/>
                            </a:solidFill>
                            <a:latin typeface="Cambria Math" panose="02040503050406030204" pitchFamily="18" charset="0"/>
                            <a:ea typeface="Cambria Math" panose="02040503050406030204" pitchFamily="18" charset="0"/>
                          </a:rPr>
                          <m:t>δ</m:t>
                        </m:r>
                      </m:e>
                      <m:sup>
                        <m:r>
                          <a:rPr lang="en-US" sz="3200">
                            <a:solidFill>
                              <a:prstClr val="white"/>
                            </a:solidFill>
                            <a:latin typeface="Cambria Math" panose="02040503050406030204" pitchFamily="18" charset="0"/>
                            <a:ea typeface="Cambria Math" panose="02040503050406030204" pitchFamily="18" charset="0"/>
                          </a:rPr>
                          <m:t>2</m:t>
                        </m:r>
                      </m:sup>
                    </m:sSup>
                  </m:oMath>
                </a14:m>
                <a:endParaRPr lang="en-DE" dirty="0"/>
              </a:p>
            </p:txBody>
          </p:sp>
        </mc:Choice>
        <mc:Fallback xmlns="">
          <p:sp>
            <p:nvSpPr>
              <p:cNvPr id="2" name="Title 1">
                <a:extLst>
                  <a:ext uri="{FF2B5EF4-FFF2-40B4-BE49-F238E27FC236}">
                    <a16:creationId xmlns:a16="http://schemas.microsoft.com/office/drawing/2014/main" id="{9118B33C-0997-4584-9B24-5637E886E672}"/>
                  </a:ext>
                </a:extLst>
              </p:cNvPr>
              <p:cNvSpPr>
                <a:spLocks noGrp="1" noRot="1" noChangeAspect="1" noMove="1" noResize="1" noEditPoints="1" noAdjustHandles="1" noChangeArrowheads="1" noChangeShapeType="1" noTextEdit="1"/>
              </p:cNvSpPr>
              <p:nvPr>
                <p:ph type="title"/>
              </p:nvPr>
            </p:nvSpPr>
            <p:spPr>
              <a:blipFill>
                <a:blip r:embed="rId6"/>
                <a:stretch>
                  <a:fillRect l="-52" t="-7937" b="-1825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BBF4332-A19F-4F49-943D-68C56759203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644AFC8-55CC-47B5-888D-D3EC45083EF2}"/>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59AB054-FFD8-4C88-A966-585671EF7339}"/>
              </a:ext>
            </a:extLst>
          </p:cNvPr>
          <p:cNvSpPr>
            <a:spLocks noGrp="1"/>
          </p:cNvSpPr>
          <p:nvPr>
            <p:ph type="sldNum" sz="quarter" idx="12"/>
          </p:nvPr>
        </p:nvSpPr>
        <p:spPr/>
        <p:txBody>
          <a:bodyPr/>
          <a:lstStyle/>
          <a:p>
            <a:fld id="{2A4535BA-AEF2-4785-BF1B-EDE950106C20}" type="slidenum">
              <a:rPr lang="en-GB" smtClean="0"/>
              <a:pPr/>
              <a:t>42</a:t>
            </a:fld>
            <a:endParaRPr lang="en-GB" dirty="0"/>
          </a:p>
        </p:txBody>
      </p:sp>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EEFE3CFD-DB96-4233-9F51-CEBEC5A5E319}"/>
                  </a:ext>
                </a:extLst>
              </p:cNvPr>
              <p:cNvGraphicFramePr>
                <a:graphicFrameLocks noGrp="1"/>
              </p:cNvGraphicFramePr>
              <p:nvPr/>
            </p:nvGraphicFramePr>
            <p:xfrm>
              <a:off x="9353766" y="1013917"/>
              <a:ext cx="2622030" cy="731520"/>
            </p:xfrm>
            <a:graphic>
              <a:graphicData uri="http://schemas.openxmlformats.org/drawingml/2006/table">
                <a:tbl>
                  <a:tblPr firstRow="1" bandRow="1">
                    <a:tableStyleId>{5C22544A-7EE6-4342-B048-85BDC9FD1C3A}</a:tableStyleId>
                  </a:tblPr>
                  <a:tblGrid>
                    <a:gridCol w="1002030">
                      <a:extLst>
                        <a:ext uri="{9D8B030D-6E8A-4147-A177-3AD203B41FA5}">
                          <a16:colId xmlns:a16="http://schemas.microsoft.com/office/drawing/2014/main" val="2991287987"/>
                        </a:ext>
                      </a:extLst>
                    </a:gridCol>
                    <a:gridCol w="540000">
                      <a:extLst>
                        <a:ext uri="{9D8B030D-6E8A-4147-A177-3AD203B41FA5}">
                          <a16:colId xmlns:a16="http://schemas.microsoft.com/office/drawing/2014/main" val="1718773153"/>
                        </a:ext>
                      </a:extLst>
                    </a:gridCol>
                    <a:gridCol w="540000">
                      <a:extLst>
                        <a:ext uri="{9D8B030D-6E8A-4147-A177-3AD203B41FA5}">
                          <a16:colId xmlns:a16="http://schemas.microsoft.com/office/drawing/2014/main" val="1430129589"/>
                        </a:ext>
                      </a:extLst>
                    </a:gridCol>
                    <a:gridCol w="540000">
                      <a:extLst>
                        <a:ext uri="{9D8B030D-6E8A-4147-A177-3AD203B41FA5}">
                          <a16:colId xmlns:a16="http://schemas.microsoft.com/office/drawing/2014/main" val="2905397828"/>
                        </a:ext>
                      </a:extLst>
                    </a:gridCol>
                  </a:tblGrid>
                  <a:tr h="297000">
                    <a:tc>
                      <a:txBody>
                        <a:bodyPr/>
                        <a:lstStyle/>
                        <a:p>
                          <a:pPr algn="ctr"/>
                          <a14:m>
                            <m:oMathPara xmlns:m="http://schemas.openxmlformats.org/officeDocument/2006/math">
                              <m:oMathParaPr>
                                <m:jc m:val="centerGroup"/>
                              </m:oMathParaPr>
                              <m:oMath xmlns:m="http://schemas.openxmlformats.org/officeDocument/2006/math">
                                <m:r>
                                  <m:rPr>
                                    <m:sty m:val="p"/>
                                  </m:rPr>
                                  <a:rPr lang="el-GR" sz="1800" b="0" i="0" smtClean="0">
                                    <a:solidFill>
                                      <a:srgbClr val="0000FE"/>
                                    </a:solidFill>
                                    <a:latin typeface="Cambria Math" panose="02040503050406030204" pitchFamily="18" charset="0"/>
                                    <a:ea typeface="Cambria Math" panose="02040503050406030204" pitchFamily="18" charset="0"/>
                                  </a:rPr>
                                  <m:t>γ</m:t>
                                </m:r>
                              </m:oMath>
                            </m:oMathPara>
                          </a14:m>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0.5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5639249"/>
                      </a:ext>
                    </a:extLst>
                  </a:tr>
                  <a:tr h="297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L</m:t>
                                </m:r>
                                <m: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 [</m:t>
                                </m:r>
                                <m:r>
                                  <m:rPr>
                                    <m:sty m:val="p"/>
                                  </m:rP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MeV</m:t>
                                </m:r>
                                <m:r>
                                  <a:rPr kumimoji="0" lang="en-US" sz="1800" b="0" i="0" u="none" strike="noStrike" kern="1200" cap="none" spc="0" normalizeH="0" baseline="0" noProof="0" smtClean="0">
                                    <a:ln>
                                      <a:noFill/>
                                    </a:ln>
                                    <a:solidFill>
                                      <a:srgbClr val="0000FE"/>
                                    </a:solidFill>
                                    <a:effectLst/>
                                    <a:uLnTx/>
                                    <a:uFillTx/>
                                    <a:latin typeface="Cambria Math" panose="02040503050406030204" pitchFamily="18" charset="0"/>
                                    <a:ea typeface="Cambria Math" panose="02040503050406030204" pitchFamily="18" charset="0"/>
                                    <a:cs typeface="+mn-cs"/>
                                  </a:rPr>
                                  <m:t>]</m:t>
                                </m:r>
                              </m:oMath>
                            </m:oMathPara>
                          </a14:m>
                          <a:endParaRPr kumimoji="0" lang="en-DE" sz="1800" b="0" i="0" u="none" strike="noStrike" kern="1200" cap="none" spc="0" normalizeH="0" baseline="0" noProof="0" dirty="0">
                            <a:ln>
                              <a:noFill/>
                            </a:ln>
                            <a:solidFill>
                              <a:srgbClr val="0000FE"/>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57</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90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123</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313624"/>
                      </a:ext>
                    </a:extLst>
                  </a:tr>
                </a:tbl>
              </a:graphicData>
            </a:graphic>
          </p:graphicFrame>
        </mc:Choice>
        <mc:Fallback xmlns="">
          <p:graphicFrame>
            <p:nvGraphicFramePr>
              <p:cNvPr id="29" name="Table 28">
                <a:extLst>
                  <a:ext uri="{FF2B5EF4-FFF2-40B4-BE49-F238E27FC236}">
                    <a16:creationId xmlns:a16="http://schemas.microsoft.com/office/drawing/2014/main" id="{EEFE3CFD-DB96-4233-9F51-CEBEC5A5E319}"/>
                  </a:ext>
                </a:extLst>
              </p:cNvPr>
              <p:cNvGraphicFramePr>
                <a:graphicFrameLocks noGrp="1"/>
              </p:cNvGraphicFramePr>
              <p:nvPr/>
            </p:nvGraphicFramePr>
            <p:xfrm>
              <a:off x="9353766" y="1013917"/>
              <a:ext cx="2622030" cy="731520"/>
            </p:xfrm>
            <a:graphic>
              <a:graphicData uri="http://schemas.openxmlformats.org/drawingml/2006/table">
                <a:tbl>
                  <a:tblPr firstRow="1" bandRow="1">
                    <a:tableStyleId>{5C22544A-7EE6-4342-B048-85BDC9FD1C3A}</a:tableStyleId>
                  </a:tblPr>
                  <a:tblGrid>
                    <a:gridCol w="1002030">
                      <a:extLst>
                        <a:ext uri="{9D8B030D-6E8A-4147-A177-3AD203B41FA5}">
                          <a16:colId xmlns:a16="http://schemas.microsoft.com/office/drawing/2014/main" val="2991287987"/>
                        </a:ext>
                      </a:extLst>
                    </a:gridCol>
                    <a:gridCol w="540000">
                      <a:extLst>
                        <a:ext uri="{9D8B030D-6E8A-4147-A177-3AD203B41FA5}">
                          <a16:colId xmlns:a16="http://schemas.microsoft.com/office/drawing/2014/main" val="1718773153"/>
                        </a:ext>
                      </a:extLst>
                    </a:gridCol>
                    <a:gridCol w="540000">
                      <a:extLst>
                        <a:ext uri="{9D8B030D-6E8A-4147-A177-3AD203B41FA5}">
                          <a16:colId xmlns:a16="http://schemas.microsoft.com/office/drawing/2014/main" val="1430129589"/>
                        </a:ext>
                      </a:extLst>
                    </a:gridCol>
                    <a:gridCol w="540000">
                      <a:extLst>
                        <a:ext uri="{9D8B030D-6E8A-4147-A177-3AD203B41FA5}">
                          <a16:colId xmlns:a16="http://schemas.microsoft.com/office/drawing/2014/main" val="2905397828"/>
                        </a:ext>
                      </a:extLst>
                    </a:gridCol>
                  </a:tblGrid>
                  <a:tr h="365760">
                    <a:tc>
                      <a:txBody>
                        <a:bodyPr/>
                        <a:lstStyle/>
                        <a:p>
                          <a:endParaRPr lang="en-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606" t="-8197" r="-162424" b="-122951"/>
                          </a:stretch>
                        </a:blipFill>
                      </a:tcPr>
                    </a:tc>
                    <a:tc>
                      <a:txBody>
                        <a:bodyPr/>
                        <a:lstStyle/>
                        <a:p>
                          <a:pPr algn="ctr"/>
                          <a:r>
                            <a:rPr lang="en-US" sz="1800" b="0" i="0" dirty="0">
                              <a:solidFill>
                                <a:srgbClr val="0000FE"/>
                              </a:solidFill>
                              <a:latin typeface="+mn-lt"/>
                            </a:rPr>
                            <a:t>0.5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1.5</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5639249"/>
                      </a:ext>
                    </a:extLst>
                  </a:tr>
                  <a:tr h="365760">
                    <a:tc>
                      <a:txBody>
                        <a:bodyPr/>
                        <a:lstStyle/>
                        <a:p>
                          <a:endParaRPr lang="en-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606" t="-110000" r="-162424" b="-25000"/>
                          </a:stretch>
                        </a:blipFill>
                      </a:tcPr>
                    </a:tc>
                    <a:tc>
                      <a:txBody>
                        <a:bodyPr/>
                        <a:lstStyle/>
                        <a:p>
                          <a:pPr algn="ctr"/>
                          <a:r>
                            <a:rPr lang="en-US" sz="1800" b="0" i="0" dirty="0">
                              <a:solidFill>
                                <a:srgbClr val="0000FE"/>
                              </a:solidFill>
                              <a:latin typeface="+mn-lt"/>
                            </a:rPr>
                            <a:t>57</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90</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dirty="0">
                              <a:solidFill>
                                <a:srgbClr val="0000FE"/>
                              </a:solidFill>
                              <a:latin typeface="+mn-lt"/>
                            </a:rPr>
                            <a:t>123</a:t>
                          </a:r>
                          <a:endParaRPr lang="en-DE" sz="1800" b="0" i="0" dirty="0">
                            <a:solidFill>
                              <a:srgbClr val="0000FE"/>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313624"/>
                      </a:ext>
                    </a:extLst>
                  </a:tr>
                </a:tbl>
              </a:graphicData>
            </a:graphic>
          </p:graphicFrame>
        </mc:Fallback>
      </mc:AlternateContent>
      <p:grpSp>
        <p:nvGrpSpPr>
          <p:cNvPr id="6" name="Group 5">
            <a:extLst>
              <a:ext uri="{FF2B5EF4-FFF2-40B4-BE49-F238E27FC236}">
                <a16:creationId xmlns:a16="http://schemas.microsoft.com/office/drawing/2014/main" id="{A96A521D-21F9-4743-8197-F759921FAFF3}"/>
              </a:ext>
            </a:extLst>
          </p:cNvPr>
          <p:cNvGrpSpPr/>
          <p:nvPr/>
        </p:nvGrpSpPr>
        <p:grpSpPr>
          <a:xfrm>
            <a:off x="4184322" y="3920501"/>
            <a:ext cx="3284803" cy="800220"/>
            <a:chOff x="4184322" y="5086127"/>
            <a:chExt cx="3284803" cy="800220"/>
          </a:xfrm>
        </p:grpSpPr>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A03CD5CF-A6C4-458C-BFCB-413CF4078D10}"/>
                    </a:ext>
                  </a:extLst>
                </p:cNvPr>
                <p:cNvSpPr/>
                <p:nvPr/>
              </p:nvSpPr>
              <p:spPr>
                <a:xfrm>
                  <a:off x="4184322" y="5086127"/>
                  <a:ext cx="3284803" cy="400110"/>
                </a:xfrm>
                <a:prstGeom prst="rect">
                  <a:avLst/>
                </a:prstGeom>
                <a:solidFill>
                  <a:srgbClr val="FFE600"/>
                </a:solidFill>
              </p:spPr>
              <p:txBody>
                <a:bodyPr wrap="square">
                  <a:spAutoFit/>
                </a:bodyPr>
                <a:lstStyle/>
                <a:p>
                  <a:r>
                    <a:rPr lang="en-US" sz="2000" b="1" dirty="0">
                      <a:solidFill>
                        <a:schemeClr val="tx1"/>
                      </a:solidFill>
                      <a:ea typeface="Cambria Math" panose="02040503050406030204" pitchFamily="18" charset="0"/>
                    </a:rPr>
                    <a:t>FOPI-LAND:</a:t>
                  </a:r>
                  <a:r>
                    <a:rPr lang="en-US" sz="2000" dirty="0">
                      <a:solidFill>
                        <a:schemeClr val="tx1"/>
                      </a:solidFill>
                      <a:ea typeface="Cambria Math" panose="02040503050406030204" pitchFamily="18" charset="0"/>
                    </a:rPr>
                    <a:t>  </a:t>
                  </a:r>
                  <a14:m>
                    <m:oMath xmlns:m="http://schemas.openxmlformats.org/officeDocument/2006/math">
                      <m:r>
                        <m:rPr>
                          <m:sty m:val="p"/>
                        </m:rPr>
                        <a:rPr lang="el-GR" sz="2000" smtClean="0">
                          <a:solidFill>
                            <a:schemeClr val="tx1"/>
                          </a:solidFill>
                          <a:latin typeface="Cambria Math" panose="02040503050406030204" pitchFamily="18" charset="0"/>
                          <a:ea typeface="Cambria Math" panose="02040503050406030204" pitchFamily="18" charset="0"/>
                        </a:rPr>
                        <m:t>γ</m:t>
                      </m:r>
                      <m:r>
                        <a:rPr lang="en-US" sz="2000" b="0" i="0" smtClean="0">
                          <a:solidFill>
                            <a:schemeClr val="tx1"/>
                          </a:solidFill>
                          <a:latin typeface="Cambria Math" panose="02040503050406030204" pitchFamily="18" charset="0"/>
                          <a:ea typeface="Cambria Math" panose="02040503050406030204" pitchFamily="18" charset="0"/>
                        </a:rPr>
                        <m:t>=0.90</m:t>
                      </m:r>
                      <m:r>
                        <a:rPr lang="el-GR"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0.40</m:t>
                      </m:r>
                    </m:oMath>
                  </a14:m>
                  <a:endParaRPr lang="en-DE" sz="2000" dirty="0">
                    <a:solidFill>
                      <a:schemeClr val="tx1"/>
                    </a:solidFill>
                  </a:endParaRPr>
                </a:p>
              </p:txBody>
            </p:sp>
          </mc:Choice>
          <mc:Fallback xmlns="">
            <p:sp>
              <p:nvSpPr>
                <p:cNvPr id="30" name="Rectangle 29">
                  <a:extLst>
                    <a:ext uri="{FF2B5EF4-FFF2-40B4-BE49-F238E27FC236}">
                      <a16:creationId xmlns:a16="http://schemas.microsoft.com/office/drawing/2014/main" id="{A03CD5CF-A6C4-458C-BFCB-413CF4078D10}"/>
                    </a:ext>
                  </a:extLst>
                </p:cNvPr>
                <p:cNvSpPr>
                  <a:spLocks noRot="1" noChangeAspect="1" noMove="1" noResize="1" noEditPoints="1" noAdjustHandles="1" noChangeArrowheads="1" noChangeShapeType="1" noTextEdit="1"/>
                </p:cNvSpPr>
                <p:nvPr/>
              </p:nvSpPr>
              <p:spPr>
                <a:xfrm>
                  <a:off x="4184322" y="5086127"/>
                  <a:ext cx="3284803" cy="400110"/>
                </a:xfrm>
                <a:prstGeom prst="rect">
                  <a:avLst/>
                </a:prstGeom>
                <a:blipFill>
                  <a:blip r:embed="rId8"/>
                  <a:stretch>
                    <a:fillRect l="-1855" t="-7576" b="-2575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8EADAB0D-2EC3-431A-B7FA-FBDCCB6E1A8C}"/>
                    </a:ext>
                  </a:extLst>
                </p:cNvPr>
                <p:cNvSpPr/>
                <p:nvPr/>
              </p:nvSpPr>
              <p:spPr>
                <a:xfrm>
                  <a:off x="4184322" y="5486237"/>
                  <a:ext cx="3284802" cy="400110"/>
                </a:xfrm>
                <a:prstGeom prst="rect">
                  <a:avLst/>
                </a:prstGeom>
                <a:solidFill>
                  <a:srgbClr val="FF7F00"/>
                </a:solidFill>
              </p:spPr>
              <p:txBody>
                <a:bodyPr wrap="square">
                  <a:spAutoFit/>
                </a:bodyPr>
                <a:lstStyle/>
                <a:p>
                  <a:r>
                    <a:rPr lang="en-US" sz="2000" b="1" dirty="0">
                      <a:solidFill>
                        <a:schemeClr val="tx1"/>
                      </a:solidFill>
                      <a:ea typeface="Cambria Math" panose="02040503050406030204" pitchFamily="18" charset="0"/>
                    </a:rPr>
                    <a:t>ASY-EOS:</a:t>
                  </a:r>
                  <a:r>
                    <a:rPr lang="en-US" sz="2000" dirty="0">
                      <a:solidFill>
                        <a:schemeClr val="tx1"/>
                      </a:solidFill>
                      <a:ea typeface="Cambria Math" panose="02040503050406030204" pitchFamily="18" charset="0"/>
                    </a:rPr>
                    <a:t>       </a:t>
                  </a:r>
                  <a14:m>
                    <m:oMath xmlns:m="http://schemas.openxmlformats.org/officeDocument/2006/math">
                      <m:r>
                        <m:rPr>
                          <m:sty m:val="p"/>
                        </m:rPr>
                        <a:rPr lang="el-GR" sz="2000" smtClean="0">
                          <a:solidFill>
                            <a:schemeClr val="tx1"/>
                          </a:solidFill>
                          <a:latin typeface="Cambria Math" panose="02040503050406030204" pitchFamily="18" charset="0"/>
                          <a:ea typeface="Cambria Math" panose="02040503050406030204" pitchFamily="18" charset="0"/>
                        </a:rPr>
                        <m:t>γ</m:t>
                      </m:r>
                      <m:r>
                        <a:rPr lang="en-US" sz="2000" b="0" i="0" smtClean="0">
                          <a:solidFill>
                            <a:schemeClr val="tx1"/>
                          </a:solidFill>
                          <a:latin typeface="Cambria Math" panose="02040503050406030204" pitchFamily="18" charset="0"/>
                          <a:ea typeface="Cambria Math" panose="02040503050406030204" pitchFamily="18" charset="0"/>
                        </a:rPr>
                        <m:t>=0.</m:t>
                      </m:r>
                      <m:r>
                        <a:rPr lang="en-US" sz="2000" b="0" i="1" smtClean="0">
                          <a:solidFill>
                            <a:schemeClr val="tx1"/>
                          </a:solidFill>
                          <a:latin typeface="Cambria Math" panose="02040503050406030204" pitchFamily="18" charset="0"/>
                          <a:ea typeface="Cambria Math" panose="02040503050406030204" pitchFamily="18" charset="0"/>
                        </a:rPr>
                        <m:t>72</m:t>
                      </m:r>
                      <m:r>
                        <a:rPr lang="el-GR"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0.19</m:t>
                      </m:r>
                    </m:oMath>
                  </a14:m>
                  <a:endParaRPr lang="en-DE" sz="2000" dirty="0">
                    <a:solidFill>
                      <a:schemeClr val="tx1"/>
                    </a:solidFill>
                  </a:endParaRPr>
                </a:p>
              </p:txBody>
            </p:sp>
          </mc:Choice>
          <mc:Fallback xmlns="">
            <p:sp>
              <p:nvSpPr>
                <p:cNvPr id="31" name="Rectangle 30">
                  <a:extLst>
                    <a:ext uri="{FF2B5EF4-FFF2-40B4-BE49-F238E27FC236}">
                      <a16:creationId xmlns:a16="http://schemas.microsoft.com/office/drawing/2014/main" id="{8EADAB0D-2EC3-431A-B7FA-FBDCCB6E1A8C}"/>
                    </a:ext>
                  </a:extLst>
                </p:cNvPr>
                <p:cNvSpPr>
                  <a:spLocks noRot="1" noChangeAspect="1" noMove="1" noResize="1" noEditPoints="1" noAdjustHandles="1" noChangeArrowheads="1" noChangeShapeType="1" noTextEdit="1"/>
                </p:cNvSpPr>
                <p:nvPr/>
              </p:nvSpPr>
              <p:spPr>
                <a:xfrm>
                  <a:off x="4184322" y="5486237"/>
                  <a:ext cx="3284802" cy="400110"/>
                </a:xfrm>
                <a:prstGeom prst="rect">
                  <a:avLst/>
                </a:prstGeom>
                <a:blipFill>
                  <a:blip r:embed="rId9"/>
                  <a:stretch>
                    <a:fillRect l="-1855" t="-9231" b="-27692"/>
                  </a:stretch>
                </a:blipFill>
              </p:spPr>
              <p:txBody>
                <a:bodyPr/>
                <a:lstStyle/>
                <a:p>
                  <a:r>
                    <a:rPr lang="en-DE">
                      <a:noFill/>
                    </a:rPr>
                    <a:t> </a:t>
                  </a:r>
                </a:p>
              </p:txBody>
            </p:sp>
          </mc:Fallback>
        </mc:AlternateContent>
      </p:grpSp>
      <mc:AlternateContent xmlns:mc="http://schemas.openxmlformats.org/markup-compatibility/2006" xmlns:a14="http://schemas.microsoft.com/office/drawing/2010/main">
        <mc:Choice Requires="a14">
          <p:sp>
            <p:nvSpPr>
              <p:cNvPr id="13" name="Object 14">
                <a:extLst>
                  <a:ext uri="{FF2B5EF4-FFF2-40B4-BE49-F238E27FC236}">
                    <a16:creationId xmlns:a16="http://schemas.microsoft.com/office/drawing/2014/main" id="{DE737807-E5F6-4CF5-8C39-5E8D4954377B}"/>
                  </a:ext>
                </a:extLst>
              </p:cNvPr>
              <p:cNvSpPr txBox="1"/>
              <p:nvPr/>
            </p:nvSpPr>
            <p:spPr>
              <a:xfrm>
                <a:off x="3079017" y="877160"/>
                <a:ext cx="6025231" cy="1005035"/>
              </a:xfrm>
              <a:prstGeom prst="rect">
                <a:avLst/>
              </a:prstGeom>
              <a:noFill/>
              <a:ln w="38100">
                <a:solidFill>
                  <a:srgbClr val="FF0000"/>
                </a:solidFill>
              </a:ln>
            </p:spPr>
            <p:txBody>
              <a:bodyPr anchor="t">
                <a:noAutofit/>
              </a:bodyPr>
              <a:lstStyle/>
              <a:p>
                <a:pPr algn="ctr"/>
                <a14:m>
                  <m:oMathPara xmlns:m="http://schemas.openxmlformats.org/officeDocument/2006/math">
                    <m:oMathParaPr>
                      <m:jc m:val="center"/>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i="0">
                              <a:solidFill>
                                <a:srgbClr val="FF0000"/>
                              </a:solidFill>
                              <a:latin typeface="Cambria Math" panose="02040503050406030204" pitchFamily="18" charset="0"/>
                            </a:rPr>
                            <m:t>E</m:t>
                          </m:r>
                        </m:e>
                        <m:sub>
                          <m:r>
                            <m:rPr>
                              <m:sty m:val="p"/>
                            </m:rPr>
                            <a:rPr lang="en-US" sz="2400" i="0">
                              <a:solidFill>
                                <a:srgbClr val="FF0000"/>
                              </a:solidFill>
                              <a:latin typeface="Cambria Math" panose="02040503050406030204" pitchFamily="18" charset="0"/>
                            </a:rPr>
                            <m:t>sym</m:t>
                          </m:r>
                        </m:sub>
                      </m:sSub>
                      <m:d>
                        <m:dPr>
                          <m:ctrlPr>
                            <a:rPr lang="en-GB" sz="2400" i="1">
                              <a:solidFill>
                                <a:srgbClr val="FF0000"/>
                              </a:solidFill>
                              <a:latin typeface="Cambria Math" panose="02040503050406030204" pitchFamily="18" charset="0"/>
                            </a:rPr>
                          </m:ctrlPr>
                        </m:dPr>
                        <m:e>
                          <m:r>
                            <m:rPr>
                              <m:sty m:val="p"/>
                            </m:rPr>
                            <a:rPr lang="en-GB" sz="2400" i="0" smtClean="0">
                              <a:solidFill>
                                <a:srgbClr val="FF0000"/>
                              </a:solidFill>
                              <a:latin typeface="Cambria Math" panose="02040503050406030204" pitchFamily="18" charset="0"/>
                              <a:ea typeface="Cambria Math" panose="02040503050406030204" pitchFamily="18" charset="0"/>
                            </a:rPr>
                            <m:t>ρ</m:t>
                          </m:r>
                        </m:e>
                      </m:d>
                      <m:r>
                        <a:rPr lang="en-US" sz="2400" b="0" i="0" smtClean="0">
                          <a:solidFill>
                            <a:prstClr val="black"/>
                          </a:solidFill>
                          <a:latin typeface="Cambria Math" panose="02040503050406030204" pitchFamily="18" charset="0"/>
                        </a:rPr>
                        <m:t>=22 </m:t>
                      </m:r>
                      <m:r>
                        <m:rPr>
                          <m:sty m:val="p"/>
                        </m:rPr>
                        <a:rPr lang="en-US" sz="2400" b="0" i="0" smtClean="0">
                          <a:solidFill>
                            <a:prstClr val="black"/>
                          </a:solidFill>
                          <a:latin typeface="Cambria Math" panose="02040503050406030204" pitchFamily="18" charset="0"/>
                        </a:rPr>
                        <m:t>MeV</m:t>
                      </m:r>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i="0">
                                      <a:solidFill>
                                        <a:prstClr val="black"/>
                                      </a:solidFill>
                                      <a:latin typeface="Cambria Math" panose="02040503050406030204" pitchFamily="18" charset="0"/>
                                    </a:rPr>
                                    <m:t>ρ</m:t>
                                  </m:r>
                                </m:num>
                                <m:den>
                                  <m:sSub>
                                    <m:sSubPr>
                                      <m:ctrlPr>
                                        <a:rPr lang="en-GB" sz="2400" i="1">
                                          <a:solidFill>
                                            <a:prstClr val="black"/>
                                          </a:solidFill>
                                          <a:latin typeface="Cambria Math" panose="02040503050406030204" pitchFamily="18" charset="0"/>
                                        </a:rPr>
                                      </m:ctrlPr>
                                    </m:sSubPr>
                                    <m:e>
                                      <m:r>
                                        <m:rPr>
                                          <m:sty m:val="p"/>
                                        </m:rPr>
                                        <a:rPr lang="en-GB" sz="2400" i="0">
                                          <a:solidFill>
                                            <a:prstClr val="black"/>
                                          </a:solidFill>
                                          <a:latin typeface="Cambria Math" panose="02040503050406030204" pitchFamily="18" charset="0"/>
                                        </a:rPr>
                                        <m:t>ρ</m:t>
                                      </m:r>
                                    </m:e>
                                    <m:sub>
                                      <m:r>
                                        <a:rPr lang="en-US" sz="2400" i="0">
                                          <a:solidFill>
                                            <a:prstClr val="black"/>
                                          </a:solidFill>
                                          <a:latin typeface="Cambria Math" panose="02040503050406030204" pitchFamily="18" charset="0"/>
                                        </a:rPr>
                                        <m:t>0</m:t>
                                      </m:r>
                                    </m:sub>
                                  </m:sSub>
                                </m:den>
                              </m:f>
                            </m:e>
                          </m:d>
                        </m:e>
                        <m:sup>
                          <m:r>
                            <m:rPr>
                              <m:sty m:val="p"/>
                            </m:rPr>
                            <a:rPr lang="el-GR" sz="2400" i="0" smtClean="0">
                              <a:solidFill>
                                <a:prstClr val="black"/>
                              </a:solidFill>
                              <a:latin typeface="Cambria Math" panose="02040503050406030204" pitchFamily="18" charset="0"/>
                              <a:ea typeface="Cambria Math" panose="02040503050406030204" pitchFamily="18" charset="0"/>
                            </a:rPr>
                            <m:t>γ</m:t>
                          </m:r>
                        </m:sup>
                      </m:sSup>
                      <m:r>
                        <a:rPr lang="en-US" sz="2400" i="0">
                          <a:solidFill>
                            <a:prstClr val="black"/>
                          </a:solidFill>
                          <a:latin typeface="Cambria Math" panose="02040503050406030204" pitchFamily="18" charset="0"/>
                        </a:rPr>
                        <m:t>+</m:t>
                      </m:r>
                      <m:r>
                        <a:rPr lang="en-US" sz="2400" b="0" i="0" smtClean="0">
                          <a:solidFill>
                            <a:prstClr val="black"/>
                          </a:solidFill>
                          <a:latin typeface="Cambria Math" panose="02040503050406030204" pitchFamily="18" charset="0"/>
                        </a:rPr>
                        <m:t>12 </m:t>
                      </m:r>
                      <m:r>
                        <m:rPr>
                          <m:sty m:val="p"/>
                        </m:rPr>
                        <a:rPr lang="en-US" sz="2400" b="0" i="0" smtClean="0">
                          <a:solidFill>
                            <a:prstClr val="black"/>
                          </a:solidFill>
                          <a:latin typeface="Cambria Math" panose="02040503050406030204" pitchFamily="18" charset="0"/>
                        </a:rPr>
                        <m:t>MeV</m:t>
                      </m:r>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m:rPr>
                                      <m:sty m:val="p"/>
                                    </m:rPr>
                                    <a:rPr lang="en-GB" sz="2400" i="0">
                                      <a:solidFill>
                                        <a:prstClr val="black"/>
                                      </a:solidFill>
                                      <a:latin typeface="Cambria Math" panose="02040503050406030204" pitchFamily="18" charset="0"/>
                                    </a:rPr>
                                    <m:t>ρ</m:t>
                                  </m:r>
                                </m:num>
                                <m:den>
                                  <m:sSub>
                                    <m:sSubPr>
                                      <m:ctrlPr>
                                        <a:rPr lang="en-GB" sz="2400" i="1">
                                          <a:solidFill>
                                            <a:prstClr val="black"/>
                                          </a:solidFill>
                                          <a:latin typeface="Cambria Math" panose="02040503050406030204" pitchFamily="18" charset="0"/>
                                        </a:rPr>
                                      </m:ctrlPr>
                                    </m:sSubPr>
                                    <m:e>
                                      <m:r>
                                        <m:rPr>
                                          <m:sty m:val="p"/>
                                        </m:rPr>
                                        <a:rPr lang="en-GB" sz="2400" i="0">
                                          <a:solidFill>
                                            <a:prstClr val="black"/>
                                          </a:solidFill>
                                          <a:latin typeface="Cambria Math" panose="02040503050406030204" pitchFamily="18" charset="0"/>
                                        </a:rPr>
                                        <m:t>ρ</m:t>
                                      </m:r>
                                    </m:e>
                                    <m:sub>
                                      <m:r>
                                        <a:rPr lang="en-US" sz="2400" i="0">
                                          <a:solidFill>
                                            <a:prstClr val="black"/>
                                          </a:solidFill>
                                          <a:latin typeface="Cambria Math" panose="02040503050406030204" pitchFamily="18" charset="0"/>
                                        </a:rPr>
                                        <m:t>0</m:t>
                                      </m:r>
                                    </m:sub>
                                  </m:sSub>
                                </m:den>
                              </m:f>
                            </m:e>
                          </m:d>
                        </m:e>
                        <m:sup>
                          <m:f>
                            <m:fPr>
                              <m:type m:val="lin"/>
                              <m:ctrlPr>
                                <a:rPr lang="en-US" sz="2400" i="1" smtClean="0">
                                  <a:solidFill>
                                    <a:prstClr val="black"/>
                                  </a:solidFill>
                                  <a:latin typeface="Cambria Math" panose="02040503050406030204" pitchFamily="18" charset="0"/>
                                </a:rPr>
                              </m:ctrlPr>
                            </m:fPr>
                            <m:num>
                              <m:r>
                                <a:rPr lang="en-US" sz="2400" b="0" i="0" smtClean="0">
                                  <a:solidFill>
                                    <a:prstClr val="black"/>
                                  </a:solidFill>
                                  <a:latin typeface="Cambria Math" panose="02040503050406030204" pitchFamily="18" charset="0"/>
                                </a:rPr>
                                <m:t>2</m:t>
                              </m:r>
                            </m:num>
                            <m:den>
                              <m:r>
                                <a:rPr lang="en-US" sz="2400" b="0" i="0" smtClean="0">
                                  <a:solidFill>
                                    <a:prstClr val="black"/>
                                  </a:solidFill>
                                  <a:latin typeface="Cambria Math" panose="02040503050406030204" pitchFamily="18" charset="0"/>
                                </a:rPr>
                                <m:t>3</m:t>
                              </m:r>
                            </m:den>
                          </m:f>
                        </m:sup>
                      </m:sSup>
                    </m:oMath>
                  </m:oMathPara>
                </a14:m>
                <a:endParaRPr lang="en-US" sz="2400" b="0" dirty="0">
                  <a:solidFill>
                    <a:srgbClr val="000000"/>
                  </a:solidFill>
                </a:endParaRPr>
              </a:p>
            </p:txBody>
          </p:sp>
        </mc:Choice>
        <mc:Fallback xmlns="">
          <p:sp>
            <p:nvSpPr>
              <p:cNvPr id="13" name="Object 14">
                <a:extLst>
                  <a:ext uri="{FF2B5EF4-FFF2-40B4-BE49-F238E27FC236}">
                    <a16:creationId xmlns:a16="http://schemas.microsoft.com/office/drawing/2014/main" id="{DE737807-E5F6-4CF5-8C39-5E8D4954377B}"/>
                  </a:ext>
                </a:extLst>
              </p:cNvPr>
              <p:cNvSpPr txBox="1">
                <a:spLocks noRot="1" noChangeAspect="1" noMove="1" noResize="1" noEditPoints="1" noAdjustHandles="1" noChangeArrowheads="1" noChangeShapeType="1" noTextEdit="1"/>
              </p:cNvSpPr>
              <p:nvPr/>
            </p:nvSpPr>
            <p:spPr>
              <a:xfrm>
                <a:off x="3079017" y="877160"/>
                <a:ext cx="6025231" cy="1005035"/>
              </a:xfrm>
              <a:prstGeom prst="rect">
                <a:avLst/>
              </a:prstGeom>
              <a:blipFill>
                <a:blip r:embed="rId10"/>
                <a:stretch>
                  <a:fillRect/>
                </a:stretch>
              </a:blipFill>
              <a:ln w="38100">
                <a:solidFill>
                  <a:srgbClr val="FF0000"/>
                </a:solidFill>
              </a:ln>
            </p:spPr>
            <p:txBody>
              <a:bodyPr/>
              <a:lstStyle/>
              <a:p>
                <a:r>
                  <a:rPr lang="en-DE">
                    <a:noFill/>
                  </a:rPr>
                  <a:t> </a:t>
                </a:r>
              </a:p>
            </p:txBody>
          </p:sp>
        </mc:Fallback>
      </mc:AlternateContent>
      <p:sp>
        <p:nvSpPr>
          <p:cNvPr id="15" name="Text Box 9">
            <a:extLst>
              <a:ext uri="{FF2B5EF4-FFF2-40B4-BE49-F238E27FC236}">
                <a16:creationId xmlns:a16="http://schemas.microsoft.com/office/drawing/2014/main" id="{9CB9FDAE-E1D2-46C7-AF13-7AFB01B4FDBE}"/>
              </a:ext>
            </a:extLst>
          </p:cNvPr>
          <p:cNvSpPr txBox="1">
            <a:spLocks noChangeArrowheads="1"/>
          </p:cNvSpPr>
          <p:nvPr/>
        </p:nvSpPr>
        <p:spPr bwMode="auto">
          <a:xfrm>
            <a:off x="5088000" y="2106502"/>
            <a:ext cx="6896426" cy="830997"/>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Measurement of differential collective flow of neutrons </a:t>
            </a:r>
            <a:r>
              <a:rPr lang="en-GB" altLang="de-DE" sz="2400" b="1" dirty="0" err="1">
                <a:solidFill>
                  <a:srgbClr val="000000"/>
                </a:solidFill>
              </a:rPr>
              <a:t>w.r.t.</a:t>
            </a:r>
            <a:r>
              <a:rPr lang="en-GB" altLang="de-DE" sz="2400" b="1" dirty="0">
                <a:solidFill>
                  <a:srgbClr val="000000"/>
                </a:solidFill>
              </a:rPr>
              <a:t> protons or overall charged particles</a:t>
            </a:r>
            <a:endParaRPr lang="de-DE" altLang="de-DE" sz="2400" b="1" dirty="0">
              <a:solidFill>
                <a:srgbClr val="000000"/>
              </a:solidFill>
            </a:endParaRPr>
          </a:p>
        </p:txBody>
      </p:sp>
      <p:sp>
        <p:nvSpPr>
          <p:cNvPr id="16" name="Text Box 9">
            <a:extLst>
              <a:ext uri="{FF2B5EF4-FFF2-40B4-BE49-F238E27FC236}">
                <a16:creationId xmlns:a16="http://schemas.microsoft.com/office/drawing/2014/main" id="{0D5F67F3-78B5-43CC-AC27-65C593E7A177}"/>
              </a:ext>
            </a:extLst>
          </p:cNvPr>
          <p:cNvSpPr txBox="1">
            <a:spLocks noChangeArrowheads="1"/>
          </p:cNvSpPr>
          <p:nvPr/>
        </p:nvSpPr>
        <p:spPr bwMode="auto">
          <a:xfrm>
            <a:off x="7647403" y="3374247"/>
            <a:ext cx="4424597" cy="1723549"/>
          </a:xfrm>
          <a:prstGeom prst="rect">
            <a:avLst/>
          </a:prstGeom>
          <a:solidFill>
            <a:srgbClr val="92D050">
              <a:alpha val="75000"/>
            </a:srgbClr>
          </a:solidFill>
          <a:ln w="25400">
            <a:noFill/>
            <a:miter lim="800000"/>
            <a:headEnd/>
            <a:tailEnd/>
          </a:ln>
          <a:effectLst/>
          <a:extLst/>
        </p:spPr>
        <p:txBody>
          <a:bodyPr wrap="square">
            <a:spAutoFit/>
          </a:bodyPr>
          <a:lstStyle/>
          <a:p>
            <a:pPr algn="ctr" eaLnBrk="0" fontAlgn="base" hangingPunct="0">
              <a:spcBef>
                <a:spcPct val="0"/>
              </a:spcBef>
            </a:pPr>
            <a:r>
              <a:rPr lang="en-US" altLang="de-DE" sz="2400" b="1" dirty="0">
                <a:solidFill>
                  <a:srgbClr val="FF0000"/>
                </a:solidFill>
              </a:rPr>
              <a:t>Au-Au 0.4 </a:t>
            </a:r>
            <a:r>
              <a:rPr lang="en-US" altLang="de-DE" sz="2400" b="1" dirty="0" err="1">
                <a:solidFill>
                  <a:srgbClr val="FF0000"/>
                </a:solidFill>
              </a:rPr>
              <a:t>AGeV</a:t>
            </a:r>
            <a:endParaRPr lang="en-US" altLang="de-DE" sz="2400" b="1" dirty="0">
              <a:solidFill>
                <a:srgbClr val="FF0000"/>
              </a:solidFill>
            </a:endParaRPr>
          </a:p>
          <a:p>
            <a:pPr algn="ctr" eaLnBrk="0" fontAlgn="base" hangingPunct="0">
              <a:spcBef>
                <a:spcPct val="0"/>
              </a:spcBef>
              <a:spcAft>
                <a:spcPts val="1200"/>
              </a:spcAft>
            </a:pPr>
            <a:r>
              <a:rPr lang="en-US" altLang="de-DE" sz="2400" b="1" dirty="0">
                <a:solidFill>
                  <a:srgbClr val="FF0000"/>
                </a:solidFill>
              </a:rPr>
              <a:t>FOPI-LAND and ASY-EOS @ SIS18</a:t>
            </a:r>
          </a:p>
          <a:p>
            <a:pPr algn="ctr" eaLnBrk="0" fontAlgn="base" hangingPunct="0">
              <a:spcBef>
                <a:spcPct val="0"/>
              </a:spcBef>
            </a:pPr>
            <a:r>
              <a:rPr lang="en-US" altLang="de-DE" sz="2400" b="1" dirty="0">
                <a:solidFill>
                  <a:srgbClr val="002060"/>
                </a:solidFill>
              </a:rPr>
              <a:t>L = 72 ± 13 MeV</a:t>
            </a:r>
          </a:p>
          <a:p>
            <a:pPr algn="ctr" eaLnBrk="0" fontAlgn="base" hangingPunct="0">
              <a:spcBef>
                <a:spcPct val="0"/>
              </a:spcBef>
              <a:spcAft>
                <a:spcPts val="1200"/>
              </a:spcAft>
            </a:pPr>
            <a:r>
              <a:rPr lang="en-US" altLang="de-DE" sz="2400" b="1" dirty="0" err="1">
                <a:solidFill>
                  <a:srgbClr val="002060"/>
                </a:solidFill>
              </a:rPr>
              <a:t>K</a:t>
            </a:r>
            <a:r>
              <a:rPr lang="en-US" altLang="de-DE" sz="2400" b="1" baseline="-25000" dirty="0" err="1">
                <a:solidFill>
                  <a:srgbClr val="002060"/>
                </a:solidFill>
              </a:rPr>
              <a:t>sym</a:t>
            </a:r>
            <a:r>
              <a:rPr lang="en-US" altLang="de-DE" sz="2400" b="1" dirty="0">
                <a:solidFill>
                  <a:srgbClr val="002060"/>
                </a:solidFill>
              </a:rPr>
              <a:t> = -70 … -40 MeV</a:t>
            </a:r>
          </a:p>
        </p:txBody>
      </p:sp>
      <p:sp>
        <p:nvSpPr>
          <p:cNvPr id="17" name="Text Box 9">
            <a:extLst>
              <a:ext uri="{FF2B5EF4-FFF2-40B4-BE49-F238E27FC236}">
                <a16:creationId xmlns:a16="http://schemas.microsoft.com/office/drawing/2014/main" id="{12601EBF-BD08-4BB9-80F2-9D528D4B4F71}"/>
              </a:ext>
            </a:extLst>
          </p:cNvPr>
          <p:cNvSpPr txBox="1">
            <a:spLocks noChangeArrowheads="1"/>
          </p:cNvSpPr>
          <p:nvPr/>
        </p:nvSpPr>
        <p:spPr bwMode="auto">
          <a:xfrm>
            <a:off x="5999796" y="5197868"/>
            <a:ext cx="5976000" cy="830997"/>
          </a:xfrm>
          <a:prstGeom prst="rect">
            <a:avLst/>
          </a:prstGeom>
          <a:solidFill>
            <a:srgbClr val="FF0000">
              <a:alpha val="60000"/>
            </a:srgbClr>
          </a:solidFill>
          <a:ln w="38100">
            <a:solidFill>
              <a:schemeClr val="tx1"/>
            </a:solidFill>
            <a:miter lim="800000"/>
            <a:headEnd/>
            <a:tailEnd/>
          </a:ln>
          <a:effectLst/>
          <a:extLst/>
        </p:spPr>
        <p:txBody>
          <a:bodyPr wrap="square">
            <a:spAutoFit/>
          </a:bodyPr>
          <a:lstStyle/>
          <a:p>
            <a:pPr algn="ctr" eaLnBrk="0" fontAlgn="base" hangingPunct="0">
              <a:spcBef>
                <a:spcPct val="0"/>
              </a:spcBef>
              <a:spcAft>
                <a:spcPct val="0"/>
              </a:spcAft>
            </a:pPr>
            <a:r>
              <a:rPr lang="en-US" altLang="de-DE" sz="2400" b="1" dirty="0">
                <a:solidFill>
                  <a:schemeClr val="tx1"/>
                </a:solidFill>
              </a:rPr>
              <a:t>Moderately soft </a:t>
            </a:r>
            <a:r>
              <a:rPr lang="en-US" altLang="de-DE" sz="2400" b="1" dirty="0" err="1">
                <a:solidFill>
                  <a:schemeClr val="tx1"/>
                </a:solidFill>
              </a:rPr>
              <a:t>asy</a:t>
            </a:r>
            <a:r>
              <a:rPr lang="en-US" altLang="de-DE" sz="2400" b="1" dirty="0">
                <a:solidFill>
                  <a:schemeClr val="tx1"/>
                </a:solidFill>
              </a:rPr>
              <a:t>-EOS ≤ 2</a:t>
            </a:r>
            <a:r>
              <a:rPr lang="el-GR" altLang="de-DE" sz="2400" b="1" dirty="0">
                <a:solidFill>
                  <a:schemeClr val="tx1"/>
                </a:solidFill>
              </a:rPr>
              <a:t>ρ</a:t>
            </a:r>
            <a:r>
              <a:rPr lang="en-US" altLang="de-DE" sz="2400" b="1" baseline="-25000" dirty="0">
                <a:solidFill>
                  <a:schemeClr val="tx1"/>
                </a:solidFill>
              </a:rPr>
              <a:t>0</a:t>
            </a:r>
            <a:endParaRPr lang="en-US" altLang="de-DE" sz="2400" b="1" dirty="0">
              <a:solidFill>
                <a:schemeClr val="tx1"/>
              </a:solidFill>
            </a:endParaRPr>
          </a:p>
          <a:p>
            <a:pPr algn="ctr" eaLnBrk="0" fontAlgn="base" hangingPunct="0">
              <a:spcBef>
                <a:spcPct val="0"/>
              </a:spcBef>
              <a:spcAft>
                <a:spcPct val="0"/>
              </a:spcAft>
            </a:pPr>
            <a:r>
              <a:rPr lang="en-US" altLang="de-DE" sz="2400" b="1" dirty="0"/>
              <a:t>Possible at higher densities (≥ 2</a:t>
            </a:r>
            <a:r>
              <a:rPr lang="el-GR" altLang="de-DE" sz="2400" b="1" dirty="0"/>
              <a:t>ρ</a:t>
            </a:r>
            <a:r>
              <a:rPr lang="en-US" altLang="de-DE" sz="2400" b="1" baseline="-25000" dirty="0"/>
              <a:t>0</a:t>
            </a:r>
            <a:r>
              <a:rPr lang="en-US" altLang="de-DE" sz="2400" b="1" dirty="0"/>
              <a:t>) with CBM</a:t>
            </a:r>
            <a:endParaRPr lang="en-GB" altLang="de-DE" sz="2400" b="1" dirty="0"/>
          </a:p>
        </p:txBody>
      </p:sp>
      <p:grpSp>
        <p:nvGrpSpPr>
          <p:cNvPr id="18" name="Group 17">
            <a:extLst>
              <a:ext uri="{FF2B5EF4-FFF2-40B4-BE49-F238E27FC236}">
                <a16:creationId xmlns:a16="http://schemas.microsoft.com/office/drawing/2014/main" id="{4EF3163A-A886-44D6-9072-252261FDA6F2}"/>
              </a:ext>
            </a:extLst>
          </p:cNvPr>
          <p:cNvGrpSpPr/>
          <p:nvPr/>
        </p:nvGrpSpPr>
        <p:grpSpPr>
          <a:xfrm>
            <a:off x="4184322" y="6063029"/>
            <a:ext cx="4781176" cy="523220"/>
            <a:chOff x="5850825" y="6024996"/>
            <a:chExt cx="4781176" cy="523220"/>
          </a:xfrm>
        </p:grpSpPr>
        <p:sp>
          <p:nvSpPr>
            <p:cNvPr id="19" name="TextBox 18">
              <a:extLst>
                <a:ext uri="{FF2B5EF4-FFF2-40B4-BE49-F238E27FC236}">
                  <a16:creationId xmlns:a16="http://schemas.microsoft.com/office/drawing/2014/main" id="{5B0BCE03-3E11-466D-AE6B-B6DF1C554909}"/>
                </a:ext>
              </a:extLst>
            </p:cNvPr>
            <p:cNvSpPr txBox="1"/>
            <p:nvPr/>
          </p:nvSpPr>
          <p:spPr>
            <a:xfrm>
              <a:off x="6114294" y="6024996"/>
              <a:ext cx="4517707" cy="523220"/>
            </a:xfrm>
            <a:prstGeom prst="rect">
              <a:avLst/>
            </a:prstGeom>
            <a:noFill/>
          </p:spPr>
          <p:txBody>
            <a:bodyPr wrap="square" rtlCol="0">
              <a:spAutoFit/>
            </a:bodyPr>
            <a:lstStyle/>
            <a:p>
              <a:r>
                <a:rPr lang="de-DE" sz="1400" b="1" i="1" dirty="0"/>
                <a:t>P. Russotto et al., Phys.Lett. B697 (2011) 471-476</a:t>
              </a:r>
            </a:p>
            <a:p>
              <a:r>
                <a:rPr lang="de-DE" sz="1400" b="1" i="1" dirty="0"/>
                <a:t>P. Russotto et al., Phys.Rev. C94 (2016) no.3, 034608</a:t>
              </a:r>
            </a:p>
          </p:txBody>
        </p:sp>
        <p:pic>
          <p:nvPicPr>
            <p:cNvPr id="20" name="Picture 19">
              <a:extLst>
                <a:ext uri="{FF2B5EF4-FFF2-40B4-BE49-F238E27FC236}">
                  <a16:creationId xmlns:a16="http://schemas.microsoft.com/office/drawing/2014/main" id="{8A884A94-1F9C-44ED-897A-0A2BE78AB7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sp>
        <p:nvSpPr>
          <p:cNvPr id="21" name="TextBox 20">
            <a:extLst>
              <a:ext uri="{FF2B5EF4-FFF2-40B4-BE49-F238E27FC236}">
                <a16:creationId xmlns:a16="http://schemas.microsoft.com/office/drawing/2014/main" id="{48088CD0-812C-4BC5-8CDD-67A320D409F0}"/>
              </a:ext>
            </a:extLst>
          </p:cNvPr>
          <p:cNvSpPr txBox="1"/>
          <p:nvPr/>
        </p:nvSpPr>
        <p:spPr>
          <a:xfrm>
            <a:off x="4123972" y="2153549"/>
            <a:ext cx="699294" cy="400110"/>
          </a:xfrm>
          <a:prstGeom prst="rect">
            <a:avLst/>
          </a:prstGeom>
          <a:solidFill>
            <a:srgbClr val="FFEAA8"/>
          </a:solidFill>
        </p:spPr>
        <p:txBody>
          <a:bodyPr wrap="none" rtlCol="0">
            <a:spAutoFit/>
          </a:bodyPr>
          <a:lstStyle/>
          <a:p>
            <a:r>
              <a:rPr lang="en-US" sz="2000" b="1" dirty="0">
                <a:solidFill>
                  <a:srgbClr val="C00000"/>
                </a:solidFill>
              </a:rPr>
              <a:t>Hard</a:t>
            </a:r>
            <a:endParaRPr lang="en-DE" sz="2000" b="1" dirty="0">
              <a:solidFill>
                <a:srgbClr val="C00000"/>
              </a:solidFill>
            </a:endParaRPr>
          </a:p>
        </p:txBody>
      </p:sp>
      <p:sp>
        <p:nvSpPr>
          <p:cNvPr id="22" name="TextBox 21">
            <a:extLst>
              <a:ext uri="{FF2B5EF4-FFF2-40B4-BE49-F238E27FC236}">
                <a16:creationId xmlns:a16="http://schemas.microsoft.com/office/drawing/2014/main" id="{7E9CF86D-A065-4009-9A1A-A49747840A01}"/>
              </a:ext>
            </a:extLst>
          </p:cNvPr>
          <p:cNvSpPr txBox="1"/>
          <p:nvPr/>
        </p:nvSpPr>
        <p:spPr>
          <a:xfrm>
            <a:off x="4130289" y="4853196"/>
            <a:ext cx="1311578" cy="400110"/>
          </a:xfrm>
          <a:prstGeom prst="rect">
            <a:avLst/>
          </a:prstGeom>
          <a:solidFill>
            <a:srgbClr val="FFEAA8"/>
          </a:solidFill>
        </p:spPr>
        <p:txBody>
          <a:bodyPr wrap="none" rtlCol="0">
            <a:spAutoFit/>
          </a:bodyPr>
          <a:lstStyle/>
          <a:p>
            <a:r>
              <a:rPr lang="en-US" sz="2000" b="1" dirty="0">
                <a:solidFill>
                  <a:srgbClr val="C00000"/>
                </a:solidFill>
              </a:rPr>
              <a:t>Super-Soft</a:t>
            </a:r>
            <a:endParaRPr lang="en-DE" sz="2000" b="1" dirty="0">
              <a:solidFill>
                <a:srgbClr val="C00000"/>
              </a:solidFill>
            </a:endParaRPr>
          </a:p>
        </p:txBody>
      </p:sp>
      <p:sp>
        <p:nvSpPr>
          <p:cNvPr id="23" name="TextBox 22">
            <a:extLst>
              <a:ext uri="{FF2B5EF4-FFF2-40B4-BE49-F238E27FC236}">
                <a16:creationId xmlns:a16="http://schemas.microsoft.com/office/drawing/2014/main" id="{E59AE659-BD58-45FB-B09A-1181F255356C}"/>
              </a:ext>
            </a:extLst>
          </p:cNvPr>
          <p:cNvSpPr txBox="1"/>
          <p:nvPr/>
        </p:nvSpPr>
        <p:spPr>
          <a:xfrm>
            <a:off x="4126468" y="3345111"/>
            <a:ext cx="614271" cy="400110"/>
          </a:xfrm>
          <a:prstGeom prst="rect">
            <a:avLst/>
          </a:prstGeom>
          <a:solidFill>
            <a:srgbClr val="FFEAA8"/>
          </a:solidFill>
        </p:spPr>
        <p:txBody>
          <a:bodyPr wrap="none" rtlCol="0">
            <a:spAutoFit/>
          </a:bodyPr>
          <a:lstStyle/>
          <a:p>
            <a:r>
              <a:rPr lang="en-US" sz="2000" b="1" dirty="0">
                <a:solidFill>
                  <a:srgbClr val="C00000"/>
                </a:solidFill>
              </a:rPr>
              <a:t>Soft</a:t>
            </a:r>
            <a:endParaRPr lang="en-DE" sz="2000" b="1" dirty="0">
              <a:solidFill>
                <a:srgbClr val="C00000"/>
              </a:solidFill>
            </a:endParaRPr>
          </a:p>
        </p:txBody>
      </p:sp>
      <p:sp>
        <p:nvSpPr>
          <p:cNvPr id="25" name="Rectangle 24">
            <a:extLst>
              <a:ext uri="{FF2B5EF4-FFF2-40B4-BE49-F238E27FC236}">
                <a16:creationId xmlns:a16="http://schemas.microsoft.com/office/drawing/2014/main" id="{D254EB81-A8DD-40D8-89B7-38F3DCDAA878}"/>
              </a:ext>
            </a:extLst>
          </p:cNvPr>
          <p:cNvSpPr/>
          <p:nvPr/>
        </p:nvSpPr>
        <p:spPr>
          <a:xfrm>
            <a:off x="48000" y="1013917"/>
            <a:ext cx="3050517" cy="707886"/>
          </a:xfrm>
          <a:prstGeom prst="rect">
            <a:avLst/>
          </a:prstGeom>
          <a:noFill/>
        </p:spPr>
        <p:txBody>
          <a:bodyPr wrap="square">
            <a:spAutoFit/>
          </a:bodyPr>
          <a:lstStyle/>
          <a:p>
            <a:r>
              <a:rPr lang="en-US" sz="2000" b="1" i="1" dirty="0">
                <a:solidFill>
                  <a:schemeClr val="tx1"/>
                </a:solidFill>
                <a:ea typeface="Cambria Math" panose="02040503050406030204" pitchFamily="18" charset="0"/>
              </a:rPr>
              <a:t>Parameterization in transport (</a:t>
            </a:r>
            <a:r>
              <a:rPr lang="en-US" sz="2000" b="1" i="1" dirty="0" err="1">
                <a:solidFill>
                  <a:schemeClr val="tx1"/>
                </a:solidFill>
                <a:ea typeface="Cambria Math" panose="02040503050406030204" pitchFamily="18" charset="0"/>
              </a:rPr>
              <a:t>UrQMD</a:t>
            </a:r>
            <a:r>
              <a:rPr lang="en-US" sz="2000" b="1" i="1" dirty="0">
                <a:solidFill>
                  <a:schemeClr val="tx1"/>
                </a:solidFill>
                <a:ea typeface="Cambria Math" panose="02040503050406030204" pitchFamily="18" charset="0"/>
              </a:rPr>
              <a:t>, IQMD)</a:t>
            </a:r>
            <a:endParaRPr lang="en-DE" sz="2000" i="1" dirty="0">
              <a:solidFill>
                <a:schemeClr val="tx1"/>
              </a:solidFill>
            </a:endParaRPr>
          </a:p>
        </p:txBody>
      </p:sp>
    </p:spTree>
    <p:extLst>
      <p:ext uri="{BB962C8B-B14F-4D97-AF65-F5344CB8AC3E}">
        <p14:creationId xmlns:p14="http://schemas.microsoft.com/office/powerpoint/2010/main" val="199071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6A06-A992-4EFA-969F-0AC9274AE9F9}"/>
              </a:ext>
            </a:extLst>
          </p:cNvPr>
          <p:cNvSpPr>
            <a:spLocks noGrp="1"/>
          </p:cNvSpPr>
          <p:nvPr>
            <p:ph type="title"/>
          </p:nvPr>
        </p:nvSpPr>
        <p:spPr/>
        <p:txBody>
          <a:bodyPr/>
          <a:lstStyle/>
          <a:p>
            <a:r>
              <a:rPr lang="en-US" dirty="0">
                <a:solidFill>
                  <a:prstClr val="white"/>
                </a:solidFill>
              </a:rPr>
              <a:t>2,3-B</a:t>
            </a:r>
            <a:r>
              <a:rPr lang="en-US" sz="4800" dirty="0">
                <a:solidFill>
                  <a:prstClr val="white"/>
                </a:solidFill>
              </a:rPr>
              <a:t>ODY</a:t>
            </a:r>
            <a:r>
              <a:rPr lang="en-US" dirty="0">
                <a:solidFill>
                  <a:prstClr val="white"/>
                </a:solidFill>
              </a:rPr>
              <a:t> H</a:t>
            </a:r>
            <a:r>
              <a:rPr lang="en-US" sz="4800" dirty="0">
                <a:solidFill>
                  <a:prstClr val="white"/>
                </a:solidFill>
              </a:rPr>
              <a:t>YPERON</a:t>
            </a:r>
            <a:r>
              <a:rPr lang="en-US" dirty="0">
                <a:solidFill>
                  <a:prstClr val="white"/>
                </a:solidFill>
              </a:rPr>
              <a:t>-N</a:t>
            </a:r>
            <a:r>
              <a:rPr lang="en-US" sz="4800" dirty="0">
                <a:solidFill>
                  <a:prstClr val="white"/>
                </a:solidFill>
              </a:rPr>
              <a:t>UCLEON </a:t>
            </a:r>
            <a:r>
              <a:rPr lang="en-US" dirty="0">
                <a:solidFill>
                  <a:prstClr val="white"/>
                </a:solidFill>
              </a:rPr>
              <a:t>(</a:t>
            </a:r>
            <a:r>
              <a:rPr lang="el-GR" dirty="0">
                <a:solidFill>
                  <a:prstClr val="white"/>
                </a:solidFill>
              </a:rPr>
              <a:t>Λ</a:t>
            </a:r>
            <a:r>
              <a:rPr lang="en-US" dirty="0">
                <a:solidFill>
                  <a:prstClr val="white"/>
                </a:solidFill>
              </a:rPr>
              <a:t>-N) A</a:t>
            </a:r>
            <a:r>
              <a:rPr lang="en-US" sz="4800" dirty="0">
                <a:solidFill>
                  <a:prstClr val="white"/>
                </a:solidFill>
              </a:rPr>
              <a:t>ND</a:t>
            </a:r>
            <a:r>
              <a:rPr lang="en-US" dirty="0">
                <a:solidFill>
                  <a:prstClr val="white"/>
                </a:solidFill>
              </a:rPr>
              <a:t> H</a:t>
            </a:r>
            <a:r>
              <a:rPr lang="en-US" sz="4800" dirty="0">
                <a:solidFill>
                  <a:prstClr val="white"/>
                </a:solidFill>
              </a:rPr>
              <a:t>YPERON</a:t>
            </a:r>
            <a:r>
              <a:rPr lang="en-US" dirty="0">
                <a:solidFill>
                  <a:prstClr val="white"/>
                </a:solidFill>
              </a:rPr>
              <a:t>-H</a:t>
            </a:r>
            <a:r>
              <a:rPr lang="en-US" sz="4800" dirty="0">
                <a:solidFill>
                  <a:prstClr val="white"/>
                </a:solidFill>
              </a:rPr>
              <a:t>YPERON </a:t>
            </a:r>
            <a:r>
              <a:rPr lang="en-US" dirty="0">
                <a:solidFill>
                  <a:prstClr val="white"/>
                </a:solidFill>
              </a:rPr>
              <a:t>(</a:t>
            </a:r>
            <a:r>
              <a:rPr lang="el-GR" dirty="0">
                <a:solidFill>
                  <a:prstClr val="white"/>
                </a:solidFill>
              </a:rPr>
              <a:t>Λ</a:t>
            </a:r>
            <a:r>
              <a:rPr lang="en-US" dirty="0">
                <a:solidFill>
                  <a:prstClr val="white"/>
                </a:solidFill>
              </a:rPr>
              <a:t>-</a:t>
            </a:r>
            <a:r>
              <a:rPr lang="el-GR" dirty="0">
                <a:solidFill>
                  <a:prstClr val="white"/>
                </a:solidFill>
              </a:rPr>
              <a:t>Λ</a:t>
            </a:r>
            <a:r>
              <a:rPr lang="en-US" dirty="0">
                <a:solidFill>
                  <a:prstClr val="white"/>
                </a:solidFill>
              </a:rPr>
              <a:t>) I</a:t>
            </a:r>
            <a:r>
              <a:rPr lang="en-US" sz="4800" dirty="0">
                <a:solidFill>
                  <a:prstClr val="white"/>
                </a:solidFill>
              </a:rPr>
              <a:t>NTERACTIONS</a:t>
            </a:r>
            <a:endParaRPr lang="en-GB" dirty="0"/>
          </a:p>
        </p:txBody>
      </p:sp>
      <p:sp>
        <p:nvSpPr>
          <p:cNvPr id="3" name="Date Placeholder 2">
            <a:extLst>
              <a:ext uri="{FF2B5EF4-FFF2-40B4-BE49-F238E27FC236}">
                <a16:creationId xmlns:a16="http://schemas.microsoft.com/office/drawing/2014/main" id="{FB41DE01-4B49-4B85-87A7-7F209CABD746}"/>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41D20ED4-30B2-4B49-A490-A208B74D8FE3}"/>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ED370B7A-D9BB-43E1-932F-EC444736740C}"/>
              </a:ext>
            </a:extLst>
          </p:cNvPr>
          <p:cNvSpPr>
            <a:spLocks noGrp="1"/>
          </p:cNvSpPr>
          <p:nvPr>
            <p:ph type="sldNum" sz="quarter" idx="12"/>
          </p:nvPr>
        </p:nvSpPr>
        <p:spPr/>
        <p:txBody>
          <a:bodyPr/>
          <a:lstStyle/>
          <a:p>
            <a:fld id="{2A4535BA-AEF2-4785-BF1B-EDE950106C20}" type="slidenum">
              <a:rPr lang="en-GB" smtClean="0"/>
              <a:pPr/>
              <a:t>43</a:t>
            </a:fld>
            <a:endParaRPr lang="en-GB" dirty="0"/>
          </a:p>
        </p:txBody>
      </p:sp>
      <p:sp>
        <p:nvSpPr>
          <p:cNvPr id="7" name="TextBox 6">
            <a:extLst>
              <a:ext uri="{FF2B5EF4-FFF2-40B4-BE49-F238E27FC236}">
                <a16:creationId xmlns:a16="http://schemas.microsoft.com/office/drawing/2014/main" id="{EE503A02-A06B-4278-BD5C-616E34FD6D83}"/>
              </a:ext>
            </a:extLst>
          </p:cNvPr>
          <p:cNvSpPr txBox="1"/>
          <p:nvPr/>
        </p:nvSpPr>
        <p:spPr>
          <a:xfrm>
            <a:off x="2570035" y="477000"/>
            <a:ext cx="7051930" cy="1107996"/>
          </a:xfrm>
          <a:prstGeom prst="rect">
            <a:avLst/>
          </a:prstGeom>
          <a:solidFill>
            <a:srgbClr val="FF0000">
              <a:alpha val="75000"/>
            </a:srgbClr>
          </a:solidFill>
          <a:ln w="38100">
            <a:solidFill>
              <a:schemeClr val="tx1"/>
            </a:solidFill>
          </a:ln>
        </p:spPr>
        <p:txBody>
          <a:bodyPr wrap="none" rtlCol="0">
            <a:spAutoFit/>
          </a:bodyPr>
          <a:lstStyle/>
          <a:p>
            <a:pPr algn="ctr"/>
            <a:r>
              <a:rPr lang="en-US" sz="6600" dirty="0">
                <a:latin typeface="+mj-lt"/>
              </a:rPr>
              <a:t>E</a:t>
            </a:r>
            <a:r>
              <a:rPr lang="en-US" sz="4800" dirty="0">
                <a:latin typeface="+mj-lt"/>
              </a:rPr>
              <a:t>O</a:t>
            </a:r>
            <a:r>
              <a:rPr lang="en-US" sz="6600" dirty="0">
                <a:latin typeface="+mj-lt"/>
              </a:rPr>
              <a:t>S W/ CBM C</a:t>
            </a:r>
            <a:r>
              <a:rPr lang="en-US" sz="4800" dirty="0">
                <a:latin typeface="+mj-lt"/>
              </a:rPr>
              <a:t>ASE</a:t>
            </a:r>
            <a:r>
              <a:rPr lang="en-US" sz="6600" dirty="0">
                <a:latin typeface="+mj-lt"/>
              </a:rPr>
              <a:t> #3</a:t>
            </a:r>
            <a:endParaRPr lang="en-DE" sz="6600" dirty="0">
              <a:latin typeface="+mj-lt"/>
            </a:endParaRPr>
          </a:p>
        </p:txBody>
      </p:sp>
    </p:spTree>
    <p:extLst>
      <p:ext uri="{BB962C8B-B14F-4D97-AF65-F5344CB8AC3E}">
        <p14:creationId xmlns:p14="http://schemas.microsoft.com/office/powerpoint/2010/main" val="1841590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8892E5-C802-430E-B283-99DAEAC9E90B}"/>
              </a:ext>
            </a:extLst>
          </p:cNvPr>
          <p:cNvSpPr>
            <a:spLocks noGrp="1"/>
          </p:cNvSpPr>
          <p:nvPr>
            <p:ph type="title"/>
          </p:nvPr>
        </p:nvSpPr>
        <p:spPr/>
        <p:txBody>
          <a:bodyPr>
            <a:normAutofit/>
          </a:bodyPr>
          <a:lstStyle/>
          <a:p>
            <a:r>
              <a:rPr lang="en-US" dirty="0"/>
              <a:t>‘S</a:t>
            </a:r>
            <a:r>
              <a:rPr lang="en-US" sz="2800" dirty="0"/>
              <a:t>TRANGE</a:t>
            </a:r>
            <a:r>
              <a:rPr lang="en-US" dirty="0"/>
              <a:t> M</a:t>
            </a:r>
            <a:r>
              <a:rPr lang="en-US" sz="2800" dirty="0"/>
              <a:t>ATTER</a:t>
            </a:r>
            <a:r>
              <a:rPr lang="en-US" dirty="0"/>
              <a:t>’ – H</a:t>
            </a:r>
            <a:r>
              <a:rPr lang="en-US" sz="2800" dirty="0"/>
              <a:t>YPERONS</a:t>
            </a:r>
            <a:r>
              <a:rPr lang="en-US" dirty="0"/>
              <a:t> I</a:t>
            </a:r>
            <a:r>
              <a:rPr lang="en-US" sz="2800" dirty="0"/>
              <a:t>N</a:t>
            </a:r>
            <a:r>
              <a:rPr lang="en-US" dirty="0"/>
              <a:t> M</a:t>
            </a:r>
            <a:r>
              <a:rPr lang="en-US" sz="2800" dirty="0"/>
              <a:t>ASSIVE</a:t>
            </a:r>
            <a:r>
              <a:rPr lang="en-US" dirty="0"/>
              <a:t> N</a:t>
            </a:r>
            <a:r>
              <a:rPr lang="en-US" sz="2800" dirty="0"/>
              <a:t>EUTRON</a:t>
            </a:r>
            <a:r>
              <a:rPr lang="en-US" dirty="0"/>
              <a:t> S</a:t>
            </a:r>
            <a:r>
              <a:rPr lang="en-US" sz="2800" dirty="0"/>
              <a:t>TARS</a:t>
            </a:r>
            <a:endParaRPr lang="en-DE" dirty="0"/>
          </a:p>
        </p:txBody>
      </p:sp>
      <p:sp>
        <p:nvSpPr>
          <p:cNvPr id="3" name="Date Placeholder 2">
            <a:extLst>
              <a:ext uri="{FF2B5EF4-FFF2-40B4-BE49-F238E27FC236}">
                <a16:creationId xmlns:a16="http://schemas.microsoft.com/office/drawing/2014/main" id="{38943D3F-058D-4E19-B098-986B390870D9}"/>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5278794-FC23-427A-B6C5-BCE26A359637}"/>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C6CC43A1-2E48-42E5-A09A-8B76829079DB}"/>
              </a:ext>
            </a:extLst>
          </p:cNvPr>
          <p:cNvSpPr>
            <a:spLocks noGrp="1"/>
          </p:cNvSpPr>
          <p:nvPr>
            <p:ph type="sldNum" sz="quarter" idx="12"/>
          </p:nvPr>
        </p:nvSpPr>
        <p:spPr/>
        <p:txBody>
          <a:bodyPr/>
          <a:lstStyle/>
          <a:p>
            <a:fld id="{2A4535BA-AEF2-4785-BF1B-EDE950106C20}" type="slidenum">
              <a:rPr lang="en-GB" smtClean="0"/>
              <a:pPr/>
              <a:t>44</a:t>
            </a:fld>
            <a:endParaRPr lang="en-GB" dirty="0"/>
          </a:p>
        </p:txBody>
      </p:sp>
      <p:grpSp>
        <p:nvGrpSpPr>
          <p:cNvPr id="10" name="Group 9">
            <a:extLst>
              <a:ext uri="{FF2B5EF4-FFF2-40B4-BE49-F238E27FC236}">
                <a16:creationId xmlns:a16="http://schemas.microsoft.com/office/drawing/2014/main" id="{E7EF35B6-CCF4-42A1-8AD2-60667B3B1638}"/>
              </a:ext>
            </a:extLst>
          </p:cNvPr>
          <p:cNvGrpSpPr/>
          <p:nvPr/>
        </p:nvGrpSpPr>
        <p:grpSpPr>
          <a:xfrm>
            <a:off x="6528000" y="5972823"/>
            <a:ext cx="5400001" cy="523220"/>
            <a:chOff x="5850825" y="6024996"/>
            <a:chExt cx="5400001" cy="523220"/>
          </a:xfrm>
        </p:grpSpPr>
        <p:sp>
          <p:nvSpPr>
            <p:cNvPr id="11" name="TextBox 10">
              <a:extLst>
                <a:ext uri="{FF2B5EF4-FFF2-40B4-BE49-F238E27FC236}">
                  <a16:creationId xmlns:a16="http://schemas.microsoft.com/office/drawing/2014/main" id="{70FB87D0-5485-495C-8CA7-EDE851470F39}"/>
                </a:ext>
              </a:extLst>
            </p:cNvPr>
            <p:cNvSpPr txBox="1"/>
            <p:nvPr/>
          </p:nvSpPr>
          <p:spPr>
            <a:xfrm>
              <a:off x="6114294" y="6024996"/>
              <a:ext cx="5136532" cy="523220"/>
            </a:xfrm>
            <a:prstGeom prst="rect">
              <a:avLst/>
            </a:prstGeom>
            <a:noFill/>
          </p:spPr>
          <p:txBody>
            <a:bodyPr wrap="square" rtlCol="0">
              <a:spAutoFit/>
            </a:bodyPr>
            <a:lstStyle/>
            <a:p>
              <a:r>
                <a:rPr lang="de-DE" sz="1400" b="1" i="1" dirty="0"/>
                <a:t>M. Orsaria, H. Rodrigues, F. Weber, G.A. Contrera, arXiv:1308.1657</a:t>
              </a:r>
            </a:p>
            <a:p>
              <a:r>
                <a:rPr lang="de-DE" sz="1400" b="1" i="1" dirty="0"/>
                <a:t>Phys. Rev. C 89, 015806, 2014</a:t>
              </a:r>
            </a:p>
          </p:txBody>
        </p:sp>
        <p:pic>
          <p:nvPicPr>
            <p:cNvPr id="12" name="Picture 11">
              <a:extLst>
                <a:ext uri="{FF2B5EF4-FFF2-40B4-BE49-F238E27FC236}">
                  <a16:creationId xmlns:a16="http://schemas.microsoft.com/office/drawing/2014/main" id="{0E8C19F6-2126-4934-8AA0-DD5B650922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grpSp>
        <p:nvGrpSpPr>
          <p:cNvPr id="24" name="Group 23">
            <a:extLst>
              <a:ext uri="{FF2B5EF4-FFF2-40B4-BE49-F238E27FC236}">
                <a16:creationId xmlns:a16="http://schemas.microsoft.com/office/drawing/2014/main" id="{3F92D8E3-4EEA-44D8-8E61-B70816AE4CBB}"/>
              </a:ext>
            </a:extLst>
          </p:cNvPr>
          <p:cNvGrpSpPr>
            <a:grpSpLocks noChangeAspect="1"/>
          </p:cNvGrpSpPr>
          <p:nvPr/>
        </p:nvGrpSpPr>
        <p:grpSpPr>
          <a:xfrm>
            <a:off x="120000" y="1611466"/>
            <a:ext cx="4823351" cy="4418585"/>
            <a:chOff x="120000" y="1058644"/>
            <a:chExt cx="5184001" cy="4748970"/>
          </a:xfrm>
        </p:grpSpPr>
        <p:grpSp>
          <p:nvGrpSpPr>
            <p:cNvPr id="18" name="Group 17">
              <a:extLst>
                <a:ext uri="{FF2B5EF4-FFF2-40B4-BE49-F238E27FC236}">
                  <a16:creationId xmlns:a16="http://schemas.microsoft.com/office/drawing/2014/main" id="{2C9AC084-D3D6-4D92-8B01-CDE5073F32DB}"/>
                </a:ext>
              </a:extLst>
            </p:cNvPr>
            <p:cNvGrpSpPr/>
            <p:nvPr/>
          </p:nvGrpSpPr>
          <p:grpSpPr>
            <a:xfrm>
              <a:off x="120000" y="1058644"/>
              <a:ext cx="5184001" cy="4748970"/>
              <a:chOff x="192000" y="981000"/>
              <a:chExt cx="5184001" cy="4748970"/>
            </a:xfrm>
          </p:grpSpPr>
          <p:grpSp>
            <p:nvGrpSpPr>
              <p:cNvPr id="15" name="Group 14">
                <a:extLst>
                  <a:ext uri="{FF2B5EF4-FFF2-40B4-BE49-F238E27FC236}">
                    <a16:creationId xmlns:a16="http://schemas.microsoft.com/office/drawing/2014/main" id="{0D346564-E4F7-4149-AC1E-3856AAC4B26D}"/>
                  </a:ext>
                </a:extLst>
              </p:cNvPr>
              <p:cNvGrpSpPr>
                <a:grpSpLocks noChangeAspect="1"/>
              </p:cNvGrpSpPr>
              <p:nvPr/>
            </p:nvGrpSpPr>
            <p:grpSpPr>
              <a:xfrm>
                <a:off x="192000" y="981000"/>
                <a:ext cx="5184001" cy="4748970"/>
                <a:chOff x="2332274" y="1410742"/>
                <a:chExt cx="3763726" cy="3447882"/>
              </a:xfrm>
            </p:grpSpPr>
            <p:pic>
              <p:nvPicPr>
                <p:cNvPr id="13" name="Picture 12">
                  <a:extLst>
                    <a:ext uri="{FF2B5EF4-FFF2-40B4-BE49-F238E27FC236}">
                      <a16:creationId xmlns:a16="http://schemas.microsoft.com/office/drawing/2014/main" id="{6FF79C82-E213-4A6D-99D0-7E9875826800}"/>
                    </a:ext>
                  </a:extLst>
                </p:cNvPr>
                <p:cNvPicPr>
                  <a:picLocks noChangeAspect="1"/>
                </p:cNvPicPr>
                <p:nvPr/>
              </p:nvPicPr>
              <p:blipFill rotWithShape="1">
                <a:blip r:embed="rId3"/>
                <a:srcRect l="44852" t="15355" r="10432" b="6955"/>
                <a:stretch/>
              </p:blipFill>
              <p:spPr>
                <a:xfrm>
                  <a:off x="2568000" y="1410743"/>
                  <a:ext cx="3528000" cy="3447881"/>
                </a:xfrm>
                <a:prstGeom prst="rect">
                  <a:avLst/>
                </a:prstGeom>
              </p:spPr>
            </p:pic>
            <p:pic>
              <p:nvPicPr>
                <p:cNvPr id="14" name="Picture 13">
                  <a:extLst>
                    <a:ext uri="{FF2B5EF4-FFF2-40B4-BE49-F238E27FC236}">
                      <a16:creationId xmlns:a16="http://schemas.microsoft.com/office/drawing/2014/main" id="{79DDB24E-03E3-41F2-B261-EC2A678BFC55}"/>
                    </a:ext>
                  </a:extLst>
                </p:cNvPr>
                <p:cNvPicPr>
                  <a:picLocks noChangeAspect="1"/>
                </p:cNvPicPr>
                <p:nvPr/>
              </p:nvPicPr>
              <p:blipFill rotWithShape="1">
                <a:blip r:embed="rId3">
                  <a:clrChange>
                    <a:clrFrom>
                      <a:srgbClr val="FFFFFF"/>
                    </a:clrFrom>
                    <a:clrTo>
                      <a:srgbClr val="FFFFFF">
                        <a:alpha val="0"/>
                      </a:srgbClr>
                    </a:clrTo>
                  </a:clrChange>
                </a:blip>
                <a:srcRect l="15544" t="15355" r="80480" b="6955"/>
                <a:stretch/>
              </p:blipFill>
              <p:spPr>
                <a:xfrm>
                  <a:off x="2332274" y="1410742"/>
                  <a:ext cx="313644" cy="3447881"/>
                </a:xfrm>
                <a:prstGeom prst="rect">
                  <a:avLst/>
                </a:prstGeom>
              </p:spPr>
            </p:pic>
          </p:grpSp>
          <p:sp>
            <p:nvSpPr>
              <p:cNvPr id="16" name="Rectangle 15">
                <a:extLst>
                  <a:ext uri="{FF2B5EF4-FFF2-40B4-BE49-F238E27FC236}">
                    <a16:creationId xmlns:a16="http://schemas.microsoft.com/office/drawing/2014/main" id="{E9F37C18-6C79-4198-A24A-198E88B9C309}"/>
                  </a:ext>
                </a:extLst>
              </p:cNvPr>
              <p:cNvSpPr/>
              <p:nvPr/>
            </p:nvSpPr>
            <p:spPr>
              <a:xfrm>
                <a:off x="516679" y="1269000"/>
                <a:ext cx="179321"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tangle 16">
                <a:extLst>
                  <a:ext uri="{FF2B5EF4-FFF2-40B4-BE49-F238E27FC236}">
                    <a16:creationId xmlns:a16="http://schemas.microsoft.com/office/drawing/2014/main" id="{D7D29B91-68E7-456C-912B-F7F3C121BADE}"/>
                  </a:ext>
                </a:extLst>
              </p:cNvPr>
              <p:cNvSpPr/>
              <p:nvPr/>
            </p:nvSpPr>
            <p:spPr>
              <a:xfrm>
                <a:off x="456300" y="3723633"/>
                <a:ext cx="179321"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19" name="TextBox 18">
              <a:extLst>
                <a:ext uri="{FF2B5EF4-FFF2-40B4-BE49-F238E27FC236}">
                  <a16:creationId xmlns:a16="http://schemas.microsoft.com/office/drawing/2014/main" id="{E5C891E1-E5AD-4030-A844-87EE96C14335}"/>
                </a:ext>
              </a:extLst>
            </p:cNvPr>
            <p:cNvSpPr txBox="1"/>
            <p:nvPr/>
          </p:nvSpPr>
          <p:spPr>
            <a:xfrm>
              <a:off x="2751041" y="1536848"/>
              <a:ext cx="2244123" cy="430027"/>
            </a:xfrm>
            <a:prstGeom prst="rect">
              <a:avLst/>
            </a:prstGeom>
            <a:solidFill>
              <a:srgbClr val="FFFF00"/>
            </a:solidFill>
          </p:spPr>
          <p:txBody>
            <a:bodyPr wrap="square" rtlCol="0">
              <a:spAutoFit/>
            </a:bodyPr>
            <a:lstStyle/>
            <a:p>
              <a:pPr algn="ctr"/>
              <a:r>
                <a:rPr lang="en-US" sz="2000" b="1" dirty="0">
                  <a:solidFill>
                    <a:srgbClr val="002060"/>
                  </a:solidFill>
                </a:rPr>
                <a:t>Neutron Matter</a:t>
              </a:r>
              <a:endParaRPr lang="en-DE" sz="2000" b="1" dirty="0">
                <a:solidFill>
                  <a:srgbClr val="002060"/>
                </a:solidFill>
              </a:endParaRPr>
            </a:p>
          </p:txBody>
        </p:sp>
        <p:sp>
          <p:nvSpPr>
            <p:cNvPr id="20" name="TextBox 19">
              <a:extLst>
                <a:ext uri="{FF2B5EF4-FFF2-40B4-BE49-F238E27FC236}">
                  <a16:creationId xmlns:a16="http://schemas.microsoft.com/office/drawing/2014/main" id="{2654E7AC-FFC1-45FA-A634-E17A605763F6}"/>
                </a:ext>
              </a:extLst>
            </p:cNvPr>
            <p:cNvSpPr txBox="1"/>
            <p:nvPr/>
          </p:nvSpPr>
          <p:spPr>
            <a:xfrm>
              <a:off x="2596274" y="3977167"/>
              <a:ext cx="2329386" cy="430027"/>
            </a:xfrm>
            <a:prstGeom prst="rect">
              <a:avLst/>
            </a:prstGeom>
            <a:solidFill>
              <a:srgbClr val="FFFF00"/>
            </a:solidFill>
          </p:spPr>
          <p:txBody>
            <a:bodyPr wrap="square" rtlCol="0">
              <a:spAutoFit/>
            </a:bodyPr>
            <a:lstStyle/>
            <a:p>
              <a:pPr algn="ctr"/>
              <a:r>
                <a:rPr lang="en-US" sz="2000" b="1" dirty="0">
                  <a:solidFill>
                    <a:srgbClr val="002060"/>
                  </a:solidFill>
                </a:rPr>
                <a:t>Nuclear Matter</a:t>
              </a:r>
              <a:endParaRPr lang="en-DE" sz="2000" b="1" dirty="0">
                <a:solidFill>
                  <a:srgbClr val="002060"/>
                </a:solidFill>
              </a:endParaRPr>
            </a:p>
          </p:txBody>
        </p:sp>
      </p:grpSp>
      <p:grpSp>
        <p:nvGrpSpPr>
          <p:cNvPr id="21" name="Group 20">
            <a:extLst>
              <a:ext uri="{FF2B5EF4-FFF2-40B4-BE49-F238E27FC236}">
                <a16:creationId xmlns:a16="http://schemas.microsoft.com/office/drawing/2014/main" id="{446C85D2-488C-4B22-8A9B-1BB6726B6A47}"/>
              </a:ext>
            </a:extLst>
          </p:cNvPr>
          <p:cNvGrpSpPr/>
          <p:nvPr/>
        </p:nvGrpSpPr>
        <p:grpSpPr>
          <a:xfrm>
            <a:off x="350175" y="5970244"/>
            <a:ext cx="4781176" cy="523220"/>
            <a:chOff x="5850825" y="6024996"/>
            <a:chExt cx="4781176" cy="523220"/>
          </a:xfrm>
        </p:grpSpPr>
        <p:sp>
          <p:nvSpPr>
            <p:cNvPr id="22" name="TextBox 21">
              <a:extLst>
                <a:ext uri="{FF2B5EF4-FFF2-40B4-BE49-F238E27FC236}">
                  <a16:creationId xmlns:a16="http://schemas.microsoft.com/office/drawing/2014/main" id="{AD92BED6-AE9E-4683-807B-96A54C56EE3D}"/>
                </a:ext>
              </a:extLst>
            </p:cNvPr>
            <p:cNvSpPr txBox="1"/>
            <p:nvPr/>
          </p:nvSpPr>
          <p:spPr>
            <a:xfrm>
              <a:off x="6114294" y="6024996"/>
              <a:ext cx="4517707" cy="523220"/>
            </a:xfrm>
            <a:prstGeom prst="rect">
              <a:avLst/>
            </a:prstGeom>
            <a:noFill/>
          </p:spPr>
          <p:txBody>
            <a:bodyPr wrap="square" rtlCol="0">
              <a:spAutoFit/>
            </a:bodyPr>
            <a:lstStyle/>
            <a:p>
              <a:r>
                <a:rPr lang="de-DE" sz="1400" b="1" i="1" dirty="0"/>
                <a:t>C. Fuchs, H.H. Wolter, EPJA 30 (2006) 5</a:t>
              </a:r>
            </a:p>
            <a:p>
              <a:r>
                <a:rPr lang="da-DK" sz="1400" b="1" i="1" dirty="0"/>
                <a:t>B-A Li, À. Ramos, G. Verde et al., Eur. Phys. J. A (2014) 50: 9</a:t>
              </a:r>
            </a:p>
          </p:txBody>
        </p:sp>
        <p:pic>
          <p:nvPicPr>
            <p:cNvPr id="23" name="Picture 22">
              <a:extLst>
                <a:ext uri="{FF2B5EF4-FFF2-40B4-BE49-F238E27FC236}">
                  <a16:creationId xmlns:a16="http://schemas.microsoft.com/office/drawing/2014/main" id="{9F86A8BC-5222-4C3F-B97A-B0FA3E2AF5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pic>
        <p:nvPicPr>
          <p:cNvPr id="25" name="Picture 2">
            <a:extLst>
              <a:ext uri="{FF2B5EF4-FFF2-40B4-BE49-F238E27FC236}">
                <a16:creationId xmlns:a16="http://schemas.microsoft.com/office/drawing/2014/main" id="{6139BC8C-FD13-49DB-9AF9-B704BB5258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156" t="18332" r="3675" b="5231"/>
          <a:stretch/>
        </p:blipFill>
        <p:spPr bwMode="auto">
          <a:xfrm>
            <a:off x="6311825" y="1659913"/>
            <a:ext cx="5430795" cy="429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8871D606-EF88-4021-9866-F82A59A1A23E}"/>
              </a:ext>
            </a:extLst>
          </p:cNvPr>
          <p:cNvSpPr/>
          <p:nvPr/>
        </p:nvSpPr>
        <p:spPr>
          <a:xfrm>
            <a:off x="1805518" y="822267"/>
            <a:ext cx="9444964" cy="769441"/>
          </a:xfrm>
          <a:prstGeom prst="rect">
            <a:avLst/>
          </a:prstGeom>
          <a:solidFill>
            <a:srgbClr val="FF0000">
              <a:alpha val="60000"/>
            </a:srgbClr>
          </a:solidFill>
          <a:ln w="38100">
            <a:solidFill>
              <a:schemeClr val="tx1"/>
            </a:solidFill>
          </a:ln>
        </p:spPr>
        <p:txBody>
          <a:bodyPr wrap="square">
            <a:spAutoFit/>
          </a:bodyPr>
          <a:lstStyle/>
          <a:p>
            <a:pPr algn="ctr"/>
            <a:r>
              <a:rPr lang="en-US" sz="2200" b="1" dirty="0"/>
              <a:t>At higher densities (&gt; 4</a:t>
            </a:r>
            <a:r>
              <a:rPr lang="el-GR" sz="2200" b="1" dirty="0"/>
              <a:t>ρ</a:t>
            </a:r>
            <a:r>
              <a:rPr lang="en-US" sz="2200" b="1" baseline="-25000" dirty="0"/>
              <a:t>0</a:t>
            </a:r>
            <a:r>
              <a:rPr lang="en-US" sz="2200" b="1" dirty="0"/>
              <a:t>), inclusion and interactions of hyperons become an important ingredient to microscopically connect </a:t>
            </a:r>
            <a:r>
              <a:rPr lang="en-US" sz="2200" b="1" dirty="0" err="1"/>
              <a:t>neuclear</a:t>
            </a:r>
            <a:r>
              <a:rPr lang="en-US" sz="2200" b="1" dirty="0"/>
              <a:t> and neutron matter</a:t>
            </a:r>
            <a:endParaRPr lang="en-DE" sz="2200" b="1" dirty="0"/>
          </a:p>
        </p:txBody>
      </p:sp>
    </p:spTree>
    <p:extLst>
      <p:ext uri="{BB962C8B-B14F-4D97-AF65-F5344CB8AC3E}">
        <p14:creationId xmlns:p14="http://schemas.microsoft.com/office/powerpoint/2010/main" val="1243302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A1C1-DA50-43F0-B391-FAE9F052F635}"/>
              </a:ext>
            </a:extLst>
          </p:cNvPr>
          <p:cNvSpPr>
            <a:spLocks noGrp="1"/>
          </p:cNvSpPr>
          <p:nvPr>
            <p:ph type="title"/>
          </p:nvPr>
        </p:nvSpPr>
        <p:spPr/>
        <p:txBody>
          <a:bodyPr/>
          <a:lstStyle/>
          <a:p>
            <a:r>
              <a:rPr lang="en-US" dirty="0">
                <a:solidFill>
                  <a:prstClr val="white"/>
                </a:solidFill>
              </a:rPr>
              <a:t>‘S</a:t>
            </a:r>
            <a:r>
              <a:rPr lang="en-US" sz="2800" dirty="0">
                <a:solidFill>
                  <a:prstClr val="white"/>
                </a:solidFill>
              </a:rPr>
              <a:t>TRANGE</a:t>
            </a:r>
            <a:r>
              <a:rPr lang="en-US" dirty="0">
                <a:solidFill>
                  <a:prstClr val="white"/>
                </a:solidFill>
              </a:rPr>
              <a:t> M</a:t>
            </a:r>
            <a:r>
              <a:rPr lang="en-US" sz="2800" dirty="0">
                <a:solidFill>
                  <a:prstClr val="white"/>
                </a:solidFill>
              </a:rPr>
              <a:t>ATTER</a:t>
            </a:r>
            <a:r>
              <a:rPr lang="en-US" dirty="0">
                <a:solidFill>
                  <a:prstClr val="white"/>
                </a:solidFill>
              </a:rPr>
              <a:t>’ – H</a:t>
            </a:r>
            <a:r>
              <a:rPr lang="en-US" sz="2800" dirty="0">
                <a:solidFill>
                  <a:prstClr val="white"/>
                </a:solidFill>
              </a:rPr>
              <a:t>YPERONS</a:t>
            </a:r>
            <a:r>
              <a:rPr lang="en-US" dirty="0">
                <a:solidFill>
                  <a:prstClr val="white"/>
                </a:solidFill>
              </a:rPr>
              <a:t> I</a:t>
            </a:r>
            <a:r>
              <a:rPr lang="en-US" sz="2800" dirty="0">
                <a:solidFill>
                  <a:prstClr val="white"/>
                </a:solidFill>
              </a:rPr>
              <a:t>N</a:t>
            </a:r>
            <a:r>
              <a:rPr lang="en-US" dirty="0">
                <a:solidFill>
                  <a:prstClr val="white"/>
                </a:solidFill>
              </a:rPr>
              <a:t> M</a:t>
            </a:r>
            <a:r>
              <a:rPr lang="en-US" sz="2800" dirty="0">
                <a:solidFill>
                  <a:prstClr val="white"/>
                </a:solidFill>
              </a:rPr>
              <a:t>ASSIVE</a:t>
            </a:r>
            <a:r>
              <a:rPr lang="en-US" dirty="0">
                <a:solidFill>
                  <a:prstClr val="white"/>
                </a:solidFill>
              </a:rPr>
              <a:t> N</a:t>
            </a:r>
            <a:r>
              <a:rPr lang="en-US" sz="2800" dirty="0">
                <a:solidFill>
                  <a:prstClr val="white"/>
                </a:solidFill>
              </a:rPr>
              <a:t>EUTRON</a:t>
            </a:r>
            <a:r>
              <a:rPr lang="en-US" dirty="0">
                <a:solidFill>
                  <a:prstClr val="white"/>
                </a:solidFill>
              </a:rPr>
              <a:t> S</a:t>
            </a:r>
            <a:r>
              <a:rPr lang="en-US" sz="2800" dirty="0">
                <a:solidFill>
                  <a:prstClr val="white"/>
                </a:solidFill>
              </a:rPr>
              <a:t>TARS</a:t>
            </a:r>
            <a:endParaRPr lang="en-DE" dirty="0"/>
          </a:p>
        </p:txBody>
      </p:sp>
      <p:sp>
        <p:nvSpPr>
          <p:cNvPr id="3" name="Date Placeholder 2">
            <a:extLst>
              <a:ext uri="{FF2B5EF4-FFF2-40B4-BE49-F238E27FC236}">
                <a16:creationId xmlns:a16="http://schemas.microsoft.com/office/drawing/2014/main" id="{BD5E0316-4C76-477F-8D85-E3762AAFDD11}"/>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CF396636-5D61-45E2-BD95-0FAB9C7BEEA0}"/>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23C3D99E-730F-4796-B6A9-48EC36553B7A}"/>
              </a:ext>
            </a:extLst>
          </p:cNvPr>
          <p:cNvSpPr>
            <a:spLocks noGrp="1"/>
          </p:cNvSpPr>
          <p:nvPr>
            <p:ph type="sldNum" sz="quarter" idx="12"/>
          </p:nvPr>
        </p:nvSpPr>
        <p:spPr/>
        <p:txBody>
          <a:bodyPr/>
          <a:lstStyle/>
          <a:p>
            <a:fld id="{2A4535BA-AEF2-4785-BF1B-EDE950106C20}" type="slidenum">
              <a:rPr lang="en-GB" smtClean="0"/>
              <a:pPr/>
              <a:t>45</a:t>
            </a:fld>
            <a:endParaRPr lang="en-GB" dirty="0"/>
          </a:p>
        </p:txBody>
      </p:sp>
      <p:sp>
        <p:nvSpPr>
          <p:cNvPr id="13" name="Rectangle 12">
            <a:extLst>
              <a:ext uri="{FF2B5EF4-FFF2-40B4-BE49-F238E27FC236}">
                <a16:creationId xmlns:a16="http://schemas.microsoft.com/office/drawing/2014/main" id="{B372A47B-CF8F-47DB-944C-37A943BB6F29}"/>
              </a:ext>
            </a:extLst>
          </p:cNvPr>
          <p:cNvSpPr/>
          <p:nvPr/>
        </p:nvSpPr>
        <p:spPr>
          <a:xfrm>
            <a:off x="1576059" y="831081"/>
            <a:ext cx="9903882" cy="769441"/>
          </a:xfrm>
          <a:prstGeom prst="rect">
            <a:avLst/>
          </a:prstGeom>
          <a:solidFill>
            <a:srgbClr val="FF0000">
              <a:alpha val="60000"/>
            </a:srgbClr>
          </a:solidFill>
          <a:ln w="38100">
            <a:solidFill>
              <a:schemeClr val="tx1"/>
            </a:solidFill>
          </a:ln>
        </p:spPr>
        <p:txBody>
          <a:bodyPr wrap="square">
            <a:spAutoFit/>
          </a:bodyPr>
          <a:lstStyle/>
          <a:p>
            <a:r>
              <a:rPr lang="en-US" sz="2200" b="1" dirty="0"/>
              <a:t>But:	Inclusion of hyperons results in </a:t>
            </a:r>
            <a:r>
              <a:rPr lang="en-US" sz="2200" b="1" dirty="0" err="1"/>
              <a:t>EoS</a:t>
            </a:r>
            <a:r>
              <a:rPr lang="en-US" sz="2200" b="1" dirty="0"/>
              <a:t> too soft to support 2-solar-mass n-stars</a:t>
            </a:r>
          </a:p>
          <a:p>
            <a:r>
              <a:rPr lang="en-US" sz="2200" b="1" dirty="0"/>
              <a:t>Unless:	Strong repulsion in YN and YNN … interactions</a:t>
            </a:r>
            <a:endParaRPr lang="en-DE" sz="2200" b="1" dirty="0"/>
          </a:p>
        </p:txBody>
      </p:sp>
      <p:grpSp>
        <p:nvGrpSpPr>
          <p:cNvPr id="14" name="Group 13">
            <a:extLst>
              <a:ext uri="{FF2B5EF4-FFF2-40B4-BE49-F238E27FC236}">
                <a16:creationId xmlns:a16="http://schemas.microsoft.com/office/drawing/2014/main" id="{29F6E178-D028-4D14-9F3D-ECD20572E29E}"/>
              </a:ext>
            </a:extLst>
          </p:cNvPr>
          <p:cNvGrpSpPr/>
          <p:nvPr/>
        </p:nvGrpSpPr>
        <p:grpSpPr>
          <a:xfrm>
            <a:off x="368115" y="6041789"/>
            <a:ext cx="3999885" cy="523220"/>
            <a:chOff x="5850825" y="6024996"/>
            <a:chExt cx="3999885" cy="523220"/>
          </a:xfrm>
        </p:grpSpPr>
        <p:sp>
          <p:nvSpPr>
            <p:cNvPr id="15" name="TextBox 14">
              <a:extLst>
                <a:ext uri="{FF2B5EF4-FFF2-40B4-BE49-F238E27FC236}">
                  <a16:creationId xmlns:a16="http://schemas.microsoft.com/office/drawing/2014/main" id="{78D1CBE8-5D4D-47C6-B119-4D32ABFDCA49}"/>
                </a:ext>
              </a:extLst>
            </p:cNvPr>
            <p:cNvSpPr txBox="1"/>
            <p:nvPr/>
          </p:nvSpPr>
          <p:spPr>
            <a:xfrm>
              <a:off x="6114294" y="6024996"/>
              <a:ext cx="3736416" cy="523220"/>
            </a:xfrm>
            <a:prstGeom prst="rect">
              <a:avLst/>
            </a:prstGeom>
            <a:noFill/>
          </p:spPr>
          <p:txBody>
            <a:bodyPr wrap="square" rtlCol="0">
              <a:spAutoFit/>
            </a:bodyPr>
            <a:lstStyle/>
            <a:p>
              <a:r>
                <a:rPr lang="de-DE" sz="1400" b="1" i="1" dirty="0"/>
                <a:t>W. Weise, EMMI Workshop - </a:t>
              </a:r>
              <a:r>
                <a:rPr lang="en-US" sz="1400" b="1" i="1" dirty="0"/>
                <a:t>Probing Dense Baryonic Matter with Hadrons (2019)</a:t>
              </a:r>
              <a:endParaRPr lang="de-DE" sz="1400" b="1" i="1" dirty="0"/>
            </a:p>
          </p:txBody>
        </p:sp>
        <p:pic>
          <p:nvPicPr>
            <p:cNvPr id="16" name="Picture 15">
              <a:extLst>
                <a:ext uri="{FF2B5EF4-FFF2-40B4-BE49-F238E27FC236}">
                  <a16:creationId xmlns:a16="http://schemas.microsoft.com/office/drawing/2014/main" id="{1086F019-2747-475B-B25A-38BE1AA15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grpSp>
        <p:nvGrpSpPr>
          <p:cNvPr id="21" name="Group 20">
            <a:extLst>
              <a:ext uri="{FF2B5EF4-FFF2-40B4-BE49-F238E27FC236}">
                <a16:creationId xmlns:a16="http://schemas.microsoft.com/office/drawing/2014/main" id="{F0F9DF57-6E7A-4A40-86F4-AF4FB6C55E7A}"/>
              </a:ext>
            </a:extLst>
          </p:cNvPr>
          <p:cNvGrpSpPr/>
          <p:nvPr/>
        </p:nvGrpSpPr>
        <p:grpSpPr>
          <a:xfrm>
            <a:off x="6528000" y="5972823"/>
            <a:ext cx="5400001" cy="523220"/>
            <a:chOff x="5850825" y="6024996"/>
            <a:chExt cx="5400001" cy="523220"/>
          </a:xfrm>
        </p:grpSpPr>
        <p:sp>
          <p:nvSpPr>
            <p:cNvPr id="22" name="TextBox 21">
              <a:extLst>
                <a:ext uri="{FF2B5EF4-FFF2-40B4-BE49-F238E27FC236}">
                  <a16:creationId xmlns:a16="http://schemas.microsoft.com/office/drawing/2014/main" id="{3A8243AD-05CD-4E43-97AC-BEA1923E2FD4}"/>
                </a:ext>
              </a:extLst>
            </p:cNvPr>
            <p:cNvSpPr txBox="1"/>
            <p:nvPr/>
          </p:nvSpPr>
          <p:spPr>
            <a:xfrm>
              <a:off x="6114294" y="6024996"/>
              <a:ext cx="5136532" cy="523220"/>
            </a:xfrm>
            <a:prstGeom prst="rect">
              <a:avLst/>
            </a:prstGeom>
            <a:noFill/>
          </p:spPr>
          <p:txBody>
            <a:bodyPr wrap="square" rtlCol="0">
              <a:spAutoFit/>
            </a:bodyPr>
            <a:lstStyle/>
            <a:p>
              <a:r>
                <a:rPr lang="de-DE" sz="1400" b="1" i="1" dirty="0"/>
                <a:t>M. Orsaria, H. Rodrigues, F. Weber, G.A. Contrera, arXiv:1308.1657</a:t>
              </a:r>
            </a:p>
            <a:p>
              <a:r>
                <a:rPr lang="de-DE" sz="1400" b="1" i="1" dirty="0"/>
                <a:t>Phys. Rev. C 89, 015806, 2014</a:t>
              </a:r>
            </a:p>
          </p:txBody>
        </p:sp>
        <p:pic>
          <p:nvPicPr>
            <p:cNvPr id="23" name="Picture 22">
              <a:extLst>
                <a:ext uri="{FF2B5EF4-FFF2-40B4-BE49-F238E27FC236}">
                  <a16:creationId xmlns:a16="http://schemas.microsoft.com/office/drawing/2014/main" id="{1199FB7C-028A-4A7A-A1BC-76AB720ADB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pic>
        <p:nvPicPr>
          <p:cNvPr id="24" name="Picture 2">
            <a:extLst>
              <a:ext uri="{FF2B5EF4-FFF2-40B4-BE49-F238E27FC236}">
                <a16:creationId xmlns:a16="http://schemas.microsoft.com/office/drawing/2014/main" id="{80C66D0B-25FB-4D79-B3DD-958B398D0FE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56" t="18332" r="3675" b="5231"/>
          <a:stretch/>
        </p:blipFill>
        <p:spPr bwMode="auto">
          <a:xfrm>
            <a:off x="6311825" y="1659913"/>
            <a:ext cx="5430795" cy="429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7190987B-E981-4479-9F25-6FCA0F3F623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1728950"/>
            <a:ext cx="5875669" cy="4169262"/>
          </a:xfrm>
          <a:prstGeom prst="rect">
            <a:avLst/>
          </a:prstGeom>
        </p:spPr>
      </p:pic>
    </p:spTree>
    <p:extLst>
      <p:ext uri="{BB962C8B-B14F-4D97-AF65-F5344CB8AC3E}">
        <p14:creationId xmlns:p14="http://schemas.microsoft.com/office/powerpoint/2010/main" val="62000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A1C1-DA50-43F0-B391-FAE9F052F635}"/>
              </a:ext>
            </a:extLst>
          </p:cNvPr>
          <p:cNvSpPr>
            <a:spLocks noGrp="1"/>
          </p:cNvSpPr>
          <p:nvPr>
            <p:ph type="title"/>
          </p:nvPr>
        </p:nvSpPr>
        <p:spPr/>
        <p:txBody>
          <a:bodyPr/>
          <a:lstStyle/>
          <a:p>
            <a:r>
              <a:rPr lang="en-US" dirty="0">
                <a:solidFill>
                  <a:prstClr val="white"/>
                </a:solidFill>
              </a:rPr>
              <a:t>‘S</a:t>
            </a:r>
            <a:r>
              <a:rPr lang="en-US" sz="2800" dirty="0">
                <a:solidFill>
                  <a:prstClr val="white"/>
                </a:solidFill>
              </a:rPr>
              <a:t>TRANGE</a:t>
            </a:r>
            <a:r>
              <a:rPr lang="en-US" dirty="0">
                <a:solidFill>
                  <a:prstClr val="white"/>
                </a:solidFill>
              </a:rPr>
              <a:t> M</a:t>
            </a:r>
            <a:r>
              <a:rPr lang="en-US" sz="2800" dirty="0">
                <a:solidFill>
                  <a:prstClr val="white"/>
                </a:solidFill>
              </a:rPr>
              <a:t>ATTER</a:t>
            </a:r>
            <a:r>
              <a:rPr lang="en-US" dirty="0">
                <a:solidFill>
                  <a:prstClr val="white"/>
                </a:solidFill>
              </a:rPr>
              <a:t>’ – H</a:t>
            </a:r>
            <a:r>
              <a:rPr lang="en-US" sz="2800" dirty="0">
                <a:solidFill>
                  <a:prstClr val="white"/>
                </a:solidFill>
              </a:rPr>
              <a:t>YPERONS</a:t>
            </a:r>
            <a:r>
              <a:rPr lang="en-US" dirty="0">
                <a:solidFill>
                  <a:prstClr val="white"/>
                </a:solidFill>
              </a:rPr>
              <a:t> I</a:t>
            </a:r>
            <a:r>
              <a:rPr lang="en-US" sz="2800" dirty="0">
                <a:solidFill>
                  <a:prstClr val="white"/>
                </a:solidFill>
              </a:rPr>
              <a:t>N</a:t>
            </a:r>
            <a:r>
              <a:rPr lang="en-US" dirty="0">
                <a:solidFill>
                  <a:prstClr val="white"/>
                </a:solidFill>
              </a:rPr>
              <a:t> M</a:t>
            </a:r>
            <a:r>
              <a:rPr lang="en-US" sz="2800" dirty="0">
                <a:solidFill>
                  <a:prstClr val="white"/>
                </a:solidFill>
              </a:rPr>
              <a:t>ASSIVE</a:t>
            </a:r>
            <a:r>
              <a:rPr lang="en-US" dirty="0">
                <a:solidFill>
                  <a:prstClr val="white"/>
                </a:solidFill>
              </a:rPr>
              <a:t> N</a:t>
            </a:r>
            <a:r>
              <a:rPr lang="en-US" sz="2800" dirty="0">
                <a:solidFill>
                  <a:prstClr val="white"/>
                </a:solidFill>
              </a:rPr>
              <a:t>EUTRON</a:t>
            </a:r>
            <a:r>
              <a:rPr lang="en-US" dirty="0">
                <a:solidFill>
                  <a:prstClr val="white"/>
                </a:solidFill>
              </a:rPr>
              <a:t> S</a:t>
            </a:r>
            <a:r>
              <a:rPr lang="en-US" sz="2800" dirty="0">
                <a:solidFill>
                  <a:prstClr val="white"/>
                </a:solidFill>
              </a:rPr>
              <a:t>TARS</a:t>
            </a:r>
            <a:endParaRPr lang="en-DE" dirty="0"/>
          </a:p>
        </p:txBody>
      </p:sp>
      <p:sp>
        <p:nvSpPr>
          <p:cNvPr id="3" name="Date Placeholder 2">
            <a:extLst>
              <a:ext uri="{FF2B5EF4-FFF2-40B4-BE49-F238E27FC236}">
                <a16:creationId xmlns:a16="http://schemas.microsoft.com/office/drawing/2014/main" id="{BD5E0316-4C76-477F-8D85-E3762AAFDD11}"/>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CF396636-5D61-45E2-BD95-0FAB9C7BEEA0}"/>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23C3D99E-730F-4796-B6A9-48EC36553B7A}"/>
              </a:ext>
            </a:extLst>
          </p:cNvPr>
          <p:cNvSpPr>
            <a:spLocks noGrp="1"/>
          </p:cNvSpPr>
          <p:nvPr>
            <p:ph type="sldNum" sz="quarter" idx="12"/>
          </p:nvPr>
        </p:nvSpPr>
        <p:spPr/>
        <p:txBody>
          <a:bodyPr/>
          <a:lstStyle/>
          <a:p>
            <a:fld id="{2A4535BA-AEF2-4785-BF1B-EDE950106C20}" type="slidenum">
              <a:rPr lang="en-GB" smtClean="0"/>
              <a:pPr/>
              <a:t>46</a:t>
            </a:fld>
            <a:endParaRPr lang="en-GB" dirty="0"/>
          </a:p>
        </p:txBody>
      </p:sp>
      <p:sp>
        <p:nvSpPr>
          <p:cNvPr id="13" name="Rectangle 12">
            <a:extLst>
              <a:ext uri="{FF2B5EF4-FFF2-40B4-BE49-F238E27FC236}">
                <a16:creationId xmlns:a16="http://schemas.microsoft.com/office/drawing/2014/main" id="{B372A47B-CF8F-47DB-944C-37A943BB6F29}"/>
              </a:ext>
            </a:extLst>
          </p:cNvPr>
          <p:cNvSpPr/>
          <p:nvPr/>
        </p:nvSpPr>
        <p:spPr>
          <a:xfrm>
            <a:off x="1576059" y="831081"/>
            <a:ext cx="9903882" cy="769441"/>
          </a:xfrm>
          <a:prstGeom prst="rect">
            <a:avLst/>
          </a:prstGeom>
          <a:solidFill>
            <a:srgbClr val="FF0000">
              <a:alpha val="60000"/>
            </a:srgbClr>
          </a:solidFill>
          <a:ln w="38100">
            <a:solidFill>
              <a:schemeClr val="tx1"/>
            </a:solidFill>
          </a:ln>
        </p:spPr>
        <p:txBody>
          <a:bodyPr wrap="square">
            <a:spAutoFit/>
          </a:bodyPr>
          <a:lstStyle/>
          <a:p>
            <a:r>
              <a:rPr lang="en-US" sz="2200" b="1" dirty="0"/>
              <a:t>But:	Inclusion of hyperons results in </a:t>
            </a:r>
            <a:r>
              <a:rPr lang="en-US" sz="2200" b="1" dirty="0" err="1"/>
              <a:t>EoS</a:t>
            </a:r>
            <a:r>
              <a:rPr lang="en-US" sz="2200" b="1" dirty="0"/>
              <a:t> too soft to support 2-solar-mass n-stars</a:t>
            </a:r>
          </a:p>
          <a:p>
            <a:r>
              <a:rPr lang="en-US" sz="2200" b="1" dirty="0"/>
              <a:t>Unless:	Strong repulsion in YN and YNN … interactions</a:t>
            </a:r>
            <a:endParaRPr lang="en-DE" sz="2200" b="1" dirty="0"/>
          </a:p>
        </p:txBody>
      </p:sp>
      <p:grpSp>
        <p:nvGrpSpPr>
          <p:cNvPr id="14" name="Group 13">
            <a:extLst>
              <a:ext uri="{FF2B5EF4-FFF2-40B4-BE49-F238E27FC236}">
                <a16:creationId xmlns:a16="http://schemas.microsoft.com/office/drawing/2014/main" id="{29F6E178-D028-4D14-9F3D-ECD20572E29E}"/>
              </a:ext>
            </a:extLst>
          </p:cNvPr>
          <p:cNvGrpSpPr/>
          <p:nvPr/>
        </p:nvGrpSpPr>
        <p:grpSpPr>
          <a:xfrm>
            <a:off x="368115" y="6041789"/>
            <a:ext cx="3999885" cy="523220"/>
            <a:chOff x="5850825" y="6024996"/>
            <a:chExt cx="3999885" cy="523220"/>
          </a:xfrm>
        </p:grpSpPr>
        <p:sp>
          <p:nvSpPr>
            <p:cNvPr id="15" name="TextBox 14">
              <a:extLst>
                <a:ext uri="{FF2B5EF4-FFF2-40B4-BE49-F238E27FC236}">
                  <a16:creationId xmlns:a16="http://schemas.microsoft.com/office/drawing/2014/main" id="{78D1CBE8-5D4D-47C6-B119-4D32ABFDCA49}"/>
                </a:ext>
              </a:extLst>
            </p:cNvPr>
            <p:cNvSpPr txBox="1"/>
            <p:nvPr/>
          </p:nvSpPr>
          <p:spPr>
            <a:xfrm>
              <a:off x="6114294" y="6024996"/>
              <a:ext cx="3736416" cy="523220"/>
            </a:xfrm>
            <a:prstGeom prst="rect">
              <a:avLst/>
            </a:prstGeom>
            <a:noFill/>
          </p:spPr>
          <p:txBody>
            <a:bodyPr wrap="square" rtlCol="0">
              <a:spAutoFit/>
            </a:bodyPr>
            <a:lstStyle/>
            <a:p>
              <a:r>
                <a:rPr lang="de-DE" sz="1400" b="1" i="1" dirty="0"/>
                <a:t>W. Weise, EMMI Workshop - </a:t>
              </a:r>
              <a:r>
                <a:rPr lang="en-US" sz="1400" b="1" i="1" dirty="0"/>
                <a:t>Probing Dense Baryonic Matter with Hadrons (2019)</a:t>
              </a:r>
              <a:endParaRPr lang="de-DE" sz="1400" b="1" i="1" dirty="0"/>
            </a:p>
          </p:txBody>
        </p:sp>
        <p:pic>
          <p:nvPicPr>
            <p:cNvPr id="16" name="Picture 15">
              <a:extLst>
                <a:ext uri="{FF2B5EF4-FFF2-40B4-BE49-F238E27FC236}">
                  <a16:creationId xmlns:a16="http://schemas.microsoft.com/office/drawing/2014/main" id="{1086F019-2747-475B-B25A-38BE1AA15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0825" y="6127371"/>
              <a:ext cx="327122" cy="216024"/>
            </a:xfrm>
            <a:prstGeom prst="rect">
              <a:avLst/>
            </a:prstGeom>
          </p:spPr>
        </p:pic>
      </p:grpSp>
      <p:grpSp>
        <p:nvGrpSpPr>
          <p:cNvPr id="19" name="Group 18">
            <a:extLst>
              <a:ext uri="{FF2B5EF4-FFF2-40B4-BE49-F238E27FC236}">
                <a16:creationId xmlns:a16="http://schemas.microsoft.com/office/drawing/2014/main" id="{863AD275-8C54-4259-8F76-8FC710CC7137}"/>
              </a:ext>
            </a:extLst>
          </p:cNvPr>
          <p:cNvGrpSpPr/>
          <p:nvPr/>
        </p:nvGrpSpPr>
        <p:grpSpPr>
          <a:xfrm>
            <a:off x="5952000" y="1880255"/>
            <a:ext cx="6239999" cy="3686562"/>
            <a:chOff x="5952000" y="1880255"/>
            <a:chExt cx="6145002" cy="3528000"/>
          </a:xfrm>
        </p:grpSpPr>
        <p:pic>
          <p:nvPicPr>
            <p:cNvPr id="17" name="Picture 16">
              <a:extLst>
                <a:ext uri="{FF2B5EF4-FFF2-40B4-BE49-F238E27FC236}">
                  <a16:creationId xmlns:a16="http://schemas.microsoft.com/office/drawing/2014/main" id="{23E6F77F-9C23-4BD9-8C13-41BD36E46E86}"/>
                </a:ext>
              </a:extLst>
            </p:cNvPr>
            <p:cNvPicPr>
              <a:picLocks noChangeAspect="1"/>
            </p:cNvPicPr>
            <p:nvPr/>
          </p:nvPicPr>
          <p:blipFill rotWithShape="1">
            <a:blip r:embed="rId3">
              <a:clrChange>
                <a:clrFrom>
                  <a:srgbClr val="FFFFFF"/>
                </a:clrFrom>
                <a:clrTo>
                  <a:srgbClr val="FFFFFF">
                    <a:alpha val="0"/>
                  </a:srgbClr>
                </a:clrTo>
              </a:clrChange>
            </a:blip>
            <a:srcRect l="15167" t="26903" r="33467" b="20604"/>
            <a:stretch/>
          </p:blipFill>
          <p:spPr>
            <a:xfrm>
              <a:off x="5952000" y="1880255"/>
              <a:ext cx="6137456" cy="3528000"/>
            </a:xfrm>
            <a:prstGeom prst="rect">
              <a:avLst/>
            </a:prstGeom>
          </p:spPr>
        </p:pic>
        <p:sp>
          <p:nvSpPr>
            <p:cNvPr id="18" name="Rectangle 17">
              <a:extLst>
                <a:ext uri="{FF2B5EF4-FFF2-40B4-BE49-F238E27FC236}">
                  <a16:creationId xmlns:a16="http://schemas.microsoft.com/office/drawing/2014/main" id="{E130768F-C4EF-4DC9-BF0A-D746B0B2FC35}"/>
                </a:ext>
              </a:extLst>
            </p:cNvPr>
            <p:cNvSpPr/>
            <p:nvPr/>
          </p:nvSpPr>
          <p:spPr>
            <a:xfrm>
              <a:off x="11064000" y="1908230"/>
              <a:ext cx="1033002" cy="765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20" name="Rectangle 19">
            <a:extLst>
              <a:ext uri="{FF2B5EF4-FFF2-40B4-BE49-F238E27FC236}">
                <a16:creationId xmlns:a16="http://schemas.microsoft.com/office/drawing/2014/main" id="{7D2E4452-551A-4322-BA3B-019F6D74A9C8}"/>
              </a:ext>
            </a:extLst>
          </p:cNvPr>
          <p:cNvSpPr/>
          <p:nvPr/>
        </p:nvSpPr>
        <p:spPr>
          <a:xfrm>
            <a:off x="5448000" y="5687988"/>
            <a:ext cx="6663866" cy="769441"/>
          </a:xfrm>
          <a:prstGeom prst="rect">
            <a:avLst/>
          </a:prstGeom>
          <a:solidFill>
            <a:srgbClr val="FFC000"/>
          </a:solidFill>
        </p:spPr>
        <p:txBody>
          <a:bodyPr wrap="square">
            <a:spAutoFit/>
          </a:bodyPr>
          <a:lstStyle/>
          <a:p>
            <a:r>
              <a:rPr lang="en-US" sz="2200" b="1" dirty="0">
                <a:solidFill>
                  <a:srgbClr val="002060"/>
                </a:solidFill>
              </a:rPr>
              <a:t>Extrapolations using </a:t>
            </a:r>
            <a:r>
              <a:rPr lang="el-GR" sz="2200" b="1" dirty="0">
                <a:solidFill>
                  <a:srgbClr val="002060"/>
                </a:solidFill>
              </a:rPr>
              <a:t>Λ</a:t>
            </a:r>
            <a:r>
              <a:rPr lang="en-US" sz="2200" b="1" dirty="0">
                <a:solidFill>
                  <a:srgbClr val="002060"/>
                </a:solidFill>
              </a:rPr>
              <a:t> single particle potential in neutron (star) matter from Chiral SU(3) EFT interactions</a:t>
            </a:r>
            <a:endParaRPr lang="en-DE" sz="2200" b="1" dirty="0">
              <a:solidFill>
                <a:srgbClr val="002060"/>
              </a:solidFill>
            </a:endParaRPr>
          </a:p>
        </p:txBody>
      </p:sp>
      <p:pic>
        <p:nvPicPr>
          <p:cNvPr id="6" name="Picture 5">
            <a:extLst>
              <a:ext uri="{FF2B5EF4-FFF2-40B4-BE49-F238E27FC236}">
                <a16:creationId xmlns:a16="http://schemas.microsoft.com/office/drawing/2014/main" id="{16E867E5-5F7C-4B7E-A268-537F1A07615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1728950"/>
            <a:ext cx="5875669" cy="4169262"/>
          </a:xfrm>
          <a:prstGeom prst="rect">
            <a:avLst/>
          </a:prstGeom>
        </p:spPr>
      </p:pic>
    </p:spTree>
    <p:extLst>
      <p:ext uri="{BB962C8B-B14F-4D97-AF65-F5344CB8AC3E}">
        <p14:creationId xmlns:p14="http://schemas.microsoft.com/office/powerpoint/2010/main" val="3733045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1D05169-84B8-4BA0-9D05-FC324A323DF5}"/>
              </a:ext>
            </a:extLst>
          </p:cNvPr>
          <p:cNvGrpSpPr/>
          <p:nvPr/>
        </p:nvGrpSpPr>
        <p:grpSpPr>
          <a:xfrm>
            <a:off x="-67099" y="946771"/>
            <a:ext cx="5641558" cy="5314205"/>
            <a:chOff x="91291" y="862923"/>
            <a:chExt cx="5641558" cy="5314205"/>
          </a:xfrm>
        </p:grpSpPr>
        <p:pic>
          <p:nvPicPr>
            <p:cNvPr id="8" name="Picture 4">
              <a:extLst>
                <a:ext uri="{FF2B5EF4-FFF2-40B4-BE49-F238E27FC236}">
                  <a16:creationId xmlns:a16="http://schemas.microsoft.com/office/drawing/2014/main" id="{55A5AEC7-0D08-4FF7-AE62-23C1156EFDE6}"/>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267" r="1934" b="1550"/>
            <a:stretch/>
          </p:blipFill>
          <p:spPr bwMode="auto">
            <a:xfrm>
              <a:off x="91291" y="862923"/>
              <a:ext cx="5641558" cy="531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EBACCDDB-AF76-447D-BC39-0B4EC565ADDA}"/>
                </a:ext>
              </a:extLst>
            </p:cNvPr>
            <p:cNvSpPr/>
            <p:nvPr/>
          </p:nvSpPr>
          <p:spPr>
            <a:xfrm>
              <a:off x="1102123" y="966360"/>
              <a:ext cx="313877" cy="4622640"/>
            </a:xfrm>
            <a:prstGeom prst="rect">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800" b="1" dirty="0">
                <a:solidFill>
                  <a:srgbClr val="002060"/>
                </a:solidFill>
              </a:endParaRPr>
            </a:p>
          </p:txBody>
        </p:sp>
        <p:sp>
          <p:nvSpPr>
            <p:cNvPr id="18" name="TextBox 17">
              <a:extLst>
                <a:ext uri="{FF2B5EF4-FFF2-40B4-BE49-F238E27FC236}">
                  <a16:creationId xmlns:a16="http://schemas.microsoft.com/office/drawing/2014/main" id="{1F4B2318-CAAB-48A8-A1CB-1ECCB44BF7BC}"/>
                </a:ext>
              </a:extLst>
            </p:cNvPr>
            <p:cNvSpPr txBox="1"/>
            <p:nvPr/>
          </p:nvSpPr>
          <p:spPr>
            <a:xfrm>
              <a:off x="1416000" y="917115"/>
              <a:ext cx="891591" cy="523220"/>
            </a:xfrm>
            <a:prstGeom prst="rect">
              <a:avLst/>
            </a:prstGeom>
            <a:noFill/>
          </p:spPr>
          <p:txBody>
            <a:bodyPr wrap="none" rtlCol="0">
              <a:spAutoFit/>
            </a:bodyPr>
            <a:lstStyle/>
            <a:p>
              <a:r>
                <a:rPr lang="en-US" sz="2800" b="1" dirty="0">
                  <a:solidFill>
                    <a:srgbClr val="002060"/>
                  </a:solidFill>
                </a:rPr>
                <a:t>CBM</a:t>
              </a:r>
              <a:endParaRPr lang="en-DE" sz="2800" b="1" dirty="0">
                <a:solidFill>
                  <a:srgbClr val="002060"/>
                </a:solidFill>
              </a:endParaRPr>
            </a:p>
          </p:txBody>
        </p:sp>
      </p:grpSp>
      <p:sp>
        <p:nvSpPr>
          <p:cNvPr id="2" name="Title 1">
            <a:extLst>
              <a:ext uri="{FF2B5EF4-FFF2-40B4-BE49-F238E27FC236}">
                <a16:creationId xmlns:a16="http://schemas.microsoft.com/office/drawing/2014/main" id="{9718077F-2E78-4040-81BA-C455E30F1CFB}"/>
              </a:ext>
            </a:extLst>
          </p:cNvPr>
          <p:cNvSpPr>
            <a:spLocks noGrp="1"/>
          </p:cNvSpPr>
          <p:nvPr>
            <p:ph type="title"/>
          </p:nvPr>
        </p:nvSpPr>
        <p:spPr/>
        <p:txBody>
          <a:bodyPr/>
          <a:lstStyle/>
          <a:p>
            <a:r>
              <a:rPr lang="en-US" dirty="0"/>
              <a:t>U</a:t>
            </a:r>
            <a:r>
              <a:rPr lang="en-US" sz="2800" dirty="0"/>
              <a:t>NDERSTANDING</a:t>
            </a:r>
            <a:r>
              <a:rPr lang="en-US" dirty="0"/>
              <a:t> </a:t>
            </a:r>
            <a:r>
              <a:rPr lang="el-GR" dirty="0"/>
              <a:t>Λ</a:t>
            </a:r>
            <a:r>
              <a:rPr lang="en-US" dirty="0"/>
              <a:t>-N, </a:t>
            </a:r>
            <a:r>
              <a:rPr lang="el-GR" dirty="0"/>
              <a:t>Λ</a:t>
            </a:r>
            <a:r>
              <a:rPr lang="en-US" dirty="0"/>
              <a:t>-</a:t>
            </a:r>
            <a:r>
              <a:rPr lang="el-GR" dirty="0"/>
              <a:t>Λ</a:t>
            </a:r>
            <a:r>
              <a:rPr lang="en-US" dirty="0"/>
              <a:t> I</a:t>
            </a:r>
            <a:r>
              <a:rPr lang="en-US" sz="2800" dirty="0"/>
              <a:t>NTERACTIONS</a:t>
            </a:r>
            <a:r>
              <a:rPr lang="en-US" dirty="0"/>
              <a:t> W</a:t>
            </a:r>
            <a:r>
              <a:rPr lang="en-US" sz="2800" dirty="0"/>
              <a:t>ITH</a:t>
            </a:r>
            <a:r>
              <a:rPr lang="en-US" dirty="0"/>
              <a:t> CBM</a:t>
            </a:r>
            <a:endParaRPr lang="en-DE" dirty="0"/>
          </a:p>
        </p:txBody>
      </p:sp>
      <p:sp>
        <p:nvSpPr>
          <p:cNvPr id="3" name="Date Placeholder 2">
            <a:extLst>
              <a:ext uri="{FF2B5EF4-FFF2-40B4-BE49-F238E27FC236}">
                <a16:creationId xmlns:a16="http://schemas.microsoft.com/office/drawing/2014/main" id="{318BC229-EF42-4EAA-A4E8-D2C222BF37AA}"/>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BA084495-DC06-41FC-A389-E1EE86E8EBE7}"/>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9BD2552-472E-4CAA-8AAE-47DAE0FA32D4}"/>
              </a:ext>
            </a:extLst>
          </p:cNvPr>
          <p:cNvSpPr>
            <a:spLocks noGrp="1"/>
          </p:cNvSpPr>
          <p:nvPr>
            <p:ph type="sldNum" sz="quarter" idx="12"/>
          </p:nvPr>
        </p:nvSpPr>
        <p:spPr/>
        <p:txBody>
          <a:bodyPr/>
          <a:lstStyle/>
          <a:p>
            <a:fld id="{2A4535BA-AEF2-4785-BF1B-EDE950106C20}" type="slidenum">
              <a:rPr lang="en-GB" smtClean="0"/>
              <a:pPr/>
              <a:t>47</a:t>
            </a:fld>
            <a:endParaRPr lang="en-GB" dirty="0"/>
          </a:p>
        </p:txBody>
      </p:sp>
      <p:sp>
        <p:nvSpPr>
          <p:cNvPr id="13" name="Textfeld 4">
            <a:extLst>
              <a:ext uri="{FF2B5EF4-FFF2-40B4-BE49-F238E27FC236}">
                <a16:creationId xmlns:a16="http://schemas.microsoft.com/office/drawing/2014/main" id="{5EAB8334-53E2-4A37-AB49-201BCE1BCCA9}"/>
              </a:ext>
            </a:extLst>
          </p:cNvPr>
          <p:cNvSpPr txBox="1"/>
          <p:nvPr/>
        </p:nvSpPr>
        <p:spPr>
          <a:xfrm>
            <a:off x="5987029" y="3665481"/>
            <a:ext cx="5797491" cy="1569660"/>
          </a:xfrm>
          <a:prstGeom prst="rect">
            <a:avLst/>
          </a:prstGeom>
          <a:solidFill>
            <a:srgbClr val="92D050"/>
          </a:solidFill>
        </p:spPr>
        <p:txBody>
          <a:bodyPr wrap="square" rtlCol="0">
            <a:spAutoFit/>
          </a:bodyPr>
          <a:lstStyle/>
          <a:p>
            <a:r>
              <a:rPr lang="de-DE" sz="2400" b="1" u="sng" dirty="0">
                <a:solidFill>
                  <a:srgbClr val="002060"/>
                </a:solidFill>
                <a:ea typeface="Tahoma" panose="020B0604030504040204" pitchFamily="34" charset="0"/>
                <a:cs typeface="Tahoma" panose="020B0604030504040204" pitchFamily="34" charset="0"/>
              </a:rPr>
              <a:t>Experimental Observables</a:t>
            </a:r>
          </a:p>
          <a:p>
            <a:pPr marL="180975" indent="-180975">
              <a:buFont typeface="Arial" panose="020B0604020202020204" pitchFamily="34" charset="0"/>
              <a:buChar char="•"/>
            </a:pPr>
            <a:r>
              <a:rPr lang="de-DE" sz="2400" b="1" dirty="0">
                <a:solidFill>
                  <a:srgbClr val="002060"/>
                </a:solidFill>
                <a:ea typeface="Tahoma" panose="020B0604030504040204" pitchFamily="34" charset="0"/>
                <a:cs typeface="Tahoma" panose="020B0604030504040204" pitchFamily="34" charset="0"/>
              </a:rPr>
              <a:t>Particle Yields (also shown in the image) </a:t>
            </a:r>
          </a:p>
          <a:p>
            <a:pPr marL="180975" indent="-180975">
              <a:buFont typeface="Arial" panose="020B0604020202020204" pitchFamily="34" charset="0"/>
              <a:buChar char="•"/>
            </a:pPr>
            <a:r>
              <a:rPr lang="de-DE" sz="2400" b="1" dirty="0">
                <a:solidFill>
                  <a:srgbClr val="002060"/>
                </a:solidFill>
                <a:ea typeface="Tahoma" panose="020B0604030504040204" pitchFamily="34" charset="0"/>
                <a:cs typeface="Tahoma" panose="020B0604030504040204" pitchFamily="34" charset="0"/>
              </a:rPr>
              <a:t>Lifetimes</a:t>
            </a:r>
          </a:p>
          <a:p>
            <a:pPr marL="180975" indent="-180975">
              <a:buFont typeface="Arial" panose="020B0604020202020204" pitchFamily="34" charset="0"/>
              <a:buChar char="•"/>
            </a:pPr>
            <a:r>
              <a:rPr lang="de-DE" sz="2400" b="1" dirty="0">
                <a:solidFill>
                  <a:srgbClr val="002060"/>
                </a:solidFill>
                <a:ea typeface="Tahoma" panose="020B0604030504040204" pitchFamily="34" charset="0"/>
                <a:cs typeface="Tahoma" panose="020B0604030504040204" pitchFamily="34" charset="0"/>
              </a:rPr>
              <a:t>Collective Flow </a:t>
            </a:r>
          </a:p>
        </p:txBody>
      </p:sp>
      <p:grpSp>
        <p:nvGrpSpPr>
          <p:cNvPr id="14" name="Group 13">
            <a:extLst>
              <a:ext uri="{FF2B5EF4-FFF2-40B4-BE49-F238E27FC236}">
                <a16:creationId xmlns:a16="http://schemas.microsoft.com/office/drawing/2014/main" id="{07D114B9-4A79-4073-B493-ED9A77ED7E0F}"/>
              </a:ext>
            </a:extLst>
          </p:cNvPr>
          <p:cNvGrpSpPr/>
          <p:nvPr/>
        </p:nvGrpSpPr>
        <p:grpSpPr>
          <a:xfrm>
            <a:off x="91291" y="6221578"/>
            <a:ext cx="5070597" cy="307777"/>
            <a:chOff x="5860113" y="6024996"/>
            <a:chExt cx="5070597" cy="307777"/>
          </a:xfrm>
        </p:grpSpPr>
        <p:sp>
          <p:nvSpPr>
            <p:cNvPr id="15" name="TextBox 14">
              <a:extLst>
                <a:ext uri="{FF2B5EF4-FFF2-40B4-BE49-F238E27FC236}">
                  <a16:creationId xmlns:a16="http://schemas.microsoft.com/office/drawing/2014/main" id="{7976C672-A55A-4EC7-8DDD-C52240B93689}"/>
                </a:ext>
              </a:extLst>
            </p:cNvPr>
            <p:cNvSpPr txBox="1"/>
            <p:nvPr/>
          </p:nvSpPr>
          <p:spPr>
            <a:xfrm>
              <a:off x="6114294" y="6024996"/>
              <a:ext cx="4816416" cy="307777"/>
            </a:xfrm>
            <a:prstGeom prst="rect">
              <a:avLst/>
            </a:prstGeom>
            <a:noFill/>
          </p:spPr>
          <p:txBody>
            <a:bodyPr wrap="square" rtlCol="0">
              <a:spAutoFit/>
            </a:bodyPr>
            <a:lstStyle/>
            <a:p>
              <a:r>
                <a:rPr lang="fr-FR" sz="1400" b="1" i="1" dirty="0"/>
                <a:t>Thermal Model: A. Andronic et al., Phys. </a:t>
              </a:r>
              <a:r>
                <a:rPr lang="fr-FR" sz="1400" b="1" i="1" dirty="0" err="1"/>
                <a:t>Lett</a:t>
              </a:r>
              <a:r>
                <a:rPr lang="fr-FR" sz="1400" b="1" i="1" dirty="0"/>
                <a:t>. B697 (2011) 203</a:t>
              </a:r>
            </a:p>
          </p:txBody>
        </p:sp>
        <p:pic>
          <p:nvPicPr>
            <p:cNvPr id="16" name="Picture 15">
              <a:extLst>
                <a:ext uri="{FF2B5EF4-FFF2-40B4-BE49-F238E27FC236}">
                  <a16:creationId xmlns:a16="http://schemas.microsoft.com/office/drawing/2014/main" id="{E96983D2-3CAD-4FB2-9E49-B746BBA0EC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0113" y="6089017"/>
              <a:ext cx="327122" cy="216024"/>
            </a:xfrm>
            <a:prstGeom prst="rect">
              <a:avLst/>
            </a:prstGeom>
          </p:spPr>
        </p:pic>
      </p:grpSp>
      <p:sp>
        <p:nvSpPr>
          <p:cNvPr id="25" name="Rectangle 24">
            <a:extLst>
              <a:ext uri="{FF2B5EF4-FFF2-40B4-BE49-F238E27FC236}">
                <a16:creationId xmlns:a16="http://schemas.microsoft.com/office/drawing/2014/main" id="{E7B3A933-5B4D-4A2C-97B0-A72EE3EF96CB}"/>
              </a:ext>
            </a:extLst>
          </p:cNvPr>
          <p:cNvSpPr/>
          <p:nvPr/>
        </p:nvSpPr>
        <p:spPr>
          <a:xfrm>
            <a:off x="6509248" y="894778"/>
            <a:ext cx="4711580" cy="1200329"/>
          </a:xfrm>
          <a:prstGeom prst="rect">
            <a:avLst/>
          </a:prstGeom>
          <a:solidFill>
            <a:srgbClr val="FFC000"/>
          </a:solidFill>
          <a:ln w="38100">
            <a:noFill/>
          </a:ln>
        </p:spPr>
        <p:txBody>
          <a:bodyPr wrap="square">
            <a:spAutoFit/>
          </a:bodyPr>
          <a:lstStyle/>
          <a:p>
            <a:pPr algn="ctr"/>
            <a:r>
              <a:rPr lang="en-US" sz="2400" b="1" u="sng" dirty="0" err="1"/>
              <a:t>Hypernuclei</a:t>
            </a:r>
            <a:r>
              <a:rPr lang="en-US" sz="2400" b="1" dirty="0"/>
              <a:t> produced in dense matter are excellent particles to study </a:t>
            </a:r>
            <a:r>
              <a:rPr lang="el-GR" sz="2400" b="1" dirty="0"/>
              <a:t>Λ</a:t>
            </a:r>
            <a:r>
              <a:rPr lang="en-US" sz="2400" b="1" dirty="0"/>
              <a:t>-N, </a:t>
            </a:r>
            <a:r>
              <a:rPr lang="el-GR" sz="2400" b="1" dirty="0"/>
              <a:t>Λ</a:t>
            </a:r>
            <a:r>
              <a:rPr lang="en-US" sz="2400" b="1" dirty="0"/>
              <a:t>-</a:t>
            </a:r>
            <a:r>
              <a:rPr lang="el-GR" sz="2400" b="1" dirty="0"/>
              <a:t>Λ</a:t>
            </a:r>
            <a:r>
              <a:rPr lang="en-US" sz="2400" b="1" dirty="0"/>
              <a:t> interactions!</a:t>
            </a:r>
            <a:endParaRPr lang="en-DE" sz="2400" b="1" dirty="0"/>
          </a:p>
        </p:txBody>
      </p:sp>
      <p:grpSp>
        <p:nvGrpSpPr>
          <p:cNvPr id="12" name="Group 11">
            <a:extLst>
              <a:ext uri="{FF2B5EF4-FFF2-40B4-BE49-F238E27FC236}">
                <a16:creationId xmlns:a16="http://schemas.microsoft.com/office/drawing/2014/main" id="{B5F5E691-EB5E-4892-822F-726888B50CFA}"/>
              </a:ext>
            </a:extLst>
          </p:cNvPr>
          <p:cNvGrpSpPr/>
          <p:nvPr/>
        </p:nvGrpSpPr>
        <p:grpSpPr>
          <a:xfrm>
            <a:off x="5905064" y="2388687"/>
            <a:ext cx="1397218" cy="900000"/>
            <a:chOff x="8389229" y="1019820"/>
            <a:chExt cx="1397218" cy="900000"/>
          </a:xfrm>
        </p:grpSpPr>
        <p:grpSp>
          <p:nvGrpSpPr>
            <p:cNvPr id="7" name="Group 6">
              <a:extLst>
                <a:ext uri="{FF2B5EF4-FFF2-40B4-BE49-F238E27FC236}">
                  <a16:creationId xmlns:a16="http://schemas.microsoft.com/office/drawing/2014/main" id="{F6AD3BBB-3FA4-4C6B-A72C-8D66F0395C75}"/>
                </a:ext>
              </a:extLst>
            </p:cNvPr>
            <p:cNvGrpSpPr/>
            <p:nvPr/>
          </p:nvGrpSpPr>
          <p:grpSpPr>
            <a:xfrm>
              <a:off x="8886447" y="1019820"/>
              <a:ext cx="900000" cy="900000"/>
              <a:chOff x="6505201" y="1773000"/>
              <a:chExt cx="900000" cy="900000"/>
            </a:xfrm>
          </p:grpSpPr>
          <p:sp>
            <p:nvSpPr>
              <p:cNvPr id="6" name="Flowchart: Connector 5">
                <a:extLst>
                  <a:ext uri="{FF2B5EF4-FFF2-40B4-BE49-F238E27FC236}">
                    <a16:creationId xmlns:a16="http://schemas.microsoft.com/office/drawing/2014/main" id="{16EEC33F-6C5D-4D65-9A52-164CB1339A54}"/>
                  </a:ext>
                </a:extLst>
              </p:cNvPr>
              <p:cNvSpPr>
                <a:spLocks noChangeAspect="1"/>
              </p:cNvSpPr>
              <p:nvPr/>
            </p:nvSpPr>
            <p:spPr>
              <a:xfrm>
                <a:off x="6505201" y="1773000"/>
                <a:ext cx="900000" cy="90000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6" name="Flowchart: Connector 25">
                <a:extLst>
                  <a:ext uri="{FF2B5EF4-FFF2-40B4-BE49-F238E27FC236}">
                    <a16:creationId xmlns:a16="http://schemas.microsoft.com/office/drawing/2014/main" id="{72E3C97E-52A7-4FBC-B8DE-CEF600890D97}"/>
                  </a:ext>
                </a:extLst>
              </p:cNvPr>
              <p:cNvSpPr>
                <a:spLocks noChangeAspect="1"/>
              </p:cNvSpPr>
              <p:nvPr/>
            </p:nvSpPr>
            <p:spPr>
              <a:xfrm>
                <a:off x="6585291" y="1910994"/>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t>
                </a:r>
                <a:endParaRPr lang="en-DE" b="1" dirty="0"/>
              </a:p>
            </p:txBody>
          </p:sp>
          <p:sp>
            <p:nvSpPr>
              <p:cNvPr id="27" name="Flowchart: Connector 26">
                <a:extLst>
                  <a:ext uri="{FF2B5EF4-FFF2-40B4-BE49-F238E27FC236}">
                    <a16:creationId xmlns:a16="http://schemas.microsoft.com/office/drawing/2014/main" id="{D4BA242C-07D3-4E17-8ABC-0915E5C471BD}"/>
                  </a:ext>
                </a:extLst>
              </p:cNvPr>
              <p:cNvSpPr>
                <a:spLocks noChangeAspect="1"/>
              </p:cNvSpPr>
              <p:nvPr/>
            </p:nvSpPr>
            <p:spPr>
              <a:xfrm>
                <a:off x="6977948" y="1910994"/>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t>
                </a:r>
                <a:endParaRPr lang="en-DE" b="1" dirty="0"/>
              </a:p>
            </p:txBody>
          </p:sp>
          <p:sp>
            <p:nvSpPr>
              <p:cNvPr id="28" name="Flowchart: Connector 27">
                <a:extLst>
                  <a:ext uri="{FF2B5EF4-FFF2-40B4-BE49-F238E27FC236}">
                    <a16:creationId xmlns:a16="http://schemas.microsoft.com/office/drawing/2014/main" id="{9056809C-98E5-4389-9C91-0255612AB1AE}"/>
                  </a:ext>
                </a:extLst>
              </p:cNvPr>
              <p:cNvSpPr>
                <a:spLocks noChangeAspect="1"/>
              </p:cNvSpPr>
              <p:nvPr/>
            </p:nvSpPr>
            <p:spPr>
              <a:xfrm>
                <a:off x="6775201" y="2291997"/>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Λ</a:t>
                </a:r>
                <a:endParaRPr lang="en-DE" b="1" dirty="0"/>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5EE98DC-3A89-4463-BC0C-173ADE62AAF2}"/>
                    </a:ext>
                  </a:extLst>
                </p:cNvPr>
                <p:cNvSpPr txBox="1"/>
                <p:nvPr/>
              </p:nvSpPr>
              <p:spPr>
                <a:xfrm>
                  <a:off x="8389229" y="1267001"/>
                  <a:ext cx="537263" cy="3877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en-DE" b="1" i="1" smtClean="0">
                                <a:solidFill>
                                  <a:srgbClr val="0070C0"/>
                                </a:solidFill>
                                <a:latin typeface="Cambria Math" panose="02040503050406030204" pitchFamily="18" charset="0"/>
                              </a:rPr>
                            </m:ctrlPr>
                          </m:sPrePr>
                          <m:sub>
                            <m:r>
                              <a:rPr lang="el-GR" b="1" i="0" smtClean="0">
                                <a:solidFill>
                                  <a:srgbClr val="0070C0"/>
                                </a:solidFill>
                                <a:latin typeface="Cambria Math" panose="02040503050406030204" pitchFamily="18" charset="0"/>
                                <a:ea typeface="Cambria Math" panose="02040503050406030204" pitchFamily="18" charset="0"/>
                              </a:rPr>
                              <m:t>𝚲</m:t>
                            </m:r>
                          </m:sub>
                          <m:sup>
                            <m:r>
                              <a:rPr lang="en-US" b="1" i="0" smtClean="0">
                                <a:solidFill>
                                  <a:srgbClr val="0070C0"/>
                                </a:solidFill>
                                <a:latin typeface="Cambria Math" panose="02040503050406030204" pitchFamily="18" charset="0"/>
                              </a:rPr>
                              <m:t>𝟑</m:t>
                            </m:r>
                          </m:sup>
                          <m:e>
                            <m:r>
                              <a:rPr lang="en-US" b="1" i="0" smtClean="0">
                                <a:solidFill>
                                  <a:srgbClr val="0070C0"/>
                                </a:solidFill>
                                <a:latin typeface="Cambria Math" panose="02040503050406030204" pitchFamily="18" charset="0"/>
                              </a:rPr>
                              <m:t>𝐇</m:t>
                            </m:r>
                          </m:e>
                        </m:sPre>
                      </m:oMath>
                    </m:oMathPara>
                  </a14:m>
                  <a:endParaRPr lang="en-DE" b="1" dirty="0">
                    <a:solidFill>
                      <a:srgbClr val="0070C0"/>
                    </a:solidFill>
                  </a:endParaRPr>
                </a:p>
              </p:txBody>
            </p:sp>
          </mc:Choice>
          <mc:Fallback xmlns="">
            <p:sp>
              <p:nvSpPr>
                <p:cNvPr id="11" name="TextBox 10">
                  <a:extLst>
                    <a:ext uri="{FF2B5EF4-FFF2-40B4-BE49-F238E27FC236}">
                      <a16:creationId xmlns:a16="http://schemas.microsoft.com/office/drawing/2014/main" id="{65EE98DC-3A89-4463-BC0C-173ADE62AAF2}"/>
                    </a:ext>
                  </a:extLst>
                </p:cNvPr>
                <p:cNvSpPr txBox="1">
                  <a:spLocks noRot="1" noChangeAspect="1" noMove="1" noResize="1" noEditPoints="1" noAdjustHandles="1" noChangeArrowheads="1" noChangeShapeType="1" noTextEdit="1"/>
                </p:cNvSpPr>
                <p:nvPr/>
              </p:nvSpPr>
              <p:spPr>
                <a:xfrm>
                  <a:off x="8389229" y="1267001"/>
                  <a:ext cx="537263" cy="387798"/>
                </a:xfrm>
                <a:prstGeom prst="rect">
                  <a:avLst/>
                </a:prstGeom>
                <a:blipFill>
                  <a:blip r:embed="rId4"/>
                  <a:stretch>
                    <a:fillRect b="-1563"/>
                  </a:stretch>
                </a:blipFill>
              </p:spPr>
              <p:txBody>
                <a:bodyPr/>
                <a:lstStyle/>
                <a:p>
                  <a:r>
                    <a:rPr lang="en-DE">
                      <a:noFill/>
                    </a:rPr>
                    <a:t> </a:t>
                  </a:r>
                </a:p>
              </p:txBody>
            </p:sp>
          </mc:Fallback>
        </mc:AlternateContent>
      </p:grpSp>
      <p:grpSp>
        <p:nvGrpSpPr>
          <p:cNvPr id="39" name="Group 38">
            <a:extLst>
              <a:ext uri="{FF2B5EF4-FFF2-40B4-BE49-F238E27FC236}">
                <a16:creationId xmlns:a16="http://schemas.microsoft.com/office/drawing/2014/main" id="{D07DD4B3-171B-4E4A-9460-53D269115155}"/>
              </a:ext>
            </a:extLst>
          </p:cNvPr>
          <p:cNvGrpSpPr/>
          <p:nvPr/>
        </p:nvGrpSpPr>
        <p:grpSpPr>
          <a:xfrm>
            <a:off x="9739079" y="2168763"/>
            <a:ext cx="2045442" cy="1350000"/>
            <a:chOff x="9918849" y="800879"/>
            <a:chExt cx="2045442" cy="1350000"/>
          </a:xfrm>
        </p:grpSpPr>
        <p:grpSp>
          <p:nvGrpSpPr>
            <p:cNvPr id="9" name="Group 8">
              <a:extLst>
                <a:ext uri="{FF2B5EF4-FFF2-40B4-BE49-F238E27FC236}">
                  <a16:creationId xmlns:a16="http://schemas.microsoft.com/office/drawing/2014/main" id="{173B55F0-05D4-4FAF-BC1B-8DE268CD1BE9}"/>
                </a:ext>
              </a:extLst>
            </p:cNvPr>
            <p:cNvGrpSpPr/>
            <p:nvPr/>
          </p:nvGrpSpPr>
          <p:grpSpPr>
            <a:xfrm>
              <a:off x="10614291" y="800879"/>
              <a:ext cx="1350000" cy="1350000"/>
              <a:chOff x="9972122" y="850263"/>
              <a:chExt cx="1350000" cy="1350000"/>
            </a:xfrm>
          </p:grpSpPr>
          <p:sp>
            <p:nvSpPr>
              <p:cNvPr id="30" name="Flowchart: Connector 29">
                <a:extLst>
                  <a:ext uri="{FF2B5EF4-FFF2-40B4-BE49-F238E27FC236}">
                    <a16:creationId xmlns:a16="http://schemas.microsoft.com/office/drawing/2014/main" id="{845F29BE-27BD-4131-9D96-987BC93E0D0C}"/>
                  </a:ext>
                </a:extLst>
              </p:cNvPr>
              <p:cNvSpPr>
                <a:spLocks noChangeAspect="1"/>
              </p:cNvSpPr>
              <p:nvPr/>
            </p:nvSpPr>
            <p:spPr>
              <a:xfrm>
                <a:off x="9972122" y="850263"/>
                <a:ext cx="1350000" cy="135000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1" name="Flowchart: Connector 30">
                <a:extLst>
                  <a:ext uri="{FF2B5EF4-FFF2-40B4-BE49-F238E27FC236}">
                    <a16:creationId xmlns:a16="http://schemas.microsoft.com/office/drawing/2014/main" id="{7296E8DB-F87F-4F69-B4C7-DE3E88C5F8E4}"/>
                  </a:ext>
                </a:extLst>
              </p:cNvPr>
              <p:cNvSpPr>
                <a:spLocks noChangeAspect="1"/>
              </p:cNvSpPr>
              <p:nvPr/>
            </p:nvSpPr>
            <p:spPr>
              <a:xfrm>
                <a:off x="10277212" y="955051"/>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t>
                </a:r>
                <a:endParaRPr lang="en-DE" b="1" dirty="0"/>
              </a:p>
            </p:txBody>
          </p:sp>
          <p:sp>
            <p:nvSpPr>
              <p:cNvPr id="32" name="Flowchart: Connector 31">
                <a:extLst>
                  <a:ext uri="{FF2B5EF4-FFF2-40B4-BE49-F238E27FC236}">
                    <a16:creationId xmlns:a16="http://schemas.microsoft.com/office/drawing/2014/main" id="{7850C1D2-CC6B-461E-B705-F894286C2FCF}"/>
                  </a:ext>
                </a:extLst>
              </p:cNvPr>
              <p:cNvSpPr>
                <a:spLocks noChangeAspect="1"/>
              </p:cNvSpPr>
              <p:nvPr/>
            </p:nvSpPr>
            <p:spPr>
              <a:xfrm>
                <a:off x="10736628" y="955051"/>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t>
                </a:r>
                <a:endParaRPr lang="en-DE" b="1" dirty="0"/>
              </a:p>
            </p:txBody>
          </p:sp>
          <p:sp>
            <p:nvSpPr>
              <p:cNvPr id="33" name="Flowchart: Connector 32">
                <a:extLst>
                  <a:ext uri="{FF2B5EF4-FFF2-40B4-BE49-F238E27FC236}">
                    <a16:creationId xmlns:a16="http://schemas.microsoft.com/office/drawing/2014/main" id="{B1E5C532-7189-4DCE-A312-18549FCC0FF2}"/>
                  </a:ext>
                </a:extLst>
              </p:cNvPr>
              <p:cNvSpPr>
                <a:spLocks noChangeAspect="1"/>
              </p:cNvSpPr>
              <p:nvPr/>
            </p:nvSpPr>
            <p:spPr>
              <a:xfrm>
                <a:off x="10287122" y="1749431"/>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Λ</a:t>
                </a:r>
                <a:endParaRPr lang="en-DE" b="1" dirty="0"/>
              </a:p>
            </p:txBody>
          </p:sp>
          <p:sp>
            <p:nvSpPr>
              <p:cNvPr id="34" name="Flowchart: Connector 33">
                <a:extLst>
                  <a:ext uri="{FF2B5EF4-FFF2-40B4-BE49-F238E27FC236}">
                    <a16:creationId xmlns:a16="http://schemas.microsoft.com/office/drawing/2014/main" id="{39D49973-DE7D-43D5-A499-5E55C264F5DD}"/>
                  </a:ext>
                </a:extLst>
              </p:cNvPr>
              <p:cNvSpPr>
                <a:spLocks noChangeAspect="1"/>
              </p:cNvSpPr>
              <p:nvPr/>
            </p:nvSpPr>
            <p:spPr>
              <a:xfrm>
                <a:off x="10736628" y="1724479"/>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Λ</a:t>
                </a:r>
                <a:endParaRPr lang="en-DE" b="1" dirty="0"/>
              </a:p>
            </p:txBody>
          </p:sp>
          <p:sp>
            <p:nvSpPr>
              <p:cNvPr id="35" name="Flowchart: Connector 34">
                <a:extLst>
                  <a:ext uri="{FF2B5EF4-FFF2-40B4-BE49-F238E27FC236}">
                    <a16:creationId xmlns:a16="http://schemas.microsoft.com/office/drawing/2014/main" id="{66B2E53D-9504-437B-AA80-299BFBEBDF8A}"/>
                  </a:ext>
                </a:extLst>
              </p:cNvPr>
              <p:cNvSpPr>
                <a:spLocks noChangeAspect="1"/>
              </p:cNvSpPr>
              <p:nvPr/>
            </p:nvSpPr>
            <p:spPr>
              <a:xfrm>
                <a:off x="10277212" y="1352682"/>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t>
                </a:r>
                <a:endParaRPr lang="en-DE" b="1" dirty="0"/>
              </a:p>
            </p:txBody>
          </p:sp>
          <p:sp>
            <p:nvSpPr>
              <p:cNvPr id="36" name="Flowchart: Connector 35">
                <a:extLst>
                  <a:ext uri="{FF2B5EF4-FFF2-40B4-BE49-F238E27FC236}">
                    <a16:creationId xmlns:a16="http://schemas.microsoft.com/office/drawing/2014/main" id="{E3BCC5AB-1517-46D3-957E-57DD0BDB2D06}"/>
                  </a:ext>
                </a:extLst>
              </p:cNvPr>
              <p:cNvSpPr>
                <a:spLocks noChangeAspect="1"/>
              </p:cNvSpPr>
              <p:nvPr/>
            </p:nvSpPr>
            <p:spPr>
              <a:xfrm>
                <a:off x="10736628" y="1344183"/>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t>
                </a:r>
                <a:endParaRPr lang="en-DE" b="1" dirty="0"/>
              </a:p>
            </p:txBody>
          </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AC1067F-FF7E-43C3-BEA1-F293BB0E0D4A}"/>
                    </a:ext>
                  </a:extLst>
                </p:cNvPr>
                <p:cNvSpPr txBox="1"/>
                <p:nvPr/>
              </p:nvSpPr>
              <p:spPr>
                <a:xfrm>
                  <a:off x="9918849" y="1225066"/>
                  <a:ext cx="764889" cy="3877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en-DE" b="1" i="1" smtClean="0">
                                <a:solidFill>
                                  <a:srgbClr val="0070C0"/>
                                </a:solidFill>
                                <a:latin typeface="Cambria Math" panose="02040503050406030204" pitchFamily="18" charset="0"/>
                              </a:rPr>
                            </m:ctrlPr>
                          </m:sPrePr>
                          <m:sub>
                            <m:r>
                              <a:rPr lang="el-GR" b="1" i="0" smtClean="0">
                                <a:solidFill>
                                  <a:srgbClr val="0070C0"/>
                                </a:solidFill>
                                <a:latin typeface="Cambria Math" panose="02040503050406030204" pitchFamily="18" charset="0"/>
                                <a:ea typeface="Cambria Math" panose="02040503050406030204" pitchFamily="18" charset="0"/>
                              </a:rPr>
                              <m:t>𝚲</m:t>
                            </m:r>
                            <m:r>
                              <a:rPr lang="el-GR" b="1" i="1" smtClean="0">
                                <a:solidFill>
                                  <a:srgbClr val="0070C0"/>
                                </a:solidFill>
                                <a:latin typeface="Cambria Math" panose="02040503050406030204" pitchFamily="18" charset="0"/>
                                <a:ea typeface="Cambria Math" panose="02040503050406030204" pitchFamily="18" charset="0"/>
                              </a:rPr>
                              <m:t>𝚲</m:t>
                            </m:r>
                          </m:sub>
                          <m:sup>
                            <m:r>
                              <a:rPr lang="en-US" b="1" i="0" smtClean="0">
                                <a:solidFill>
                                  <a:srgbClr val="0070C0"/>
                                </a:solidFill>
                                <a:latin typeface="Cambria Math" panose="02040503050406030204" pitchFamily="18" charset="0"/>
                              </a:rPr>
                              <m:t>𝟔</m:t>
                            </m:r>
                          </m:sup>
                          <m:e>
                            <m:r>
                              <a:rPr lang="en-US" b="1" i="0" smtClean="0">
                                <a:solidFill>
                                  <a:srgbClr val="0070C0"/>
                                </a:solidFill>
                                <a:latin typeface="Cambria Math" panose="02040503050406030204" pitchFamily="18" charset="0"/>
                              </a:rPr>
                              <m:t>𝐇𝐞</m:t>
                            </m:r>
                          </m:e>
                        </m:sPre>
                      </m:oMath>
                    </m:oMathPara>
                  </a14:m>
                  <a:endParaRPr lang="en-DE" b="1" dirty="0">
                    <a:solidFill>
                      <a:srgbClr val="0070C0"/>
                    </a:solidFill>
                  </a:endParaRPr>
                </a:p>
              </p:txBody>
            </p:sp>
          </mc:Choice>
          <mc:Fallback xmlns="">
            <p:sp>
              <p:nvSpPr>
                <p:cNvPr id="37" name="TextBox 36">
                  <a:extLst>
                    <a:ext uri="{FF2B5EF4-FFF2-40B4-BE49-F238E27FC236}">
                      <a16:creationId xmlns:a16="http://schemas.microsoft.com/office/drawing/2014/main" id="{5AC1067F-FF7E-43C3-BEA1-F293BB0E0D4A}"/>
                    </a:ext>
                  </a:extLst>
                </p:cNvPr>
                <p:cNvSpPr txBox="1">
                  <a:spLocks noRot="1" noChangeAspect="1" noMove="1" noResize="1" noEditPoints="1" noAdjustHandles="1" noChangeArrowheads="1" noChangeShapeType="1" noTextEdit="1"/>
                </p:cNvSpPr>
                <p:nvPr/>
              </p:nvSpPr>
              <p:spPr>
                <a:xfrm>
                  <a:off x="9918849" y="1225066"/>
                  <a:ext cx="764889" cy="387798"/>
                </a:xfrm>
                <a:prstGeom prst="rect">
                  <a:avLst/>
                </a:prstGeom>
                <a:blipFill>
                  <a:blip r:embed="rId5"/>
                  <a:stretch>
                    <a:fillRect b="-1563"/>
                  </a:stretch>
                </a:blipFill>
              </p:spPr>
              <p:txBody>
                <a:bodyPr/>
                <a:lstStyle/>
                <a:p>
                  <a:r>
                    <a:rPr lang="en-DE">
                      <a:noFill/>
                    </a:rPr>
                    <a:t> </a:t>
                  </a:r>
                </a:p>
              </p:txBody>
            </p:sp>
          </mc:Fallback>
        </mc:AlternateContent>
      </p:grpSp>
      <p:sp>
        <p:nvSpPr>
          <p:cNvPr id="38" name="Rectangle 37">
            <a:extLst>
              <a:ext uri="{FF2B5EF4-FFF2-40B4-BE49-F238E27FC236}">
                <a16:creationId xmlns:a16="http://schemas.microsoft.com/office/drawing/2014/main" id="{89836B1B-F5FA-4594-9799-5E98EC124662}"/>
              </a:ext>
            </a:extLst>
          </p:cNvPr>
          <p:cNvSpPr/>
          <p:nvPr/>
        </p:nvSpPr>
        <p:spPr>
          <a:xfrm>
            <a:off x="5987030" y="5422681"/>
            <a:ext cx="5756016" cy="830997"/>
          </a:xfrm>
          <a:prstGeom prst="rect">
            <a:avLst/>
          </a:prstGeom>
          <a:solidFill>
            <a:srgbClr val="FF0000">
              <a:alpha val="60000"/>
            </a:srgbClr>
          </a:solidFill>
          <a:ln w="38100">
            <a:solidFill>
              <a:schemeClr val="tx1"/>
            </a:solidFill>
          </a:ln>
        </p:spPr>
        <p:txBody>
          <a:bodyPr wrap="square">
            <a:spAutoFit/>
          </a:bodyPr>
          <a:lstStyle/>
          <a:p>
            <a:pPr algn="ctr"/>
            <a:r>
              <a:rPr lang="en-US" sz="2400" b="1" dirty="0"/>
              <a:t>No experimental data in CBM energy range</a:t>
            </a:r>
          </a:p>
          <a:p>
            <a:pPr algn="ctr"/>
            <a:r>
              <a:rPr lang="en-US" sz="2400" b="1" dirty="0"/>
              <a:t>Huge discovery potential !!!</a:t>
            </a:r>
            <a:endParaRPr lang="en-DE" sz="2400" b="1" dirty="0"/>
          </a:p>
        </p:txBody>
      </p:sp>
      <p:grpSp>
        <p:nvGrpSpPr>
          <p:cNvPr id="47" name="Group 46">
            <a:extLst>
              <a:ext uri="{FF2B5EF4-FFF2-40B4-BE49-F238E27FC236}">
                <a16:creationId xmlns:a16="http://schemas.microsoft.com/office/drawing/2014/main" id="{90AC6BED-5798-4097-91BC-86D4EF6FCB44}"/>
              </a:ext>
            </a:extLst>
          </p:cNvPr>
          <p:cNvGrpSpPr/>
          <p:nvPr/>
        </p:nvGrpSpPr>
        <p:grpSpPr>
          <a:xfrm>
            <a:off x="7457994" y="2166672"/>
            <a:ext cx="2045442" cy="1350000"/>
            <a:chOff x="9918849" y="800879"/>
            <a:chExt cx="2045442" cy="1350000"/>
          </a:xfrm>
        </p:grpSpPr>
        <p:grpSp>
          <p:nvGrpSpPr>
            <p:cNvPr id="48" name="Group 47">
              <a:extLst>
                <a:ext uri="{FF2B5EF4-FFF2-40B4-BE49-F238E27FC236}">
                  <a16:creationId xmlns:a16="http://schemas.microsoft.com/office/drawing/2014/main" id="{5FC2E2F1-B278-4300-B254-41E8FB9912D7}"/>
                </a:ext>
              </a:extLst>
            </p:cNvPr>
            <p:cNvGrpSpPr/>
            <p:nvPr/>
          </p:nvGrpSpPr>
          <p:grpSpPr>
            <a:xfrm>
              <a:off x="10614291" y="800879"/>
              <a:ext cx="1350000" cy="1350000"/>
              <a:chOff x="9972122" y="850263"/>
              <a:chExt cx="1350000" cy="1350000"/>
            </a:xfrm>
          </p:grpSpPr>
          <p:sp>
            <p:nvSpPr>
              <p:cNvPr id="50" name="Flowchart: Connector 49">
                <a:extLst>
                  <a:ext uri="{FF2B5EF4-FFF2-40B4-BE49-F238E27FC236}">
                    <a16:creationId xmlns:a16="http://schemas.microsoft.com/office/drawing/2014/main" id="{D2616352-2026-49DD-A25F-DEA6B8323065}"/>
                  </a:ext>
                </a:extLst>
              </p:cNvPr>
              <p:cNvSpPr>
                <a:spLocks noChangeAspect="1"/>
              </p:cNvSpPr>
              <p:nvPr/>
            </p:nvSpPr>
            <p:spPr>
              <a:xfrm>
                <a:off x="9972122" y="850263"/>
                <a:ext cx="1350000" cy="135000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2" name="Flowchart: Connector 51">
                <a:extLst>
                  <a:ext uri="{FF2B5EF4-FFF2-40B4-BE49-F238E27FC236}">
                    <a16:creationId xmlns:a16="http://schemas.microsoft.com/office/drawing/2014/main" id="{2561B433-3843-43B1-97ED-07A2C04684BF}"/>
                  </a:ext>
                </a:extLst>
              </p:cNvPr>
              <p:cNvSpPr>
                <a:spLocks noChangeAspect="1"/>
              </p:cNvSpPr>
              <p:nvPr/>
            </p:nvSpPr>
            <p:spPr>
              <a:xfrm>
                <a:off x="10496666" y="963887"/>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t>
                </a:r>
                <a:endParaRPr lang="en-DE" b="1" dirty="0"/>
              </a:p>
            </p:txBody>
          </p:sp>
          <p:sp>
            <p:nvSpPr>
              <p:cNvPr id="53" name="Flowchart: Connector 52">
                <a:extLst>
                  <a:ext uri="{FF2B5EF4-FFF2-40B4-BE49-F238E27FC236}">
                    <a16:creationId xmlns:a16="http://schemas.microsoft.com/office/drawing/2014/main" id="{45EB91CD-C1E3-4F33-B67E-583D3BA28D20}"/>
                  </a:ext>
                </a:extLst>
              </p:cNvPr>
              <p:cNvSpPr>
                <a:spLocks noChangeAspect="1"/>
              </p:cNvSpPr>
              <p:nvPr/>
            </p:nvSpPr>
            <p:spPr>
              <a:xfrm>
                <a:off x="10287122" y="1749431"/>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Λ</a:t>
                </a:r>
                <a:endParaRPr lang="en-DE" b="1" dirty="0"/>
              </a:p>
            </p:txBody>
          </p:sp>
          <p:sp>
            <p:nvSpPr>
              <p:cNvPr id="54" name="Flowchart: Connector 53">
                <a:extLst>
                  <a:ext uri="{FF2B5EF4-FFF2-40B4-BE49-F238E27FC236}">
                    <a16:creationId xmlns:a16="http://schemas.microsoft.com/office/drawing/2014/main" id="{39D42184-1984-4CDC-9800-C6055023C091}"/>
                  </a:ext>
                </a:extLst>
              </p:cNvPr>
              <p:cNvSpPr>
                <a:spLocks noChangeAspect="1"/>
              </p:cNvSpPr>
              <p:nvPr/>
            </p:nvSpPr>
            <p:spPr>
              <a:xfrm>
                <a:off x="10736628" y="1724479"/>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Λ</a:t>
                </a:r>
                <a:endParaRPr lang="en-DE" b="1" dirty="0"/>
              </a:p>
            </p:txBody>
          </p:sp>
          <p:sp>
            <p:nvSpPr>
              <p:cNvPr id="55" name="Flowchart: Connector 54">
                <a:extLst>
                  <a:ext uri="{FF2B5EF4-FFF2-40B4-BE49-F238E27FC236}">
                    <a16:creationId xmlns:a16="http://schemas.microsoft.com/office/drawing/2014/main" id="{735C4ECB-4E5F-4954-9278-12CE5F5E472A}"/>
                  </a:ext>
                </a:extLst>
              </p:cNvPr>
              <p:cNvSpPr>
                <a:spLocks noChangeAspect="1"/>
              </p:cNvSpPr>
              <p:nvPr/>
            </p:nvSpPr>
            <p:spPr>
              <a:xfrm>
                <a:off x="10277212" y="1352682"/>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t>
                </a:r>
                <a:endParaRPr lang="en-DE" b="1" dirty="0"/>
              </a:p>
            </p:txBody>
          </p:sp>
          <p:sp>
            <p:nvSpPr>
              <p:cNvPr id="56" name="Flowchart: Connector 55">
                <a:extLst>
                  <a:ext uri="{FF2B5EF4-FFF2-40B4-BE49-F238E27FC236}">
                    <a16:creationId xmlns:a16="http://schemas.microsoft.com/office/drawing/2014/main" id="{C7EE8477-A545-442B-A18E-E27AFAB1F86F}"/>
                  </a:ext>
                </a:extLst>
              </p:cNvPr>
              <p:cNvSpPr>
                <a:spLocks noChangeAspect="1"/>
              </p:cNvSpPr>
              <p:nvPr/>
            </p:nvSpPr>
            <p:spPr>
              <a:xfrm>
                <a:off x="10736628" y="1344183"/>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t>
                </a:r>
                <a:endParaRPr lang="en-DE" b="1" dirty="0"/>
              </a:p>
            </p:txBody>
          </p:sp>
        </p:gr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0ADBFC4-A528-4590-8CC9-84FD925CB779}"/>
                    </a:ext>
                  </a:extLst>
                </p:cNvPr>
                <p:cNvSpPr txBox="1"/>
                <p:nvPr/>
              </p:nvSpPr>
              <p:spPr>
                <a:xfrm>
                  <a:off x="9918849" y="1225066"/>
                  <a:ext cx="638252" cy="4038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en-DE" b="1" i="1" smtClean="0">
                                <a:solidFill>
                                  <a:srgbClr val="0070C0"/>
                                </a:solidFill>
                                <a:latin typeface="Cambria Math" panose="02040503050406030204" pitchFamily="18" charset="0"/>
                              </a:rPr>
                            </m:ctrlPr>
                          </m:sPrePr>
                          <m:sub>
                            <m:r>
                              <a:rPr lang="el-GR" b="1" i="0" smtClean="0">
                                <a:solidFill>
                                  <a:srgbClr val="0070C0"/>
                                </a:solidFill>
                                <a:latin typeface="Cambria Math" panose="02040503050406030204" pitchFamily="18" charset="0"/>
                                <a:ea typeface="Cambria Math" panose="02040503050406030204" pitchFamily="18" charset="0"/>
                              </a:rPr>
                              <m:t>𝚲</m:t>
                            </m:r>
                            <m:r>
                              <a:rPr lang="el-GR" b="1" i="1" smtClean="0">
                                <a:solidFill>
                                  <a:srgbClr val="0070C0"/>
                                </a:solidFill>
                                <a:latin typeface="Cambria Math" panose="02040503050406030204" pitchFamily="18" charset="0"/>
                                <a:ea typeface="Cambria Math" panose="02040503050406030204" pitchFamily="18" charset="0"/>
                              </a:rPr>
                              <m:t>𝚲</m:t>
                            </m:r>
                          </m:sub>
                          <m:sup>
                            <m:r>
                              <a:rPr lang="en-US" b="1" i="0" smtClean="0">
                                <a:solidFill>
                                  <a:srgbClr val="0070C0"/>
                                </a:solidFill>
                                <a:latin typeface="Cambria Math" panose="02040503050406030204" pitchFamily="18" charset="0"/>
                              </a:rPr>
                              <m:t>𝟓</m:t>
                            </m:r>
                          </m:sup>
                          <m:e>
                            <m:r>
                              <a:rPr lang="en-US" b="1" i="0" smtClean="0">
                                <a:solidFill>
                                  <a:srgbClr val="0070C0"/>
                                </a:solidFill>
                                <a:latin typeface="Cambria Math" panose="02040503050406030204" pitchFamily="18" charset="0"/>
                              </a:rPr>
                              <m:t>𝐇</m:t>
                            </m:r>
                          </m:e>
                        </m:sPre>
                      </m:oMath>
                    </m:oMathPara>
                  </a14:m>
                  <a:endParaRPr lang="en-DE" b="1" dirty="0">
                    <a:solidFill>
                      <a:srgbClr val="0070C0"/>
                    </a:solidFill>
                  </a:endParaRPr>
                </a:p>
              </p:txBody>
            </p:sp>
          </mc:Choice>
          <mc:Fallback xmlns="">
            <p:sp>
              <p:nvSpPr>
                <p:cNvPr id="49" name="TextBox 48">
                  <a:extLst>
                    <a:ext uri="{FF2B5EF4-FFF2-40B4-BE49-F238E27FC236}">
                      <a16:creationId xmlns:a16="http://schemas.microsoft.com/office/drawing/2014/main" id="{A0ADBFC4-A528-4590-8CC9-84FD925CB779}"/>
                    </a:ext>
                  </a:extLst>
                </p:cNvPr>
                <p:cNvSpPr txBox="1">
                  <a:spLocks noRot="1" noChangeAspect="1" noMove="1" noResize="1" noEditPoints="1" noAdjustHandles="1" noChangeArrowheads="1" noChangeShapeType="1" noTextEdit="1"/>
                </p:cNvSpPr>
                <p:nvPr/>
              </p:nvSpPr>
              <p:spPr>
                <a:xfrm>
                  <a:off x="9918849" y="1225066"/>
                  <a:ext cx="638252" cy="403893"/>
                </a:xfrm>
                <a:prstGeom prst="rect">
                  <a:avLst/>
                </a:prstGeom>
                <a:blipFill>
                  <a:blip r:embed="rId6"/>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18313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0282-4D80-422E-9A48-1BCF18CD0D5E}"/>
              </a:ext>
            </a:extLst>
          </p:cNvPr>
          <p:cNvSpPr>
            <a:spLocks noGrp="1"/>
          </p:cNvSpPr>
          <p:nvPr>
            <p:ph type="title"/>
          </p:nvPr>
        </p:nvSpPr>
        <p:spPr/>
        <p:txBody>
          <a:bodyPr/>
          <a:lstStyle/>
          <a:p>
            <a:r>
              <a:rPr lang="en-US" dirty="0">
                <a:solidFill>
                  <a:prstClr val="white"/>
                </a:solidFill>
              </a:rPr>
              <a:t>U</a:t>
            </a:r>
            <a:r>
              <a:rPr lang="en-US" sz="2800" dirty="0">
                <a:solidFill>
                  <a:prstClr val="white"/>
                </a:solidFill>
              </a:rPr>
              <a:t>NDERSTANDING</a:t>
            </a:r>
            <a:r>
              <a:rPr lang="en-US" dirty="0">
                <a:solidFill>
                  <a:prstClr val="white"/>
                </a:solidFill>
              </a:rPr>
              <a:t> </a:t>
            </a:r>
            <a:r>
              <a:rPr lang="el-GR" dirty="0">
                <a:solidFill>
                  <a:prstClr val="white"/>
                </a:solidFill>
              </a:rPr>
              <a:t>Λ</a:t>
            </a:r>
            <a:r>
              <a:rPr lang="en-US" dirty="0">
                <a:solidFill>
                  <a:prstClr val="white"/>
                </a:solidFill>
              </a:rPr>
              <a:t>-N, </a:t>
            </a:r>
            <a:r>
              <a:rPr lang="el-GR" dirty="0">
                <a:solidFill>
                  <a:prstClr val="white"/>
                </a:solidFill>
              </a:rPr>
              <a:t>Λ</a:t>
            </a:r>
            <a:r>
              <a:rPr lang="en-US" dirty="0">
                <a:solidFill>
                  <a:prstClr val="white"/>
                </a:solidFill>
              </a:rPr>
              <a:t>-</a:t>
            </a:r>
            <a:r>
              <a:rPr lang="el-GR" dirty="0">
                <a:solidFill>
                  <a:prstClr val="white"/>
                </a:solidFill>
              </a:rPr>
              <a:t>Λ</a:t>
            </a:r>
            <a:r>
              <a:rPr lang="en-US" dirty="0">
                <a:solidFill>
                  <a:prstClr val="white"/>
                </a:solidFill>
              </a:rPr>
              <a:t> I</a:t>
            </a:r>
            <a:r>
              <a:rPr lang="en-US" sz="2800" dirty="0">
                <a:solidFill>
                  <a:prstClr val="white"/>
                </a:solidFill>
              </a:rPr>
              <a:t>NTERACTIONS</a:t>
            </a:r>
            <a:r>
              <a:rPr lang="en-US" dirty="0">
                <a:solidFill>
                  <a:prstClr val="white"/>
                </a:solidFill>
              </a:rPr>
              <a:t> W</a:t>
            </a:r>
            <a:r>
              <a:rPr lang="en-US" sz="2800" dirty="0">
                <a:solidFill>
                  <a:prstClr val="white"/>
                </a:solidFill>
              </a:rPr>
              <a:t>ITH</a:t>
            </a:r>
            <a:r>
              <a:rPr lang="en-US" dirty="0">
                <a:solidFill>
                  <a:prstClr val="white"/>
                </a:solidFill>
              </a:rPr>
              <a:t> CBM</a:t>
            </a:r>
            <a:endParaRPr lang="en-DE" dirty="0"/>
          </a:p>
        </p:txBody>
      </p:sp>
      <p:sp>
        <p:nvSpPr>
          <p:cNvPr id="3" name="Date Placeholder 2">
            <a:extLst>
              <a:ext uri="{FF2B5EF4-FFF2-40B4-BE49-F238E27FC236}">
                <a16:creationId xmlns:a16="http://schemas.microsoft.com/office/drawing/2014/main" id="{3FA0606F-C88F-43A7-9F08-A602AEF2A919}"/>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26C1D1F3-4EAE-449A-B43C-B3B4F88CF70F}"/>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7B44CC4-55C0-4342-A954-001FC2093FEA}"/>
              </a:ext>
            </a:extLst>
          </p:cNvPr>
          <p:cNvSpPr>
            <a:spLocks noGrp="1"/>
          </p:cNvSpPr>
          <p:nvPr>
            <p:ph type="sldNum" sz="quarter" idx="12"/>
          </p:nvPr>
        </p:nvSpPr>
        <p:spPr/>
        <p:txBody>
          <a:bodyPr/>
          <a:lstStyle/>
          <a:p>
            <a:fld id="{2A4535BA-AEF2-4785-BF1B-EDE950106C20}" type="slidenum">
              <a:rPr lang="en-GB" smtClean="0"/>
              <a:pPr/>
              <a:t>48</a:t>
            </a:fld>
            <a:endParaRPr lang="en-GB" dirty="0"/>
          </a:p>
        </p:txBody>
      </p:sp>
      <p:sp>
        <p:nvSpPr>
          <p:cNvPr id="7" name="Text Box 9">
            <a:extLst>
              <a:ext uri="{FF2B5EF4-FFF2-40B4-BE49-F238E27FC236}">
                <a16:creationId xmlns:a16="http://schemas.microsoft.com/office/drawing/2014/main" id="{33157616-37F5-4B2D-996A-106535ADC4B6}"/>
              </a:ext>
            </a:extLst>
          </p:cNvPr>
          <p:cNvSpPr txBox="1">
            <a:spLocks noChangeArrowheads="1"/>
          </p:cNvSpPr>
          <p:nvPr/>
        </p:nvSpPr>
        <p:spPr bwMode="auto">
          <a:xfrm>
            <a:off x="192000" y="839473"/>
            <a:ext cx="11808000"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err="1">
                <a:solidFill>
                  <a:srgbClr val="000000"/>
                </a:solidFill>
              </a:rPr>
              <a:t>Femtoscopy</a:t>
            </a:r>
            <a:r>
              <a:rPr lang="en-GB" altLang="de-DE" sz="2400" b="1" dirty="0">
                <a:solidFill>
                  <a:srgbClr val="000000"/>
                </a:solidFill>
              </a:rPr>
              <a:t> to study the correlation functions (cross-sections) </a:t>
            </a:r>
            <a:r>
              <a:rPr lang="en-GB" altLang="de-DE" sz="2400" b="1" dirty="0" err="1">
                <a:solidFill>
                  <a:srgbClr val="000000"/>
                </a:solidFill>
              </a:rPr>
              <a:t>w.r.t.</a:t>
            </a:r>
            <a:r>
              <a:rPr lang="en-GB" altLang="de-DE" sz="2400" b="1" dirty="0">
                <a:solidFill>
                  <a:srgbClr val="000000"/>
                </a:solidFill>
              </a:rPr>
              <a:t> momentum</a:t>
            </a:r>
            <a:endParaRPr lang="de-DE" altLang="de-DE" sz="2400" b="1" dirty="0">
              <a:solidFill>
                <a:srgbClr val="000000"/>
              </a:solidFill>
            </a:endParaRPr>
          </a:p>
        </p:txBody>
      </p:sp>
      <p:pic>
        <p:nvPicPr>
          <p:cNvPr id="6" name="Picture 5">
            <a:extLst>
              <a:ext uri="{FF2B5EF4-FFF2-40B4-BE49-F238E27FC236}">
                <a16:creationId xmlns:a16="http://schemas.microsoft.com/office/drawing/2014/main" id="{EA0CD67F-CB2A-4C82-9840-54062C9F4F78}"/>
              </a:ext>
            </a:extLst>
          </p:cNvPr>
          <p:cNvPicPr>
            <a:picLocks noChangeAspect="1"/>
          </p:cNvPicPr>
          <p:nvPr/>
        </p:nvPicPr>
        <p:blipFill rotWithShape="1">
          <a:blip r:embed="rId2">
            <a:clrChange>
              <a:clrFrom>
                <a:srgbClr val="FFFFFF"/>
              </a:clrFrom>
              <a:clrTo>
                <a:srgbClr val="FFFFFF">
                  <a:alpha val="0"/>
                </a:srgbClr>
              </a:clrTo>
            </a:clrChange>
          </a:blip>
          <a:srcRect l="4235" b="5605"/>
          <a:stretch/>
        </p:blipFill>
        <p:spPr>
          <a:xfrm>
            <a:off x="28614" y="2236609"/>
            <a:ext cx="5722103" cy="2151205"/>
          </a:xfrm>
          <a:prstGeom prst="rect">
            <a:avLst/>
          </a:prstGeom>
        </p:spPr>
      </p:pic>
      <p:pic>
        <p:nvPicPr>
          <p:cNvPr id="8" name="Picture 7">
            <a:extLst>
              <a:ext uri="{FF2B5EF4-FFF2-40B4-BE49-F238E27FC236}">
                <a16:creationId xmlns:a16="http://schemas.microsoft.com/office/drawing/2014/main" id="{D14091E9-F371-486B-B85F-7AE24B7C44A6}"/>
              </a:ext>
            </a:extLst>
          </p:cNvPr>
          <p:cNvPicPr>
            <a:picLocks noChangeAspect="1"/>
          </p:cNvPicPr>
          <p:nvPr/>
        </p:nvPicPr>
        <p:blipFill rotWithShape="1">
          <a:blip r:embed="rId3">
            <a:clrChange>
              <a:clrFrom>
                <a:srgbClr val="FFFFFF"/>
              </a:clrFrom>
              <a:clrTo>
                <a:srgbClr val="FFFFFF">
                  <a:alpha val="0"/>
                </a:srgbClr>
              </a:clrTo>
            </a:clrChange>
          </a:blip>
          <a:srcRect l="2415"/>
          <a:stretch/>
        </p:blipFill>
        <p:spPr>
          <a:xfrm>
            <a:off x="48000" y="4515820"/>
            <a:ext cx="6721654" cy="1675926"/>
          </a:xfrm>
          <a:prstGeom prst="rect">
            <a:avLst/>
          </a:prstGeom>
        </p:spPr>
      </p:pic>
      <p:pic>
        <p:nvPicPr>
          <p:cNvPr id="10" name="Picture 9">
            <a:extLst>
              <a:ext uri="{FF2B5EF4-FFF2-40B4-BE49-F238E27FC236}">
                <a16:creationId xmlns:a16="http://schemas.microsoft.com/office/drawing/2014/main" id="{E12609C8-241C-4BF2-B688-520382BA2274}"/>
              </a:ext>
            </a:extLst>
          </p:cNvPr>
          <p:cNvPicPr>
            <a:picLocks noChangeAspect="1"/>
          </p:cNvPicPr>
          <p:nvPr/>
        </p:nvPicPr>
        <p:blipFill>
          <a:blip r:embed="rId4"/>
          <a:stretch>
            <a:fillRect/>
          </a:stretch>
        </p:blipFill>
        <p:spPr>
          <a:xfrm>
            <a:off x="48000" y="6191746"/>
            <a:ext cx="2520000" cy="341053"/>
          </a:xfrm>
          <a:prstGeom prst="rect">
            <a:avLst/>
          </a:prstGeom>
        </p:spPr>
      </p:pic>
    </p:spTree>
    <p:extLst>
      <p:ext uri="{BB962C8B-B14F-4D97-AF65-F5344CB8AC3E}">
        <p14:creationId xmlns:p14="http://schemas.microsoft.com/office/powerpoint/2010/main" val="3476467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0282-4D80-422E-9A48-1BCF18CD0D5E}"/>
              </a:ext>
            </a:extLst>
          </p:cNvPr>
          <p:cNvSpPr>
            <a:spLocks noGrp="1"/>
          </p:cNvSpPr>
          <p:nvPr>
            <p:ph type="title"/>
          </p:nvPr>
        </p:nvSpPr>
        <p:spPr/>
        <p:txBody>
          <a:bodyPr/>
          <a:lstStyle/>
          <a:p>
            <a:r>
              <a:rPr lang="en-US" dirty="0">
                <a:solidFill>
                  <a:prstClr val="white"/>
                </a:solidFill>
              </a:rPr>
              <a:t>U</a:t>
            </a:r>
            <a:r>
              <a:rPr lang="en-US" sz="2800" dirty="0">
                <a:solidFill>
                  <a:prstClr val="white"/>
                </a:solidFill>
              </a:rPr>
              <a:t>NDERSTANDING</a:t>
            </a:r>
            <a:r>
              <a:rPr lang="en-US" dirty="0">
                <a:solidFill>
                  <a:prstClr val="white"/>
                </a:solidFill>
              </a:rPr>
              <a:t> </a:t>
            </a:r>
            <a:r>
              <a:rPr lang="el-GR" dirty="0">
                <a:solidFill>
                  <a:prstClr val="white"/>
                </a:solidFill>
              </a:rPr>
              <a:t>Λ</a:t>
            </a:r>
            <a:r>
              <a:rPr lang="en-US" dirty="0">
                <a:solidFill>
                  <a:prstClr val="white"/>
                </a:solidFill>
              </a:rPr>
              <a:t>-N, </a:t>
            </a:r>
            <a:r>
              <a:rPr lang="el-GR" dirty="0">
                <a:solidFill>
                  <a:prstClr val="white"/>
                </a:solidFill>
              </a:rPr>
              <a:t>Λ</a:t>
            </a:r>
            <a:r>
              <a:rPr lang="en-US" dirty="0">
                <a:solidFill>
                  <a:prstClr val="white"/>
                </a:solidFill>
              </a:rPr>
              <a:t>-</a:t>
            </a:r>
            <a:r>
              <a:rPr lang="el-GR" dirty="0">
                <a:solidFill>
                  <a:prstClr val="white"/>
                </a:solidFill>
              </a:rPr>
              <a:t>Λ</a:t>
            </a:r>
            <a:r>
              <a:rPr lang="en-US" dirty="0">
                <a:solidFill>
                  <a:prstClr val="white"/>
                </a:solidFill>
              </a:rPr>
              <a:t> I</a:t>
            </a:r>
            <a:r>
              <a:rPr lang="en-US" sz="2800" dirty="0">
                <a:solidFill>
                  <a:prstClr val="white"/>
                </a:solidFill>
              </a:rPr>
              <a:t>NTERACTIONS</a:t>
            </a:r>
            <a:r>
              <a:rPr lang="en-US" dirty="0">
                <a:solidFill>
                  <a:prstClr val="white"/>
                </a:solidFill>
              </a:rPr>
              <a:t> W</a:t>
            </a:r>
            <a:r>
              <a:rPr lang="en-US" sz="2800" dirty="0">
                <a:solidFill>
                  <a:prstClr val="white"/>
                </a:solidFill>
              </a:rPr>
              <a:t>ITH</a:t>
            </a:r>
            <a:r>
              <a:rPr lang="en-US" dirty="0">
                <a:solidFill>
                  <a:prstClr val="white"/>
                </a:solidFill>
              </a:rPr>
              <a:t> CBM</a:t>
            </a:r>
            <a:endParaRPr lang="en-DE" dirty="0"/>
          </a:p>
        </p:txBody>
      </p:sp>
      <p:sp>
        <p:nvSpPr>
          <p:cNvPr id="3" name="Date Placeholder 2">
            <a:extLst>
              <a:ext uri="{FF2B5EF4-FFF2-40B4-BE49-F238E27FC236}">
                <a16:creationId xmlns:a16="http://schemas.microsoft.com/office/drawing/2014/main" id="{3FA0606F-C88F-43A7-9F08-A602AEF2A919}"/>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26C1D1F3-4EAE-449A-B43C-B3B4F88CF70F}"/>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7B44CC4-55C0-4342-A954-001FC2093FEA}"/>
              </a:ext>
            </a:extLst>
          </p:cNvPr>
          <p:cNvSpPr>
            <a:spLocks noGrp="1"/>
          </p:cNvSpPr>
          <p:nvPr>
            <p:ph type="sldNum" sz="quarter" idx="12"/>
          </p:nvPr>
        </p:nvSpPr>
        <p:spPr/>
        <p:txBody>
          <a:bodyPr/>
          <a:lstStyle/>
          <a:p>
            <a:fld id="{2A4535BA-AEF2-4785-BF1B-EDE950106C20}" type="slidenum">
              <a:rPr lang="en-GB" smtClean="0"/>
              <a:pPr/>
              <a:t>49</a:t>
            </a:fld>
            <a:endParaRPr lang="en-GB" dirty="0"/>
          </a:p>
        </p:txBody>
      </p:sp>
      <p:sp>
        <p:nvSpPr>
          <p:cNvPr id="7" name="Text Box 9">
            <a:extLst>
              <a:ext uri="{FF2B5EF4-FFF2-40B4-BE49-F238E27FC236}">
                <a16:creationId xmlns:a16="http://schemas.microsoft.com/office/drawing/2014/main" id="{33157616-37F5-4B2D-996A-106535ADC4B6}"/>
              </a:ext>
            </a:extLst>
          </p:cNvPr>
          <p:cNvSpPr txBox="1">
            <a:spLocks noChangeArrowheads="1"/>
          </p:cNvSpPr>
          <p:nvPr/>
        </p:nvSpPr>
        <p:spPr bwMode="auto">
          <a:xfrm>
            <a:off x="192000" y="839473"/>
            <a:ext cx="11808000"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err="1">
                <a:solidFill>
                  <a:srgbClr val="000000"/>
                </a:solidFill>
              </a:rPr>
              <a:t>Femtoscopy</a:t>
            </a:r>
            <a:r>
              <a:rPr lang="en-GB" altLang="de-DE" sz="2400" b="1" dirty="0">
                <a:solidFill>
                  <a:srgbClr val="000000"/>
                </a:solidFill>
              </a:rPr>
              <a:t> to study the correlation functions (cross-sections) </a:t>
            </a:r>
            <a:r>
              <a:rPr lang="en-GB" altLang="de-DE" sz="2400" b="1" dirty="0" err="1">
                <a:solidFill>
                  <a:srgbClr val="000000"/>
                </a:solidFill>
              </a:rPr>
              <a:t>w.r.t.</a:t>
            </a:r>
            <a:r>
              <a:rPr lang="en-GB" altLang="de-DE" sz="2400" b="1" dirty="0">
                <a:solidFill>
                  <a:srgbClr val="000000"/>
                </a:solidFill>
              </a:rPr>
              <a:t> momentum</a:t>
            </a:r>
            <a:endParaRPr lang="de-DE" altLang="de-DE" sz="2400" b="1" dirty="0">
              <a:solidFill>
                <a:srgbClr val="000000"/>
              </a:solidFill>
            </a:endParaRPr>
          </a:p>
        </p:txBody>
      </p:sp>
      <p:pic>
        <p:nvPicPr>
          <p:cNvPr id="6" name="Picture 5">
            <a:extLst>
              <a:ext uri="{FF2B5EF4-FFF2-40B4-BE49-F238E27FC236}">
                <a16:creationId xmlns:a16="http://schemas.microsoft.com/office/drawing/2014/main" id="{EA0CD67F-CB2A-4C82-9840-54062C9F4F78}"/>
              </a:ext>
            </a:extLst>
          </p:cNvPr>
          <p:cNvPicPr>
            <a:picLocks noChangeAspect="1"/>
          </p:cNvPicPr>
          <p:nvPr/>
        </p:nvPicPr>
        <p:blipFill rotWithShape="1">
          <a:blip r:embed="rId2">
            <a:clrChange>
              <a:clrFrom>
                <a:srgbClr val="FFFFFF"/>
              </a:clrFrom>
              <a:clrTo>
                <a:srgbClr val="FFFFFF">
                  <a:alpha val="0"/>
                </a:srgbClr>
              </a:clrTo>
            </a:clrChange>
          </a:blip>
          <a:srcRect l="4235" b="5605"/>
          <a:stretch/>
        </p:blipFill>
        <p:spPr>
          <a:xfrm>
            <a:off x="28614" y="2236609"/>
            <a:ext cx="5722103" cy="2151205"/>
          </a:xfrm>
          <a:prstGeom prst="rect">
            <a:avLst/>
          </a:prstGeom>
        </p:spPr>
      </p:pic>
      <p:pic>
        <p:nvPicPr>
          <p:cNvPr id="8" name="Picture 7">
            <a:extLst>
              <a:ext uri="{FF2B5EF4-FFF2-40B4-BE49-F238E27FC236}">
                <a16:creationId xmlns:a16="http://schemas.microsoft.com/office/drawing/2014/main" id="{D14091E9-F371-486B-B85F-7AE24B7C44A6}"/>
              </a:ext>
            </a:extLst>
          </p:cNvPr>
          <p:cNvPicPr>
            <a:picLocks noChangeAspect="1"/>
          </p:cNvPicPr>
          <p:nvPr/>
        </p:nvPicPr>
        <p:blipFill rotWithShape="1">
          <a:blip r:embed="rId3">
            <a:clrChange>
              <a:clrFrom>
                <a:srgbClr val="FFFFFF"/>
              </a:clrFrom>
              <a:clrTo>
                <a:srgbClr val="FFFFFF">
                  <a:alpha val="0"/>
                </a:srgbClr>
              </a:clrTo>
            </a:clrChange>
          </a:blip>
          <a:srcRect l="2415"/>
          <a:stretch/>
        </p:blipFill>
        <p:spPr>
          <a:xfrm>
            <a:off x="48000" y="4515820"/>
            <a:ext cx="6721654" cy="1675926"/>
          </a:xfrm>
          <a:prstGeom prst="rect">
            <a:avLst/>
          </a:prstGeom>
        </p:spPr>
      </p:pic>
      <p:sp>
        <p:nvSpPr>
          <p:cNvPr id="9" name="TextBox 8">
            <a:extLst>
              <a:ext uri="{FF2B5EF4-FFF2-40B4-BE49-F238E27FC236}">
                <a16:creationId xmlns:a16="http://schemas.microsoft.com/office/drawing/2014/main" id="{9EEEE894-AA7C-4D88-BC7C-C50DC1733CDF}"/>
              </a:ext>
            </a:extLst>
          </p:cNvPr>
          <p:cNvSpPr txBox="1"/>
          <p:nvPr/>
        </p:nvSpPr>
        <p:spPr>
          <a:xfrm>
            <a:off x="-1" y="1370665"/>
            <a:ext cx="12191999" cy="769441"/>
          </a:xfrm>
          <a:prstGeom prst="rect">
            <a:avLst/>
          </a:prstGeom>
          <a:solidFill>
            <a:srgbClr val="92D050"/>
          </a:solidFill>
        </p:spPr>
        <p:txBody>
          <a:bodyPr wrap="square" rtlCol="0">
            <a:spAutoFit/>
          </a:bodyPr>
          <a:lstStyle/>
          <a:p>
            <a:pPr algn="ctr"/>
            <a:r>
              <a:rPr lang="en-US" sz="2200" b="1" dirty="0">
                <a:solidFill>
                  <a:srgbClr val="002060"/>
                </a:solidFill>
              </a:rPr>
              <a:t>CATS – Correlation Analysis Tool Using the Schrödinger Equation (TUM - </a:t>
            </a:r>
            <a:r>
              <a:rPr lang="en-US" sz="2200" b="1" dirty="0" err="1">
                <a:solidFill>
                  <a:srgbClr val="002060"/>
                </a:solidFill>
              </a:rPr>
              <a:t>Fabbietti</a:t>
            </a:r>
            <a:r>
              <a:rPr lang="en-US" sz="2200" b="1" dirty="0">
                <a:solidFill>
                  <a:srgbClr val="002060"/>
                </a:solidFill>
              </a:rPr>
              <a:t> et al.)</a:t>
            </a:r>
          </a:p>
          <a:p>
            <a:pPr algn="ctr"/>
            <a:r>
              <a:rPr lang="en-US" sz="2200" b="1" dirty="0">
                <a:solidFill>
                  <a:srgbClr val="002060"/>
                </a:solidFill>
              </a:rPr>
              <a:t>Numerical sol. of the Schrödinger Solution to obtain ‘exact’ solutions to obtain the correlation functions</a:t>
            </a:r>
            <a:endParaRPr lang="en-DE" sz="2200" b="1" dirty="0">
              <a:solidFill>
                <a:srgbClr val="002060"/>
              </a:solidFill>
            </a:endParaRPr>
          </a:p>
        </p:txBody>
      </p:sp>
      <p:pic>
        <p:nvPicPr>
          <p:cNvPr id="10" name="Picture 9">
            <a:extLst>
              <a:ext uri="{FF2B5EF4-FFF2-40B4-BE49-F238E27FC236}">
                <a16:creationId xmlns:a16="http://schemas.microsoft.com/office/drawing/2014/main" id="{E12609C8-241C-4BF2-B688-520382BA2274}"/>
              </a:ext>
            </a:extLst>
          </p:cNvPr>
          <p:cNvPicPr>
            <a:picLocks noChangeAspect="1"/>
          </p:cNvPicPr>
          <p:nvPr/>
        </p:nvPicPr>
        <p:blipFill>
          <a:blip r:embed="rId4"/>
          <a:stretch>
            <a:fillRect/>
          </a:stretch>
        </p:blipFill>
        <p:spPr>
          <a:xfrm>
            <a:off x="48000" y="6191746"/>
            <a:ext cx="2520000" cy="341053"/>
          </a:xfrm>
          <a:prstGeom prst="rect">
            <a:avLst/>
          </a:prstGeom>
        </p:spPr>
      </p:pic>
    </p:spTree>
    <p:extLst>
      <p:ext uri="{BB962C8B-B14F-4D97-AF65-F5344CB8AC3E}">
        <p14:creationId xmlns:p14="http://schemas.microsoft.com/office/powerpoint/2010/main" val="3680516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018" t="16978" r="7895" b="8947"/>
          <a:stretch/>
        </p:blipFill>
        <p:spPr>
          <a:xfrm>
            <a:off x="2096436" y="1340041"/>
            <a:ext cx="9402023" cy="4604083"/>
          </a:xfrm>
          <a:prstGeom prst="rect">
            <a:avLst/>
          </a:prstGeom>
        </p:spPr>
      </p:pic>
      <p:sp>
        <p:nvSpPr>
          <p:cNvPr id="2" name="Title 1"/>
          <p:cNvSpPr>
            <a:spLocks noGrp="1"/>
          </p:cNvSpPr>
          <p:nvPr>
            <p:ph type="title"/>
          </p:nvPr>
        </p:nvSpPr>
        <p:spPr/>
        <p:txBody>
          <a:bodyPr>
            <a:noAutofit/>
          </a:bodyPr>
          <a:lstStyle/>
          <a:p>
            <a:r>
              <a:rPr lang="en-US" dirty="0"/>
              <a:t>H</a:t>
            </a:r>
            <a:r>
              <a:rPr lang="en-US" sz="2800" dirty="0"/>
              <a:t>EAVY</a:t>
            </a:r>
            <a:r>
              <a:rPr lang="en-US" dirty="0"/>
              <a:t> I</a:t>
            </a:r>
            <a:r>
              <a:rPr lang="en-US" sz="2800" dirty="0"/>
              <a:t>ON</a:t>
            </a:r>
            <a:r>
              <a:rPr lang="en-US" dirty="0"/>
              <a:t> C</a:t>
            </a:r>
            <a:r>
              <a:rPr lang="en-US" sz="2800" dirty="0"/>
              <a:t>OLLISIONS</a:t>
            </a:r>
            <a:r>
              <a:rPr lang="en-US" dirty="0"/>
              <a:t> ↔ A</a:t>
            </a:r>
            <a:r>
              <a:rPr lang="en-US" sz="2800" dirty="0"/>
              <a:t>STROPHYSICAL</a:t>
            </a:r>
            <a:r>
              <a:rPr lang="en-US" dirty="0"/>
              <a:t> E</a:t>
            </a:r>
            <a:r>
              <a:rPr lang="en-US" sz="2800" dirty="0"/>
              <a:t>VENTS</a:t>
            </a:r>
            <a:r>
              <a:rPr lang="en-US" dirty="0"/>
              <a:t> &amp; O</a:t>
            </a:r>
            <a:r>
              <a:rPr lang="en-US" sz="2800" dirty="0"/>
              <a:t>BJECTS</a:t>
            </a:r>
            <a:endParaRPr lang="en-US"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5</a:t>
            </a:fld>
            <a:endParaRPr lang="en-GB" dirty="0"/>
          </a:p>
        </p:txBody>
      </p:sp>
      <p:grpSp>
        <p:nvGrpSpPr>
          <p:cNvPr id="6" name="Group 5">
            <a:extLst>
              <a:ext uri="{FF2B5EF4-FFF2-40B4-BE49-F238E27FC236}">
                <a16:creationId xmlns:a16="http://schemas.microsoft.com/office/drawing/2014/main" id="{9AD15A22-847A-4639-BE6F-8294A7D75B96}"/>
              </a:ext>
            </a:extLst>
          </p:cNvPr>
          <p:cNvGrpSpPr/>
          <p:nvPr/>
        </p:nvGrpSpPr>
        <p:grpSpPr>
          <a:xfrm>
            <a:off x="19078" y="5654234"/>
            <a:ext cx="5742932" cy="954107"/>
            <a:chOff x="19078" y="5654234"/>
            <a:chExt cx="5742932" cy="954107"/>
          </a:xfrm>
        </p:grpSpPr>
        <p:sp>
          <p:nvSpPr>
            <p:cNvPr id="26" name="TextBox 25"/>
            <p:cNvSpPr txBox="1"/>
            <p:nvPr/>
          </p:nvSpPr>
          <p:spPr>
            <a:xfrm>
              <a:off x="258677" y="5654234"/>
              <a:ext cx="5503333" cy="954107"/>
            </a:xfrm>
            <a:prstGeom prst="rect">
              <a:avLst/>
            </a:prstGeom>
            <a:noFill/>
          </p:spPr>
          <p:txBody>
            <a:bodyPr wrap="square" rtlCol="0">
              <a:spAutoFit/>
            </a:bodyPr>
            <a:lstStyle/>
            <a:p>
              <a:r>
                <a:rPr lang="de-DE" sz="1400" b="1" i="1" dirty="0"/>
                <a:t>Image credits: Wikimedia</a:t>
              </a:r>
            </a:p>
            <a:p>
              <a:r>
                <a:rPr lang="de-DE" sz="1400" b="1" i="1" dirty="0"/>
                <a:t>	    </a:t>
              </a:r>
              <a:r>
                <a:rPr lang="fr-FR" sz="1400" b="1" i="1" dirty="0"/>
                <a:t>Robin </a:t>
              </a:r>
              <a:r>
                <a:rPr lang="fr-FR" sz="1400" b="1" i="1" dirty="0" err="1"/>
                <a:t>Dienel</a:t>
              </a:r>
              <a:r>
                <a:rPr lang="fr-FR" sz="1400" b="1" i="1" dirty="0"/>
                <a:t>, Carnegie Institution for Science</a:t>
              </a:r>
              <a:r>
                <a:rPr lang="de-DE" sz="1400" b="1" i="1" dirty="0"/>
                <a:t>	    	    Friman et al., The CBM Physics Book, Springer (2010)</a:t>
              </a:r>
            </a:p>
            <a:p>
              <a:r>
                <a:rPr lang="de-DE" sz="1400" b="1" i="1" dirty="0"/>
                <a:t>	    GSI-DOC-2004-Mar-196-2</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78" y="5746345"/>
              <a:ext cx="327122" cy="216024"/>
            </a:xfrm>
            <a:prstGeom prst="rect">
              <a:avLst/>
            </a:prstGeom>
          </p:spPr>
        </p:pic>
      </p:grpSp>
    </p:spTree>
    <p:extLst>
      <p:ext uri="{BB962C8B-B14F-4D97-AF65-F5344CB8AC3E}">
        <p14:creationId xmlns:p14="http://schemas.microsoft.com/office/powerpoint/2010/main" val="2829456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0282-4D80-422E-9A48-1BCF18CD0D5E}"/>
              </a:ext>
            </a:extLst>
          </p:cNvPr>
          <p:cNvSpPr>
            <a:spLocks noGrp="1"/>
          </p:cNvSpPr>
          <p:nvPr>
            <p:ph type="title"/>
          </p:nvPr>
        </p:nvSpPr>
        <p:spPr/>
        <p:txBody>
          <a:bodyPr/>
          <a:lstStyle/>
          <a:p>
            <a:r>
              <a:rPr lang="en-US" dirty="0">
                <a:solidFill>
                  <a:prstClr val="white"/>
                </a:solidFill>
              </a:rPr>
              <a:t>U</a:t>
            </a:r>
            <a:r>
              <a:rPr lang="en-US" sz="2800" dirty="0">
                <a:solidFill>
                  <a:prstClr val="white"/>
                </a:solidFill>
              </a:rPr>
              <a:t>NDERSTANDING</a:t>
            </a:r>
            <a:r>
              <a:rPr lang="en-US" dirty="0">
                <a:solidFill>
                  <a:prstClr val="white"/>
                </a:solidFill>
              </a:rPr>
              <a:t> </a:t>
            </a:r>
            <a:r>
              <a:rPr lang="el-GR" dirty="0">
                <a:solidFill>
                  <a:prstClr val="white"/>
                </a:solidFill>
              </a:rPr>
              <a:t>Λ</a:t>
            </a:r>
            <a:r>
              <a:rPr lang="en-US" dirty="0">
                <a:solidFill>
                  <a:prstClr val="white"/>
                </a:solidFill>
              </a:rPr>
              <a:t>-N, </a:t>
            </a:r>
            <a:r>
              <a:rPr lang="el-GR" dirty="0">
                <a:solidFill>
                  <a:prstClr val="white"/>
                </a:solidFill>
              </a:rPr>
              <a:t>Λ</a:t>
            </a:r>
            <a:r>
              <a:rPr lang="en-US" dirty="0">
                <a:solidFill>
                  <a:prstClr val="white"/>
                </a:solidFill>
              </a:rPr>
              <a:t>-</a:t>
            </a:r>
            <a:r>
              <a:rPr lang="el-GR" dirty="0">
                <a:solidFill>
                  <a:prstClr val="white"/>
                </a:solidFill>
              </a:rPr>
              <a:t>Λ</a:t>
            </a:r>
            <a:r>
              <a:rPr lang="en-US" dirty="0">
                <a:solidFill>
                  <a:prstClr val="white"/>
                </a:solidFill>
              </a:rPr>
              <a:t> I</a:t>
            </a:r>
            <a:r>
              <a:rPr lang="en-US" sz="2800" dirty="0">
                <a:solidFill>
                  <a:prstClr val="white"/>
                </a:solidFill>
              </a:rPr>
              <a:t>NTERACTIONS</a:t>
            </a:r>
            <a:r>
              <a:rPr lang="en-US" dirty="0">
                <a:solidFill>
                  <a:prstClr val="white"/>
                </a:solidFill>
              </a:rPr>
              <a:t> W</a:t>
            </a:r>
            <a:r>
              <a:rPr lang="en-US" sz="2800" dirty="0">
                <a:solidFill>
                  <a:prstClr val="white"/>
                </a:solidFill>
              </a:rPr>
              <a:t>ITH</a:t>
            </a:r>
            <a:r>
              <a:rPr lang="en-US" dirty="0">
                <a:solidFill>
                  <a:prstClr val="white"/>
                </a:solidFill>
              </a:rPr>
              <a:t> CBM</a:t>
            </a:r>
            <a:endParaRPr lang="en-DE" dirty="0"/>
          </a:p>
        </p:txBody>
      </p:sp>
      <p:sp>
        <p:nvSpPr>
          <p:cNvPr id="3" name="Date Placeholder 2">
            <a:extLst>
              <a:ext uri="{FF2B5EF4-FFF2-40B4-BE49-F238E27FC236}">
                <a16:creationId xmlns:a16="http://schemas.microsoft.com/office/drawing/2014/main" id="{3FA0606F-C88F-43A7-9F08-A602AEF2A919}"/>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26C1D1F3-4EAE-449A-B43C-B3B4F88CF70F}"/>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7B44CC4-55C0-4342-A954-001FC2093FEA}"/>
              </a:ext>
            </a:extLst>
          </p:cNvPr>
          <p:cNvSpPr>
            <a:spLocks noGrp="1"/>
          </p:cNvSpPr>
          <p:nvPr>
            <p:ph type="sldNum" sz="quarter" idx="12"/>
          </p:nvPr>
        </p:nvSpPr>
        <p:spPr/>
        <p:txBody>
          <a:bodyPr/>
          <a:lstStyle/>
          <a:p>
            <a:fld id="{2A4535BA-AEF2-4785-BF1B-EDE950106C20}" type="slidenum">
              <a:rPr lang="en-GB" smtClean="0"/>
              <a:pPr/>
              <a:t>50</a:t>
            </a:fld>
            <a:endParaRPr lang="en-GB" dirty="0"/>
          </a:p>
        </p:txBody>
      </p:sp>
      <p:sp>
        <p:nvSpPr>
          <p:cNvPr id="7" name="Text Box 9">
            <a:extLst>
              <a:ext uri="{FF2B5EF4-FFF2-40B4-BE49-F238E27FC236}">
                <a16:creationId xmlns:a16="http://schemas.microsoft.com/office/drawing/2014/main" id="{33157616-37F5-4B2D-996A-106535ADC4B6}"/>
              </a:ext>
            </a:extLst>
          </p:cNvPr>
          <p:cNvSpPr txBox="1">
            <a:spLocks noChangeArrowheads="1"/>
          </p:cNvSpPr>
          <p:nvPr/>
        </p:nvSpPr>
        <p:spPr bwMode="auto">
          <a:xfrm>
            <a:off x="192000" y="839473"/>
            <a:ext cx="11808000"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err="1">
                <a:solidFill>
                  <a:srgbClr val="000000"/>
                </a:solidFill>
              </a:rPr>
              <a:t>Femtoscopy</a:t>
            </a:r>
            <a:r>
              <a:rPr lang="en-GB" altLang="de-DE" sz="2400" b="1" dirty="0">
                <a:solidFill>
                  <a:srgbClr val="000000"/>
                </a:solidFill>
              </a:rPr>
              <a:t> to study the correlation functions (cross-sections) </a:t>
            </a:r>
            <a:r>
              <a:rPr lang="en-GB" altLang="de-DE" sz="2400" b="1" dirty="0" err="1">
                <a:solidFill>
                  <a:srgbClr val="000000"/>
                </a:solidFill>
              </a:rPr>
              <a:t>w.r.t.</a:t>
            </a:r>
            <a:r>
              <a:rPr lang="en-GB" altLang="de-DE" sz="2400" b="1" dirty="0">
                <a:solidFill>
                  <a:srgbClr val="000000"/>
                </a:solidFill>
              </a:rPr>
              <a:t> momentum</a:t>
            </a:r>
            <a:endParaRPr lang="de-DE" altLang="de-DE" sz="2400" b="1" dirty="0">
              <a:solidFill>
                <a:srgbClr val="000000"/>
              </a:solidFill>
            </a:endParaRPr>
          </a:p>
        </p:txBody>
      </p:sp>
      <p:pic>
        <p:nvPicPr>
          <p:cNvPr id="6" name="Picture 5">
            <a:extLst>
              <a:ext uri="{FF2B5EF4-FFF2-40B4-BE49-F238E27FC236}">
                <a16:creationId xmlns:a16="http://schemas.microsoft.com/office/drawing/2014/main" id="{EA0CD67F-CB2A-4C82-9840-54062C9F4F78}"/>
              </a:ext>
            </a:extLst>
          </p:cNvPr>
          <p:cNvPicPr>
            <a:picLocks noChangeAspect="1"/>
          </p:cNvPicPr>
          <p:nvPr/>
        </p:nvPicPr>
        <p:blipFill rotWithShape="1">
          <a:blip r:embed="rId2">
            <a:clrChange>
              <a:clrFrom>
                <a:srgbClr val="FFFFFF"/>
              </a:clrFrom>
              <a:clrTo>
                <a:srgbClr val="FFFFFF">
                  <a:alpha val="0"/>
                </a:srgbClr>
              </a:clrTo>
            </a:clrChange>
          </a:blip>
          <a:srcRect l="4235" b="5605"/>
          <a:stretch/>
        </p:blipFill>
        <p:spPr>
          <a:xfrm>
            <a:off x="28614" y="2236609"/>
            <a:ext cx="5722103" cy="2151205"/>
          </a:xfrm>
          <a:prstGeom prst="rect">
            <a:avLst/>
          </a:prstGeom>
        </p:spPr>
      </p:pic>
      <p:pic>
        <p:nvPicPr>
          <p:cNvPr id="8" name="Picture 7">
            <a:extLst>
              <a:ext uri="{FF2B5EF4-FFF2-40B4-BE49-F238E27FC236}">
                <a16:creationId xmlns:a16="http://schemas.microsoft.com/office/drawing/2014/main" id="{D14091E9-F371-486B-B85F-7AE24B7C44A6}"/>
              </a:ext>
            </a:extLst>
          </p:cNvPr>
          <p:cNvPicPr>
            <a:picLocks noChangeAspect="1"/>
          </p:cNvPicPr>
          <p:nvPr/>
        </p:nvPicPr>
        <p:blipFill rotWithShape="1">
          <a:blip r:embed="rId3">
            <a:clrChange>
              <a:clrFrom>
                <a:srgbClr val="FFFFFF"/>
              </a:clrFrom>
              <a:clrTo>
                <a:srgbClr val="FFFFFF">
                  <a:alpha val="0"/>
                </a:srgbClr>
              </a:clrTo>
            </a:clrChange>
          </a:blip>
          <a:srcRect l="2415"/>
          <a:stretch/>
        </p:blipFill>
        <p:spPr>
          <a:xfrm>
            <a:off x="48000" y="4515820"/>
            <a:ext cx="6721654" cy="1675926"/>
          </a:xfrm>
          <a:prstGeom prst="rect">
            <a:avLst/>
          </a:prstGeom>
        </p:spPr>
      </p:pic>
      <p:sp>
        <p:nvSpPr>
          <p:cNvPr id="9" name="TextBox 8">
            <a:extLst>
              <a:ext uri="{FF2B5EF4-FFF2-40B4-BE49-F238E27FC236}">
                <a16:creationId xmlns:a16="http://schemas.microsoft.com/office/drawing/2014/main" id="{9EEEE894-AA7C-4D88-BC7C-C50DC1733CDF}"/>
              </a:ext>
            </a:extLst>
          </p:cNvPr>
          <p:cNvSpPr txBox="1"/>
          <p:nvPr/>
        </p:nvSpPr>
        <p:spPr>
          <a:xfrm>
            <a:off x="-1" y="1370665"/>
            <a:ext cx="12191999" cy="769441"/>
          </a:xfrm>
          <a:prstGeom prst="rect">
            <a:avLst/>
          </a:prstGeom>
          <a:solidFill>
            <a:srgbClr val="92D050"/>
          </a:solidFill>
        </p:spPr>
        <p:txBody>
          <a:bodyPr wrap="square" rtlCol="0">
            <a:spAutoFit/>
          </a:bodyPr>
          <a:lstStyle/>
          <a:p>
            <a:pPr algn="ctr"/>
            <a:r>
              <a:rPr lang="en-US" sz="2200" b="1" dirty="0">
                <a:solidFill>
                  <a:srgbClr val="002060"/>
                </a:solidFill>
              </a:rPr>
              <a:t>CATS – Correlation Analysis Tool Using the Schrödinger Equation (TUM - </a:t>
            </a:r>
            <a:r>
              <a:rPr lang="en-US" sz="2200" b="1" dirty="0" err="1">
                <a:solidFill>
                  <a:srgbClr val="002060"/>
                </a:solidFill>
              </a:rPr>
              <a:t>Fabbietti</a:t>
            </a:r>
            <a:r>
              <a:rPr lang="en-US" sz="2200" b="1" dirty="0">
                <a:solidFill>
                  <a:srgbClr val="002060"/>
                </a:solidFill>
              </a:rPr>
              <a:t> et al.)</a:t>
            </a:r>
          </a:p>
          <a:p>
            <a:pPr algn="ctr"/>
            <a:r>
              <a:rPr lang="en-US" sz="2200" b="1" dirty="0">
                <a:solidFill>
                  <a:srgbClr val="002060"/>
                </a:solidFill>
              </a:rPr>
              <a:t>Numerical sol. of the Schrödinger Solution to obtain ‘exact’ solutions to obtain the correlation functions</a:t>
            </a:r>
            <a:endParaRPr lang="en-DE" sz="2200" b="1" dirty="0">
              <a:solidFill>
                <a:srgbClr val="002060"/>
              </a:solidFill>
            </a:endParaRPr>
          </a:p>
        </p:txBody>
      </p:sp>
      <p:pic>
        <p:nvPicPr>
          <p:cNvPr id="10" name="Picture 9">
            <a:extLst>
              <a:ext uri="{FF2B5EF4-FFF2-40B4-BE49-F238E27FC236}">
                <a16:creationId xmlns:a16="http://schemas.microsoft.com/office/drawing/2014/main" id="{E12609C8-241C-4BF2-B688-520382BA2274}"/>
              </a:ext>
            </a:extLst>
          </p:cNvPr>
          <p:cNvPicPr>
            <a:picLocks noChangeAspect="1"/>
          </p:cNvPicPr>
          <p:nvPr/>
        </p:nvPicPr>
        <p:blipFill>
          <a:blip r:embed="rId4"/>
          <a:stretch>
            <a:fillRect/>
          </a:stretch>
        </p:blipFill>
        <p:spPr>
          <a:xfrm>
            <a:off x="48000" y="6191746"/>
            <a:ext cx="2520000" cy="341053"/>
          </a:xfrm>
          <a:prstGeom prst="rect">
            <a:avLst/>
          </a:prstGeom>
        </p:spPr>
      </p:pic>
      <p:pic>
        <p:nvPicPr>
          <p:cNvPr id="11" name="Picture 10">
            <a:extLst>
              <a:ext uri="{FF2B5EF4-FFF2-40B4-BE49-F238E27FC236}">
                <a16:creationId xmlns:a16="http://schemas.microsoft.com/office/drawing/2014/main" id="{796C03DD-A50D-48E2-B396-6EBE8CFD835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13881" y="2147996"/>
            <a:ext cx="6397802" cy="3653273"/>
          </a:xfrm>
          <a:prstGeom prst="rect">
            <a:avLst/>
          </a:prstGeom>
        </p:spPr>
      </p:pic>
    </p:spTree>
    <p:extLst>
      <p:ext uri="{BB962C8B-B14F-4D97-AF65-F5344CB8AC3E}">
        <p14:creationId xmlns:p14="http://schemas.microsoft.com/office/powerpoint/2010/main" val="3460875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0282-4D80-422E-9A48-1BCF18CD0D5E}"/>
              </a:ext>
            </a:extLst>
          </p:cNvPr>
          <p:cNvSpPr>
            <a:spLocks noGrp="1"/>
          </p:cNvSpPr>
          <p:nvPr>
            <p:ph type="title"/>
          </p:nvPr>
        </p:nvSpPr>
        <p:spPr/>
        <p:txBody>
          <a:bodyPr/>
          <a:lstStyle/>
          <a:p>
            <a:r>
              <a:rPr lang="en-US" dirty="0">
                <a:solidFill>
                  <a:prstClr val="white"/>
                </a:solidFill>
              </a:rPr>
              <a:t>U</a:t>
            </a:r>
            <a:r>
              <a:rPr lang="en-US" sz="2800" dirty="0">
                <a:solidFill>
                  <a:prstClr val="white"/>
                </a:solidFill>
              </a:rPr>
              <a:t>NDERSTANDING</a:t>
            </a:r>
            <a:r>
              <a:rPr lang="en-US" dirty="0">
                <a:solidFill>
                  <a:prstClr val="white"/>
                </a:solidFill>
              </a:rPr>
              <a:t> </a:t>
            </a:r>
            <a:r>
              <a:rPr lang="el-GR" dirty="0">
                <a:solidFill>
                  <a:prstClr val="white"/>
                </a:solidFill>
              </a:rPr>
              <a:t>Λ</a:t>
            </a:r>
            <a:r>
              <a:rPr lang="en-US" dirty="0">
                <a:solidFill>
                  <a:prstClr val="white"/>
                </a:solidFill>
              </a:rPr>
              <a:t>-N, </a:t>
            </a:r>
            <a:r>
              <a:rPr lang="el-GR" dirty="0">
                <a:solidFill>
                  <a:prstClr val="white"/>
                </a:solidFill>
              </a:rPr>
              <a:t>Λ</a:t>
            </a:r>
            <a:r>
              <a:rPr lang="en-US" dirty="0">
                <a:solidFill>
                  <a:prstClr val="white"/>
                </a:solidFill>
              </a:rPr>
              <a:t>-</a:t>
            </a:r>
            <a:r>
              <a:rPr lang="el-GR" dirty="0">
                <a:solidFill>
                  <a:prstClr val="white"/>
                </a:solidFill>
              </a:rPr>
              <a:t>Λ</a:t>
            </a:r>
            <a:r>
              <a:rPr lang="en-US" dirty="0">
                <a:solidFill>
                  <a:prstClr val="white"/>
                </a:solidFill>
              </a:rPr>
              <a:t> I</a:t>
            </a:r>
            <a:r>
              <a:rPr lang="en-US" sz="2800" dirty="0">
                <a:solidFill>
                  <a:prstClr val="white"/>
                </a:solidFill>
              </a:rPr>
              <a:t>NTERACTIONS</a:t>
            </a:r>
            <a:r>
              <a:rPr lang="en-US" dirty="0">
                <a:solidFill>
                  <a:prstClr val="white"/>
                </a:solidFill>
              </a:rPr>
              <a:t> W</a:t>
            </a:r>
            <a:r>
              <a:rPr lang="en-US" sz="2800" dirty="0">
                <a:solidFill>
                  <a:prstClr val="white"/>
                </a:solidFill>
              </a:rPr>
              <a:t>ITH</a:t>
            </a:r>
            <a:r>
              <a:rPr lang="en-US" dirty="0">
                <a:solidFill>
                  <a:prstClr val="white"/>
                </a:solidFill>
              </a:rPr>
              <a:t> CBM</a:t>
            </a:r>
            <a:endParaRPr lang="en-DE" dirty="0"/>
          </a:p>
        </p:txBody>
      </p:sp>
      <p:sp>
        <p:nvSpPr>
          <p:cNvPr id="3" name="Date Placeholder 2">
            <a:extLst>
              <a:ext uri="{FF2B5EF4-FFF2-40B4-BE49-F238E27FC236}">
                <a16:creationId xmlns:a16="http://schemas.microsoft.com/office/drawing/2014/main" id="{3FA0606F-C88F-43A7-9F08-A602AEF2A919}"/>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26C1D1F3-4EAE-449A-B43C-B3B4F88CF70F}"/>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7B44CC4-55C0-4342-A954-001FC2093FEA}"/>
              </a:ext>
            </a:extLst>
          </p:cNvPr>
          <p:cNvSpPr>
            <a:spLocks noGrp="1"/>
          </p:cNvSpPr>
          <p:nvPr>
            <p:ph type="sldNum" sz="quarter" idx="12"/>
          </p:nvPr>
        </p:nvSpPr>
        <p:spPr/>
        <p:txBody>
          <a:bodyPr/>
          <a:lstStyle/>
          <a:p>
            <a:fld id="{2A4535BA-AEF2-4785-BF1B-EDE950106C20}" type="slidenum">
              <a:rPr lang="en-GB" smtClean="0"/>
              <a:pPr/>
              <a:t>51</a:t>
            </a:fld>
            <a:endParaRPr lang="en-GB" dirty="0"/>
          </a:p>
        </p:txBody>
      </p:sp>
      <p:sp>
        <p:nvSpPr>
          <p:cNvPr id="7" name="Text Box 9">
            <a:extLst>
              <a:ext uri="{FF2B5EF4-FFF2-40B4-BE49-F238E27FC236}">
                <a16:creationId xmlns:a16="http://schemas.microsoft.com/office/drawing/2014/main" id="{33157616-37F5-4B2D-996A-106535ADC4B6}"/>
              </a:ext>
            </a:extLst>
          </p:cNvPr>
          <p:cNvSpPr txBox="1">
            <a:spLocks noChangeArrowheads="1"/>
          </p:cNvSpPr>
          <p:nvPr/>
        </p:nvSpPr>
        <p:spPr bwMode="auto">
          <a:xfrm>
            <a:off x="192000" y="839473"/>
            <a:ext cx="11808000"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err="1">
                <a:solidFill>
                  <a:srgbClr val="000000"/>
                </a:solidFill>
              </a:rPr>
              <a:t>Femtoscopy</a:t>
            </a:r>
            <a:r>
              <a:rPr lang="en-GB" altLang="de-DE" sz="2400" b="1" dirty="0">
                <a:solidFill>
                  <a:srgbClr val="000000"/>
                </a:solidFill>
              </a:rPr>
              <a:t> to study the correlation functions (cross-sections) </a:t>
            </a:r>
            <a:r>
              <a:rPr lang="en-GB" altLang="de-DE" sz="2400" b="1" dirty="0" err="1">
                <a:solidFill>
                  <a:srgbClr val="000000"/>
                </a:solidFill>
              </a:rPr>
              <a:t>w.r.t.</a:t>
            </a:r>
            <a:r>
              <a:rPr lang="en-GB" altLang="de-DE" sz="2400" b="1" dirty="0">
                <a:solidFill>
                  <a:srgbClr val="000000"/>
                </a:solidFill>
              </a:rPr>
              <a:t> momentum</a:t>
            </a:r>
            <a:endParaRPr lang="de-DE" altLang="de-DE" sz="2400" b="1" dirty="0">
              <a:solidFill>
                <a:srgbClr val="000000"/>
              </a:solidFill>
            </a:endParaRPr>
          </a:p>
        </p:txBody>
      </p:sp>
      <p:pic>
        <p:nvPicPr>
          <p:cNvPr id="6" name="Picture 5">
            <a:extLst>
              <a:ext uri="{FF2B5EF4-FFF2-40B4-BE49-F238E27FC236}">
                <a16:creationId xmlns:a16="http://schemas.microsoft.com/office/drawing/2014/main" id="{EA0CD67F-CB2A-4C82-9840-54062C9F4F78}"/>
              </a:ext>
            </a:extLst>
          </p:cNvPr>
          <p:cNvPicPr>
            <a:picLocks noChangeAspect="1"/>
          </p:cNvPicPr>
          <p:nvPr/>
        </p:nvPicPr>
        <p:blipFill rotWithShape="1">
          <a:blip r:embed="rId2">
            <a:clrChange>
              <a:clrFrom>
                <a:srgbClr val="FFFFFF"/>
              </a:clrFrom>
              <a:clrTo>
                <a:srgbClr val="FFFFFF">
                  <a:alpha val="0"/>
                </a:srgbClr>
              </a:clrTo>
            </a:clrChange>
          </a:blip>
          <a:srcRect l="4235" b="5605"/>
          <a:stretch/>
        </p:blipFill>
        <p:spPr>
          <a:xfrm>
            <a:off x="28614" y="2236609"/>
            <a:ext cx="5722103" cy="2151205"/>
          </a:xfrm>
          <a:prstGeom prst="rect">
            <a:avLst/>
          </a:prstGeom>
        </p:spPr>
      </p:pic>
      <p:pic>
        <p:nvPicPr>
          <p:cNvPr id="8" name="Picture 7">
            <a:extLst>
              <a:ext uri="{FF2B5EF4-FFF2-40B4-BE49-F238E27FC236}">
                <a16:creationId xmlns:a16="http://schemas.microsoft.com/office/drawing/2014/main" id="{D14091E9-F371-486B-B85F-7AE24B7C44A6}"/>
              </a:ext>
            </a:extLst>
          </p:cNvPr>
          <p:cNvPicPr>
            <a:picLocks noChangeAspect="1"/>
          </p:cNvPicPr>
          <p:nvPr/>
        </p:nvPicPr>
        <p:blipFill rotWithShape="1">
          <a:blip r:embed="rId3">
            <a:clrChange>
              <a:clrFrom>
                <a:srgbClr val="FFFFFF"/>
              </a:clrFrom>
              <a:clrTo>
                <a:srgbClr val="FFFFFF">
                  <a:alpha val="0"/>
                </a:srgbClr>
              </a:clrTo>
            </a:clrChange>
          </a:blip>
          <a:srcRect l="2415"/>
          <a:stretch/>
        </p:blipFill>
        <p:spPr>
          <a:xfrm>
            <a:off x="48000" y="4515820"/>
            <a:ext cx="6721654" cy="1675926"/>
          </a:xfrm>
          <a:prstGeom prst="rect">
            <a:avLst/>
          </a:prstGeom>
        </p:spPr>
      </p:pic>
      <p:sp>
        <p:nvSpPr>
          <p:cNvPr id="9" name="TextBox 8">
            <a:extLst>
              <a:ext uri="{FF2B5EF4-FFF2-40B4-BE49-F238E27FC236}">
                <a16:creationId xmlns:a16="http://schemas.microsoft.com/office/drawing/2014/main" id="{9EEEE894-AA7C-4D88-BC7C-C50DC1733CDF}"/>
              </a:ext>
            </a:extLst>
          </p:cNvPr>
          <p:cNvSpPr txBox="1"/>
          <p:nvPr/>
        </p:nvSpPr>
        <p:spPr>
          <a:xfrm>
            <a:off x="-1" y="1370665"/>
            <a:ext cx="12191999" cy="769441"/>
          </a:xfrm>
          <a:prstGeom prst="rect">
            <a:avLst/>
          </a:prstGeom>
          <a:solidFill>
            <a:srgbClr val="92D050"/>
          </a:solidFill>
        </p:spPr>
        <p:txBody>
          <a:bodyPr wrap="square" rtlCol="0">
            <a:spAutoFit/>
          </a:bodyPr>
          <a:lstStyle/>
          <a:p>
            <a:pPr algn="ctr"/>
            <a:r>
              <a:rPr lang="en-US" sz="2200" b="1" dirty="0">
                <a:solidFill>
                  <a:srgbClr val="002060"/>
                </a:solidFill>
              </a:rPr>
              <a:t>CATS – Correlation Analysis Tool Using the Schrödinger Equation (TUM - </a:t>
            </a:r>
            <a:r>
              <a:rPr lang="en-US" sz="2200" b="1" dirty="0" err="1">
                <a:solidFill>
                  <a:srgbClr val="002060"/>
                </a:solidFill>
              </a:rPr>
              <a:t>Fabbietti</a:t>
            </a:r>
            <a:r>
              <a:rPr lang="en-US" sz="2200" b="1" dirty="0">
                <a:solidFill>
                  <a:srgbClr val="002060"/>
                </a:solidFill>
              </a:rPr>
              <a:t> et al.)</a:t>
            </a:r>
          </a:p>
          <a:p>
            <a:pPr algn="ctr"/>
            <a:r>
              <a:rPr lang="en-US" sz="2200" b="1" dirty="0">
                <a:solidFill>
                  <a:srgbClr val="002060"/>
                </a:solidFill>
              </a:rPr>
              <a:t>Numerical sol. of the Schrödinger Solution to obtain ‘exact’ solutions to obtain the correlation functions</a:t>
            </a:r>
            <a:endParaRPr lang="en-DE" sz="2200" b="1" dirty="0">
              <a:solidFill>
                <a:srgbClr val="002060"/>
              </a:solidFill>
            </a:endParaRPr>
          </a:p>
        </p:txBody>
      </p:sp>
      <p:pic>
        <p:nvPicPr>
          <p:cNvPr id="10" name="Picture 9">
            <a:extLst>
              <a:ext uri="{FF2B5EF4-FFF2-40B4-BE49-F238E27FC236}">
                <a16:creationId xmlns:a16="http://schemas.microsoft.com/office/drawing/2014/main" id="{E12609C8-241C-4BF2-B688-520382BA2274}"/>
              </a:ext>
            </a:extLst>
          </p:cNvPr>
          <p:cNvPicPr>
            <a:picLocks noChangeAspect="1"/>
          </p:cNvPicPr>
          <p:nvPr/>
        </p:nvPicPr>
        <p:blipFill>
          <a:blip r:embed="rId4"/>
          <a:stretch>
            <a:fillRect/>
          </a:stretch>
        </p:blipFill>
        <p:spPr>
          <a:xfrm>
            <a:off x="48000" y="6191746"/>
            <a:ext cx="2520000" cy="341053"/>
          </a:xfrm>
          <a:prstGeom prst="rect">
            <a:avLst/>
          </a:prstGeom>
        </p:spPr>
      </p:pic>
      <p:pic>
        <p:nvPicPr>
          <p:cNvPr id="11" name="Picture 10">
            <a:extLst>
              <a:ext uri="{FF2B5EF4-FFF2-40B4-BE49-F238E27FC236}">
                <a16:creationId xmlns:a16="http://schemas.microsoft.com/office/drawing/2014/main" id="{796C03DD-A50D-48E2-B396-6EBE8CFD835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13881" y="2147996"/>
            <a:ext cx="6397802" cy="3653273"/>
          </a:xfrm>
          <a:prstGeom prst="rect">
            <a:avLst/>
          </a:prstGeom>
        </p:spPr>
      </p:pic>
      <p:sp>
        <p:nvSpPr>
          <p:cNvPr id="12" name="Rectangle 11">
            <a:extLst>
              <a:ext uri="{FF2B5EF4-FFF2-40B4-BE49-F238E27FC236}">
                <a16:creationId xmlns:a16="http://schemas.microsoft.com/office/drawing/2014/main" id="{866F4EF9-24AF-4295-8ACB-02C083AB0929}"/>
              </a:ext>
            </a:extLst>
          </p:cNvPr>
          <p:cNvSpPr/>
          <p:nvPr/>
        </p:nvSpPr>
        <p:spPr>
          <a:xfrm>
            <a:off x="6312000" y="5735547"/>
            <a:ext cx="5599941" cy="769441"/>
          </a:xfrm>
          <a:prstGeom prst="rect">
            <a:avLst/>
          </a:prstGeom>
          <a:solidFill>
            <a:srgbClr val="FF0000">
              <a:alpha val="60000"/>
            </a:srgbClr>
          </a:solidFill>
          <a:ln w="38100">
            <a:solidFill>
              <a:schemeClr val="tx1"/>
            </a:solidFill>
          </a:ln>
        </p:spPr>
        <p:txBody>
          <a:bodyPr wrap="square">
            <a:spAutoFit/>
          </a:bodyPr>
          <a:lstStyle/>
          <a:p>
            <a:pPr algn="ctr"/>
            <a:r>
              <a:rPr lang="en-US" sz="2200" b="1" dirty="0"/>
              <a:t>Experimentally shown for ALICE@LHC (</a:t>
            </a:r>
            <a:r>
              <a:rPr lang="el-GR" sz="2200" b="1" dirty="0"/>
              <a:t>μ</a:t>
            </a:r>
            <a:r>
              <a:rPr lang="en-US" sz="2200" b="1" baseline="-25000" dirty="0"/>
              <a:t>B</a:t>
            </a:r>
            <a:r>
              <a:rPr lang="en-US" sz="2200" b="1" dirty="0"/>
              <a:t> = 0)</a:t>
            </a:r>
          </a:p>
          <a:p>
            <a:pPr algn="ctr"/>
            <a:r>
              <a:rPr lang="en-US" sz="2200" b="1" dirty="0"/>
              <a:t>Possible at CBM@FAIR (</a:t>
            </a:r>
            <a:r>
              <a:rPr lang="el-GR" sz="2200" b="1" dirty="0"/>
              <a:t>μ</a:t>
            </a:r>
            <a:r>
              <a:rPr lang="en-US" sz="2200" b="1" baseline="-25000" dirty="0"/>
              <a:t>B</a:t>
            </a:r>
            <a:r>
              <a:rPr lang="en-US" sz="2200" b="1" dirty="0"/>
              <a:t> &gt; 0)?</a:t>
            </a:r>
            <a:endParaRPr lang="en-DE" sz="2200" b="1" dirty="0"/>
          </a:p>
        </p:txBody>
      </p:sp>
    </p:spTree>
    <p:extLst>
      <p:ext uri="{BB962C8B-B14F-4D97-AF65-F5344CB8AC3E}">
        <p14:creationId xmlns:p14="http://schemas.microsoft.com/office/powerpoint/2010/main" val="2463934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B68F-686F-440D-9131-2FFC89A1B106}"/>
              </a:ext>
            </a:extLst>
          </p:cNvPr>
          <p:cNvSpPr>
            <a:spLocks noGrp="1"/>
          </p:cNvSpPr>
          <p:nvPr>
            <p:ph type="title"/>
          </p:nvPr>
        </p:nvSpPr>
        <p:spPr/>
        <p:txBody>
          <a:bodyPr/>
          <a:lstStyle/>
          <a:p>
            <a:r>
              <a:rPr lang="en-US" dirty="0"/>
              <a:t>S</a:t>
            </a:r>
            <a:r>
              <a:rPr lang="en-US" sz="2800" dirty="0"/>
              <a:t>UMMARY</a:t>
            </a:r>
            <a:r>
              <a:rPr lang="en-US" dirty="0"/>
              <a:t> O</a:t>
            </a:r>
            <a:r>
              <a:rPr lang="en-US" sz="2800" dirty="0"/>
              <a:t>F</a:t>
            </a:r>
            <a:r>
              <a:rPr lang="en-US" dirty="0"/>
              <a:t> T</a:t>
            </a:r>
            <a:r>
              <a:rPr lang="en-US" sz="2800" dirty="0"/>
              <a:t>HE</a:t>
            </a:r>
            <a:r>
              <a:rPr lang="en-US" dirty="0"/>
              <a:t> E</a:t>
            </a:r>
            <a:r>
              <a:rPr lang="en-US" sz="2800" dirty="0"/>
              <a:t>O</a:t>
            </a:r>
            <a:r>
              <a:rPr lang="en-US" dirty="0"/>
              <a:t>S E</a:t>
            </a:r>
            <a:r>
              <a:rPr lang="en-US" sz="2800" dirty="0"/>
              <a:t>XPERIMENTAL</a:t>
            </a:r>
            <a:r>
              <a:rPr lang="en-US" dirty="0"/>
              <a:t> P</a:t>
            </a:r>
            <a:r>
              <a:rPr lang="en-US" sz="2800" dirty="0"/>
              <a:t>ROBES</a:t>
            </a:r>
            <a:r>
              <a:rPr lang="en-US" dirty="0"/>
              <a:t> W</a:t>
            </a:r>
            <a:r>
              <a:rPr lang="en-US" sz="2800" dirty="0"/>
              <a:t>ITH</a:t>
            </a:r>
            <a:r>
              <a:rPr lang="en-US" dirty="0"/>
              <a:t> CBM@FAIR</a:t>
            </a:r>
            <a:endParaRPr lang="en-DE" dirty="0"/>
          </a:p>
        </p:txBody>
      </p:sp>
      <p:sp>
        <p:nvSpPr>
          <p:cNvPr id="3" name="Date Placeholder 2">
            <a:extLst>
              <a:ext uri="{FF2B5EF4-FFF2-40B4-BE49-F238E27FC236}">
                <a16:creationId xmlns:a16="http://schemas.microsoft.com/office/drawing/2014/main" id="{FFA6A459-B86C-4F3A-AB92-3A884CE94F8E}"/>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6F5728D3-8060-47AC-9FC4-0DF4ADA49D0B}"/>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C3B4F33D-DFFE-4A94-AD68-AD6E5521FEC8}"/>
              </a:ext>
            </a:extLst>
          </p:cNvPr>
          <p:cNvSpPr>
            <a:spLocks noGrp="1"/>
          </p:cNvSpPr>
          <p:nvPr>
            <p:ph type="sldNum" sz="quarter" idx="12"/>
          </p:nvPr>
        </p:nvSpPr>
        <p:spPr/>
        <p:txBody>
          <a:bodyPr/>
          <a:lstStyle/>
          <a:p>
            <a:fld id="{2A4535BA-AEF2-4785-BF1B-EDE950106C20}" type="slidenum">
              <a:rPr lang="en-GB" smtClean="0"/>
              <a:pPr/>
              <a:t>52</a:t>
            </a:fld>
            <a:endParaRPr lang="en-GB" dirty="0"/>
          </a:p>
        </p:txBody>
      </p:sp>
      <p:sp>
        <p:nvSpPr>
          <p:cNvPr id="7" name="Textfeld 4">
            <a:extLst>
              <a:ext uri="{FF2B5EF4-FFF2-40B4-BE49-F238E27FC236}">
                <a16:creationId xmlns:a16="http://schemas.microsoft.com/office/drawing/2014/main" id="{FBA996BB-EB83-4F4B-AE4C-140B7814AE43}"/>
              </a:ext>
            </a:extLst>
          </p:cNvPr>
          <p:cNvSpPr txBox="1"/>
          <p:nvPr/>
        </p:nvSpPr>
        <p:spPr>
          <a:xfrm>
            <a:off x="251520" y="870967"/>
            <a:ext cx="11624732" cy="4832092"/>
          </a:xfrm>
          <a:prstGeom prst="rect">
            <a:avLst/>
          </a:prstGeom>
          <a:noFill/>
        </p:spPr>
        <p:txBody>
          <a:bodyPr wrap="square" rtlCol="0">
            <a:spAutoFit/>
          </a:bodyPr>
          <a:lstStyle/>
          <a:p>
            <a:r>
              <a:rPr lang="de-DE" sz="2400" b="1" dirty="0">
                <a:solidFill>
                  <a:srgbClr val="C00000"/>
                </a:solidFill>
                <a:ea typeface="Tahoma" panose="020B0604030504040204" pitchFamily="34" charset="0"/>
                <a:cs typeface="Tahoma" panose="020B0604030504040204" pitchFamily="34" charset="0"/>
              </a:rPr>
              <a:t>Nuclear Symmetric Matter EOS: </a:t>
            </a:r>
          </a:p>
          <a:p>
            <a:pPr marL="342900" indent="-342900">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Collective flow of Baryons </a:t>
            </a:r>
            <a:r>
              <a:rPr lang="en-US" sz="2400" b="1" dirty="0">
                <a:solidFill>
                  <a:srgbClr val="002060"/>
                </a:solidFill>
                <a:ea typeface="Tahoma" panose="020B0604030504040204" pitchFamily="34" charset="0"/>
                <a:cs typeface="Tahoma" panose="020B0604030504040204" pitchFamily="34" charset="0"/>
              </a:rPr>
              <a:t>(π, K, p, Λ, Ξ, Ω,...) driven by the fireball’s pressure gradient</a:t>
            </a:r>
            <a:endParaRPr lang="de-DE" sz="2400" b="1" dirty="0">
              <a:solidFill>
                <a:srgbClr val="002060"/>
              </a:solidFill>
              <a:ea typeface="Tahoma" panose="020B0604030504040204" pitchFamily="34" charset="0"/>
              <a:cs typeface="Tahoma" panose="020B0604030504040204" pitchFamily="34" charset="0"/>
            </a:endParaRPr>
          </a:p>
          <a:p>
            <a:pPr marL="342900" indent="-342900">
              <a:spcAft>
                <a:spcPts val="1200"/>
              </a:spcAft>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Sub-Threshold Particle Production of Multi-Strange Hyperons via multi-step processes</a:t>
            </a:r>
            <a:endParaRPr lang="de-DE" sz="1200" b="1" dirty="0">
              <a:solidFill>
                <a:srgbClr val="002060"/>
              </a:solidFill>
              <a:ea typeface="Tahoma" panose="020B0604030504040204" pitchFamily="34" charset="0"/>
              <a:cs typeface="Tahoma" panose="020B0604030504040204" pitchFamily="34" charset="0"/>
            </a:endParaRPr>
          </a:p>
          <a:p>
            <a:r>
              <a:rPr lang="de-DE" sz="2400" b="1" dirty="0">
                <a:solidFill>
                  <a:srgbClr val="C00000"/>
                </a:solidFill>
                <a:ea typeface="Tahoma" panose="020B0604030504040204" pitchFamily="34" charset="0"/>
                <a:cs typeface="Tahoma" panose="020B0604030504040204" pitchFamily="34" charset="0"/>
              </a:rPr>
              <a:t>Neutron Matter EOS: </a:t>
            </a:r>
          </a:p>
          <a:p>
            <a:r>
              <a:rPr lang="de-DE" sz="2400" b="1" dirty="0">
                <a:solidFill>
                  <a:srgbClr val="C00000"/>
                </a:solidFill>
                <a:ea typeface="Tahoma" panose="020B0604030504040204" pitchFamily="34" charset="0"/>
                <a:cs typeface="Tahoma" panose="020B0604030504040204" pitchFamily="34" charset="0"/>
              </a:rPr>
              <a:t>	Symmetry Energy:</a:t>
            </a:r>
          </a:p>
          <a:p>
            <a:pPr marL="1257300" lvl="2" indent="-342900">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Neutron/Proton Elliptic Flow</a:t>
            </a:r>
          </a:p>
          <a:p>
            <a:pPr marL="1257300" lvl="2" indent="-342900">
              <a:spcAft>
                <a:spcPts val="1200"/>
              </a:spcAft>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Sub-Threshold Particle Production of isospin-opposite particles (I</a:t>
            </a:r>
            <a:r>
              <a:rPr lang="de-DE" sz="2400" b="1" baseline="-25000" dirty="0">
                <a:solidFill>
                  <a:srgbClr val="002060"/>
                </a:solidFill>
                <a:ea typeface="Tahoma" panose="020B0604030504040204" pitchFamily="34" charset="0"/>
                <a:cs typeface="Tahoma" panose="020B0604030504040204" pitchFamily="34" charset="0"/>
              </a:rPr>
              <a:t>3</a:t>
            </a:r>
            <a:r>
              <a:rPr lang="de-DE" sz="2400" b="1" dirty="0">
                <a:solidFill>
                  <a:srgbClr val="002060"/>
                </a:solidFill>
                <a:ea typeface="Tahoma" panose="020B0604030504040204" pitchFamily="34" charset="0"/>
                <a:cs typeface="Tahoma" panose="020B0604030504040204" pitchFamily="34" charset="0"/>
              </a:rPr>
              <a:t> = </a:t>
            </a:r>
            <a:r>
              <a:rPr lang="de-DE" sz="2400" b="1" dirty="0">
                <a:solidFill>
                  <a:srgbClr val="002060"/>
                </a:solidFill>
                <a:ea typeface="Tahoma" panose="020B0604030504040204" pitchFamily="34" charset="0"/>
                <a:cs typeface="Tahoma" panose="020B0604030504040204" pitchFamily="34" charset="0"/>
                <a:sym typeface="Symbol" panose="05050102010706020507" pitchFamily="18" charset="2"/>
              </a:rPr>
              <a:t> 1)</a:t>
            </a:r>
            <a:r>
              <a:rPr lang="de-DE" sz="2400" b="1" dirty="0">
                <a:solidFill>
                  <a:srgbClr val="002060"/>
                </a:solidFill>
                <a:ea typeface="Tahoma" panose="020B0604030504040204" pitchFamily="34" charset="0"/>
                <a:cs typeface="Tahoma" panose="020B0604030504040204" pitchFamily="34" charset="0"/>
              </a:rPr>
              <a:t> ?</a:t>
            </a:r>
          </a:p>
          <a:p>
            <a:pPr lvl="2"/>
            <a:r>
              <a:rPr lang="en-US" sz="2400" b="1" dirty="0">
                <a:solidFill>
                  <a:srgbClr val="C00000"/>
                </a:solidFill>
                <a:ea typeface="Tahoma" panose="020B0604030504040204" pitchFamily="34" charset="0"/>
                <a:cs typeface="Tahoma" panose="020B0604030504040204" pitchFamily="34" charset="0"/>
              </a:rPr>
              <a:t>Hyperon Puzzle (ΛN, ΛNN, and ΛΛN interactions)</a:t>
            </a:r>
          </a:p>
          <a:p>
            <a:pPr marL="1257300" lvl="2" indent="-342900">
              <a:buFont typeface="Wingdings" panose="05000000000000000000" pitchFamily="2" charset="2"/>
              <a:buChar char="§"/>
            </a:pPr>
            <a:r>
              <a:rPr lang="en-US" sz="2400" b="1" dirty="0" err="1">
                <a:solidFill>
                  <a:srgbClr val="002060"/>
                </a:solidFill>
                <a:ea typeface="Tahoma" panose="020B0604030504040204" pitchFamily="34" charset="0"/>
                <a:cs typeface="Tahoma" panose="020B0604030504040204" pitchFamily="34" charset="0"/>
              </a:rPr>
              <a:t>Hypernuclei</a:t>
            </a:r>
            <a:r>
              <a:rPr lang="en-US" sz="2400" b="1" dirty="0">
                <a:solidFill>
                  <a:srgbClr val="002060"/>
                </a:solidFill>
                <a:ea typeface="Tahoma" panose="020B0604030504040204" pitchFamily="34" charset="0"/>
                <a:cs typeface="Tahoma" panose="020B0604030504040204" pitchFamily="34" charset="0"/>
              </a:rPr>
              <a:t> production and yields</a:t>
            </a:r>
          </a:p>
          <a:p>
            <a:pPr marL="1257300" lvl="2" indent="-342900">
              <a:buFont typeface="Wingdings" panose="05000000000000000000" pitchFamily="2" charset="2"/>
              <a:buChar char="§"/>
            </a:pPr>
            <a:r>
              <a:rPr lang="en-US" sz="2400" b="1" dirty="0" err="1">
                <a:solidFill>
                  <a:srgbClr val="002060"/>
                </a:solidFill>
                <a:ea typeface="Tahoma" panose="020B0604030504040204" pitchFamily="34" charset="0"/>
                <a:cs typeface="Tahoma" panose="020B0604030504040204" pitchFamily="34" charset="0"/>
              </a:rPr>
              <a:t>Hypernuclei</a:t>
            </a:r>
            <a:r>
              <a:rPr lang="en-US" sz="2400" b="1" dirty="0">
                <a:solidFill>
                  <a:srgbClr val="002060"/>
                </a:solidFill>
                <a:ea typeface="Tahoma" panose="020B0604030504040204" pitchFamily="34" charset="0"/>
                <a:cs typeface="Tahoma" panose="020B0604030504040204" pitchFamily="34" charset="0"/>
              </a:rPr>
              <a:t> lifetime </a:t>
            </a:r>
          </a:p>
          <a:p>
            <a:pPr marL="1257300" lvl="2" indent="-342900">
              <a:buFont typeface="Wingdings" panose="05000000000000000000" pitchFamily="2" charset="2"/>
              <a:buChar char="§"/>
            </a:pPr>
            <a:r>
              <a:rPr lang="en-US" sz="2400" b="1" dirty="0" err="1">
                <a:solidFill>
                  <a:srgbClr val="002060"/>
                </a:solidFill>
                <a:ea typeface="Tahoma" panose="020B0604030504040204" pitchFamily="34" charset="0"/>
                <a:cs typeface="Tahoma" panose="020B0604030504040204" pitchFamily="34" charset="0"/>
              </a:rPr>
              <a:t>Hypernuclei</a:t>
            </a:r>
            <a:r>
              <a:rPr lang="en-US" sz="2400" b="1" dirty="0">
                <a:solidFill>
                  <a:srgbClr val="002060"/>
                </a:solidFill>
                <a:ea typeface="Tahoma" panose="020B0604030504040204" pitchFamily="34" charset="0"/>
                <a:cs typeface="Tahoma" panose="020B0604030504040204" pitchFamily="34" charset="0"/>
              </a:rPr>
              <a:t> Collective Flow</a:t>
            </a:r>
          </a:p>
          <a:p>
            <a:pPr marL="1257300" lvl="2" indent="-342900">
              <a:buFont typeface="Wingdings" panose="05000000000000000000" pitchFamily="2" charset="2"/>
              <a:buChar char="§"/>
            </a:pPr>
            <a:r>
              <a:rPr lang="en-US" sz="2400" b="1" dirty="0">
                <a:solidFill>
                  <a:srgbClr val="002060"/>
                </a:solidFill>
                <a:ea typeface="Tahoma" panose="020B0604030504040204" pitchFamily="34" charset="0"/>
                <a:cs typeface="Tahoma" panose="020B0604030504040204" pitchFamily="34" charset="0"/>
              </a:rPr>
              <a:t>Correlation functions to study interaction cross-sections by using CATS</a:t>
            </a:r>
            <a:endParaRPr lang="de-DE" sz="2400" b="1" dirty="0">
              <a:solidFill>
                <a:srgbClr val="00206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5502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FF34-0AD0-4945-96FE-973B42FF9762}"/>
              </a:ext>
            </a:extLst>
          </p:cNvPr>
          <p:cNvSpPr>
            <a:spLocks noGrp="1"/>
          </p:cNvSpPr>
          <p:nvPr>
            <p:ph type="title"/>
          </p:nvPr>
        </p:nvSpPr>
        <p:spPr/>
        <p:txBody>
          <a:bodyPr/>
          <a:lstStyle/>
          <a:p>
            <a:r>
              <a:rPr lang="en-US" dirty="0"/>
              <a:t>E</a:t>
            </a:r>
            <a:r>
              <a:rPr lang="en-US" sz="4800" dirty="0"/>
              <a:t>XPERIMENTAL</a:t>
            </a:r>
            <a:r>
              <a:rPr lang="en-US" dirty="0"/>
              <a:t> C</a:t>
            </a:r>
            <a:r>
              <a:rPr lang="en-US" sz="4800" dirty="0"/>
              <a:t>HALLENGES</a:t>
            </a:r>
            <a:endParaRPr lang="en-DE" dirty="0"/>
          </a:p>
        </p:txBody>
      </p:sp>
      <p:sp>
        <p:nvSpPr>
          <p:cNvPr id="3" name="Date Placeholder 2">
            <a:extLst>
              <a:ext uri="{FF2B5EF4-FFF2-40B4-BE49-F238E27FC236}">
                <a16:creationId xmlns:a16="http://schemas.microsoft.com/office/drawing/2014/main" id="{490577A3-66C5-4846-AC43-1B28FD93E1B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F1AF7984-8B17-4F6A-BF7B-F8A61832A95D}"/>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16B8C72F-9AB9-4414-B99C-25951286683E}"/>
              </a:ext>
            </a:extLst>
          </p:cNvPr>
          <p:cNvSpPr>
            <a:spLocks noGrp="1"/>
          </p:cNvSpPr>
          <p:nvPr>
            <p:ph type="sldNum" sz="quarter" idx="12"/>
          </p:nvPr>
        </p:nvSpPr>
        <p:spPr/>
        <p:txBody>
          <a:bodyPr/>
          <a:lstStyle/>
          <a:p>
            <a:fld id="{2A4535BA-AEF2-4785-BF1B-EDE950106C20}" type="slidenum">
              <a:rPr lang="en-GB" smtClean="0"/>
              <a:pPr/>
              <a:t>53</a:t>
            </a:fld>
            <a:endParaRPr lang="en-GB" dirty="0"/>
          </a:p>
        </p:txBody>
      </p:sp>
    </p:spTree>
    <p:extLst>
      <p:ext uri="{BB962C8B-B14F-4D97-AF65-F5344CB8AC3E}">
        <p14:creationId xmlns:p14="http://schemas.microsoft.com/office/powerpoint/2010/main" val="561403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2D264A-C3A1-4D1B-867C-2341B36FCCD3}"/>
              </a:ext>
            </a:extLst>
          </p:cNvPr>
          <p:cNvGrpSpPr>
            <a:grpSpLocks noChangeAspect="1"/>
          </p:cNvGrpSpPr>
          <p:nvPr/>
        </p:nvGrpSpPr>
        <p:grpSpPr>
          <a:xfrm>
            <a:off x="441089" y="591515"/>
            <a:ext cx="5980785" cy="5903861"/>
            <a:chOff x="1116013" y="836613"/>
            <a:chExt cx="5974405" cy="5897562"/>
          </a:xfrm>
        </p:grpSpPr>
        <p:pic>
          <p:nvPicPr>
            <p:cNvPr id="16" name="Picture 2" descr="multiplicity_4AGeV">
              <a:extLst>
                <a:ext uri="{FF2B5EF4-FFF2-40B4-BE49-F238E27FC236}">
                  <a16:creationId xmlns:a16="http://schemas.microsoft.com/office/drawing/2014/main" id="{43B8D56B-8F3A-4DAA-B3B5-FD1F5A2B2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27"/>
            <a:stretch/>
          </p:blipFill>
          <p:spPr bwMode="auto">
            <a:xfrm>
              <a:off x="1116013" y="836613"/>
              <a:ext cx="5974405"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aute 6">
              <a:extLst>
                <a:ext uri="{FF2B5EF4-FFF2-40B4-BE49-F238E27FC236}">
                  <a16:creationId xmlns:a16="http://schemas.microsoft.com/office/drawing/2014/main" id="{1BF8CEA2-0958-4F4F-A4D3-ACE30E6AE396}"/>
                </a:ext>
              </a:extLst>
            </p:cNvPr>
            <p:cNvSpPr/>
            <p:nvPr/>
          </p:nvSpPr>
          <p:spPr bwMode="auto">
            <a:xfrm>
              <a:off x="4896036" y="5589240"/>
              <a:ext cx="216024" cy="228600"/>
            </a:xfrm>
            <a:prstGeom prst="diamond">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de-DE">
                <a:solidFill>
                  <a:srgbClr val="000000"/>
                </a:solidFill>
              </a:endParaRPr>
            </a:p>
          </p:txBody>
        </p:sp>
        <p:sp>
          <p:nvSpPr>
            <p:cNvPr id="18" name="Raute 6">
              <a:extLst>
                <a:ext uri="{FF2B5EF4-FFF2-40B4-BE49-F238E27FC236}">
                  <a16:creationId xmlns:a16="http://schemas.microsoft.com/office/drawing/2014/main" id="{11C84C89-D010-4E30-A997-A3BA448F2460}"/>
                </a:ext>
              </a:extLst>
            </p:cNvPr>
            <p:cNvSpPr/>
            <p:nvPr/>
          </p:nvSpPr>
          <p:spPr bwMode="auto">
            <a:xfrm>
              <a:off x="4876818" y="3330370"/>
              <a:ext cx="254460" cy="279401"/>
            </a:xfrm>
            <a:prstGeom prst="diamond">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de-DE">
                <a:solidFill>
                  <a:srgbClr val="000000"/>
                </a:solidFill>
              </a:endParaRPr>
            </a:p>
          </p:txBody>
        </p:sp>
      </p:grpSp>
      <p:sp>
        <p:nvSpPr>
          <p:cNvPr id="2" name="Title 1"/>
          <p:cNvSpPr>
            <a:spLocks noGrp="1"/>
          </p:cNvSpPr>
          <p:nvPr>
            <p:ph type="title"/>
          </p:nvPr>
        </p:nvSpPr>
        <p:spPr>
          <a:xfrm>
            <a:off x="0" y="1"/>
            <a:ext cx="11622280" cy="765860"/>
          </a:xfrm>
        </p:spPr>
        <p:txBody>
          <a:bodyPr/>
          <a:lstStyle/>
          <a:p>
            <a:r>
              <a:rPr lang="de-DE" dirty="0">
                <a:solidFill>
                  <a:prstClr val="white"/>
                </a:solidFill>
              </a:rPr>
              <a:t>(T</a:t>
            </a:r>
            <a:r>
              <a:rPr lang="de-DE" sz="2800" dirty="0">
                <a:solidFill>
                  <a:prstClr val="white"/>
                </a:solidFill>
              </a:rPr>
              <a:t>OO</a:t>
            </a:r>
            <a:r>
              <a:rPr lang="de-DE" dirty="0">
                <a:solidFill>
                  <a:prstClr val="white"/>
                </a:solidFill>
              </a:rPr>
              <a:t>) R</a:t>
            </a:r>
            <a:r>
              <a:rPr lang="de-DE" sz="2800" dirty="0">
                <a:solidFill>
                  <a:prstClr val="white"/>
                </a:solidFill>
              </a:rPr>
              <a:t>ARE</a:t>
            </a:r>
            <a:r>
              <a:rPr lang="de-DE" dirty="0">
                <a:solidFill>
                  <a:prstClr val="white"/>
                </a:solidFill>
              </a:rPr>
              <a:t> P</a:t>
            </a:r>
            <a:r>
              <a:rPr lang="de-DE" sz="2800" dirty="0">
                <a:solidFill>
                  <a:prstClr val="white"/>
                </a:solidFill>
              </a:rPr>
              <a:t>ROBES</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54</a:t>
            </a:fld>
            <a:endParaRPr lang="en-GB" dirty="0"/>
          </a:p>
        </p:txBody>
      </p:sp>
      <p:sp>
        <p:nvSpPr>
          <p:cNvPr id="9" name="Text Box 4"/>
          <p:cNvSpPr txBox="1">
            <a:spLocks noChangeArrowheads="1"/>
          </p:cNvSpPr>
          <p:nvPr/>
        </p:nvSpPr>
        <p:spPr bwMode="auto">
          <a:xfrm>
            <a:off x="4006487" y="1949773"/>
            <a:ext cx="2203729" cy="646331"/>
          </a:xfrm>
          <a:prstGeom prst="rect">
            <a:avLst/>
          </a:prstGeom>
          <a:solidFill>
            <a:srgbClr val="92D050"/>
          </a:solidFill>
          <a:ln>
            <a:noFill/>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r>
              <a:rPr lang="de-DE" b="1" i="1" dirty="0">
                <a:solidFill>
                  <a:srgbClr val="C00000"/>
                </a:solidFill>
                <a:latin typeface="+mn-lt"/>
              </a:rPr>
              <a:t>A</a:t>
            </a:r>
            <a:r>
              <a:rPr lang="de-DE" b="1" i="1" dirty="0">
                <a:solidFill>
                  <a:srgbClr val="002060"/>
                </a:solidFill>
                <a:latin typeface="+mn-lt"/>
              </a:rPr>
              <a:t>lternating </a:t>
            </a:r>
            <a:r>
              <a:rPr lang="de-DE" b="1" i="1" dirty="0">
                <a:solidFill>
                  <a:srgbClr val="C00000"/>
                </a:solidFill>
                <a:latin typeface="+mn-lt"/>
              </a:rPr>
              <a:t>G</a:t>
            </a:r>
            <a:r>
              <a:rPr lang="de-DE" b="1" i="1" dirty="0">
                <a:solidFill>
                  <a:srgbClr val="002060"/>
                </a:solidFill>
                <a:latin typeface="+mn-lt"/>
              </a:rPr>
              <a:t>radient </a:t>
            </a:r>
            <a:r>
              <a:rPr lang="de-DE" b="1" i="1" dirty="0">
                <a:solidFill>
                  <a:srgbClr val="C00000"/>
                </a:solidFill>
                <a:latin typeface="+mn-lt"/>
              </a:rPr>
              <a:t>S</a:t>
            </a:r>
            <a:r>
              <a:rPr lang="de-DE" b="1" i="1" dirty="0">
                <a:solidFill>
                  <a:srgbClr val="002060"/>
                </a:solidFill>
                <a:latin typeface="+mn-lt"/>
              </a:rPr>
              <a:t>ynchrotron (</a:t>
            </a:r>
            <a:r>
              <a:rPr lang="de-DE" b="1" i="1" dirty="0">
                <a:solidFill>
                  <a:srgbClr val="C00000"/>
                </a:solidFill>
                <a:latin typeface="+mn-lt"/>
              </a:rPr>
              <a:t>AGS</a:t>
            </a:r>
            <a:r>
              <a:rPr lang="de-DE" b="1" i="1" dirty="0">
                <a:solidFill>
                  <a:srgbClr val="002060"/>
                </a:solidFill>
                <a:latin typeface="+mn-lt"/>
              </a:rPr>
              <a:t>)</a:t>
            </a:r>
            <a:endParaRPr lang="de-DE" b="1" i="1" dirty="0">
              <a:solidFill>
                <a:srgbClr val="002060"/>
              </a:solidFill>
              <a:latin typeface="+mn-lt"/>
              <a:sym typeface="Symbol" pitchFamily="18" charset="2"/>
            </a:endParaRPr>
          </a:p>
        </p:txBody>
      </p:sp>
      <p:sp>
        <p:nvSpPr>
          <p:cNvPr id="10" name="Line 5"/>
          <p:cNvSpPr>
            <a:spLocks noChangeShapeType="1"/>
          </p:cNvSpPr>
          <p:nvPr/>
        </p:nvSpPr>
        <p:spPr bwMode="auto">
          <a:xfrm flipV="1">
            <a:off x="1270487" y="2677382"/>
            <a:ext cx="5079387" cy="1"/>
          </a:xfrm>
          <a:prstGeom prst="line">
            <a:avLst/>
          </a:prstGeom>
          <a:noFill/>
          <a:ln w="762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 name="AutoShape 9"/>
          <p:cNvSpPr>
            <a:spLocks noChangeArrowheads="1"/>
          </p:cNvSpPr>
          <p:nvPr/>
        </p:nvSpPr>
        <p:spPr bwMode="auto">
          <a:xfrm>
            <a:off x="2019040" y="2009203"/>
            <a:ext cx="254460" cy="702035"/>
          </a:xfrm>
          <a:prstGeom prst="upArrow">
            <a:avLst>
              <a:gd name="adj1" fmla="val 50000"/>
              <a:gd name="adj2" fmla="val 69153"/>
            </a:avLst>
          </a:prstGeom>
          <a:solidFill>
            <a:srgbClr val="002060"/>
          </a:solidFill>
          <a:ln w="9525">
            <a:solidFill>
              <a:srgbClr val="002060"/>
            </a:solidFill>
            <a:miter lim="800000"/>
            <a:headEnd/>
            <a:tailEnd/>
          </a:ln>
          <a:effectLst/>
          <a:extLst/>
        </p:spPr>
        <p:txBody>
          <a:bodyPr vert="eaVert" wrap="none" anchor="ctr"/>
          <a:lstStyle/>
          <a:p>
            <a:endParaRPr lang="de-DE" sz="3600">
              <a:solidFill>
                <a:srgbClr val="FF0000"/>
              </a:solidFill>
              <a:latin typeface="Tahoma" pitchFamily="34" charset="0"/>
            </a:endParaRPr>
          </a:p>
        </p:txBody>
      </p:sp>
      <p:pic>
        <p:nvPicPr>
          <p:cNvPr id="12" name="Picture 2" descr="C:\Users\senger\AppData\Local\Temp\InteractionRates_withStarFt_BM.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815" r="3653" b="1304"/>
          <a:stretch/>
        </p:blipFill>
        <p:spPr bwMode="auto">
          <a:xfrm>
            <a:off x="7251272" y="1593434"/>
            <a:ext cx="4672458" cy="45402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
          <p:cNvSpPr txBox="1">
            <a:spLocks noChangeArrowheads="1"/>
          </p:cNvSpPr>
          <p:nvPr/>
        </p:nvSpPr>
        <p:spPr bwMode="auto">
          <a:xfrm>
            <a:off x="7683784" y="1011398"/>
            <a:ext cx="4239946" cy="461665"/>
          </a:xfrm>
          <a:prstGeom prst="rect">
            <a:avLst/>
          </a:prstGeom>
          <a:solidFill>
            <a:srgbClr val="FF0000">
              <a:alpha val="60000"/>
            </a:srgbClr>
          </a:solidFill>
          <a:ln w="38100">
            <a:solidFill>
              <a:schemeClr val="tx1"/>
            </a:solidFill>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r>
              <a:rPr lang="de-DE" sz="2400" b="1" dirty="0">
                <a:latin typeface="+mn-lt"/>
                <a:sym typeface="Symbol" pitchFamily="18" charset="2"/>
              </a:rPr>
              <a:t>CBM Interaction Rates – 10MHz</a:t>
            </a:r>
          </a:p>
        </p:txBody>
      </p:sp>
      <p:sp>
        <p:nvSpPr>
          <p:cNvPr id="20" name="Rectangle 19">
            <a:extLst>
              <a:ext uri="{FF2B5EF4-FFF2-40B4-BE49-F238E27FC236}">
                <a16:creationId xmlns:a16="http://schemas.microsoft.com/office/drawing/2014/main" id="{CFF9F1DD-ECA8-4C3C-85BC-CD0D208531A1}"/>
              </a:ext>
            </a:extLst>
          </p:cNvPr>
          <p:cNvSpPr/>
          <p:nvPr/>
        </p:nvSpPr>
        <p:spPr>
          <a:xfrm>
            <a:off x="8709377" y="1660729"/>
            <a:ext cx="1872000" cy="3820705"/>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800" b="1" dirty="0">
              <a:solidFill>
                <a:srgbClr val="002060"/>
              </a:solidFill>
            </a:endParaRPr>
          </a:p>
        </p:txBody>
      </p:sp>
      <p:sp>
        <p:nvSpPr>
          <p:cNvPr id="21" name="TextBox 20">
            <a:extLst>
              <a:ext uri="{FF2B5EF4-FFF2-40B4-BE49-F238E27FC236}">
                <a16:creationId xmlns:a16="http://schemas.microsoft.com/office/drawing/2014/main" id="{BC872455-CF56-43D3-8B80-FE61D8902C18}"/>
              </a:ext>
            </a:extLst>
          </p:cNvPr>
          <p:cNvSpPr txBox="1"/>
          <p:nvPr/>
        </p:nvSpPr>
        <p:spPr>
          <a:xfrm>
            <a:off x="8588781" y="1981122"/>
            <a:ext cx="2113191" cy="954107"/>
          </a:xfrm>
          <a:prstGeom prst="rect">
            <a:avLst/>
          </a:prstGeom>
          <a:noFill/>
        </p:spPr>
        <p:txBody>
          <a:bodyPr wrap="square" rtlCol="0">
            <a:spAutoFit/>
          </a:bodyPr>
          <a:lstStyle/>
          <a:p>
            <a:pPr algn="ctr"/>
            <a:r>
              <a:rPr lang="en-US" sz="2800" b="1" dirty="0">
                <a:solidFill>
                  <a:srgbClr val="002060"/>
                </a:solidFill>
              </a:rPr>
              <a:t>High Density Region</a:t>
            </a:r>
            <a:endParaRPr lang="en-DE" sz="2800" b="1" dirty="0">
              <a:solidFill>
                <a:srgbClr val="002060"/>
              </a:solidFill>
            </a:endParaRPr>
          </a:p>
        </p:txBody>
      </p:sp>
      <p:grpSp>
        <p:nvGrpSpPr>
          <p:cNvPr id="23" name="Group 22">
            <a:extLst>
              <a:ext uri="{FF2B5EF4-FFF2-40B4-BE49-F238E27FC236}">
                <a16:creationId xmlns:a16="http://schemas.microsoft.com/office/drawing/2014/main" id="{3C744219-E8EA-4080-974F-EA0B53FCFFA9}"/>
              </a:ext>
            </a:extLst>
          </p:cNvPr>
          <p:cNvGrpSpPr/>
          <p:nvPr/>
        </p:nvGrpSpPr>
        <p:grpSpPr>
          <a:xfrm>
            <a:off x="7070811" y="6243409"/>
            <a:ext cx="5149129" cy="523220"/>
            <a:chOff x="5860113" y="6024996"/>
            <a:chExt cx="4230596" cy="523220"/>
          </a:xfrm>
        </p:grpSpPr>
        <p:sp>
          <p:nvSpPr>
            <p:cNvPr id="24" name="TextBox 23">
              <a:extLst>
                <a:ext uri="{FF2B5EF4-FFF2-40B4-BE49-F238E27FC236}">
                  <a16:creationId xmlns:a16="http://schemas.microsoft.com/office/drawing/2014/main" id="{18D50C50-4CFB-4F11-9DE6-38D08CC67B59}"/>
                </a:ext>
              </a:extLst>
            </p:cNvPr>
            <p:cNvSpPr txBox="1"/>
            <p:nvPr/>
          </p:nvSpPr>
          <p:spPr>
            <a:xfrm>
              <a:off x="6125390" y="6024996"/>
              <a:ext cx="3965319" cy="523220"/>
            </a:xfrm>
            <a:prstGeom prst="rect">
              <a:avLst/>
            </a:prstGeom>
            <a:noFill/>
          </p:spPr>
          <p:txBody>
            <a:bodyPr wrap="square" rtlCol="0">
              <a:spAutoFit/>
            </a:bodyPr>
            <a:lstStyle/>
            <a:p>
              <a:r>
                <a:rPr lang="fr-FR" sz="1400" b="1" i="1" dirty="0"/>
                <a:t>T. </a:t>
              </a:r>
              <a:r>
                <a:rPr lang="fr-FR" sz="1400" b="1" i="1" dirty="0" err="1"/>
                <a:t>Ablyazimov</a:t>
              </a:r>
              <a:r>
                <a:rPr lang="fr-FR" sz="1400" b="1" i="1" dirty="0"/>
                <a:t> et al. [CBM Collaboration] </a:t>
              </a:r>
              <a:r>
                <a:rPr lang="fr-FR" sz="1400" b="1" i="1" dirty="0" err="1"/>
                <a:t>Eur</a:t>
              </a:r>
              <a:r>
                <a:rPr lang="fr-FR" sz="1400" b="1" i="1" dirty="0"/>
                <a:t>. Phys. J. A (2017)</a:t>
              </a:r>
            </a:p>
          </p:txBody>
        </p:sp>
        <p:pic>
          <p:nvPicPr>
            <p:cNvPr id="25" name="Picture 24">
              <a:extLst>
                <a:ext uri="{FF2B5EF4-FFF2-40B4-BE49-F238E27FC236}">
                  <a16:creationId xmlns:a16="http://schemas.microsoft.com/office/drawing/2014/main" id="{9231FCF9-2B47-42F6-BB7C-2B5A2C4A34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0113" y="6089017"/>
              <a:ext cx="327122" cy="216024"/>
            </a:xfrm>
            <a:prstGeom prst="rect">
              <a:avLst/>
            </a:prstGeom>
          </p:spPr>
        </p:pic>
      </p:grpSp>
      <p:grpSp>
        <p:nvGrpSpPr>
          <p:cNvPr id="26" name="Group 25">
            <a:extLst>
              <a:ext uri="{FF2B5EF4-FFF2-40B4-BE49-F238E27FC236}">
                <a16:creationId xmlns:a16="http://schemas.microsoft.com/office/drawing/2014/main" id="{0F5BE0C9-BFC8-45E9-AC0C-5E19ABCC1900}"/>
              </a:ext>
            </a:extLst>
          </p:cNvPr>
          <p:cNvGrpSpPr/>
          <p:nvPr/>
        </p:nvGrpSpPr>
        <p:grpSpPr>
          <a:xfrm>
            <a:off x="336000" y="6246748"/>
            <a:ext cx="4546347" cy="307777"/>
            <a:chOff x="5860113" y="6024996"/>
            <a:chExt cx="4546347" cy="307777"/>
          </a:xfrm>
        </p:grpSpPr>
        <p:sp>
          <p:nvSpPr>
            <p:cNvPr id="27" name="TextBox 26">
              <a:extLst>
                <a:ext uri="{FF2B5EF4-FFF2-40B4-BE49-F238E27FC236}">
                  <a16:creationId xmlns:a16="http://schemas.microsoft.com/office/drawing/2014/main" id="{53DF2BE7-5944-435F-BE6A-6C8C6781201C}"/>
                </a:ext>
              </a:extLst>
            </p:cNvPr>
            <p:cNvSpPr txBox="1"/>
            <p:nvPr/>
          </p:nvSpPr>
          <p:spPr>
            <a:xfrm>
              <a:off x="6114293" y="6024996"/>
              <a:ext cx="4292167" cy="307777"/>
            </a:xfrm>
            <a:prstGeom prst="rect">
              <a:avLst/>
            </a:prstGeom>
            <a:noFill/>
          </p:spPr>
          <p:txBody>
            <a:bodyPr wrap="square" rtlCol="0">
              <a:spAutoFit/>
            </a:bodyPr>
            <a:lstStyle/>
            <a:p>
              <a:r>
                <a:rPr lang="fr-FR" sz="1400" b="1" i="1" dirty="0" err="1"/>
                <a:t>Statistical</a:t>
              </a:r>
              <a:r>
                <a:rPr lang="fr-FR" sz="1400" b="1" i="1" dirty="0"/>
                <a:t> model, A. Andronic, </a:t>
              </a:r>
              <a:r>
                <a:rPr lang="fr-FR" sz="1400" b="1" i="1" dirty="0" err="1"/>
                <a:t>priv</a:t>
              </a:r>
              <a:r>
                <a:rPr lang="fr-FR" sz="1400" b="1" i="1" dirty="0"/>
                <a:t>. </a:t>
              </a:r>
              <a:r>
                <a:rPr lang="fr-FR" sz="1400" b="1" i="1" dirty="0" err="1"/>
                <a:t>comm</a:t>
              </a:r>
              <a:r>
                <a:rPr lang="fr-FR" sz="1400" b="1" i="1" dirty="0"/>
                <a:t>. to P. </a:t>
              </a:r>
              <a:r>
                <a:rPr lang="fr-FR" sz="1400" b="1" i="1" dirty="0" err="1"/>
                <a:t>Senger</a:t>
              </a:r>
              <a:endParaRPr lang="fr-FR" sz="1400" b="1" i="1" dirty="0"/>
            </a:p>
          </p:txBody>
        </p:sp>
        <p:pic>
          <p:nvPicPr>
            <p:cNvPr id="28" name="Picture 27">
              <a:extLst>
                <a:ext uri="{FF2B5EF4-FFF2-40B4-BE49-F238E27FC236}">
                  <a16:creationId xmlns:a16="http://schemas.microsoft.com/office/drawing/2014/main" id="{5EF3E3B5-0055-4CF4-9F7A-ECFD996491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0113" y="6089017"/>
              <a:ext cx="327122" cy="216024"/>
            </a:xfrm>
            <a:prstGeom prst="rect">
              <a:avLst/>
            </a:prstGeom>
          </p:spPr>
        </p:pic>
      </p:grpSp>
    </p:spTree>
    <p:extLst>
      <p:ext uri="{BB962C8B-B14F-4D97-AF65-F5344CB8AC3E}">
        <p14:creationId xmlns:p14="http://schemas.microsoft.com/office/powerpoint/2010/main" val="16363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20" grpId="0" animBg="1"/>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9B24-9D84-412B-B2FF-5F29780EE30B}"/>
              </a:ext>
            </a:extLst>
          </p:cNvPr>
          <p:cNvSpPr>
            <a:spLocks noGrp="1"/>
          </p:cNvSpPr>
          <p:nvPr>
            <p:ph type="title"/>
          </p:nvPr>
        </p:nvSpPr>
        <p:spPr/>
        <p:txBody>
          <a:bodyPr>
            <a:noAutofit/>
          </a:bodyPr>
          <a:lstStyle/>
          <a:p>
            <a:r>
              <a:rPr lang="en-US" dirty="0"/>
              <a:t>D</a:t>
            </a:r>
            <a:r>
              <a:rPr lang="en-US" sz="2800" dirty="0"/>
              <a:t>AY</a:t>
            </a:r>
            <a:r>
              <a:rPr lang="en-US" dirty="0"/>
              <a:t>-1: E</a:t>
            </a:r>
            <a:r>
              <a:rPr lang="en-US" sz="2800" dirty="0"/>
              <a:t>XPECTED</a:t>
            </a:r>
            <a:r>
              <a:rPr lang="en-US" dirty="0"/>
              <a:t> P</a:t>
            </a:r>
            <a:r>
              <a:rPr lang="en-US" sz="2800" dirty="0"/>
              <a:t>ARTICLE</a:t>
            </a:r>
            <a:r>
              <a:rPr lang="en-US" dirty="0"/>
              <a:t> Y</a:t>
            </a:r>
            <a:r>
              <a:rPr lang="en-US" sz="2800" dirty="0"/>
              <a:t>IELDS</a:t>
            </a:r>
            <a:r>
              <a:rPr lang="en-US" dirty="0"/>
              <a:t> A</a:t>
            </a:r>
            <a:r>
              <a:rPr lang="en-US" sz="2800" dirty="0"/>
              <a:t>U</a:t>
            </a:r>
            <a:r>
              <a:rPr lang="en-US" dirty="0"/>
              <a:t>+A</a:t>
            </a:r>
            <a:r>
              <a:rPr lang="en-US" sz="2800" dirty="0"/>
              <a:t>U</a:t>
            </a:r>
            <a:r>
              <a:rPr lang="en-US" dirty="0"/>
              <a:t> @ 6, 10 AG</a:t>
            </a:r>
            <a:r>
              <a:rPr lang="en-US" sz="2800" dirty="0"/>
              <a:t>EV</a:t>
            </a:r>
            <a:endParaRPr lang="en-DE" dirty="0"/>
          </a:p>
        </p:txBody>
      </p:sp>
      <p:sp>
        <p:nvSpPr>
          <p:cNvPr id="3" name="Date Placeholder 2">
            <a:extLst>
              <a:ext uri="{FF2B5EF4-FFF2-40B4-BE49-F238E27FC236}">
                <a16:creationId xmlns:a16="http://schemas.microsoft.com/office/drawing/2014/main" id="{25DD9D1E-760D-4822-86C9-F865B78BA3C5}"/>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B9691EE6-D481-4374-82CC-707461CF7A06}"/>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E9D8622E-7FE5-4040-A002-91D2F3D0F17E}"/>
              </a:ext>
            </a:extLst>
          </p:cNvPr>
          <p:cNvSpPr>
            <a:spLocks noGrp="1"/>
          </p:cNvSpPr>
          <p:nvPr>
            <p:ph type="sldNum" sz="quarter" idx="12"/>
          </p:nvPr>
        </p:nvSpPr>
        <p:spPr/>
        <p:txBody>
          <a:bodyPr/>
          <a:lstStyle/>
          <a:p>
            <a:fld id="{2A4535BA-AEF2-4785-BF1B-EDE950106C20}" type="slidenum">
              <a:rPr lang="en-GB" smtClean="0"/>
              <a:pPr/>
              <a:t>55</a:t>
            </a:fld>
            <a:endParaRPr lang="en-GB" dirty="0"/>
          </a:p>
        </p:txBody>
      </p:sp>
      <p:grpSp>
        <p:nvGrpSpPr>
          <p:cNvPr id="9" name="Group 8">
            <a:extLst>
              <a:ext uri="{FF2B5EF4-FFF2-40B4-BE49-F238E27FC236}">
                <a16:creationId xmlns:a16="http://schemas.microsoft.com/office/drawing/2014/main" id="{FDFE82CA-81B7-4C64-AD0C-F6F90AB1105D}"/>
              </a:ext>
            </a:extLst>
          </p:cNvPr>
          <p:cNvGrpSpPr/>
          <p:nvPr/>
        </p:nvGrpSpPr>
        <p:grpSpPr>
          <a:xfrm>
            <a:off x="7961402" y="6250406"/>
            <a:ext cx="4230597" cy="307777"/>
            <a:chOff x="5860113" y="6024996"/>
            <a:chExt cx="4230597" cy="307777"/>
          </a:xfrm>
        </p:grpSpPr>
        <p:sp>
          <p:nvSpPr>
            <p:cNvPr id="10" name="TextBox 9">
              <a:extLst>
                <a:ext uri="{FF2B5EF4-FFF2-40B4-BE49-F238E27FC236}">
                  <a16:creationId xmlns:a16="http://schemas.microsoft.com/office/drawing/2014/main" id="{CE64C1DB-5C27-4EBB-8181-7301CDB9C000}"/>
                </a:ext>
              </a:extLst>
            </p:cNvPr>
            <p:cNvSpPr txBox="1"/>
            <p:nvPr/>
          </p:nvSpPr>
          <p:spPr>
            <a:xfrm>
              <a:off x="6114294" y="6024996"/>
              <a:ext cx="3976416" cy="307777"/>
            </a:xfrm>
            <a:prstGeom prst="rect">
              <a:avLst/>
            </a:prstGeom>
            <a:noFill/>
          </p:spPr>
          <p:txBody>
            <a:bodyPr wrap="square" rtlCol="0">
              <a:spAutoFit/>
            </a:bodyPr>
            <a:lstStyle/>
            <a:p>
              <a:r>
                <a:rPr lang="fr-FR" sz="1400" b="1" i="1" dirty="0"/>
                <a:t>I. Vassiliev, 34</a:t>
              </a:r>
              <a:r>
                <a:rPr lang="fr-FR" sz="1400" b="1" i="1" baseline="30000" dirty="0"/>
                <a:t>th</a:t>
              </a:r>
              <a:r>
                <a:rPr lang="fr-FR" sz="1400" b="1" i="1" dirty="0"/>
                <a:t> CBM Collaboration Meeting (2019)</a:t>
              </a:r>
            </a:p>
          </p:txBody>
        </p:sp>
        <p:pic>
          <p:nvPicPr>
            <p:cNvPr id="11" name="Picture 10">
              <a:extLst>
                <a:ext uri="{FF2B5EF4-FFF2-40B4-BE49-F238E27FC236}">
                  <a16:creationId xmlns:a16="http://schemas.microsoft.com/office/drawing/2014/main" id="{26C89029-F3FA-486C-BAA4-1467AF29D8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0113" y="6089017"/>
              <a:ext cx="327122" cy="216024"/>
            </a:xfrm>
            <a:prstGeom prst="rect">
              <a:avLst/>
            </a:prstGeom>
          </p:spPr>
        </p:pic>
      </p:grpSp>
      <p:pic>
        <p:nvPicPr>
          <p:cNvPr id="6" name="Picture 5">
            <a:extLst>
              <a:ext uri="{FF2B5EF4-FFF2-40B4-BE49-F238E27FC236}">
                <a16:creationId xmlns:a16="http://schemas.microsoft.com/office/drawing/2014/main" id="{E07F1A02-3F83-44AF-8D13-225AEDD407B6}"/>
              </a:ext>
            </a:extLst>
          </p:cNvPr>
          <p:cNvPicPr>
            <a:picLocks noChangeAspect="1"/>
          </p:cNvPicPr>
          <p:nvPr/>
        </p:nvPicPr>
        <p:blipFill>
          <a:blip r:embed="rId3"/>
          <a:stretch>
            <a:fillRect/>
          </a:stretch>
        </p:blipFill>
        <p:spPr>
          <a:xfrm>
            <a:off x="419100" y="923925"/>
            <a:ext cx="11353800" cy="5010150"/>
          </a:xfrm>
          <a:prstGeom prst="rect">
            <a:avLst/>
          </a:prstGeom>
        </p:spPr>
      </p:pic>
    </p:spTree>
    <p:extLst>
      <p:ext uri="{BB962C8B-B14F-4D97-AF65-F5344CB8AC3E}">
        <p14:creationId xmlns:p14="http://schemas.microsoft.com/office/powerpoint/2010/main" val="437874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5231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BE30B7-1012-4FBE-8BC6-19254563D542}"/>
              </a:ext>
            </a:extLst>
          </p:cNvPr>
          <p:cNvSpPr>
            <a:spLocks noGrp="1"/>
          </p:cNvSpPr>
          <p:nvPr>
            <p:ph type="title"/>
          </p:nvPr>
        </p:nvSpPr>
        <p:spPr/>
        <p:txBody>
          <a:bodyPr/>
          <a:lstStyle/>
          <a:p>
            <a:r>
              <a:rPr lang="en-US" dirty="0"/>
              <a:t>I</a:t>
            </a:r>
            <a:r>
              <a:rPr lang="en-US" sz="2800" dirty="0"/>
              <a:t>T’S</a:t>
            </a:r>
            <a:r>
              <a:rPr lang="en-US" dirty="0"/>
              <a:t> T</a:t>
            </a:r>
            <a:r>
              <a:rPr lang="en-US" sz="2800" dirty="0"/>
              <a:t>OUGH</a:t>
            </a:r>
            <a:endParaRPr lang="en-DE" dirty="0"/>
          </a:p>
        </p:txBody>
      </p:sp>
      <p:sp>
        <p:nvSpPr>
          <p:cNvPr id="3" name="Date Placeholder 2">
            <a:extLst>
              <a:ext uri="{FF2B5EF4-FFF2-40B4-BE49-F238E27FC236}">
                <a16:creationId xmlns:a16="http://schemas.microsoft.com/office/drawing/2014/main" id="{D662350A-3D6C-48CB-9469-7A2C46BA4A6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7FDDB615-BAA6-421C-B915-B0B7ADCD38E0}"/>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DF4A4339-4937-43A7-869E-B8408204AB9C}"/>
              </a:ext>
            </a:extLst>
          </p:cNvPr>
          <p:cNvSpPr>
            <a:spLocks noGrp="1"/>
          </p:cNvSpPr>
          <p:nvPr>
            <p:ph type="sldNum" sz="quarter" idx="12"/>
          </p:nvPr>
        </p:nvSpPr>
        <p:spPr/>
        <p:txBody>
          <a:bodyPr/>
          <a:lstStyle/>
          <a:p>
            <a:fld id="{2A4535BA-AEF2-4785-BF1B-EDE950106C20}" type="slidenum">
              <a:rPr lang="en-GB" smtClean="0"/>
              <a:pPr/>
              <a:t>56</a:t>
            </a:fld>
            <a:endParaRPr lang="en-GB" dirty="0"/>
          </a:p>
        </p:txBody>
      </p:sp>
      <p:pic>
        <p:nvPicPr>
          <p:cNvPr id="6146" name="Picture 2" descr="Image result for KID vs SUMo&quot;">
            <a:extLst>
              <a:ext uri="{FF2B5EF4-FFF2-40B4-BE49-F238E27FC236}">
                <a16:creationId xmlns:a16="http://schemas.microsoft.com/office/drawing/2014/main" id="{7F8D1C52-EF81-46F3-BFCB-9E983C42388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l="12562" r="15662"/>
          <a:stretch/>
        </p:blipFill>
        <p:spPr bwMode="auto">
          <a:xfrm>
            <a:off x="0" y="768202"/>
            <a:ext cx="5560749" cy="58103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E24272-62AB-46BC-B57C-3A0956275EB7}"/>
              </a:ext>
            </a:extLst>
          </p:cNvPr>
          <p:cNvSpPr txBox="1"/>
          <p:nvPr/>
        </p:nvSpPr>
        <p:spPr>
          <a:xfrm>
            <a:off x="81010" y="1871737"/>
            <a:ext cx="2339973" cy="1200329"/>
          </a:xfrm>
          <a:prstGeom prst="rect">
            <a:avLst/>
          </a:prstGeom>
          <a:noFill/>
        </p:spPr>
        <p:txBody>
          <a:bodyPr wrap="square" rtlCol="0">
            <a:spAutoFit/>
          </a:bodyPr>
          <a:lstStyle/>
          <a:p>
            <a:r>
              <a:rPr lang="en-US" sz="3600" b="1" dirty="0">
                <a:solidFill>
                  <a:schemeClr val="bg1"/>
                </a:solidFill>
              </a:rPr>
              <a:t>P</a:t>
            </a:r>
            <a:r>
              <a:rPr lang="en-US" sz="2800" b="1" dirty="0">
                <a:solidFill>
                  <a:schemeClr val="bg1"/>
                </a:solidFill>
              </a:rPr>
              <a:t>HYSICISTS</a:t>
            </a:r>
            <a:r>
              <a:rPr lang="en-US" sz="3600" b="1" dirty="0">
                <a:solidFill>
                  <a:schemeClr val="bg1"/>
                </a:solidFill>
              </a:rPr>
              <a:t> &amp; E</a:t>
            </a:r>
            <a:r>
              <a:rPr lang="en-US" sz="2800" b="1" dirty="0">
                <a:solidFill>
                  <a:schemeClr val="bg1"/>
                </a:solidFill>
              </a:rPr>
              <a:t>NGINEERS</a:t>
            </a:r>
            <a:endParaRPr lang="en-DE" sz="3600" b="1" dirty="0">
              <a:solidFill>
                <a:schemeClr val="bg1"/>
              </a:solidFill>
            </a:endParaRPr>
          </a:p>
        </p:txBody>
      </p:sp>
      <p:sp>
        <p:nvSpPr>
          <p:cNvPr id="10" name="TextBox 9">
            <a:extLst>
              <a:ext uri="{FF2B5EF4-FFF2-40B4-BE49-F238E27FC236}">
                <a16:creationId xmlns:a16="http://schemas.microsoft.com/office/drawing/2014/main" id="{1FD05852-ECE7-44D2-9D94-D8F3758BBA17}"/>
              </a:ext>
            </a:extLst>
          </p:cNvPr>
          <p:cNvSpPr txBox="1"/>
          <p:nvPr/>
        </p:nvSpPr>
        <p:spPr>
          <a:xfrm>
            <a:off x="6550242" y="1135592"/>
            <a:ext cx="4594848" cy="646331"/>
          </a:xfrm>
          <a:prstGeom prst="rect">
            <a:avLst/>
          </a:prstGeom>
          <a:noFill/>
        </p:spPr>
        <p:txBody>
          <a:bodyPr wrap="none" rtlCol="0">
            <a:spAutoFit/>
          </a:bodyPr>
          <a:lstStyle/>
          <a:p>
            <a:r>
              <a:rPr lang="en-US" sz="3600" b="1" dirty="0">
                <a:solidFill>
                  <a:schemeClr val="bg1"/>
                </a:solidFill>
              </a:rPr>
              <a:t>E</a:t>
            </a:r>
            <a:r>
              <a:rPr lang="en-US" sz="2800" b="1" dirty="0">
                <a:solidFill>
                  <a:schemeClr val="bg1"/>
                </a:solidFill>
              </a:rPr>
              <a:t>XPERIMENTAL</a:t>
            </a:r>
            <a:r>
              <a:rPr lang="en-US" sz="3600" b="1" dirty="0">
                <a:solidFill>
                  <a:schemeClr val="bg1"/>
                </a:solidFill>
              </a:rPr>
              <a:t> C</a:t>
            </a:r>
            <a:r>
              <a:rPr lang="en-US" sz="2800" b="1" dirty="0">
                <a:solidFill>
                  <a:schemeClr val="bg1"/>
                </a:solidFill>
              </a:rPr>
              <a:t>HALLENGES</a:t>
            </a:r>
            <a:endParaRPr lang="en-DE" sz="3600" b="1" dirty="0">
              <a:solidFill>
                <a:schemeClr val="bg1"/>
              </a:solidFill>
            </a:endParaRPr>
          </a:p>
        </p:txBody>
      </p:sp>
      <p:grpSp>
        <p:nvGrpSpPr>
          <p:cNvPr id="11" name="Group 10">
            <a:extLst>
              <a:ext uri="{FF2B5EF4-FFF2-40B4-BE49-F238E27FC236}">
                <a16:creationId xmlns:a16="http://schemas.microsoft.com/office/drawing/2014/main" id="{0027FAF6-CFD7-454C-9D74-0D0E5124872F}"/>
              </a:ext>
            </a:extLst>
          </p:cNvPr>
          <p:cNvGrpSpPr/>
          <p:nvPr/>
        </p:nvGrpSpPr>
        <p:grpSpPr>
          <a:xfrm>
            <a:off x="5552039" y="6229922"/>
            <a:ext cx="6887999" cy="307777"/>
            <a:chOff x="3202711" y="6024996"/>
            <a:chExt cx="6887999" cy="307777"/>
          </a:xfrm>
        </p:grpSpPr>
        <p:sp>
          <p:nvSpPr>
            <p:cNvPr id="12" name="TextBox 11">
              <a:extLst>
                <a:ext uri="{FF2B5EF4-FFF2-40B4-BE49-F238E27FC236}">
                  <a16:creationId xmlns:a16="http://schemas.microsoft.com/office/drawing/2014/main" id="{D684732F-71DB-45EC-A03C-EFA5F5D4574A}"/>
                </a:ext>
              </a:extLst>
            </p:cNvPr>
            <p:cNvSpPr txBox="1"/>
            <p:nvPr/>
          </p:nvSpPr>
          <p:spPr>
            <a:xfrm>
              <a:off x="3459460" y="6024996"/>
              <a:ext cx="6631250" cy="307777"/>
            </a:xfrm>
            <a:prstGeom prst="rect">
              <a:avLst/>
            </a:prstGeom>
            <a:noFill/>
          </p:spPr>
          <p:txBody>
            <a:bodyPr wrap="square" rtlCol="0">
              <a:spAutoFit/>
            </a:bodyPr>
            <a:lstStyle/>
            <a:p>
              <a:r>
                <a:rPr lang="fr-FR" sz="1400" b="1" i="1" dirty="0">
                  <a:solidFill>
                    <a:schemeClr val="bg1">
                      <a:lumMod val="75000"/>
                    </a:schemeClr>
                  </a:solidFill>
                </a:rPr>
                <a:t>Image </a:t>
              </a:r>
              <a:r>
                <a:rPr lang="fr-FR" sz="1400" b="1" i="1" dirty="0" err="1">
                  <a:solidFill>
                    <a:schemeClr val="bg1">
                      <a:lumMod val="75000"/>
                    </a:schemeClr>
                  </a:solidFill>
                </a:rPr>
                <a:t>Credits</a:t>
              </a:r>
              <a:r>
                <a:rPr lang="fr-FR" sz="1400" b="1" i="1" dirty="0">
                  <a:solidFill>
                    <a:schemeClr val="bg1">
                      <a:lumMod val="75000"/>
                    </a:schemeClr>
                  </a:solidFill>
                </a:rPr>
                <a:t>: https://imgflip.com/memetemplate/166876537/kid-vs-sumo-wrestler</a:t>
              </a:r>
            </a:p>
          </p:txBody>
        </p:sp>
        <p:pic>
          <p:nvPicPr>
            <p:cNvPr id="13" name="Picture 12">
              <a:extLst>
                <a:ext uri="{FF2B5EF4-FFF2-40B4-BE49-F238E27FC236}">
                  <a16:creationId xmlns:a16="http://schemas.microsoft.com/office/drawing/2014/main" id="{83379D7E-868F-4C36-831C-8629410E73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2711" y="6114366"/>
              <a:ext cx="327122" cy="216024"/>
            </a:xfrm>
            <a:prstGeom prst="rect">
              <a:avLst/>
            </a:prstGeom>
          </p:spPr>
        </p:pic>
      </p:grpSp>
    </p:spTree>
    <p:extLst>
      <p:ext uri="{BB962C8B-B14F-4D97-AF65-F5344CB8AC3E}">
        <p14:creationId xmlns:p14="http://schemas.microsoft.com/office/powerpoint/2010/main" val="4189470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5231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BE30B7-1012-4FBE-8BC6-19254563D542}"/>
              </a:ext>
            </a:extLst>
          </p:cNvPr>
          <p:cNvSpPr>
            <a:spLocks noGrp="1"/>
          </p:cNvSpPr>
          <p:nvPr>
            <p:ph type="title"/>
          </p:nvPr>
        </p:nvSpPr>
        <p:spPr/>
        <p:txBody>
          <a:bodyPr/>
          <a:lstStyle/>
          <a:p>
            <a:r>
              <a:rPr lang="en-US" dirty="0"/>
              <a:t>I</a:t>
            </a:r>
            <a:r>
              <a:rPr lang="en-US" sz="2800" dirty="0"/>
              <a:t>T’S</a:t>
            </a:r>
            <a:r>
              <a:rPr lang="en-US" dirty="0"/>
              <a:t> T</a:t>
            </a:r>
            <a:r>
              <a:rPr lang="en-US" sz="2800" dirty="0"/>
              <a:t>OUGH</a:t>
            </a:r>
            <a:endParaRPr lang="en-DE" dirty="0"/>
          </a:p>
        </p:txBody>
      </p:sp>
      <p:sp>
        <p:nvSpPr>
          <p:cNvPr id="3" name="Date Placeholder 2">
            <a:extLst>
              <a:ext uri="{FF2B5EF4-FFF2-40B4-BE49-F238E27FC236}">
                <a16:creationId xmlns:a16="http://schemas.microsoft.com/office/drawing/2014/main" id="{D662350A-3D6C-48CB-9469-7A2C46BA4A6F}"/>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7FDDB615-BAA6-421C-B915-B0B7ADCD38E0}"/>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DF4A4339-4937-43A7-869E-B8408204AB9C}"/>
              </a:ext>
            </a:extLst>
          </p:cNvPr>
          <p:cNvSpPr>
            <a:spLocks noGrp="1"/>
          </p:cNvSpPr>
          <p:nvPr>
            <p:ph type="sldNum" sz="quarter" idx="12"/>
          </p:nvPr>
        </p:nvSpPr>
        <p:spPr/>
        <p:txBody>
          <a:bodyPr/>
          <a:lstStyle/>
          <a:p>
            <a:fld id="{2A4535BA-AEF2-4785-BF1B-EDE950106C20}" type="slidenum">
              <a:rPr lang="en-GB" smtClean="0"/>
              <a:pPr/>
              <a:t>57</a:t>
            </a:fld>
            <a:endParaRPr lang="en-GB" dirty="0"/>
          </a:p>
        </p:txBody>
      </p:sp>
      <p:pic>
        <p:nvPicPr>
          <p:cNvPr id="6146" name="Picture 2" descr="Image result for KID vs SUMo&quot;">
            <a:extLst>
              <a:ext uri="{FF2B5EF4-FFF2-40B4-BE49-F238E27FC236}">
                <a16:creationId xmlns:a16="http://schemas.microsoft.com/office/drawing/2014/main" id="{7F8D1C52-EF81-46F3-BFCB-9E983C42388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l="12562" r="15662"/>
          <a:stretch/>
        </p:blipFill>
        <p:spPr bwMode="auto">
          <a:xfrm>
            <a:off x="0" y="768202"/>
            <a:ext cx="5560749" cy="58103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E24272-62AB-46BC-B57C-3A0956275EB7}"/>
              </a:ext>
            </a:extLst>
          </p:cNvPr>
          <p:cNvSpPr txBox="1"/>
          <p:nvPr/>
        </p:nvSpPr>
        <p:spPr>
          <a:xfrm>
            <a:off x="81010" y="1871737"/>
            <a:ext cx="2339973" cy="1200329"/>
          </a:xfrm>
          <a:prstGeom prst="rect">
            <a:avLst/>
          </a:prstGeom>
          <a:noFill/>
        </p:spPr>
        <p:txBody>
          <a:bodyPr wrap="square" rtlCol="0">
            <a:spAutoFit/>
          </a:bodyPr>
          <a:lstStyle/>
          <a:p>
            <a:r>
              <a:rPr lang="en-US" sz="3600" b="1" dirty="0">
                <a:solidFill>
                  <a:schemeClr val="bg1"/>
                </a:solidFill>
              </a:rPr>
              <a:t>P</a:t>
            </a:r>
            <a:r>
              <a:rPr lang="en-US" sz="2800" b="1" dirty="0">
                <a:solidFill>
                  <a:schemeClr val="bg1"/>
                </a:solidFill>
              </a:rPr>
              <a:t>HYSICISTS</a:t>
            </a:r>
            <a:r>
              <a:rPr lang="en-US" sz="3600" b="1" dirty="0">
                <a:solidFill>
                  <a:schemeClr val="bg1"/>
                </a:solidFill>
              </a:rPr>
              <a:t> &amp; E</a:t>
            </a:r>
            <a:r>
              <a:rPr lang="en-US" sz="2800" b="1" dirty="0">
                <a:solidFill>
                  <a:schemeClr val="bg1"/>
                </a:solidFill>
              </a:rPr>
              <a:t>NGINEERS</a:t>
            </a:r>
            <a:endParaRPr lang="en-DE" sz="3600" b="1" dirty="0">
              <a:solidFill>
                <a:schemeClr val="bg1"/>
              </a:solidFill>
            </a:endParaRPr>
          </a:p>
        </p:txBody>
      </p:sp>
      <p:sp>
        <p:nvSpPr>
          <p:cNvPr id="10" name="TextBox 9">
            <a:extLst>
              <a:ext uri="{FF2B5EF4-FFF2-40B4-BE49-F238E27FC236}">
                <a16:creationId xmlns:a16="http://schemas.microsoft.com/office/drawing/2014/main" id="{1FD05852-ECE7-44D2-9D94-D8F3758BBA17}"/>
              </a:ext>
            </a:extLst>
          </p:cNvPr>
          <p:cNvSpPr txBox="1"/>
          <p:nvPr/>
        </p:nvSpPr>
        <p:spPr>
          <a:xfrm>
            <a:off x="6550242" y="1135592"/>
            <a:ext cx="4594848" cy="646331"/>
          </a:xfrm>
          <a:prstGeom prst="rect">
            <a:avLst/>
          </a:prstGeom>
          <a:noFill/>
        </p:spPr>
        <p:txBody>
          <a:bodyPr wrap="none" rtlCol="0">
            <a:spAutoFit/>
          </a:bodyPr>
          <a:lstStyle/>
          <a:p>
            <a:r>
              <a:rPr lang="en-US" sz="3600" b="1" dirty="0">
                <a:solidFill>
                  <a:schemeClr val="bg1"/>
                </a:solidFill>
              </a:rPr>
              <a:t>E</a:t>
            </a:r>
            <a:r>
              <a:rPr lang="en-US" sz="2800" b="1" dirty="0">
                <a:solidFill>
                  <a:schemeClr val="bg1"/>
                </a:solidFill>
              </a:rPr>
              <a:t>XPERIMENTAL</a:t>
            </a:r>
            <a:r>
              <a:rPr lang="en-US" sz="3600" b="1" dirty="0">
                <a:solidFill>
                  <a:schemeClr val="bg1"/>
                </a:solidFill>
              </a:rPr>
              <a:t> C</a:t>
            </a:r>
            <a:r>
              <a:rPr lang="en-US" sz="2800" b="1" dirty="0">
                <a:solidFill>
                  <a:schemeClr val="bg1"/>
                </a:solidFill>
              </a:rPr>
              <a:t>HALLENGES</a:t>
            </a:r>
            <a:endParaRPr lang="en-DE" sz="3600" b="1" dirty="0">
              <a:solidFill>
                <a:schemeClr val="bg1"/>
              </a:solidFill>
            </a:endParaRPr>
          </a:p>
        </p:txBody>
      </p:sp>
      <p:sp>
        <p:nvSpPr>
          <p:cNvPr id="9" name="Content Placeholder 5">
            <a:extLst>
              <a:ext uri="{FF2B5EF4-FFF2-40B4-BE49-F238E27FC236}">
                <a16:creationId xmlns:a16="http://schemas.microsoft.com/office/drawing/2014/main" id="{9062DB00-519E-4C5E-B067-CD2C590D3857}"/>
              </a:ext>
            </a:extLst>
          </p:cNvPr>
          <p:cNvSpPr>
            <a:spLocks noGrp="1"/>
          </p:cNvSpPr>
          <p:nvPr>
            <p:ph idx="1"/>
          </p:nvPr>
        </p:nvSpPr>
        <p:spPr>
          <a:xfrm>
            <a:off x="5429249" y="1953373"/>
            <a:ext cx="6762751" cy="4256975"/>
          </a:xfrm>
        </p:spPr>
        <p:txBody>
          <a:bodyPr>
            <a:noAutofit/>
          </a:bodyPr>
          <a:lstStyle/>
          <a:p>
            <a:pPr lvl="0">
              <a:lnSpc>
                <a:spcPct val="100000"/>
              </a:lnSpc>
              <a:spcBef>
                <a:spcPts val="0"/>
              </a:spcBef>
              <a:spcAft>
                <a:spcPts val="1200"/>
              </a:spcAft>
              <a:buFont typeface="Wingdings" panose="05000000000000000000" pitchFamily="2" charset="2"/>
              <a:buChar char="§"/>
            </a:pPr>
            <a:r>
              <a:rPr lang="en-GB" sz="2400" b="1" dirty="0">
                <a:solidFill>
                  <a:schemeClr val="bg1"/>
                </a:solidFill>
                <a:latin typeface="+mn-lt"/>
              </a:rPr>
              <a:t>10</a:t>
            </a:r>
            <a:r>
              <a:rPr lang="en-GB" sz="2400" b="1" baseline="30000" dirty="0">
                <a:solidFill>
                  <a:schemeClr val="bg1"/>
                </a:solidFill>
                <a:latin typeface="+mn-lt"/>
              </a:rPr>
              <a:t>5</a:t>
            </a:r>
            <a:r>
              <a:rPr lang="en-GB" sz="2400" b="1" dirty="0">
                <a:solidFill>
                  <a:schemeClr val="bg1"/>
                </a:solidFill>
                <a:latin typeface="+mn-lt"/>
              </a:rPr>
              <a:t> - 10</a:t>
            </a:r>
            <a:r>
              <a:rPr lang="en-GB" sz="2400" b="1" baseline="30000" dirty="0">
                <a:solidFill>
                  <a:schemeClr val="bg1"/>
                </a:solidFill>
                <a:latin typeface="+mn-lt"/>
              </a:rPr>
              <a:t>7</a:t>
            </a:r>
            <a:r>
              <a:rPr lang="en-GB" sz="2400" b="1" dirty="0">
                <a:solidFill>
                  <a:schemeClr val="bg1"/>
                </a:solidFill>
                <a:latin typeface="+mn-lt"/>
              </a:rPr>
              <a:t> Au + Au  reactions/sec</a:t>
            </a:r>
          </a:p>
          <a:p>
            <a:pPr lvl="0">
              <a:lnSpc>
                <a:spcPct val="100000"/>
              </a:lnSpc>
              <a:spcBef>
                <a:spcPts val="0"/>
              </a:spcBef>
              <a:spcAft>
                <a:spcPts val="1200"/>
              </a:spcAft>
              <a:buFont typeface="Wingdings" panose="05000000000000000000" pitchFamily="2" charset="2"/>
              <a:buChar char="§"/>
            </a:pPr>
            <a:r>
              <a:rPr lang="en-GB" sz="2400" b="1" dirty="0">
                <a:solidFill>
                  <a:schemeClr val="bg1"/>
                </a:solidFill>
                <a:latin typeface="+mn-lt"/>
                <a:sym typeface="Wingdings" pitchFamily="2" charset="2"/>
              </a:rPr>
              <a:t>Determination of (displaced) vertices (</a:t>
            </a:r>
            <a:r>
              <a:rPr lang="el-GR" sz="2400" b="1" dirty="0">
                <a:solidFill>
                  <a:schemeClr val="bg1"/>
                </a:solidFill>
                <a:latin typeface="+mn-lt"/>
                <a:sym typeface="Wingdings" pitchFamily="2" charset="2"/>
              </a:rPr>
              <a:t>σ</a:t>
            </a:r>
            <a:r>
              <a:rPr lang="de-DE" sz="2400" b="1" dirty="0">
                <a:solidFill>
                  <a:schemeClr val="bg1"/>
                </a:solidFill>
                <a:latin typeface="+mn-lt"/>
                <a:sym typeface="Wingdings" pitchFamily="2" charset="2"/>
              </a:rPr>
              <a:t> </a:t>
            </a:r>
            <a:r>
              <a:rPr lang="en-GB" sz="2400" b="1" dirty="0">
                <a:solidFill>
                  <a:schemeClr val="bg1"/>
                </a:solidFill>
                <a:latin typeface="+mn-lt"/>
                <a:sym typeface="Symbol" pitchFamily="18" charset="2"/>
              </a:rPr>
              <a:t> 50 m)</a:t>
            </a:r>
          </a:p>
          <a:p>
            <a:pPr lvl="0">
              <a:lnSpc>
                <a:spcPct val="100000"/>
              </a:lnSpc>
              <a:spcBef>
                <a:spcPts val="0"/>
              </a:spcBef>
              <a:spcAft>
                <a:spcPts val="1200"/>
              </a:spcAft>
              <a:buFont typeface="Wingdings" panose="05000000000000000000" pitchFamily="2" charset="2"/>
              <a:buChar char="§"/>
            </a:pPr>
            <a:r>
              <a:rPr lang="en-GB" sz="2400" b="1" dirty="0">
                <a:solidFill>
                  <a:schemeClr val="bg1"/>
                </a:solidFill>
                <a:latin typeface="+mn-lt"/>
                <a:sym typeface="Wingdings" pitchFamily="2" charset="2"/>
              </a:rPr>
              <a:t>Identification of leptons and hadrons </a:t>
            </a:r>
          </a:p>
          <a:p>
            <a:pPr lvl="0">
              <a:lnSpc>
                <a:spcPct val="100000"/>
              </a:lnSpc>
              <a:spcBef>
                <a:spcPts val="0"/>
              </a:spcBef>
              <a:spcAft>
                <a:spcPts val="1200"/>
              </a:spcAft>
              <a:buFont typeface="Wingdings" panose="05000000000000000000" pitchFamily="2" charset="2"/>
              <a:buChar char="§"/>
            </a:pPr>
            <a:r>
              <a:rPr lang="en-GB" sz="2400" b="1" dirty="0">
                <a:solidFill>
                  <a:schemeClr val="bg1"/>
                </a:solidFill>
                <a:latin typeface="+mn-lt"/>
                <a:sym typeface="Wingdings" pitchFamily="2" charset="2"/>
              </a:rPr>
              <a:t>Fast and radiation hard detectors</a:t>
            </a:r>
          </a:p>
          <a:p>
            <a:pPr lvl="0">
              <a:lnSpc>
                <a:spcPct val="100000"/>
              </a:lnSpc>
              <a:spcBef>
                <a:spcPts val="0"/>
              </a:spcBef>
              <a:spcAft>
                <a:spcPts val="1200"/>
              </a:spcAft>
              <a:buFont typeface="Wingdings" panose="05000000000000000000" pitchFamily="2" charset="2"/>
              <a:buChar char="§"/>
            </a:pPr>
            <a:r>
              <a:rPr lang="en-GB" sz="2400" b="1" dirty="0">
                <a:solidFill>
                  <a:schemeClr val="bg1"/>
                </a:solidFill>
                <a:latin typeface="+mn-lt"/>
                <a:sym typeface="Wingdings" pitchFamily="2" charset="2"/>
              </a:rPr>
              <a:t>Trigger-less Free-streaming readout electronics </a:t>
            </a:r>
          </a:p>
          <a:p>
            <a:pPr lvl="0">
              <a:lnSpc>
                <a:spcPct val="100000"/>
              </a:lnSpc>
              <a:spcBef>
                <a:spcPts val="0"/>
              </a:spcBef>
              <a:spcAft>
                <a:spcPts val="1200"/>
              </a:spcAft>
              <a:buFont typeface="Wingdings" panose="05000000000000000000" pitchFamily="2" charset="2"/>
              <a:buChar char="§"/>
            </a:pPr>
            <a:r>
              <a:rPr lang="en-GB" sz="2400" b="1" dirty="0">
                <a:solidFill>
                  <a:schemeClr val="bg1"/>
                </a:solidFill>
                <a:latin typeface="+mn-lt"/>
                <a:sym typeface="Wingdings" pitchFamily="2" charset="2"/>
              </a:rPr>
              <a:t>High speed data acquisition and high performance computer farm for online event selection </a:t>
            </a:r>
          </a:p>
          <a:p>
            <a:pPr lvl="0">
              <a:lnSpc>
                <a:spcPct val="100000"/>
              </a:lnSpc>
              <a:spcBef>
                <a:spcPts val="0"/>
              </a:spcBef>
              <a:spcAft>
                <a:spcPts val="1200"/>
              </a:spcAft>
              <a:buFont typeface="Wingdings" panose="05000000000000000000" pitchFamily="2" charset="2"/>
              <a:buChar char="§"/>
            </a:pPr>
            <a:r>
              <a:rPr lang="en-GB" sz="2400" b="1" dirty="0">
                <a:solidFill>
                  <a:schemeClr val="bg1"/>
                </a:solidFill>
                <a:latin typeface="+mn-lt"/>
                <a:sym typeface="Wingdings" pitchFamily="2" charset="2"/>
              </a:rPr>
              <a:t>4-D event reconstruction</a:t>
            </a:r>
          </a:p>
        </p:txBody>
      </p:sp>
      <p:grpSp>
        <p:nvGrpSpPr>
          <p:cNvPr id="11" name="Group 10">
            <a:extLst>
              <a:ext uri="{FF2B5EF4-FFF2-40B4-BE49-F238E27FC236}">
                <a16:creationId xmlns:a16="http://schemas.microsoft.com/office/drawing/2014/main" id="{0027FAF6-CFD7-454C-9D74-0D0E5124872F}"/>
              </a:ext>
            </a:extLst>
          </p:cNvPr>
          <p:cNvGrpSpPr/>
          <p:nvPr/>
        </p:nvGrpSpPr>
        <p:grpSpPr>
          <a:xfrm>
            <a:off x="5552039" y="6229922"/>
            <a:ext cx="6887999" cy="307777"/>
            <a:chOff x="3202711" y="6024996"/>
            <a:chExt cx="6887999" cy="307777"/>
          </a:xfrm>
        </p:grpSpPr>
        <p:sp>
          <p:nvSpPr>
            <p:cNvPr id="12" name="TextBox 11">
              <a:extLst>
                <a:ext uri="{FF2B5EF4-FFF2-40B4-BE49-F238E27FC236}">
                  <a16:creationId xmlns:a16="http://schemas.microsoft.com/office/drawing/2014/main" id="{D684732F-71DB-45EC-A03C-EFA5F5D4574A}"/>
                </a:ext>
              </a:extLst>
            </p:cNvPr>
            <p:cNvSpPr txBox="1"/>
            <p:nvPr/>
          </p:nvSpPr>
          <p:spPr>
            <a:xfrm>
              <a:off x="3459460" y="6024996"/>
              <a:ext cx="6631250" cy="307777"/>
            </a:xfrm>
            <a:prstGeom prst="rect">
              <a:avLst/>
            </a:prstGeom>
            <a:noFill/>
          </p:spPr>
          <p:txBody>
            <a:bodyPr wrap="square" rtlCol="0">
              <a:spAutoFit/>
            </a:bodyPr>
            <a:lstStyle/>
            <a:p>
              <a:r>
                <a:rPr lang="fr-FR" sz="1400" b="1" i="1" dirty="0">
                  <a:solidFill>
                    <a:schemeClr val="bg1">
                      <a:lumMod val="75000"/>
                    </a:schemeClr>
                  </a:solidFill>
                </a:rPr>
                <a:t>Image </a:t>
              </a:r>
              <a:r>
                <a:rPr lang="fr-FR" sz="1400" b="1" i="1" dirty="0" err="1">
                  <a:solidFill>
                    <a:schemeClr val="bg1">
                      <a:lumMod val="75000"/>
                    </a:schemeClr>
                  </a:solidFill>
                </a:rPr>
                <a:t>Credits</a:t>
              </a:r>
              <a:r>
                <a:rPr lang="fr-FR" sz="1400" b="1" i="1" dirty="0">
                  <a:solidFill>
                    <a:schemeClr val="bg1">
                      <a:lumMod val="75000"/>
                    </a:schemeClr>
                  </a:solidFill>
                </a:rPr>
                <a:t>: https://imgflip.com/memetemplate/166876537/kid-vs-sumo-wrestler</a:t>
              </a:r>
            </a:p>
          </p:txBody>
        </p:sp>
        <p:pic>
          <p:nvPicPr>
            <p:cNvPr id="13" name="Picture 12">
              <a:extLst>
                <a:ext uri="{FF2B5EF4-FFF2-40B4-BE49-F238E27FC236}">
                  <a16:creationId xmlns:a16="http://schemas.microsoft.com/office/drawing/2014/main" id="{83379D7E-868F-4C36-831C-8629410E73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2711" y="6114366"/>
              <a:ext cx="327122" cy="216024"/>
            </a:xfrm>
            <a:prstGeom prst="rect">
              <a:avLst/>
            </a:prstGeom>
          </p:spPr>
        </p:pic>
      </p:grpSp>
    </p:spTree>
    <p:extLst>
      <p:ext uri="{BB962C8B-B14F-4D97-AF65-F5344CB8AC3E}">
        <p14:creationId xmlns:p14="http://schemas.microsoft.com/office/powerpoint/2010/main" val="2152329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CBM E</a:t>
            </a:r>
            <a:r>
              <a:rPr lang="de-DE" sz="2800" dirty="0"/>
              <a:t>XPERIMENTAL</a:t>
            </a:r>
            <a:r>
              <a:rPr lang="de-DE" dirty="0"/>
              <a:t> S</a:t>
            </a:r>
            <a:r>
              <a:rPr lang="de-DE" sz="2800" dirty="0"/>
              <a:t>ETUP</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58</a:t>
            </a:fld>
            <a:endParaRPr lang="en-GB" dirty="0"/>
          </a:p>
        </p:txBody>
      </p:sp>
      <p:pic>
        <p:nvPicPr>
          <p:cNvPr id="7" name="Picture 2" descr="https://fair-center.eu/fileadmin/fair/experiments/CBM/setup/2016.03.09_Experiment_mit_HADES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205" t="10349" b="24679"/>
          <a:stretch/>
        </p:blipFill>
        <p:spPr bwMode="auto">
          <a:xfrm>
            <a:off x="1166049" y="765861"/>
            <a:ext cx="9868866" cy="581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738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CBM E</a:t>
            </a:r>
            <a:r>
              <a:rPr lang="de-DE" sz="2800" dirty="0"/>
              <a:t>XPERIMENTAL</a:t>
            </a:r>
            <a:r>
              <a:rPr lang="de-DE" dirty="0"/>
              <a:t> S</a:t>
            </a:r>
            <a:r>
              <a:rPr lang="de-DE" sz="2800" dirty="0"/>
              <a:t>ETUP</a:t>
            </a:r>
            <a:endParaRPr lang="en-GB" sz="28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59</a:t>
            </a:fld>
            <a:endParaRPr lang="en-GB" dirty="0"/>
          </a:p>
        </p:txBody>
      </p:sp>
      <p:pic>
        <p:nvPicPr>
          <p:cNvPr id="7" name="Picture 2" descr="https://fair-center.eu/fileadmin/fair/experiments/CBM/setup/2016.03.09_Experiment_mit_HADES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205" t="10349" b="24679"/>
          <a:stretch/>
        </p:blipFill>
        <p:spPr bwMode="auto">
          <a:xfrm>
            <a:off x="1166049" y="765861"/>
            <a:ext cx="9868866" cy="5812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Shape 17"/>
          <p:cNvSpPr txBox="1"/>
          <p:nvPr/>
        </p:nvSpPr>
        <p:spPr>
          <a:xfrm>
            <a:off x="194917" y="4286033"/>
            <a:ext cx="1818659" cy="733355"/>
          </a:xfrm>
          <a:prstGeom prst="rect">
            <a:avLst/>
          </a:prstGeom>
          <a:solidFill>
            <a:srgbClr val="FFFF00"/>
          </a:solidFill>
          <a:ln w="28575">
            <a:solidFill>
              <a:srgbClr val="FF0000"/>
            </a:solidFill>
          </a:ln>
        </p:spPr>
        <p:txBody>
          <a:bodyPr lIns="0" tIns="0" rIns="0" bIns="0" anchor="ctr"/>
          <a:lstStyle/>
          <a:p>
            <a:pPr lvl="0" algn="ctr"/>
            <a:r>
              <a:rPr lang="de-DE" sz="2000" b="1" spc="-1" dirty="0">
                <a:solidFill>
                  <a:srgbClr val="FF0000"/>
                </a:solidFill>
                <a:uFill>
                  <a:solidFill>
                    <a:srgbClr val="FFFFFF"/>
                  </a:solidFill>
                </a:uFill>
                <a:ea typeface="DejaVu Sans"/>
                <a:sym typeface="Symbol"/>
              </a:rPr>
              <a:t>MVD + Magnet          </a:t>
            </a:r>
            <a:r>
              <a:rPr lang="de-DE" sz="2000" b="1" spc="-1" dirty="0">
                <a:solidFill>
                  <a:srgbClr val="002060"/>
                </a:solidFill>
                <a:uFill>
                  <a:solidFill>
                    <a:srgbClr val="FFFFFF"/>
                  </a:solidFill>
                </a:uFill>
                <a:ea typeface="DejaVu Sans"/>
                <a:sym typeface="Symbol"/>
              </a:rPr>
              <a:t>Open Charm</a:t>
            </a:r>
            <a:endParaRPr lang="en-US" sz="2000" b="1" spc="-1" dirty="0">
              <a:solidFill>
                <a:srgbClr val="002060"/>
              </a:solidFill>
              <a:uFill>
                <a:solidFill>
                  <a:srgbClr val="FFFFFF"/>
                </a:solidFill>
              </a:uFill>
              <a:ea typeface="DejaVu Sans"/>
              <a:sym typeface="Symbol"/>
            </a:endParaRPr>
          </a:p>
        </p:txBody>
      </p:sp>
      <p:sp>
        <p:nvSpPr>
          <p:cNvPr id="10" name="TextShape 17"/>
          <p:cNvSpPr txBox="1"/>
          <p:nvPr/>
        </p:nvSpPr>
        <p:spPr>
          <a:xfrm>
            <a:off x="224762" y="896146"/>
            <a:ext cx="2375997" cy="1227548"/>
          </a:xfrm>
          <a:prstGeom prst="rect">
            <a:avLst/>
          </a:prstGeom>
          <a:solidFill>
            <a:srgbClr val="FFFF00"/>
          </a:solidFill>
          <a:ln w="28575">
            <a:solidFill>
              <a:srgbClr val="FF0000"/>
            </a:solidFill>
          </a:ln>
        </p:spPr>
        <p:txBody>
          <a:bodyPr lIns="0" tIns="0" rIns="0" bIns="0" anchor="ctr"/>
          <a:lstStyle/>
          <a:p>
            <a:pPr lvl="0" algn="ctr"/>
            <a:r>
              <a:rPr lang="de-DE" sz="2000" b="1" spc="-1" dirty="0">
                <a:solidFill>
                  <a:srgbClr val="FF0000"/>
                </a:solidFill>
                <a:uFill>
                  <a:solidFill>
                    <a:srgbClr val="FFFFFF"/>
                  </a:solidFill>
                </a:uFill>
                <a:ea typeface="DejaVu Sans"/>
                <a:sym typeface="Symbol"/>
              </a:rPr>
              <a:t>Ring Imaging Cherenkov Detector (RICH)                         </a:t>
            </a:r>
            <a:r>
              <a:rPr lang="de-DE" sz="2000" b="1" spc="-1" dirty="0">
                <a:solidFill>
                  <a:srgbClr val="002060"/>
                </a:solidFill>
                <a:uFill>
                  <a:solidFill>
                    <a:srgbClr val="FFFFFF"/>
                  </a:solidFill>
                </a:uFill>
                <a:ea typeface="DejaVu Sans"/>
                <a:sym typeface="Symbol"/>
              </a:rPr>
              <a:t>e</a:t>
            </a:r>
            <a:r>
              <a:rPr lang="de-DE" sz="2000" b="1" spc="-1" baseline="30000" dirty="0">
                <a:solidFill>
                  <a:srgbClr val="002060"/>
                </a:solidFill>
                <a:uFill>
                  <a:solidFill>
                    <a:srgbClr val="FFFFFF"/>
                  </a:solidFill>
                </a:uFill>
                <a:ea typeface="DejaVu Sans"/>
                <a:sym typeface="Symbol"/>
              </a:rPr>
              <a:t>+</a:t>
            </a:r>
            <a:r>
              <a:rPr lang="de-DE" sz="2000" b="1" spc="-1" dirty="0">
                <a:solidFill>
                  <a:srgbClr val="002060"/>
                </a:solidFill>
                <a:uFill>
                  <a:solidFill>
                    <a:srgbClr val="FFFFFF"/>
                  </a:solidFill>
                </a:uFill>
                <a:ea typeface="DejaVu Sans"/>
                <a:sym typeface="Symbol"/>
              </a:rPr>
              <a:t>e</a:t>
            </a:r>
            <a:r>
              <a:rPr lang="de-DE" sz="2000" b="1" spc="-1" baseline="30000" dirty="0">
                <a:solidFill>
                  <a:srgbClr val="002060"/>
                </a:solidFill>
                <a:uFill>
                  <a:solidFill>
                    <a:srgbClr val="FFFFFF"/>
                  </a:solidFill>
                </a:uFill>
                <a:ea typeface="DejaVu Sans"/>
                <a:sym typeface="Symbol"/>
              </a:rPr>
              <a:t>-</a:t>
            </a:r>
            <a:r>
              <a:rPr lang="de-DE" sz="2000" b="1" spc="-1" dirty="0">
                <a:solidFill>
                  <a:srgbClr val="002060"/>
                </a:solidFill>
                <a:uFill>
                  <a:solidFill>
                    <a:srgbClr val="FFFFFF"/>
                  </a:solidFill>
                </a:uFill>
                <a:ea typeface="DejaVu Sans"/>
                <a:sym typeface="Symbol"/>
              </a:rPr>
              <a:t> (p &gt; 8GeV/c)</a:t>
            </a:r>
            <a:endParaRPr lang="en-US" sz="2000" b="1" spc="-1" dirty="0">
              <a:solidFill>
                <a:srgbClr val="002060"/>
              </a:solidFill>
              <a:uFill>
                <a:solidFill>
                  <a:srgbClr val="FFFFFF"/>
                </a:solidFill>
              </a:uFill>
              <a:ea typeface="DejaVu Sans"/>
              <a:sym typeface="Symbol"/>
            </a:endParaRPr>
          </a:p>
        </p:txBody>
      </p:sp>
      <p:sp>
        <p:nvSpPr>
          <p:cNvPr id="11" name="TextShape 17"/>
          <p:cNvSpPr txBox="1"/>
          <p:nvPr/>
        </p:nvSpPr>
        <p:spPr>
          <a:xfrm>
            <a:off x="2990963" y="811096"/>
            <a:ext cx="2375998" cy="1227548"/>
          </a:xfrm>
          <a:prstGeom prst="rect">
            <a:avLst/>
          </a:prstGeom>
          <a:solidFill>
            <a:srgbClr val="FFFF00"/>
          </a:solidFill>
          <a:ln w="28575">
            <a:solidFill>
              <a:srgbClr val="FF0000"/>
            </a:solidFill>
          </a:ln>
        </p:spPr>
        <p:txBody>
          <a:bodyPr lIns="0" tIns="0" rIns="0" bIns="0" anchor="ctr"/>
          <a:lstStyle/>
          <a:p>
            <a:pPr lvl="0" algn="ctr"/>
            <a:r>
              <a:rPr lang="de-DE" sz="2000" b="1" spc="-1" dirty="0">
                <a:solidFill>
                  <a:srgbClr val="FF0000"/>
                </a:solidFill>
                <a:uFill>
                  <a:solidFill>
                    <a:srgbClr val="FFFFFF"/>
                  </a:solidFill>
                </a:uFill>
                <a:ea typeface="DejaVu Sans"/>
                <a:sym typeface="Symbol"/>
              </a:rPr>
              <a:t>Transition Radiation Detector (TRD)                            </a:t>
            </a:r>
            <a:r>
              <a:rPr lang="de-DE" sz="2000" b="1" spc="-1" dirty="0">
                <a:solidFill>
                  <a:srgbClr val="002060"/>
                </a:solidFill>
                <a:uFill>
                  <a:solidFill>
                    <a:srgbClr val="FFFFFF"/>
                  </a:solidFill>
                </a:uFill>
                <a:ea typeface="DejaVu Sans"/>
                <a:sym typeface="Symbol"/>
              </a:rPr>
              <a:t>e</a:t>
            </a:r>
            <a:r>
              <a:rPr lang="de-DE" sz="2000" b="1" spc="-1" baseline="30000" dirty="0">
                <a:solidFill>
                  <a:srgbClr val="002060"/>
                </a:solidFill>
                <a:uFill>
                  <a:solidFill>
                    <a:srgbClr val="FFFFFF"/>
                  </a:solidFill>
                </a:uFill>
                <a:ea typeface="DejaVu Sans"/>
                <a:sym typeface="Symbol"/>
              </a:rPr>
              <a:t>+</a:t>
            </a:r>
            <a:r>
              <a:rPr lang="de-DE" sz="2000" b="1" spc="-1" dirty="0">
                <a:solidFill>
                  <a:srgbClr val="002060"/>
                </a:solidFill>
                <a:uFill>
                  <a:solidFill>
                    <a:srgbClr val="FFFFFF"/>
                  </a:solidFill>
                </a:uFill>
                <a:ea typeface="DejaVu Sans"/>
                <a:sym typeface="Symbol"/>
              </a:rPr>
              <a:t>e</a:t>
            </a:r>
            <a:r>
              <a:rPr lang="de-DE" sz="2000" b="1" spc="-1" baseline="30000" dirty="0">
                <a:solidFill>
                  <a:srgbClr val="002060"/>
                </a:solidFill>
                <a:uFill>
                  <a:solidFill>
                    <a:srgbClr val="FFFFFF"/>
                  </a:solidFill>
                </a:uFill>
                <a:ea typeface="DejaVu Sans"/>
                <a:sym typeface="Symbol"/>
              </a:rPr>
              <a:t>-</a:t>
            </a:r>
            <a:r>
              <a:rPr lang="de-DE" sz="2000" b="1" spc="-1" dirty="0">
                <a:solidFill>
                  <a:srgbClr val="002060"/>
                </a:solidFill>
                <a:uFill>
                  <a:solidFill>
                    <a:srgbClr val="FFFFFF"/>
                  </a:solidFill>
                </a:uFill>
                <a:ea typeface="DejaVu Sans"/>
                <a:sym typeface="Symbol"/>
              </a:rPr>
              <a:t> (p &gt; 1.5GeV/c), </a:t>
            </a:r>
            <a:r>
              <a:rPr lang="el-GR" sz="2000" b="1" spc="-1" dirty="0">
                <a:solidFill>
                  <a:srgbClr val="002060"/>
                </a:solidFill>
                <a:uFill>
                  <a:solidFill>
                    <a:srgbClr val="FFFFFF"/>
                  </a:solidFill>
                </a:uFill>
                <a:ea typeface="DejaVu Sans"/>
                <a:sym typeface="Symbol"/>
              </a:rPr>
              <a:t>γ</a:t>
            </a:r>
            <a:r>
              <a:rPr lang="en-US" sz="2000" b="1" spc="-1" dirty="0">
                <a:solidFill>
                  <a:srgbClr val="002060"/>
                </a:solidFill>
                <a:uFill>
                  <a:solidFill>
                    <a:srgbClr val="FFFFFF"/>
                  </a:solidFill>
                </a:uFill>
                <a:ea typeface="DejaVu Sans"/>
                <a:sym typeface="Symbol"/>
              </a:rPr>
              <a:t>, Heavy Fragments</a:t>
            </a:r>
            <a:r>
              <a:rPr lang="de-DE" sz="2000" b="1" spc="-1" dirty="0">
                <a:solidFill>
                  <a:srgbClr val="002060"/>
                </a:solidFill>
                <a:uFill>
                  <a:solidFill>
                    <a:srgbClr val="FFFFFF"/>
                  </a:solidFill>
                </a:uFill>
                <a:ea typeface="DejaVu Sans"/>
                <a:sym typeface="Symbol"/>
              </a:rPr>
              <a:t> </a:t>
            </a:r>
            <a:endParaRPr lang="en-US" sz="2000" b="1" spc="-1" dirty="0">
              <a:solidFill>
                <a:srgbClr val="002060"/>
              </a:solidFill>
              <a:uFill>
                <a:solidFill>
                  <a:srgbClr val="FFFFFF"/>
                </a:solidFill>
              </a:uFill>
              <a:ea typeface="DejaVu Sans"/>
              <a:sym typeface="Symbol"/>
            </a:endParaRPr>
          </a:p>
        </p:txBody>
      </p:sp>
      <p:sp>
        <p:nvSpPr>
          <p:cNvPr id="12" name="TextShape 17"/>
          <p:cNvSpPr txBox="1"/>
          <p:nvPr/>
        </p:nvSpPr>
        <p:spPr>
          <a:xfrm>
            <a:off x="5843133" y="811096"/>
            <a:ext cx="2375999" cy="689854"/>
          </a:xfrm>
          <a:prstGeom prst="rect">
            <a:avLst/>
          </a:prstGeom>
          <a:solidFill>
            <a:srgbClr val="FFFF00"/>
          </a:solidFill>
          <a:ln w="28575">
            <a:solidFill>
              <a:srgbClr val="FF0000"/>
            </a:solidFill>
          </a:ln>
        </p:spPr>
        <p:txBody>
          <a:bodyPr lIns="0" tIns="0" rIns="0" bIns="0" anchor="ctr"/>
          <a:lstStyle/>
          <a:p>
            <a:pPr lvl="0" algn="ctr"/>
            <a:r>
              <a:rPr lang="de-DE" sz="2000" b="1" spc="-1" dirty="0">
                <a:solidFill>
                  <a:srgbClr val="FF0000"/>
                </a:solidFill>
                <a:uFill>
                  <a:solidFill>
                    <a:srgbClr val="FFFFFF"/>
                  </a:solidFill>
                </a:uFill>
                <a:ea typeface="DejaVu Sans"/>
                <a:sym typeface="Symbol"/>
              </a:rPr>
              <a:t>Time-Of-Flight (TOF)                     </a:t>
            </a:r>
            <a:r>
              <a:rPr lang="de-DE" sz="2000" b="1" spc="-1" dirty="0">
                <a:solidFill>
                  <a:srgbClr val="002060"/>
                </a:solidFill>
                <a:uFill>
                  <a:solidFill>
                    <a:srgbClr val="FFFFFF"/>
                  </a:solidFill>
                </a:uFill>
                <a:ea typeface="DejaVu Sans"/>
                <a:sym typeface="Symbol"/>
              </a:rPr>
              <a:t>Hadron Identification</a:t>
            </a:r>
            <a:endParaRPr lang="en-US" sz="2000" b="1" spc="-1" dirty="0">
              <a:solidFill>
                <a:srgbClr val="002060"/>
              </a:solidFill>
              <a:uFill>
                <a:solidFill>
                  <a:srgbClr val="FFFFFF"/>
                </a:solidFill>
              </a:uFill>
              <a:ea typeface="DejaVu Sans"/>
              <a:sym typeface="Symbol"/>
            </a:endParaRPr>
          </a:p>
        </p:txBody>
      </p:sp>
      <p:sp>
        <p:nvSpPr>
          <p:cNvPr id="13" name="TextShape 17"/>
          <p:cNvSpPr txBox="1"/>
          <p:nvPr/>
        </p:nvSpPr>
        <p:spPr>
          <a:xfrm>
            <a:off x="8976000" y="827839"/>
            <a:ext cx="3030047" cy="726790"/>
          </a:xfrm>
          <a:prstGeom prst="rect">
            <a:avLst/>
          </a:prstGeom>
          <a:solidFill>
            <a:srgbClr val="FFFF00"/>
          </a:solidFill>
          <a:ln w="28575">
            <a:solidFill>
              <a:srgbClr val="FF0000"/>
            </a:solidFill>
          </a:ln>
        </p:spPr>
        <p:txBody>
          <a:bodyPr lIns="0" tIns="0" rIns="0" bIns="0" anchor="ctr"/>
          <a:lstStyle/>
          <a:p>
            <a:pPr lvl="0" algn="ctr"/>
            <a:r>
              <a:rPr lang="de-DE" sz="2000" b="1" spc="-1" dirty="0">
                <a:solidFill>
                  <a:srgbClr val="FF0000"/>
                </a:solidFill>
                <a:uFill>
                  <a:solidFill>
                    <a:srgbClr val="FFFFFF"/>
                  </a:solidFill>
                </a:uFill>
                <a:ea typeface="DejaVu Sans"/>
                <a:sym typeface="Symbol"/>
              </a:rPr>
              <a:t>Electron Calorimeter (ECAL) </a:t>
            </a:r>
            <a:r>
              <a:rPr lang="el-GR" sz="2000" b="1" spc="-1" dirty="0">
                <a:solidFill>
                  <a:srgbClr val="002060"/>
                </a:solidFill>
                <a:uFill>
                  <a:solidFill>
                    <a:srgbClr val="FFFFFF"/>
                  </a:solidFill>
                </a:uFill>
                <a:ea typeface="DejaVu Sans"/>
                <a:sym typeface="Symbol"/>
              </a:rPr>
              <a:t>γ</a:t>
            </a:r>
            <a:endParaRPr lang="en-US" sz="2000" b="1" spc="-1" dirty="0">
              <a:solidFill>
                <a:srgbClr val="002060"/>
              </a:solidFill>
              <a:uFill>
                <a:solidFill>
                  <a:srgbClr val="FFFFFF"/>
                </a:solidFill>
              </a:uFill>
              <a:ea typeface="DejaVu Sans"/>
              <a:sym typeface="Symbol"/>
            </a:endParaRPr>
          </a:p>
        </p:txBody>
      </p:sp>
      <p:sp>
        <p:nvSpPr>
          <p:cNvPr id="14" name="TextShape 17"/>
          <p:cNvSpPr txBox="1"/>
          <p:nvPr/>
        </p:nvSpPr>
        <p:spPr>
          <a:xfrm>
            <a:off x="9323154" y="1765880"/>
            <a:ext cx="2375998" cy="943120"/>
          </a:xfrm>
          <a:prstGeom prst="rect">
            <a:avLst/>
          </a:prstGeom>
          <a:solidFill>
            <a:srgbClr val="FFFF00"/>
          </a:solidFill>
          <a:ln w="28575">
            <a:solidFill>
              <a:srgbClr val="FF0000"/>
            </a:solidFill>
          </a:ln>
        </p:spPr>
        <p:txBody>
          <a:bodyPr lIns="0" tIns="0" rIns="0" bIns="0" anchor="ctr"/>
          <a:lstStyle/>
          <a:p>
            <a:pPr lvl="0" algn="ctr"/>
            <a:r>
              <a:rPr lang="de-DE" sz="2000" b="1" spc="-1" dirty="0">
                <a:solidFill>
                  <a:srgbClr val="FF0000"/>
                </a:solidFill>
                <a:uFill>
                  <a:solidFill>
                    <a:srgbClr val="FFFFFF"/>
                  </a:solidFill>
                </a:uFill>
                <a:ea typeface="DejaVu Sans"/>
                <a:sym typeface="Symbol"/>
              </a:rPr>
              <a:t>Projectile Spectator Detector (PSD) </a:t>
            </a:r>
            <a:r>
              <a:rPr lang="de-DE" sz="2000" b="1" spc="-1" dirty="0">
                <a:solidFill>
                  <a:srgbClr val="002060"/>
                </a:solidFill>
                <a:uFill>
                  <a:solidFill>
                    <a:srgbClr val="FFFFFF"/>
                  </a:solidFill>
                </a:uFill>
                <a:ea typeface="DejaVu Sans"/>
                <a:sym typeface="Symbol"/>
              </a:rPr>
              <a:t>Centrality</a:t>
            </a:r>
            <a:endParaRPr lang="en-US" sz="2000" b="1" spc="-1" dirty="0">
              <a:solidFill>
                <a:srgbClr val="002060"/>
              </a:solidFill>
              <a:uFill>
                <a:solidFill>
                  <a:srgbClr val="FFFFFF"/>
                </a:solidFill>
              </a:uFill>
              <a:ea typeface="DejaVu Sans"/>
              <a:sym typeface="Symbol"/>
            </a:endParaRPr>
          </a:p>
        </p:txBody>
      </p:sp>
      <p:sp>
        <p:nvSpPr>
          <p:cNvPr id="15" name="TextShape 17"/>
          <p:cNvSpPr txBox="1"/>
          <p:nvPr/>
        </p:nvSpPr>
        <p:spPr>
          <a:xfrm>
            <a:off x="1555334" y="5353556"/>
            <a:ext cx="1720591" cy="748513"/>
          </a:xfrm>
          <a:prstGeom prst="rect">
            <a:avLst/>
          </a:prstGeom>
          <a:solidFill>
            <a:srgbClr val="FFFF00"/>
          </a:solidFill>
          <a:ln w="28575">
            <a:solidFill>
              <a:srgbClr val="FF0000"/>
            </a:solidFill>
          </a:ln>
        </p:spPr>
        <p:txBody>
          <a:bodyPr lIns="0" tIns="0" rIns="0" bIns="0" anchor="ctr"/>
          <a:lstStyle/>
          <a:p>
            <a:pPr lvl="0" algn="ctr"/>
            <a:r>
              <a:rPr lang="de-DE" sz="2000" b="1" spc="-1" dirty="0">
                <a:solidFill>
                  <a:srgbClr val="FF0000"/>
                </a:solidFill>
                <a:uFill>
                  <a:solidFill>
                    <a:srgbClr val="FFFFFF"/>
                  </a:solidFill>
                </a:uFill>
                <a:ea typeface="DejaVu Sans"/>
                <a:sym typeface="Symbol"/>
              </a:rPr>
              <a:t>STS + Magnet </a:t>
            </a:r>
            <a:r>
              <a:rPr lang="el-GR" sz="2000" b="1" spc="-1" dirty="0">
                <a:solidFill>
                  <a:srgbClr val="002060"/>
                </a:solidFill>
                <a:uFill>
                  <a:solidFill>
                    <a:srgbClr val="FFFFFF"/>
                  </a:solidFill>
                </a:uFill>
                <a:ea typeface="DejaVu Sans"/>
                <a:sym typeface="Symbol"/>
              </a:rPr>
              <a:t>Δ</a:t>
            </a:r>
            <a:r>
              <a:rPr lang="de-DE" sz="2000" b="1" spc="-1" dirty="0">
                <a:solidFill>
                  <a:srgbClr val="002060"/>
                </a:solidFill>
                <a:uFill>
                  <a:solidFill>
                    <a:srgbClr val="FFFFFF"/>
                  </a:solidFill>
                </a:uFill>
                <a:ea typeface="DejaVu Sans"/>
                <a:sym typeface="Symbol"/>
              </a:rPr>
              <a:t>p/p = 1-2%</a:t>
            </a:r>
            <a:endParaRPr lang="en-US" sz="2000" b="1" spc="-1" dirty="0">
              <a:solidFill>
                <a:srgbClr val="002060"/>
              </a:solidFill>
              <a:uFill>
                <a:solidFill>
                  <a:srgbClr val="FFFFFF"/>
                </a:solidFill>
              </a:uFill>
              <a:ea typeface="DejaVu Sans"/>
              <a:sym typeface="Symbol"/>
            </a:endParaRPr>
          </a:p>
        </p:txBody>
      </p:sp>
      <p:sp>
        <p:nvSpPr>
          <p:cNvPr id="17" name="TextShape 17"/>
          <p:cNvSpPr txBox="1"/>
          <p:nvPr/>
        </p:nvSpPr>
        <p:spPr>
          <a:xfrm>
            <a:off x="5243030" y="3189783"/>
            <a:ext cx="2790909" cy="738213"/>
          </a:xfrm>
          <a:prstGeom prst="rect">
            <a:avLst/>
          </a:prstGeom>
          <a:solidFill>
            <a:srgbClr val="FFFF00"/>
          </a:solidFill>
          <a:ln w="28575">
            <a:solidFill>
              <a:srgbClr val="FF0000"/>
            </a:solidFill>
          </a:ln>
        </p:spPr>
        <p:txBody>
          <a:bodyPr lIns="0" tIns="0" rIns="0" bIns="0" anchor="ctr"/>
          <a:lstStyle/>
          <a:p>
            <a:pPr lvl="0" algn="ctr"/>
            <a:r>
              <a:rPr lang="de-DE" sz="2000" b="1" spc="-1" dirty="0">
                <a:solidFill>
                  <a:srgbClr val="FF0000"/>
                </a:solidFill>
                <a:uFill>
                  <a:solidFill>
                    <a:srgbClr val="FFFFFF"/>
                  </a:solidFill>
                </a:uFill>
                <a:ea typeface="DejaVu Sans"/>
                <a:sym typeface="Symbol"/>
              </a:rPr>
              <a:t>Muon Chamber (MUCH) </a:t>
            </a:r>
            <a:r>
              <a:rPr lang="de-DE" sz="2000" b="1" spc="-1" dirty="0">
                <a:solidFill>
                  <a:srgbClr val="002060"/>
                </a:solidFill>
                <a:uFill>
                  <a:solidFill>
                    <a:srgbClr val="FFFFFF"/>
                  </a:solidFill>
                </a:uFill>
                <a:ea typeface="DejaVu Sans"/>
                <a:sym typeface="Symbol"/>
              </a:rPr>
              <a:t>µ</a:t>
            </a:r>
            <a:r>
              <a:rPr lang="de-DE" sz="2000" b="1" spc="-1" baseline="30000" dirty="0">
                <a:solidFill>
                  <a:srgbClr val="002060"/>
                </a:solidFill>
                <a:uFill>
                  <a:solidFill>
                    <a:srgbClr val="FFFFFF"/>
                  </a:solidFill>
                </a:uFill>
                <a:ea typeface="DejaVu Sans"/>
                <a:sym typeface="Symbol"/>
              </a:rPr>
              <a:t>+</a:t>
            </a:r>
            <a:r>
              <a:rPr lang="de-DE" sz="2000" b="1" spc="-1" dirty="0">
                <a:solidFill>
                  <a:srgbClr val="002060"/>
                </a:solidFill>
                <a:uFill>
                  <a:solidFill>
                    <a:srgbClr val="FFFFFF"/>
                  </a:solidFill>
                </a:uFill>
                <a:ea typeface="DejaVu Sans"/>
                <a:sym typeface="Symbol"/>
              </a:rPr>
              <a:t>µ</a:t>
            </a:r>
            <a:r>
              <a:rPr lang="de-DE" sz="2000" b="1" spc="-1" baseline="30000" dirty="0">
                <a:solidFill>
                  <a:srgbClr val="002060"/>
                </a:solidFill>
                <a:uFill>
                  <a:solidFill>
                    <a:srgbClr val="FFFFFF"/>
                  </a:solidFill>
                </a:uFill>
                <a:ea typeface="DejaVu Sans"/>
                <a:sym typeface="Symbol"/>
              </a:rPr>
              <a:t>- </a:t>
            </a:r>
            <a:r>
              <a:rPr lang="de-DE" sz="2000" b="1" spc="-1" dirty="0">
                <a:solidFill>
                  <a:srgbClr val="002060"/>
                </a:solidFill>
                <a:uFill>
                  <a:solidFill>
                    <a:srgbClr val="FFFFFF"/>
                  </a:solidFill>
                </a:uFill>
                <a:ea typeface="DejaVu Sans"/>
                <a:sym typeface="Symbol"/>
              </a:rPr>
              <a:t>, </a:t>
            </a:r>
            <a:r>
              <a:rPr lang="el-GR" sz="2000" b="1" spc="-1" dirty="0">
                <a:solidFill>
                  <a:srgbClr val="002060"/>
                </a:solidFill>
                <a:uFill>
                  <a:solidFill>
                    <a:srgbClr val="FFFFFF"/>
                  </a:solidFill>
                </a:uFill>
                <a:ea typeface="DejaVu Sans"/>
                <a:sym typeface="Symbol"/>
              </a:rPr>
              <a:t>γ</a:t>
            </a:r>
            <a:endParaRPr lang="en-US" sz="2000" b="1" spc="-1" dirty="0">
              <a:solidFill>
                <a:srgbClr val="002060"/>
              </a:solidFill>
              <a:uFill>
                <a:solidFill>
                  <a:srgbClr val="FFFFFF"/>
                </a:solidFill>
              </a:uFill>
              <a:ea typeface="DejaVu Sans"/>
              <a:sym typeface="Symbol"/>
            </a:endParaRPr>
          </a:p>
        </p:txBody>
      </p:sp>
      <p:cxnSp>
        <p:nvCxnSpPr>
          <p:cNvPr id="8" name="Straight Arrow Connector 7"/>
          <p:cNvCxnSpPr>
            <a:cxnSpLocks/>
          </p:cNvCxnSpPr>
          <p:nvPr/>
        </p:nvCxnSpPr>
        <p:spPr>
          <a:xfrm>
            <a:off x="2569559" y="2083879"/>
            <a:ext cx="795444" cy="9129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5363815" y="2037186"/>
            <a:ext cx="300185" cy="4945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H="1">
            <a:off x="8847668" y="1554629"/>
            <a:ext cx="178447" cy="6038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a:stCxn id="14" idx="2"/>
          </p:cNvCxnSpPr>
          <p:nvPr/>
        </p:nvCxnSpPr>
        <p:spPr>
          <a:xfrm flipH="1">
            <a:off x="9437373" y="2709000"/>
            <a:ext cx="1073780" cy="4785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a:stCxn id="9" idx="0"/>
          </p:cNvCxnSpPr>
          <p:nvPr/>
        </p:nvCxnSpPr>
        <p:spPr>
          <a:xfrm flipV="1">
            <a:off x="1104247" y="3597779"/>
            <a:ext cx="724553" cy="6882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a:stCxn id="12" idx="2"/>
          </p:cNvCxnSpPr>
          <p:nvPr/>
        </p:nvCxnSpPr>
        <p:spPr>
          <a:xfrm>
            <a:off x="7031133" y="1500950"/>
            <a:ext cx="432867" cy="416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cxnSpLocks/>
            <a:stCxn id="17" idx="2"/>
          </p:cNvCxnSpPr>
          <p:nvPr/>
        </p:nvCxnSpPr>
        <p:spPr>
          <a:xfrm flipH="1">
            <a:off x="5086397" y="3927996"/>
            <a:ext cx="1552088" cy="4901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2299076" y="3814557"/>
            <a:ext cx="6061" cy="15389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970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018" t="16978" r="7895" b="8947"/>
          <a:stretch/>
        </p:blipFill>
        <p:spPr>
          <a:xfrm>
            <a:off x="2096436" y="1340041"/>
            <a:ext cx="9402023" cy="4604083"/>
          </a:xfrm>
          <a:prstGeom prst="rect">
            <a:avLst/>
          </a:prstGeom>
        </p:spPr>
      </p:pic>
      <p:sp>
        <p:nvSpPr>
          <p:cNvPr id="2" name="Title 1"/>
          <p:cNvSpPr>
            <a:spLocks noGrp="1"/>
          </p:cNvSpPr>
          <p:nvPr>
            <p:ph type="title"/>
          </p:nvPr>
        </p:nvSpPr>
        <p:spPr/>
        <p:txBody>
          <a:bodyPr>
            <a:noAutofit/>
          </a:bodyPr>
          <a:lstStyle/>
          <a:p>
            <a:r>
              <a:rPr lang="en-US" dirty="0"/>
              <a:t>H</a:t>
            </a:r>
            <a:r>
              <a:rPr lang="en-US" sz="2800" dirty="0"/>
              <a:t>EAVY</a:t>
            </a:r>
            <a:r>
              <a:rPr lang="en-US" dirty="0"/>
              <a:t> I</a:t>
            </a:r>
            <a:r>
              <a:rPr lang="en-US" sz="2800" dirty="0"/>
              <a:t>ON</a:t>
            </a:r>
            <a:r>
              <a:rPr lang="en-US" dirty="0"/>
              <a:t> C</a:t>
            </a:r>
            <a:r>
              <a:rPr lang="en-US" sz="2800" dirty="0"/>
              <a:t>OLLISIONS</a:t>
            </a:r>
            <a:r>
              <a:rPr lang="en-US" dirty="0"/>
              <a:t> ↔ A</a:t>
            </a:r>
            <a:r>
              <a:rPr lang="en-US" sz="2800" dirty="0"/>
              <a:t>STROPHYSICAL</a:t>
            </a:r>
            <a:r>
              <a:rPr lang="en-US" dirty="0"/>
              <a:t> E</a:t>
            </a:r>
            <a:r>
              <a:rPr lang="en-US" sz="2800" dirty="0"/>
              <a:t>VENTS</a:t>
            </a:r>
            <a:r>
              <a:rPr lang="en-US" dirty="0"/>
              <a:t> &amp; O</a:t>
            </a:r>
            <a:r>
              <a:rPr lang="en-US" sz="2800" dirty="0"/>
              <a:t>BJECTS</a:t>
            </a:r>
            <a:endParaRPr lang="en-US"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6</a:t>
            </a:fld>
            <a:endParaRPr lang="en-GB" dirty="0"/>
          </a:p>
        </p:txBody>
      </p:sp>
      <p:pic>
        <p:nvPicPr>
          <p:cNvPr id="20" name="Picture 1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399"/>
          <a:stretch/>
        </p:blipFill>
        <p:spPr>
          <a:xfrm rot="5400000">
            <a:off x="-358916" y="1377354"/>
            <a:ext cx="3362428" cy="2127240"/>
          </a:xfrm>
          <a:prstGeom prst="rect">
            <a:avLst/>
          </a:prstGeom>
        </p:spPr>
      </p:pic>
      <p:pic>
        <p:nvPicPr>
          <p:cNvPr id="4098" name="Picture 2" descr="https://upload.wikimedia.org/wikipedia/commons/e/e1/Neutron_star_illustrat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47" t="13422" r="13106" b="18458"/>
          <a:stretch/>
        </p:blipFill>
        <p:spPr bwMode="auto">
          <a:xfrm>
            <a:off x="6955411" y="4371279"/>
            <a:ext cx="2048352" cy="19272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nails.newsela.com/s3/newsela-media/article_media/2017/10/first-seen-neutron-star-collision-165f6c1b.jpg?crop=46%2C68%2C1248%2C744&amp;height=497&amp;width=885"/>
          <p:cNvPicPr>
            <a:picLocks noChangeAspect="1" noChangeArrowheads="1"/>
          </p:cNvPicPr>
          <p:nvPr/>
        </p:nvPicPr>
        <p:blipFill rotWithShape="1">
          <a:blip r:embed="rId5">
            <a:extLst>
              <a:ext uri="{28A0092B-C50C-407E-A947-70E740481C1C}">
                <a14:useLocalDpi xmlns:a14="http://schemas.microsoft.com/office/drawing/2010/main" val="0"/>
              </a:ext>
            </a:extLst>
          </a:blip>
          <a:srcRect l="8262" t="15481" r="24270" b="12564"/>
          <a:stretch/>
        </p:blipFill>
        <p:spPr bwMode="auto">
          <a:xfrm>
            <a:off x="5982056" y="1757972"/>
            <a:ext cx="3196127" cy="1914258"/>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5"/>
          <p:cNvSpPr txBox="1">
            <a:spLocks/>
          </p:cNvSpPr>
          <p:nvPr/>
        </p:nvSpPr>
        <p:spPr>
          <a:xfrm>
            <a:off x="1698064" y="789375"/>
            <a:ext cx="1436843" cy="769048"/>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Early Universe</a:t>
            </a:r>
          </a:p>
        </p:txBody>
      </p:sp>
      <p:sp>
        <p:nvSpPr>
          <p:cNvPr id="24" name="Content Placeholder 5"/>
          <p:cNvSpPr txBox="1">
            <a:spLocks/>
          </p:cNvSpPr>
          <p:nvPr/>
        </p:nvSpPr>
        <p:spPr>
          <a:xfrm>
            <a:off x="9089967" y="5739308"/>
            <a:ext cx="1523868" cy="764056"/>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Neutron Stars</a:t>
            </a:r>
          </a:p>
        </p:txBody>
      </p:sp>
      <p:sp>
        <p:nvSpPr>
          <p:cNvPr id="25" name="Content Placeholder 5"/>
          <p:cNvSpPr txBox="1">
            <a:spLocks/>
          </p:cNvSpPr>
          <p:nvPr/>
        </p:nvSpPr>
        <p:spPr>
          <a:xfrm>
            <a:off x="9274369" y="2058491"/>
            <a:ext cx="2127903" cy="764964"/>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Neutron Star Merger</a:t>
            </a:r>
          </a:p>
        </p:txBody>
      </p:sp>
      <p:grpSp>
        <p:nvGrpSpPr>
          <p:cNvPr id="6" name="Group 5">
            <a:extLst>
              <a:ext uri="{FF2B5EF4-FFF2-40B4-BE49-F238E27FC236}">
                <a16:creationId xmlns:a16="http://schemas.microsoft.com/office/drawing/2014/main" id="{9AD15A22-847A-4639-BE6F-8294A7D75B96}"/>
              </a:ext>
            </a:extLst>
          </p:cNvPr>
          <p:cNvGrpSpPr/>
          <p:nvPr/>
        </p:nvGrpSpPr>
        <p:grpSpPr>
          <a:xfrm>
            <a:off x="19078" y="5654234"/>
            <a:ext cx="5742932" cy="954107"/>
            <a:chOff x="19078" y="5654234"/>
            <a:chExt cx="5742932" cy="954107"/>
          </a:xfrm>
        </p:grpSpPr>
        <p:sp>
          <p:nvSpPr>
            <p:cNvPr id="26" name="TextBox 25"/>
            <p:cNvSpPr txBox="1"/>
            <p:nvPr/>
          </p:nvSpPr>
          <p:spPr>
            <a:xfrm>
              <a:off x="258677" y="5654234"/>
              <a:ext cx="5503333" cy="954107"/>
            </a:xfrm>
            <a:prstGeom prst="rect">
              <a:avLst/>
            </a:prstGeom>
            <a:noFill/>
          </p:spPr>
          <p:txBody>
            <a:bodyPr wrap="square" rtlCol="0">
              <a:spAutoFit/>
            </a:bodyPr>
            <a:lstStyle/>
            <a:p>
              <a:r>
                <a:rPr lang="de-DE" sz="1400" b="1" i="1" dirty="0"/>
                <a:t>Image credits: Wikimedia</a:t>
              </a:r>
            </a:p>
            <a:p>
              <a:r>
                <a:rPr lang="de-DE" sz="1400" b="1" i="1" dirty="0"/>
                <a:t>	    </a:t>
              </a:r>
              <a:r>
                <a:rPr lang="fr-FR" sz="1400" b="1" i="1" dirty="0"/>
                <a:t>Robin </a:t>
              </a:r>
              <a:r>
                <a:rPr lang="fr-FR" sz="1400" b="1" i="1" dirty="0" err="1"/>
                <a:t>Dienel</a:t>
              </a:r>
              <a:r>
                <a:rPr lang="fr-FR" sz="1400" b="1" i="1" dirty="0"/>
                <a:t>, Carnegie Institution for Science</a:t>
              </a:r>
              <a:r>
                <a:rPr lang="de-DE" sz="1400" b="1" i="1" dirty="0"/>
                <a:t>	    	    Friman et al., The CBM Physics Book, Springer (2010)</a:t>
              </a:r>
            </a:p>
            <a:p>
              <a:r>
                <a:rPr lang="de-DE" sz="1400" b="1" i="1" dirty="0"/>
                <a:t>	    GSI-DOC-2004-Mar-196-2</a:t>
              </a:r>
            </a:p>
          </p:txBody>
        </p:sp>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78" y="5746345"/>
              <a:ext cx="327122" cy="216024"/>
            </a:xfrm>
            <a:prstGeom prst="rect">
              <a:avLst/>
            </a:prstGeom>
          </p:spPr>
        </p:pic>
      </p:grpSp>
    </p:spTree>
    <p:extLst>
      <p:ext uri="{BB962C8B-B14F-4D97-AF65-F5344CB8AC3E}">
        <p14:creationId xmlns:p14="http://schemas.microsoft.com/office/powerpoint/2010/main" val="13636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042A-367B-447E-B09A-448484ED0405}"/>
              </a:ext>
            </a:extLst>
          </p:cNvPr>
          <p:cNvSpPr>
            <a:spLocks noGrp="1"/>
          </p:cNvSpPr>
          <p:nvPr>
            <p:ph type="title"/>
          </p:nvPr>
        </p:nvSpPr>
        <p:spPr/>
        <p:txBody>
          <a:bodyPr/>
          <a:lstStyle/>
          <a:p>
            <a:r>
              <a:rPr lang="en-US" dirty="0"/>
              <a:t>P</a:t>
            </a:r>
            <a:r>
              <a:rPr lang="en-US" sz="2800" dirty="0"/>
              <a:t>ARTICLE</a:t>
            </a:r>
            <a:r>
              <a:rPr lang="en-US" dirty="0"/>
              <a:t> I</a:t>
            </a:r>
            <a:r>
              <a:rPr lang="en-US" sz="2800" dirty="0"/>
              <a:t>DENTIFICATION</a:t>
            </a:r>
            <a:r>
              <a:rPr lang="en-US" dirty="0"/>
              <a:t> (PID) W</a:t>
            </a:r>
            <a:r>
              <a:rPr lang="en-US" sz="2800" dirty="0"/>
              <a:t>ITH</a:t>
            </a:r>
            <a:r>
              <a:rPr lang="en-US" dirty="0"/>
              <a:t> CBM</a:t>
            </a:r>
            <a:endParaRPr lang="en-DE" dirty="0"/>
          </a:p>
        </p:txBody>
      </p:sp>
      <p:sp>
        <p:nvSpPr>
          <p:cNvPr id="3" name="Date Placeholder 2">
            <a:extLst>
              <a:ext uri="{FF2B5EF4-FFF2-40B4-BE49-F238E27FC236}">
                <a16:creationId xmlns:a16="http://schemas.microsoft.com/office/drawing/2014/main" id="{BC34ABB7-4BE8-4DD0-8B51-377C1B343D8E}"/>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A4D52437-71DD-4CE4-A856-051AD0046F04}"/>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2F9F21C-1B52-4358-9D36-819ED6CD3738}"/>
              </a:ext>
            </a:extLst>
          </p:cNvPr>
          <p:cNvSpPr>
            <a:spLocks noGrp="1"/>
          </p:cNvSpPr>
          <p:nvPr>
            <p:ph type="sldNum" sz="quarter" idx="12"/>
          </p:nvPr>
        </p:nvSpPr>
        <p:spPr/>
        <p:txBody>
          <a:bodyPr/>
          <a:lstStyle/>
          <a:p>
            <a:fld id="{2A4535BA-AEF2-4785-BF1B-EDE950106C20}" type="slidenum">
              <a:rPr lang="en-GB" smtClean="0"/>
              <a:pPr/>
              <a:t>60</a:t>
            </a:fld>
            <a:endParaRPr lang="en-GB" dirty="0"/>
          </a:p>
        </p:txBody>
      </p:sp>
      <p:grpSp>
        <p:nvGrpSpPr>
          <p:cNvPr id="16" name="Group 15">
            <a:extLst>
              <a:ext uri="{FF2B5EF4-FFF2-40B4-BE49-F238E27FC236}">
                <a16:creationId xmlns:a16="http://schemas.microsoft.com/office/drawing/2014/main" id="{6287F18C-407B-43F9-A1B6-10DDEED99A7B}"/>
              </a:ext>
            </a:extLst>
          </p:cNvPr>
          <p:cNvGrpSpPr/>
          <p:nvPr/>
        </p:nvGrpSpPr>
        <p:grpSpPr>
          <a:xfrm>
            <a:off x="5783776" y="3439885"/>
            <a:ext cx="5942850" cy="3088041"/>
            <a:chOff x="6090829" y="3377390"/>
            <a:chExt cx="5942850" cy="3088041"/>
          </a:xfrm>
        </p:grpSpPr>
        <p:pic>
          <p:nvPicPr>
            <p:cNvPr id="9" name="Picture 8">
              <a:extLst>
                <a:ext uri="{FF2B5EF4-FFF2-40B4-BE49-F238E27FC236}">
                  <a16:creationId xmlns:a16="http://schemas.microsoft.com/office/drawing/2014/main" id="{F8EA9859-FA63-4B0E-A65E-E58EA4393DFE}"/>
                </a:ext>
              </a:extLst>
            </p:cNvPr>
            <p:cNvPicPr>
              <a:picLocks noChangeAspect="1"/>
            </p:cNvPicPr>
            <p:nvPr/>
          </p:nvPicPr>
          <p:blipFill rotWithShape="1">
            <a:blip r:embed="rId2">
              <a:clrChange>
                <a:clrFrom>
                  <a:srgbClr val="FFFFFF"/>
                </a:clrFrom>
                <a:clrTo>
                  <a:srgbClr val="FFFFFF">
                    <a:alpha val="0"/>
                  </a:srgbClr>
                </a:clrTo>
              </a:clrChange>
            </a:blip>
            <a:srcRect r="11542" b="2175"/>
            <a:stretch/>
          </p:blipFill>
          <p:spPr>
            <a:xfrm>
              <a:off x="6090829" y="3377390"/>
              <a:ext cx="3344333" cy="3088041"/>
            </a:xfrm>
            <a:prstGeom prst="rect">
              <a:avLst/>
            </a:prstGeom>
          </p:spPr>
        </p:pic>
        <p:sp>
          <p:nvSpPr>
            <p:cNvPr id="15" name="TextBox 14">
              <a:extLst>
                <a:ext uri="{FF2B5EF4-FFF2-40B4-BE49-F238E27FC236}">
                  <a16:creationId xmlns:a16="http://schemas.microsoft.com/office/drawing/2014/main" id="{6430E3E8-D491-49A7-A64E-9B461CBC5981}"/>
                </a:ext>
              </a:extLst>
            </p:cNvPr>
            <p:cNvSpPr txBox="1"/>
            <p:nvPr/>
          </p:nvSpPr>
          <p:spPr>
            <a:xfrm>
              <a:off x="9435162" y="4342802"/>
              <a:ext cx="2598517" cy="1015663"/>
            </a:xfrm>
            <a:prstGeom prst="rect">
              <a:avLst/>
            </a:prstGeom>
            <a:solidFill>
              <a:srgbClr val="FFC000"/>
            </a:solidFill>
          </p:spPr>
          <p:txBody>
            <a:bodyPr wrap="square" rtlCol="0">
              <a:spAutoFit/>
            </a:bodyPr>
            <a:lstStyle/>
            <a:p>
              <a:pPr algn="ctr"/>
              <a:r>
                <a:rPr lang="en-US" sz="2000" b="1" dirty="0">
                  <a:solidFill>
                    <a:srgbClr val="C00000"/>
                  </a:solidFill>
                </a:rPr>
                <a:t>TRD + </a:t>
              </a:r>
              <a:r>
                <a:rPr lang="en-US" sz="2000" b="1" dirty="0" err="1">
                  <a:solidFill>
                    <a:srgbClr val="C00000"/>
                  </a:solidFill>
                </a:rPr>
                <a:t>ToF</a:t>
              </a:r>
              <a:endParaRPr lang="en-US" sz="2000" b="1" dirty="0">
                <a:solidFill>
                  <a:srgbClr val="C00000"/>
                </a:solidFill>
              </a:endParaRPr>
            </a:p>
            <a:p>
              <a:pPr algn="ctr"/>
              <a:r>
                <a:rPr lang="en-US" sz="2000" b="1" dirty="0">
                  <a:solidFill>
                    <a:srgbClr val="002060"/>
                  </a:solidFill>
                </a:rPr>
                <a:t>Electron, Light Nuclei, Heavy Fragments</a:t>
              </a:r>
              <a:endParaRPr lang="en-DE" sz="2000" b="1" dirty="0">
                <a:solidFill>
                  <a:srgbClr val="002060"/>
                </a:solidFill>
              </a:endParaRPr>
            </a:p>
          </p:txBody>
        </p:sp>
      </p:grpSp>
      <p:grpSp>
        <p:nvGrpSpPr>
          <p:cNvPr id="27" name="Group 26">
            <a:extLst>
              <a:ext uri="{FF2B5EF4-FFF2-40B4-BE49-F238E27FC236}">
                <a16:creationId xmlns:a16="http://schemas.microsoft.com/office/drawing/2014/main" id="{584BEBF3-F62E-4A7F-886D-6CE86FBE2DDE}"/>
              </a:ext>
            </a:extLst>
          </p:cNvPr>
          <p:cNvGrpSpPr/>
          <p:nvPr/>
        </p:nvGrpSpPr>
        <p:grpSpPr>
          <a:xfrm>
            <a:off x="139087" y="911483"/>
            <a:ext cx="5358020" cy="3728284"/>
            <a:chOff x="552001" y="559102"/>
            <a:chExt cx="5358020" cy="3728284"/>
          </a:xfrm>
        </p:grpSpPr>
        <p:grpSp>
          <p:nvGrpSpPr>
            <p:cNvPr id="12" name="Group 11">
              <a:extLst>
                <a:ext uri="{FF2B5EF4-FFF2-40B4-BE49-F238E27FC236}">
                  <a16:creationId xmlns:a16="http://schemas.microsoft.com/office/drawing/2014/main" id="{5F92CF76-0290-45AF-998C-BD09AA551DA4}"/>
                </a:ext>
              </a:extLst>
            </p:cNvPr>
            <p:cNvGrpSpPr/>
            <p:nvPr/>
          </p:nvGrpSpPr>
          <p:grpSpPr>
            <a:xfrm>
              <a:off x="552001" y="559102"/>
              <a:ext cx="5358020" cy="3728284"/>
              <a:chOff x="611726" y="90461"/>
              <a:chExt cx="5358020" cy="3728284"/>
            </a:xfrm>
          </p:grpSpPr>
          <p:pic>
            <p:nvPicPr>
              <p:cNvPr id="7" name="Picture 6">
                <a:extLst>
                  <a:ext uri="{FF2B5EF4-FFF2-40B4-BE49-F238E27FC236}">
                    <a16:creationId xmlns:a16="http://schemas.microsoft.com/office/drawing/2014/main" id="{645E21E3-6C9B-48F1-9EE6-7E605238DF91}"/>
                  </a:ext>
                </a:extLst>
              </p:cNvPr>
              <p:cNvPicPr>
                <a:picLocks noChangeAspect="1"/>
              </p:cNvPicPr>
              <p:nvPr/>
            </p:nvPicPr>
            <p:blipFill rotWithShape="1">
              <a:blip r:embed="rId3"/>
              <a:srcRect l="2655" t="6716" r="1783"/>
              <a:stretch/>
            </p:blipFill>
            <p:spPr>
              <a:xfrm>
                <a:off x="611726" y="798347"/>
                <a:ext cx="5358020" cy="3020398"/>
              </a:xfrm>
              <a:prstGeom prst="rect">
                <a:avLst/>
              </a:prstGeom>
            </p:spPr>
          </p:pic>
          <p:sp>
            <p:nvSpPr>
              <p:cNvPr id="11" name="TextBox 10">
                <a:extLst>
                  <a:ext uri="{FF2B5EF4-FFF2-40B4-BE49-F238E27FC236}">
                    <a16:creationId xmlns:a16="http://schemas.microsoft.com/office/drawing/2014/main" id="{C8540EBE-C74B-46AF-9DF9-946B8198CFD3}"/>
                  </a:ext>
                </a:extLst>
              </p:cNvPr>
              <p:cNvSpPr txBox="1"/>
              <p:nvPr/>
            </p:nvSpPr>
            <p:spPr>
              <a:xfrm>
                <a:off x="2103996" y="90461"/>
                <a:ext cx="2456378" cy="707886"/>
              </a:xfrm>
              <a:prstGeom prst="rect">
                <a:avLst/>
              </a:prstGeom>
              <a:solidFill>
                <a:srgbClr val="FFC000"/>
              </a:solidFill>
            </p:spPr>
            <p:txBody>
              <a:bodyPr wrap="none" rtlCol="0">
                <a:spAutoFit/>
              </a:bodyPr>
              <a:lstStyle/>
              <a:p>
                <a:pPr algn="ctr"/>
                <a:r>
                  <a:rPr lang="en-US" sz="2000" b="1" dirty="0" err="1">
                    <a:solidFill>
                      <a:srgbClr val="C00000"/>
                    </a:solidFill>
                  </a:rPr>
                  <a:t>ToF</a:t>
                </a:r>
                <a:endParaRPr lang="en-US" sz="2000" b="1" dirty="0">
                  <a:solidFill>
                    <a:srgbClr val="C00000"/>
                  </a:solidFill>
                </a:endParaRPr>
              </a:p>
              <a:p>
                <a:pPr algn="ctr"/>
                <a:r>
                  <a:rPr lang="en-US" sz="2000" b="1" dirty="0">
                    <a:solidFill>
                      <a:srgbClr val="002060"/>
                    </a:solidFill>
                  </a:rPr>
                  <a:t>Hadron Identification</a:t>
                </a:r>
                <a:endParaRPr lang="en-DE" sz="2000" b="1" dirty="0">
                  <a:solidFill>
                    <a:srgbClr val="002060"/>
                  </a:solidFill>
                </a:endParaRP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2C1792B-AF08-4920-A2C3-6EAE4D3D3B97}"/>
                    </a:ext>
                  </a:extLst>
                </p:cNvPr>
                <p:cNvSpPr txBox="1"/>
                <p:nvPr/>
              </p:nvSpPr>
              <p:spPr>
                <a:xfrm>
                  <a:off x="1848000" y="2925000"/>
                  <a:ext cx="392543" cy="307777"/>
                </a:xfrm>
                <a:prstGeom prst="rect">
                  <a:avLst/>
                </a:prstGeom>
                <a:solidFill>
                  <a:schemeClr val="bg1">
                    <a:lumMod val="95000"/>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DE" sz="2000" b="1"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rPr>
                              <m:t>𝐊</m:t>
                            </m:r>
                          </m:e>
                          <m:sup>
                            <m:r>
                              <a:rPr lang="en-US" sz="2000" b="1" i="0" smtClean="0">
                                <a:solidFill>
                                  <a:srgbClr val="C00000"/>
                                </a:solidFill>
                                <a:latin typeface="Cambria Math" panose="02040503050406030204" pitchFamily="18" charset="0"/>
                              </a:rPr>
                              <m:t>−</m:t>
                            </m:r>
                          </m:sup>
                        </m:sSup>
                      </m:oMath>
                    </m:oMathPara>
                  </a14:m>
                  <a:endParaRPr lang="en-DE" sz="2000" b="1" dirty="0">
                    <a:solidFill>
                      <a:srgbClr val="C00000"/>
                    </a:solidFill>
                  </a:endParaRPr>
                </a:p>
              </p:txBody>
            </p:sp>
          </mc:Choice>
          <mc:Fallback xmlns="">
            <p:sp>
              <p:nvSpPr>
                <p:cNvPr id="18" name="TextBox 17">
                  <a:extLst>
                    <a:ext uri="{FF2B5EF4-FFF2-40B4-BE49-F238E27FC236}">
                      <a16:creationId xmlns:a16="http://schemas.microsoft.com/office/drawing/2014/main" id="{C2C1792B-AF08-4920-A2C3-6EAE4D3D3B97}"/>
                    </a:ext>
                  </a:extLst>
                </p:cNvPr>
                <p:cNvSpPr txBox="1">
                  <a:spLocks noRot="1" noChangeAspect="1" noMove="1" noResize="1" noEditPoints="1" noAdjustHandles="1" noChangeArrowheads="1" noChangeShapeType="1" noTextEdit="1"/>
                </p:cNvSpPr>
                <p:nvPr/>
              </p:nvSpPr>
              <p:spPr>
                <a:xfrm>
                  <a:off x="1848000" y="2925000"/>
                  <a:ext cx="392543" cy="307777"/>
                </a:xfrm>
                <a:prstGeom prst="rect">
                  <a:avLst/>
                </a:prstGeom>
                <a:blipFill>
                  <a:blip r:embed="rId4"/>
                  <a:stretch>
                    <a:fillRect l="-13846" b="-6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CEBB42E-E076-42B9-A20A-C7093E93847C}"/>
                    </a:ext>
                  </a:extLst>
                </p:cNvPr>
                <p:cNvSpPr txBox="1"/>
                <p:nvPr/>
              </p:nvSpPr>
              <p:spPr>
                <a:xfrm>
                  <a:off x="984413" y="3544547"/>
                  <a:ext cx="1375505" cy="307777"/>
                </a:xfrm>
                <a:prstGeom prst="rect">
                  <a:avLst/>
                </a:prstGeom>
                <a:solidFill>
                  <a:schemeClr val="bg1">
                    <a:lumMod val="95000"/>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DE" sz="2000" b="1" i="1" smtClean="0">
                                <a:solidFill>
                                  <a:srgbClr val="C00000"/>
                                </a:solidFill>
                                <a:latin typeface="Cambria Math" panose="02040503050406030204" pitchFamily="18" charset="0"/>
                              </a:rPr>
                            </m:ctrlPr>
                          </m:sSupPr>
                          <m:e>
                            <m:d>
                              <m:dPr>
                                <m:ctrlPr>
                                  <a:rPr lang="en-US" sz="2000" b="1" i="1" smtClean="0">
                                    <a:solidFill>
                                      <a:srgbClr val="C00000"/>
                                    </a:solidFill>
                                    <a:latin typeface="Cambria Math" panose="02040503050406030204" pitchFamily="18" charset="0"/>
                                  </a:rPr>
                                </m:ctrlPr>
                              </m:dPr>
                              <m:e>
                                <m:sSup>
                                  <m:sSupPr>
                                    <m:ctrlPr>
                                      <a:rPr lang="en-US" sz="2000" b="1"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rPr>
                                      <m:t>𝐞</m:t>
                                    </m:r>
                                  </m:e>
                                  <m:sup>
                                    <m:r>
                                      <a:rPr lang="en-US" sz="2000" b="1" i="0" smtClean="0">
                                        <a:solidFill>
                                          <a:srgbClr val="C00000"/>
                                        </a:solidFill>
                                        <a:latin typeface="Cambria Math" panose="02040503050406030204" pitchFamily="18" charset="0"/>
                                      </a:rPr>
                                      <m:t>−</m:t>
                                    </m:r>
                                  </m:sup>
                                </m:sSup>
                                <m:r>
                                  <a:rPr lang="en-US" sz="2000" b="1" i="0" smtClean="0">
                                    <a:solidFill>
                                      <a:srgbClr val="C00000"/>
                                    </a:solidFill>
                                    <a:latin typeface="Cambria Math" panose="02040503050406030204" pitchFamily="18" charset="0"/>
                                  </a:rPr>
                                  <m:t>,</m:t>
                                </m:r>
                                <m:sSup>
                                  <m:sSupPr>
                                    <m:ctrlPr>
                                      <a:rPr lang="en-US" sz="2000" b="1"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ea typeface="Cambria Math" panose="02040503050406030204" pitchFamily="18" charset="0"/>
                                      </a:rPr>
                                      <m:t>𝛍</m:t>
                                    </m:r>
                                  </m:e>
                                  <m:sup>
                                    <m:r>
                                      <a:rPr lang="en-US" sz="2000" b="1" i="0" smtClean="0">
                                        <a:solidFill>
                                          <a:srgbClr val="C00000"/>
                                        </a:solidFill>
                                        <a:latin typeface="Cambria Math" panose="02040503050406030204" pitchFamily="18" charset="0"/>
                                      </a:rPr>
                                      <m:t>−</m:t>
                                    </m:r>
                                  </m:sup>
                                </m:sSup>
                              </m:e>
                            </m:d>
                            <m:r>
                              <a:rPr lang="en-US" sz="2000" b="1" i="0" smtClean="0">
                                <a:solidFill>
                                  <a:srgbClr val="C00000"/>
                                </a:solidFill>
                                <a:latin typeface="Cambria Math" panose="02040503050406030204" pitchFamily="18" charset="0"/>
                              </a:rPr>
                              <m:t>,</m:t>
                            </m:r>
                            <m:r>
                              <a:rPr lang="en-US" sz="2000" b="1" i="0" smtClean="0">
                                <a:solidFill>
                                  <a:srgbClr val="C00000"/>
                                </a:solidFill>
                                <a:latin typeface="Cambria Math" panose="02040503050406030204" pitchFamily="18" charset="0"/>
                                <a:ea typeface="Cambria Math" panose="02040503050406030204" pitchFamily="18" charset="0"/>
                              </a:rPr>
                              <m:t>𝛑</m:t>
                            </m:r>
                          </m:e>
                          <m:sup>
                            <m:r>
                              <a:rPr lang="en-US" sz="2000" b="1" i="0" smtClean="0">
                                <a:solidFill>
                                  <a:srgbClr val="C00000"/>
                                </a:solidFill>
                                <a:latin typeface="Cambria Math" panose="02040503050406030204" pitchFamily="18" charset="0"/>
                              </a:rPr>
                              <m:t>−</m:t>
                            </m:r>
                          </m:sup>
                        </m:sSup>
                      </m:oMath>
                    </m:oMathPara>
                  </a14:m>
                  <a:endParaRPr lang="en-DE" sz="2000" b="1" dirty="0">
                    <a:solidFill>
                      <a:srgbClr val="C00000"/>
                    </a:solidFill>
                  </a:endParaRPr>
                </a:p>
              </p:txBody>
            </p:sp>
          </mc:Choice>
          <mc:Fallback xmlns="">
            <p:sp>
              <p:nvSpPr>
                <p:cNvPr id="19" name="TextBox 18">
                  <a:extLst>
                    <a:ext uri="{FF2B5EF4-FFF2-40B4-BE49-F238E27FC236}">
                      <a16:creationId xmlns:a16="http://schemas.microsoft.com/office/drawing/2014/main" id="{ACEBB42E-E076-42B9-A20A-C7093E93847C}"/>
                    </a:ext>
                  </a:extLst>
                </p:cNvPr>
                <p:cNvSpPr txBox="1">
                  <a:spLocks noRot="1" noChangeAspect="1" noMove="1" noResize="1" noEditPoints="1" noAdjustHandles="1" noChangeArrowheads="1" noChangeShapeType="1" noTextEdit="1"/>
                </p:cNvSpPr>
                <p:nvPr/>
              </p:nvSpPr>
              <p:spPr>
                <a:xfrm>
                  <a:off x="984413" y="3544547"/>
                  <a:ext cx="1375505" cy="307777"/>
                </a:xfrm>
                <a:prstGeom prst="rect">
                  <a:avLst/>
                </a:prstGeom>
                <a:blipFill>
                  <a:blip r:embed="rId5"/>
                  <a:stretch>
                    <a:fillRect b="-2156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FBE7C1D-2805-40F7-883F-A0292D1CC7B3}"/>
                    </a:ext>
                  </a:extLst>
                </p:cNvPr>
                <p:cNvSpPr txBox="1"/>
                <p:nvPr/>
              </p:nvSpPr>
              <p:spPr>
                <a:xfrm>
                  <a:off x="4102877" y="3533788"/>
                  <a:ext cx="1375505" cy="307777"/>
                </a:xfrm>
                <a:prstGeom prst="rect">
                  <a:avLst/>
                </a:prstGeom>
                <a:solidFill>
                  <a:schemeClr val="bg1">
                    <a:lumMod val="95000"/>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DE" sz="2000" b="1" i="1" smtClean="0">
                                <a:solidFill>
                                  <a:srgbClr val="C00000"/>
                                </a:solidFill>
                                <a:latin typeface="Cambria Math" panose="02040503050406030204" pitchFamily="18" charset="0"/>
                              </a:rPr>
                            </m:ctrlPr>
                          </m:sSupPr>
                          <m:e>
                            <m:d>
                              <m:dPr>
                                <m:ctrlPr>
                                  <a:rPr lang="en-US" sz="2000" b="1" i="1" smtClean="0">
                                    <a:solidFill>
                                      <a:srgbClr val="C00000"/>
                                    </a:solidFill>
                                    <a:latin typeface="Cambria Math" panose="02040503050406030204" pitchFamily="18" charset="0"/>
                                  </a:rPr>
                                </m:ctrlPr>
                              </m:dPr>
                              <m:e>
                                <m:sSup>
                                  <m:sSupPr>
                                    <m:ctrlPr>
                                      <a:rPr lang="en-US" sz="2000" b="1"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rPr>
                                      <m:t>𝐞</m:t>
                                    </m:r>
                                  </m:e>
                                  <m:sup>
                                    <m:r>
                                      <a:rPr lang="en-US" sz="2000" b="1" i="0" smtClean="0">
                                        <a:solidFill>
                                          <a:srgbClr val="C00000"/>
                                        </a:solidFill>
                                        <a:latin typeface="Cambria Math" panose="02040503050406030204" pitchFamily="18" charset="0"/>
                                      </a:rPr>
                                      <m:t>+</m:t>
                                    </m:r>
                                  </m:sup>
                                </m:sSup>
                                <m:r>
                                  <a:rPr lang="en-US" sz="2000" b="1" i="0" smtClean="0">
                                    <a:solidFill>
                                      <a:srgbClr val="C00000"/>
                                    </a:solidFill>
                                    <a:latin typeface="Cambria Math" panose="02040503050406030204" pitchFamily="18" charset="0"/>
                                  </a:rPr>
                                  <m:t>,</m:t>
                                </m:r>
                                <m:sSup>
                                  <m:sSupPr>
                                    <m:ctrlPr>
                                      <a:rPr lang="en-US" sz="2000" b="1"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ea typeface="Cambria Math" panose="02040503050406030204" pitchFamily="18" charset="0"/>
                                      </a:rPr>
                                      <m:t>𝛍</m:t>
                                    </m:r>
                                  </m:e>
                                  <m:sup>
                                    <m:r>
                                      <a:rPr lang="en-US" sz="2000" b="1" i="0" smtClean="0">
                                        <a:solidFill>
                                          <a:srgbClr val="C00000"/>
                                        </a:solidFill>
                                        <a:latin typeface="Cambria Math" panose="02040503050406030204" pitchFamily="18" charset="0"/>
                                      </a:rPr>
                                      <m:t>+</m:t>
                                    </m:r>
                                  </m:sup>
                                </m:sSup>
                              </m:e>
                            </m:d>
                            <m:r>
                              <a:rPr lang="en-US" sz="2000" b="1" i="0" smtClean="0">
                                <a:solidFill>
                                  <a:srgbClr val="C00000"/>
                                </a:solidFill>
                                <a:latin typeface="Cambria Math" panose="02040503050406030204" pitchFamily="18" charset="0"/>
                              </a:rPr>
                              <m:t>,</m:t>
                            </m:r>
                            <m:r>
                              <a:rPr lang="en-US" sz="2000" b="1" i="0" smtClean="0">
                                <a:solidFill>
                                  <a:srgbClr val="C00000"/>
                                </a:solidFill>
                                <a:latin typeface="Cambria Math" panose="02040503050406030204" pitchFamily="18" charset="0"/>
                                <a:ea typeface="Cambria Math" panose="02040503050406030204" pitchFamily="18" charset="0"/>
                              </a:rPr>
                              <m:t>𝛑</m:t>
                            </m:r>
                          </m:e>
                          <m:sup>
                            <m:r>
                              <a:rPr lang="en-US" sz="2000" b="1" i="0" smtClean="0">
                                <a:solidFill>
                                  <a:srgbClr val="C00000"/>
                                </a:solidFill>
                                <a:latin typeface="Cambria Math" panose="02040503050406030204" pitchFamily="18" charset="0"/>
                              </a:rPr>
                              <m:t>+</m:t>
                            </m:r>
                          </m:sup>
                        </m:sSup>
                      </m:oMath>
                    </m:oMathPara>
                  </a14:m>
                  <a:endParaRPr lang="en-DE" sz="2000" b="1" dirty="0">
                    <a:solidFill>
                      <a:srgbClr val="C00000"/>
                    </a:solidFill>
                  </a:endParaRPr>
                </a:p>
              </p:txBody>
            </p:sp>
          </mc:Choice>
          <mc:Fallback xmlns="">
            <p:sp>
              <p:nvSpPr>
                <p:cNvPr id="20" name="TextBox 19">
                  <a:extLst>
                    <a:ext uri="{FF2B5EF4-FFF2-40B4-BE49-F238E27FC236}">
                      <a16:creationId xmlns:a16="http://schemas.microsoft.com/office/drawing/2014/main" id="{7FBE7C1D-2805-40F7-883F-A0292D1CC7B3}"/>
                    </a:ext>
                  </a:extLst>
                </p:cNvPr>
                <p:cNvSpPr txBox="1">
                  <a:spLocks noRot="1" noChangeAspect="1" noMove="1" noResize="1" noEditPoints="1" noAdjustHandles="1" noChangeArrowheads="1" noChangeShapeType="1" noTextEdit="1"/>
                </p:cNvSpPr>
                <p:nvPr/>
              </p:nvSpPr>
              <p:spPr>
                <a:xfrm>
                  <a:off x="4102877" y="3533788"/>
                  <a:ext cx="1375505" cy="307777"/>
                </a:xfrm>
                <a:prstGeom prst="rect">
                  <a:avLst/>
                </a:prstGeom>
                <a:blipFill>
                  <a:blip r:embed="rId6"/>
                  <a:stretch>
                    <a:fillRect r="-1327" b="-2156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87021AB-C5F0-413F-996B-499DADA2F536}"/>
                    </a:ext>
                  </a:extLst>
                </p:cNvPr>
                <p:cNvSpPr txBox="1"/>
                <p:nvPr/>
              </p:nvSpPr>
              <p:spPr>
                <a:xfrm>
                  <a:off x="4102877" y="2990539"/>
                  <a:ext cx="392543" cy="307777"/>
                </a:xfrm>
                <a:prstGeom prst="rect">
                  <a:avLst/>
                </a:prstGeom>
                <a:solidFill>
                  <a:schemeClr val="bg1">
                    <a:lumMod val="95000"/>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DE" sz="2000" b="1"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rPr>
                              <m:t>𝐊</m:t>
                            </m:r>
                          </m:e>
                          <m:sup>
                            <m:r>
                              <a:rPr lang="en-US" sz="2000" b="1" i="0" smtClean="0">
                                <a:solidFill>
                                  <a:srgbClr val="C00000"/>
                                </a:solidFill>
                                <a:latin typeface="Cambria Math" panose="02040503050406030204" pitchFamily="18" charset="0"/>
                              </a:rPr>
                              <m:t>+</m:t>
                            </m:r>
                          </m:sup>
                        </m:sSup>
                      </m:oMath>
                    </m:oMathPara>
                  </a14:m>
                  <a:endParaRPr lang="en-DE" sz="2000" b="1" dirty="0">
                    <a:solidFill>
                      <a:srgbClr val="C00000"/>
                    </a:solidFill>
                  </a:endParaRPr>
                </a:p>
              </p:txBody>
            </p:sp>
          </mc:Choice>
          <mc:Fallback xmlns="">
            <p:sp>
              <p:nvSpPr>
                <p:cNvPr id="21" name="TextBox 20">
                  <a:extLst>
                    <a:ext uri="{FF2B5EF4-FFF2-40B4-BE49-F238E27FC236}">
                      <a16:creationId xmlns:a16="http://schemas.microsoft.com/office/drawing/2014/main" id="{487021AB-C5F0-413F-996B-499DADA2F536}"/>
                    </a:ext>
                  </a:extLst>
                </p:cNvPr>
                <p:cNvSpPr txBox="1">
                  <a:spLocks noRot="1" noChangeAspect="1" noMove="1" noResize="1" noEditPoints="1" noAdjustHandles="1" noChangeArrowheads="1" noChangeShapeType="1" noTextEdit="1"/>
                </p:cNvSpPr>
                <p:nvPr/>
              </p:nvSpPr>
              <p:spPr>
                <a:xfrm>
                  <a:off x="4102877" y="2990539"/>
                  <a:ext cx="392543" cy="307777"/>
                </a:xfrm>
                <a:prstGeom prst="rect">
                  <a:avLst/>
                </a:prstGeom>
                <a:blipFill>
                  <a:blip r:embed="rId7"/>
                  <a:stretch>
                    <a:fillRect l="-13846" r="-6154" b="-588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996535-99F7-4740-B88C-1B24B512CAD3}"/>
                    </a:ext>
                  </a:extLst>
                </p:cNvPr>
                <p:cNvSpPr txBox="1"/>
                <p:nvPr/>
              </p:nvSpPr>
              <p:spPr>
                <a:xfrm>
                  <a:off x="4495420" y="2183593"/>
                  <a:ext cx="216405" cy="307777"/>
                </a:xfrm>
                <a:prstGeom prst="rect">
                  <a:avLst/>
                </a:prstGeom>
                <a:solidFill>
                  <a:schemeClr val="bg1">
                    <a:lumMod val="95000"/>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0" smtClean="0">
                            <a:solidFill>
                              <a:srgbClr val="C00000"/>
                            </a:solidFill>
                            <a:latin typeface="Cambria Math" panose="02040503050406030204" pitchFamily="18" charset="0"/>
                          </a:rPr>
                          <m:t>𝐩</m:t>
                        </m:r>
                      </m:oMath>
                    </m:oMathPara>
                  </a14:m>
                  <a:endParaRPr lang="en-DE" sz="2000" b="1" dirty="0">
                    <a:solidFill>
                      <a:srgbClr val="C00000"/>
                    </a:solidFill>
                  </a:endParaRPr>
                </a:p>
              </p:txBody>
            </p:sp>
          </mc:Choice>
          <mc:Fallback xmlns="">
            <p:sp>
              <p:nvSpPr>
                <p:cNvPr id="22" name="TextBox 21">
                  <a:extLst>
                    <a:ext uri="{FF2B5EF4-FFF2-40B4-BE49-F238E27FC236}">
                      <a16:creationId xmlns:a16="http://schemas.microsoft.com/office/drawing/2014/main" id="{11996535-99F7-4740-B88C-1B24B512CAD3}"/>
                    </a:ext>
                  </a:extLst>
                </p:cNvPr>
                <p:cNvSpPr txBox="1">
                  <a:spLocks noRot="1" noChangeAspect="1" noMove="1" noResize="1" noEditPoints="1" noAdjustHandles="1" noChangeArrowheads="1" noChangeShapeType="1" noTextEdit="1"/>
                </p:cNvSpPr>
                <p:nvPr/>
              </p:nvSpPr>
              <p:spPr>
                <a:xfrm>
                  <a:off x="4495420" y="2183593"/>
                  <a:ext cx="216405" cy="307777"/>
                </a:xfrm>
                <a:prstGeom prst="rect">
                  <a:avLst/>
                </a:prstGeom>
                <a:blipFill>
                  <a:blip r:embed="rId8"/>
                  <a:stretch>
                    <a:fillRect l="-31429" r="-34286" b="-28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71A48CB-CCE4-4129-B6DC-FF429905B631}"/>
                    </a:ext>
                  </a:extLst>
                </p:cNvPr>
                <p:cNvSpPr txBox="1"/>
                <p:nvPr/>
              </p:nvSpPr>
              <p:spPr>
                <a:xfrm>
                  <a:off x="1936068" y="2212771"/>
                  <a:ext cx="216406" cy="307777"/>
                </a:xfrm>
                <a:prstGeom prst="rect">
                  <a:avLst/>
                </a:prstGeom>
                <a:solidFill>
                  <a:schemeClr val="bg1">
                    <a:lumMod val="95000"/>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lang="en-US" sz="2000" b="1" i="1" smtClean="0">
                                <a:solidFill>
                                  <a:srgbClr val="C00000"/>
                                </a:solidFill>
                                <a:latin typeface="Cambria Math" panose="02040503050406030204" pitchFamily="18" charset="0"/>
                              </a:rPr>
                            </m:ctrlPr>
                          </m:barPr>
                          <m:e>
                            <m:r>
                              <a:rPr lang="en-US" sz="2000" b="1" i="0" smtClean="0">
                                <a:solidFill>
                                  <a:srgbClr val="C00000"/>
                                </a:solidFill>
                                <a:latin typeface="Cambria Math" panose="02040503050406030204" pitchFamily="18" charset="0"/>
                              </a:rPr>
                              <m:t>𝐩</m:t>
                            </m:r>
                          </m:e>
                        </m:bar>
                      </m:oMath>
                    </m:oMathPara>
                  </a14:m>
                  <a:endParaRPr lang="en-DE" sz="2000" b="1" dirty="0">
                    <a:solidFill>
                      <a:srgbClr val="C00000"/>
                    </a:solidFill>
                  </a:endParaRPr>
                </a:p>
              </p:txBody>
            </p:sp>
          </mc:Choice>
          <mc:Fallback xmlns="">
            <p:sp>
              <p:nvSpPr>
                <p:cNvPr id="23" name="TextBox 22">
                  <a:extLst>
                    <a:ext uri="{FF2B5EF4-FFF2-40B4-BE49-F238E27FC236}">
                      <a16:creationId xmlns:a16="http://schemas.microsoft.com/office/drawing/2014/main" id="{271A48CB-CCE4-4129-B6DC-FF429905B631}"/>
                    </a:ext>
                  </a:extLst>
                </p:cNvPr>
                <p:cNvSpPr txBox="1">
                  <a:spLocks noRot="1" noChangeAspect="1" noMove="1" noResize="1" noEditPoints="1" noAdjustHandles="1" noChangeArrowheads="1" noChangeShapeType="1" noTextEdit="1"/>
                </p:cNvSpPr>
                <p:nvPr/>
              </p:nvSpPr>
              <p:spPr>
                <a:xfrm>
                  <a:off x="1936068" y="2212771"/>
                  <a:ext cx="216406" cy="307777"/>
                </a:xfrm>
                <a:prstGeom prst="rect">
                  <a:avLst/>
                </a:prstGeom>
                <a:blipFill>
                  <a:blip r:embed="rId9"/>
                  <a:stretch>
                    <a:fillRect l="-31429" r="-34286" b="-28000"/>
                  </a:stretch>
                </a:blipFill>
              </p:spPr>
              <p:txBody>
                <a:bodyPr/>
                <a:lstStyle/>
                <a:p>
                  <a:r>
                    <a:rPr lang="en-DE">
                      <a:noFill/>
                    </a:rPr>
                    <a:t> </a:t>
                  </a:r>
                </a:p>
              </p:txBody>
            </p:sp>
          </mc:Fallback>
        </mc:AlternateContent>
      </p:grpSp>
      <p:grpSp>
        <p:nvGrpSpPr>
          <p:cNvPr id="28" name="Group 27">
            <a:extLst>
              <a:ext uri="{FF2B5EF4-FFF2-40B4-BE49-F238E27FC236}">
                <a16:creationId xmlns:a16="http://schemas.microsoft.com/office/drawing/2014/main" id="{691F5A3D-07B7-47F3-AFB4-290BC23E9ACC}"/>
              </a:ext>
            </a:extLst>
          </p:cNvPr>
          <p:cNvGrpSpPr/>
          <p:nvPr/>
        </p:nvGrpSpPr>
        <p:grpSpPr>
          <a:xfrm>
            <a:off x="5589843" y="744716"/>
            <a:ext cx="6494090" cy="2911056"/>
            <a:chOff x="6652964" y="985594"/>
            <a:chExt cx="6494090" cy="2911056"/>
          </a:xfrm>
        </p:grpSpPr>
        <p:grpSp>
          <p:nvGrpSpPr>
            <p:cNvPr id="14" name="Group 13">
              <a:extLst>
                <a:ext uri="{FF2B5EF4-FFF2-40B4-BE49-F238E27FC236}">
                  <a16:creationId xmlns:a16="http://schemas.microsoft.com/office/drawing/2014/main" id="{1B5784C1-82C8-4160-9E58-7469973187F1}"/>
                </a:ext>
              </a:extLst>
            </p:cNvPr>
            <p:cNvGrpSpPr/>
            <p:nvPr/>
          </p:nvGrpSpPr>
          <p:grpSpPr>
            <a:xfrm>
              <a:off x="6652964" y="985594"/>
              <a:ext cx="6494090" cy="2911056"/>
              <a:chOff x="5621274" y="1306110"/>
              <a:chExt cx="6494090" cy="2911056"/>
            </a:xfrm>
          </p:grpSpPr>
          <p:pic>
            <p:nvPicPr>
              <p:cNvPr id="10" name="Picture 9">
                <a:extLst>
                  <a:ext uri="{FF2B5EF4-FFF2-40B4-BE49-F238E27FC236}">
                    <a16:creationId xmlns:a16="http://schemas.microsoft.com/office/drawing/2014/main" id="{96653F9A-E808-4611-8A81-41CB02D46E01}"/>
                  </a:ext>
                </a:extLst>
              </p:cNvPr>
              <p:cNvPicPr>
                <a:picLocks noChangeAspect="1"/>
              </p:cNvPicPr>
              <p:nvPr/>
            </p:nvPicPr>
            <p:blipFill rotWithShape="1">
              <a:blip r:embed="rId10">
                <a:clrChange>
                  <a:clrFrom>
                    <a:srgbClr val="FFFFFF"/>
                  </a:clrFrom>
                  <a:clrTo>
                    <a:srgbClr val="FFFFFF">
                      <a:alpha val="0"/>
                    </a:srgbClr>
                  </a:clrTo>
                </a:clrChange>
              </a:blip>
              <a:srcRect t="5419" b="5456"/>
              <a:stretch/>
            </p:blipFill>
            <p:spPr>
              <a:xfrm>
                <a:off x="5621274" y="1306110"/>
                <a:ext cx="4885766" cy="2911056"/>
              </a:xfrm>
              <a:prstGeom prst="rect">
                <a:avLst/>
              </a:prstGeom>
            </p:spPr>
          </p:pic>
          <p:sp>
            <p:nvSpPr>
              <p:cNvPr id="13" name="TextBox 12">
                <a:extLst>
                  <a:ext uri="{FF2B5EF4-FFF2-40B4-BE49-F238E27FC236}">
                    <a16:creationId xmlns:a16="http://schemas.microsoft.com/office/drawing/2014/main" id="{CC955F2D-FBC2-4366-857E-CA4ED0D69D05}"/>
                  </a:ext>
                </a:extLst>
              </p:cNvPr>
              <p:cNvSpPr txBox="1"/>
              <p:nvPr/>
            </p:nvSpPr>
            <p:spPr>
              <a:xfrm>
                <a:off x="10507040" y="1779400"/>
                <a:ext cx="1608324" cy="1015663"/>
              </a:xfrm>
              <a:prstGeom prst="rect">
                <a:avLst/>
              </a:prstGeom>
              <a:solidFill>
                <a:srgbClr val="FFC000"/>
              </a:solidFill>
            </p:spPr>
            <p:txBody>
              <a:bodyPr wrap="none" rtlCol="0">
                <a:spAutoFit/>
              </a:bodyPr>
              <a:lstStyle/>
              <a:p>
                <a:pPr algn="ctr"/>
                <a:r>
                  <a:rPr lang="en-US" sz="2000" b="1" dirty="0">
                    <a:solidFill>
                      <a:srgbClr val="C00000"/>
                    </a:solidFill>
                  </a:rPr>
                  <a:t>RICH</a:t>
                </a:r>
              </a:p>
              <a:p>
                <a:pPr algn="ctr"/>
                <a:r>
                  <a:rPr lang="en-US" sz="2000" b="1" dirty="0">
                    <a:solidFill>
                      <a:srgbClr val="002060"/>
                    </a:solidFill>
                  </a:rPr>
                  <a:t>Electron </a:t>
                </a:r>
              </a:p>
              <a:p>
                <a:pPr algn="ctr"/>
                <a:r>
                  <a:rPr lang="en-US" sz="2000" b="1" dirty="0">
                    <a:solidFill>
                      <a:srgbClr val="002060"/>
                    </a:solidFill>
                  </a:rPr>
                  <a:t>Identification</a:t>
                </a:r>
                <a:endParaRPr lang="en-DE" sz="2000" b="1" dirty="0">
                  <a:solidFill>
                    <a:srgbClr val="002060"/>
                  </a:solidFill>
                </a:endParaRPr>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FAE85F7-BB0E-4B73-B55A-B1EB605C10FC}"/>
                    </a:ext>
                  </a:extLst>
                </p:cNvPr>
                <p:cNvSpPr txBox="1"/>
                <p:nvPr/>
              </p:nvSpPr>
              <p:spPr>
                <a:xfrm>
                  <a:off x="7680000" y="1791843"/>
                  <a:ext cx="344069" cy="307777"/>
                </a:xfrm>
                <a:prstGeom prst="rect">
                  <a:avLst/>
                </a:prstGeom>
                <a:solidFill>
                  <a:schemeClr val="bg1">
                    <a:lumMod val="95000"/>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DE" sz="2000" b="1"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ea typeface="Cambria Math" panose="02040503050406030204" pitchFamily="18" charset="0"/>
                              </a:rPr>
                              <m:t>𝐞</m:t>
                            </m:r>
                          </m:e>
                          <m:sup>
                            <m:r>
                              <a:rPr lang="en-US" sz="2000" b="1" i="0" smtClean="0">
                                <a:solidFill>
                                  <a:srgbClr val="C00000"/>
                                </a:solidFill>
                                <a:latin typeface="Cambria Math" panose="02040503050406030204" pitchFamily="18" charset="0"/>
                              </a:rPr>
                              <m:t>−</m:t>
                            </m:r>
                          </m:sup>
                        </m:sSup>
                      </m:oMath>
                    </m:oMathPara>
                  </a14:m>
                  <a:endParaRPr lang="en-DE" sz="2000" b="1" dirty="0">
                    <a:solidFill>
                      <a:srgbClr val="C00000"/>
                    </a:solidFill>
                  </a:endParaRPr>
                </a:p>
              </p:txBody>
            </p:sp>
          </mc:Choice>
          <mc:Fallback xmlns="">
            <p:sp>
              <p:nvSpPr>
                <p:cNvPr id="24" name="TextBox 23">
                  <a:extLst>
                    <a:ext uri="{FF2B5EF4-FFF2-40B4-BE49-F238E27FC236}">
                      <a16:creationId xmlns:a16="http://schemas.microsoft.com/office/drawing/2014/main" id="{2FAE85F7-BB0E-4B73-B55A-B1EB605C10FC}"/>
                    </a:ext>
                  </a:extLst>
                </p:cNvPr>
                <p:cNvSpPr txBox="1">
                  <a:spLocks noRot="1" noChangeAspect="1" noMove="1" noResize="1" noEditPoints="1" noAdjustHandles="1" noChangeArrowheads="1" noChangeShapeType="1" noTextEdit="1"/>
                </p:cNvSpPr>
                <p:nvPr/>
              </p:nvSpPr>
              <p:spPr>
                <a:xfrm>
                  <a:off x="7680000" y="1791843"/>
                  <a:ext cx="344069" cy="307777"/>
                </a:xfrm>
                <a:prstGeom prst="rect">
                  <a:avLst/>
                </a:prstGeom>
                <a:blipFill>
                  <a:blip r:embed="rId11"/>
                  <a:stretch>
                    <a:fillRect l="-105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5B865A2-BB7D-4FD3-9AA1-0F177B02F280}"/>
                    </a:ext>
                  </a:extLst>
                </p:cNvPr>
                <p:cNvSpPr txBox="1"/>
                <p:nvPr/>
              </p:nvSpPr>
              <p:spPr>
                <a:xfrm>
                  <a:off x="9128977" y="2474547"/>
                  <a:ext cx="372923" cy="307777"/>
                </a:xfrm>
                <a:prstGeom prst="rect">
                  <a:avLst/>
                </a:prstGeom>
                <a:solidFill>
                  <a:schemeClr val="bg1">
                    <a:lumMod val="95000"/>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DE" sz="2000" b="1"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ea typeface="Cambria Math" panose="02040503050406030204" pitchFamily="18" charset="0"/>
                              </a:rPr>
                              <m:t>𝛑</m:t>
                            </m:r>
                          </m:e>
                          <m:sup>
                            <m:r>
                              <a:rPr lang="en-US" sz="2000" b="1" i="0" smtClean="0">
                                <a:solidFill>
                                  <a:srgbClr val="C00000"/>
                                </a:solidFill>
                                <a:latin typeface="Cambria Math" panose="02040503050406030204" pitchFamily="18" charset="0"/>
                              </a:rPr>
                              <m:t>−</m:t>
                            </m:r>
                          </m:sup>
                        </m:sSup>
                      </m:oMath>
                    </m:oMathPara>
                  </a14:m>
                  <a:endParaRPr lang="en-DE" sz="2000" b="1" dirty="0">
                    <a:solidFill>
                      <a:srgbClr val="C00000"/>
                    </a:solidFill>
                  </a:endParaRPr>
                </a:p>
              </p:txBody>
            </p:sp>
          </mc:Choice>
          <mc:Fallback xmlns="">
            <p:sp>
              <p:nvSpPr>
                <p:cNvPr id="26" name="TextBox 25">
                  <a:extLst>
                    <a:ext uri="{FF2B5EF4-FFF2-40B4-BE49-F238E27FC236}">
                      <a16:creationId xmlns:a16="http://schemas.microsoft.com/office/drawing/2014/main" id="{35B865A2-BB7D-4FD3-9AA1-0F177B02F280}"/>
                    </a:ext>
                  </a:extLst>
                </p:cNvPr>
                <p:cNvSpPr txBox="1">
                  <a:spLocks noRot="1" noChangeAspect="1" noMove="1" noResize="1" noEditPoints="1" noAdjustHandles="1" noChangeArrowheads="1" noChangeShapeType="1" noTextEdit="1"/>
                </p:cNvSpPr>
                <p:nvPr/>
              </p:nvSpPr>
              <p:spPr>
                <a:xfrm>
                  <a:off x="9128977" y="2474547"/>
                  <a:ext cx="372923" cy="307777"/>
                </a:xfrm>
                <a:prstGeom prst="rect">
                  <a:avLst/>
                </a:prstGeom>
                <a:blipFill>
                  <a:blip r:embed="rId12"/>
                  <a:stretch>
                    <a:fillRect l="-9836"/>
                  </a:stretch>
                </a:blipFill>
              </p:spPr>
              <p:txBody>
                <a:bodyPr/>
                <a:lstStyle/>
                <a:p>
                  <a:r>
                    <a:rPr lang="en-DE">
                      <a:noFill/>
                    </a:rPr>
                    <a:t> </a:t>
                  </a:r>
                </a:p>
              </p:txBody>
            </p:sp>
          </mc:Fallback>
        </mc:AlternateContent>
      </p:grpSp>
      <p:sp>
        <p:nvSpPr>
          <p:cNvPr id="29" name="Rectangle 28">
            <a:extLst>
              <a:ext uri="{FF2B5EF4-FFF2-40B4-BE49-F238E27FC236}">
                <a16:creationId xmlns:a16="http://schemas.microsoft.com/office/drawing/2014/main" id="{D7046C0B-081A-45D4-B79F-700171A1C993}"/>
              </a:ext>
            </a:extLst>
          </p:cNvPr>
          <p:cNvSpPr/>
          <p:nvPr/>
        </p:nvSpPr>
        <p:spPr>
          <a:xfrm>
            <a:off x="631640" y="4951537"/>
            <a:ext cx="4372913" cy="1200329"/>
          </a:xfrm>
          <a:prstGeom prst="rect">
            <a:avLst/>
          </a:prstGeom>
          <a:solidFill>
            <a:srgbClr val="FF0000">
              <a:alpha val="60000"/>
            </a:srgbClr>
          </a:solidFill>
          <a:ln w="38100">
            <a:solidFill>
              <a:schemeClr val="tx1"/>
            </a:solidFill>
          </a:ln>
        </p:spPr>
        <p:txBody>
          <a:bodyPr wrap="square">
            <a:spAutoFit/>
          </a:bodyPr>
          <a:lstStyle/>
          <a:p>
            <a:pPr algn="ctr"/>
            <a:r>
              <a:rPr lang="en-US" sz="2400" b="1" dirty="0"/>
              <a:t>High purity identification of</a:t>
            </a:r>
          </a:p>
          <a:p>
            <a:pPr algn="ctr"/>
            <a:r>
              <a:rPr lang="en-US" sz="2400" b="1" dirty="0"/>
              <a:t>charged protons, pions, electrons and light nuclei</a:t>
            </a:r>
            <a:endParaRPr lang="en-DE" sz="2400" b="1" dirty="0"/>
          </a:p>
        </p:txBody>
      </p:sp>
    </p:spTree>
    <p:extLst>
      <p:ext uri="{BB962C8B-B14F-4D97-AF65-F5344CB8AC3E}">
        <p14:creationId xmlns:p14="http://schemas.microsoft.com/office/powerpoint/2010/main" val="4037170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7E1F-D165-4930-9278-B61617A3199D}"/>
              </a:ext>
            </a:extLst>
          </p:cNvPr>
          <p:cNvSpPr>
            <a:spLocks noGrp="1"/>
          </p:cNvSpPr>
          <p:nvPr>
            <p:ph type="title"/>
          </p:nvPr>
        </p:nvSpPr>
        <p:spPr/>
        <p:txBody>
          <a:bodyPr/>
          <a:lstStyle/>
          <a:p>
            <a:r>
              <a:rPr lang="en-US" dirty="0"/>
              <a:t>K</a:t>
            </a:r>
            <a:r>
              <a:rPr lang="en-US" sz="2800" dirty="0"/>
              <a:t>ALMAN</a:t>
            </a:r>
            <a:r>
              <a:rPr lang="en-US" dirty="0"/>
              <a:t> F</a:t>
            </a:r>
            <a:r>
              <a:rPr lang="en-US" sz="2800" dirty="0"/>
              <a:t>ILTER</a:t>
            </a:r>
            <a:r>
              <a:rPr lang="en-US" dirty="0"/>
              <a:t> P</a:t>
            </a:r>
            <a:r>
              <a:rPr lang="en-US" sz="2800" dirty="0"/>
              <a:t>ARTICLE</a:t>
            </a:r>
            <a:r>
              <a:rPr lang="en-US" dirty="0"/>
              <a:t> F</a:t>
            </a:r>
            <a:r>
              <a:rPr lang="en-US" sz="2800" dirty="0"/>
              <a:t>INDER</a:t>
            </a:r>
            <a:r>
              <a:rPr lang="en-US" dirty="0"/>
              <a:t> (KFPF)</a:t>
            </a:r>
            <a:endParaRPr lang="en-DE" dirty="0"/>
          </a:p>
        </p:txBody>
      </p:sp>
      <p:sp>
        <p:nvSpPr>
          <p:cNvPr id="3" name="Date Placeholder 2">
            <a:extLst>
              <a:ext uri="{FF2B5EF4-FFF2-40B4-BE49-F238E27FC236}">
                <a16:creationId xmlns:a16="http://schemas.microsoft.com/office/drawing/2014/main" id="{42E7D870-C19F-4404-84F7-9B381FAC0B0A}"/>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2B094B1D-C322-48D2-8880-4ECBB36E47DE}"/>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27BE68BA-906E-4C1B-BFB8-4866AB86F183}"/>
              </a:ext>
            </a:extLst>
          </p:cNvPr>
          <p:cNvSpPr>
            <a:spLocks noGrp="1"/>
          </p:cNvSpPr>
          <p:nvPr>
            <p:ph type="sldNum" sz="quarter" idx="12"/>
          </p:nvPr>
        </p:nvSpPr>
        <p:spPr/>
        <p:txBody>
          <a:bodyPr/>
          <a:lstStyle/>
          <a:p>
            <a:fld id="{2A4535BA-AEF2-4785-BF1B-EDE950106C20}" type="slidenum">
              <a:rPr lang="en-GB" smtClean="0"/>
              <a:pPr/>
              <a:t>61</a:t>
            </a:fld>
            <a:endParaRPr lang="en-GB" dirty="0"/>
          </a:p>
        </p:txBody>
      </p:sp>
      <p:pic>
        <p:nvPicPr>
          <p:cNvPr id="8" name="Picture 7">
            <a:extLst>
              <a:ext uri="{FF2B5EF4-FFF2-40B4-BE49-F238E27FC236}">
                <a16:creationId xmlns:a16="http://schemas.microsoft.com/office/drawing/2014/main" id="{AAE0EB0A-245F-47DE-95D8-2F45C42D4FA6}"/>
              </a:ext>
            </a:extLst>
          </p:cNvPr>
          <p:cNvPicPr>
            <a:picLocks noChangeAspect="1"/>
          </p:cNvPicPr>
          <p:nvPr/>
        </p:nvPicPr>
        <p:blipFill rotWithShape="1">
          <a:blip r:embed="rId2"/>
          <a:srcRect b="656"/>
          <a:stretch/>
        </p:blipFill>
        <p:spPr>
          <a:xfrm>
            <a:off x="78789" y="976458"/>
            <a:ext cx="7992000" cy="5391544"/>
          </a:xfrm>
          <a:prstGeom prst="rect">
            <a:avLst/>
          </a:prstGeom>
        </p:spPr>
      </p:pic>
      <p:sp>
        <p:nvSpPr>
          <p:cNvPr id="9" name="Rectangle 8">
            <a:extLst>
              <a:ext uri="{FF2B5EF4-FFF2-40B4-BE49-F238E27FC236}">
                <a16:creationId xmlns:a16="http://schemas.microsoft.com/office/drawing/2014/main" id="{B702CB01-D10E-4FD8-A139-963EF614EB9B}"/>
              </a:ext>
            </a:extLst>
          </p:cNvPr>
          <p:cNvSpPr/>
          <p:nvPr/>
        </p:nvSpPr>
        <p:spPr>
          <a:xfrm>
            <a:off x="8112000" y="1920895"/>
            <a:ext cx="4001211" cy="3016210"/>
          </a:xfrm>
          <a:prstGeom prst="rect">
            <a:avLst/>
          </a:prstGeom>
          <a:solidFill>
            <a:srgbClr val="92D050"/>
          </a:solidFill>
        </p:spPr>
        <p:txBody>
          <a:bodyPr wrap="square">
            <a:spAutoFit/>
          </a:bodyPr>
          <a:lstStyle/>
          <a:p>
            <a:pPr marL="285750" indent="-285750">
              <a:spcAft>
                <a:spcPts val="1200"/>
              </a:spcAft>
              <a:buFont typeface="Arial" panose="020B0604020202020204" pitchFamily="34" charset="0"/>
              <a:buChar char="•"/>
            </a:pPr>
            <a:r>
              <a:rPr lang="en-US" sz="2000" b="1" dirty="0"/>
              <a:t>Almost 150 decays</a:t>
            </a:r>
          </a:p>
          <a:p>
            <a:pPr marL="285750" indent="-285750">
              <a:spcAft>
                <a:spcPts val="1200"/>
              </a:spcAft>
              <a:buFont typeface="Arial" panose="020B0604020202020204" pitchFamily="34" charset="0"/>
              <a:buChar char="•"/>
            </a:pPr>
            <a:r>
              <a:rPr lang="en-US" sz="2000" b="1" dirty="0"/>
              <a:t>All decays are reconstructed in one go – online!</a:t>
            </a:r>
          </a:p>
          <a:p>
            <a:pPr marL="285750" indent="-285750">
              <a:spcAft>
                <a:spcPts val="1200"/>
              </a:spcAft>
              <a:buFont typeface="Arial" panose="020B0604020202020204" pitchFamily="34" charset="0"/>
              <a:buChar char="•"/>
            </a:pPr>
            <a:r>
              <a:rPr lang="en-US" sz="2000" b="1" dirty="0"/>
              <a:t>Based on the Kalman filter method – mathematically correct parameters and their errors</a:t>
            </a:r>
          </a:p>
          <a:p>
            <a:pPr marL="285750" indent="-285750">
              <a:spcAft>
                <a:spcPts val="1200"/>
              </a:spcAft>
              <a:buFont typeface="Arial" panose="020B0604020202020204" pitchFamily="34" charset="0"/>
              <a:buChar char="•"/>
            </a:pPr>
            <a:r>
              <a:rPr lang="en-US" sz="2000" b="1" dirty="0"/>
              <a:t>Available in and approbated within STAR, ALICE, PANDA</a:t>
            </a:r>
            <a:endParaRPr lang="en-DE" sz="2000" b="1" dirty="0"/>
          </a:p>
        </p:txBody>
      </p:sp>
      <p:grpSp>
        <p:nvGrpSpPr>
          <p:cNvPr id="10" name="Group 9">
            <a:extLst>
              <a:ext uri="{FF2B5EF4-FFF2-40B4-BE49-F238E27FC236}">
                <a16:creationId xmlns:a16="http://schemas.microsoft.com/office/drawing/2014/main" id="{6051C457-A480-4B8E-8867-6245479CC9E3}"/>
              </a:ext>
            </a:extLst>
          </p:cNvPr>
          <p:cNvGrpSpPr/>
          <p:nvPr/>
        </p:nvGrpSpPr>
        <p:grpSpPr>
          <a:xfrm>
            <a:off x="8544000" y="6214113"/>
            <a:ext cx="3648001" cy="307777"/>
            <a:chOff x="125472" y="6279742"/>
            <a:chExt cx="3900247" cy="307777"/>
          </a:xfrm>
        </p:grpSpPr>
        <p:sp>
          <p:nvSpPr>
            <p:cNvPr id="11" name="TextBox 10">
              <a:extLst>
                <a:ext uri="{FF2B5EF4-FFF2-40B4-BE49-F238E27FC236}">
                  <a16:creationId xmlns:a16="http://schemas.microsoft.com/office/drawing/2014/main" id="{00756980-4D1F-4342-ADE7-2A4891FE4281}"/>
                </a:ext>
              </a:extLst>
            </p:cNvPr>
            <p:cNvSpPr txBox="1"/>
            <p:nvPr/>
          </p:nvSpPr>
          <p:spPr>
            <a:xfrm>
              <a:off x="394710" y="6279742"/>
              <a:ext cx="3631009" cy="307777"/>
            </a:xfrm>
            <a:prstGeom prst="rect">
              <a:avLst/>
            </a:prstGeom>
            <a:noFill/>
          </p:spPr>
          <p:txBody>
            <a:bodyPr wrap="square" rtlCol="0">
              <a:spAutoFit/>
            </a:bodyPr>
            <a:lstStyle/>
            <a:p>
              <a:r>
                <a:rPr lang="en-GB" sz="1400" b="1" i="1" dirty="0"/>
                <a:t>M. </a:t>
              </a:r>
              <a:r>
                <a:rPr lang="en-GB" sz="1400" b="1" i="1" dirty="0" err="1"/>
                <a:t>Zyzak</a:t>
              </a:r>
              <a:r>
                <a:rPr lang="en-GB" sz="1400" b="1" i="1" dirty="0"/>
                <a:t>, I. </a:t>
              </a:r>
              <a:r>
                <a:rPr lang="en-GB" sz="1400" b="1" i="1" dirty="0" err="1"/>
                <a:t>Vassiliev</a:t>
              </a:r>
              <a:r>
                <a:rPr lang="en-GB" sz="1400" b="1" i="1" dirty="0"/>
                <a:t> et al. – GSI Darmstadt</a:t>
              </a:r>
            </a:p>
          </p:txBody>
        </p:sp>
        <p:pic>
          <p:nvPicPr>
            <p:cNvPr id="12" name="Picture 11">
              <a:extLst>
                <a:ext uri="{FF2B5EF4-FFF2-40B4-BE49-F238E27FC236}">
                  <a16:creationId xmlns:a16="http://schemas.microsoft.com/office/drawing/2014/main" id="{7E15B540-511C-4055-91F9-1F582CC7E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Tree>
    <p:extLst>
      <p:ext uri="{BB962C8B-B14F-4D97-AF65-F5344CB8AC3E}">
        <p14:creationId xmlns:p14="http://schemas.microsoft.com/office/powerpoint/2010/main" val="2044996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8467AE-105A-4863-B754-021BE2141D08}"/>
              </a:ext>
            </a:extLst>
          </p:cNvPr>
          <p:cNvGrpSpPr/>
          <p:nvPr/>
        </p:nvGrpSpPr>
        <p:grpSpPr>
          <a:xfrm>
            <a:off x="35175" y="675464"/>
            <a:ext cx="4690355" cy="5993533"/>
            <a:chOff x="35175" y="675464"/>
            <a:chExt cx="4690355" cy="5993533"/>
          </a:xfrm>
        </p:grpSpPr>
        <p:grpSp>
          <p:nvGrpSpPr>
            <p:cNvPr id="6" name="Group 5">
              <a:extLst>
                <a:ext uri="{FF2B5EF4-FFF2-40B4-BE49-F238E27FC236}">
                  <a16:creationId xmlns:a16="http://schemas.microsoft.com/office/drawing/2014/main" id="{9D43F218-4DFE-4DBF-9AD2-DFE60F3C1C7B}"/>
                </a:ext>
              </a:extLst>
            </p:cNvPr>
            <p:cNvGrpSpPr/>
            <p:nvPr/>
          </p:nvGrpSpPr>
          <p:grpSpPr>
            <a:xfrm>
              <a:off x="35175" y="675464"/>
              <a:ext cx="4690355" cy="5993533"/>
              <a:chOff x="166182" y="675464"/>
              <a:chExt cx="4690355" cy="5993533"/>
            </a:xfrm>
          </p:grpSpPr>
          <p:pic>
            <p:nvPicPr>
              <p:cNvPr id="16" name="Picture 3">
                <a:extLst>
                  <a:ext uri="{FF2B5EF4-FFF2-40B4-BE49-F238E27FC236}">
                    <a16:creationId xmlns:a16="http://schemas.microsoft.com/office/drawing/2014/main" id="{E40584EC-C731-4A76-B4CB-9723BFE6841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182" y="675464"/>
                <a:ext cx="4690355" cy="599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1475006" y="909001"/>
                <a:ext cx="432001" cy="4993976"/>
              </a:xfrm>
              <a:prstGeom prst="rect">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800" b="1" dirty="0">
                  <a:solidFill>
                    <a:srgbClr val="002060"/>
                  </a:solidFill>
                </a:endParaRPr>
              </a:p>
            </p:txBody>
          </p:sp>
        </p:grpSp>
        <p:sp>
          <p:nvSpPr>
            <p:cNvPr id="8" name="TextBox 7"/>
            <p:cNvSpPr txBox="1"/>
            <p:nvPr/>
          </p:nvSpPr>
          <p:spPr>
            <a:xfrm rot="16200000">
              <a:off x="-2062285" y="3257063"/>
              <a:ext cx="4680002" cy="369332"/>
            </a:xfrm>
            <a:prstGeom prst="rect">
              <a:avLst/>
            </a:prstGeom>
            <a:noFill/>
          </p:spPr>
          <p:txBody>
            <a:bodyPr vert="horz" wrap="square" rtlCol="0">
              <a:spAutoFit/>
            </a:bodyPr>
            <a:lstStyle/>
            <a:p>
              <a:pPr algn="ctr"/>
              <a:r>
                <a:rPr lang="de-DE" b="1" dirty="0">
                  <a:solidFill>
                    <a:srgbClr val="0070C0"/>
                  </a:solidFill>
                </a:rPr>
                <a:t>Particle Multiplicity </a:t>
              </a:r>
              <a:r>
                <a:rPr lang="en-GB" b="1" dirty="0">
                  <a:solidFill>
                    <a:srgbClr val="0070C0"/>
                  </a:solidFill>
                </a:rPr>
                <a:t>in central Au-Au/</a:t>
              </a:r>
              <a:r>
                <a:rPr lang="en-GB" b="1" dirty="0" err="1">
                  <a:solidFill>
                    <a:srgbClr val="0070C0"/>
                  </a:solidFill>
                </a:rPr>
                <a:t>Pb-Pb</a:t>
              </a:r>
              <a:endParaRPr lang="de-DE" b="1" dirty="0">
                <a:solidFill>
                  <a:srgbClr val="0070C0"/>
                </a:solidFill>
              </a:endParaRPr>
            </a:p>
          </p:txBody>
        </p:sp>
      </p:grpSp>
      <p:sp>
        <p:nvSpPr>
          <p:cNvPr id="2" name="Title 1"/>
          <p:cNvSpPr>
            <a:spLocks noGrp="1"/>
          </p:cNvSpPr>
          <p:nvPr>
            <p:ph type="title"/>
          </p:nvPr>
        </p:nvSpPr>
        <p:spPr/>
        <p:txBody>
          <a:bodyPr/>
          <a:lstStyle/>
          <a:p>
            <a:r>
              <a:rPr lang="de-DE" dirty="0">
                <a:solidFill>
                  <a:prstClr val="white"/>
                </a:solidFill>
              </a:rPr>
              <a:t>CBM‘S C</a:t>
            </a:r>
            <a:r>
              <a:rPr lang="de-DE" sz="2800" dirty="0">
                <a:solidFill>
                  <a:prstClr val="white"/>
                </a:solidFill>
              </a:rPr>
              <a:t>APABILITES</a:t>
            </a:r>
            <a:r>
              <a:rPr lang="de-DE" dirty="0">
                <a:solidFill>
                  <a:prstClr val="white"/>
                </a:solidFill>
              </a:rPr>
              <a:t> </a:t>
            </a:r>
            <a:r>
              <a:rPr lang="de-DE" sz="2800" dirty="0">
                <a:solidFill>
                  <a:prstClr val="white"/>
                </a:solidFill>
              </a:rPr>
              <a:t> </a:t>
            </a:r>
            <a:r>
              <a:rPr lang="de-DE" dirty="0">
                <a:solidFill>
                  <a:prstClr val="white"/>
                </a:solidFill>
              </a:rPr>
              <a:t>I</a:t>
            </a:r>
            <a:r>
              <a:rPr lang="de-DE" sz="2800" dirty="0">
                <a:solidFill>
                  <a:prstClr val="white"/>
                </a:solidFill>
              </a:rPr>
              <a:t>N </a:t>
            </a:r>
            <a:r>
              <a:rPr lang="de-DE" dirty="0">
                <a:solidFill>
                  <a:prstClr val="white"/>
                </a:solidFill>
              </a:rPr>
              <a:t>H</a:t>
            </a:r>
            <a:r>
              <a:rPr lang="de-DE" sz="2800" dirty="0">
                <a:solidFill>
                  <a:prstClr val="white"/>
                </a:solidFill>
              </a:rPr>
              <a:t>YPERON </a:t>
            </a:r>
            <a:r>
              <a:rPr lang="de-DE" dirty="0">
                <a:solidFill>
                  <a:prstClr val="white"/>
                </a:solidFill>
              </a:rPr>
              <a:t>D</a:t>
            </a:r>
            <a:r>
              <a:rPr lang="de-DE" sz="2800" dirty="0">
                <a:solidFill>
                  <a:prstClr val="white"/>
                </a:solidFill>
              </a:rPr>
              <a:t>ETECTION </a:t>
            </a:r>
            <a:r>
              <a:rPr lang="de-DE" dirty="0">
                <a:solidFill>
                  <a:prstClr val="white"/>
                </a:solidFill>
              </a:rPr>
              <a:t>&amp; R</a:t>
            </a:r>
            <a:r>
              <a:rPr lang="de-DE" sz="2800" dirty="0">
                <a:solidFill>
                  <a:prstClr val="white"/>
                </a:solidFill>
              </a:rPr>
              <a:t>ECONSTRUCTION</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62</a:t>
            </a:fld>
            <a:endParaRPr lang="en-GB" dirty="0"/>
          </a:p>
        </p:txBody>
      </p:sp>
      <p:grpSp>
        <p:nvGrpSpPr>
          <p:cNvPr id="9" name="Group 8">
            <a:extLst>
              <a:ext uri="{FF2B5EF4-FFF2-40B4-BE49-F238E27FC236}">
                <a16:creationId xmlns:a16="http://schemas.microsoft.com/office/drawing/2014/main" id="{D50153F9-3F0E-4A72-98FD-11BC6B28E01D}"/>
              </a:ext>
            </a:extLst>
          </p:cNvPr>
          <p:cNvGrpSpPr/>
          <p:nvPr/>
        </p:nvGrpSpPr>
        <p:grpSpPr>
          <a:xfrm>
            <a:off x="114155" y="6238844"/>
            <a:ext cx="3344333" cy="307777"/>
            <a:chOff x="114155" y="6238844"/>
            <a:chExt cx="3080307" cy="307777"/>
          </a:xfrm>
        </p:grpSpPr>
        <p:sp>
          <p:nvSpPr>
            <p:cNvPr id="23" name="TextBox 22"/>
            <p:cNvSpPr txBox="1"/>
            <p:nvPr/>
          </p:nvSpPr>
          <p:spPr>
            <a:xfrm>
              <a:off x="395743" y="6238844"/>
              <a:ext cx="2798719" cy="307777"/>
            </a:xfrm>
            <a:prstGeom prst="rect">
              <a:avLst/>
            </a:prstGeom>
            <a:noFill/>
          </p:spPr>
          <p:txBody>
            <a:bodyPr wrap="square" rtlCol="0">
              <a:spAutoFit/>
            </a:bodyPr>
            <a:lstStyle/>
            <a:p>
              <a:r>
                <a:rPr lang="en-GB" sz="1400" b="1" i="1" dirty="0"/>
                <a:t>C. Blume, J. Phys. G 31, S57 (2005)</a:t>
              </a:r>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55" y="6309888"/>
              <a:ext cx="327122" cy="216024"/>
            </a:xfrm>
            <a:prstGeom prst="rect">
              <a:avLst/>
            </a:prstGeom>
          </p:spPr>
        </p:pic>
      </p:grpSp>
      <p:sp>
        <p:nvSpPr>
          <p:cNvPr id="10" name="TextBox 9">
            <a:extLst>
              <a:ext uri="{FF2B5EF4-FFF2-40B4-BE49-F238E27FC236}">
                <a16:creationId xmlns:a16="http://schemas.microsoft.com/office/drawing/2014/main" id="{1F87D8F7-A9FF-4953-B104-A8B52E05BC2A}"/>
              </a:ext>
            </a:extLst>
          </p:cNvPr>
          <p:cNvSpPr txBox="1"/>
          <p:nvPr/>
        </p:nvSpPr>
        <p:spPr>
          <a:xfrm>
            <a:off x="1078205" y="909001"/>
            <a:ext cx="891591" cy="523220"/>
          </a:xfrm>
          <a:prstGeom prst="rect">
            <a:avLst/>
          </a:prstGeom>
          <a:noFill/>
        </p:spPr>
        <p:txBody>
          <a:bodyPr wrap="none" rtlCol="0">
            <a:spAutoFit/>
          </a:bodyPr>
          <a:lstStyle/>
          <a:p>
            <a:r>
              <a:rPr lang="en-US" sz="2800" b="1" dirty="0">
                <a:solidFill>
                  <a:srgbClr val="002060"/>
                </a:solidFill>
              </a:rPr>
              <a:t>CBM</a:t>
            </a:r>
            <a:endParaRPr lang="en-DE" sz="2800" b="1" dirty="0">
              <a:solidFill>
                <a:srgbClr val="002060"/>
              </a:solidFill>
            </a:endParaRPr>
          </a:p>
        </p:txBody>
      </p:sp>
      <p:grpSp>
        <p:nvGrpSpPr>
          <p:cNvPr id="32" name="Group 31">
            <a:extLst>
              <a:ext uri="{FF2B5EF4-FFF2-40B4-BE49-F238E27FC236}">
                <a16:creationId xmlns:a16="http://schemas.microsoft.com/office/drawing/2014/main" id="{7FF6329E-831B-453B-8E61-C3DDBDF3022F}"/>
              </a:ext>
            </a:extLst>
          </p:cNvPr>
          <p:cNvGrpSpPr/>
          <p:nvPr/>
        </p:nvGrpSpPr>
        <p:grpSpPr>
          <a:xfrm>
            <a:off x="9336000" y="6261446"/>
            <a:ext cx="2925555" cy="307777"/>
            <a:chOff x="125472" y="6279742"/>
            <a:chExt cx="3127846" cy="307777"/>
          </a:xfrm>
        </p:grpSpPr>
        <p:sp>
          <p:nvSpPr>
            <p:cNvPr id="34" name="TextBox 33">
              <a:extLst>
                <a:ext uri="{FF2B5EF4-FFF2-40B4-BE49-F238E27FC236}">
                  <a16:creationId xmlns:a16="http://schemas.microsoft.com/office/drawing/2014/main" id="{0A872051-6D2F-4ED4-BBEB-73ECF1354BEC}"/>
                </a:ext>
              </a:extLst>
            </p:cNvPr>
            <p:cNvSpPr txBox="1"/>
            <p:nvPr/>
          </p:nvSpPr>
          <p:spPr>
            <a:xfrm>
              <a:off x="394710" y="6279742"/>
              <a:ext cx="2858608" cy="307777"/>
            </a:xfrm>
            <a:prstGeom prst="rect">
              <a:avLst/>
            </a:prstGeom>
            <a:noFill/>
          </p:spPr>
          <p:txBody>
            <a:bodyPr wrap="square" rtlCol="0">
              <a:spAutoFit/>
            </a:bodyPr>
            <a:lstStyle/>
            <a:p>
              <a:r>
                <a:rPr lang="en-GB" sz="1400" b="1" i="1" dirty="0"/>
                <a:t>I. </a:t>
              </a:r>
              <a:r>
                <a:rPr lang="en-GB" sz="1400" b="1" i="1" dirty="0" err="1"/>
                <a:t>Vassiliev</a:t>
              </a:r>
              <a:r>
                <a:rPr lang="en-GB" sz="1400" b="1" i="1" dirty="0"/>
                <a:t>, Quark Matter (2018) </a:t>
              </a:r>
            </a:p>
          </p:txBody>
        </p:sp>
        <p:pic>
          <p:nvPicPr>
            <p:cNvPr id="35" name="Picture 34">
              <a:extLst>
                <a:ext uri="{FF2B5EF4-FFF2-40B4-BE49-F238E27FC236}">
                  <a16:creationId xmlns:a16="http://schemas.microsoft.com/office/drawing/2014/main" id="{DAA96294-6D1C-4D70-A756-60D9708CDA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mc:AlternateContent xmlns:mc="http://schemas.openxmlformats.org/markup-compatibility/2006" xmlns:a14="http://schemas.microsoft.com/office/drawing/2010/main">
        <mc:Choice Requires="a14">
          <p:sp>
            <p:nvSpPr>
              <p:cNvPr id="26" name="Textfeld 4">
                <a:extLst>
                  <a:ext uri="{FF2B5EF4-FFF2-40B4-BE49-F238E27FC236}">
                    <a16:creationId xmlns:a16="http://schemas.microsoft.com/office/drawing/2014/main" id="{DBA4DA0F-295F-46FB-AFBC-C3FD8B5000EC}"/>
                  </a:ext>
                </a:extLst>
              </p:cNvPr>
              <p:cNvSpPr txBox="1"/>
              <p:nvPr/>
            </p:nvSpPr>
            <p:spPr>
              <a:xfrm>
                <a:off x="5600651" y="891414"/>
                <a:ext cx="4919181" cy="400110"/>
              </a:xfrm>
              <a:prstGeom prst="rect">
                <a:avLst/>
              </a:prstGeom>
              <a:solidFill>
                <a:srgbClr val="FFC000"/>
              </a:solidFill>
            </p:spPr>
            <p:txBody>
              <a:bodyPr wrap="square" rtlCol="0">
                <a:spAutoFit/>
              </a:bodyPr>
              <a:lstStyle/>
              <a:p>
                <a:pPr algn="ctr"/>
                <a14:m>
                  <m:oMath xmlns:m="http://schemas.openxmlformats.org/officeDocument/2006/math">
                    <m:sSup>
                      <m:sSupPr>
                        <m:ctrlPr>
                          <a:rPr lang="en-US" sz="2000" b="1" i="1" smtClean="0">
                            <a:solidFill>
                              <a:srgbClr val="002060"/>
                            </a:solidFill>
                            <a:latin typeface="Cambria Math" panose="02040503050406030204" pitchFamily="18" charset="0"/>
                            <a:ea typeface="Cambria Math" panose="02040503050406030204" pitchFamily="18" charset="0"/>
                          </a:rPr>
                        </m:ctrlPr>
                      </m:sSupPr>
                      <m:e>
                        <m:r>
                          <a:rPr lang="en-US" sz="2000" b="1" i="1" smtClean="0">
                            <a:solidFill>
                              <a:srgbClr val="002060"/>
                            </a:solidFill>
                            <a:latin typeface="Cambria Math" panose="02040503050406030204" pitchFamily="18" charset="0"/>
                            <a:ea typeface="Cambria Math" panose="02040503050406030204" pitchFamily="18" charset="0"/>
                          </a:rPr>
                          <m:t>𝚵</m:t>
                        </m:r>
                      </m:e>
                      <m:sup>
                        <m:r>
                          <a:rPr lang="en-US" sz="2000" b="1" i="1" smtClean="0">
                            <a:solidFill>
                              <a:srgbClr val="002060"/>
                            </a:solidFill>
                            <a:latin typeface="Cambria Math" panose="02040503050406030204" pitchFamily="18" charset="0"/>
                            <a:ea typeface="Cambria Math" panose="02040503050406030204" pitchFamily="18" charset="0"/>
                          </a:rPr>
                          <m:t>−</m:t>
                        </m:r>
                      </m:sup>
                    </m:sSup>
                    <m:r>
                      <a:rPr lang="en-US" sz="2000" b="1" i="1">
                        <a:solidFill>
                          <a:srgbClr val="002060"/>
                        </a:solidFill>
                        <a:latin typeface="Cambria Math" panose="02040503050406030204" pitchFamily="18" charset="0"/>
                      </a:rPr>
                      <m:t> </m:t>
                    </m:r>
                  </m:oMath>
                </a14:m>
                <a:r>
                  <a:rPr lang="de-DE" sz="2000" b="1" dirty="0">
                    <a:solidFill>
                      <a:srgbClr val="002060"/>
                    </a:solidFill>
                    <a:ea typeface="Tahoma" panose="020B0604030504040204" pitchFamily="34" charset="0"/>
                    <a:cs typeface="Tahoma" panose="020B0604030504040204" pitchFamily="34" charset="0"/>
                  </a:rPr>
                  <a:t>Decay Topology reconstructed in CBM</a:t>
                </a:r>
              </a:p>
            </p:txBody>
          </p:sp>
        </mc:Choice>
        <mc:Fallback xmlns="">
          <p:sp>
            <p:nvSpPr>
              <p:cNvPr id="26" name="Textfeld 4">
                <a:extLst>
                  <a:ext uri="{FF2B5EF4-FFF2-40B4-BE49-F238E27FC236}">
                    <a16:creationId xmlns:a16="http://schemas.microsoft.com/office/drawing/2014/main" id="{DBA4DA0F-295F-46FB-AFBC-C3FD8B5000EC}"/>
                  </a:ext>
                </a:extLst>
              </p:cNvPr>
              <p:cNvSpPr txBox="1">
                <a:spLocks noRot="1" noChangeAspect="1" noMove="1" noResize="1" noEditPoints="1" noAdjustHandles="1" noChangeArrowheads="1" noChangeShapeType="1" noTextEdit="1"/>
              </p:cNvSpPr>
              <p:nvPr/>
            </p:nvSpPr>
            <p:spPr>
              <a:xfrm>
                <a:off x="5600651" y="891414"/>
                <a:ext cx="4919181" cy="400110"/>
              </a:xfrm>
              <a:prstGeom prst="rect">
                <a:avLst/>
              </a:prstGeom>
              <a:blipFill>
                <a:blip r:embed="rId5"/>
                <a:stretch>
                  <a:fillRect t="-7576" b="-25758"/>
                </a:stretch>
              </a:blipFill>
            </p:spPr>
            <p:txBody>
              <a:bodyPr/>
              <a:lstStyle/>
              <a:p>
                <a:r>
                  <a:rPr lang="en-DE">
                    <a:noFill/>
                  </a:rPr>
                  <a:t> </a:t>
                </a:r>
              </a:p>
            </p:txBody>
          </p:sp>
        </mc:Fallback>
      </mc:AlternateContent>
      <p:grpSp>
        <p:nvGrpSpPr>
          <p:cNvPr id="11" name="Group 10">
            <a:extLst>
              <a:ext uri="{FF2B5EF4-FFF2-40B4-BE49-F238E27FC236}">
                <a16:creationId xmlns:a16="http://schemas.microsoft.com/office/drawing/2014/main" id="{C910AEF0-9AE9-4B4A-8285-20140F3ED782}"/>
              </a:ext>
            </a:extLst>
          </p:cNvPr>
          <p:cNvGrpSpPr/>
          <p:nvPr/>
        </p:nvGrpSpPr>
        <p:grpSpPr>
          <a:xfrm>
            <a:off x="5812366" y="1409709"/>
            <a:ext cx="4554040" cy="4644599"/>
            <a:chOff x="5812366" y="1409709"/>
            <a:chExt cx="4554040" cy="4644599"/>
          </a:xfrm>
        </p:grpSpPr>
        <p:pic>
          <p:nvPicPr>
            <p:cNvPr id="19" name="Picture 18">
              <a:extLst>
                <a:ext uri="{FF2B5EF4-FFF2-40B4-BE49-F238E27FC236}">
                  <a16:creationId xmlns:a16="http://schemas.microsoft.com/office/drawing/2014/main" id="{FCC8F281-5644-4181-BCCE-69F615D0CB7D}"/>
                </a:ext>
              </a:extLst>
            </p:cNvPr>
            <p:cNvPicPr>
              <a:picLocks noChangeAspect="1"/>
            </p:cNvPicPr>
            <p:nvPr/>
          </p:nvPicPr>
          <p:blipFill>
            <a:blip r:embed="rId6"/>
            <a:stretch>
              <a:fillRect/>
            </a:stretch>
          </p:blipFill>
          <p:spPr>
            <a:xfrm>
              <a:off x="5812366" y="1409709"/>
              <a:ext cx="4554040" cy="4644599"/>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29F1BC7-476D-41F2-A9EB-FB8DEC33EA73}"/>
                    </a:ext>
                  </a:extLst>
                </p:cNvPr>
                <p:cNvSpPr/>
                <p:nvPr/>
              </p:nvSpPr>
              <p:spPr>
                <a:xfrm>
                  <a:off x="5812366" y="4077000"/>
                  <a:ext cx="54489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DE" sz="2000" b="1" i="1" smtClean="0">
                                <a:solidFill>
                                  <a:srgbClr val="FFFF00"/>
                                </a:solidFill>
                                <a:latin typeface="Cambria Math" panose="02040503050406030204" pitchFamily="18" charset="0"/>
                              </a:rPr>
                            </m:ctrlPr>
                          </m:sSupPr>
                          <m:e>
                            <m:r>
                              <a:rPr lang="en-US" sz="2000" b="1" i="1" smtClean="0">
                                <a:solidFill>
                                  <a:srgbClr val="FFFF00"/>
                                </a:solidFill>
                                <a:latin typeface="Cambria Math" panose="02040503050406030204" pitchFamily="18" charset="0"/>
                                <a:ea typeface="Cambria Math" panose="02040503050406030204" pitchFamily="18" charset="0"/>
                              </a:rPr>
                              <m:t>𝚵</m:t>
                            </m:r>
                          </m:e>
                          <m:sup>
                            <m:r>
                              <a:rPr lang="en-US" sz="2000" b="1">
                                <a:solidFill>
                                  <a:srgbClr val="FFFF00"/>
                                </a:solidFill>
                                <a:latin typeface="Cambria Math" panose="02040503050406030204" pitchFamily="18" charset="0"/>
                              </a:rPr>
                              <m:t>−</m:t>
                            </m:r>
                          </m:sup>
                        </m:sSup>
                      </m:oMath>
                    </m:oMathPara>
                  </a14:m>
                  <a:endParaRPr lang="en-DE" sz="2000" dirty="0">
                    <a:solidFill>
                      <a:srgbClr val="FFFF00"/>
                    </a:solidFill>
                  </a:endParaRPr>
                </a:p>
              </p:txBody>
            </p:sp>
          </mc:Choice>
          <mc:Fallback xmlns="">
            <p:sp>
              <p:nvSpPr>
                <p:cNvPr id="20" name="Rectangle 19">
                  <a:extLst>
                    <a:ext uri="{FF2B5EF4-FFF2-40B4-BE49-F238E27FC236}">
                      <a16:creationId xmlns:a16="http://schemas.microsoft.com/office/drawing/2014/main" id="{829F1BC7-476D-41F2-A9EB-FB8DEC33EA73}"/>
                    </a:ext>
                  </a:extLst>
                </p:cNvPr>
                <p:cNvSpPr>
                  <a:spLocks noRot="1" noChangeAspect="1" noMove="1" noResize="1" noEditPoints="1" noAdjustHandles="1" noChangeArrowheads="1" noChangeShapeType="1" noTextEdit="1"/>
                </p:cNvSpPr>
                <p:nvPr/>
              </p:nvSpPr>
              <p:spPr>
                <a:xfrm>
                  <a:off x="5812366" y="4077000"/>
                  <a:ext cx="544893" cy="400110"/>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0413FDDD-59FB-4705-B89A-317919BB0BD4}"/>
                    </a:ext>
                  </a:extLst>
                </p:cNvPr>
                <p:cNvSpPr/>
                <p:nvPr/>
              </p:nvSpPr>
              <p:spPr>
                <a:xfrm>
                  <a:off x="9234329" y="3093332"/>
                  <a:ext cx="55040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DE" sz="2000" b="1" i="1" smtClean="0">
                                <a:solidFill>
                                  <a:srgbClr val="FFFF00"/>
                                </a:solidFill>
                                <a:latin typeface="Cambria Math" panose="02040503050406030204" pitchFamily="18" charset="0"/>
                              </a:rPr>
                            </m:ctrlPr>
                          </m:sSupPr>
                          <m:e>
                            <m:r>
                              <a:rPr lang="en-US" sz="2000" b="1" i="1" smtClean="0">
                                <a:solidFill>
                                  <a:srgbClr val="FFFF00"/>
                                </a:solidFill>
                                <a:latin typeface="Cambria Math" panose="02040503050406030204" pitchFamily="18" charset="0"/>
                                <a:ea typeface="Cambria Math" panose="02040503050406030204" pitchFamily="18" charset="0"/>
                              </a:rPr>
                              <m:t>𝚲</m:t>
                            </m:r>
                          </m:e>
                          <m:sup>
                            <m:r>
                              <a:rPr lang="en-US" sz="2000" b="1">
                                <a:solidFill>
                                  <a:srgbClr val="FFFF00"/>
                                </a:solidFill>
                                <a:latin typeface="Cambria Math" panose="02040503050406030204" pitchFamily="18" charset="0"/>
                              </a:rPr>
                              <m:t>−</m:t>
                            </m:r>
                          </m:sup>
                        </m:sSup>
                      </m:oMath>
                    </m:oMathPara>
                  </a14:m>
                  <a:endParaRPr lang="en-DE" sz="2000" dirty="0">
                    <a:solidFill>
                      <a:srgbClr val="FFFF00"/>
                    </a:solidFill>
                  </a:endParaRPr>
                </a:p>
              </p:txBody>
            </p:sp>
          </mc:Choice>
          <mc:Fallback xmlns="">
            <p:sp>
              <p:nvSpPr>
                <p:cNvPr id="29" name="Rectangle 28">
                  <a:extLst>
                    <a:ext uri="{FF2B5EF4-FFF2-40B4-BE49-F238E27FC236}">
                      <a16:creationId xmlns:a16="http://schemas.microsoft.com/office/drawing/2014/main" id="{0413FDDD-59FB-4705-B89A-317919BB0BD4}"/>
                    </a:ext>
                  </a:extLst>
                </p:cNvPr>
                <p:cNvSpPr>
                  <a:spLocks noRot="1" noChangeAspect="1" noMove="1" noResize="1" noEditPoints="1" noAdjustHandles="1" noChangeArrowheads="1" noChangeShapeType="1" noTextEdit="1"/>
                </p:cNvSpPr>
                <p:nvPr/>
              </p:nvSpPr>
              <p:spPr>
                <a:xfrm>
                  <a:off x="9234329" y="3093332"/>
                  <a:ext cx="550407" cy="400110"/>
                </a:xfrm>
                <a:prstGeom prst="rect">
                  <a:avLst/>
                </a:prstGeom>
                <a:blipFill>
                  <a:blip r:embed="rId8"/>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AB3064F7-AB12-41C6-B88C-BD24E0997A78}"/>
                    </a:ext>
                  </a:extLst>
                </p:cNvPr>
                <p:cNvSpPr/>
                <p:nvPr/>
              </p:nvSpPr>
              <p:spPr>
                <a:xfrm>
                  <a:off x="9213551" y="4204488"/>
                  <a:ext cx="56560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DE" sz="2000" b="1" i="1" smtClean="0">
                                <a:solidFill>
                                  <a:srgbClr val="FFFF00"/>
                                </a:solidFill>
                                <a:latin typeface="Cambria Math" panose="02040503050406030204" pitchFamily="18" charset="0"/>
                              </a:rPr>
                            </m:ctrlPr>
                          </m:sSupPr>
                          <m:e>
                            <m:r>
                              <a:rPr lang="en-US" sz="2000" b="1" i="1" smtClean="0">
                                <a:solidFill>
                                  <a:srgbClr val="FFFF00"/>
                                </a:solidFill>
                                <a:latin typeface="Cambria Math" panose="02040503050406030204" pitchFamily="18" charset="0"/>
                                <a:ea typeface="Cambria Math" panose="02040503050406030204" pitchFamily="18" charset="0"/>
                              </a:rPr>
                              <m:t>𝝅</m:t>
                            </m:r>
                          </m:e>
                          <m:sup>
                            <m:r>
                              <a:rPr lang="en-US" sz="2000" b="1">
                                <a:solidFill>
                                  <a:srgbClr val="FFFF00"/>
                                </a:solidFill>
                                <a:latin typeface="Cambria Math" panose="02040503050406030204" pitchFamily="18" charset="0"/>
                              </a:rPr>
                              <m:t>−</m:t>
                            </m:r>
                          </m:sup>
                        </m:sSup>
                      </m:oMath>
                    </m:oMathPara>
                  </a14:m>
                  <a:endParaRPr lang="en-DE" sz="2000" dirty="0">
                    <a:solidFill>
                      <a:srgbClr val="FFFF00"/>
                    </a:solidFill>
                  </a:endParaRPr>
                </a:p>
              </p:txBody>
            </p:sp>
          </mc:Choice>
          <mc:Fallback xmlns="">
            <p:sp>
              <p:nvSpPr>
                <p:cNvPr id="31" name="Rectangle 30">
                  <a:extLst>
                    <a:ext uri="{FF2B5EF4-FFF2-40B4-BE49-F238E27FC236}">
                      <a16:creationId xmlns:a16="http://schemas.microsoft.com/office/drawing/2014/main" id="{AB3064F7-AB12-41C6-B88C-BD24E0997A78}"/>
                    </a:ext>
                  </a:extLst>
                </p:cNvPr>
                <p:cNvSpPr>
                  <a:spLocks noRot="1" noChangeAspect="1" noMove="1" noResize="1" noEditPoints="1" noAdjustHandles="1" noChangeArrowheads="1" noChangeShapeType="1" noTextEdit="1"/>
                </p:cNvSpPr>
                <p:nvPr/>
              </p:nvSpPr>
              <p:spPr>
                <a:xfrm>
                  <a:off x="9213551" y="4204488"/>
                  <a:ext cx="565603" cy="400110"/>
                </a:xfrm>
                <a:prstGeom prst="rect">
                  <a:avLst/>
                </a:prstGeom>
                <a:blipFill>
                  <a:blip r:embed="rId9"/>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4227314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0768382-952E-4135-941D-57F7C6D070CE}"/>
              </a:ext>
            </a:extLst>
          </p:cNvPr>
          <p:cNvGrpSpPr/>
          <p:nvPr/>
        </p:nvGrpSpPr>
        <p:grpSpPr>
          <a:xfrm>
            <a:off x="4695314" y="1257403"/>
            <a:ext cx="7298699" cy="5037946"/>
            <a:chOff x="4632442" y="1334553"/>
            <a:chExt cx="7559558" cy="5218809"/>
          </a:xfrm>
        </p:grpSpPr>
        <p:pic>
          <p:nvPicPr>
            <p:cNvPr id="11" name="Picture 10">
              <a:extLst>
                <a:ext uri="{FF2B5EF4-FFF2-40B4-BE49-F238E27FC236}">
                  <a16:creationId xmlns:a16="http://schemas.microsoft.com/office/drawing/2014/main" id="{D40BA870-0965-4472-B94B-3BCD05E4BD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07535" y="1340512"/>
              <a:ext cx="3745317" cy="2606254"/>
            </a:xfrm>
            <a:prstGeom prst="rect">
              <a:avLst/>
            </a:prstGeom>
          </p:spPr>
        </p:pic>
        <p:pic>
          <p:nvPicPr>
            <p:cNvPr id="14" name="Picture 13">
              <a:extLst>
                <a:ext uri="{FF2B5EF4-FFF2-40B4-BE49-F238E27FC236}">
                  <a16:creationId xmlns:a16="http://schemas.microsoft.com/office/drawing/2014/main" id="{3459CF13-C3A8-4086-A0DB-2E1919CEF9E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32442" y="1334553"/>
              <a:ext cx="3745318" cy="2605804"/>
            </a:xfrm>
            <a:prstGeom prst="rect">
              <a:avLst/>
            </a:prstGeom>
          </p:spPr>
        </p:pic>
        <p:pic>
          <p:nvPicPr>
            <p:cNvPr id="15" name="Picture 14">
              <a:extLst>
                <a:ext uri="{FF2B5EF4-FFF2-40B4-BE49-F238E27FC236}">
                  <a16:creationId xmlns:a16="http://schemas.microsoft.com/office/drawing/2014/main" id="{1F96503C-D3A5-4B26-97AA-1E49A304476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08936" y="3893846"/>
              <a:ext cx="3783064" cy="2632066"/>
            </a:xfrm>
            <a:prstGeom prst="rect">
              <a:avLst/>
            </a:prstGeom>
          </p:spPr>
        </p:pic>
        <p:pic>
          <p:nvPicPr>
            <p:cNvPr id="17" name="Picture 16">
              <a:extLst>
                <a:ext uri="{FF2B5EF4-FFF2-40B4-BE49-F238E27FC236}">
                  <a16:creationId xmlns:a16="http://schemas.microsoft.com/office/drawing/2014/main" id="{9044FB6E-8F6B-4505-864F-25268569513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32442" y="3952245"/>
              <a:ext cx="3745318" cy="2601117"/>
            </a:xfrm>
            <a:prstGeom prst="rect">
              <a:avLst/>
            </a:prstGeom>
          </p:spPr>
        </p:pic>
      </p:grpSp>
      <p:grpSp>
        <p:nvGrpSpPr>
          <p:cNvPr id="7" name="Group 6">
            <a:extLst>
              <a:ext uri="{FF2B5EF4-FFF2-40B4-BE49-F238E27FC236}">
                <a16:creationId xmlns:a16="http://schemas.microsoft.com/office/drawing/2014/main" id="{078467AE-105A-4863-B754-021BE2141D08}"/>
              </a:ext>
            </a:extLst>
          </p:cNvPr>
          <p:cNvGrpSpPr/>
          <p:nvPr/>
        </p:nvGrpSpPr>
        <p:grpSpPr>
          <a:xfrm>
            <a:off x="35175" y="675464"/>
            <a:ext cx="4690355" cy="5993533"/>
            <a:chOff x="35175" y="675464"/>
            <a:chExt cx="4690355" cy="5993533"/>
          </a:xfrm>
        </p:grpSpPr>
        <p:grpSp>
          <p:nvGrpSpPr>
            <p:cNvPr id="6" name="Group 5">
              <a:extLst>
                <a:ext uri="{FF2B5EF4-FFF2-40B4-BE49-F238E27FC236}">
                  <a16:creationId xmlns:a16="http://schemas.microsoft.com/office/drawing/2014/main" id="{9D43F218-4DFE-4DBF-9AD2-DFE60F3C1C7B}"/>
                </a:ext>
              </a:extLst>
            </p:cNvPr>
            <p:cNvGrpSpPr/>
            <p:nvPr/>
          </p:nvGrpSpPr>
          <p:grpSpPr>
            <a:xfrm>
              <a:off x="35175" y="675464"/>
              <a:ext cx="4690355" cy="5993533"/>
              <a:chOff x="166182" y="675464"/>
              <a:chExt cx="4690355" cy="5993533"/>
            </a:xfrm>
          </p:grpSpPr>
          <p:pic>
            <p:nvPicPr>
              <p:cNvPr id="16" name="Picture 3">
                <a:extLst>
                  <a:ext uri="{FF2B5EF4-FFF2-40B4-BE49-F238E27FC236}">
                    <a16:creationId xmlns:a16="http://schemas.microsoft.com/office/drawing/2014/main" id="{E40584EC-C731-4A76-B4CB-9723BFE6841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182" y="675464"/>
                <a:ext cx="4690355" cy="599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1475006" y="909001"/>
                <a:ext cx="432001" cy="4993976"/>
              </a:xfrm>
              <a:prstGeom prst="rect">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800" b="1" dirty="0">
                  <a:solidFill>
                    <a:srgbClr val="002060"/>
                  </a:solidFill>
                </a:endParaRPr>
              </a:p>
            </p:txBody>
          </p:sp>
        </p:grpSp>
        <p:sp>
          <p:nvSpPr>
            <p:cNvPr id="8" name="TextBox 7"/>
            <p:cNvSpPr txBox="1"/>
            <p:nvPr/>
          </p:nvSpPr>
          <p:spPr>
            <a:xfrm rot="16200000">
              <a:off x="-2062285" y="3257063"/>
              <a:ext cx="4680002" cy="369332"/>
            </a:xfrm>
            <a:prstGeom prst="rect">
              <a:avLst/>
            </a:prstGeom>
            <a:noFill/>
          </p:spPr>
          <p:txBody>
            <a:bodyPr vert="horz" wrap="square" rtlCol="0">
              <a:spAutoFit/>
            </a:bodyPr>
            <a:lstStyle/>
            <a:p>
              <a:pPr algn="ctr"/>
              <a:r>
                <a:rPr lang="de-DE" b="1" dirty="0">
                  <a:solidFill>
                    <a:srgbClr val="0070C0"/>
                  </a:solidFill>
                </a:rPr>
                <a:t>Particle Multiplicity </a:t>
              </a:r>
              <a:r>
                <a:rPr lang="en-GB" b="1" dirty="0">
                  <a:solidFill>
                    <a:srgbClr val="0070C0"/>
                  </a:solidFill>
                </a:rPr>
                <a:t>in central Au-Au/</a:t>
              </a:r>
              <a:r>
                <a:rPr lang="en-GB" b="1" dirty="0" err="1">
                  <a:solidFill>
                    <a:srgbClr val="0070C0"/>
                  </a:solidFill>
                </a:rPr>
                <a:t>Pb-Pb</a:t>
              </a:r>
              <a:endParaRPr lang="de-DE" b="1" dirty="0">
                <a:solidFill>
                  <a:srgbClr val="0070C0"/>
                </a:solidFill>
              </a:endParaRPr>
            </a:p>
          </p:txBody>
        </p:sp>
      </p:grpSp>
      <p:sp>
        <p:nvSpPr>
          <p:cNvPr id="2" name="Title 1"/>
          <p:cNvSpPr>
            <a:spLocks noGrp="1"/>
          </p:cNvSpPr>
          <p:nvPr>
            <p:ph type="title"/>
          </p:nvPr>
        </p:nvSpPr>
        <p:spPr/>
        <p:txBody>
          <a:bodyPr/>
          <a:lstStyle/>
          <a:p>
            <a:r>
              <a:rPr lang="de-DE" dirty="0">
                <a:solidFill>
                  <a:prstClr val="white"/>
                </a:solidFill>
              </a:rPr>
              <a:t>CBM‘S C</a:t>
            </a:r>
            <a:r>
              <a:rPr lang="de-DE" sz="2800" dirty="0">
                <a:solidFill>
                  <a:prstClr val="white"/>
                </a:solidFill>
              </a:rPr>
              <a:t>APABILITES</a:t>
            </a:r>
            <a:r>
              <a:rPr lang="de-DE" dirty="0">
                <a:solidFill>
                  <a:prstClr val="white"/>
                </a:solidFill>
              </a:rPr>
              <a:t> </a:t>
            </a:r>
            <a:r>
              <a:rPr lang="de-DE" sz="2800" dirty="0">
                <a:solidFill>
                  <a:prstClr val="white"/>
                </a:solidFill>
              </a:rPr>
              <a:t> </a:t>
            </a:r>
            <a:r>
              <a:rPr lang="de-DE" dirty="0">
                <a:solidFill>
                  <a:prstClr val="white"/>
                </a:solidFill>
              </a:rPr>
              <a:t>I</a:t>
            </a:r>
            <a:r>
              <a:rPr lang="de-DE" sz="2800" dirty="0">
                <a:solidFill>
                  <a:prstClr val="white"/>
                </a:solidFill>
              </a:rPr>
              <a:t>N </a:t>
            </a:r>
            <a:r>
              <a:rPr lang="de-DE" dirty="0">
                <a:solidFill>
                  <a:prstClr val="white"/>
                </a:solidFill>
              </a:rPr>
              <a:t>H</a:t>
            </a:r>
            <a:r>
              <a:rPr lang="de-DE" sz="2800" dirty="0">
                <a:solidFill>
                  <a:prstClr val="white"/>
                </a:solidFill>
              </a:rPr>
              <a:t>YPERON </a:t>
            </a:r>
            <a:r>
              <a:rPr lang="de-DE" dirty="0">
                <a:solidFill>
                  <a:prstClr val="white"/>
                </a:solidFill>
              </a:rPr>
              <a:t>D</a:t>
            </a:r>
            <a:r>
              <a:rPr lang="de-DE" sz="2800" dirty="0">
                <a:solidFill>
                  <a:prstClr val="white"/>
                </a:solidFill>
              </a:rPr>
              <a:t>ETECTION </a:t>
            </a:r>
            <a:r>
              <a:rPr lang="de-DE" dirty="0">
                <a:solidFill>
                  <a:prstClr val="white"/>
                </a:solidFill>
              </a:rPr>
              <a:t>&amp; R</a:t>
            </a:r>
            <a:r>
              <a:rPr lang="de-DE" sz="2800" dirty="0">
                <a:solidFill>
                  <a:prstClr val="white"/>
                </a:solidFill>
              </a:rPr>
              <a:t>ECONSTRUCTION</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63</a:t>
            </a:fld>
            <a:endParaRPr lang="en-GB" dirty="0"/>
          </a:p>
        </p:txBody>
      </p:sp>
      <p:grpSp>
        <p:nvGrpSpPr>
          <p:cNvPr id="9" name="Group 8">
            <a:extLst>
              <a:ext uri="{FF2B5EF4-FFF2-40B4-BE49-F238E27FC236}">
                <a16:creationId xmlns:a16="http://schemas.microsoft.com/office/drawing/2014/main" id="{D50153F9-3F0E-4A72-98FD-11BC6B28E01D}"/>
              </a:ext>
            </a:extLst>
          </p:cNvPr>
          <p:cNvGrpSpPr/>
          <p:nvPr/>
        </p:nvGrpSpPr>
        <p:grpSpPr>
          <a:xfrm>
            <a:off x="114155" y="6238844"/>
            <a:ext cx="3344333" cy="307777"/>
            <a:chOff x="114155" y="6238844"/>
            <a:chExt cx="3080307" cy="307777"/>
          </a:xfrm>
        </p:grpSpPr>
        <p:sp>
          <p:nvSpPr>
            <p:cNvPr id="23" name="TextBox 22"/>
            <p:cNvSpPr txBox="1"/>
            <p:nvPr/>
          </p:nvSpPr>
          <p:spPr>
            <a:xfrm>
              <a:off x="395743" y="6238844"/>
              <a:ext cx="2798719" cy="307777"/>
            </a:xfrm>
            <a:prstGeom prst="rect">
              <a:avLst/>
            </a:prstGeom>
            <a:noFill/>
          </p:spPr>
          <p:txBody>
            <a:bodyPr wrap="square" rtlCol="0">
              <a:spAutoFit/>
            </a:bodyPr>
            <a:lstStyle/>
            <a:p>
              <a:r>
                <a:rPr lang="en-GB" sz="1400" b="1" i="1" dirty="0"/>
                <a:t>C. Blume, J. Phys. G 31, S57 (2005)</a:t>
              </a:r>
            </a:p>
          </p:txBody>
        </p:sp>
        <p:pic>
          <p:nvPicPr>
            <p:cNvPr id="24" name="Picture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4155" y="6309888"/>
              <a:ext cx="327122" cy="216024"/>
            </a:xfrm>
            <a:prstGeom prst="rect">
              <a:avLst/>
            </a:prstGeom>
          </p:spPr>
        </p:pic>
      </p:grpSp>
      <p:sp>
        <p:nvSpPr>
          <p:cNvPr id="10" name="TextBox 9">
            <a:extLst>
              <a:ext uri="{FF2B5EF4-FFF2-40B4-BE49-F238E27FC236}">
                <a16:creationId xmlns:a16="http://schemas.microsoft.com/office/drawing/2014/main" id="{1F87D8F7-A9FF-4953-B104-A8B52E05BC2A}"/>
              </a:ext>
            </a:extLst>
          </p:cNvPr>
          <p:cNvSpPr txBox="1"/>
          <p:nvPr/>
        </p:nvSpPr>
        <p:spPr>
          <a:xfrm>
            <a:off x="1078205" y="909001"/>
            <a:ext cx="891591" cy="523220"/>
          </a:xfrm>
          <a:prstGeom prst="rect">
            <a:avLst/>
          </a:prstGeom>
          <a:noFill/>
        </p:spPr>
        <p:txBody>
          <a:bodyPr wrap="none" rtlCol="0">
            <a:spAutoFit/>
          </a:bodyPr>
          <a:lstStyle/>
          <a:p>
            <a:r>
              <a:rPr lang="en-US" sz="2800" b="1" dirty="0">
                <a:solidFill>
                  <a:srgbClr val="002060"/>
                </a:solidFill>
              </a:rPr>
              <a:t>CBM</a:t>
            </a:r>
            <a:endParaRPr lang="en-DE" sz="2800" b="1" dirty="0">
              <a:solidFill>
                <a:srgbClr val="002060"/>
              </a:solidFill>
            </a:endParaRPr>
          </a:p>
        </p:txBody>
      </p:sp>
      <p:sp>
        <p:nvSpPr>
          <p:cNvPr id="30" name="TextBox 29">
            <a:extLst>
              <a:ext uri="{FF2B5EF4-FFF2-40B4-BE49-F238E27FC236}">
                <a16:creationId xmlns:a16="http://schemas.microsoft.com/office/drawing/2014/main" id="{059812D3-B767-4AA5-9422-FA7CF835A326}"/>
              </a:ext>
            </a:extLst>
          </p:cNvPr>
          <p:cNvSpPr txBox="1"/>
          <p:nvPr/>
        </p:nvSpPr>
        <p:spPr>
          <a:xfrm>
            <a:off x="4919326" y="821939"/>
            <a:ext cx="7166159" cy="400110"/>
          </a:xfrm>
          <a:prstGeom prst="rect">
            <a:avLst/>
          </a:prstGeom>
          <a:noFill/>
        </p:spPr>
        <p:txBody>
          <a:bodyPr wrap="square" rtlCol="0">
            <a:spAutoFit/>
          </a:bodyPr>
          <a:lstStyle/>
          <a:p>
            <a:pPr algn="ctr"/>
            <a:r>
              <a:rPr lang="en-US" sz="2000" b="1" i="1" u="sng" dirty="0">
                <a:solidFill>
                  <a:srgbClr val="002060"/>
                </a:solidFill>
              </a:rPr>
              <a:t>CBM Performance using </a:t>
            </a:r>
            <a:r>
              <a:rPr lang="en-US" sz="2000" b="1" i="1" u="sng" dirty="0" err="1">
                <a:solidFill>
                  <a:srgbClr val="002060"/>
                </a:solidFill>
              </a:rPr>
              <a:t>UrQMD</a:t>
            </a:r>
            <a:r>
              <a:rPr lang="en-US" sz="2000" b="1" i="1" u="sng" dirty="0">
                <a:solidFill>
                  <a:srgbClr val="002060"/>
                </a:solidFill>
              </a:rPr>
              <a:t>  </a:t>
            </a:r>
            <a:r>
              <a:rPr lang="en-US" sz="2000" b="1" i="1" u="sng" dirty="0" err="1">
                <a:solidFill>
                  <a:srgbClr val="002060"/>
                </a:solidFill>
              </a:rPr>
              <a:t>Au+Au</a:t>
            </a:r>
            <a:r>
              <a:rPr lang="en-US" sz="2000" b="1" i="1" u="sng" dirty="0">
                <a:solidFill>
                  <a:srgbClr val="002060"/>
                </a:solidFill>
              </a:rPr>
              <a:t> collisions 10 </a:t>
            </a:r>
            <a:r>
              <a:rPr lang="en-US" sz="2000" b="1" i="1" u="sng" dirty="0" err="1">
                <a:solidFill>
                  <a:srgbClr val="002060"/>
                </a:solidFill>
              </a:rPr>
              <a:t>AGeV</a:t>
            </a:r>
            <a:r>
              <a:rPr lang="en-US" sz="2000" b="1" i="1" u="sng" dirty="0">
                <a:solidFill>
                  <a:srgbClr val="002060"/>
                </a:solidFill>
              </a:rPr>
              <a:t> (b=0)</a:t>
            </a:r>
          </a:p>
        </p:txBody>
      </p:sp>
      <p:grpSp>
        <p:nvGrpSpPr>
          <p:cNvPr id="32" name="Group 31">
            <a:extLst>
              <a:ext uri="{FF2B5EF4-FFF2-40B4-BE49-F238E27FC236}">
                <a16:creationId xmlns:a16="http://schemas.microsoft.com/office/drawing/2014/main" id="{7FF6329E-831B-453B-8E61-C3DDBDF3022F}"/>
              </a:ext>
            </a:extLst>
          </p:cNvPr>
          <p:cNvGrpSpPr/>
          <p:nvPr/>
        </p:nvGrpSpPr>
        <p:grpSpPr>
          <a:xfrm>
            <a:off x="7994446" y="6253317"/>
            <a:ext cx="4345961" cy="307777"/>
            <a:chOff x="125472" y="6279742"/>
            <a:chExt cx="4646468" cy="307777"/>
          </a:xfrm>
        </p:grpSpPr>
        <p:sp>
          <p:nvSpPr>
            <p:cNvPr id="34" name="TextBox 33">
              <a:extLst>
                <a:ext uri="{FF2B5EF4-FFF2-40B4-BE49-F238E27FC236}">
                  <a16:creationId xmlns:a16="http://schemas.microsoft.com/office/drawing/2014/main" id="{0A872051-6D2F-4ED4-BBEB-73ECF1354BEC}"/>
                </a:ext>
              </a:extLst>
            </p:cNvPr>
            <p:cNvSpPr txBox="1"/>
            <p:nvPr/>
          </p:nvSpPr>
          <p:spPr>
            <a:xfrm>
              <a:off x="394709" y="6279742"/>
              <a:ext cx="4377231" cy="307777"/>
            </a:xfrm>
            <a:prstGeom prst="rect">
              <a:avLst/>
            </a:prstGeom>
            <a:noFill/>
          </p:spPr>
          <p:txBody>
            <a:bodyPr wrap="square" rtlCol="0">
              <a:spAutoFit/>
            </a:bodyPr>
            <a:lstStyle/>
            <a:p>
              <a:r>
                <a:rPr lang="en-GB" sz="1400" b="1" i="1" dirty="0"/>
                <a:t>I. </a:t>
              </a:r>
              <a:r>
                <a:rPr lang="en-GB" sz="1400" b="1" i="1" dirty="0" err="1"/>
                <a:t>Vassiliev</a:t>
              </a:r>
              <a:r>
                <a:rPr lang="en-GB" sz="1400" b="1" i="1" dirty="0"/>
                <a:t>, 34</a:t>
              </a:r>
              <a:r>
                <a:rPr lang="en-GB" sz="1400" b="1" i="1" baseline="30000" dirty="0"/>
                <a:t>th</a:t>
              </a:r>
              <a:r>
                <a:rPr lang="en-GB" sz="1400" b="1" i="1" dirty="0"/>
                <a:t> CBM Collaboration Meeting (2019) </a:t>
              </a:r>
            </a:p>
          </p:txBody>
        </p:sp>
        <p:pic>
          <p:nvPicPr>
            <p:cNvPr id="35" name="Picture 34">
              <a:extLst>
                <a:ext uri="{FF2B5EF4-FFF2-40B4-BE49-F238E27FC236}">
                  <a16:creationId xmlns:a16="http://schemas.microsoft.com/office/drawing/2014/main" id="{DAA96294-6D1C-4D70-A756-60D9708CDA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Tree>
    <p:extLst>
      <p:ext uri="{BB962C8B-B14F-4D97-AF65-F5344CB8AC3E}">
        <p14:creationId xmlns:p14="http://schemas.microsoft.com/office/powerpoint/2010/main" val="2544729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8467AE-105A-4863-B754-021BE2141D08}"/>
              </a:ext>
            </a:extLst>
          </p:cNvPr>
          <p:cNvGrpSpPr/>
          <p:nvPr/>
        </p:nvGrpSpPr>
        <p:grpSpPr>
          <a:xfrm>
            <a:off x="35175" y="675464"/>
            <a:ext cx="4690355" cy="5993533"/>
            <a:chOff x="35175" y="675464"/>
            <a:chExt cx="4690355" cy="5993533"/>
          </a:xfrm>
        </p:grpSpPr>
        <p:grpSp>
          <p:nvGrpSpPr>
            <p:cNvPr id="6" name="Group 5">
              <a:extLst>
                <a:ext uri="{FF2B5EF4-FFF2-40B4-BE49-F238E27FC236}">
                  <a16:creationId xmlns:a16="http://schemas.microsoft.com/office/drawing/2014/main" id="{9D43F218-4DFE-4DBF-9AD2-DFE60F3C1C7B}"/>
                </a:ext>
              </a:extLst>
            </p:cNvPr>
            <p:cNvGrpSpPr/>
            <p:nvPr/>
          </p:nvGrpSpPr>
          <p:grpSpPr>
            <a:xfrm>
              <a:off x="35175" y="675464"/>
              <a:ext cx="4690355" cy="5993533"/>
              <a:chOff x="166182" y="675464"/>
              <a:chExt cx="4690355" cy="5993533"/>
            </a:xfrm>
          </p:grpSpPr>
          <p:pic>
            <p:nvPicPr>
              <p:cNvPr id="16" name="Picture 3">
                <a:extLst>
                  <a:ext uri="{FF2B5EF4-FFF2-40B4-BE49-F238E27FC236}">
                    <a16:creationId xmlns:a16="http://schemas.microsoft.com/office/drawing/2014/main" id="{E40584EC-C731-4A76-B4CB-9723BFE6841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182" y="675464"/>
                <a:ext cx="4690355" cy="599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1475006" y="909001"/>
                <a:ext cx="432001" cy="4993976"/>
              </a:xfrm>
              <a:prstGeom prst="rect">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800" b="1" dirty="0">
                  <a:solidFill>
                    <a:srgbClr val="002060"/>
                  </a:solidFill>
                </a:endParaRPr>
              </a:p>
            </p:txBody>
          </p:sp>
        </p:grpSp>
        <p:sp>
          <p:nvSpPr>
            <p:cNvPr id="8" name="TextBox 7"/>
            <p:cNvSpPr txBox="1"/>
            <p:nvPr/>
          </p:nvSpPr>
          <p:spPr>
            <a:xfrm rot="16200000">
              <a:off x="-2062285" y="3257063"/>
              <a:ext cx="4680002" cy="369332"/>
            </a:xfrm>
            <a:prstGeom prst="rect">
              <a:avLst/>
            </a:prstGeom>
            <a:noFill/>
          </p:spPr>
          <p:txBody>
            <a:bodyPr vert="horz" wrap="square" rtlCol="0">
              <a:spAutoFit/>
            </a:bodyPr>
            <a:lstStyle/>
            <a:p>
              <a:pPr algn="ctr"/>
              <a:r>
                <a:rPr lang="de-DE" b="1" dirty="0">
                  <a:solidFill>
                    <a:srgbClr val="0070C0"/>
                  </a:solidFill>
                </a:rPr>
                <a:t>Particle Multiplicity </a:t>
              </a:r>
              <a:r>
                <a:rPr lang="en-GB" b="1" dirty="0">
                  <a:solidFill>
                    <a:srgbClr val="0070C0"/>
                  </a:solidFill>
                </a:rPr>
                <a:t>in central Au-Au/</a:t>
              </a:r>
              <a:r>
                <a:rPr lang="en-GB" b="1" dirty="0" err="1">
                  <a:solidFill>
                    <a:srgbClr val="0070C0"/>
                  </a:solidFill>
                </a:rPr>
                <a:t>Pb-Pb</a:t>
              </a:r>
              <a:endParaRPr lang="de-DE" b="1" dirty="0">
                <a:solidFill>
                  <a:srgbClr val="0070C0"/>
                </a:solidFill>
              </a:endParaRPr>
            </a:p>
          </p:txBody>
        </p:sp>
      </p:grpSp>
      <p:sp>
        <p:nvSpPr>
          <p:cNvPr id="2" name="Title 1"/>
          <p:cNvSpPr>
            <a:spLocks noGrp="1"/>
          </p:cNvSpPr>
          <p:nvPr>
            <p:ph type="title"/>
          </p:nvPr>
        </p:nvSpPr>
        <p:spPr/>
        <p:txBody>
          <a:bodyPr/>
          <a:lstStyle/>
          <a:p>
            <a:r>
              <a:rPr lang="de-DE" dirty="0">
                <a:solidFill>
                  <a:prstClr val="white"/>
                </a:solidFill>
              </a:rPr>
              <a:t>CBM‘S C</a:t>
            </a:r>
            <a:r>
              <a:rPr lang="de-DE" sz="2800" dirty="0">
                <a:solidFill>
                  <a:prstClr val="white"/>
                </a:solidFill>
              </a:rPr>
              <a:t>APABILITES</a:t>
            </a:r>
            <a:r>
              <a:rPr lang="de-DE" dirty="0">
                <a:solidFill>
                  <a:prstClr val="white"/>
                </a:solidFill>
              </a:rPr>
              <a:t> </a:t>
            </a:r>
            <a:r>
              <a:rPr lang="de-DE" sz="2800" dirty="0">
                <a:solidFill>
                  <a:prstClr val="white"/>
                </a:solidFill>
              </a:rPr>
              <a:t> </a:t>
            </a:r>
            <a:r>
              <a:rPr lang="de-DE" dirty="0">
                <a:solidFill>
                  <a:prstClr val="white"/>
                </a:solidFill>
              </a:rPr>
              <a:t>I</a:t>
            </a:r>
            <a:r>
              <a:rPr lang="de-DE" sz="2800" dirty="0">
                <a:solidFill>
                  <a:prstClr val="white"/>
                </a:solidFill>
              </a:rPr>
              <a:t>N </a:t>
            </a:r>
            <a:r>
              <a:rPr lang="de-DE" dirty="0">
                <a:solidFill>
                  <a:prstClr val="white"/>
                </a:solidFill>
              </a:rPr>
              <a:t>H</a:t>
            </a:r>
            <a:r>
              <a:rPr lang="de-DE" sz="2800" dirty="0">
                <a:solidFill>
                  <a:prstClr val="white"/>
                </a:solidFill>
              </a:rPr>
              <a:t>YPERON </a:t>
            </a:r>
            <a:r>
              <a:rPr lang="de-DE" dirty="0">
                <a:solidFill>
                  <a:prstClr val="white"/>
                </a:solidFill>
              </a:rPr>
              <a:t>D</a:t>
            </a:r>
            <a:r>
              <a:rPr lang="de-DE" sz="2800" dirty="0">
                <a:solidFill>
                  <a:prstClr val="white"/>
                </a:solidFill>
              </a:rPr>
              <a:t>ETECTION </a:t>
            </a:r>
            <a:r>
              <a:rPr lang="de-DE" dirty="0">
                <a:solidFill>
                  <a:prstClr val="white"/>
                </a:solidFill>
              </a:rPr>
              <a:t>&amp; R</a:t>
            </a:r>
            <a:r>
              <a:rPr lang="de-DE" sz="2800" dirty="0">
                <a:solidFill>
                  <a:prstClr val="white"/>
                </a:solidFill>
              </a:rPr>
              <a:t>ECONSTRUCTION</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64</a:t>
            </a:fld>
            <a:endParaRPr lang="en-GB" dirty="0"/>
          </a:p>
        </p:txBody>
      </p:sp>
      <p:grpSp>
        <p:nvGrpSpPr>
          <p:cNvPr id="9" name="Group 8">
            <a:extLst>
              <a:ext uri="{FF2B5EF4-FFF2-40B4-BE49-F238E27FC236}">
                <a16:creationId xmlns:a16="http://schemas.microsoft.com/office/drawing/2014/main" id="{D50153F9-3F0E-4A72-98FD-11BC6B28E01D}"/>
              </a:ext>
            </a:extLst>
          </p:cNvPr>
          <p:cNvGrpSpPr/>
          <p:nvPr/>
        </p:nvGrpSpPr>
        <p:grpSpPr>
          <a:xfrm>
            <a:off x="114155" y="6238844"/>
            <a:ext cx="3344333" cy="307777"/>
            <a:chOff x="114155" y="6238844"/>
            <a:chExt cx="3080307" cy="307777"/>
          </a:xfrm>
        </p:grpSpPr>
        <p:sp>
          <p:nvSpPr>
            <p:cNvPr id="23" name="TextBox 22"/>
            <p:cNvSpPr txBox="1"/>
            <p:nvPr/>
          </p:nvSpPr>
          <p:spPr>
            <a:xfrm>
              <a:off x="395743" y="6238844"/>
              <a:ext cx="2798719" cy="307777"/>
            </a:xfrm>
            <a:prstGeom prst="rect">
              <a:avLst/>
            </a:prstGeom>
            <a:noFill/>
          </p:spPr>
          <p:txBody>
            <a:bodyPr wrap="square" rtlCol="0">
              <a:spAutoFit/>
            </a:bodyPr>
            <a:lstStyle/>
            <a:p>
              <a:r>
                <a:rPr lang="en-GB" sz="1400" b="1" i="1" dirty="0"/>
                <a:t>C. Blume, J. Phys. G 31, S57 (2005)</a:t>
              </a:r>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55" y="6309888"/>
              <a:ext cx="327122" cy="216024"/>
            </a:xfrm>
            <a:prstGeom prst="rect">
              <a:avLst/>
            </a:prstGeom>
          </p:spPr>
        </p:pic>
      </p:grpSp>
      <p:sp>
        <p:nvSpPr>
          <p:cNvPr id="10" name="TextBox 9">
            <a:extLst>
              <a:ext uri="{FF2B5EF4-FFF2-40B4-BE49-F238E27FC236}">
                <a16:creationId xmlns:a16="http://schemas.microsoft.com/office/drawing/2014/main" id="{1F87D8F7-A9FF-4953-B104-A8B52E05BC2A}"/>
              </a:ext>
            </a:extLst>
          </p:cNvPr>
          <p:cNvSpPr txBox="1"/>
          <p:nvPr/>
        </p:nvSpPr>
        <p:spPr>
          <a:xfrm>
            <a:off x="584653" y="955023"/>
            <a:ext cx="891591" cy="523220"/>
          </a:xfrm>
          <a:prstGeom prst="rect">
            <a:avLst/>
          </a:prstGeom>
          <a:noFill/>
        </p:spPr>
        <p:txBody>
          <a:bodyPr wrap="none" rtlCol="0">
            <a:spAutoFit/>
          </a:bodyPr>
          <a:lstStyle/>
          <a:p>
            <a:r>
              <a:rPr lang="en-US" sz="2800" b="1" dirty="0">
                <a:solidFill>
                  <a:srgbClr val="002060"/>
                </a:solidFill>
              </a:rPr>
              <a:t>CBM</a:t>
            </a:r>
            <a:endParaRPr lang="en-DE" sz="2800" b="1" dirty="0">
              <a:solidFill>
                <a:srgbClr val="002060"/>
              </a:solidFill>
            </a:endParaRPr>
          </a:p>
        </p:txBody>
      </p:sp>
      <p:sp>
        <p:nvSpPr>
          <p:cNvPr id="30" name="TextBox 29">
            <a:extLst>
              <a:ext uri="{FF2B5EF4-FFF2-40B4-BE49-F238E27FC236}">
                <a16:creationId xmlns:a16="http://schemas.microsoft.com/office/drawing/2014/main" id="{059812D3-B767-4AA5-9422-FA7CF835A326}"/>
              </a:ext>
            </a:extLst>
          </p:cNvPr>
          <p:cNvSpPr txBox="1"/>
          <p:nvPr/>
        </p:nvSpPr>
        <p:spPr>
          <a:xfrm>
            <a:off x="4656000" y="821939"/>
            <a:ext cx="7429485" cy="400110"/>
          </a:xfrm>
          <a:prstGeom prst="rect">
            <a:avLst/>
          </a:prstGeom>
          <a:noFill/>
        </p:spPr>
        <p:txBody>
          <a:bodyPr wrap="square" rtlCol="0">
            <a:spAutoFit/>
          </a:bodyPr>
          <a:lstStyle/>
          <a:p>
            <a:pPr algn="ctr"/>
            <a:r>
              <a:rPr lang="en-US" sz="2000" b="1" i="1" u="sng" dirty="0">
                <a:solidFill>
                  <a:srgbClr val="002060"/>
                </a:solidFill>
              </a:rPr>
              <a:t>STAR BES-II Performance at </a:t>
            </a:r>
            <a:r>
              <a:rPr lang="en-US" sz="2000" b="1" i="1" u="sng" dirty="0" err="1">
                <a:solidFill>
                  <a:srgbClr val="002060"/>
                </a:solidFill>
              </a:rPr>
              <a:t>Au+Au</a:t>
            </a:r>
            <a:r>
              <a:rPr lang="en-US" sz="2000" b="1" i="1" u="sng" dirty="0">
                <a:solidFill>
                  <a:srgbClr val="002060"/>
                </a:solidFill>
              </a:rPr>
              <a:t> collisions 14.5 GeV (200M events)</a:t>
            </a:r>
          </a:p>
        </p:txBody>
      </p:sp>
      <p:grpSp>
        <p:nvGrpSpPr>
          <p:cNvPr id="32" name="Group 31">
            <a:extLst>
              <a:ext uri="{FF2B5EF4-FFF2-40B4-BE49-F238E27FC236}">
                <a16:creationId xmlns:a16="http://schemas.microsoft.com/office/drawing/2014/main" id="{7FF6329E-831B-453B-8E61-C3DDBDF3022F}"/>
              </a:ext>
            </a:extLst>
          </p:cNvPr>
          <p:cNvGrpSpPr/>
          <p:nvPr/>
        </p:nvGrpSpPr>
        <p:grpSpPr>
          <a:xfrm>
            <a:off x="7104000" y="6074984"/>
            <a:ext cx="5281961" cy="738664"/>
            <a:chOff x="125472" y="6279742"/>
            <a:chExt cx="4646468" cy="738664"/>
          </a:xfrm>
        </p:grpSpPr>
        <p:sp>
          <p:nvSpPr>
            <p:cNvPr id="34" name="TextBox 33">
              <a:extLst>
                <a:ext uri="{FF2B5EF4-FFF2-40B4-BE49-F238E27FC236}">
                  <a16:creationId xmlns:a16="http://schemas.microsoft.com/office/drawing/2014/main" id="{0A872051-6D2F-4ED4-BBEB-73ECF1354BEC}"/>
                </a:ext>
              </a:extLst>
            </p:cNvPr>
            <p:cNvSpPr txBox="1"/>
            <p:nvPr/>
          </p:nvSpPr>
          <p:spPr>
            <a:xfrm>
              <a:off x="394709" y="6279742"/>
              <a:ext cx="4377231" cy="738664"/>
            </a:xfrm>
            <a:prstGeom prst="rect">
              <a:avLst/>
            </a:prstGeom>
            <a:noFill/>
          </p:spPr>
          <p:txBody>
            <a:bodyPr wrap="square" rtlCol="0">
              <a:spAutoFit/>
            </a:bodyPr>
            <a:lstStyle/>
            <a:p>
              <a:r>
                <a:rPr lang="en-GB" sz="1400" b="1" i="1" dirty="0"/>
                <a:t>I. </a:t>
              </a:r>
              <a:r>
                <a:rPr lang="en-GB" sz="1400" b="1" i="1" dirty="0" err="1"/>
                <a:t>Vassiliev</a:t>
              </a:r>
              <a:r>
                <a:rPr lang="en-GB" sz="1400" b="1" i="1" dirty="0"/>
                <a:t>, </a:t>
              </a:r>
              <a:r>
                <a:rPr lang="en-US" sz="1400" b="1" i="1" dirty="0"/>
                <a:t>3rd EMMI Workshop on Anti-Matter, Hyper-Matter and Exotica Production at the LHC (</a:t>
              </a:r>
              <a:r>
                <a:rPr lang="en-GB" sz="1400" b="1" i="1" dirty="0"/>
                <a:t>2019) </a:t>
              </a:r>
            </a:p>
          </p:txBody>
        </p:sp>
        <p:pic>
          <p:nvPicPr>
            <p:cNvPr id="35" name="Picture 34">
              <a:extLst>
                <a:ext uri="{FF2B5EF4-FFF2-40B4-BE49-F238E27FC236}">
                  <a16:creationId xmlns:a16="http://schemas.microsoft.com/office/drawing/2014/main" id="{DAA96294-6D1C-4D70-A756-60D9708CDA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26" name="Rectangle 25">
            <a:extLst>
              <a:ext uri="{FF2B5EF4-FFF2-40B4-BE49-F238E27FC236}">
                <a16:creationId xmlns:a16="http://schemas.microsoft.com/office/drawing/2014/main" id="{21206576-30FB-44E4-959A-CBAACBD61380}"/>
              </a:ext>
            </a:extLst>
          </p:cNvPr>
          <p:cNvSpPr/>
          <p:nvPr/>
        </p:nvSpPr>
        <p:spPr>
          <a:xfrm>
            <a:off x="1451587" y="907137"/>
            <a:ext cx="1332413" cy="4993976"/>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800" b="1" dirty="0">
              <a:solidFill>
                <a:srgbClr val="002060"/>
              </a:solidFill>
            </a:endParaRPr>
          </a:p>
        </p:txBody>
      </p:sp>
      <p:sp>
        <p:nvSpPr>
          <p:cNvPr id="27" name="TextBox 26">
            <a:extLst>
              <a:ext uri="{FF2B5EF4-FFF2-40B4-BE49-F238E27FC236}">
                <a16:creationId xmlns:a16="http://schemas.microsoft.com/office/drawing/2014/main" id="{1AD969FD-9E36-464B-9B47-D93B23F71F89}"/>
              </a:ext>
            </a:extLst>
          </p:cNvPr>
          <p:cNvSpPr txBox="1"/>
          <p:nvPr/>
        </p:nvSpPr>
        <p:spPr>
          <a:xfrm>
            <a:off x="1789794" y="955292"/>
            <a:ext cx="1848583" cy="523220"/>
          </a:xfrm>
          <a:prstGeom prst="rect">
            <a:avLst/>
          </a:prstGeom>
          <a:noFill/>
        </p:spPr>
        <p:txBody>
          <a:bodyPr wrap="none" rtlCol="0">
            <a:spAutoFit/>
          </a:bodyPr>
          <a:lstStyle/>
          <a:p>
            <a:r>
              <a:rPr lang="en-US" sz="2800" b="1" dirty="0">
                <a:solidFill>
                  <a:srgbClr val="C00000"/>
                </a:solidFill>
              </a:rPr>
              <a:t>STAR BES-II</a:t>
            </a:r>
            <a:endParaRPr lang="en-DE" sz="2800" b="1" dirty="0">
              <a:solidFill>
                <a:srgbClr val="C00000"/>
              </a:solidFill>
            </a:endParaRPr>
          </a:p>
        </p:txBody>
      </p:sp>
      <p:grpSp>
        <p:nvGrpSpPr>
          <p:cNvPr id="21" name="Group 20">
            <a:extLst>
              <a:ext uri="{FF2B5EF4-FFF2-40B4-BE49-F238E27FC236}">
                <a16:creationId xmlns:a16="http://schemas.microsoft.com/office/drawing/2014/main" id="{D15CCC45-B656-4567-839F-BE92CC74D51E}"/>
              </a:ext>
            </a:extLst>
          </p:cNvPr>
          <p:cNvGrpSpPr/>
          <p:nvPr/>
        </p:nvGrpSpPr>
        <p:grpSpPr>
          <a:xfrm>
            <a:off x="4919326" y="1221765"/>
            <a:ext cx="6560551" cy="4821271"/>
            <a:chOff x="4935449" y="1343474"/>
            <a:chExt cx="6560551" cy="4821271"/>
          </a:xfrm>
        </p:grpSpPr>
        <p:pic>
          <p:nvPicPr>
            <p:cNvPr id="12" name="Picture 11">
              <a:extLst>
                <a:ext uri="{FF2B5EF4-FFF2-40B4-BE49-F238E27FC236}">
                  <a16:creationId xmlns:a16="http://schemas.microsoft.com/office/drawing/2014/main" id="{5B283C89-18A4-445F-8A20-07E4AE2D6C84}"/>
                </a:ext>
              </a:extLst>
            </p:cNvPr>
            <p:cNvPicPr>
              <a:picLocks noChangeAspect="1"/>
            </p:cNvPicPr>
            <p:nvPr/>
          </p:nvPicPr>
          <p:blipFill rotWithShape="1">
            <a:blip r:embed="rId5"/>
            <a:srcRect l="23717" t="31758" r="42914" b="19420"/>
            <a:stretch/>
          </p:blipFill>
          <p:spPr>
            <a:xfrm>
              <a:off x="4967983" y="1343474"/>
              <a:ext cx="2861252" cy="2354734"/>
            </a:xfrm>
            <a:prstGeom prst="rect">
              <a:avLst/>
            </a:prstGeom>
          </p:spPr>
        </p:pic>
        <p:pic>
          <p:nvPicPr>
            <p:cNvPr id="13" name="Picture 12">
              <a:extLst>
                <a:ext uri="{FF2B5EF4-FFF2-40B4-BE49-F238E27FC236}">
                  <a16:creationId xmlns:a16="http://schemas.microsoft.com/office/drawing/2014/main" id="{50882961-7AFC-4AA2-926C-ED0637180393}"/>
                </a:ext>
              </a:extLst>
            </p:cNvPr>
            <p:cNvPicPr>
              <a:picLocks noChangeAspect="1"/>
            </p:cNvPicPr>
            <p:nvPr/>
          </p:nvPicPr>
          <p:blipFill rotWithShape="1">
            <a:blip r:embed="rId6"/>
            <a:srcRect l="31522" t="32152" r="35236" b="19590"/>
            <a:stretch/>
          </p:blipFill>
          <p:spPr>
            <a:xfrm>
              <a:off x="8499797" y="1343474"/>
              <a:ext cx="2874740" cy="2347515"/>
            </a:xfrm>
            <a:prstGeom prst="rect">
              <a:avLst/>
            </a:prstGeom>
          </p:spPr>
        </p:pic>
        <p:pic>
          <p:nvPicPr>
            <p:cNvPr id="19" name="Picture 18">
              <a:extLst>
                <a:ext uri="{FF2B5EF4-FFF2-40B4-BE49-F238E27FC236}">
                  <a16:creationId xmlns:a16="http://schemas.microsoft.com/office/drawing/2014/main" id="{6958EE73-2E04-4185-AC45-6489B648E2C9}"/>
                </a:ext>
              </a:extLst>
            </p:cNvPr>
            <p:cNvPicPr>
              <a:picLocks noChangeAspect="1"/>
            </p:cNvPicPr>
            <p:nvPr/>
          </p:nvPicPr>
          <p:blipFill rotWithShape="1">
            <a:blip r:embed="rId7"/>
            <a:srcRect l="13386" t="41601" r="53544" b="10726"/>
            <a:stretch/>
          </p:blipFill>
          <p:spPr>
            <a:xfrm>
              <a:off x="4935449" y="3766335"/>
              <a:ext cx="2929026" cy="2375048"/>
            </a:xfrm>
            <a:prstGeom prst="rect">
              <a:avLst/>
            </a:prstGeom>
          </p:spPr>
        </p:pic>
        <p:pic>
          <p:nvPicPr>
            <p:cNvPr id="20" name="Picture 19">
              <a:extLst>
                <a:ext uri="{FF2B5EF4-FFF2-40B4-BE49-F238E27FC236}">
                  <a16:creationId xmlns:a16="http://schemas.microsoft.com/office/drawing/2014/main" id="{30143768-2BC5-4ED4-A991-5DC62FBC5790}"/>
                </a:ext>
              </a:extLst>
            </p:cNvPr>
            <p:cNvPicPr>
              <a:picLocks noChangeAspect="1"/>
            </p:cNvPicPr>
            <p:nvPr/>
          </p:nvPicPr>
          <p:blipFill rotWithShape="1">
            <a:blip r:embed="rId8"/>
            <a:srcRect l="38165" t="41601" r="28254" b="10449"/>
            <a:stretch/>
          </p:blipFill>
          <p:spPr>
            <a:xfrm>
              <a:off x="8499797" y="3758216"/>
              <a:ext cx="2996203" cy="2406529"/>
            </a:xfrm>
            <a:prstGeom prst="rect">
              <a:avLst/>
            </a:prstGeom>
          </p:spPr>
        </p:pic>
      </p:grpSp>
      <p:sp>
        <p:nvSpPr>
          <p:cNvPr id="28" name="Rectangle 27">
            <a:extLst>
              <a:ext uri="{FF2B5EF4-FFF2-40B4-BE49-F238E27FC236}">
                <a16:creationId xmlns:a16="http://schemas.microsoft.com/office/drawing/2014/main" id="{1AADD553-EFD4-477B-A3A1-9BD4D68A54BB}"/>
              </a:ext>
            </a:extLst>
          </p:cNvPr>
          <p:cNvSpPr/>
          <p:nvPr/>
        </p:nvSpPr>
        <p:spPr>
          <a:xfrm>
            <a:off x="5274955" y="3228227"/>
            <a:ext cx="6261105" cy="830997"/>
          </a:xfrm>
          <a:prstGeom prst="rect">
            <a:avLst/>
          </a:prstGeom>
          <a:solidFill>
            <a:srgbClr val="FF6666"/>
          </a:solidFill>
          <a:ln w="38100">
            <a:solidFill>
              <a:schemeClr val="tx1"/>
            </a:solidFill>
          </a:ln>
        </p:spPr>
        <p:txBody>
          <a:bodyPr wrap="square">
            <a:spAutoFit/>
          </a:bodyPr>
          <a:lstStyle/>
          <a:p>
            <a:pPr algn="ctr"/>
            <a:r>
              <a:rPr lang="en-US" sz="2400" b="1" dirty="0"/>
              <a:t>CBM’s online particle reconstruction package (KFPF) works seamlessly with STAR BES-II </a:t>
            </a:r>
            <a:endParaRPr lang="en-DE" sz="2400" b="1" dirty="0"/>
          </a:p>
        </p:txBody>
      </p:sp>
    </p:spTree>
    <p:extLst>
      <p:ext uri="{BB962C8B-B14F-4D97-AF65-F5344CB8AC3E}">
        <p14:creationId xmlns:p14="http://schemas.microsoft.com/office/powerpoint/2010/main" val="4292572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11A63-677E-4346-BCFC-9CC6D44F8C9E}"/>
              </a:ext>
            </a:extLst>
          </p:cNvPr>
          <p:cNvSpPr>
            <a:spLocks noGrp="1"/>
          </p:cNvSpPr>
          <p:nvPr>
            <p:ph type="title"/>
          </p:nvPr>
        </p:nvSpPr>
        <p:spPr/>
        <p:txBody>
          <a:bodyPr/>
          <a:lstStyle/>
          <a:p>
            <a:r>
              <a:rPr lang="en-US" dirty="0"/>
              <a:t>CBM’S P</a:t>
            </a:r>
            <a:r>
              <a:rPr lang="en-US" sz="2800" dirty="0"/>
              <a:t>ERFORMANCE</a:t>
            </a:r>
            <a:r>
              <a:rPr lang="en-US" dirty="0"/>
              <a:t> F</a:t>
            </a:r>
            <a:r>
              <a:rPr lang="en-US" sz="2800" dirty="0"/>
              <a:t>OR</a:t>
            </a:r>
            <a:r>
              <a:rPr lang="en-US" dirty="0"/>
              <a:t> D</a:t>
            </a:r>
            <a:r>
              <a:rPr lang="en-US" sz="2800" dirty="0"/>
              <a:t>IRECTED</a:t>
            </a:r>
            <a:r>
              <a:rPr lang="en-US" dirty="0"/>
              <a:t> F</a:t>
            </a:r>
            <a:r>
              <a:rPr lang="en-US" sz="2800" dirty="0"/>
              <a:t>LOW</a:t>
            </a:r>
            <a:r>
              <a:rPr lang="en-US" dirty="0"/>
              <a:t> (v</a:t>
            </a:r>
            <a:r>
              <a:rPr lang="en-US" baseline="-25000" dirty="0"/>
              <a:t>1</a:t>
            </a:r>
            <a:r>
              <a:rPr lang="en-US" dirty="0"/>
              <a:t>)</a:t>
            </a:r>
            <a:endParaRPr lang="en-DE" dirty="0"/>
          </a:p>
        </p:txBody>
      </p:sp>
      <p:sp>
        <p:nvSpPr>
          <p:cNvPr id="3" name="Date Placeholder 2">
            <a:extLst>
              <a:ext uri="{FF2B5EF4-FFF2-40B4-BE49-F238E27FC236}">
                <a16:creationId xmlns:a16="http://schemas.microsoft.com/office/drawing/2014/main" id="{96A5975E-21D3-4038-A902-27C8E3FCAE51}"/>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D443F045-F19F-4C99-822D-01827F249C9A}"/>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4DDF3051-4BEA-450A-925E-EA89B5FD8B2E}"/>
              </a:ext>
            </a:extLst>
          </p:cNvPr>
          <p:cNvSpPr>
            <a:spLocks noGrp="1"/>
          </p:cNvSpPr>
          <p:nvPr>
            <p:ph type="sldNum" sz="quarter" idx="12"/>
          </p:nvPr>
        </p:nvSpPr>
        <p:spPr/>
        <p:txBody>
          <a:bodyPr/>
          <a:lstStyle/>
          <a:p>
            <a:fld id="{2A4535BA-AEF2-4785-BF1B-EDE950106C20}" type="slidenum">
              <a:rPr lang="en-GB" smtClean="0"/>
              <a:pPr/>
              <a:t>65</a:t>
            </a:fld>
            <a:endParaRPr lang="en-GB" dirty="0"/>
          </a:p>
        </p:txBody>
      </p:sp>
      <p:sp>
        <p:nvSpPr>
          <p:cNvPr id="9" name="TextBox 8">
            <a:extLst>
              <a:ext uri="{FF2B5EF4-FFF2-40B4-BE49-F238E27FC236}">
                <a16:creationId xmlns:a16="http://schemas.microsoft.com/office/drawing/2014/main" id="{B14F7941-5533-4A89-8388-B0C6EE76B870}"/>
              </a:ext>
            </a:extLst>
          </p:cNvPr>
          <p:cNvSpPr txBox="1"/>
          <p:nvPr/>
        </p:nvSpPr>
        <p:spPr>
          <a:xfrm>
            <a:off x="2215633" y="855003"/>
            <a:ext cx="7760732" cy="461665"/>
          </a:xfrm>
          <a:prstGeom prst="rect">
            <a:avLst/>
          </a:prstGeom>
          <a:solidFill>
            <a:srgbClr val="92D050"/>
          </a:solidFill>
        </p:spPr>
        <p:txBody>
          <a:bodyPr wrap="square" rtlCol="0">
            <a:spAutoFit/>
          </a:bodyPr>
          <a:lstStyle/>
          <a:p>
            <a:pPr algn="ctr"/>
            <a:r>
              <a:rPr lang="en-US" sz="2400" b="1" i="1" u="sng" dirty="0">
                <a:solidFill>
                  <a:srgbClr val="002060"/>
                </a:solidFill>
              </a:rPr>
              <a:t>CBM Performance using </a:t>
            </a:r>
            <a:r>
              <a:rPr lang="en-US" sz="2400" b="1" i="1" u="sng" dirty="0" err="1">
                <a:solidFill>
                  <a:srgbClr val="002060"/>
                </a:solidFill>
              </a:rPr>
              <a:t>UrQMD</a:t>
            </a:r>
            <a:r>
              <a:rPr lang="en-US" sz="2400" b="1" i="1" u="sng" dirty="0">
                <a:solidFill>
                  <a:srgbClr val="002060"/>
                </a:solidFill>
              </a:rPr>
              <a:t>  </a:t>
            </a:r>
            <a:r>
              <a:rPr lang="en-US" sz="2400" b="1" i="1" u="sng" dirty="0" err="1">
                <a:solidFill>
                  <a:srgbClr val="002060"/>
                </a:solidFill>
              </a:rPr>
              <a:t>Au+Au</a:t>
            </a:r>
            <a:r>
              <a:rPr lang="en-US" sz="2400" b="1" i="1" u="sng" dirty="0">
                <a:solidFill>
                  <a:srgbClr val="002060"/>
                </a:solidFill>
              </a:rPr>
              <a:t> collisions 10 </a:t>
            </a:r>
            <a:r>
              <a:rPr lang="en-US" sz="2400" b="1" i="1" u="sng" dirty="0" err="1">
                <a:solidFill>
                  <a:srgbClr val="002060"/>
                </a:solidFill>
              </a:rPr>
              <a:t>AGeV</a:t>
            </a:r>
            <a:endParaRPr lang="en-US" sz="2400" b="1" i="1" u="sng" dirty="0">
              <a:solidFill>
                <a:srgbClr val="002060"/>
              </a:solidFill>
            </a:endParaRPr>
          </a:p>
        </p:txBody>
      </p:sp>
      <p:sp>
        <p:nvSpPr>
          <p:cNvPr id="18" name="Rectangle 17">
            <a:extLst>
              <a:ext uri="{FF2B5EF4-FFF2-40B4-BE49-F238E27FC236}">
                <a16:creationId xmlns:a16="http://schemas.microsoft.com/office/drawing/2014/main" id="{AC1BC605-AB70-48BE-81EC-C00EB86D75F0}"/>
              </a:ext>
            </a:extLst>
          </p:cNvPr>
          <p:cNvSpPr/>
          <p:nvPr/>
        </p:nvSpPr>
        <p:spPr>
          <a:xfrm>
            <a:off x="336000" y="5509521"/>
            <a:ext cx="6705687" cy="830997"/>
          </a:xfrm>
          <a:prstGeom prst="rect">
            <a:avLst/>
          </a:prstGeom>
          <a:solidFill>
            <a:srgbClr val="FF0000">
              <a:alpha val="60000"/>
            </a:srgbClr>
          </a:solidFill>
          <a:ln w="38100">
            <a:solidFill>
              <a:schemeClr val="tx1"/>
            </a:solidFill>
          </a:ln>
        </p:spPr>
        <p:txBody>
          <a:bodyPr wrap="square">
            <a:spAutoFit/>
          </a:bodyPr>
          <a:lstStyle/>
          <a:p>
            <a:pPr algn="ctr"/>
            <a:r>
              <a:rPr lang="en-US" sz="2400" b="1" dirty="0"/>
              <a:t>“Input” model v</a:t>
            </a:r>
            <a:r>
              <a:rPr lang="en-US" sz="2400" b="1" baseline="-25000" dirty="0"/>
              <a:t>1</a:t>
            </a:r>
            <a:r>
              <a:rPr lang="en-US" sz="2400" b="1" dirty="0"/>
              <a:t> is recovered using “data-driven” methods with projectile spectators</a:t>
            </a:r>
            <a:endParaRPr lang="en-DE" sz="2400" b="1" dirty="0"/>
          </a:p>
        </p:txBody>
      </p:sp>
      <p:grpSp>
        <p:nvGrpSpPr>
          <p:cNvPr id="19" name="Group 18">
            <a:extLst>
              <a:ext uri="{FF2B5EF4-FFF2-40B4-BE49-F238E27FC236}">
                <a16:creationId xmlns:a16="http://schemas.microsoft.com/office/drawing/2014/main" id="{29621A7C-92CA-463B-92EC-F76E6C63AFCE}"/>
              </a:ext>
            </a:extLst>
          </p:cNvPr>
          <p:cNvGrpSpPr/>
          <p:nvPr/>
        </p:nvGrpSpPr>
        <p:grpSpPr>
          <a:xfrm>
            <a:off x="7320000" y="5717078"/>
            <a:ext cx="4872000" cy="738664"/>
            <a:chOff x="125472" y="6279742"/>
            <a:chExt cx="4285831" cy="738664"/>
          </a:xfrm>
        </p:grpSpPr>
        <p:sp>
          <p:nvSpPr>
            <p:cNvPr id="20" name="TextBox 19">
              <a:extLst>
                <a:ext uri="{FF2B5EF4-FFF2-40B4-BE49-F238E27FC236}">
                  <a16:creationId xmlns:a16="http://schemas.microsoft.com/office/drawing/2014/main" id="{26BDD62B-C014-44F1-9F8B-600CF1598293}"/>
                </a:ext>
              </a:extLst>
            </p:cNvPr>
            <p:cNvSpPr txBox="1"/>
            <p:nvPr/>
          </p:nvSpPr>
          <p:spPr>
            <a:xfrm>
              <a:off x="394710" y="6279742"/>
              <a:ext cx="4016593" cy="738664"/>
            </a:xfrm>
            <a:prstGeom prst="rect">
              <a:avLst/>
            </a:prstGeom>
            <a:noFill/>
          </p:spPr>
          <p:txBody>
            <a:bodyPr wrap="square" rtlCol="0">
              <a:spAutoFit/>
            </a:bodyPr>
            <a:lstStyle/>
            <a:p>
              <a:r>
                <a:rPr lang="en-US" sz="1400" b="1" i="1" dirty="0"/>
                <a:t>V. </a:t>
              </a:r>
              <a:r>
                <a:rPr lang="en-US" sz="1400" b="1" i="1" dirty="0" err="1"/>
                <a:t>Klochkov</a:t>
              </a:r>
              <a:r>
                <a:rPr lang="en-US" sz="1400" b="1" i="1" dirty="0"/>
                <a:t>, PhD Thesis – Uni. Frankfurt (2019)</a:t>
              </a:r>
            </a:p>
            <a:p>
              <a:r>
                <a:rPr lang="en-US" sz="1400" b="1" i="1" dirty="0"/>
                <a:t>O. </a:t>
              </a:r>
              <a:r>
                <a:rPr lang="en-US" sz="1400" b="1" i="1" dirty="0" err="1"/>
                <a:t>Golosov</a:t>
              </a:r>
              <a:r>
                <a:rPr lang="en-US" sz="1400" b="1" i="1" dirty="0"/>
                <a:t> et al., Quark Matter (2019)</a:t>
              </a:r>
            </a:p>
            <a:p>
              <a:r>
                <a:rPr lang="en-US" sz="1400" b="1" i="1" dirty="0"/>
                <a:t>O. </a:t>
              </a:r>
              <a:r>
                <a:rPr lang="en-US" sz="1400" b="1" i="1" dirty="0" err="1"/>
                <a:t>Golosov</a:t>
              </a:r>
              <a:r>
                <a:rPr lang="en-US" sz="1400" b="1" i="1" dirty="0"/>
                <a:t> et al., 34</a:t>
              </a:r>
              <a:r>
                <a:rPr lang="en-US" sz="1400" b="1" i="1" baseline="30000" dirty="0"/>
                <a:t>th</a:t>
              </a:r>
              <a:r>
                <a:rPr lang="en-US" sz="1400" b="1" i="1" dirty="0"/>
                <a:t> CBM Collaboration Meeting (2019)</a:t>
              </a:r>
              <a:endParaRPr lang="en-GB" sz="1400" b="1" i="1" dirty="0"/>
            </a:p>
          </p:txBody>
        </p:sp>
        <p:pic>
          <p:nvPicPr>
            <p:cNvPr id="21" name="Picture 20">
              <a:extLst>
                <a:ext uri="{FF2B5EF4-FFF2-40B4-BE49-F238E27FC236}">
                  <a16:creationId xmlns:a16="http://schemas.microsoft.com/office/drawing/2014/main" id="{41F5CCFE-3A47-4392-BEB7-51033B53B5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pic>
        <p:nvPicPr>
          <p:cNvPr id="2050" name="Picture 2">
            <a:extLst>
              <a:ext uri="{FF2B5EF4-FFF2-40B4-BE49-F238E27FC236}">
                <a16:creationId xmlns:a16="http://schemas.microsoft.com/office/drawing/2014/main" id="{0F93C37F-398B-4BC3-9123-1063B2A716C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27" t="4179" r="3554" b="1706"/>
          <a:stretch/>
        </p:blipFill>
        <p:spPr bwMode="auto">
          <a:xfrm>
            <a:off x="6301014" y="1335756"/>
            <a:ext cx="5323717" cy="4078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455F47C-0528-4787-A37D-470FFE13BA5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27" t="4848" r="4368" b="1706"/>
          <a:stretch/>
        </p:blipFill>
        <p:spPr bwMode="auto">
          <a:xfrm>
            <a:off x="513942" y="1369982"/>
            <a:ext cx="5251194" cy="40292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BA1AA0D-CD96-4E24-B403-140ABC71A24D}"/>
                  </a:ext>
                </a:extLst>
              </p:cNvPr>
              <p:cNvSpPr txBox="1"/>
              <p:nvPr/>
            </p:nvSpPr>
            <p:spPr>
              <a:xfrm>
                <a:off x="2675733" y="4227051"/>
                <a:ext cx="3089403" cy="400110"/>
              </a:xfrm>
              <a:prstGeom prst="rect">
                <a:avLst/>
              </a:prstGeom>
              <a:noFill/>
            </p:spPr>
            <p:txBody>
              <a:bodyPr wrap="square" rtlCol="0">
                <a:spAutoFit/>
              </a:bodyPr>
              <a:lstStyle/>
              <a:p>
                <a:pPr algn="ctr"/>
                <a14:m>
                  <m:oMath xmlns:m="http://schemas.openxmlformats.org/officeDocument/2006/math">
                    <m:sSup>
                      <m:sSupPr>
                        <m:ctrlPr>
                          <a:rPr lang="en-US" sz="2000" b="1"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ea typeface="Cambria Math" panose="02040503050406030204" pitchFamily="18" charset="0"/>
                          </a:rPr>
                          <m:t>𝛑</m:t>
                        </m:r>
                      </m:e>
                      <m:sup>
                        <m:r>
                          <a:rPr lang="en-US" sz="2000" b="1" i="0" smtClean="0">
                            <a:solidFill>
                              <a:srgbClr val="C00000"/>
                            </a:solidFill>
                            <a:latin typeface="Cambria Math" panose="02040503050406030204" pitchFamily="18" charset="0"/>
                            <a:ea typeface="Cambria Math" panose="02040503050406030204" pitchFamily="18" charset="0"/>
                          </a:rPr>
                          <m:t>+</m:t>
                        </m:r>
                      </m:sup>
                    </m:sSup>
                  </m:oMath>
                </a14:m>
                <a:r>
                  <a:rPr lang="en-US" sz="2000" b="1" dirty="0">
                    <a:solidFill>
                      <a:srgbClr val="C00000"/>
                    </a:solidFill>
                  </a:rPr>
                  <a:t> Centrality Dependence</a:t>
                </a:r>
              </a:p>
            </p:txBody>
          </p:sp>
        </mc:Choice>
        <mc:Fallback xmlns="">
          <p:sp>
            <p:nvSpPr>
              <p:cNvPr id="23" name="TextBox 22">
                <a:extLst>
                  <a:ext uri="{FF2B5EF4-FFF2-40B4-BE49-F238E27FC236}">
                    <a16:creationId xmlns:a16="http://schemas.microsoft.com/office/drawing/2014/main" id="{CBA1AA0D-CD96-4E24-B403-140ABC71A24D}"/>
                  </a:ext>
                </a:extLst>
              </p:cNvPr>
              <p:cNvSpPr txBox="1">
                <a:spLocks noRot="1" noChangeAspect="1" noMove="1" noResize="1" noEditPoints="1" noAdjustHandles="1" noChangeArrowheads="1" noChangeShapeType="1" noTextEdit="1"/>
              </p:cNvSpPr>
              <p:nvPr/>
            </p:nvSpPr>
            <p:spPr>
              <a:xfrm>
                <a:off x="2675733" y="4227051"/>
                <a:ext cx="3089403" cy="400110"/>
              </a:xfrm>
              <a:prstGeom prst="rect">
                <a:avLst/>
              </a:prstGeom>
              <a:blipFill>
                <a:blip r:embed="rId5"/>
                <a:stretch>
                  <a:fillRect t="-7576" r="-197" b="-25758"/>
                </a:stretch>
              </a:blipFill>
            </p:spPr>
            <p:txBody>
              <a:bodyPr/>
              <a:lstStyle/>
              <a:p>
                <a:r>
                  <a:rPr lang="en-DE">
                    <a:noFill/>
                  </a:rPr>
                  <a:t> </a:t>
                </a:r>
              </a:p>
            </p:txBody>
          </p:sp>
        </mc:Fallback>
      </mc:AlternateContent>
      <p:sp>
        <p:nvSpPr>
          <p:cNvPr id="6" name="Rectangle 5">
            <a:extLst>
              <a:ext uri="{FF2B5EF4-FFF2-40B4-BE49-F238E27FC236}">
                <a16:creationId xmlns:a16="http://schemas.microsoft.com/office/drawing/2014/main" id="{B014B07B-C57D-4722-8B7E-B205E370A2F6}"/>
              </a:ext>
            </a:extLst>
          </p:cNvPr>
          <p:cNvSpPr/>
          <p:nvPr/>
        </p:nvSpPr>
        <p:spPr>
          <a:xfrm>
            <a:off x="7248000" y="3933000"/>
            <a:ext cx="792000" cy="432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Rectangle 24">
            <a:extLst>
              <a:ext uri="{FF2B5EF4-FFF2-40B4-BE49-F238E27FC236}">
                <a16:creationId xmlns:a16="http://schemas.microsoft.com/office/drawing/2014/main" id="{84E285DF-4865-4D81-82F7-8EF25D8622D0}"/>
              </a:ext>
            </a:extLst>
          </p:cNvPr>
          <p:cNvSpPr/>
          <p:nvPr/>
        </p:nvSpPr>
        <p:spPr>
          <a:xfrm>
            <a:off x="7248000" y="4433466"/>
            <a:ext cx="792000" cy="432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12165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D78B-C354-4374-AB32-B8C3D9E4686B}"/>
              </a:ext>
            </a:extLst>
          </p:cNvPr>
          <p:cNvSpPr>
            <a:spLocks noGrp="1"/>
          </p:cNvSpPr>
          <p:nvPr>
            <p:ph type="title"/>
          </p:nvPr>
        </p:nvSpPr>
        <p:spPr/>
        <p:txBody>
          <a:bodyPr/>
          <a:lstStyle/>
          <a:p>
            <a:r>
              <a:rPr lang="en-US" dirty="0">
                <a:solidFill>
                  <a:prstClr val="white"/>
                </a:solidFill>
              </a:rPr>
              <a:t>N</a:t>
            </a:r>
            <a:r>
              <a:rPr lang="en-US" sz="2800" dirty="0">
                <a:solidFill>
                  <a:prstClr val="white"/>
                </a:solidFill>
              </a:rPr>
              <a:t>UCLEAR</a:t>
            </a:r>
            <a:r>
              <a:rPr lang="en-US" dirty="0">
                <a:solidFill>
                  <a:prstClr val="white"/>
                </a:solidFill>
              </a:rPr>
              <a:t> S</a:t>
            </a:r>
            <a:r>
              <a:rPr lang="en-US" sz="2800" dirty="0">
                <a:solidFill>
                  <a:prstClr val="white"/>
                </a:solidFill>
              </a:rPr>
              <a:t>YMMETRY</a:t>
            </a:r>
            <a:r>
              <a:rPr lang="en-US" dirty="0">
                <a:solidFill>
                  <a:prstClr val="white"/>
                </a:solidFill>
              </a:rPr>
              <a:t> E</a:t>
            </a:r>
            <a:r>
              <a:rPr lang="en-US" sz="2800" dirty="0">
                <a:solidFill>
                  <a:prstClr val="white"/>
                </a:solidFill>
              </a:rPr>
              <a:t>NERGY </a:t>
            </a:r>
            <a:r>
              <a:rPr lang="en-US" dirty="0">
                <a:solidFill>
                  <a:prstClr val="white"/>
                </a:solidFill>
              </a:rPr>
              <a:t>A</a:t>
            </a:r>
            <a:r>
              <a:rPr lang="en-US" sz="2800" dirty="0">
                <a:solidFill>
                  <a:prstClr val="white"/>
                </a:solidFill>
              </a:rPr>
              <a:t>T</a:t>
            </a:r>
            <a:r>
              <a:rPr lang="en-US" dirty="0">
                <a:solidFill>
                  <a:prstClr val="white"/>
                </a:solidFill>
              </a:rPr>
              <a:t> H</a:t>
            </a:r>
            <a:r>
              <a:rPr lang="en-US" sz="2800" dirty="0">
                <a:solidFill>
                  <a:prstClr val="white"/>
                </a:solidFill>
              </a:rPr>
              <a:t>IGHER</a:t>
            </a:r>
            <a:r>
              <a:rPr lang="en-US" dirty="0">
                <a:solidFill>
                  <a:prstClr val="white"/>
                </a:solidFill>
              </a:rPr>
              <a:t> D</a:t>
            </a:r>
            <a:r>
              <a:rPr lang="en-US" sz="2800" dirty="0">
                <a:solidFill>
                  <a:prstClr val="white"/>
                </a:solidFill>
              </a:rPr>
              <a:t>ENSITIES</a:t>
            </a:r>
            <a:r>
              <a:rPr lang="en-US" dirty="0">
                <a:solidFill>
                  <a:prstClr val="white"/>
                </a:solidFill>
              </a:rPr>
              <a:t> (</a:t>
            </a:r>
            <a:r>
              <a:rPr lang="el-GR" dirty="0">
                <a:solidFill>
                  <a:prstClr val="white"/>
                </a:solidFill>
              </a:rPr>
              <a:t>ρ</a:t>
            </a:r>
            <a:r>
              <a:rPr lang="en-US" dirty="0">
                <a:solidFill>
                  <a:prstClr val="white"/>
                </a:solidFill>
              </a:rPr>
              <a:t> </a:t>
            </a:r>
            <a:r>
              <a:rPr lang="el-GR" dirty="0">
                <a:solidFill>
                  <a:prstClr val="white"/>
                </a:solidFill>
              </a:rPr>
              <a:t>≥</a:t>
            </a:r>
            <a:r>
              <a:rPr lang="en-US" dirty="0">
                <a:solidFill>
                  <a:prstClr val="white"/>
                </a:solidFill>
              </a:rPr>
              <a:t> 2</a:t>
            </a:r>
            <a:r>
              <a:rPr lang="el-GR" dirty="0">
                <a:solidFill>
                  <a:prstClr val="white"/>
                </a:solidFill>
              </a:rPr>
              <a:t>ρ</a:t>
            </a:r>
            <a:r>
              <a:rPr lang="en-US" baseline="-25000" dirty="0">
                <a:solidFill>
                  <a:prstClr val="white"/>
                </a:solidFill>
              </a:rPr>
              <a:t>0</a:t>
            </a:r>
            <a:r>
              <a:rPr lang="en-US" dirty="0">
                <a:solidFill>
                  <a:prstClr val="white"/>
                </a:solidFill>
              </a:rPr>
              <a:t>)</a:t>
            </a:r>
            <a:endParaRPr lang="en-DE" dirty="0"/>
          </a:p>
        </p:txBody>
      </p:sp>
      <p:sp>
        <p:nvSpPr>
          <p:cNvPr id="3" name="Date Placeholder 2">
            <a:extLst>
              <a:ext uri="{FF2B5EF4-FFF2-40B4-BE49-F238E27FC236}">
                <a16:creationId xmlns:a16="http://schemas.microsoft.com/office/drawing/2014/main" id="{93577D26-0B74-493F-A920-0333A194C3C3}"/>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CA0D9166-D447-4F28-993B-EF451C4B4507}"/>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5415BD7A-D31D-4B1E-8BCF-D9F0F0B70CF6}"/>
              </a:ext>
            </a:extLst>
          </p:cNvPr>
          <p:cNvSpPr>
            <a:spLocks noGrp="1"/>
          </p:cNvSpPr>
          <p:nvPr>
            <p:ph type="sldNum" sz="quarter" idx="12"/>
          </p:nvPr>
        </p:nvSpPr>
        <p:spPr/>
        <p:txBody>
          <a:bodyPr/>
          <a:lstStyle/>
          <a:p>
            <a:fld id="{2A4535BA-AEF2-4785-BF1B-EDE950106C20}" type="slidenum">
              <a:rPr lang="en-GB" smtClean="0"/>
              <a:pPr/>
              <a:t>66</a:t>
            </a:fld>
            <a:endParaRPr lang="en-GB" dirty="0"/>
          </a:p>
        </p:txBody>
      </p:sp>
      <p:grpSp>
        <p:nvGrpSpPr>
          <p:cNvPr id="17" name="Group 16">
            <a:extLst>
              <a:ext uri="{FF2B5EF4-FFF2-40B4-BE49-F238E27FC236}">
                <a16:creationId xmlns:a16="http://schemas.microsoft.com/office/drawing/2014/main" id="{ACB73CD6-95C4-4B14-A3EB-8AEE36C9F217}"/>
              </a:ext>
            </a:extLst>
          </p:cNvPr>
          <p:cNvGrpSpPr/>
          <p:nvPr/>
        </p:nvGrpSpPr>
        <p:grpSpPr>
          <a:xfrm>
            <a:off x="1560000" y="907406"/>
            <a:ext cx="10584001" cy="5343180"/>
            <a:chOff x="1560000" y="907406"/>
            <a:chExt cx="10584001" cy="5343180"/>
          </a:xfrm>
        </p:grpSpPr>
        <p:pic>
          <p:nvPicPr>
            <p:cNvPr id="14" name="Grafik 3">
              <a:extLst>
                <a:ext uri="{FF2B5EF4-FFF2-40B4-BE49-F238E27FC236}">
                  <a16:creationId xmlns:a16="http://schemas.microsoft.com/office/drawing/2014/main" id="{7FDE3050-F310-4A26-8F6E-D47E151486FC}"/>
                </a:ext>
              </a:extLst>
            </p:cNvPr>
            <p:cNvPicPr>
              <a:picLocks noChangeAspect="1"/>
            </p:cNvPicPr>
            <p:nvPr/>
          </p:nvPicPr>
          <p:blipFill rotWithShape="1">
            <a:blip r:embed="rId2">
              <a:clrChange>
                <a:clrFrom>
                  <a:srgbClr val="3030B0"/>
                </a:clrFrom>
                <a:clrTo>
                  <a:srgbClr val="3030B0">
                    <a:alpha val="0"/>
                  </a:srgbClr>
                </a:clrTo>
              </a:clrChange>
              <a:extLst>
                <a:ext uri="{28A0092B-C50C-407E-A947-70E740481C1C}">
                  <a14:useLocalDpi xmlns:a14="http://schemas.microsoft.com/office/drawing/2010/main" val="0"/>
                </a:ext>
              </a:extLst>
            </a:blip>
            <a:srcRect l="21211" t="29068" r="33076" b="27975"/>
            <a:stretch/>
          </p:blipFill>
          <p:spPr>
            <a:xfrm>
              <a:off x="2136000" y="1138586"/>
              <a:ext cx="8753425" cy="5112000"/>
            </a:xfrm>
            <a:prstGeom prst="rect">
              <a:avLst/>
            </a:prstGeom>
          </p:spPr>
        </p:pic>
        <p:sp>
          <p:nvSpPr>
            <p:cNvPr id="8" name="TextBox 7">
              <a:extLst>
                <a:ext uri="{FF2B5EF4-FFF2-40B4-BE49-F238E27FC236}">
                  <a16:creationId xmlns:a16="http://schemas.microsoft.com/office/drawing/2014/main" id="{FB96CBFA-6D27-4421-BAF4-4C3C5D69EEC6}"/>
                </a:ext>
              </a:extLst>
            </p:cNvPr>
            <p:cNvSpPr txBox="1"/>
            <p:nvPr/>
          </p:nvSpPr>
          <p:spPr>
            <a:xfrm>
              <a:off x="1560000" y="1269000"/>
              <a:ext cx="2720283" cy="707886"/>
            </a:xfrm>
            <a:prstGeom prst="rect">
              <a:avLst/>
            </a:prstGeom>
            <a:noFill/>
          </p:spPr>
          <p:txBody>
            <a:bodyPr wrap="square" rtlCol="0">
              <a:spAutoFit/>
            </a:bodyPr>
            <a:lstStyle/>
            <a:p>
              <a:pPr algn="ctr"/>
              <a:r>
                <a:rPr lang="en-US" sz="2000" b="1" dirty="0">
                  <a:solidFill>
                    <a:srgbClr val="0000FE"/>
                  </a:solidFill>
                </a:rPr>
                <a:t>MAGNET + </a:t>
              </a:r>
            </a:p>
            <a:p>
              <a:pPr algn="ctr"/>
              <a:r>
                <a:rPr lang="en-US" sz="2000" b="1" dirty="0">
                  <a:solidFill>
                    <a:srgbClr val="0000FE"/>
                  </a:solidFill>
                </a:rPr>
                <a:t>STS + MVD</a:t>
              </a:r>
              <a:endParaRPr lang="en-DE" sz="2000" b="1" dirty="0">
                <a:solidFill>
                  <a:srgbClr val="0000FE"/>
                </a:solidFill>
              </a:endParaRPr>
            </a:p>
          </p:txBody>
        </p:sp>
        <p:sp>
          <p:nvSpPr>
            <p:cNvPr id="9" name="TextBox 8">
              <a:extLst>
                <a:ext uri="{FF2B5EF4-FFF2-40B4-BE49-F238E27FC236}">
                  <a16:creationId xmlns:a16="http://schemas.microsoft.com/office/drawing/2014/main" id="{584235F7-AB07-483A-A0C1-4E76B490E7A6}"/>
                </a:ext>
              </a:extLst>
            </p:cNvPr>
            <p:cNvSpPr txBox="1"/>
            <p:nvPr/>
          </p:nvSpPr>
          <p:spPr>
            <a:xfrm>
              <a:off x="4080000" y="1269000"/>
              <a:ext cx="1244712" cy="400110"/>
            </a:xfrm>
            <a:prstGeom prst="rect">
              <a:avLst/>
            </a:prstGeom>
            <a:noFill/>
          </p:spPr>
          <p:txBody>
            <a:bodyPr wrap="square" rtlCol="0">
              <a:spAutoFit/>
            </a:bodyPr>
            <a:lstStyle/>
            <a:p>
              <a:pPr algn="ctr"/>
              <a:r>
                <a:rPr lang="en-US" sz="2000" b="1" dirty="0" err="1">
                  <a:solidFill>
                    <a:srgbClr val="0000FE"/>
                  </a:solidFill>
                </a:rPr>
                <a:t>MuCH</a:t>
              </a:r>
              <a:endParaRPr lang="en-DE" sz="2000" b="1" dirty="0">
                <a:solidFill>
                  <a:srgbClr val="0000FE"/>
                </a:solidFill>
              </a:endParaRPr>
            </a:p>
          </p:txBody>
        </p:sp>
        <p:sp>
          <p:nvSpPr>
            <p:cNvPr id="10" name="TextBox 9">
              <a:extLst>
                <a:ext uri="{FF2B5EF4-FFF2-40B4-BE49-F238E27FC236}">
                  <a16:creationId xmlns:a16="http://schemas.microsoft.com/office/drawing/2014/main" id="{65A08125-AF4A-4856-94D0-11F927104FA1}"/>
                </a:ext>
              </a:extLst>
            </p:cNvPr>
            <p:cNvSpPr txBox="1"/>
            <p:nvPr/>
          </p:nvSpPr>
          <p:spPr>
            <a:xfrm>
              <a:off x="5622578" y="907406"/>
              <a:ext cx="1244712" cy="400110"/>
            </a:xfrm>
            <a:prstGeom prst="rect">
              <a:avLst/>
            </a:prstGeom>
            <a:noFill/>
          </p:spPr>
          <p:txBody>
            <a:bodyPr wrap="square" rtlCol="0">
              <a:spAutoFit/>
            </a:bodyPr>
            <a:lstStyle/>
            <a:p>
              <a:pPr algn="ctr"/>
              <a:r>
                <a:rPr lang="en-US" sz="2000" b="1" dirty="0">
                  <a:solidFill>
                    <a:srgbClr val="0000FE"/>
                  </a:solidFill>
                </a:rPr>
                <a:t>TRD</a:t>
              </a:r>
              <a:endParaRPr lang="en-DE" sz="2000" b="1" dirty="0">
                <a:solidFill>
                  <a:srgbClr val="0000FE"/>
                </a:solidFill>
              </a:endParaRPr>
            </a:p>
          </p:txBody>
        </p:sp>
        <p:sp>
          <p:nvSpPr>
            <p:cNvPr id="13" name="Text Box 9">
              <a:extLst>
                <a:ext uri="{FF2B5EF4-FFF2-40B4-BE49-F238E27FC236}">
                  <a16:creationId xmlns:a16="http://schemas.microsoft.com/office/drawing/2014/main" id="{EFFBA0E6-853D-4074-A806-44A69D3D8B20}"/>
                </a:ext>
              </a:extLst>
            </p:cNvPr>
            <p:cNvSpPr txBox="1">
              <a:spLocks noChangeArrowheads="1"/>
            </p:cNvSpPr>
            <p:nvPr/>
          </p:nvSpPr>
          <p:spPr bwMode="auto">
            <a:xfrm>
              <a:off x="7968001" y="1068885"/>
              <a:ext cx="4176000" cy="1077218"/>
            </a:xfrm>
            <a:prstGeom prst="rect">
              <a:avLst/>
            </a:prstGeom>
            <a:solidFill>
              <a:srgbClr val="92D05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3200" b="1" dirty="0">
                  <a:solidFill>
                    <a:srgbClr val="002060"/>
                  </a:solidFill>
                </a:rPr>
                <a:t>Current CBM Setup</a:t>
              </a:r>
            </a:p>
            <a:p>
              <a:pPr algn="ctr" eaLnBrk="0" fontAlgn="base" hangingPunct="0">
                <a:spcBef>
                  <a:spcPct val="0"/>
                </a:spcBef>
                <a:spcAft>
                  <a:spcPct val="0"/>
                </a:spcAft>
              </a:pPr>
              <a:r>
                <a:rPr lang="en-GB" altLang="de-DE" sz="3200" b="1" dirty="0">
                  <a:solidFill>
                    <a:srgbClr val="002060"/>
                  </a:solidFill>
                </a:rPr>
                <a:t>(No neutron detection)</a:t>
              </a:r>
              <a:endParaRPr lang="de-DE" altLang="de-DE" sz="3200" b="1" dirty="0">
                <a:solidFill>
                  <a:srgbClr val="002060"/>
                </a:solidFill>
              </a:endParaRPr>
            </a:p>
          </p:txBody>
        </p:sp>
        <p:sp>
          <p:nvSpPr>
            <p:cNvPr id="15" name="TextBox 14">
              <a:extLst>
                <a:ext uri="{FF2B5EF4-FFF2-40B4-BE49-F238E27FC236}">
                  <a16:creationId xmlns:a16="http://schemas.microsoft.com/office/drawing/2014/main" id="{AA34DD90-754A-4730-8573-1E542EC0F412}"/>
                </a:ext>
              </a:extLst>
            </p:cNvPr>
            <p:cNvSpPr txBox="1"/>
            <p:nvPr/>
          </p:nvSpPr>
          <p:spPr>
            <a:xfrm>
              <a:off x="7695651" y="2375593"/>
              <a:ext cx="1244712" cy="400110"/>
            </a:xfrm>
            <a:prstGeom prst="rect">
              <a:avLst/>
            </a:prstGeom>
            <a:noFill/>
          </p:spPr>
          <p:txBody>
            <a:bodyPr wrap="square" rtlCol="0">
              <a:spAutoFit/>
            </a:bodyPr>
            <a:lstStyle/>
            <a:p>
              <a:pPr algn="ctr"/>
              <a:r>
                <a:rPr lang="en-US" sz="2000" b="1" dirty="0">
                  <a:solidFill>
                    <a:srgbClr val="0000FE"/>
                  </a:solidFill>
                </a:rPr>
                <a:t>TOF</a:t>
              </a:r>
              <a:endParaRPr lang="en-DE" sz="2000" b="1" dirty="0">
                <a:solidFill>
                  <a:srgbClr val="0000FE"/>
                </a:solidFill>
              </a:endParaRPr>
            </a:p>
          </p:txBody>
        </p:sp>
        <p:sp>
          <p:nvSpPr>
            <p:cNvPr id="16" name="TextBox 15">
              <a:extLst>
                <a:ext uri="{FF2B5EF4-FFF2-40B4-BE49-F238E27FC236}">
                  <a16:creationId xmlns:a16="http://schemas.microsoft.com/office/drawing/2014/main" id="{8DAF12EA-D2F6-48A3-8BE3-46623949C847}"/>
                </a:ext>
              </a:extLst>
            </p:cNvPr>
            <p:cNvSpPr txBox="1"/>
            <p:nvPr/>
          </p:nvSpPr>
          <p:spPr>
            <a:xfrm>
              <a:off x="9031376" y="2896408"/>
              <a:ext cx="1244712" cy="400110"/>
            </a:xfrm>
            <a:prstGeom prst="rect">
              <a:avLst/>
            </a:prstGeom>
            <a:noFill/>
          </p:spPr>
          <p:txBody>
            <a:bodyPr wrap="square" rtlCol="0">
              <a:spAutoFit/>
            </a:bodyPr>
            <a:lstStyle/>
            <a:p>
              <a:pPr algn="ctr"/>
              <a:r>
                <a:rPr lang="en-US" sz="2000" b="1" dirty="0">
                  <a:solidFill>
                    <a:srgbClr val="0000FE"/>
                  </a:solidFill>
                </a:rPr>
                <a:t>PSD</a:t>
              </a:r>
              <a:endParaRPr lang="en-DE" sz="2000" b="1" dirty="0">
                <a:solidFill>
                  <a:srgbClr val="0000FE"/>
                </a:solidFill>
              </a:endParaRPr>
            </a:p>
          </p:txBody>
        </p:sp>
      </p:grpSp>
      <p:cxnSp>
        <p:nvCxnSpPr>
          <p:cNvPr id="7" name="Straight Arrow Connector 6">
            <a:extLst>
              <a:ext uri="{FF2B5EF4-FFF2-40B4-BE49-F238E27FC236}">
                <a16:creationId xmlns:a16="http://schemas.microsoft.com/office/drawing/2014/main" id="{459F6013-8B52-4547-BBAF-4E10E13DBBBA}"/>
              </a:ext>
            </a:extLst>
          </p:cNvPr>
          <p:cNvCxnSpPr/>
          <p:nvPr/>
        </p:nvCxnSpPr>
        <p:spPr>
          <a:xfrm>
            <a:off x="840000" y="3645000"/>
            <a:ext cx="1152000" cy="0"/>
          </a:xfrm>
          <a:prstGeom prst="straightConnector1">
            <a:avLst/>
          </a:prstGeom>
          <a:ln w="76200">
            <a:solidFill>
              <a:srgbClr val="0000FE"/>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76832B9-0DE1-4728-97D1-3F782277C0EC}"/>
              </a:ext>
            </a:extLst>
          </p:cNvPr>
          <p:cNvSpPr txBox="1"/>
          <p:nvPr/>
        </p:nvSpPr>
        <p:spPr>
          <a:xfrm>
            <a:off x="705980" y="3214557"/>
            <a:ext cx="1244712" cy="400110"/>
          </a:xfrm>
          <a:prstGeom prst="rect">
            <a:avLst/>
          </a:prstGeom>
          <a:noFill/>
        </p:spPr>
        <p:txBody>
          <a:bodyPr wrap="square" rtlCol="0">
            <a:spAutoFit/>
          </a:bodyPr>
          <a:lstStyle/>
          <a:p>
            <a:pPr algn="ctr"/>
            <a:r>
              <a:rPr lang="en-US" sz="2000" b="1" dirty="0">
                <a:solidFill>
                  <a:srgbClr val="0000FE"/>
                </a:solidFill>
              </a:rPr>
              <a:t>BEAM</a:t>
            </a:r>
            <a:endParaRPr lang="en-DE" sz="2000" b="1" dirty="0">
              <a:solidFill>
                <a:srgbClr val="0000FE"/>
              </a:solidFill>
            </a:endParaRPr>
          </a:p>
        </p:txBody>
      </p:sp>
    </p:spTree>
    <p:extLst>
      <p:ext uri="{BB962C8B-B14F-4D97-AF65-F5344CB8AC3E}">
        <p14:creationId xmlns:p14="http://schemas.microsoft.com/office/powerpoint/2010/main" val="35965143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D78B-C354-4374-AB32-B8C3D9E4686B}"/>
              </a:ext>
            </a:extLst>
          </p:cNvPr>
          <p:cNvSpPr>
            <a:spLocks noGrp="1"/>
          </p:cNvSpPr>
          <p:nvPr>
            <p:ph type="title"/>
          </p:nvPr>
        </p:nvSpPr>
        <p:spPr/>
        <p:txBody>
          <a:bodyPr/>
          <a:lstStyle/>
          <a:p>
            <a:r>
              <a:rPr lang="en-US" dirty="0">
                <a:solidFill>
                  <a:prstClr val="white"/>
                </a:solidFill>
              </a:rPr>
              <a:t>N</a:t>
            </a:r>
            <a:r>
              <a:rPr lang="en-US" sz="2800" dirty="0">
                <a:solidFill>
                  <a:prstClr val="white"/>
                </a:solidFill>
              </a:rPr>
              <a:t>UCLEAR</a:t>
            </a:r>
            <a:r>
              <a:rPr lang="en-US" dirty="0">
                <a:solidFill>
                  <a:prstClr val="white"/>
                </a:solidFill>
              </a:rPr>
              <a:t> S</a:t>
            </a:r>
            <a:r>
              <a:rPr lang="en-US" sz="2800" dirty="0">
                <a:solidFill>
                  <a:prstClr val="white"/>
                </a:solidFill>
              </a:rPr>
              <a:t>YMMETRY</a:t>
            </a:r>
            <a:r>
              <a:rPr lang="en-US" dirty="0">
                <a:solidFill>
                  <a:prstClr val="white"/>
                </a:solidFill>
              </a:rPr>
              <a:t> E</a:t>
            </a:r>
            <a:r>
              <a:rPr lang="en-US" sz="2800" dirty="0">
                <a:solidFill>
                  <a:prstClr val="white"/>
                </a:solidFill>
              </a:rPr>
              <a:t>NERGY </a:t>
            </a:r>
            <a:r>
              <a:rPr lang="en-US" dirty="0">
                <a:solidFill>
                  <a:prstClr val="white"/>
                </a:solidFill>
              </a:rPr>
              <a:t>A</a:t>
            </a:r>
            <a:r>
              <a:rPr lang="en-US" sz="2800" dirty="0">
                <a:solidFill>
                  <a:prstClr val="white"/>
                </a:solidFill>
              </a:rPr>
              <a:t>T</a:t>
            </a:r>
            <a:r>
              <a:rPr lang="en-US" dirty="0">
                <a:solidFill>
                  <a:prstClr val="white"/>
                </a:solidFill>
              </a:rPr>
              <a:t> H</a:t>
            </a:r>
            <a:r>
              <a:rPr lang="en-US" sz="2800" dirty="0">
                <a:solidFill>
                  <a:prstClr val="white"/>
                </a:solidFill>
              </a:rPr>
              <a:t>IGHER</a:t>
            </a:r>
            <a:r>
              <a:rPr lang="en-US" dirty="0">
                <a:solidFill>
                  <a:prstClr val="white"/>
                </a:solidFill>
              </a:rPr>
              <a:t> D</a:t>
            </a:r>
            <a:r>
              <a:rPr lang="en-US" sz="2800" dirty="0">
                <a:solidFill>
                  <a:prstClr val="white"/>
                </a:solidFill>
              </a:rPr>
              <a:t>ENSITIES</a:t>
            </a:r>
            <a:r>
              <a:rPr lang="en-US" dirty="0">
                <a:solidFill>
                  <a:prstClr val="white"/>
                </a:solidFill>
              </a:rPr>
              <a:t> (</a:t>
            </a:r>
            <a:r>
              <a:rPr lang="el-GR" dirty="0">
                <a:solidFill>
                  <a:prstClr val="white"/>
                </a:solidFill>
              </a:rPr>
              <a:t>ρ</a:t>
            </a:r>
            <a:r>
              <a:rPr lang="en-US" dirty="0">
                <a:solidFill>
                  <a:prstClr val="white"/>
                </a:solidFill>
              </a:rPr>
              <a:t> </a:t>
            </a:r>
            <a:r>
              <a:rPr lang="el-GR" dirty="0">
                <a:solidFill>
                  <a:prstClr val="white"/>
                </a:solidFill>
              </a:rPr>
              <a:t>≥</a:t>
            </a:r>
            <a:r>
              <a:rPr lang="en-US" dirty="0">
                <a:solidFill>
                  <a:prstClr val="white"/>
                </a:solidFill>
              </a:rPr>
              <a:t> 2</a:t>
            </a:r>
            <a:r>
              <a:rPr lang="el-GR" dirty="0">
                <a:solidFill>
                  <a:prstClr val="white"/>
                </a:solidFill>
              </a:rPr>
              <a:t>ρ</a:t>
            </a:r>
            <a:r>
              <a:rPr lang="en-US" baseline="-25000" dirty="0">
                <a:solidFill>
                  <a:prstClr val="white"/>
                </a:solidFill>
              </a:rPr>
              <a:t>0</a:t>
            </a:r>
            <a:r>
              <a:rPr lang="en-US" dirty="0">
                <a:solidFill>
                  <a:prstClr val="white"/>
                </a:solidFill>
              </a:rPr>
              <a:t>)</a:t>
            </a:r>
            <a:endParaRPr lang="en-DE" dirty="0"/>
          </a:p>
        </p:txBody>
      </p:sp>
      <p:sp>
        <p:nvSpPr>
          <p:cNvPr id="3" name="Date Placeholder 2">
            <a:extLst>
              <a:ext uri="{FF2B5EF4-FFF2-40B4-BE49-F238E27FC236}">
                <a16:creationId xmlns:a16="http://schemas.microsoft.com/office/drawing/2014/main" id="{93577D26-0B74-493F-A920-0333A194C3C3}"/>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CA0D9166-D447-4F28-993B-EF451C4B4507}"/>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5415BD7A-D31D-4B1E-8BCF-D9F0F0B70CF6}"/>
              </a:ext>
            </a:extLst>
          </p:cNvPr>
          <p:cNvSpPr>
            <a:spLocks noGrp="1"/>
          </p:cNvSpPr>
          <p:nvPr>
            <p:ph type="sldNum" sz="quarter" idx="12"/>
          </p:nvPr>
        </p:nvSpPr>
        <p:spPr/>
        <p:txBody>
          <a:bodyPr/>
          <a:lstStyle/>
          <a:p>
            <a:fld id="{2A4535BA-AEF2-4785-BF1B-EDE950106C20}" type="slidenum">
              <a:rPr lang="en-GB" smtClean="0"/>
              <a:pPr/>
              <a:t>67</a:t>
            </a:fld>
            <a:endParaRPr lang="en-GB" dirty="0"/>
          </a:p>
        </p:txBody>
      </p:sp>
      <p:grpSp>
        <p:nvGrpSpPr>
          <p:cNvPr id="22" name="Group 21">
            <a:extLst>
              <a:ext uri="{FF2B5EF4-FFF2-40B4-BE49-F238E27FC236}">
                <a16:creationId xmlns:a16="http://schemas.microsoft.com/office/drawing/2014/main" id="{1FFDB70D-51D7-413B-B4C4-825CF994F81E}"/>
              </a:ext>
            </a:extLst>
          </p:cNvPr>
          <p:cNvGrpSpPr/>
          <p:nvPr/>
        </p:nvGrpSpPr>
        <p:grpSpPr>
          <a:xfrm>
            <a:off x="1560000" y="888098"/>
            <a:ext cx="10476299" cy="5548271"/>
            <a:chOff x="1560000" y="888098"/>
            <a:chExt cx="10476299" cy="5548271"/>
          </a:xfrm>
        </p:grpSpPr>
        <p:pic>
          <p:nvPicPr>
            <p:cNvPr id="7" name="Grafik 3">
              <a:extLst>
                <a:ext uri="{FF2B5EF4-FFF2-40B4-BE49-F238E27FC236}">
                  <a16:creationId xmlns:a16="http://schemas.microsoft.com/office/drawing/2014/main" id="{0050AB91-4727-4507-B836-4342B207D90C}"/>
                </a:ext>
              </a:extLst>
            </p:cNvPr>
            <p:cNvPicPr>
              <a:picLocks noChangeAspect="1"/>
            </p:cNvPicPr>
            <p:nvPr/>
          </p:nvPicPr>
          <p:blipFill rotWithShape="1">
            <a:blip r:embed="rId2">
              <a:clrChange>
                <a:clrFrom>
                  <a:srgbClr val="3030B0"/>
                </a:clrFrom>
                <a:clrTo>
                  <a:srgbClr val="3030B0">
                    <a:alpha val="0"/>
                  </a:srgbClr>
                </a:clrTo>
              </a:clrChange>
              <a:extLst>
                <a:ext uri="{28A0092B-C50C-407E-A947-70E740481C1C}">
                  <a14:useLocalDpi xmlns:a14="http://schemas.microsoft.com/office/drawing/2010/main" val="0"/>
                </a:ext>
              </a:extLst>
            </a:blip>
            <a:srcRect l="21211" t="29068" r="33076" b="27975"/>
            <a:stretch/>
          </p:blipFill>
          <p:spPr>
            <a:xfrm>
              <a:off x="2136000" y="1133657"/>
              <a:ext cx="8753425" cy="5112000"/>
            </a:xfrm>
            <a:prstGeom prst="rect">
              <a:avLst/>
            </a:prstGeom>
          </p:spPr>
        </p:pic>
        <p:sp>
          <p:nvSpPr>
            <p:cNvPr id="8" name="TextBox 7">
              <a:extLst>
                <a:ext uri="{FF2B5EF4-FFF2-40B4-BE49-F238E27FC236}">
                  <a16:creationId xmlns:a16="http://schemas.microsoft.com/office/drawing/2014/main" id="{FB96CBFA-6D27-4421-BAF4-4C3C5D69EEC6}"/>
                </a:ext>
              </a:extLst>
            </p:cNvPr>
            <p:cNvSpPr txBox="1"/>
            <p:nvPr/>
          </p:nvSpPr>
          <p:spPr>
            <a:xfrm>
              <a:off x="1560000" y="1269000"/>
              <a:ext cx="2720283" cy="707886"/>
            </a:xfrm>
            <a:prstGeom prst="rect">
              <a:avLst/>
            </a:prstGeom>
            <a:noFill/>
          </p:spPr>
          <p:txBody>
            <a:bodyPr wrap="square" rtlCol="0">
              <a:spAutoFit/>
            </a:bodyPr>
            <a:lstStyle/>
            <a:p>
              <a:pPr algn="ctr"/>
              <a:r>
                <a:rPr lang="en-US" sz="2000" b="1" dirty="0">
                  <a:solidFill>
                    <a:srgbClr val="0000FE"/>
                  </a:solidFill>
                </a:rPr>
                <a:t>MAGNET + </a:t>
              </a:r>
            </a:p>
            <a:p>
              <a:pPr algn="ctr"/>
              <a:r>
                <a:rPr lang="en-US" sz="2000" b="1" dirty="0">
                  <a:solidFill>
                    <a:srgbClr val="0000FE"/>
                  </a:solidFill>
                </a:rPr>
                <a:t>STS + MVD</a:t>
              </a:r>
              <a:endParaRPr lang="en-DE" sz="2000" b="1" dirty="0">
                <a:solidFill>
                  <a:srgbClr val="0000FE"/>
                </a:solidFill>
              </a:endParaRPr>
            </a:p>
          </p:txBody>
        </p:sp>
        <p:sp>
          <p:nvSpPr>
            <p:cNvPr id="11" name="TextBox 10">
              <a:extLst>
                <a:ext uri="{FF2B5EF4-FFF2-40B4-BE49-F238E27FC236}">
                  <a16:creationId xmlns:a16="http://schemas.microsoft.com/office/drawing/2014/main" id="{09C73A78-974C-46E6-8091-3EE49B9878DF}"/>
                </a:ext>
              </a:extLst>
            </p:cNvPr>
            <p:cNvSpPr txBox="1"/>
            <p:nvPr/>
          </p:nvSpPr>
          <p:spPr>
            <a:xfrm>
              <a:off x="7695651" y="2375593"/>
              <a:ext cx="1244712" cy="400110"/>
            </a:xfrm>
            <a:prstGeom prst="rect">
              <a:avLst/>
            </a:prstGeom>
            <a:noFill/>
          </p:spPr>
          <p:txBody>
            <a:bodyPr wrap="square" rtlCol="0">
              <a:spAutoFit/>
            </a:bodyPr>
            <a:lstStyle/>
            <a:p>
              <a:pPr algn="ctr"/>
              <a:r>
                <a:rPr lang="en-US" sz="2000" b="1" dirty="0">
                  <a:solidFill>
                    <a:srgbClr val="0000FE"/>
                  </a:solidFill>
                </a:rPr>
                <a:t>TOF</a:t>
              </a:r>
              <a:endParaRPr lang="en-DE" sz="2000" b="1" dirty="0">
                <a:solidFill>
                  <a:srgbClr val="0000FE"/>
                </a:solidFill>
              </a:endParaRPr>
            </a:p>
          </p:txBody>
        </p:sp>
        <p:sp>
          <p:nvSpPr>
            <p:cNvPr id="12" name="TextBox 11">
              <a:extLst>
                <a:ext uri="{FF2B5EF4-FFF2-40B4-BE49-F238E27FC236}">
                  <a16:creationId xmlns:a16="http://schemas.microsoft.com/office/drawing/2014/main" id="{DEBF9EED-818A-4839-A2B6-6497CBB7EE2F}"/>
                </a:ext>
              </a:extLst>
            </p:cNvPr>
            <p:cNvSpPr txBox="1"/>
            <p:nvPr/>
          </p:nvSpPr>
          <p:spPr>
            <a:xfrm>
              <a:off x="9031376" y="2896408"/>
              <a:ext cx="1244712" cy="400110"/>
            </a:xfrm>
            <a:prstGeom prst="rect">
              <a:avLst/>
            </a:prstGeom>
            <a:noFill/>
          </p:spPr>
          <p:txBody>
            <a:bodyPr wrap="square" rtlCol="0">
              <a:spAutoFit/>
            </a:bodyPr>
            <a:lstStyle/>
            <a:p>
              <a:pPr algn="ctr"/>
              <a:r>
                <a:rPr lang="en-US" sz="2000" b="1" dirty="0">
                  <a:solidFill>
                    <a:srgbClr val="0000FE"/>
                  </a:solidFill>
                </a:rPr>
                <a:t>PSD</a:t>
              </a:r>
              <a:endParaRPr lang="en-DE" sz="2000" b="1" dirty="0">
                <a:solidFill>
                  <a:srgbClr val="0000FE"/>
                </a:solidFill>
              </a:endParaRPr>
            </a:p>
          </p:txBody>
        </p:sp>
        <p:sp>
          <p:nvSpPr>
            <p:cNvPr id="13" name="Text Box 9">
              <a:extLst>
                <a:ext uri="{FF2B5EF4-FFF2-40B4-BE49-F238E27FC236}">
                  <a16:creationId xmlns:a16="http://schemas.microsoft.com/office/drawing/2014/main" id="{EFFBA0E6-853D-4074-A806-44A69D3D8B20}"/>
                </a:ext>
              </a:extLst>
            </p:cNvPr>
            <p:cNvSpPr txBox="1">
              <a:spLocks noChangeArrowheads="1"/>
            </p:cNvSpPr>
            <p:nvPr/>
          </p:nvSpPr>
          <p:spPr bwMode="auto">
            <a:xfrm>
              <a:off x="9003365" y="1065303"/>
              <a:ext cx="3032934" cy="1077218"/>
            </a:xfrm>
            <a:prstGeom prst="rect">
              <a:avLst/>
            </a:prstGeom>
            <a:solidFill>
              <a:srgbClr val="92D05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3200" b="1" dirty="0">
                  <a:solidFill>
                    <a:srgbClr val="002060"/>
                  </a:solidFill>
                </a:rPr>
                <a:t>CBM Setup   with </a:t>
              </a:r>
              <a:r>
                <a:rPr lang="en-GB" altLang="de-DE" sz="3200" b="1" dirty="0" err="1">
                  <a:solidFill>
                    <a:srgbClr val="002060"/>
                  </a:solidFill>
                </a:rPr>
                <a:t>NeuLAND</a:t>
              </a:r>
              <a:r>
                <a:rPr lang="en-GB" altLang="de-DE" sz="3200" b="1" dirty="0">
                  <a:solidFill>
                    <a:srgbClr val="002060"/>
                  </a:solidFill>
                </a:rPr>
                <a:t> ?</a:t>
              </a:r>
              <a:endParaRPr lang="de-DE" altLang="de-DE" sz="3200" b="1" dirty="0">
                <a:solidFill>
                  <a:srgbClr val="002060"/>
                </a:solidFill>
              </a:endParaRPr>
            </a:p>
          </p:txBody>
        </p:sp>
        <p:sp>
          <p:nvSpPr>
            <p:cNvPr id="14" name="Rectangle 13">
              <a:extLst>
                <a:ext uri="{FF2B5EF4-FFF2-40B4-BE49-F238E27FC236}">
                  <a16:creationId xmlns:a16="http://schemas.microsoft.com/office/drawing/2014/main" id="{ECFD5E55-ADCE-42F5-84D3-353FEB18747F}"/>
                </a:ext>
              </a:extLst>
            </p:cNvPr>
            <p:cNvSpPr/>
            <p:nvPr/>
          </p:nvSpPr>
          <p:spPr>
            <a:xfrm>
              <a:off x="3366902" y="1075322"/>
              <a:ext cx="3742421" cy="2453126"/>
            </a:xfrm>
            <a:custGeom>
              <a:avLst/>
              <a:gdLst>
                <a:gd name="connsiteX0" fmla="*/ 0 w 3240000"/>
                <a:gd name="connsiteY0" fmla="*/ 0 h 1470296"/>
                <a:gd name="connsiteX1" fmla="*/ 3240000 w 3240000"/>
                <a:gd name="connsiteY1" fmla="*/ 0 h 1470296"/>
                <a:gd name="connsiteX2" fmla="*/ 3240000 w 3240000"/>
                <a:gd name="connsiteY2" fmla="*/ 1470296 h 1470296"/>
                <a:gd name="connsiteX3" fmla="*/ 0 w 3240000"/>
                <a:gd name="connsiteY3" fmla="*/ 1470296 h 1470296"/>
                <a:gd name="connsiteX4" fmla="*/ 0 w 3240000"/>
                <a:gd name="connsiteY4" fmla="*/ 0 h 1470296"/>
                <a:gd name="connsiteX0" fmla="*/ 371475 w 3611475"/>
                <a:gd name="connsiteY0" fmla="*/ 0 h 1641746"/>
                <a:gd name="connsiteX1" fmla="*/ 3611475 w 3611475"/>
                <a:gd name="connsiteY1" fmla="*/ 0 h 1641746"/>
                <a:gd name="connsiteX2" fmla="*/ 3611475 w 3611475"/>
                <a:gd name="connsiteY2" fmla="*/ 1470296 h 1641746"/>
                <a:gd name="connsiteX3" fmla="*/ 0 w 3611475"/>
                <a:gd name="connsiteY3" fmla="*/ 1641746 h 1641746"/>
                <a:gd name="connsiteX4" fmla="*/ 371475 w 3611475"/>
                <a:gd name="connsiteY4" fmla="*/ 0 h 1641746"/>
                <a:gd name="connsiteX0" fmla="*/ 371475 w 3611475"/>
                <a:gd name="connsiteY0" fmla="*/ 0 h 1641746"/>
                <a:gd name="connsiteX1" fmla="*/ 3611475 w 3611475"/>
                <a:gd name="connsiteY1" fmla="*/ 0 h 1641746"/>
                <a:gd name="connsiteX2" fmla="*/ 3544800 w 3611475"/>
                <a:gd name="connsiteY2" fmla="*/ 1508396 h 1641746"/>
                <a:gd name="connsiteX3" fmla="*/ 0 w 3611475"/>
                <a:gd name="connsiteY3" fmla="*/ 1641746 h 1641746"/>
                <a:gd name="connsiteX4" fmla="*/ 371475 w 3611475"/>
                <a:gd name="connsiteY4" fmla="*/ 0 h 1641746"/>
                <a:gd name="connsiteX0" fmla="*/ 371475 w 3544800"/>
                <a:gd name="connsiteY0" fmla="*/ 619125 h 2260871"/>
                <a:gd name="connsiteX1" fmla="*/ 3373350 w 3544800"/>
                <a:gd name="connsiteY1" fmla="*/ 0 h 2260871"/>
                <a:gd name="connsiteX2" fmla="*/ 3544800 w 3544800"/>
                <a:gd name="connsiteY2" fmla="*/ 2127521 h 2260871"/>
                <a:gd name="connsiteX3" fmla="*/ 0 w 3544800"/>
                <a:gd name="connsiteY3" fmla="*/ 2260871 h 2260871"/>
                <a:gd name="connsiteX4" fmla="*/ 371475 w 3544800"/>
                <a:gd name="connsiteY4" fmla="*/ 619125 h 2260871"/>
                <a:gd name="connsiteX0" fmla="*/ 123825 w 3544800"/>
                <a:gd name="connsiteY0" fmla="*/ 1114425 h 2260871"/>
                <a:gd name="connsiteX1" fmla="*/ 3373350 w 3544800"/>
                <a:gd name="connsiteY1" fmla="*/ 0 h 2260871"/>
                <a:gd name="connsiteX2" fmla="*/ 3544800 w 3544800"/>
                <a:gd name="connsiteY2" fmla="*/ 2127521 h 2260871"/>
                <a:gd name="connsiteX3" fmla="*/ 0 w 3544800"/>
                <a:gd name="connsiteY3" fmla="*/ 2260871 h 2260871"/>
                <a:gd name="connsiteX4" fmla="*/ 123825 w 3544800"/>
                <a:gd name="connsiteY4" fmla="*/ 1114425 h 2260871"/>
                <a:gd name="connsiteX0" fmla="*/ 123825 w 3544800"/>
                <a:gd name="connsiteY0" fmla="*/ 1114425 h 2260871"/>
                <a:gd name="connsiteX1" fmla="*/ 3373350 w 3544800"/>
                <a:gd name="connsiteY1" fmla="*/ 0 h 2260871"/>
                <a:gd name="connsiteX2" fmla="*/ 3544800 w 3544800"/>
                <a:gd name="connsiteY2" fmla="*/ 2127521 h 2260871"/>
                <a:gd name="connsiteX3" fmla="*/ 0 w 3544800"/>
                <a:gd name="connsiteY3" fmla="*/ 2260871 h 2260871"/>
                <a:gd name="connsiteX4" fmla="*/ 123825 w 3544800"/>
                <a:gd name="connsiteY4" fmla="*/ 1114425 h 2260871"/>
                <a:gd name="connsiteX0" fmla="*/ 123825 w 3544800"/>
                <a:gd name="connsiteY0" fmla="*/ 1198488 h 2344934"/>
                <a:gd name="connsiteX1" fmla="*/ 1378951 w 3544800"/>
                <a:gd name="connsiteY1" fmla="*/ 588135 h 2344934"/>
                <a:gd name="connsiteX2" fmla="*/ 3373350 w 3544800"/>
                <a:gd name="connsiteY2" fmla="*/ 84063 h 2344934"/>
                <a:gd name="connsiteX3" fmla="*/ 3544800 w 3544800"/>
                <a:gd name="connsiteY3" fmla="*/ 2211584 h 2344934"/>
                <a:gd name="connsiteX4" fmla="*/ 0 w 3544800"/>
                <a:gd name="connsiteY4" fmla="*/ 2344934 h 2344934"/>
                <a:gd name="connsiteX5" fmla="*/ 123825 w 3544800"/>
                <a:gd name="connsiteY5" fmla="*/ 1198488 h 2344934"/>
                <a:gd name="connsiteX0" fmla="*/ 123825 w 3544800"/>
                <a:gd name="connsiteY0" fmla="*/ 1246149 h 2392595"/>
                <a:gd name="connsiteX1" fmla="*/ 1378951 w 3544800"/>
                <a:gd name="connsiteY1" fmla="*/ 635796 h 2392595"/>
                <a:gd name="connsiteX2" fmla="*/ 2112376 w 3544800"/>
                <a:gd name="connsiteY2" fmla="*/ 254796 h 2392595"/>
                <a:gd name="connsiteX3" fmla="*/ 3373350 w 3544800"/>
                <a:gd name="connsiteY3" fmla="*/ 131724 h 2392595"/>
                <a:gd name="connsiteX4" fmla="*/ 3544800 w 3544800"/>
                <a:gd name="connsiteY4" fmla="*/ 2259245 h 2392595"/>
                <a:gd name="connsiteX5" fmla="*/ 0 w 3544800"/>
                <a:gd name="connsiteY5" fmla="*/ 2392595 h 2392595"/>
                <a:gd name="connsiteX6" fmla="*/ 123825 w 3544800"/>
                <a:gd name="connsiteY6" fmla="*/ 1246149 h 2392595"/>
                <a:gd name="connsiteX0" fmla="*/ 123825 w 3544800"/>
                <a:gd name="connsiteY0" fmla="*/ 1245801 h 2392247"/>
                <a:gd name="connsiteX1" fmla="*/ 1378951 w 3544800"/>
                <a:gd name="connsiteY1" fmla="*/ 635448 h 2392247"/>
                <a:gd name="connsiteX2" fmla="*/ 2112376 w 3544800"/>
                <a:gd name="connsiteY2" fmla="*/ 254448 h 2392247"/>
                <a:gd name="connsiteX3" fmla="*/ 2150476 w 3544800"/>
                <a:gd name="connsiteY3" fmla="*/ 244924 h 2392247"/>
                <a:gd name="connsiteX4" fmla="*/ 3373350 w 3544800"/>
                <a:gd name="connsiteY4" fmla="*/ 131376 h 2392247"/>
                <a:gd name="connsiteX5" fmla="*/ 3544800 w 3544800"/>
                <a:gd name="connsiteY5" fmla="*/ 2258897 h 2392247"/>
                <a:gd name="connsiteX6" fmla="*/ 0 w 3544800"/>
                <a:gd name="connsiteY6" fmla="*/ 2392247 h 2392247"/>
                <a:gd name="connsiteX7" fmla="*/ 123825 w 3544800"/>
                <a:gd name="connsiteY7" fmla="*/ 1245801 h 2392247"/>
                <a:gd name="connsiteX0" fmla="*/ 123825 w 3544800"/>
                <a:gd name="connsiteY0" fmla="*/ 1277384 h 2423830"/>
                <a:gd name="connsiteX1" fmla="*/ 1378951 w 3544800"/>
                <a:gd name="connsiteY1" fmla="*/ 667031 h 2423830"/>
                <a:gd name="connsiteX2" fmla="*/ 2112376 w 3544800"/>
                <a:gd name="connsiteY2" fmla="*/ 286031 h 2423830"/>
                <a:gd name="connsiteX3" fmla="*/ 2150476 w 3544800"/>
                <a:gd name="connsiteY3" fmla="*/ 143157 h 2423830"/>
                <a:gd name="connsiteX4" fmla="*/ 3373350 w 3544800"/>
                <a:gd name="connsiteY4" fmla="*/ 162959 h 2423830"/>
                <a:gd name="connsiteX5" fmla="*/ 3544800 w 3544800"/>
                <a:gd name="connsiteY5" fmla="*/ 2290480 h 2423830"/>
                <a:gd name="connsiteX6" fmla="*/ 0 w 3544800"/>
                <a:gd name="connsiteY6" fmla="*/ 2423830 h 2423830"/>
                <a:gd name="connsiteX7" fmla="*/ 123825 w 3544800"/>
                <a:gd name="connsiteY7" fmla="*/ 1277384 h 2423830"/>
                <a:gd name="connsiteX0" fmla="*/ 123825 w 3544800"/>
                <a:gd name="connsiteY0" fmla="*/ 1277384 h 2423830"/>
                <a:gd name="connsiteX1" fmla="*/ 1378951 w 3544800"/>
                <a:gd name="connsiteY1" fmla="*/ 667031 h 2423830"/>
                <a:gd name="connsiteX2" fmla="*/ 1779001 w 3544800"/>
                <a:gd name="connsiteY2" fmla="*/ 143156 h 2423830"/>
                <a:gd name="connsiteX3" fmla="*/ 2150476 w 3544800"/>
                <a:gd name="connsiteY3" fmla="*/ 143157 h 2423830"/>
                <a:gd name="connsiteX4" fmla="*/ 3373350 w 3544800"/>
                <a:gd name="connsiteY4" fmla="*/ 162959 h 2423830"/>
                <a:gd name="connsiteX5" fmla="*/ 3544800 w 3544800"/>
                <a:gd name="connsiteY5" fmla="*/ 2290480 h 2423830"/>
                <a:gd name="connsiteX6" fmla="*/ 0 w 3544800"/>
                <a:gd name="connsiteY6" fmla="*/ 2423830 h 2423830"/>
                <a:gd name="connsiteX7" fmla="*/ 123825 w 3544800"/>
                <a:gd name="connsiteY7" fmla="*/ 1277384 h 2423830"/>
                <a:gd name="connsiteX0" fmla="*/ 123825 w 3544800"/>
                <a:gd name="connsiteY0" fmla="*/ 1306680 h 2453126"/>
                <a:gd name="connsiteX1" fmla="*/ 1378951 w 3544800"/>
                <a:gd name="connsiteY1" fmla="*/ 696327 h 2453126"/>
                <a:gd name="connsiteX2" fmla="*/ 1779001 w 3544800"/>
                <a:gd name="connsiteY2" fmla="*/ 172452 h 2453126"/>
                <a:gd name="connsiteX3" fmla="*/ 1779001 w 3544800"/>
                <a:gd name="connsiteY3" fmla="*/ 86728 h 2453126"/>
                <a:gd name="connsiteX4" fmla="*/ 3373350 w 3544800"/>
                <a:gd name="connsiteY4" fmla="*/ 192255 h 2453126"/>
                <a:gd name="connsiteX5" fmla="*/ 3544800 w 3544800"/>
                <a:gd name="connsiteY5" fmla="*/ 2319776 h 2453126"/>
                <a:gd name="connsiteX6" fmla="*/ 0 w 3544800"/>
                <a:gd name="connsiteY6" fmla="*/ 2453126 h 2453126"/>
                <a:gd name="connsiteX7" fmla="*/ 123825 w 3544800"/>
                <a:gd name="connsiteY7" fmla="*/ 1306680 h 2453126"/>
                <a:gd name="connsiteX0" fmla="*/ 123825 w 3544800"/>
                <a:gd name="connsiteY0" fmla="*/ 1306680 h 2453126"/>
                <a:gd name="connsiteX1" fmla="*/ 1378951 w 3544800"/>
                <a:gd name="connsiteY1" fmla="*/ 696327 h 2453126"/>
                <a:gd name="connsiteX2" fmla="*/ 1779001 w 3544800"/>
                <a:gd name="connsiteY2" fmla="*/ 172452 h 2453126"/>
                <a:gd name="connsiteX3" fmla="*/ 1779001 w 3544800"/>
                <a:gd name="connsiteY3" fmla="*/ 86728 h 2453126"/>
                <a:gd name="connsiteX4" fmla="*/ 3373350 w 3544800"/>
                <a:gd name="connsiteY4" fmla="*/ 192255 h 2453126"/>
                <a:gd name="connsiteX5" fmla="*/ 3544800 w 3544800"/>
                <a:gd name="connsiteY5" fmla="*/ 2338826 h 2453126"/>
                <a:gd name="connsiteX6" fmla="*/ 0 w 3544800"/>
                <a:gd name="connsiteY6" fmla="*/ 2453126 h 2453126"/>
                <a:gd name="connsiteX7" fmla="*/ 123825 w 3544800"/>
                <a:gd name="connsiteY7" fmla="*/ 1306680 h 2453126"/>
                <a:gd name="connsiteX0" fmla="*/ 0 w 3659100"/>
                <a:gd name="connsiteY0" fmla="*/ 1868655 h 2453126"/>
                <a:gd name="connsiteX1" fmla="*/ 1493251 w 3659100"/>
                <a:gd name="connsiteY1" fmla="*/ 696327 h 2453126"/>
                <a:gd name="connsiteX2" fmla="*/ 1893301 w 3659100"/>
                <a:gd name="connsiteY2" fmla="*/ 172452 h 2453126"/>
                <a:gd name="connsiteX3" fmla="*/ 1893301 w 3659100"/>
                <a:gd name="connsiteY3" fmla="*/ 86728 h 2453126"/>
                <a:gd name="connsiteX4" fmla="*/ 3487650 w 3659100"/>
                <a:gd name="connsiteY4" fmla="*/ 192255 h 2453126"/>
                <a:gd name="connsiteX5" fmla="*/ 3659100 w 3659100"/>
                <a:gd name="connsiteY5" fmla="*/ 2338826 h 2453126"/>
                <a:gd name="connsiteX6" fmla="*/ 114300 w 3659100"/>
                <a:gd name="connsiteY6" fmla="*/ 2453126 h 2453126"/>
                <a:gd name="connsiteX7" fmla="*/ 0 w 3659100"/>
                <a:gd name="connsiteY7" fmla="*/ 1868655 h 2453126"/>
                <a:gd name="connsiteX0" fmla="*/ 67925 w 3727025"/>
                <a:gd name="connsiteY0" fmla="*/ 1868655 h 2453126"/>
                <a:gd name="connsiteX1" fmla="*/ 1561176 w 3727025"/>
                <a:gd name="connsiteY1" fmla="*/ 696327 h 2453126"/>
                <a:gd name="connsiteX2" fmla="*/ 1961226 w 3727025"/>
                <a:gd name="connsiteY2" fmla="*/ 172452 h 2453126"/>
                <a:gd name="connsiteX3" fmla="*/ 1961226 w 3727025"/>
                <a:gd name="connsiteY3" fmla="*/ 86728 h 2453126"/>
                <a:gd name="connsiteX4" fmla="*/ 3555575 w 3727025"/>
                <a:gd name="connsiteY4" fmla="*/ 192255 h 2453126"/>
                <a:gd name="connsiteX5" fmla="*/ 3727025 w 3727025"/>
                <a:gd name="connsiteY5" fmla="*/ 2338826 h 2453126"/>
                <a:gd name="connsiteX6" fmla="*/ 182225 w 3727025"/>
                <a:gd name="connsiteY6" fmla="*/ 2453126 h 2453126"/>
                <a:gd name="connsiteX7" fmla="*/ 67925 w 3727025"/>
                <a:gd name="connsiteY7" fmla="*/ 1868655 h 2453126"/>
                <a:gd name="connsiteX0" fmla="*/ 67925 w 3727025"/>
                <a:gd name="connsiteY0" fmla="*/ 1868655 h 2453126"/>
                <a:gd name="connsiteX1" fmla="*/ 1561176 w 3727025"/>
                <a:gd name="connsiteY1" fmla="*/ 696327 h 2453126"/>
                <a:gd name="connsiteX2" fmla="*/ 1961226 w 3727025"/>
                <a:gd name="connsiteY2" fmla="*/ 172452 h 2453126"/>
                <a:gd name="connsiteX3" fmla="*/ 1961226 w 3727025"/>
                <a:gd name="connsiteY3" fmla="*/ 86728 h 2453126"/>
                <a:gd name="connsiteX4" fmla="*/ 3555575 w 3727025"/>
                <a:gd name="connsiteY4" fmla="*/ 192255 h 2453126"/>
                <a:gd name="connsiteX5" fmla="*/ 3727025 w 3727025"/>
                <a:gd name="connsiteY5" fmla="*/ 2338826 h 2453126"/>
                <a:gd name="connsiteX6" fmla="*/ 182225 w 3727025"/>
                <a:gd name="connsiteY6" fmla="*/ 2453126 h 2453126"/>
                <a:gd name="connsiteX7" fmla="*/ 67925 w 3727025"/>
                <a:gd name="connsiteY7" fmla="*/ 1868655 h 2453126"/>
                <a:gd name="connsiteX0" fmla="*/ 83321 w 3742421"/>
                <a:gd name="connsiteY0" fmla="*/ 1868655 h 2453126"/>
                <a:gd name="connsiteX1" fmla="*/ 1576572 w 3742421"/>
                <a:gd name="connsiteY1" fmla="*/ 696327 h 2453126"/>
                <a:gd name="connsiteX2" fmla="*/ 1976622 w 3742421"/>
                <a:gd name="connsiteY2" fmla="*/ 172452 h 2453126"/>
                <a:gd name="connsiteX3" fmla="*/ 1976622 w 3742421"/>
                <a:gd name="connsiteY3" fmla="*/ 86728 h 2453126"/>
                <a:gd name="connsiteX4" fmla="*/ 3570971 w 3742421"/>
                <a:gd name="connsiteY4" fmla="*/ 192255 h 2453126"/>
                <a:gd name="connsiteX5" fmla="*/ 3742421 w 3742421"/>
                <a:gd name="connsiteY5" fmla="*/ 2338826 h 2453126"/>
                <a:gd name="connsiteX6" fmla="*/ 121421 w 3742421"/>
                <a:gd name="connsiteY6" fmla="*/ 2453126 h 2453126"/>
                <a:gd name="connsiteX7" fmla="*/ 83321 w 3742421"/>
                <a:gd name="connsiteY7" fmla="*/ 1868655 h 245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2421" h="2453126">
                  <a:moveTo>
                    <a:pt x="83321" y="1868655"/>
                  </a:moveTo>
                  <a:cubicBezTo>
                    <a:pt x="373471" y="1442505"/>
                    <a:pt x="1034985" y="882065"/>
                    <a:pt x="1576572" y="696327"/>
                  </a:cubicBezTo>
                  <a:cubicBezTo>
                    <a:pt x="1920697" y="542214"/>
                    <a:pt x="1644222" y="256464"/>
                    <a:pt x="1976622" y="172452"/>
                  </a:cubicBezTo>
                  <a:cubicBezTo>
                    <a:pt x="2114735" y="99427"/>
                    <a:pt x="1766460" y="107240"/>
                    <a:pt x="1976622" y="86728"/>
                  </a:cubicBezTo>
                  <a:cubicBezTo>
                    <a:pt x="2186784" y="66216"/>
                    <a:pt x="3348109" y="-151345"/>
                    <a:pt x="3570971" y="192255"/>
                  </a:cubicBezTo>
                  <a:lnTo>
                    <a:pt x="3742421" y="2338826"/>
                  </a:lnTo>
                  <a:lnTo>
                    <a:pt x="121421" y="2453126"/>
                  </a:lnTo>
                  <a:cubicBezTo>
                    <a:pt x="83321" y="2258302"/>
                    <a:pt x="-107179" y="1777729"/>
                    <a:pt x="83321" y="1868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tangle 14">
              <a:extLst>
                <a:ext uri="{FF2B5EF4-FFF2-40B4-BE49-F238E27FC236}">
                  <a16:creationId xmlns:a16="http://schemas.microsoft.com/office/drawing/2014/main" id="{99BB9FCB-D738-4111-B051-B529923FE2BE}"/>
                </a:ext>
              </a:extLst>
            </p:cNvPr>
            <p:cNvSpPr/>
            <p:nvPr/>
          </p:nvSpPr>
          <p:spPr>
            <a:xfrm>
              <a:off x="3495600" y="3670025"/>
              <a:ext cx="3515787" cy="2766344"/>
            </a:xfrm>
            <a:custGeom>
              <a:avLst/>
              <a:gdLst>
                <a:gd name="connsiteX0" fmla="*/ 0 w 3296712"/>
                <a:gd name="connsiteY0" fmla="*/ 0 h 2251994"/>
                <a:gd name="connsiteX1" fmla="*/ 3296712 w 3296712"/>
                <a:gd name="connsiteY1" fmla="*/ 0 h 2251994"/>
                <a:gd name="connsiteX2" fmla="*/ 3296712 w 3296712"/>
                <a:gd name="connsiteY2" fmla="*/ 2251994 h 2251994"/>
                <a:gd name="connsiteX3" fmla="*/ 0 w 3296712"/>
                <a:gd name="connsiteY3" fmla="*/ 2251994 h 2251994"/>
                <a:gd name="connsiteX4" fmla="*/ 0 w 3296712"/>
                <a:gd name="connsiteY4" fmla="*/ 0 h 2251994"/>
                <a:gd name="connsiteX0" fmla="*/ 0 w 3372912"/>
                <a:gd name="connsiteY0" fmla="*/ 0 h 2299619"/>
                <a:gd name="connsiteX1" fmla="*/ 3372912 w 3372912"/>
                <a:gd name="connsiteY1" fmla="*/ 47625 h 2299619"/>
                <a:gd name="connsiteX2" fmla="*/ 3372912 w 3372912"/>
                <a:gd name="connsiteY2" fmla="*/ 2299619 h 2299619"/>
                <a:gd name="connsiteX3" fmla="*/ 76200 w 3372912"/>
                <a:gd name="connsiteY3" fmla="*/ 2299619 h 2299619"/>
                <a:gd name="connsiteX4" fmla="*/ 0 w 3372912"/>
                <a:gd name="connsiteY4" fmla="*/ 0 h 2299619"/>
                <a:gd name="connsiteX0" fmla="*/ 0 w 3372912"/>
                <a:gd name="connsiteY0" fmla="*/ 0 h 2299619"/>
                <a:gd name="connsiteX1" fmla="*/ 3372912 w 3372912"/>
                <a:gd name="connsiteY1" fmla="*/ 47625 h 2299619"/>
                <a:gd name="connsiteX2" fmla="*/ 3372912 w 3372912"/>
                <a:gd name="connsiteY2" fmla="*/ 2299619 h 2299619"/>
                <a:gd name="connsiteX3" fmla="*/ 142875 w 3372912"/>
                <a:gd name="connsiteY3" fmla="*/ 1804319 h 2299619"/>
                <a:gd name="connsiteX4" fmla="*/ 0 w 3372912"/>
                <a:gd name="connsiteY4" fmla="*/ 0 h 2299619"/>
                <a:gd name="connsiteX0" fmla="*/ 0 w 3439587"/>
                <a:gd name="connsiteY0" fmla="*/ 0 h 2785394"/>
                <a:gd name="connsiteX1" fmla="*/ 3372912 w 3439587"/>
                <a:gd name="connsiteY1" fmla="*/ 47625 h 2785394"/>
                <a:gd name="connsiteX2" fmla="*/ 3439587 w 3439587"/>
                <a:gd name="connsiteY2" fmla="*/ 2785394 h 2785394"/>
                <a:gd name="connsiteX3" fmla="*/ 142875 w 3439587"/>
                <a:gd name="connsiteY3" fmla="*/ 1804319 h 2785394"/>
                <a:gd name="connsiteX4" fmla="*/ 0 w 3439587"/>
                <a:gd name="connsiteY4" fmla="*/ 0 h 2785394"/>
                <a:gd name="connsiteX0" fmla="*/ 0 w 3439587"/>
                <a:gd name="connsiteY0" fmla="*/ 0 h 2785394"/>
                <a:gd name="connsiteX1" fmla="*/ 3382437 w 3439587"/>
                <a:gd name="connsiteY1" fmla="*/ 209550 h 2785394"/>
                <a:gd name="connsiteX2" fmla="*/ 3439587 w 3439587"/>
                <a:gd name="connsiteY2" fmla="*/ 2785394 h 2785394"/>
                <a:gd name="connsiteX3" fmla="*/ 142875 w 3439587"/>
                <a:gd name="connsiteY3" fmla="*/ 1804319 h 2785394"/>
                <a:gd name="connsiteX4" fmla="*/ 0 w 3439587"/>
                <a:gd name="connsiteY4" fmla="*/ 0 h 2785394"/>
                <a:gd name="connsiteX0" fmla="*/ 0 w 3439587"/>
                <a:gd name="connsiteY0" fmla="*/ 0 h 2785394"/>
                <a:gd name="connsiteX1" fmla="*/ 3382437 w 3439587"/>
                <a:gd name="connsiteY1" fmla="*/ 142875 h 2785394"/>
                <a:gd name="connsiteX2" fmla="*/ 3439587 w 3439587"/>
                <a:gd name="connsiteY2" fmla="*/ 2785394 h 2785394"/>
                <a:gd name="connsiteX3" fmla="*/ 142875 w 3439587"/>
                <a:gd name="connsiteY3" fmla="*/ 1804319 h 2785394"/>
                <a:gd name="connsiteX4" fmla="*/ 0 w 3439587"/>
                <a:gd name="connsiteY4" fmla="*/ 0 h 2785394"/>
                <a:gd name="connsiteX0" fmla="*/ 0 w 3439587"/>
                <a:gd name="connsiteY0" fmla="*/ 0 h 2785394"/>
                <a:gd name="connsiteX1" fmla="*/ 3382437 w 3439587"/>
                <a:gd name="connsiteY1" fmla="*/ 104775 h 2785394"/>
                <a:gd name="connsiteX2" fmla="*/ 3439587 w 3439587"/>
                <a:gd name="connsiteY2" fmla="*/ 2785394 h 2785394"/>
                <a:gd name="connsiteX3" fmla="*/ 142875 w 3439587"/>
                <a:gd name="connsiteY3" fmla="*/ 1804319 h 2785394"/>
                <a:gd name="connsiteX4" fmla="*/ 0 w 3439587"/>
                <a:gd name="connsiteY4" fmla="*/ 0 h 2785394"/>
                <a:gd name="connsiteX0" fmla="*/ 0 w 3515787"/>
                <a:gd name="connsiteY0" fmla="*/ 0 h 2766344"/>
                <a:gd name="connsiteX1" fmla="*/ 3458637 w 3515787"/>
                <a:gd name="connsiteY1" fmla="*/ 85725 h 2766344"/>
                <a:gd name="connsiteX2" fmla="*/ 3515787 w 3515787"/>
                <a:gd name="connsiteY2" fmla="*/ 2766344 h 2766344"/>
                <a:gd name="connsiteX3" fmla="*/ 219075 w 3515787"/>
                <a:gd name="connsiteY3" fmla="*/ 1785269 h 2766344"/>
                <a:gd name="connsiteX4" fmla="*/ 0 w 3515787"/>
                <a:gd name="connsiteY4" fmla="*/ 0 h 2766344"/>
                <a:gd name="connsiteX0" fmla="*/ 0 w 3515787"/>
                <a:gd name="connsiteY0" fmla="*/ 0 h 2766344"/>
                <a:gd name="connsiteX1" fmla="*/ 3458637 w 3515787"/>
                <a:gd name="connsiteY1" fmla="*/ 123825 h 2766344"/>
                <a:gd name="connsiteX2" fmla="*/ 3515787 w 3515787"/>
                <a:gd name="connsiteY2" fmla="*/ 2766344 h 2766344"/>
                <a:gd name="connsiteX3" fmla="*/ 219075 w 3515787"/>
                <a:gd name="connsiteY3" fmla="*/ 1785269 h 2766344"/>
                <a:gd name="connsiteX4" fmla="*/ 0 w 3515787"/>
                <a:gd name="connsiteY4" fmla="*/ 0 h 2766344"/>
                <a:gd name="connsiteX0" fmla="*/ 0 w 3515787"/>
                <a:gd name="connsiteY0" fmla="*/ 0 h 2766344"/>
                <a:gd name="connsiteX1" fmla="*/ 3305250 w 3515787"/>
                <a:gd name="connsiteY1" fmla="*/ 92350 h 2766344"/>
                <a:gd name="connsiteX2" fmla="*/ 3458637 w 3515787"/>
                <a:gd name="connsiteY2" fmla="*/ 123825 h 2766344"/>
                <a:gd name="connsiteX3" fmla="*/ 3515787 w 3515787"/>
                <a:gd name="connsiteY3" fmla="*/ 2766344 h 2766344"/>
                <a:gd name="connsiteX4" fmla="*/ 219075 w 3515787"/>
                <a:gd name="connsiteY4" fmla="*/ 1785269 h 2766344"/>
                <a:gd name="connsiteX5" fmla="*/ 0 w 3515787"/>
                <a:gd name="connsiteY5" fmla="*/ 0 h 276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5787" h="2766344">
                  <a:moveTo>
                    <a:pt x="0" y="0"/>
                  </a:moveTo>
                  <a:lnTo>
                    <a:pt x="3305250" y="92350"/>
                  </a:lnTo>
                  <a:lnTo>
                    <a:pt x="3458637" y="123825"/>
                  </a:lnTo>
                  <a:lnTo>
                    <a:pt x="3515787" y="2766344"/>
                  </a:lnTo>
                  <a:lnTo>
                    <a:pt x="219075" y="178526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hteck 11">
              <a:extLst>
                <a:ext uri="{FF2B5EF4-FFF2-40B4-BE49-F238E27FC236}">
                  <a16:creationId xmlns:a16="http://schemas.microsoft.com/office/drawing/2014/main" id="{CDBD3D30-B20C-4DD7-AD64-37DF280B27B7}"/>
                </a:ext>
              </a:extLst>
            </p:cNvPr>
            <p:cNvSpPr/>
            <p:nvPr/>
          </p:nvSpPr>
          <p:spPr>
            <a:xfrm rot="19688313">
              <a:off x="7140598" y="888098"/>
              <a:ext cx="755813" cy="12961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Box 18">
              <a:extLst>
                <a:ext uri="{FF2B5EF4-FFF2-40B4-BE49-F238E27FC236}">
                  <a16:creationId xmlns:a16="http://schemas.microsoft.com/office/drawing/2014/main" id="{E00A539D-468A-4819-B16F-27EEFE4E44CF}"/>
                </a:ext>
              </a:extLst>
            </p:cNvPr>
            <p:cNvSpPr txBox="1"/>
            <p:nvPr/>
          </p:nvSpPr>
          <p:spPr>
            <a:xfrm>
              <a:off x="5708568" y="1507571"/>
              <a:ext cx="1679468" cy="400110"/>
            </a:xfrm>
            <a:prstGeom prst="rect">
              <a:avLst/>
            </a:prstGeom>
            <a:noFill/>
          </p:spPr>
          <p:txBody>
            <a:bodyPr wrap="square" rtlCol="0">
              <a:spAutoFit/>
            </a:bodyPr>
            <a:lstStyle/>
            <a:p>
              <a:pPr algn="ctr"/>
              <a:r>
                <a:rPr lang="en-US" sz="2000" b="1" dirty="0" err="1">
                  <a:solidFill>
                    <a:srgbClr val="0000FE"/>
                  </a:solidFill>
                </a:rPr>
                <a:t>NeuLAND</a:t>
              </a:r>
              <a:endParaRPr lang="en-DE" sz="2000" b="1" dirty="0">
                <a:solidFill>
                  <a:srgbClr val="0000FE"/>
                </a:solidFill>
              </a:endParaRPr>
            </a:p>
          </p:txBody>
        </p:sp>
        <p:sp>
          <p:nvSpPr>
            <p:cNvPr id="20" name="Rechteck 11">
              <a:extLst>
                <a:ext uri="{FF2B5EF4-FFF2-40B4-BE49-F238E27FC236}">
                  <a16:creationId xmlns:a16="http://schemas.microsoft.com/office/drawing/2014/main" id="{15BAA30F-7F7B-4707-9BD9-D67A3029938A}"/>
                </a:ext>
              </a:extLst>
            </p:cNvPr>
            <p:cNvSpPr/>
            <p:nvPr/>
          </p:nvSpPr>
          <p:spPr>
            <a:xfrm rot="2120181">
              <a:off x="7206272" y="5102468"/>
              <a:ext cx="755813" cy="12961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Box 20">
              <a:extLst>
                <a:ext uri="{FF2B5EF4-FFF2-40B4-BE49-F238E27FC236}">
                  <a16:creationId xmlns:a16="http://schemas.microsoft.com/office/drawing/2014/main" id="{909CF387-3D2F-4E4C-A774-CAB16B4FA70E}"/>
                </a:ext>
              </a:extLst>
            </p:cNvPr>
            <p:cNvSpPr txBox="1"/>
            <p:nvPr/>
          </p:nvSpPr>
          <p:spPr>
            <a:xfrm>
              <a:off x="5808000" y="5324233"/>
              <a:ext cx="1598694" cy="400110"/>
            </a:xfrm>
            <a:prstGeom prst="rect">
              <a:avLst/>
            </a:prstGeom>
            <a:noFill/>
          </p:spPr>
          <p:txBody>
            <a:bodyPr wrap="square" rtlCol="0">
              <a:spAutoFit/>
            </a:bodyPr>
            <a:lstStyle/>
            <a:p>
              <a:pPr algn="ctr"/>
              <a:r>
                <a:rPr lang="en-US" sz="2000" b="1" dirty="0" err="1">
                  <a:solidFill>
                    <a:srgbClr val="0000FE"/>
                  </a:solidFill>
                </a:rPr>
                <a:t>NeuLAND</a:t>
              </a:r>
              <a:endParaRPr lang="en-DE" sz="2000" b="1" dirty="0">
                <a:solidFill>
                  <a:srgbClr val="0000FE"/>
                </a:solidFill>
              </a:endParaRPr>
            </a:p>
          </p:txBody>
        </p:sp>
      </p:grpSp>
      <p:cxnSp>
        <p:nvCxnSpPr>
          <p:cNvPr id="24" name="Straight Arrow Connector 23">
            <a:extLst>
              <a:ext uri="{FF2B5EF4-FFF2-40B4-BE49-F238E27FC236}">
                <a16:creationId xmlns:a16="http://schemas.microsoft.com/office/drawing/2014/main" id="{41CD2B96-C00F-4991-BAFD-E02F06657DFA}"/>
              </a:ext>
            </a:extLst>
          </p:cNvPr>
          <p:cNvCxnSpPr/>
          <p:nvPr/>
        </p:nvCxnSpPr>
        <p:spPr>
          <a:xfrm>
            <a:off x="840000" y="3645000"/>
            <a:ext cx="1152000" cy="0"/>
          </a:xfrm>
          <a:prstGeom prst="straightConnector1">
            <a:avLst/>
          </a:prstGeom>
          <a:ln w="76200">
            <a:solidFill>
              <a:srgbClr val="0000FE"/>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A5D2A6C-F6FF-434B-8767-406943DB22BA}"/>
              </a:ext>
            </a:extLst>
          </p:cNvPr>
          <p:cNvSpPr txBox="1"/>
          <p:nvPr/>
        </p:nvSpPr>
        <p:spPr>
          <a:xfrm>
            <a:off x="705980" y="3214557"/>
            <a:ext cx="1244712" cy="400110"/>
          </a:xfrm>
          <a:prstGeom prst="rect">
            <a:avLst/>
          </a:prstGeom>
          <a:noFill/>
        </p:spPr>
        <p:txBody>
          <a:bodyPr wrap="square" rtlCol="0">
            <a:spAutoFit/>
          </a:bodyPr>
          <a:lstStyle/>
          <a:p>
            <a:pPr algn="ctr"/>
            <a:r>
              <a:rPr lang="en-US" sz="2000" b="1" dirty="0">
                <a:solidFill>
                  <a:srgbClr val="0000FE"/>
                </a:solidFill>
              </a:rPr>
              <a:t>BEAM</a:t>
            </a:r>
            <a:endParaRPr lang="en-DE" sz="2000" b="1" dirty="0">
              <a:solidFill>
                <a:srgbClr val="0000FE"/>
              </a:solidFill>
            </a:endParaRPr>
          </a:p>
        </p:txBody>
      </p:sp>
      <p:grpSp>
        <p:nvGrpSpPr>
          <p:cNvPr id="23" name="Group 22">
            <a:extLst>
              <a:ext uri="{FF2B5EF4-FFF2-40B4-BE49-F238E27FC236}">
                <a16:creationId xmlns:a16="http://schemas.microsoft.com/office/drawing/2014/main" id="{D251CF11-6F49-42F6-8DEB-ADB5491EB578}"/>
              </a:ext>
            </a:extLst>
          </p:cNvPr>
          <p:cNvGrpSpPr/>
          <p:nvPr/>
        </p:nvGrpSpPr>
        <p:grpSpPr>
          <a:xfrm>
            <a:off x="101843" y="6259994"/>
            <a:ext cx="4372477" cy="307777"/>
            <a:chOff x="125472" y="6279742"/>
            <a:chExt cx="3906264" cy="307777"/>
          </a:xfrm>
        </p:grpSpPr>
        <p:sp>
          <p:nvSpPr>
            <p:cNvPr id="26" name="TextBox 25">
              <a:extLst>
                <a:ext uri="{FF2B5EF4-FFF2-40B4-BE49-F238E27FC236}">
                  <a16:creationId xmlns:a16="http://schemas.microsoft.com/office/drawing/2014/main" id="{5E508F34-5503-4AA7-B15C-AAD202A285BE}"/>
                </a:ext>
              </a:extLst>
            </p:cNvPr>
            <p:cNvSpPr txBox="1"/>
            <p:nvPr/>
          </p:nvSpPr>
          <p:spPr>
            <a:xfrm>
              <a:off x="394709" y="6279742"/>
              <a:ext cx="3637027" cy="307777"/>
            </a:xfrm>
            <a:prstGeom prst="rect">
              <a:avLst/>
            </a:prstGeom>
            <a:noFill/>
          </p:spPr>
          <p:txBody>
            <a:bodyPr wrap="square" rtlCol="0">
              <a:spAutoFit/>
            </a:bodyPr>
            <a:lstStyle/>
            <a:p>
              <a:r>
                <a:rPr lang="en-GB" sz="1400" b="1" i="1" dirty="0"/>
                <a:t>Image credit: P. </a:t>
              </a:r>
              <a:r>
                <a:rPr lang="en-GB" sz="1400" b="1" i="1" dirty="0" err="1"/>
                <a:t>Senger</a:t>
              </a:r>
              <a:r>
                <a:rPr lang="en-GB" sz="1400" b="1" i="1" dirty="0"/>
                <a:t>, GSI-Darmstadt</a:t>
              </a:r>
            </a:p>
          </p:txBody>
        </p:sp>
        <p:pic>
          <p:nvPicPr>
            <p:cNvPr id="27" name="Picture 26">
              <a:extLst>
                <a:ext uri="{FF2B5EF4-FFF2-40B4-BE49-F238E27FC236}">
                  <a16:creationId xmlns:a16="http://schemas.microsoft.com/office/drawing/2014/main" id="{AEAAECEA-EF94-4C81-844B-40F4EB9FFA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Tree>
    <p:extLst>
      <p:ext uri="{BB962C8B-B14F-4D97-AF65-F5344CB8AC3E}">
        <p14:creationId xmlns:p14="http://schemas.microsoft.com/office/powerpoint/2010/main" val="3886689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1D05169-84B8-4BA0-9D05-FC324A323DF5}"/>
              </a:ext>
            </a:extLst>
          </p:cNvPr>
          <p:cNvGrpSpPr/>
          <p:nvPr/>
        </p:nvGrpSpPr>
        <p:grpSpPr>
          <a:xfrm>
            <a:off x="-67099" y="946771"/>
            <a:ext cx="5641558" cy="5314205"/>
            <a:chOff x="91291" y="862923"/>
            <a:chExt cx="5641558" cy="5314205"/>
          </a:xfrm>
        </p:grpSpPr>
        <p:pic>
          <p:nvPicPr>
            <p:cNvPr id="8" name="Picture 4">
              <a:extLst>
                <a:ext uri="{FF2B5EF4-FFF2-40B4-BE49-F238E27FC236}">
                  <a16:creationId xmlns:a16="http://schemas.microsoft.com/office/drawing/2014/main" id="{55A5AEC7-0D08-4FF7-AE62-23C1156EFDE6}"/>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267" r="1934" b="1550"/>
            <a:stretch/>
          </p:blipFill>
          <p:spPr bwMode="auto">
            <a:xfrm>
              <a:off x="91291" y="862923"/>
              <a:ext cx="5641558" cy="531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EBACCDDB-AF76-447D-BC39-0B4EC565ADDA}"/>
                </a:ext>
              </a:extLst>
            </p:cNvPr>
            <p:cNvSpPr/>
            <p:nvPr/>
          </p:nvSpPr>
          <p:spPr>
            <a:xfrm>
              <a:off x="1102123" y="966360"/>
              <a:ext cx="313877" cy="4622640"/>
            </a:xfrm>
            <a:prstGeom prst="rect">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800" b="1" dirty="0">
                <a:solidFill>
                  <a:srgbClr val="002060"/>
                </a:solidFill>
              </a:endParaRPr>
            </a:p>
          </p:txBody>
        </p:sp>
        <p:sp>
          <p:nvSpPr>
            <p:cNvPr id="18" name="TextBox 17">
              <a:extLst>
                <a:ext uri="{FF2B5EF4-FFF2-40B4-BE49-F238E27FC236}">
                  <a16:creationId xmlns:a16="http://schemas.microsoft.com/office/drawing/2014/main" id="{1F4B2318-CAAB-48A8-A1CB-1ECCB44BF7BC}"/>
                </a:ext>
              </a:extLst>
            </p:cNvPr>
            <p:cNvSpPr txBox="1"/>
            <p:nvPr/>
          </p:nvSpPr>
          <p:spPr>
            <a:xfrm>
              <a:off x="1416000" y="917115"/>
              <a:ext cx="891591" cy="523220"/>
            </a:xfrm>
            <a:prstGeom prst="rect">
              <a:avLst/>
            </a:prstGeom>
            <a:noFill/>
          </p:spPr>
          <p:txBody>
            <a:bodyPr wrap="none" rtlCol="0">
              <a:spAutoFit/>
            </a:bodyPr>
            <a:lstStyle/>
            <a:p>
              <a:r>
                <a:rPr lang="en-US" sz="2800" b="1" dirty="0">
                  <a:solidFill>
                    <a:srgbClr val="002060"/>
                  </a:solidFill>
                </a:rPr>
                <a:t>CBM</a:t>
              </a:r>
              <a:endParaRPr lang="en-DE" sz="2800" b="1" dirty="0">
                <a:solidFill>
                  <a:srgbClr val="002060"/>
                </a:solidFill>
              </a:endParaRPr>
            </a:p>
          </p:txBody>
        </p:sp>
      </p:grpSp>
      <p:sp>
        <p:nvSpPr>
          <p:cNvPr id="2" name="Title 1">
            <a:extLst>
              <a:ext uri="{FF2B5EF4-FFF2-40B4-BE49-F238E27FC236}">
                <a16:creationId xmlns:a16="http://schemas.microsoft.com/office/drawing/2014/main" id="{9718077F-2E78-4040-81BA-C455E30F1CFB}"/>
              </a:ext>
            </a:extLst>
          </p:cNvPr>
          <p:cNvSpPr>
            <a:spLocks noGrp="1"/>
          </p:cNvSpPr>
          <p:nvPr>
            <p:ph type="title"/>
          </p:nvPr>
        </p:nvSpPr>
        <p:spPr/>
        <p:txBody>
          <a:bodyPr/>
          <a:lstStyle/>
          <a:p>
            <a:r>
              <a:rPr lang="en-US" dirty="0"/>
              <a:t>U</a:t>
            </a:r>
            <a:r>
              <a:rPr lang="en-US" sz="2800" dirty="0"/>
              <a:t>NDERSTANDING</a:t>
            </a:r>
            <a:r>
              <a:rPr lang="en-US" dirty="0"/>
              <a:t> </a:t>
            </a:r>
            <a:r>
              <a:rPr lang="el-GR" dirty="0"/>
              <a:t>Λ</a:t>
            </a:r>
            <a:r>
              <a:rPr lang="en-US" dirty="0"/>
              <a:t>-N, </a:t>
            </a:r>
            <a:r>
              <a:rPr lang="el-GR" dirty="0"/>
              <a:t>Λ</a:t>
            </a:r>
            <a:r>
              <a:rPr lang="en-US" dirty="0"/>
              <a:t>-</a:t>
            </a:r>
            <a:r>
              <a:rPr lang="el-GR" dirty="0"/>
              <a:t>Λ</a:t>
            </a:r>
            <a:r>
              <a:rPr lang="en-US" dirty="0"/>
              <a:t> I</a:t>
            </a:r>
            <a:r>
              <a:rPr lang="en-US" sz="2800" dirty="0"/>
              <a:t>NTERACTIONS</a:t>
            </a:r>
            <a:r>
              <a:rPr lang="en-US" dirty="0"/>
              <a:t> W</a:t>
            </a:r>
            <a:r>
              <a:rPr lang="en-US" sz="2800" dirty="0"/>
              <a:t>ITH</a:t>
            </a:r>
            <a:r>
              <a:rPr lang="en-US" dirty="0"/>
              <a:t> CBM</a:t>
            </a:r>
            <a:endParaRPr lang="en-DE" dirty="0"/>
          </a:p>
        </p:txBody>
      </p:sp>
      <p:sp>
        <p:nvSpPr>
          <p:cNvPr id="3" name="Date Placeholder 2">
            <a:extLst>
              <a:ext uri="{FF2B5EF4-FFF2-40B4-BE49-F238E27FC236}">
                <a16:creationId xmlns:a16="http://schemas.microsoft.com/office/drawing/2014/main" id="{318BC229-EF42-4EAA-A4E8-D2C222BF37AA}"/>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BA084495-DC06-41FC-A389-E1EE86E8EBE7}"/>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9BD2552-472E-4CAA-8AAE-47DAE0FA32D4}"/>
              </a:ext>
            </a:extLst>
          </p:cNvPr>
          <p:cNvSpPr>
            <a:spLocks noGrp="1"/>
          </p:cNvSpPr>
          <p:nvPr>
            <p:ph type="sldNum" sz="quarter" idx="12"/>
          </p:nvPr>
        </p:nvSpPr>
        <p:spPr/>
        <p:txBody>
          <a:bodyPr/>
          <a:lstStyle/>
          <a:p>
            <a:fld id="{2A4535BA-AEF2-4785-BF1B-EDE950106C20}" type="slidenum">
              <a:rPr lang="en-GB" smtClean="0"/>
              <a:pPr/>
              <a:t>68</a:t>
            </a:fld>
            <a:endParaRPr lang="en-GB" dirty="0"/>
          </a:p>
        </p:txBody>
      </p:sp>
      <p:grpSp>
        <p:nvGrpSpPr>
          <p:cNvPr id="14" name="Group 13">
            <a:extLst>
              <a:ext uri="{FF2B5EF4-FFF2-40B4-BE49-F238E27FC236}">
                <a16:creationId xmlns:a16="http://schemas.microsoft.com/office/drawing/2014/main" id="{07D114B9-4A79-4073-B493-ED9A77ED7E0F}"/>
              </a:ext>
            </a:extLst>
          </p:cNvPr>
          <p:cNvGrpSpPr/>
          <p:nvPr/>
        </p:nvGrpSpPr>
        <p:grpSpPr>
          <a:xfrm>
            <a:off x="91291" y="6221578"/>
            <a:ext cx="5070597" cy="307777"/>
            <a:chOff x="5860113" y="6024996"/>
            <a:chExt cx="5070597" cy="307777"/>
          </a:xfrm>
        </p:grpSpPr>
        <p:sp>
          <p:nvSpPr>
            <p:cNvPr id="15" name="TextBox 14">
              <a:extLst>
                <a:ext uri="{FF2B5EF4-FFF2-40B4-BE49-F238E27FC236}">
                  <a16:creationId xmlns:a16="http://schemas.microsoft.com/office/drawing/2014/main" id="{7976C672-A55A-4EC7-8DDD-C52240B93689}"/>
                </a:ext>
              </a:extLst>
            </p:cNvPr>
            <p:cNvSpPr txBox="1"/>
            <p:nvPr/>
          </p:nvSpPr>
          <p:spPr>
            <a:xfrm>
              <a:off x="6114294" y="6024996"/>
              <a:ext cx="4816416" cy="307777"/>
            </a:xfrm>
            <a:prstGeom prst="rect">
              <a:avLst/>
            </a:prstGeom>
            <a:noFill/>
          </p:spPr>
          <p:txBody>
            <a:bodyPr wrap="square" rtlCol="0">
              <a:spAutoFit/>
            </a:bodyPr>
            <a:lstStyle/>
            <a:p>
              <a:r>
                <a:rPr lang="fr-FR" sz="1400" b="1" i="1" dirty="0"/>
                <a:t>Thermal Model: A. Andronic et al., Phys. </a:t>
              </a:r>
              <a:r>
                <a:rPr lang="fr-FR" sz="1400" b="1" i="1" dirty="0" err="1"/>
                <a:t>Lett</a:t>
              </a:r>
              <a:r>
                <a:rPr lang="fr-FR" sz="1400" b="1" i="1" dirty="0"/>
                <a:t>. B697 (2011) 203</a:t>
              </a:r>
            </a:p>
          </p:txBody>
        </p:sp>
        <p:pic>
          <p:nvPicPr>
            <p:cNvPr id="16" name="Picture 15">
              <a:extLst>
                <a:ext uri="{FF2B5EF4-FFF2-40B4-BE49-F238E27FC236}">
                  <a16:creationId xmlns:a16="http://schemas.microsoft.com/office/drawing/2014/main" id="{E96983D2-3CAD-4FB2-9E49-B746BBA0EC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0113" y="6089017"/>
              <a:ext cx="327122" cy="216024"/>
            </a:xfrm>
            <a:prstGeom prst="rect">
              <a:avLst/>
            </a:prstGeom>
          </p:spPr>
        </p:pic>
      </p:grpSp>
      <p:grpSp>
        <p:nvGrpSpPr>
          <p:cNvPr id="19" name="Group 18">
            <a:extLst>
              <a:ext uri="{FF2B5EF4-FFF2-40B4-BE49-F238E27FC236}">
                <a16:creationId xmlns:a16="http://schemas.microsoft.com/office/drawing/2014/main" id="{93BBC356-3A70-4E01-B055-446526B5670B}"/>
              </a:ext>
            </a:extLst>
          </p:cNvPr>
          <p:cNvGrpSpPr/>
          <p:nvPr/>
        </p:nvGrpSpPr>
        <p:grpSpPr>
          <a:xfrm>
            <a:off x="9336000" y="6261446"/>
            <a:ext cx="2925555" cy="307777"/>
            <a:chOff x="125472" y="6279742"/>
            <a:chExt cx="3127846" cy="307777"/>
          </a:xfrm>
        </p:grpSpPr>
        <p:sp>
          <p:nvSpPr>
            <p:cNvPr id="20" name="TextBox 19">
              <a:extLst>
                <a:ext uri="{FF2B5EF4-FFF2-40B4-BE49-F238E27FC236}">
                  <a16:creationId xmlns:a16="http://schemas.microsoft.com/office/drawing/2014/main" id="{FA649D27-98E7-49AB-8795-5F3CB79B9B31}"/>
                </a:ext>
              </a:extLst>
            </p:cNvPr>
            <p:cNvSpPr txBox="1"/>
            <p:nvPr/>
          </p:nvSpPr>
          <p:spPr>
            <a:xfrm>
              <a:off x="394710" y="6279742"/>
              <a:ext cx="2858608" cy="307777"/>
            </a:xfrm>
            <a:prstGeom prst="rect">
              <a:avLst/>
            </a:prstGeom>
            <a:noFill/>
          </p:spPr>
          <p:txBody>
            <a:bodyPr wrap="square" rtlCol="0">
              <a:spAutoFit/>
            </a:bodyPr>
            <a:lstStyle/>
            <a:p>
              <a:r>
                <a:rPr lang="en-GB" sz="1400" b="1" i="1" dirty="0"/>
                <a:t>I. </a:t>
              </a:r>
              <a:r>
                <a:rPr lang="en-GB" sz="1400" b="1" i="1" dirty="0" err="1"/>
                <a:t>Vassiliev</a:t>
              </a:r>
              <a:r>
                <a:rPr lang="en-GB" sz="1400" b="1" i="1" dirty="0"/>
                <a:t>, Quark Matter (2018) </a:t>
              </a:r>
            </a:p>
          </p:txBody>
        </p:sp>
        <p:pic>
          <p:nvPicPr>
            <p:cNvPr id="24" name="Picture 23">
              <a:extLst>
                <a:ext uri="{FF2B5EF4-FFF2-40B4-BE49-F238E27FC236}">
                  <a16:creationId xmlns:a16="http://schemas.microsoft.com/office/drawing/2014/main" id="{4291898F-8C84-48CF-962F-A86381B2CF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grpSp>
        <p:nvGrpSpPr>
          <p:cNvPr id="25" name="Group 24">
            <a:extLst>
              <a:ext uri="{FF2B5EF4-FFF2-40B4-BE49-F238E27FC236}">
                <a16:creationId xmlns:a16="http://schemas.microsoft.com/office/drawing/2014/main" id="{02B3AD00-91D8-4C0A-BFFA-82F7BAC2F26B}"/>
              </a:ext>
            </a:extLst>
          </p:cNvPr>
          <p:cNvGrpSpPr/>
          <p:nvPr/>
        </p:nvGrpSpPr>
        <p:grpSpPr>
          <a:xfrm>
            <a:off x="5609430" y="851825"/>
            <a:ext cx="6468602" cy="4990010"/>
            <a:chOff x="5609430" y="851825"/>
            <a:chExt cx="6468602" cy="4990010"/>
          </a:xfrm>
        </p:grpSpPr>
        <p:pic>
          <p:nvPicPr>
            <p:cNvPr id="26" name="Picture 25">
              <a:extLst>
                <a:ext uri="{FF2B5EF4-FFF2-40B4-BE49-F238E27FC236}">
                  <a16:creationId xmlns:a16="http://schemas.microsoft.com/office/drawing/2014/main" id="{29AB6B2A-B85B-4A1B-B62F-322D3878F6D6}"/>
                </a:ext>
              </a:extLst>
            </p:cNvPr>
            <p:cNvPicPr>
              <a:picLocks noChangeAspect="1"/>
            </p:cNvPicPr>
            <p:nvPr/>
          </p:nvPicPr>
          <p:blipFill>
            <a:blip r:embed="rId4"/>
            <a:stretch>
              <a:fillRect/>
            </a:stretch>
          </p:blipFill>
          <p:spPr>
            <a:xfrm>
              <a:off x="5609430" y="1458974"/>
              <a:ext cx="6468602" cy="4382861"/>
            </a:xfrm>
            <a:prstGeom prst="rect">
              <a:avLst/>
            </a:prstGeom>
          </p:spPr>
        </p:pic>
        <mc:AlternateContent xmlns:mc="http://schemas.openxmlformats.org/markup-compatibility/2006" xmlns:a14="http://schemas.microsoft.com/office/drawing/2010/main">
          <mc:Choice Requires="a14">
            <p:sp>
              <p:nvSpPr>
                <p:cNvPr id="27" name="Textfeld 4">
                  <a:extLst>
                    <a:ext uri="{FF2B5EF4-FFF2-40B4-BE49-F238E27FC236}">
                      <a16:creationId xmlns:a16="http://schemas.microsoft.com/office/drawing/2014/main" id="{55389767-36C9-482F-860B-219DF564E512}"/>
                    </a:ext>
                  </a:extLst>
                </p:cNvPr>
                <p:cNvSpPr txBox="1"/>
                <p:nvPr/>
              </p:nvSpPr>
              <p:spPr>
                <a:xfrm>
                  <a:off x="6388075" y="851825"/>
                  <a:ext cx="4919181" cy="420628"/>
                </a:xfrm>
                <a:prstGeom prst="rect">
                  <a:avLst/>
                </a:prstGeom>
                <a:solidFill>
                  <a:srgbClr val="FFC000"/>
                </a:solidFill>
              </p:spPr>
              <p:txBody>
                <a:bodyPr wrap="square" rtlCol="0">
                  <a:spAutoFit/>
                </a:bodyPr>
                <a:lstStyle/>
                <a:p>
                  <a:pPr algn="ctr"/>
                  <a14:m>
                    <m:oMath xmlns:m="http://schemas.openxmlformats.org/officeDocument/2006/math">
                      <m:sPre>
                        <m:sPrePr>
                          <m:ctrlPr>
                            <a:rPr lang="en-DE" sz="2000" b="1" i="1" smtClean="0">
                              <a:solidFill>
                                <a:srgbClr val="002060"/>
                              </a:solidFill>
                              <a:latin typeface="Cambria Math" panose="02040503050406030204" pitchFamily="18" charset="0"/>
                            </a:rPr>
                          </m:ctrlPr>
                        </m:sPrePr>
                        <m:sub>
                          <m:r>
                            <a:rPr lang="el-GR" sz="2000" b="1">
                              <a:solidFill>
                                <a:srgbClr val="002060"/>
                              </a:solidFill>
                              <a:latin typeface="Cambria Math" panose="02040503050406030204" pitchFamily="18" charset="0"/>
                              <a:ea typeface="Cambria Math" panose="02040503050406030204" pitchFamily="18" charset="0"/>
                            </a:rPr>
                            <m:t>𝚲</m:t>
                          </m:r>
                          <m:r>
                            <a:rPr lang="el-GR" sz="2000" b="1" i="1">
                              <a:solidFill>
                                <a:srgbClr val="002060"/>
                              </a:solidFill>
                              <a:latin typeface="Cambria Math" panose="02040503050406030204" pitchFamily="18" charset="0"/>
                              <a:ea typeface="Cambria Math" panose="02040503050406030204" pitchFamily="18" charset="0"/>
                            </a:rPr>
                            <m:t>𝚲</m:t>
                          </m:r>
                        </m:sub>
                        <m:sup>
                          <m:r>
                            <a:rPr lang="en-US" sz="2000" b="1">
                              <a:solidFill>
                                <a:srgbClr val="002060"/>
                              </a:solidFill>
                              <a:latin typeface="Cambria Math" panose="02040503050406030204" pitchFamily="18" charset="0"/>
                            </a:rPr>
                            <m:t>𝟔</m:t>
                          </m:r>
                        </m:sup>
                        <m:e>
                          <m:r>
                            <a:rPr lang="en-US" sz="2000" b="1">
                              <a:solidFill>
                                <a:srgbClr val="002060"/>
                              </a:solidFill>
                              <a:latin typeface="Cambria Math" panose="02040503050406030204" pitchFamily="18" charset="0"/>
                            </a:rPr>
                            <m:t>𝐇𝐞</m:t>
                          </m:r>
                        </m:e>
                      </m:sPre>
                      <m:r>
                        <a:rPr lang="en-US" sz="2000" b="1" i="1">
                          <a:solidFill>
                            <a:srgbClr val="002060"/>
                          </a:solidFill>
                          <a:latin typeface="Cambria Math" panose="02040503050406030204" pitchFamily="18" charset="0"/>
                        </a:rPr>
                        <m:t> </m:t>
                      </m:r>
                    </m:oMath>
                  </a14:m>
                  <a:r>
                    <a:rPr lang="de-DE" sz="2000" b="1" dirty="0">
                      <a:solidFill>
                        <a:srgbClr val="002060"/>
                      </a:solidFill>
                      <a:ea typeface="Tahoma" panose="020B0604030504040204" pitchFamily="34" charset="0"/>
                      <a:cs typeface="Tahoma" panose="020B0604030504040204" pitchFamily="34" charset="0"/>
                    </a:rPr>
                    <a:t>Decay Topology reconstructed in CBM</a:t>
                  </a:r>
                </a:p>
              </p:txBody>
            </p:sp>
          </mc:Choice>
          <mc:Fallback xmlns="">
            <p:sp>
              <p:nvSpPr>
                <p:cNvPr id="27" name="Textfeld 4">
                  <a:extLst>
                    <a:ext uri="{FF2B5EF4-FFF2-40B4-BE49-F238E27FC236}">
                      <a16:creationId xmlns:a16="http://schemas.microsoft.com/office/drawing/2014/main" id="{55389767-36C9-482F-860B-219DF564E512}"/>
                    </a:ext>
                  </a:extLst>
                </p:cNvPr>
                <p:cNvSpPr txBox="1">
                  <a:spLocks noRot="1" noChangeAspect="1" noMove="1" noResize="1" noEditPoints="1" noAdjustHandles="1" noChangeArrowheads="1" noChangeShapeType="1" noTextEdit="1"/>
                </p:cNvSpPr>
                <p:nvPr/>
              </p:nvSpPr>
              <p:spPr>
                <a:xfrm>
                  <a:off x="6388075" y="851825"/>
                  <a:ext cx="4919181" cy="420628"/>
                </a:xfrm>
                <a:prstGeom prst="rect">
                  <a:avLst/>
                </a:prstGeom>
                <a:blipFill>
                  <a:blip r:embed="rId5"/>
                  <a:stretch>
                    <a:fillRect t="-2899" b="-26087"/>
                  </a:stretch>
                </a:blipFill>
              </p:spPr>
              <p:txBody>
                <a:bodyPr/>
                <a:lstStyle/>
                <a:p>
                  <a:r>
                    <a:rPr lang="en-DE">
                      <a:noFill/>
                    </a:rPr>
                    <a:t> </a:t>
                  </a:r>
                </a:p>
              </p:txBody>
            </p:sp>
          </mc:Fallback>
        </mc:AlternateContent>
      </p:grpSp>
    </p:spTree>
    <p:extLst>
      <p:ext uri="{BB962C8B-B14F-4D97-AF65-F5344CB8AC3E}">
        <p14:creationId xmlns:p14="http://schemas.microsoft.com/office/powerpoint/2010/main" val="2381584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1D05169-84B8-4BA0-9D05-FC324A323DF5}"/>
              </a:ext>
            </a:extLst>
          </p:cNvPr>
          <p:cNvGrpSpPr/>
          <p:nvPr/>
        </p:nvGrpSpPr>
        <p:grpSpPr>
          <a:xfrm>
            <a:off x="-67099" y="946771"/>
            <a:ext cx="5641558" cy="5314205"/>
            <a:chOff x="91291" y="862923"/>
            <a:chExt cx="5641558" cy="5314205"/>
          </a:xfrm>
        </p:grpSpPr>
        <p:pic>
          <p:nvPicPr>
            <p:cNvPr id="8" name="Picture 4">
              <a:extLst>
                <a:ext uri="{FF2B5EF4-FFF2-40B4-BE49-F238E27FC236}">
                  <a16:creationId xmlns:a16="http://schemas.microsoft.com/office/drawing/2014/main" id="{55A5AEC7-0D08-4FF7-AE62-23C1156EFDE6}"/>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267" r="1934" b="1550"/>
            <a:stretch/>
          </p:blipFill>
          <p:spPr bwMode="auto">
            <a:xfrm>
              <a:off x="91291" y="862923"/>
              <a:ext cx="5641558" cy="531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EBACCDDB-AF76-447D-BC39-0B4EC565ADDA}"/>
                </a:ext>
              </a:extLst>
            </p:cNvPr>
            <p:cNvSpPr/>
            <p:nvPr/>
          </p:nvSpPr>
          <p:spPr>
            <a:xfrm>
              <a:off x="1102123" y="966360"/>
              <a:ext cx="313877" cy="4622640"/>
            </a:xfrm>
            <a:prstGeom prst="rect">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800" b="1" dirty="0">
                <a:solidFill>
                  <a:srgbClr val="002060"/>
                </a:solidFill>
              </a:endParaRPr>
            </a:p>
          </p:txBody>
        </p:sp>
        <p:sp>
          <p:nvSpPr>
            <p:cNvPr id="18" name="TextBox 17">
              <a:extLst>
                <a:ext uri="{FF2B5EF4-FFF2-40B4-BE49-F238E27FC236}">
                  <a16:creationId xmlns:a16="http://schemas.microsoft.com/office/drawing/2014/main" id="{1F4B2318-CAAB-48A8-A1CB-1ECCB44BF7BC}"/>
                </a:ext>
              </a:extLst>
            </p:cNvPr>
            <p:cNvSpPr txBox="1"/>
            <p:nvPr/>
          </p:nvSpPr>
          <p:spPr>
            <a:xfrm>
              <a:off x="1416000" y="917115"/>
              <a:ext cx="891591" cy="523220"/>
            </a:xfrm>
            <a:prstGeom prst="rect">
              <a:avLst/>
            </a:prstGeom>
            <a:noFill/>
          </p:spPr>
          <p:txBody>
            <a:bodyPr wrap="none" rtlCol="0">
              <a:spAutoFit/>
            </a:bodyPr>
            <a:lstStyle/>
            <a:p>
              <a:r>
                <a:rPr lang="en-US" sz="2800" b="1" dirty="0">
                  <a:solidFill>
                    <a:srgbClr val="002060"/>
                  </a:solidFill>
                </a:rPr>
                <a:t>CBM</a:t>
              </a:r>
              <a:endParaRPr lang="en-DE" sz="2800" b="1" dirty="0">
                <a:solidFill>
                  <a:srgbClr val="002060"/>
                </a:solidFill>
              </a:endParaRPr>
            </a:p>
          </p:txBody>
        </p:sp>
      </p:grpSp>
      <p:sp>
        <p:nvSpPr>
          <p:cNvPr id="2" name="Title 1">
            <a:extLst>
              <a:ext uri="{FF2B5EF4-FFF2-40B4-BE49-F238E27FC236}">
                <a16:creationId xmlns:a16="http://schemas.microsoft.com/office/drawing/2014/main" id="{9718077F-2E78-4040-81BA-C455E30F1CFB}"/>
              </a:ext>
            </a:extLst>
          </p:cNvPr>
          <p:cNvSpPr>
            <a:spLocks noGrp="1"/>
          </p:cNvSpPr>
          <p:nvPr>
            <p:ph type="title"/>
          </p:nvPr>
        </p:nvSpPr>
        <p:spPr/>
        <p:txBody>
          <a:bodyPr/>
          <a:lstStyle/>
          <a:p>
            <a:r>
              <a:rPr lang="en-US" dirty="0"/>
              <a:t>U</a:t>
            </a:r>
            <a:r>
              <a:rPr lang="en-US" sz="2800" dirty="0"/>
              <a:t>NDERSTANDING</a:t>
            </a:r>
            <a:r>
              <a:rPr lang="en-US" dirty="0"/>
              <a:t> </a:t>
            </a:r>
            <a:r>
              <a:rPr lang="el-GR" dirty="0"/>
              <a:t>Λ</a:t>
            </a:r>
            <a:r>
              <a:rPr lang="en-US" dirty="0"/>
              <a:t>-N, </a:t>
            </a:r>
            <a:r>
              <a:rPr lang="el-GR" dirty="0"/>
              <a:t>Λ</a:t>
            </a:r>
            <a:r>
              <a:rPr lang="en-US" dirty="0"/>
              <a:t>-</a:t>
            </a:r>
            <a:r>
              <a:rPr lang="el-GR" dirty="0"/>
              <a:t>Λ</a:t>
            </a:r>
            <a:r>
              <a:rPr lang="en-US" dirty="0"/>
              <a:t> I</a:t>
            </a:r>
            <a:r>
              <a:rPr lang="en-US" sz="2800" dirty="0"/>
              <a:t>NTERACTIONS</a:t>
            </a:r>
            <a:r>
              <a:rPr lang="en-US" dirty="0"/>
              <a:t> W</a:t>
            </a:r>
            <a:r>
              <a:rPr lang="en-US" sz="2800" dirty="0"/>
              <a:t>ITH</a:t>
            </a:r>
            <a:r>
              <a:rPr lang="en-US" dirty="0"/>
              <a:t> CBM</a:t>
            </a:r>
            <a:endParaRPr lang="en-DE" dirty="0"/>
          </a:p>
        </p:txBody>
      </p:sp>
      <p:sp>
        <p:nvSpPr>
          <p:cNvPr id="3" name="Date Placeholder 2">
            <a:extLst>
              <a:ext uri="{FF2B5EF4-FFF2-40B4-BE49-F238E27FC236}">
                <a16:creationId xmlns:a16="http://schemas.microsoft.com/office/drawing/2014/main" id="{318BC229-EF42-4EAA-A4E8-D2C222BF37AA}"/>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BA084495-DC06-41FC-A389-E1EE86E8EBE7}"/>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69BD2552-472E-4CAA-8AAE-47DAE0FA32D4}"/>
              </a:ext>
            </a:extLst>
          </p:cNvPr>
          <p:cNvSpPr>
            <a:spLocks noGrp="1"/>
          </p:cNvSpPr>
          <p:nvPr>
            <p:ph type="sldNum" sz="quarter" idx="12"/>
          </p:nvPr>
        </p:nvSpPr>
        <p:spPr/>
        <p:txBody>
          <a:bodyPr/>
          <a:lstStyle/>
          <a:p>
            <a:fld id="{2A4535BA-AEF2-4785-BF1B-EDE950106C20}" type="slidenum">
              <a:rPr lang="en-GB" smtClean="0"/>
              <a:pPr/>
              <a:t>69</a:t>
            </a:fld>
            <a:endParaRPr lang="en-GB" dirty="0"/>
          </a:p>
        </p:txBody>
      </p:sp>
      <p:graphicFrame>
        <p:nvGraphicFramePr>
          <p:cNvPr id="10" name="Tabelle 17">
            <a:extLst>
              <a:ext uri="{FF2B5EF4-FFF2-40B4-BE49-F238E27FC236}">
                <a16:creationId xmlns:a16="http://schemas.microsoft.com/office/drawing/2014/main" id="{E535076B-4C92-498B-A59B-203B7F3890CA}"/>
              </a:ext>
            </a:extLst>
          </p:cNvPr>
          <p:cNvGraphicFramePr>
            <a:graphicFrameLocks noGrp="1"/>
          </p:cNvGraphicFramePr>
          <p:nvPr>
            <p:extLst/>
          </p:nvPr>
        </p:nvGraphicFramePr>
        <p:xfrm>
          <a:off x="5753849" y="800996"/>
          <a:ext cx="6187633" cy="1381760"/>
        </p:xfrm>
        <a:graphic>
          <a:graphicData uri="http://schemas.openxmlformats.org/drawingml/2006/table">
            <a:tbl>
              <a:tblPr firstRow="1" bandRow="1"/>
              <a:tblGrid>
                <a:gridCol w="794289">
                  <a:extLst>
                    <a:ext uri="{9D8B030D-6E8A-4147-A177-3AD203B41FA5}">
                      <a16:colId xmlns:a16="http://schemas.microsoft.com/office/drawing/2014/main" val="20000"/>
                    </a:ext>
                  </a:extLst>
                </a:gridCol>
                <a:gridCol w="1407104">
                  <a:extLst>
                    <a:ext uri="{9D8B030D-6E8A-4147-A177-3AD203B41FA5}">
                      <a16:colId xmlns:a16="http://schemas.microsoft.com/office/drawing/2014/main" val="20001"/>
                    </a:ext>
                  </a:extLst>
                </a:gridCol>
                <a:gridCol w="1026008">
                  <a:extLst>
                    <a:ext uri="{9D8B030D-6E8A-4147-A177-3AD203B41FA5}">
                      <a16:colId xmlns:a16="http://schemas.microsoft.com/office/drawing/2014/main" val="20002"/>
                    </a:ext>
                  </a:extLst>
                </a:gridCol>
                <a:gridCol w="1196324">
                  <a:extLst>
                    <a:ext uri="{9D8B030D-6E8A-4147-A177-3AD203B41FA5}">
                      <a16:colId xmlns:a16="http://schemas.microsoft.com/office/drawing/2014/main" val="3320263616"/>
                    </a:ext>
                  </a:extLst>
                </a:gridCol>
                <a:gridCol w="1763908">
                  <a:extLst>
                    <a:ext uri="{9D8B030D-6E8A-4147-A177-3AD203B41FA5}">
                      <a16:colId xmlns:a16="http://schemas.microsoft.com/office/drawing/2014/main" val="178218087"/>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800"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e-DE" sz="1800" b="1" dirty="0" err="1">
                          <a:solidFill>
                            <a:schemeClr val="bg1"/>
                          </a:solidFill>
                          <a:latin typeface="+mn-lt"/>
                        </a:rPr>
                        <a:t>Multiplicity</a:t>
                      </a:r>
                      <a:endParaRPr lang="en-US" sz="1800" b="1" dirty="0">
                        <a:solidFill>
                          <a:schemeClr val="bg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e-DE" sz="1800" b="1" dirty="0">
                          <a:solidFill>
                            <a:schemeClr val="bg1"/>
                          </a:solidFill>
                          <a:latin typeface="+mn-lt"/>
                        </a:rPr>
                        <a:t>Yield </a:t>
                      </a:r>
                    </a:p>
                    <a:p>
                      <a:pPr algn="ctr"/>
                      <a:r>
                        <a:rPr lang="de-DE" sz="1800" b="1" dirty="0">
                          <a:solidFill>
                            <a:schemeClr val="bg1"/>
                          </a:solidFill>
                          <a:latin typeface="+mn-lt"/>
                        </a:rPr>
                        <a:t>1 week </a:t>
                      </a:r>
                      <a:endParaRPr lang="en-US" sz="1800" b="1" dirty="0">
                        <a:solidFill>
                          <a:schemeClr val="bg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r>
                        <a:rPr lang="en-US" sz="1800" b="1" dirty="0">
                          <a:solidFill>
                            <a:schemeClr val="bg1"/>
                          </a:solidFill>
                          <a:latin typeface="+mn-lt"/>
                        </a:rPr>
                        <a:t>Int. Rate</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a:r>
                        <a:rPr lang="en-US" sz="1800" b="1" dirty="0">
                          <a:solidFill>
                            <a:schemeClr val="bg1"/>
                          </a:solidFill>
                          <a:latin typeface="+mn-lt"/>
                        </a:rPr>
                        <a:t>Branching Ratio, Efficiency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25000" noProof="0" dirty="0">
                          <a:ln>
                            <a:noFill/>
                          </a:ln>
                          <a:solidFill>
                            <a:srgbClr val="FF0000"/>
                          </a:solidFill>
                          <a:effectLst/>
                          <a:uLnTx/>
                          <a:uFillTx/>
                          <a:latin typeface="+mn-lt"/>
                          <a:ea typeface="Times New Roman"/>
                          <a:cs typeface="+mn-cs"/>
                        </a:rPr>
                        <a:t>ΛΛ</a:t>
                      </a:r>
                      <a:r>
                        <a:rPr kumimoji="0" lang="en-GB" sz="1800" b="0" i="0" u="none" strike="noStrike" kern="1200" cap="none" spc="0" normalizeH="0" baseline="30000" noProof="0" dirty="0">
                          <a:ln>
                            <a:noFill/>
                          </a:ln>
                          <a:solidFill>
                            <a:srgbClr val="FF0000"/>
                          </a:solidFill>
                          <a:effectLst/>
                          <a:uLnTx/>
                          <a:uFillTx/>
                          <a:latin typeface="+mn-lt"/>
                          <a:ea typeface="Times New Roman"/>
                          <a:cs typeface="+mn-cs"/>
                        </a:rPr>
                        <a:t>5</a:t>
                      </a:r>
                      <a:r>
                        <a:rPr kumimoji="0" lang="en-GB" sz="1800" b="0" i="0" u="none" strike="noStrike" kern="1200" cap="none" spc="0" normalizeH="0" baseline="0" noProof="0" dirty="0">
                          <a:ln>
                            <a:noFill/>
                          </a:ln>
                          <a:solidFill>
                            <a:srgbClr val="FF0000"/>
                          </a:solidFill>
                          <a:effectLst/>
                          <a:uLnTx/>
                          <a:uFillTx/>
                          <a:latin typeface="+mn-lt"/>
                          <a:ea typeface="Times New Roman"/>
                          <a:cs typeface="+mn-cs"/>
                        </a:rPr>
                        <a:t>H</a:t>
                      </a: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800" dirty="0">
                          <a:solidFill>
                            <a:srgbClr val="FF0000"/>
                          </a:solidFill>
                          <a:latin typeface="+mn-lt"/>
                        </a:rPr>
                        <a:t>5 </a:t>
                      </a:r>
                      <a:r>
                        <a:rPr lang="de-DE" sz="1800" dirty="0">
                          <a:solidFill>
                            <a:srgbClr val="FF0000"/>
                          </a:solidFill>
                          <a:latin typeface="+mn-lt"/>
                          <a:sym typeface="Symbol"/>
                        </a:rPr>
                        <a:t> 10</a:t>
                      </a:r>
                      <a:r>
                        <a:rPr lang="de-DE" sz="1800" baseline="30000" dirty="0">
                          <a:solidFill>
                            <a:srgbClr val="FF0000"/>
                          </a:solidFill>
                          <a:latin typeface="+mn-lt"/>
                          <a:sym typeface="Symbol"/>
                        </a:rPr>
                        <a:t>-6</a:t>
                      </a:r>
                      <a:endParaRPr lang="en-US" sz="1800" baseline="30000" dirty="0">
                        <a:solidFill>
                          <a:srgbClr val="FF0000"/>
                        </a:solidFill>
                        <a:latin typeface="+mn-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800" dirty="0">
                          <a:solidFill>
                            <a:srgbClr val="FF0000"/>
                          </a:solidFill>
                          <a:latin typeface="+mn-lt"/>
                        </a:rPr>
                        <a:t>3000</a:t>
                      </a:r>
                      <a:endParaRPr lang="en-US" sz="1800" dirty="0">
                        <a:solidFill>
                          <a:srgbClr val="FF0000"/>
                        </a:solidFill>
                        <a:latin typeface="+mn-lt"/>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1800" dirty="0">
                          <a:solidFill>
                            <a:srgbClr val="FF0000"/>
                          </a:solidFill>
                          <a:latin typeface="+mn-lt"/>
                        </a:rPr>
                        <a:t>1 MHz</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1800" dirty="0">
                          <a:solidFill>
                            <a:srgbClr val="FF0000"/>
                          </a:solidFill>
                          <a:latin typeface="+mn-lt"/>
                        </a:rPr>
                        <a:t>10%, 1%</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0" lang="en-GB" sz="1800" b="0" i="0" u="none" strike="noStrike" kern="1200" cap="none" spc="0" normalizeH="0" baseline="-25000" noProof="0" dirty="0">
                          <a:ln>
                            <a:noFill/>
                          </a:ln>
                          <a:solidFill>
                            <a:srgbClr val="0033CC"/>
                          </a:solidFill>
                          <a:effectLst/>
                          <a:uLnTx/>
                          <a:uFillTx/>
                          <a:latin typeface="+mn-lt"/>
                          <a:ea typeface="Times New Roman"/>
                          <a:cs typeface="+mn-cs"/>
                        </a:rPr>
                        <a:t>ΛΛ</a:t>
                      </a:r>
                      <a:r>
                        <a:rPr kumimoji="0" lang="en-GB" sz="1800" b="0" i="0" u="none" strike="noStrike" kern="1200" cap="none" spc="0" normalizeH="0" baseline="30000" noProof="0" dirty="0">
                          <a:ln>
                            <a:noFill/>
                          </a:ln>
                          <a:solidFill>
                            <a:srgbClr val="0033CC"/>
                          </a:solidFill>
                          <a:effectLst/>
                          <a:uLnTx/>
                          <a:uFillTx/>
                          <a:latin typeface="+mn-lt"/>
                          <a:ea typeface="Times New Roman"/>
                          <a:cs typeface="+mn-cs"/>
                        </a:rPr>
                        <a:t>6</a:t>
                      </a:r>
                      <a:r>
                        <a:rPr kumimoji="0" lang="en-GB" sz="1800" b="0" i="0" u="none" strike="noStrike" kern="1200" cap="none" spc="0" normalizeH="0" baseline="0" noProof="0" dirty="0">
                          <a:ln>
                            <a:noFill/>
                          </a:ln>
                          <a:solidFill>
                            <a:srgbClr val="0033CC"/>
                          </a:solidFill>
                          <a:effectLst/>
                          <a:uLnTx/>
                          <a:uFillTx/>
                          <a:latin typeface="+mn-lt"/>
                          <a:ea typeface="Times New Roman"/>
                          <a:cs typeface="+mn-cs"/>
                        </a:rPr>
                        <a:t>He</a:t>
                      </a:r>
                      <a:endParaRPr lang="en-US" sz="1800" dirty="0">
                        <a:solidFill>
                          <a:srgbClr val="0033CC"/>
                        </a:solidFill>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33CC"/>
                          </a:solidFill>
                          <a:effectLst/>
                          <a:uLnTx/>
                          <a:uFillTx/>
                          <a:latin typeface="+mn-lt"/>
                          <a:ea typeface="+mn-ea"/>
                          <a:cs typeface="+mn-cs"/>
                        </a:rPr>
                        <a:t>1 </a:t>
                      </a:r>
                      <a:r>
                        <a:rPr kumimoji="0" lang="de-DE" sz="1800" b="0" i="0" u="none" strike="noStrike" kern="1200" cap="none" spc="0" normalizeH="0" baseline="0" noProof="0" dirty="0">
                          <a:ln>
                            <a:noFill/>
                          </a:ln>
                          <a:solidFill>
                            <a:srgbClr val="0033CC"/>
                          </a:solidFill>
                          <a:effectLst/>
                          <a:uLnTx/>
                          <a:uFillTx/>
                          <a:latin typeface="+mn-lt"/>
                          <a:ea typeface="+mn-ea"/>
                          <a:cs typeface="+mn-cs"/>
                          <a:sym typeface="Symbol"/>
                        </a:rPr>
                        <a:t> 10</a:t>
                      </a:r>
                      <a:r>
                        <a:rPr kumimoji="0" lang="de-DE" sz="1800" b="0" i="0" u="none" strike="noStrike" kern="1200" cap="none" spc="0" normalizeH="0" baseline="30000" noProof="0" dirty="0">
                          <a:ln>
                            <a:noFill/>
                          </a:ln>
                          <a:solidFill>
                            <a:srgbClr val="0033CC"/>
                          </a:solidFill>
                          <a:effectLst/>
                          <a:uLnTx/>
                          <a:uFillTx/>
                          <a:latin typeface="+mn-lt"/>
                          <a:ea typeface="+mn-ea"/>
                          <a:cs typeface="+mn-cs"/>
                          <a:sym typeface="Symbol"/>
                        </a:rPr>
                        <a:t>-7</a:t>
                      </a:r>
                      <a:endParaRPr kumimoji="0" lang="en-US" sz="1800" b="0" i="0" u="none" strike="noStrike" kern="1200" cap="none" spc="0" normalizeH="0" baseline="30000" noProof="0" dirty="0">
                        <a:ln>
                          <a:noFill/>
                        </a:ln>
                        <a:solidFill>
                          <a:srgbClr val="0033CC"/>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800" dirty="0">
                          <a:solidFill>
                            <a:srgbClr val="0033CC"/>
                          </a:solidFill>
                          <a:latin typeface="+mn-lt"/>
                        </a:rPr>
                        <a:t>60</a:t>
                      </a:r>
                      <a:endParaRPr lang="en-US" sz="1800" dirty="0">
                        <a:solidFill>
                          <a:srgbClr val="0033CC"/>
                        </a:solidFill>
                        <a:latin typeface="+mn-lt"/>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1800" dirty="0">
                          <a:solidFill>
                            <a:srgbClr val="0033CC"/>
                          </a:solidFill>
                          <a:latin typeface="+mn-lt"/>
                        </a:rPr>
                        <a:t>1 MHz</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1800" dirty="0">
                          <a:solidFill>
                            <a:srgbClr val="0033CC"/>
                          </a:solidFill>
                          <a:latin typeface="+mn-lt"/>
                        </a:rPr>
                        <a:t>10%, 1%</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grpSp>
        <p:nvGrpSpPr>
          <p:cNvPr id="14" name="Group 13">
            <a:extLst>
              <a:ext uri="{FF2B5EF4-FFF2-40B4-BE49-F238E27FC236}">
                <a16:creationId xmlns:a16="http://schemas.microsoft.com/office/drawing/2014/main" id="{07D114B9-4A79-4073-B493-ED9A77ED7E0F}"/>
              </a:ext>
            </a:extLst>
          </p:cNvPr>
          <p:cNvGrpSpPr/>
          <p:nvPr/>
        </p:nvGrpSpPr>
        <p:grpSpPr>
          <a:xfrm>
            <a:off x="91291" y="6221578"/>
            <a:ext cx="5070597" cy="307777"/>
            <a:chOff x="5860113" y="6024996"/>
            <a:chExt cx="5070597" cy="307777"/>
          </a:xfrm>
        </p:grpSpPr>
        <p:sp>
          <p:nvSpPr>
            <p:cNvPr id="15" name="TextBox 14">
              <a:extLst>
                <a:ext uri="{FF2B5EF4-FFF2-40B4-BE49-F238E27FC236}">
                  <a16:creationId xmlns:a16="http://schemas.microsoft.com/office/drawing/2014/main" id="{7976C672-A55A-4EC7-8DDD-C52240B93689}"/>
                </a:ext>
              </a:extLst>
            </p:cNvPr>
            <p:cNvSpPr txBox="1"/>
            <p:nvPr/>
          </p:nvSpPr>
          <p:spPr>
            <a:xfrm>
              <a:off x="6114294" y="6024996"/>
              <a:ext cx="4816416" cy="307777"/>
            </a:xfrm>
            <a:prstGeom prst="rect">
              <a:avLst/>
            </a:prstGeom>
            <a:noFill/>
          </p:spPr>
          <p:txBody>
            <a:bodyPr wrap="square" rtlCol="0">
              <a:spAutoFit/>
            </a:bodyPr>
            <a:lstStyle/>
            <a:p>
              <a:r>
                <a:rPr lang="fr-FR" sz="1400" b="1" i="1" dirty="0"/>
                <a:t>Thermal Model: A. Andronic et al., Phys. </a:t>
              </a:r>
              <a:r>
                <a:rPr lang="fr-FR" sz="1400" b="1" i="1" dirty="0" err="1"/>
                <a:t>Lett</a:t>
              </a:r>
              <a:r>
                <a:rPr lang="fr-FR" sz="1400" b="1" i="1" dirty="0"/>
                <a:t>. B697 (2011) 203</a:t>
              </a:r>
            </a:p>
          </p:txBody>
        </p:sp>
        <p:pic>
          <p:nvPicPr>
            <p:cNvPr id="16" name="Picture 15">
              <a:extLst>
                <a:ext uri="{FF2B5EF4-FFF2-40B4-BE49-F238E27FC236}">
                  <a16:creationId xmlns:a16="http://schemas.microsoft.com/office/drawing/2014/main" id="{E96983D2-3CAD-4FB2-9E49-B746BBA0EC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0113" y="6089017"/>
              <a:ext cx="327122" cy="216024"/>
            </a:xfrm>
            <a:prstGeom prst="rect">
              <a:avLst/>
            </a:prstGeom>
          </p:spPr>
        </p:pic>
      </p:grpSp>
      <p:pic>
        <p:nvPicPr>
          <p:cNvPr id="21" name="Picture 2">
            <a:extLst>
              <a:ext uri="{FF2B5EF4-FFF2-40B4-BE49-F238E27FC236}">
                <a16:creationId xmlns:a16="http://schemas.microsoft.com/office/drawing/2014/main" id="{FA54E852-D97A-4DC5-8081-C7DB903E8B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6" t="1266" r="34234"/>
          <a:stretch/>
        </p:blipFill>
        <p:spPr bwMode="auto">
          <a:xfrm>
            <a:off x="6312000" y="2581138"/>
            <a:ext cx="4771518" cy="397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9FDB1189-8212-4D6F-9172-ED3315572132}"/>
              </a:ext>
            </a:extLst>
          </p:cNvPr>
          <p:cNvSpPr txBox="1"/>
          <p:nvPr/>
        </p:nvSpPr>
        <p:spPr>
          <a:xfrm>
            <a:off x="5209511" y="2161316"/>
            <a:ext cx="7166159" cy="400110"/>
          </a:xfrm>
          <a:prstGeom prst="rect">
            <a:avLst/>
          </a:prstGeom>
          <a:noFill/>
        </p:spPr>
        <p:txBody>
          <a:bodyPr wrap="square" rtlCol="0">
            <a:spAutoFit/>
          </a:bodyPr>
          <a:lstStyle/>
          <a:p>
            <a:pPr algn="ctr"/>
            <a:r>
              <a:rPr lang="en-US" sz="2000" b="1" i="1" u="sng" dirty="0">
                <a:solidFill>
                  <a:srgbClr val="002060"/>
                </a:solidFill>
              </a:rPr>
              <a:t>CBM Performance using </a:t>
            </a:r>
            <a:r>
              <a:rPr lang="en-US" sz="2000" b="1" i="1" u="sng" dirty="0" err="1">
                <a:solidFill>
                  <a:srgbClr val="002060"/>
                </a:solidFill>
              </a:rPr>
              <a:t>UrQMD</a:t>
            </a:r>
            <a:r>
              <a:rPr lang="en-US" sz="2000" b="1" i="1" u="sng" dirty="0">
                <a:solidFill>
                  <a:srgbClr val="002060"/>
                </a:solidFill>
              </a:rPr>
              <a:t>  </a:t>
            </a:r>
            <a:r>
              <a:rPr lang="en-US" sz="2000" b="1" i="1" u="sng" dirty="0" err="1">
                <a:solidFill>
                  <a:srgbClr val="002060"/>
                </a:solidFill>
              </a:rPr>
              <a:t>Au+Au</a:t>
            </a:r>
            <a:r>
              <a:rPr lang="en-US" sz="2000" b="1" i="1" u="sng" dirty="0">
                <a:solidFill>
                  <a:srgbClr val="002060"/>
                </a:solidFill>
              </a:rPr>
              <a:t> collisions 10 </a:t>
            </a:r>
            <a:r>
              <a:rPr lang="en-US" sz="2000" b="1" i="1" u="sng" dirty="0" err="1">
                <a:solidFill>
                  <a:srgbClr val="002060"/>
                </a:solidFill>
              </a:rPr>
              <a:t>AGeV</a:t>
            </a:r>
            <a:r>
              <a:rPr lang="en-US" sz="2000" b="1" i="1" u="sng" dirty="0">
                <a:solidFill>
                  <a:srgbClr val="002060"/>
                </a:solidFill>
              </a:rPr>
              <a:t> (b=0)</a:t>
            </a:r>
          </a:p>
        </p:txBody>
      </p:sp>
    </p:spTree>
    <p:extLst>
      <p:ext uri="{BB962C8B-B14F-4D97-AF65-F5344CB8AC3E}">
        <p14:creationId xmlns:p14="http://schemas.microsoft.com/office/powerpoint/2010/main" val="746963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018" t="16978" r="7895" b="8947"/>
          <a:stretch/>
        </p:blipFill>
        <p:spPr>
          <a:xfrm>
            <a:off x="2096436" y="1340041"/>
            <a:ext cx="9402023" cy="4604083"/>
          </a:xfrm>
          <a:prstGeom prst="rect">
            <a:avLst/>
          </a:prstGeom>
        </p:spPr>
      </p:pic>
      <p:sp>
        <p:nvSpPr>
          <p:cNvPr id="2" name="Title 1"/>
          <p:cNvSpPr>
            <a:spLocks noGrp="1"/>
          </p:cNvSpPr>
          <p:nvPr>
            <p:ph type="title"/>
          </p:nvPr>
        </p:nvSpPr>
        <p:spPr/>
        <p:txBody>
          <a:bodyPr>
            <a:normAutofit/>
          </a:bodyPr>
          <a:lstStyle/>
          <a:p>
            <a:r>
              <a:rPr lang="en-US" dirty="0">
                <a:solidFill>
                  <a:prstClr val="white"/>
                </a:solidFill>
              </a:rPr>
              <a:t>H</a:t>
            </a:r>
            <a:r>
              <a:rPr lang="en-US" sz="2800" dirty="0">
                <a:solidFill>
                  <a:prstClr val="white"/>
                </a:solidFill>
              </a:rPr>
              <a:t>EAVY</a:t>
            </a:r>
            <a:r>
              <a:rPr lang="en-US" dirty="0">
                <a:solidFill>
                  <a:prstClr val="white"/>
                </a:solidFill>
              </a:rPr>
              <a:t> I</a:t>
            </a:r>
            <a:r>
              <a:rPr lang="en-US" sz="2800" dirty="0">
                <a:solidFill>
                  <a:prstClr val="white"/>
                </a:solidFill>
              </a:rPr>
              <a:t>ON</a:t>
            </a:r>
            <a:r>
              <a:rPr lang="en-US" dirty="0">
                <a:solidFill>
                  <a:prstClr val="white"/>
                </a:solidFill>
              </a:rPr>
              <a:t> C</a:t>
            </a:r>
            <a:r>
              <a:rPr lang="en-US" sz="2800" dirty="0">
                <a:solidFill>
                  <a:prstClr val="white"/>
                </a:solidFill>
              </a:rPr>
              <a:t>OLLISIONS</a:t>
            </a:r>
            <a:r>
              <a:rPr lang="en-US" dirty="0">
                <a:solidFill>
                  <a:prstClr val="white"/>
                </a:solidFill>
              </a:rPr>
              <a:t> ↔ A</a:t>
            </a:r>
            <a:r>
              <a:rPr lang="en-US" sz="2800" dirty="0">
                <a:solidFill>
                  <a:prstClr val="white"/>
                </a:solidFill>
              </a:rPr>
              <a:t>STROPHYSICAL</a:t>
            </a:r>
            <a:r>
              <a:rPr lang="en-US" dirty="0">
                <a:solidFill>
                  <a:prstClr val="white"/>
                </a:solidFill>
              </a:rPr>
              <a:t> E</a:t>
            </a:r>
            <a:r>
              <a:rPr lang="en-US" sz="2800" dirty="0">
                <a:solidFill>
                  <a:prstClr val="white"/>
                </a:solidFill>
              </a:rPr>
              <a:t>VENTS</a:t>
            </a:r>
            <a:r>
              <a:rPr lang="en-US" dirty="0">
                <a:solidFill>
                  <a:prstClr val="white"/>
                </a:solidFill>
              </a:rPr>
              <a:t> &amp; O</a:t>
            </a:r>
            <a:r>
              <a:rPr lang="en-US" sz="2800" dirty="0">
                <a:solidFill>
                  <a:prstClr val="white"/>
                </a:solidFill>
              </a:rPr>
              <a:t>BJECTS</a:t>
            </a:r>
            <a:endParaRPr lang="en-GB" sz="16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7</a:t>
            </a:fld>
            <a:endParaRPr lang="en-GB" dirty="0"/>
          </a:p>
        </p:txBody>
      </p:sp>
      <p:sp>
        <p:nvSpPr>
          <p:cNvPr id="28" name="TextBox 27"/>
          <p:cNvSpPr txBox="1"/>
          <p:nvPr/>
        </p:nvSpPr>
        <p:spPr>
          <a:xfrm>
            <a:off x="239600" y="6055380"/>
            <a:ext cx="5503332" cy="523220"/>
          </a:xfrm>
          <a:prstGeom prst="rect">
            <a:avLst/>
          </a:prstGeom>
          <a:noFill/>
        </p:spPr>
        <p:txBody>
          <a:bodyPr wrap="square" rtlCol="0">
            <a:spAutoFit/>
          </a:bodyPr>
          <a:lstStyle/>
          <a:p>
            <a:r>
              <a:rPr lang="de-DE" sz="1400" b="1" i="1" dirty="0"/>
              <a:t>Image credits: Friman et al., The CBM Physics Book, Springer (2010)</a:t>
            </a:r>
          </a:p>
          <a:p>
            <a:r>
              <a:rPr lang="de-DE" sz="1400" b="1" i="1" dirty="0"/>
              <a:t>	   T. Galatyuk, WE-Heraeus Physics School – 2017</a:t>
            </a: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47491"/>
            <a:ext cx="327122" cy="216024"/>
          </a:xfrm>
          <a:prstGeom prst="rect">
            <a:avLst/>
          </a:prstGeom>
        </p:spPr>
      </p:pic>
    </p:spTree>
    <p:extLst>
      <p:ext uri="{BB962C8B-B14F-4D97-AF65-F5344CB8AC3E}">
        <p14:creationId xmlns:p14="http://schemas.microsoft.com/office/powerpoint/2010/main" val="28629279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P</a:t>
            </a:r>
            <a:r>
              <a:rPr lang="de-DE" sz="2800" dirty="0"/>
              <a:t>HASE</a:t>
            </a:r>
            <a:r>
              <a:rPr lang="de-DE" dirty="0"/>
              <a:t> 0 – A</a:t>
            </a:r>
            <a:r>
              <a:rPr lang="de-DE" sz="2800" dirty="0"/>
              <a:t>VOIDING</a:t>
            </a:r>
            <a:r>
              <a:rPr lang="de-DE" dirty="0"/>
              <a:t> R</a:t>
            </a:r>
            <a:r>
              <a:rPr lang="de-DE" sz="2800" dirty="0"/>
              <a:t>ISKS</a:t>
            </a:r>
            <a:r>
              <a:rPr lang="de-DE" dirty="0"/>
              <a:t> A</a:t>
            </a:r>
            <a:r>
              <a:rPr lang="de-DE" sz="2800" dirty="0"/>
              <a:t>ND </a:t>
            </a:r>
            <a:r>
              <a:rPr lang="de-DE" dirty="0"/>
              <a:t>S</a:t>
            </a:r>
            <a:r>
              <a:rPr lang="de-DE" sz="2800" dirty="0"/>
              <a:t>PECTACULAR </a:t>
            </a:r>
            <a:r>
              <a:rPr lang="de-DE" dirty="0"/>
              <a:t>F</a:t>
            </a:r>
            <a:r>
              <a:rPr lang="de-DE" sz="2800" dirty="0"/>
              <a:t>AILURES</a:t>
            </a:r>
            <a:r>
              <a:rPr lang="de-DE" dirty="0"/>
              <a:t>...</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70</a:t>
            </a:fld>
            <a:endParaRPr lang="en-GB" dirty="0"/>
          </a:p>
        </p:txBody>
      </p:sp>
      <p:pic>
        <p:nvPicPr>
          <p:cNvPr id="13" name="Picture 1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88626" y="849744"/>
            <a:ext cx="5047479" cy="5644972"/>
          </a:xfrm>
          <a:prstGeom prst="rect">
            <a:avLst/>
          </a:prstGeom>
        </p:spPr>
      </p:pic>
      <p:pic>
        <p:nvPicPr>
          <p:cNvPr id="6" name="Picture 5">
            <a:extLst>
              <a:ext uri="{FF2B5EF4-FFF2-40B4-BE49-F238E27FC236}">
                <a16:creationId xmlns:a16="http://schemas.microsoft.com/office/drawing/2014/main" id="{025F060B-9F3F-4AD7-A798-D50C855271BD}"/>
              </a:ext>
            </a:extLst>
          </p:cNvPr>
          <p:cNvPicPr>
            <a:picLocks noChangeAspect="1"/>
          </p:cNvPicPr>
          <p:nvPr/>
        </p:nvPicPr>
        <p:blipFill rotWithShape="1">
          <a:blip r:embed="rId3"/>
          <a:srcRect l="9945" t="10737" r="10717" b="14104"/>
          <a:stretch/>
        </p:blipFill>
        <p:spPr>
          <a:xfrm>
            <a:off x="9264000" y="2448243"/>
            <a:ext cx="2073600" cy="1961514"/>
          </a:xfrm>
          <a:prstGeom prst="rect">
            <a:avLst/>
          </a:prstGeom>
        </p:spPr>
      </p:pic>
    </p:spTree>
    <p:extLst>
      <p:ext uri="{BB962C8B-B14F-4D97-AF65-F5344CB8AC3E}">
        <p14:creationId xmlns:p14="http://schemas.microsoft.com/office/powerpoint/2010/main" val="21935088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F95C-4DEB-43AF-B1DC-77D843E1534C}"/>
              </a:ext>
            </a:extLst>
          </p:cNvPr>
          <p:cNvSpPr>
            <a:spLocks noGrp="1"/>
          </p:cNvSpPr>
          <p:nvPr>
            <p:ph type="title"/>
          </p:nvPr>
        </p:nvSpPr>
        <p:spPr/>
        <p:txBody>
          <a:bodyPr/>
          <a:lstStyle/>
          <a:p>
            <a:r>
              <a:rPr lang="en-US" dirty="0" err="1"/>
              <a:t>mCBM</a:t>
            </a:r>
            <a:r>
              <a:rPr lang="en-US" dirty="0"/>
              <a:t> @ SIS18</a:t>
            </a:r>
            <a:endParaRPr lang="en-DE" dirty="0"/>
          </a:p>
        </p:txBody>
      </p:sp>
      <p:sp>
        <p:nvSpPr>
          <p:cNvPr id="3" name="Date Placeholder 2">
            <a:extLst>
              <a:ext uri="{FF2B5EF4-FFF2-40B4-BE49-F238E27FC236}">
                <a16:creationId xmlns:a16="http://schemas.microsoft.com/office/drawing/2014/main" id="{7D0AAB62-FC69-4B2C-80A0-DDC7120FE22C}"/>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2CB9ACE-B14A-4503-BA49-C7A17E7BE5C4}"/>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DAF9602-4424-40CA-8DFC-558910050028}"/>
              </a:ext>
            </a:extLst>
          </p:cNvPr>
          <p:cNvSpPr>
            <a:spLocks noGrp="1"/>
          </p:cNvSpPr>
          <p:nvPr>
            <p:ph type="sldNum" sz="quarter" idx="12"/>
          </p:nvPr>
        </p:nvSpPr>
        <p:spPr/>
        <p:txBody>
          <a:bodyPr/>
          <a:lstStyle/>
          <a:p>
            <a:fld id="{2A4535BA-AEF2-4785-BF1B-EDE950106C20}" type="slidenum">
              <a:rPr lang="en-GB" smtClean="0"/>
              <a:pPr/>
              <a:t>71</a:t>
            </a:fld>
            <a:endParaRPr lang="en-GB" dirty="0"/>
          </a:p>
        </p:txBody>
      </p:sp>
      <p:sp>
        <p:nvSpPr>
          <p:cNvPr id="9" name="Rectangle 8">
            <a:extLst>
              <a:ext uri="{FF2B5EF4-FFF2-40B4-BE49-F238E27FC236}">
                <a16:creationId xmlns:a16="http://schemas.microsoft.com/office/drawing/2014/main" id="{03F93100-604C-4E2E-A344-E6A05286EA3B}"/>
              </a:ext>
            </a:extLst>
          </p:cNvPr>
          <p:cNvSpPr/>
          <p:nvPr/>
        </p:nvSpPr>
        <p:spPr>
          <a:xfrm>
            <a:off x="4190399" y="860442"/>
            <a:ext cx="5129245" cy="2385268"/>
          </a:xfrm>
          <a:prstGeom prst="rect">
            <a:avLst/>
          </a:prstGeom>
          <a:solidFill>
            <a:srgbClr val="FFFF00">
              <a:alpha val="60000"/>
            </a:srgbClr>
          </a:solidFill>
        </p:spPr>
        <p:txBody>
          <a:bodyPr wrap="square">
            <a:spAutoFit/>
          </a:bodyPr>
          <a:lstStyle/>
          <a:p>
            <a:pPr lvl="0" algn="ctr">
              <a:spcAft>
                <a:spcPts val="600"/>
              </a:spcAft>
            </a:pPr>
            <a:r>
              <a:rPr lang="de-DE" sz="2400" b="1" u="sng" dirty="0">
                <a:solidFill>
                  <a:srgbClr val="FF0000"/>
                </a:solidFill>
              </a:rPr>
              <a:t>mCBM</a:t>
            </a:r>
            <a:r>
              <a:rPr lang="de-DE" sz="2400" b="1" dirty="0">
                <a:solidFill>
                  <a:srgbClr val="FF0000"/>
                </a:solidFill>
              </a:rPr>
              <a:t> – </a:t>
            </a:r>
            <a:r>
              <a:rPr lang="en-GB" sz="2400" b="1" dirty="0">
                <a:solidFill>
                  <a:srgbClr val="FF0000"/>
                </a:solidFill>
              </a:rPr>
              <a:t>Test-setup at SIS18 at 10 MHz</a:t>
            </a:r>
          </a:p>
          <a:p>
            <a:pPr marL="342900" lvl="0" indent="-342900">
              <a:buFont typeface="Arial" panose="020B0604020202020204" pitchFamily="34" charset="0"/>
              <a:buChar char="•"/>
            </a:pPr>
            <a:r>
              <a:rPr lang="en-US" sz="2000" b="1" dirty="0">
                <a:solidFill>
                  <a:prstClr val="black"/>
                </a:solidFill>
              </a:rPr>
              <a:t>Free streaming read-out and data transport to the </a:t>
            </a:r>
            <a:r>
              <a:rPr lang="en-US" sz="2000" b="1" dirty="0" err="1">
                <a:solidFill>
                  <a:prstClr val="black"/>
                </a:solidFill>
              </a:rPr>
              <a:t>mFLES</a:t>
            </a:r>
            <a:endParaRPr lang="en-US" sz="2000" b="1" dirty="0">
              <a:solidFill>
                <a:prstClr val="black"/>
              </a:solidFill>
            </a:endParaRPr>
          </a:p>
          <a:p>
            <a:pPr marL="342900" lvl="0" indent="-342900">
              <a:buFont typeface="Arial" panose="020B0604020202020204" pitchFamily="34" charset="0"/>
              <a:buChar char="•"/>
            </a:pPr>
            <a:r>
              <a:rPr lang="en-US" sz="2000" b="1" dirty="0">
                <a:solidFill>
                  <a:prstClr val="black"/>
                </a:solidFill>
              </a:rPr>
              <a:t>Online reconstruction </a:t>
            </a:r>
          </a:p>
          <a:p>
            <a:pPr marL="342900" lvl="0" indent="-342900">
              <a:buFont typeface="Arial" panose="020B0604020202020204" pitchFamily="34" charset="0"/>
              <a:buChar char="•"/>
            </a:pPr>
            <a:r>
              <a:rPr lang="en-US" sz="2000" b="1" dirty="0">
                <a:solidFill>
                  <a:prstClr val="black"/>
                </a:solidFill>
              </a:rPr>
              <a:t>Offline data analysis</a:t>
            </a:r>
          </a:p>
          <a:p>
            <a:pPr marL="342900" lvl="0" indent="-342900">
              <a:buFont typeface="Arial" panose="020B0604020202020204" pitchFamily="34" charset="0"/>
              <a:buChar char="•"/>
            </a:pPr>
            <a:r>
              <a:rPr lang="en-US" sz="2000" b="1" dirty="0">
                <a:solidFill>
                  <a:prstClr val="black"/>
                </a:solidFill>
              </a:rPr>
              <a:t>Controls</a:t>
            </a:r>
          </a:p>
          <a:p>
            <a:pPr marL="342900" lvl="0" indent="-342900">
              <a:buFont typeface="Arial" panose="020B0604020202020204" pitchFamily="34" charset="0"/>
              <a:buChar char="•"/>
            </a:pPr>
            <a:r>
              <a:rPr lang="en-US" sz="2000" b="1" dirty="0">
                <a:solidFill>
                  <a:prstClr val="black"/>
                </a:solidFill>
              </a:rPr>
              <a:t>Detector tests of final detector prototypes</a:t>
            </a:r>
            <a:endParaRPr lang="en-GB" sz="2000" b="1" dirty="0">
              <a:solidFill>
                <a:prstClr val="black"/>
              </a:solidFill>
            </a:endParaRPr>
          </a:p>
        </p:txBody>
      </p:sp>
      <p:pic>
        <p:nvPicPr>
          <p:cNvPr id="10" name="Picture 9">
            <a:extLst>
              <a:ext uri="{FF2B5EF4-FFF2-40B4-BE49-F238E27FC236}">
                <a16:creationId xmlns:a16="http://schemas.microsoft.com/office/drawing/2014/main" id="{CC786834-F7BE-4E4B-8CFD-196031DEC5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44032" y="880094"/>
            <a:ext cx="2758979" cy="3124906"/>
          </a:xfrm>
          <a:prstGeom prst="rect">
            <a:avLst/>
          </a:prstGeom>
        </p:spPr>
      </p:pic>
      <p:grpSp>
        <p:nvGrpSpPr>
          <p:cNvPr id="17" name="Group 16">
            <a:extLst>
              <a:ext uri="{FF2B5EF4-FFF2-40B4-BE49-F238E27FC236}">
                <a16:creationId xmlns:a16="http://schemas.microsoft.com/office/drawing/2014/main" id="{EC34FB6D-C739-4F7E-AB7C-07BBE4A26ECA}"/>
              </a:ext>
            </a:extLst>
          </p:cNvPr>
          <p:cNvGrpSpPr/>
          <p:nvPr/>
        </p:nvGrpSpPr>
        <p:grpSpPr>
          <a:xfrm>
            <a:off x="191999" y="856044"/>
            <a:ext cx="3901766" cy="2802947"/>
            <a:chOff x="191999" y="856044"/>
            <a:chExt cx="3901766" cy="2802947"/>
          </a:xfrm>
        </p:grpSpPr>
        <p:pic>
          <p:nvPicPr>
            <p:cNvPr id="8" name="Picture 7">
              <a:extLst>
                <a:ext uri="{FF2B5EF4-FFF2-40B4-BE49-F238E27FC236}">
                  <a16:creationId xmlns:a16="http://schemas.microsoft.com/office/drawing/2014/main" id="{BB86C992-46D4-44D8-B16C-803A6B0ABD40}"/>
                </a:ext>
              </a:extLst>
            </p:cNvPr>
            <p:cNvPicPr>
              <a:picLocks noChangeAspect="1"/>
            </p:cNvPicPr>
            <p:nvPr/>
          </p:nvPicPr>
          <p:blipFill rotWithShape="1">
            <a:blip r:embed="rId3"/>
            <a:srcRect l="1598" t="1754"/>
            <a:stretch/>
          </p:blipFill>
          <p:spPr>
            <a:xfrm>
              <a:off x="192000" y="856044"/>
              <a:ext cx="3901765" cy="2802947"/>
            </a:xfrm>
            <a:prstGeom prst="rect">
              <a:avLst/>
            </a:prstGeom>
          </p:spPr>
        </p:pic>
        <p:sp>
          <p:nvSpPr>
            <p:cNvPr id="12" name="TextBox 11">
              <a:extLst>
                <a:ext uri="{FF2B5EF4-FFF2-40B4-BE49-F238E27FC236}">
                  <a16:creationId xmlns:a16="http://schemas.microsoft.com/office/drawing/2014/main" id="{942426E0-1F3B-4D94-8099-F4420820679B}"/>
                </a:ext>
              </a:extLst>
            </p:cNvPr>
            <p:cNvSpPr txBox="1"/>
            <p:nvPr/>
          </p:nvSpPr>
          <p:spPr>
            <a:xfrm>
              <a:off x="191999" y="856044"/>
              <a:ext cx="3901765" cy="369332"/>
            </a:xfrm>
            <a:prstGeom prst="rect">
              <a:avLst/>
            </a:prstGeom>
            <a:solidFill>
              <a:srgbClr val="92D050"/>
            </a:solidFill>
          </p:spPr>
          <p:txBody>
            <a:bodyPr wrap="square" rtlCol="0">
              <a:spAutoFit/>
            </a:bodyPr>
            <a:lstStyle/>
            <a:p>
              <a:pPr algn="ctr"/>
              <a:r>
                <a:rPr lang="en-US" b="1" i="1" dirty="0" err="1">
                  <a:solidFill>
                    <a:srgbClr val="002060"/>
                  </a:solidFill>
                </a:rPr>
                <a:t>mCBM</a:t>
              </a:r>
              <a:r>
                <a:rPr lang="en-US" b="1" i="1" dirty="0">
                  <a:solidFill>
                    <a:srgbClr val="002060"/>
                  </a:solidFill>
                </a:rPr>
                <a:t> @SIS18</a:t>
              </a:r>
            </a:p>
          </p:txBody>
        </p:sp>
      </p:grpSp>
      <p:grpSp>
        <p:nvGrpSpPr>
          <p:cNvPr id="18" name="Group 17">
            <a:extLst>
              <a:ext uri="{FF2B5EF4-FFF2-40B4-BE49-F238E27FC236}">
                <a16:creationId xmlns:a16="http://schemas.microsoft.com/office/drawing/2014/main" id="{FC948DF8-A39B-48DC-9667-F08BC68294B6}"/>
              </a:ext>
            </a:extLst>
          </p:cNvPr>
          <p:cNvGrpSpPr/>
          <p:nvPr/>
        </p:nvGrpSpPr>
        <p:grpSpPr>
          <a:xfrm>
            <a:off x="191998" y="3789000"/>
            <a:ext cx="3901766" cy="2737306"/>
            <a:chOff x="191998" y="3789000"/>
            <a:chExt cx="3901766" cy="2737306"/>
          </a:xfrm>
        </p:grpSpPr>
        <p:pic>
          <p:nvPicPr>
            <p:cNvPr id="7" name="Picture 6">
              <a:extLst>
                <a:ext uri="{FF2B5EF4-FFF2-40B4-BE49-F238E27FC236}">
                  <a16:creationId xmlns:a16="http://schemas.microsoft.com/office/drawing/2014/main" id="{E5950C13-C96A-4E5B-B588-1856D144DD1C}"/>
                </a:ext>
              </a:extLst>
            </p:cNvPr>
            <p:cNvPicPr>
              <a:picLocks noChangeAspect="1"/>
            </p:cNvPicPr>
            <p:nvPr/>
          </p:nvPicPr>
          <p:blipFill>
            <a:blip r:embed="rId4"/>
            <a:stretch>
              <a:fillRect/>
            </a:stretch>
          </p:blipFill>
          <p:spPr>
            <a:xfrm>
              <a:off x="192000" y="3789000"/>
              <a:ext cx="3901764" cy="2737306"/>
            </a:xfrm>
            <a:prstGeom prst="rect">
              <a:avLst/>
            </a:prstGeom>
          </p:spPr>
        </p:pic>
        <p:sp>
          <p:nvSpPr>
            <p:cNvPr id="13" name="TextBox 12">
              <a:extLst>
                <a:ext uri="{FF2B5EF4-FFF2-40B4-BE49-F238E27FC236}">
                  <a16:creationId xmlns:a16="http://schemas.microsoft.com/office/drawing/2014/main" id="{98500DEA-EAD6-4EBC-93F8-AED2E9D8BF2C}"/>
                </a:ext>
              </a:extLst>
            </p:cNvPr>
            <p:cNvSpPr txBox="1"/>
            <p:nvPr/>
          </p:nvSpPr>
          <p:spPr>
            <a:xfrm>
              <a:off x="191998" y="3789000"/>
              <a:ext cx="3901765" cy="369332"/>
            </a:xfrm>
            <a:prstGeom prst="rect">
              <a:avLst/>
            </a:prstGeom>
            <a:solidFill>
              <a:srgbClr val="92D050"/>
            </a:solidFill>
          </p:spPr>
          <p:txBody>
            <a:bodyPr wrap="square" rtlCol="0">
              <a:spAutoFit/>
            </a:bodyPr>
            <a:lstStyle/>
            <a:p>
              <a:pPr algn="ctr"/>
              <a:r>
                <a:rPr lang="en-US" b="1" i="1" dirty="0" err="1">
                  <a:solidFill>
                    <a:srgbClr val="002060"/>
                  </a:solidFill>
                </a:rPr>
                <a:t>UrQMD</a:t>
              </a:r>
              <a:r>
                <a:rPr lang="en-US" b="1" i="1" dirty="0">
                  <a:solidFill>
                    <a:srgbClr val="002060"/>
                  </a:solidFill>
                </a:rPr>
                <a:t>  sim. – </a:t>
              </a:r>
              <a:r>
                <a:rPr lang="en-US" b="1" i="1" dirty="0" err="1">
                  <a:solidFill>
                    <a:srgbClr val="002060"/>
                  </a:solidFill>
                </a:rPr>
                <a:t>Ag+Au</a:t>
              </a:r>
              <a:r>
                <a:rPr lang="en-US" b="1" i="1" dirty="0">
                  <a:solidFill>
                    <a:srgbClr val="002060"/>
                  </a:solidFill>
                </a:rPr>
                <a:t> 1.58 </a:t>
              </a:r>
              <a:r>
                <a:rPr lang="en-US" b="1" i="1" dirty="0" err="1">
                  <a:solidFill>
                    <a:srgbClr val="002060"/>
                  </a:solidFill>
                </a:rPr>
                <a:t>AGeV</a:t>
              </a:r>
              <a:r>
                <a:rPr lang="en-US" b="1" i="1" dirty="0">
                  <a:solidFill>
                    <a:srgbClr val="002060"/>
                  </a:solidFill>
                </a:rPr>
                <a:t> </a:t>
              </a:r>
            </a:p>
          </p:txBody>
        </p:sp>
      </p:grpSp>
      <p:grpSp>
        <p:nvGrpSpPr>
          <p:cNvPr id="19" name="Group 18">
            <a:extLst>
              <a:ext uri="{FF2B5EF4-FFF2-40B4-BE49-F238E27FC236}">
                <a16:creationId xmlns:a16="http://schemas.microsoft.com/office/drawing/2014/main" id="{807E3544-AD66-427B-916D-6E5DB084F9EE}"/>
              </a:ext>
            </a:extLst>
          </p:cNvPr>
          <p:cNvGrpSpPr/>
          <p:nvPr/>
        </p:nvGrpSpPr>
        <p:grpSpPr>
          <a:xfrm>
            <a:off x="4223999" y="3800226"/>
            <a:ext cx="4671407" cy="2726079"/>
            <a:chOff x="4223999" y="3800226"/>
            <a:chExt cx="4671407" cy="2726079"/>
          </a:xfrm>
        </p:grpSpPr>
        <p:pic>
          <p:nvPicPr>
            <p:cNvPr id="11" name="Picture 10">
              <a:extLst>
                <a:ext uri="{FF2B5EF4-FFF2-40B4-BE49-F238E27FC236}">
                  <a16:creationId xmlns:a16="http://schemas.microsoft.com/office/drawing/2014/main" id="{F068D6BB-CA48-4C08-B649-CDD67735F811}"/>
                </a:ext>
              </a:extLst>
            </p:cNvPr>
            <p:cNvPicPr>
              <a:picLocks noChangeAspect="1"/>
            </p:cNvPicPr>
            <p:nvPr/>
          </p:nvPicPr>
          <p:blipFill>
            <a:blip r:embed="rId5"/>
            <a:stretch>
              <a:fillRect/>
            </a:stretch>
          </p:blipFill>
          <p:spPr>
            <a:xfrm>
              <a:off x="4224000" y="3800226"/>
              <a:ext cx="4671406" cy="2726079"/>
            </a:xfrm>
            <a:prstGeom prst="rect">
              <a:avLst/>
            </a:prstGeom>
          </p:spPr>
        </p:pic>
        <p:sp>
          <p:nvSpPr>
            <p:cNvPr id="14" name="TextBox 13">
              <a:extLst>
                <a:ext uri="{FF2B5EF4-FFF2-40B4-BE49-F238E27FC236}">
                  <a16:creationId xmlns:a16="http://schemas.microsoft.com/office/drawing/2014/main" id="{10AC8E38-903B-44F7-93C2-5BA22D861375}"/>
                </a:ext>
              </a:extLst>
            </p:cNvPr>
            <p:cNvSpPr txBox="1"/>
            <p:nvPr/>
          </p:nvSpPr>
          <p:spPr>
            <a:xfrm>
              <a:off x="4223999" y="3800226"/>
              <a:ext cx="4623667" cy="369332"/>
            </a:xfrm>
            <a:prstGeom prst="rect">
              <a:avLst/>
            </a:prstGeom>
            <a:solidFill>
              <a:srgbClr val="92D050"/>
            </a:solidFill>
          </p:spPr>
          <p:txBody>
            <a:bodyPr wrap="square" rtlCol="0">
              <a:spAutoFit/>
            </a:bodyPr>
            <a:lstStyle/>
            <a:p>
              <a:pPr algn="ctr"/>
              <a:r>
                <a:rPr lang="en-US" b="1" i="1" dirty="0" err="1">
                  <a:solidFill>
                    <a:srgbClr val="002060"/>
                  </a:solidFill>
                </a:rPr>
                <a:t>mToF</a:t>
              </a:r>
              <a:r>
                <a:rPr lang="en-US" b="1" i="1" dirty="0">
                  <a:solidFill>
                    <a:srgbClr val="002060"/>
                  </a:solidFill>
                </a:rPr>
                <a:t> Event Display</a:t>
              </a:r>
            </a:p>
          </p:txBody>
        </p:sp>
      </p:grpSp>
      <p:sp>
        <p:nvSpPr>
          <p:cNvPr id="15" name="Rectangle 14">
            <a:extLst>
              <a:ext uri="{FF2B5EF4-FFF2-40B4-BE49-F238E27FC236}">
                <a16:creationId xmlns:a16="http://schemas.microsoft.com/office/drawing/2014/main" id="{A168E492-7CE4-4196-8326-21644139129F}"/>
              </a:ext>
            </a:extLst>
          </p:cNvPr>
          <p:cNvSpPr/>
          <p:nvPr/>
        </p:nvSpPr>
        <p:spPr>
          <a:xfrm>
            <a:off x="9025642" y="4063672"/>
            <a:ext cx="3240000" cy="861774"/>
          </a:xfrm>
          <a:prstGeom prst="rect">
            <a:avLst/>
          </a:prstGeom>
        </p:spPr>
        <p:txBody>
          <a:bodyPr wrap="square">
            <a:spAutoFit/>
          </a:bodyPr>
          <a:lstStyle/>
          <a:p>
            <a:r>
              <a:rPr lang="de-DE" sz="1600" b="1" dirty="0"/>
              <a:t>Beam Rate - R(T</a:t>
            </a:r>
            <a:r>
              <a:rPr lang="de-DE" sz="1600" b="1" baseline="-25000" dirty="0"/>
              <a:t>0</a:t>
            </a:r>
            <a:r>
              <a:rPr lang="de-DE" sz="1600" b="1" dirty="0"/>
              <a:t>) 2 x 10</a:t>
            </a:r>
            <a:r>
              <a:rPr lang="de-DE" sz="1600" b="1" baseline="30000" dirty="0"/>
              <a:t>7</a:t>
            </a:r>
            <a:r>
              <a:rPr lang="de-DE" sz="1600" b="1" dirty="0"/>
              <a:t>Hz      </a:t>
            </a:r>
          </a:p>
          <a:p>
            <a:r>
              <a:rPr lang="en-US" sz="1600" b="1" dirty="0"/>
              <a:t>With Target Thickness P</a:t>
            </a:r>
            <a:r>
              <a:rPr lang="en-US" sz="1600" b="1" baseline="-25000" dirty="0"/>
              <a:t>int</a:t>
            </a:r>
            <a:r>
              <a:rPr lang="en-US" sz="1600" b="1" dirty="0"/>
              <a:t> = 10 %         </a:t>
            </a:r>
          </a:p>
          <a:p>
            <a:r>
              <a:rPr lang="fr-FR" sz="1600" b="1" dirty="0"/>
              <a:t>So, Interaction Rate </a:t>
            </a:r>
            <a:r>
              <a:rPr lang="fr-FR" sz="1600" b="1" dirty="0" err="1"/>
              <a:t>R</a:t>
            </a:r>
            <a:r>
              <a:rPr lang="fr-FR" sz="1600" b="1" baseline="-25000" dirty="0" err="1"/>
              <a:t>int</a:t>
            </a:r>
            <a:r>
              <a:rPr lang="fr-FR" sz="1600" b="1" dirty="0"/>
              <a:t> =  2 x 10</a:t>
            </a:r>
            <a:r>
              <a:rPr lang="fr-FR" sz="1600" b="1" baseline="30000" dirty="0"/>
              <a:t>6</a:t>
            </a:r>
            <a:r>
              <a:rPr lang="fr-FR" sz="1600" b="1" dirty="0"/>
              <a:t>Hz </a:t>
            </a:r>
            <a:endParaRPr lang="en-DE" sz="1600" b="1" dirty="0"/>
          </a:p>
        </p:txBody>
      </p:sp>
      <p:sp>
        <p:nvSpPr>
          <p:cNvPr id="16" name="Rectangle 15">
            <a:extLst>
              <a:ext uri="{FF2B5EF4-FFF2-40B4-BE49-F238E27FC236}">
                <a16:creationId xmlns:a16="http://schemas.microsoft.com/office/drawing/2014/main" id="{5E314D9C-8BC5-4746-93B0-5F5CD0EB8D06}"/>
              </a:ext>
            </a:extLst>
          </p:cNvPr>
          <p:cNvSpPr/>
          <p:nvPr/>
        </p:nvSpPr>
        <p:spPr>
          <a:xfrm>
            <a:off x="8936653" y="5122406"/>
            <a:ext cx="3166358" cy="1200329"/>
          </a:xfrm>
          <a:prstGeom prst="rect">
            <a:avLst/>
          </a:prstGeom>
          <a:solidFill>
            <a:srgbClr val="FF0000">
              <a:alpha val="75000"/>
            </a:srgbClr>
          </a:solidFill>
          <a:ln w="38100">
            <a:solidFill>
              <a:schemeClr val="tx1"/>
            </a:solidFill>
          </a:ln>
        </p:spPr>
        <p:txBody>
          <a:bodyPr wrap="square">
            <a:spAutoFit/>
          </a:bodyPr>
          <a:lstStyle/>
          <a:p>
            <a:pPr algn="ctr"/>
            <a:r>
              <a:rPr lang="en-US" sz="2400" b="1" dirty="0"/>
              <a:t>High rate capability of </a:t>
            </a:r>
            <a:r>
              <a:rPr lang="en-US" sz="2400" b="1" dirty="0" err="1"/>
              <a:t>mCBM</a:t>
            </a:r>
            <a:r>
              <a:rPr lang="en-US" sz="2400" b="1" dirty="0"/>
              <a:t> demonstrated at 2 MHz!</a:t>
            </a:r>
          </a:p>
        </p:txBody>
      </p:sp>
    </p:spTree>
    <p:extLst>
      <p:ext uri="{BB962C8B-B14F-4D97-AF65-F5344CB8AC3E}">
        <p14:creationId xmlns:p14="http://schemas.microsoft.com/office/powerpoint/2010/main" val="8260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A281-97A6-4FC8-8485-C8E93DACDC80}"/>
              </a:ext>
            </a:extLst>
          </p:cNvPr>
          <p:cNvSpPr>
            <a:spLocks noGrp="1"/>
          </p:cNvSpPr>
          <p:nvPr>
            <p:ph type="title"/>
          </p:nvPr>
        </p:nvSpPr>
        <p:spPr/>
        <p:txBody>
          <a:bodyPr/>
          <a:lstStyle/>
          <a:p>
            <a:r>
              <a:rPr lang="en-US" dirty="0" err="1"/>
              <a:t>eTOF</a:t>
            </a:r>
            <a:r>
              <a:rPr lang="en-US" dirty="0"/>
              <a:t> @ STAR-BNL</a:t>
            </a:r>
            <a:endParaRPr lang="en-DE" dirty="0"/>
          </a:p>
        </p:txBody>
      </p:sp>
      <p:sp>
        <p:nvSpPr>
          <p:cNvPr id="3" name="Date Placeholder 2">
            <a:extLst>
              <a:ext uri="{FF2B5EF4-FFF2-40B4-BE49-F238E27FC236}">
                <a16:creationId xmlns:a16="http://schemas.microsoft.com/office/drawing/2014/main" id="{4E855AB4-3A5B-4381-8AD9-BEDD70FC4ADB}"/>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52CF97EA-B365-48EB-9755-8FA42F7D386F}"/>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1B453197-BF7F-431E-952A-DCF29B96BACA}"/>
              </a:ext>
            </a:extLst>
          </p:cNvPr>
          <p:cNvSpPr>
            <a:spLocks noGrp="1"/>
          </p:cNvSpPr>
          <p:nvPr>
            <p:ph type="sldNum" sz="quarter" idx="12"/>
          </p:nvPr>
        </p:nvSpPr>
        <p:spPr/>
        <p:txBody>
          <a:bodyPr/>
          <a:lstStyle/>
          <a:p>
            <a:fld id="{2A4535BA-AEF2-4785-BF1B-EDE950106C20}" type="slidenum">
              <a:rPr lang="en-GB" smtClean="0"/>
              <a:pPr/>
              <a:t>72</a:t>
            </a:fld>
            <a:endParaRPr lang="en-GB" dirty="0"/>
          </a:p>
        </p:txBody>
      </p:sp>
      <p:pic>
        <p:nvPicPr>
          <p:cNvPr id="7" name="Picture 6">
            <a:extLst>
              <a:ext uri="{FF2B5EF4-FFF2-40B4-BE49-F238E27FC236}">
                <a16:creationId xmlns:a16="http://schemas.microsoft.com/office/drawing/2014/main" id="{02FE890A-66E8-4BEA-8C13-6097CDB7D6A3}"/>
              </a:ext>
            </a:extLst>
          </p:cNvPr>
          <p:cNvPicPr>
            <a:picLocks noChangeAspect="1"/>
          </p:cNvPicPr>
          <p:nvPr/>
        </p:nvPicPr>
        <p:blipFill>
          <a:blip r:embed="rId2"/>
          <a:stretch>
            <a:fillRect/>
          </a:stretch>
        </p:blipFill>
        <p:spPr>
          <a:xfrm>
            <a:off x="192000" y="909000"/>
            <a:ext cx="3044249" cy="2664000"/>
          </a:xfrm>
          <a:prstGeom prst="rect">
            <a:avLst/>
          </a:prstGeom>
        </p:spPr>
      </p:pic>
      <p:pic>
        <p:nvPicPr>
          <p:cNvPr id="8" name="Picture 7">
            <a:extLst>
              <a:ext uri="{FF2B5EF4-FFF2-40B4-BE49-F238E27FC236}">
                <a16:creationId xmlns:a16="http://schemas.microsoft.com/office/drawing/2014/main" id="{514522B6-8314-4CBA-A5B7-8E34969755BF}"/>
              </a:ext>
            </a:extLst>
          </p:cNvPr>
          <p:cNvPicPr>
            <a:picLocks noChangeAspect="1"/>
          </p:cNvPicPr>
          <p:nvPr/>
        </p:nvPicPr>
        <p:blipFill rotWithShape="1">
          <a:blip r:embed="rId3"/>
          <a:srcRect l="5013" t="7251" b="5606"/>
          <a:stretch/>
        </p:blipFill>
        <p:spPr>
          <a:xfrm>
            <a:off x="4933254" y="1742414"/>
            <a:ext cx="3650488" cy="2531242"/>
          </a:xfrm>
          <a:prstGeom prst="rect">
            <a:avLst/>
          </a:prstGeom>
        </p:spPr>
      </p:pic>
      <p:pic>
        <p:nvPicPr>
          <p:cNvPr id="9" name="Picture 8">
            <a:extLst>
              <a:ext uri="{FF2B5EF4-FFF2-40B4-BE49-F238E27FC236}">
                <a16:creationId xmlns:a16="http://schemas.microsoft.com/office/drawing/2014/main" id="{7C30A89D-78E7-484C-986C-62CCAFEAE584}"/>
              </a:ext>
            </a:extLst>
          </p:cNvPr>
          <p:cNvPicPr>
            <a:picLocks noChangeAspect="1"/>
          </p:cNvPicPr>
          <p:nvPr/>
        </p:nvPicPr>
        <p:blipFill>
          <a:blip r:embed="rId4"/>
          <a:stretch>
            <a:fillRect/>
          </a:stretch>
        </p:blipFill>
        <p:spPr>
          <a:xfrm>
            <a:off x="453199" y="3644980"/>
            <a:ext cx="2150570" cy="2861639"/>
          </a:xfrm>
          <a:prstGeom prst="rect">
            <a:avLst/>
          </a:prstGeom>
        </p:spPr>
      </p:pic>
      <p:pic>
        <p:nvPicPr>
          <p:cNvPr id="10" name="Picture 9">
            <a:extLst>
              <a:ext uri="{FF2B5EF4-FFF2-40B4-BE49-F238E27FC236}">
                <a16:creationId xmlns:a16="http://schemas.microsoft.com/office/drawing/2014/main" id="{AD41361C-1BDE-433D-AAF3-ABD7F7104063}"/>
              </a:ext>
            </a:extLst>
          </p:cNvPr>
          <p:cNvPicPr>
            <a:picLocks noChangeAspect="1"/>
          </p:cNvPicPr>
          <p:nvPr/>
        </p:nvPicPr>
        <p:blipFill rotWithShape="1">
          <a:blip r:embed="rId5"/>
          <a:srcRect t="3406"/>
          <a:stretch/>
        </p:blipFill>
        <p:spPr>
          <a:xfrm>
            <a:off x="4296000" y="4298050"/>
            <a:ext cx="4924997" cy="2144887"/>
          </a:xfrm>
          <a:prstGeom prst="rect">
            <a:avLst/>
          </a:prstGeom>
        </p:spPr>
      </p:pic>
      <p:pic>
        <p:nvPicPr>
          <p:cNvPr id="13" name="Picture 12">
            <a:extLst>
              <a:ext uri="{FF2B5EF4-FFF2-40B4-BE49-F238E27FC236}">
                <a16:creationId xmlns:a16="http://schemas.microsoft.com/office/drawing/2014/main" id="{24D94A68-4FA6-41B1-ABAE-396A7FCDC7E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705156" y="816046"/>
            <a:ext cx="2370057" cy="2861523"/>
          </a:xfrm>
          <a:prstGeom prst="rect">
            <a:avLst/>
          </a:prstGeom>
        </p:spPr>
      </p:pic>
      <p:pic>
        <p:nvPicPr>
          <p:cNvPr id="14" name="Picture 13">
            <a:extLst>
              <a:ext uri="{FF2B5EF4-FFF2-40B4-BE49-F238E27FC236}">
                <a16:creationId xmlns:a16="http://schemas.microsoft.com/office/drawing/2014/main" id="{61AE471F-66B0-49F7-BA7A-91FF452A26F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768000" y="3727754"/>
            <a:ext cx="2303871" cy="2789600"/>
          </a:xfrm>
          <a:prstGeom prst="rect">
            <a:avLst/>
          </a:prstGeom>
        </p:spPr>
      </p:pic>
      <p:sp>
        <p:nvSpPr>
          <p:cNvPr id="16" name="Rectangle 15">
            <a:extLst>
              <a:ext uri="{FF2B5EF4-FFF2-40B4-BE49-F238E27FC236}">
                <a16:creationId xmlns:a16="http://schemas.microsoft.com/office/drawing/2014/main" id="{1D362331-2D80-42C5-A07E-9E8E9673D0C4}"/>
              </a:ext>
            </a:extLst>
          </p:cNvPr>
          <p:cNvSpPr/>
          <p:nvPr/>
        </p:nvSpPr>
        <p:spPr>
          <a:xfrm>
            <a:off x="3885753" y="829644"/>
            <a:ext cx="5129245" cy="846386"/>
          </a:xfrm>
          <a:prstGeom prst="rect">
            <a:avLst/>
          </a:prstGeom>
          <a:solidFill>
            <a:srgbClr val="FFFF00">
              <a:alpha val="60000"/>
            </a:srgbClr>
          </a:solidFill>
        </p:spPr>
        <p:txBody>
          <a:bodyPr wrap="square">
            <a:spAutoFit/>
          </a:bodyPr>
          <a:lstStyle/>
          <a:p>
            <a:pPr lvl="0" algn="ctr">
              <a:spcAft>
                <a:spcPts val="600"/>
              </a:spcAft>
            </a:pPr>
            <a:r>
              <a:rPr lang="en-US" sz="2200" b="1" dirty="0">
                <a:solidFill>
                  <a:srgbClr val="002060"/>
                </a:solidFill>
              </a:rPr>
              <a:t>Successfully Installed and Operational</a:t>
            </a:r>
          </a:p>
          <a:p>
            <a:pPr lvl="0" algn="ctr">
              <a:spcAft>
                <a:spcPts val="600"/>
              </a:spcAft>
            </a:pPr>
            <a:r>
              <a:rPr lang="en-US" sz="2200" b="1" dirty="0">
                <a:solidFill>
                  <a:srgbClr val="002060"/>
                </a:solidFill>
              </a:rPr>
              <a:t>36 modules, 108 MRPCs, ~7000 channels</a:t>
            </a:r>
            <a:endParaRPr lang="en-GB" sz="2200" b="1" dirty="0">
              <a:solidFill>
                <a:srgbClr val="002060"/>
              </a:solidFill>
            </a:endParaRPr>
          </a:p>
        </p:txBody>
      </p:sp>
      <p:cxnSp>
        <p:nvCxnSpPr>
          <p:cNvPr id="18" name="Straight Arrow Connector 17">
            <a:extLst>
              <a:ext uri="{FF2B5EF4-FFF2-40B4-BE49-F238E27FC236}">
                <a16:creationId xmlns:a16="http://schemas.microsoft.com/office/drawing/2014/main" id="{C2BE8D1A-3CE2-4F84-B6E4-A3302D1EBD41}"/>
              </a:ext>
            </a:extLst>
          </p:cNvPr>
          <p:cNvCxnSpPr/>
          <p:nvPr/>
        </p:nvCxnSpPr>
        <p:spPr>
          <a:xfrm>
            <a:off x="2928000" y="2277000"/>
            <a:ext cx="3528000" cy="936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44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t>
            </a:r>
            <a:r>
              <a:rPr lang="de-DE" sz="2800" dirty="0"/>
              <a:t>ORE</a:t>
            </a:r>
            <a:r>
              <a:rPr lang="de-DE" dirty="0"/>
              <a:t> L</a:t>
            </a:r>
            <a:r>
              <a:rPr lang="de-DE" sz="2800" dirty="0"/>
              <a:t>ITERATURE</a:t>
            </a:r>
            <a:r>
              <a:rPr lang="de-DE" dirty="0"/>
              <a:t> ???</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73</a:t>
            </a:fld>
            <a:endParaRPr lang="en-GB" dirty="0"/>
          </a:p>
        </p:txBody>
      </p:sp>
      <p:pic>
        <p:nvPicPr>
          <p:cNvPr id="7" name="Picture 4" descr="CBMPhys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40" y="937192"/>
            <a:ext cx="3240855" cy="5114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0332" y="839621"/>
            <a:ext cx="3419782" cy="4477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hteck 5"/>
          <p:cNvSpPr/>
          <p:nvPr/>
        </p:nvSpPr>
        <p:spPr>
          <a:xfrm>
            <a:off x="5878763" y="5433158"/>
            <a:ext cx="6489244" cy="646331"/>
          </a:xfrm>
          <a:prstGeom prst="rect">
            <a:avLst/>
          </a:prstGeom>
        </p:spPr>
        <p:txBody>
          <a:bodyPr wrap="square">
            <a:spAutoFit/>
          </a:bodyPr>
          <a:lstStyle/>
          <a:p>
            <a:r>
              <a:rPr lang="en-US" b="1" dirty="0">
                <a:solidFill>
                  <a:srgbClr val="001F5F"/>
                </a:solidFill>
                <a:ea typeface="Tahoma" panose="020B0604030504040204" pitchFamily="34" charset="0"/>
                <a:cs typeface="Tahoma" panose="020B0604030504040204" pitchFamily="34" charset="0"/>
              </a:rPr>
              <a:t>“Challenges in QCD Matter Physics – the scientific </a:t>
            </a:r>
            <a:r>
              <a:rPr lang="en-US" b="1" dirty="0" err="1">
                <a:solidFill>
                  <a:srgbClr val="001F5F"/>
                </a:solidFill>
                <a:ea typeface="Tahoma" panose="020B0604030504040204" pitchFamily="34" charset="0"/>
                <a:cs typeface="Tahoma" panose="020B0604030504040204" pitchFamily="34" charset="0"/>
              </a:rPr>
              <a:t>programme</a:t>
            </a:r>
            <a:r>
              <a:rPr lang="en-US" b="1" dirty="0">
                <a:solidFill>
                  <a:srgbClr val="001F5F"/>
                </a:solidFill>
                <a:ea typeface="Tahoma" panose="020B0604030504040204" pitchFamily="34" charset="0"/>
                <a:cs typeface="Tahoma" panose="020B0604030504040204" pitchFamily="34" charset="0"/>
              </a:rPr>
              <a:t> of the Compressed Baryonic Matter Experiment at FAIR” </a:t>
            </a:r>
            <a:endParaRPr lang="de-DE" b="1" dirty="0">
              <a:solidFill>
                <a:prstClr val="black"/>
              </a:solidFill>
              <a:ea typeface="Tahoma" panose="020B0604030504040204" pitchFamily="34" charset="0"/>
              <a:cs typeface="Tahoma" panose="020B0604030504040204" pitchFamily="34" charset="0"/>
            </a:endParaRPr>
          </a:p>
        </p:txBody>
      </p:sp>
      <p:sp>
        <p:nvSpPr>
          <p:cNvPr id="10" name="Rechteck 7"/>
          <p:cNvSpPr/>
          <p:nvPr/>
        </p:nvSpPr>
        <p:spPr>
          <a:xfrm>
            <a:off x="5878763" y="6093059"/>
            <a:ext cx="6777244" cy="369332"/>
          </a:xfrm>
          <a:prstGeom prst="rect">
            <a:avLst/>
          </a:prstGeom>
        </p:spPr>
        <p:txBody>
          <a:bodyPr wrap="square">
            <a:spAutoFit/>
          </a:bodyPr>
          <a:lstStyle/>
          <a:p>
            <a:r>
              <a:rPr lang="de-DE" b="1" dirty="0">
                <a:solidFill>
                  <a:srgbClr val="001F5F"/>
                </a:solidFill>
                <a:ea typeface="Tahoma" panose="020B0604030504040204" pitchFamily="34" charset="0"/>
                <a:cs typeface="Tahoma" panose="020B0604030504040204" pitchFamily="34" charset="0"/>
              </a:rPr>
              <a:t>T. Ablyazimov et al. [CBM Collaboration] Eur. Phys. J. A (2017)</a:t>
            </a:r>
          </a:p>
        </p:txBody>
      </p:sp>
      <p:sp>
        <p:nvSpPr>
          <p:cNvPr id="11" name="Rectangle 5"/>
          <p:cNvSpPr>
            <a:spLocks noChangeArrowheads="1"/>
          </p:cNvSpPr>
          <p:nvPr/>
        </p:nvSpPr>
        <p:spPr bwMode="auto">
          <a:xfrm>
            <a:off x="3871066" y="1369392"/>
            <a:ext cx="4015395"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altLang="de-DE" sz="2800" b="1" dirty="0">
                <a:solidFill>
                  <a:srgbClr val="000000"/>
                </a:solidFill>
                <a:latin typeface="+mn-lt"/>
                <a:ea typeface="Times New Roman" pitchFamily="18" charset="0"/>
                <a:cs typeface="Arial" pitchFamily="34" charset="0"/>
              </a:rPr>
              <a:t>The CBM Physics Book</a:t>
            </a:r>
          </a:p>
          <a:p>
            <a:pPr eaLnBrk="1" fontAlgn="base" hangingPunct="1">
              <a:spcBef>
                <a:spcPct val="0"/>
              </a:spcBef>
              <a:spcAft>
                <a:spcPct val="0"/>
              </a:spcAft>
            </a:pPr>
            <a:endParaRPr lang="en-GB" altLang="de-DE" b="1" dirty="0">
              <a:solidFill>
                <a:srgbClr val="000000"/>
              </a:solidFill>
              <a:latin typeface="+mn-lt"/>
              <a:ea typeface="Times New Roman" pitchFamily="18" charset="0"/>
              <a:cs typeface="Arial" pitchFamily="34" charset="0"/>
            </a:endParaRPr>
          </a:p>
          <a:p>
            <a:pPr eaLnBrk="1" fontAlgn="base" hangingPunct="1">
              <a:spcBef>
                <a:spcPct val="0"/>
              </a:spcBef>
              <a:spcAft>
                <a:spcPct val="0"/>
              </a:spcAft>
            </a:pPr>
            <a:r>
              <a:rPr lang="en-GB" altLang="de-DE" sz="2000" b="1" dirty="0">
                <a:solidFill>
                  <a:srgbClr val="000000"/>
                </a:solidFill>
                <a:latin typeface="+mn-lt"/>
                <a:ea typeface="Times New Roman" pitchFamily="18" charset="0"/>
                <a:cs typeface="Arial" pitchFamily="34" charset="0"/>
              </a:rPr>
              <a:t>Foreword by Frank </a:t>
            </a:r>
            <a:r>
              <a:rPr lang="en-GB" altLang="de-DE" sz="2000" b="1" dirty="0" err="1">
                <a:solidFill>
                  <a:srgbClr val="000000"/>
                </a:solidFill>
                <a:latin typeface="+mn-lt"/>
                <a:ea typeface="Times New Roman" pitchFamily="18" charset="0"/>
                <a:cs typeface="Arial" pitchFamily="34" charset="0"/>
              </a:rPr>
              <a:t>Wilczek</a:t>
            </a:r>
            <a:endParaRPr lang="en-GB" altLang="de-DE" sz="2000" b="1" dirty="0">
              <a:solidFill>
                <a:srgbClr val="000000"/>
              </a:solidFill>
              <a:latin typeface="+mn-lt"/>
              <a:ea typeface="Times New Roman" pitchFamily="18" charset="0"/>
              <a:cs typeface="Arial" pitchFamily="34" charset="0"/>
            </a:endParaRPr>
          </a:p>
          <a:p>
            <a:pPr eaLnBrk="1" fontAlgn="base" hangingPunct="1">
              <a:spcBef>
                <a:spcPct val="0"/>
              </a:spcBef>
              <a:spcAft>
                <a:spcPct val="0"/>
              </a:spcAft>
            </a:pPr>
            <a:r>
              <a:rPr lang="en-GB" altLang="de-DE" b="1" dirty="0">
                <a:solidFill>
                  <a:srgbClr val="000000"/>
                </a:solidFill>
                <a:latin typeface="+mn-lt"/>
                <a:ea typeface="Times New Roman" pitchFamily="18" charset="0"/>
                <a:cs typeface="Arial" pitchFamily="34" charset="0"/>
              </a:rPr>
              <a:t>    </a:t>
            </a:r>
            <a:endParaRPr lang="de-DE" altLang="de-DE" b="1" dirty="0">
              <a:solidFill>
                <a:srgbClr val="000000"/>
              </a:solidFill>
              <a:latin typeface="+mn-lt"/>
              <a:ea typeface="Times New Roman" pitchFamily="18" charset="0"/>
              <a:cs typeface="Arial" pitchFamily="34" charset="0"/>
            </a:endParaRPr>
          </a:p>
          <a:p>
            <a:pPr fontAlgn="base">
              <a:spcBef>
                <a:spcPct val="0"/>
              </a:spcBef>
              <a:spcAft>
                <a:spcPct val="0"/>
              </a:spcAft>
            </a:pPr>
            <a:r>
              <a:rPr lang="en-GB" altLang="de-DE" sz="2000" b="1" dirty="0">
                <a:solidFill>
                  <a:srgbClr val="000000"/>
                </a:solidFill>
                <a:latin typeface="+mn-lt"/>
                <a:ea typeface="Times New Roman" pitchFamily="18" charset="0"/>
                <a:cs typeface="Arial" pitchFamily="34" charset="0"/>
              </a:rPr>
              <a:t>Springer Series: </a:t>
            </a:r>
          </a:p>
          <a:p>
            <a:pPr fontAlgn="base">
              <a:spcBef>
                <a:spcPct val="0"/>
              </a:spcBef>
              <a:spcAft>
                <a:spcPct val="0"/>
              </a:spcAft>
            </a:pPr>
            <a:r>
              <a:rPr lang="en-GB" altLang="de-DE" sz="2000" b="1" dirty="0">
                <a:solidFill>
                  <a:srgbClr val="000000"/>
                </a:solidFill>
                <a:latin typeface="+mn-lt"/>
                <a:ea typeface="Times New Roman" pitchFamily="18" charset="0"/>
                <a:cs typeface="Arial" pitchFamily="34" charset="0"/>
              </a:rPr>
              <a:t>Lecture Notes in Physics, Vol. 814 </a:t>
            </a:r>
            <a:br>
              <a:rPr lang="en-GB" altLang="de-DE" sz="2000" b="1" dirty="0">
                <a:solidFill>
                  <a:srgbClr val="000000"/>
                </a:solidFill>
                <a:latin typeface="+mn-lt"/>
                <a:ea typeface="Times New Roman" pitchFamily="18" charset="0"/>
                <a:cs typeface="Arial" pitchFamily="34" charset="0"/>
              </a:rPr>
            </a:br>
            <a:r>
              <a:rPr lang="en-GB" altLang="de-DE" sz="2000" b="1" dirty="0">
                <a:solidFill>
                  <a:srgbClr val="000000"/>
                </a:solidFill>
                <a:latin typeface="+mn-lt"/>
                <a:ea typeface="Times New Roman" pitchFamily="18" charset="0"/>
                <a:cs typeface="Arial" pitchFamily="34" charset="0"/>
              </a:rPr>
              <a:t>1</a:t>
            </a:r>
            <a:r>
              <a:rPr lang="en-GB" altLang="de-DE" sz="2000" b="1" baseline="30000" dirty="0">
                <a:solidFill>
                  <a:srgbClr val="000000"/>
                </a:solidFill>
                <a:latin typeface="+mn-lt"/>
                <a:ea typeface="Times New Roman" pitchFamily="18" charset="0"/>
                <a:cs typeface="Arial" pitchFamily="34" charset="0"/>
              </a:rPr>
              <a:t>st</a:t>
            </a:r>
            <a:r>
              <a:rPr lang="en-GB" altLang="de-DE" sz="2000" b="1" dirty="0">
                <a:solidFill>
                  <a:srgbClr val="000000"/>
                </a:solidFill>
                <a:latin typeface="+mn-lt"/>
                <a:ea typeface="Times New Roman" pitchFamily="18" charset="0"/>
                <a:cs typeface="Arial" pitchFamily="34" charset="0"/>
              </a:rPr>
              <a:t> Edition., 2011, 960 p., Hardcover </a:t>
            </a:r>
            <a:br>
              <a:rPr lang="en-GB" altLang="de-DE" sz="2000" b="1" dirty="0">
                <a:solidFill>
                  <a:srgbClr val="000000"/>
                </a:solidFill>
                <a:latin typeface="+mn-lt"/>
                <a:ea typeface="Times New Roman" pitchFamily="18" charset="0"/>
                <a:cs typeface="Arial" pitchFamily="34" charset="0"/>
              </a:rPr>
            </a:br>
            <a:r>
              <a:rPr lang="en-GB" altLang="de-DE" sz="2000" b="1" dirty="0">
                <a:solidFill>
                  <a:srgbClr val="000000"/>
                </a:solidFill>
                <a:latin typeface="+mn-lt"/>
                <a:ea typeface="Times New Roman" pitchFamily="18" charset="0"/>
                <a:cs typeface="Arial" pitchFamily="34" charset="0"/>
              </a:rPr>
              <a:t>ISBN: 978-3-642-13292-6</a:t>
            </a:r>
          </a:p>
          <a:p>
            <a:pPr fontAlgn="base">
              <a:spcBef>
                <a:spcPct val="0"/>
              </a:spcBef>
              <a:spcAft>
                <a:spcPct val="0"/>
              </a:spcAft>
            </a:pPr>
            <a:endParaRPr lang="en-GB" altLang="de-DE" sz="2000" b="1" dirty="0">
              <a:solidFill>
                <a:srgbClr val="000000"/>
              </a:solidFill>
              <a:latin typeface="+mn-lt"/>
              <a:ea typeface="Times New Roman" pitchFamily="18" charset="0"/>
              <a:cs typeface="Arial" pitchFamily="34" charset="0"/>
            </a:endParaRPr>
          </a:p>
        </p:txBody>
      </p:sp>
      <p:sp>
        <p:nvSpPr>
          <p:cNvPr id="12" name="Text Box 6"/>
          <p:cNvSpPr txBox="1">
            <a:spLocks noChangeArrowheads="1"/>
          </p:cNvSpPr>
          <p:nvPr/>
        </p:nvSpPr>
        <p:spPr bwMode="auto">
          <a:xfrm>
            <a:off x="334356" y="6044941"/>
            <a:ext cx="45376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de-DE" sz="1400" b="1" dirty="0">
                <a:solidFill>
                  <a:srgbClr val="000000"/>
                </a:solidFill>
                <a:latin typeface="+mn-lt"/>
                <a:ea typeface="Times New Roman" pitchFamily="18" charset="0"/>
                <a:cs typeface="Arial" pitchFamily="34" charset="0"/>
              </a:rPr>
              <a:t>Electronic Authors version:  </a:t>
            </a:r>
          </a:p>
          <a:p>
            <a:pPr fontAlgn="base">
              <a:spcBef>
                <a:spcPct val="0"/>
              </a:spcBef>
              <a:spcAft>
                <a:spcPct val="0"/>
              </a:spcAft>
            </a:pPr>
            <a:r>
              <a:rPr lang="en-GB" altLang="de-DE" sz="1400" b="1" dirty="0">
                <a:solidFill>
                  <a:srgbClr val="000000"/>
                </a:solidFill>
                <a:latin typeface="+mn-lt"/>
                <a:ea typeface="Times New Roman" pitchFamily="18" charset="0"/>
                <a:cs typeface="Arial" pitchFamily="34" charset="0"/>
              </a:rPr>
              <a:t>http://www.gsi.de/documents/DOC-2009-Sep-120-1.pdf </a:t>
            </a:r>
            <a:endParaRPr lang="de-DE" altLang="de-DE" sz="1400" b="1" dirty="0">
              <a:solidFill>
                <a:srgbClr val="000000"/>
              </a:solidFill>
              <a:latin typeface="+mn-lt"/>
              <a:ea typeface="Times New Roman" pitchFamily="18" charset="0"/>
              <a:cs typeface="Arial" pitchFamily="34" charset="0"/>
            </a:endParaRPr>
          </a:p>
        </p:txBody>
      </p:sp>
    </p:spTree>
    <p:extLst>
      <p:ext uri="{BB962C8B-B14F-4D97-AF65-F5344CB8AC3E}">
        <p14:creationId xmlns:p14="http://schemas.microsoft.com/office/powerpoint/2010/main" val="40003800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34A5EA-8F24-43F9-8EF6-6A57A033FE7F}"/>
              </a:ext>
            </a:extLst>
          </p:cNvPr>
          <p:cNvSpPr/>
          <p:nvPr/>
        </p:nvSpPr>
        <p:spPr>
          <a:xfrm>
            <a:off x="251520" y="870967"/>
            <a:ext cx="11624732" cy="1190033"/>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9CA37530-4E02-4580-81B3-D9711751005A}"/>
              </a:ext>
            </a:extLst>
          </p:cNvPr>
          <p:cNvSpPr>
            <a:spLocks noGrp="1"/>
          </p:cNvSpPr>
          <p:nvPr>
            <p:ph type="title"/>
          </p:nvPr>
        </p:nvSpPr>
        <p:spPr/>
        <p:txBody>
          <a:bodyPr/>
          <a:lstStyle/>
          <a:p>
            <a:r>
              <a:rPr lang="en-US" dirty="0"/>
              <a:t>S</a:t>
            </a:r>
            <a:r>
              <a:rPr lang="en-US" sz="2800" dirty="0"/>
              <a:t>UMMARY</a:t>
            </a:r>
            <a:endParaRPr lang="en-DE" dirty="0"/>
          </a:p>
        </p:txBody>
      </p:sp>
      <p:sp>
        <p:nvSpPr>
          <p:cNvPr id="3" name="Date Placeholder 2">
            <a:extLst>
              <a:ext uri="{FF2B5EF4-FFF2-40B4-BE49-F238E27FC236}">
                <a16:creationId xmlns:a16="http://schemas.microsoft.com/office/drawing/2014/main" id="{AC23012B-18F8-4A15-A450-D1D8581DC5E6}"/>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9F0508CB-C265-4600-9C26-FF49BEE42234}"/>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F8B22333-7A55-49EA-A440-A1BF8F9AEABB}"/>
              </a:ext>
            </a:extLst>
          </p:cNvPr>
          <p:cNvSpPr>
            <a:spLocks noGrp="1"/>
          </p:cNvSpPr>
          <p:nvPr>
            <p:ph type="sldNum" sz="quarter" idx="12"/>
          </p:nvPr>
        </p:nvSpPr>
        <p:spPr/>
        <p:txBody>
          <a:bodyPr/>
          <a:lstStyle/>
          <a:p>
            <a:fld id="{2A4535BA-AEF2-4785-BF1B-EDE950106C20}" type="slidenum">
              <a:rPr lang="en-GB" smtClean="0"/>
              <a:pPr/>
              <a:t>74</a:t>
            </a:fld>
            <a:endParaRPr lang="en-GB" dirty="0"/>
          </a:p>
        </p:txBody>
      </p:sp>
      <p:sp>
        <p:nvSpPr>
          <p:cNvPr id="7" name="Textfeld 4">
            <a:extLst>
              <a:ext uri="{FF2B5EF4-FFF2-40B4-BE49-F238E27FC236}">
                <a16:creationId xmlns:a16="http://schemas.microsoft.com/office/drawing/2014/main" id="{F91A4738-11E4-44D6-B426-EF1253B9B210}"/>
              </a:ext>
            </a:extLst>
          </p:cNvPr>
          <p:cNvSpPr txBox="1"/>
          <p:nvPr/>
        </p:nvSpPr>
        <p:spPr>
          <a:xfrm>
            <a:off x="251520" y="870967"/>
            <a:ext cx="11624732" cy="5355312"/>
          </a:xfrm>
          <a:prstGeom prst="rect">
            <a:avLst/>
          </a:prstGeom>
          <a:noFill/>
        </p:spPr>
        <p:txBody>
          <a:bodyPr wrap="square" rtlCol="0">
            <a:spAutoFit/>
          </a:bodyPr>
          <a:lstStyle/>
          <a:p>
            <a:pPr algn="ctr">
              <a:spcAft>
                <a:spcPts val="1200"/>
              </a:spcAft>
            </a:pPr>
            <a:r>
              <a:rPr lang="de-DE" sz="2400" b="1" dirty="0">
                <a:solidFill>
                  <a:srgbClr val="C00000"/>
                </a:solidFill>
                <a:ea typeface="Tahoma" panose="020B0604030504040204" pitchFamily="34" charset="0"/>
                <a:cs typeface="Tahoma" panose="020B0604030504040204" pitchFamily="34" charset="0"/>
              </a:rPr>
              <a:t>CBM@FAIR (2 – 11 AGeV Au-Au) provides unique conditions in lab to probe QCD matter properties at neutron star core densities, including the high density EOS, and the search for new phases expected for densities above 5</a:t>
            </a:r>
            <a:r>
              <a:rPr lang="el-GR" sz="2400" b="1" dirty="0">
                <a:solidFill>
                  <a:srgbClr val="C00000"/>
                </a:solidFill>
                <a:ea typeface="Tahoma" panose="020B0604030504040204" pitchFamily="34" charset="0"/>
                <a:cs typeface="Tahoma" panose="020B0604030504040204" pitchFamily="34" charset="0"/>
              </a:rPr>
              <a:t>ρ</a:t>
            </a:r>
            <a:r>
              <a:rPr lang="de-DE" sz="2400" b="1" baseline="-25000" dirty="0">
                <a:solidFill>
                  <a:srgbClr val="C00000"/>
                </a:solidFill>
                <a:ea typeface="Tahoma" panose="020B0604030504040204" pitchFamily="34" charset="0"/>
                <a:cs typeface="Tahoma" panose="020B0604030504040204" pitchFamily="34" charset="0"/>
              </a:rPr>
              <a:t>0</a:t>
            </a:r>
            <a:endParaRPr lang="de-DE" sz="1200" b="1" dirty="0">
              <a:solidFill>
                <a:srgbClr val="0033CC"/>
              </a:solidFill>
              <a:ea typeface="Tahoma" panose="020B0604030504040204" pitchFamily="34" charset="0"/>
              <a:cs typeface="Tahoma" panose="020B0604030504040204" pitchFamily="34" charset="0"/>
            </a:endParaRPr>
          </a:p>
          <a:p>
            <a:r>
              <a:rPr lang="de-DE" sz="2400" b="1" dirty="0">
                <a:solidFill>
                  <a:srgbClr val="C00000"/>
                </a:solidFill>
                <a:ea typeface="Tahoma" panose="020B0604030504040204" pitchFamily="34" charset="0"/>
                <a:cs typeface="Tahoma" panose="020B0604030504040204" pitchFamily="34" charset="0"/>
              </a:rPr>
              <a:t>Nuclear Symmetric Matter EOS: </a:t>
            </a:r>
          </a:p>
          <a:p>
            <a:pPr marL="342900" indent="-342900">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Collective flow of Baryons </a:t>
            </a:r>
            <a:r>
              <a:rPr lang="en-US" sz="2400" b="1" dirty="0">
                <a:solidFill>
                  <a:srgbClr val="002060"/>
                </a:solidFill>
                <a:ea typeface="Tahoma" panose="020B0604030504040204" pitchFamily="34" charset="0"/>
                <a:cs typeface="Tahoma" panose="020B0604030504040204" pitchFamily="34" charset="0"/>
              </a:rPr>
              <a:t>(π, K, p, Λ, Ξ, Ω,...) driven by the fireball’s pressure gradient</a:t>
            </a:r>
            <a:endParaRPr lang="de-DE" sz="2400" b="1" dirty="0">
              <a:solidFill>
                <a:srgbClr val="002060"/>
              </a:solidFill>
              <a:ea typeface="Tahoma" panose="020B0604030504040204" pitchFamily="34" charset="0"/>
              <a:cs typeface="Tahoma" panose="020B0604030504040204" pitchFamily="34" charset="0"/>
            </a:endParaRPr>
          </a:p>
          <a:p>
            <a:pPr marL="342900" indent="-342900">
              <a:spcAft>
                <a:spcPts val="1200"/>
              </a:spcAft>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Sub-Threshold Particle Production of Multi-Strange Hyperons via multi-step processes</a:t>
            </a:r>
            <a:endParaRPr lang="de-DE" sz="1200" b="1" dirty="0">
              <a:solidFill>
                <a:srgbClr val="002060"/>
              </a:solidFill>
              <a:ea typeface="Tahoma" panose="020B0604030504040204" pitchFamily="34" charset="0"/>
              <a:cs typeface="Tahoma" panose="020B0604030504040204" pitchFamily="34" charset="0"/>
            </a:endParaRPr>
          </a:p>
          <a:p>
            <a:r>
              <a:rPr lang="de-DE" sz="2400" b="1" dirty="0">
                <a:solidFill>
                  <a:srgbClr val="C00000"/>
                </a:solidFill>
                <a:ea typeface="Tahoma" panose="020B0604030504040204" pitchFamily="34" charset="0"/>
                <a:cs typeface="Tahoma" panose="020B0604030504040204" pitchFamily="34" charset="0"/>
              </a:rPr>
              <a:t>Neutron Matter EOS: </a:t>
            </a:r>
          </a:p>
          <a:p>
            <a:r>
              <a:rPr lang="de-DE" sz="2400" b="1" dirty="0">
                <a:solidFill>
                  <a:srgbClr val="C00000"/>
                </a:solidFill>
                <a:ea typeface="Tahoma" panose="020B0604030504040204" pitchFamily="34" charset="0"/>
                <a:cs typeface="Tahoma" panose="020B0604030504040204" pitchFamily="34" charset="0"/>
              </a:rPr>
              <a:t>	Symmetry Energy:</a:t>
            </a:r>
          </a:p>
          <a:p>
            <a:pPr marL="1257300" lvl="2" indent="-342900">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Neutron/Proton Elliptic Flow </a:t>
            </a:r>
            <a:r>
              <a:rPr lang="de-DE" sz="2400" b="1" dirty="0">
                <a:solidFill>
                  <a:srgbClr val="002060"/>
                </a:solidFill>
                <a:ea typeface="Tahoma" panose="020B0604030504040204" pitchFamily="34" charset="0"/>
                <a:cs typeface="Tahoma" panose="020B0604030504040204" pitchFamily="34" charset="0"/>
                <a:sym typeface="Wingdings" panose="05000000000000000000" pitchFamily="2" charset="2"/>
              </a:rPr>
              <a:t> Possible to upgrade with NewLAND</a:t>
            </a:r>
            <a:endParaRPr lang="de-DE" sz="2400" b="1" dirty="0">
              <a:solidFill>
                <a:srgbClr val="002060"/>
              </a:solidFill>
              <a:ea typeface="Tahoma" panose="020B0604030504040204" pitchFamily="34" charset="0"/>
              <a:cs typeface="Tahoma" panose="020B0604030504040204" pitchFamily="34" charset="0"/>
            </a:endParaRPr>
          </a:p>
          <a:p>
            <a:pPr marL="1257300" lvl="2" indent="-342900">
              <a:spcAft>
                <a:spcPts val="1200"/>
              </a:spcAft>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Sub-Threshold Particle Production of isospin-opposite particles (I</a:t>
            </a:r>
            <a:r>
              <a:rPr lang="de-DE" sz="2400" b="1" baseline="-25000" dirty="0">
                <a:solidFill>
                  <a:srgbClr val="002060"/>
                </a:solidFill>
                <a:ea typeface="Tahoma" panose="020B0604030504040204" pitchFamily="34" charset="0"/>
                <a:cs typeface="Tahoma" panose="020B0604030504040204" pitchFamily="34" charset="0"/>
              </a:rPr>
              <a:t>3</a:t>
            </a:r>
            <a:r>
              <a:rPr lang="de-DE" sz="2400" b="1" dirty="0">
                <a:solidFill>
                  <a:srgbClr val="002060"/>
                </a:solidFill>
                <a:ea typeface="Tahoma" panose="020B0604030504040204" pitchFamily="34" charset="0"/>
                <a:cs typeface="Tahoma" panose="020B0604030504040204" pitchFamily="34" charset="0"/>
              </a:rPr>
              <a:t> = </a:t>
            </a:r>
            <a:r>
              <a:rPr lang="de-DE" sz="2400" b="1" dirty="0">
                <a:solidFill>
                  <a:srgbClr val="002060"/>
                </a:solidFill>
                <a:ea typeface="Tahoma" panose="020B0604030504040204" pitchFamily="34" charset="0"/>
                <a:cs typeface="Tahoma" panose="020B0604030504040204" pitchFamily="34" charset="0"/>
                <a:sym typeface="Symbol" panose="05050102010706020507" pitchFamily="18" charset="2"/>
              </a:rPr>
              <a:t> 1)</a:t>
            </a:r>
            <a:r>
              <a:rPr lang="de-DE" sz="2400" b="1" dirty="0">
                <a:solidFill>
                  <a:srgbClr val="002060"/>
                </a:solidFill>
                <a:ea typeface="Tahoma" panose="020B0604030504040204" pitchFamily="34" charset="0"/>
                <a:cs typeface="Tahoma" panose="020B0604030504040204" pitchFamily="34" charset="0"/>
              </a:rPr>
              <a:t> ?</a:t>
            </a:r>
          </a:p>
          <a:p>
            <a:pPr lvl="2"/>
            <a:r>
              <a:rPr lang="en-US" sz="2400" b="1" dirty="0">
                <a:solidFill>
                  <a:srgbClr val="C00000"/>
                </a:solidFill>
                <a:ea typeface="Tahoma" panose="020B0604030504040204" pitchFamily="34" charset="0"/>
                <a:cs typeface="Tahoma" panose="020B0604030504040204" pitchFamily="34" charset="0"/>
              </a:rPr>
              <a:t>Hyperon Puzzle (ΛN, ΛNN, and ΛΛN interactions)</a:t>
            </a:r>
          </a:p>
          <a:p>
            <a:pPr marL="1257300" lvl="2" indent="-342900">
              <a:buFont typeface="Wingdings" panose="05000000000000000000" pitchFamily="2" charset="2"/>
              <a:buChar char="§"/>
            </a:pPr>
            <a:r>
              <a:rPr lang="en-US" sz="2400" b="1" dirty="0" err="1">
                <a:solidFill>
                  <a:srgbClr val="002060"/>
                </a:solidFill>
                <a:ea typeface="Tahoma" panose="020B0604030504040204" pitchFamily="34" charset="0"/>
                <a:cs typeface="Tahoma" panose="020B0604030504040204" pitchFamily="34" charset="0"/>
              </a:rPr>
              <a:t>Hypernuclei</a:t>
            </a:r>
            <a:r>
              <a:rPr lang="en-US" sz="2400" b="1" dirty="0">
                <a:solidFill>
                  <a:srgbClr val="002060"/>
                </a:solidFill>
                <a:ea typeface="Tahoma" panose="020B0604030504040204" pitchFamily="34" charset="0"/>
                <a:cs typeface="Tahoma" panose="020B0604030504040204" pitchFamily="34" charset="0"/>
              </a:rPr>
              <a:t> production, yields, lifetime, collective flow</a:t>
            </a:r>
          </a:p>
          <a:p>
            <a:pPr marL="1257300" lvl="2" indent="-342900">
              <a:buFont typeface="Wingdings" panose="05000000000000000000" pitchFamily="2" charset="2"/>
              <a:buChar char="§"/>
            </a:pPr>
            <a:r>
              <a:rPr lang="en-US" sz="2400" b="1" dirty="0">
                <a:solidFill>
                  <a:srgbClr val="002060"/>
                </a:solidFill>
                <a:ea typeface="Tahoma" panose="020B0604030504040204" pitchFamily="34" charset="0"/>
                <a:cs typeface="Tahoma" panose="020B0604030504040204" pitchFamily="34" charset="0"/>
              </a:rPr>
              <a:t>Correlation functions to study interaction cross-sections by using CATS</a:t>
            </a:r>
            <a:endParaRPr lang="de-DE" sz="2400" b="1" dirty="0">
              <a:solidFill>
                <a:srgbClr val="00206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58479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D007-2F71-46D0-844D-463C6748A6B0}"/>
              </a:ext>
            </a:extLst>
          </p:cNvPr>
          <p:cNvSpPr>
            <a:spLocks noGrp="1"/>
          </p:cNvSpPr>
          <p:nvPr>
            <p:ph type="title"/>
          </p:nvPr>
        </p:nvSpPr>
        <p:spPr/>
        <p:txBody>
          <a:bodyPr/>
          <a:lstStyle/>
          <a:p>
            <a:r>
              <a:rPr lang="en-US" dirty="0">
                <a:solidFill>
                  <a:prstClr val="white"/>
                </a:solidFill>
              </a:rPr>
              <a:t>S</a:t>
            </a:r>
            <a:r>
              <a:rPr lang="en-US" sz="2800" dirty="0">
                <a:solidFill>
                  <a:prstClr val="white"/>
                </a:solidFill>
              </a:rPr>
              <a:t>UMMARY</a:t>
            </a:r>
            <a:endParaRPr lang="en-DE" dirty="0"/>
          </a:p>
        </p:txBody>
      </p:sp>
      <p:sp>
        <p:nvSpPr>
          <p:cNvPr id="3" name="Date Placeholder 2">
            <a:extLst>
              <a:ext uri="{FF2B5EF4-FFF2-40B4-BE49-F238E27FC236}">
                <a16:creationId xmlns:a16="http://schemas.microsoft.com/office/drawing/2014/main" id="{31FCFB6E-C4FA-4D1E-834C-863F8C6A08F8}"/>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A29DEC7A-17D2-4CB3-99D1-0B487B62B66D}"/>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94E3BC9-8AF7-4F78-A7DD-0B724A00DDE4}"/>
              </a:ext>
            </a:extLst>
          </p:cNvPr>
          <p:cNvSpPr>
            <a:spLocks noGrp="1"/>
          </p:cNvSpPr>
          <p:nvPr>
            <p:ph type="sldNum" sz="quarter" idx="12"/>
          </p:nvPr>
        </p:nvSpPr>
        <p:spPr/>
        <p:txBody>
          <a:bodyPr/>
          <a:lstStyle/>
          <a:p>
            <a:fld id="{2A4535BA-AEF2-4785-BF1B-EDE950106C20}" type="slidenum">
              <a:rPr lang="en-GB" smtClean="0"/>
              <a:pPr/>
              <a:t>75</a:t>
            </a:fld>
            <a:endParaRPr lang="en-GB" dirty="0"/>
          </a:p>
        </p:txBody>
      </p:sp>
      <p:sp>
        <p:nvSpPr>
          <p:cNvPr id="7" name="Textfeld 4">
            <a:extLst>
              <a:ext uri="{FF2B5EF4-FFF2-40B4-BE49-F238E27FC236}">
                <a16:creationId xmlns:a16="http://schemas.microsoft.com/office/drawing/2014/main" id="{6EECDAA0-84F8-4F4D-888D-7F336E72B40E}"/>
              </a:ext>
            </a:extLst>
          </p:cNvPr>
          <p:cNvSpPr txBox="1"/>
          <p:nvPr/>
        </p:nvSpPr>
        <p:spPr>
          <a:xfrm>
            <a:off x="251520" y="870967"/>
            <a:ext cx="11624732" cy="3416320"/>
          </a:xfrm>
          <a:prstGeom prst="rect">
            <a:avLst/>
          </a:prstGeom>
          <a:noFill/>
        </p:spPr>
        <p:txBody>
          <a:bodyPr wrap="square" rtlCol="0">
            <a:spAutoFit/>
          </a:bodyPr>
          <a:lstStyle/>
          <a:p>
            <a:r>
              <a:rPr lang="de-DE" sz="2400" b="1" dirty="0">
                <a:solidFill>
                  <a:srgbClr val="C00000"/>
                </a:solidFill>
                <a:ea typeface="Tahoma" panose="020B0604030504040204" pitchFamily="34" charset="0"/>
                <a:cs typeface="Tahoma" panose="020B0604030504040204" pitchFamily="34" charset="0"/>
              </a:rPr>
              <a:t>Experimental Requirements</a:t>
            </a:r>
          </a:p>
          <a:p>
            <a:pPr marL="342900" indent="-342900">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Unique measurements of bulk &amp; rare probes with CBM</a:t>
            </a:r>
          </a:p>
          <a:p>
            <a:pPr marL="342900" indent="-342900">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High-rate capability of detectors and triggerless DAQ</a:t>
            </a:r>
          </a:p>
          <a:p>
            <a:pPr marL="342900" indent="-342900">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Online event reconstruction and selection</a:t>
            </a:r>
          </a:p>
          <a:p>
            <a:endParaRPr lang="de-DE" sz="2400" b="1" dirty="0">
              <a:solidFill>
                <a:srgbClr val="C00000"/>
              </a:solidFill>
              <a:ea typeface="Tahoma" panose="020B0604030504040204" pitchFamily="34" charset="0"/>
              <a:cs typeface="Tahoma" panose="020B0604030504040204" pitchFamily="34" charset="0"/>
            </a:endParaRPr>
          </a:p>
          <a:p>
            <a:r>
              <a:rPr lang="de-DE" sz="2400" b="1" dirty="0">
                <a:solidFill>
                  <a:srgbClr val="C00000"/>
                </a:solidFill>
                <a:ea typeface="Tahoma" panose="020B0604030504040204" pitchFamily="34" charset="0"/>
                <a:cs typeface="Tahoma" panose="020B0604030504040204" pitchFamily="34" charset="0"/>
              </a:rPr>
              <a:t>Testing CBM components and analysis methods within FAIR Phase-0</a:t>
            </a:r>
          </a:p>
          <a:p>
            <a:pPr marL="342900" indent="-342900">
              <a:buFont typeface="Wingdings" panose="05000000000000000000" pitchFamily="2" charset="2"/>
              <a:buChar char="§"/>
            </a:pPr>
            <a:r>
              <a:rPr lang="en-US" sz="2400" b="1" dirty="0" err="1">
                <a:solidFill>
                  <a:srgbClr val="002060"/>
                </a:solidFill>
                <a:ea typeface="Tahoma" panose="020B0604030504040204" pitchFamily="34" charset="0"/>
                <a:cs typeface="Tahoma" panose="020B0604030504040204" pitchFamily="34" charset="0"/>
              </a:rPr>
              <a:t>mCBM</a:t>
            </a:r>
            <a:r>
              <a:rPr lang="en-US" sz="2400" b="1" dirty="0">
                <a:solidFill>
                  <a:srgbClr val="002060"/>
                </a:solidFill>
                <a:ea typeface="Tahoma" panose="020B0604030504040204" pitchFamily="34" charset="0"/>
                <a:cs typeface="Tahoma" panose="020B0604030504040204" pitchFamily="34" charset="0"/>
              </a:rPr>
              <a:t> campaign ongoing </a:t>
            </a:r>
            <a:r>
              <a:rPr lang="en-US" sz="2400" b="1" dirty="0">
                <a:solidFill>
                  <a:srgbClr val="002060"/>
                </a:solidFill>
                <a:ea typeface="Tahoma" panose="020B0604030504040204" pitchFamily="34" charset="0"/>
                <a:cs typeface="Tahoma" panose="020B0604030504040204" pitchFamily="34" charset="0"/>
                <a:sym typeface="Wingdings" panose="05000000000000000000" pitchFamily="2" charset="2"/>
              </a:rPr>
              <a:t> great learning experience and proof-of-principle for DAQ</a:t>
            </a:r>
            <a:endParaRPr lang="de-DE" sz="2400" b="1" dirty="0">
              <a:solidFill>
                <a:srgbClr val="002060"/>
              </a:solidFill>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eTOF @ BES-II sucessfully installed</a:t>
            </a:r>
          </a:p>
          <a:p>
            <a:pPr marL="342900" indent="-342900">
              <a:spcAft>
                <a:spcPts val="1200"/>
              </a:spcAft>
              <a:buFont typeface="Wingdings" panose="05000000000000000000" pitchFamily="2" charset="2"/>
              <a:buChar char="§"/>
            </a:pPr>
            <a:r>
              <a:rPr lang="de-DE" sz="2400" b="1" dirty="0">
                <a:solidFill>
                  <a:srgbClr val="002060"/>
                </a:solidFill>
                <a:ea typeface="Tahoma" panose="020B0604030504040204" pitchFamily="34" charset="0"/>
                <a:cs typeface="Tahoma" panose="020B0604030504040204" pitchFamily="34" charset="0"/>
              </a:rPr>
              <a:t>KF Particle Finder successfully used in BES-II particle reconstruction</a:t>
            </a:r>
          </a:p>
        </p:txBody>
      </p:sp>
    </p:spTree>
    <p:extLst>
      <p:ext uri="{BB962C8B-B14F-4D97-AF65-F5344CB8AC3E}">
        <p14:creationId xmlns:p14="http://schemas.microsoft.com/office/powerpoint/2010/main" val="15292684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3C86-6697-4CC9-AA3B-D3B99FB36CB4}"/>
              </a:ext>
            </a:extLst>
          </p:cNvPr>
          <p:cNvSpPr>
            <a:spLocks noGrp="1"/>
          </p:cNvSpPr>
          <p:nvPr>
            <p:ph type="title"/>
          </p:nvPr>
        </p:nvSpPr>
        <p:spPr/>
        <p:txBody>
          <a:bodyPr/>
          <a:lstStyle/>
          <a:p>
            <a:r>
              <a:rPr lang="en-US" dirty="0"/>
              <a:t>O</a:t>
            </a:r>
            <a:r>
              <a:rPr lang="en-US" sz="2800" dirty="0"/>
              <a:t>UTLOOK – </a:t>
            </a:r>
            <a:r>
              <a:rPr lang="en-US" dirty="0"/>
              <a:t>H</a:t>
            </a:r>
            <a:r>
              <a:rPr lang="en-US" sz="2800" dirty="0"/>
              <a:t>OPEFULLY </a:t>
            </a:r>
            <a:r>
              <a:rPr lang="en-US" dirty="0"/>
              <a:t>T</a:t>
            </a:r>
            <a:r>
              <a:rPr lang="en-US" sz="2800" dirty="0"/>
              <a:t>HE </a:t>
            </a:r>
            <a:r>
              <a:rPr lang="en-US" dirty="0"/>
              <a:t>T</a:t>
            </a:r>
            <a:r>
              <a:rPr lang="en-US" sz="2800" dirty="0"/>
              <a:t>IMELINES </a:t>
            </a:r>
            <a:r>
              <a:rPr lang="en-US" dirty="0"/>
              <a:t>R</a:t>
            </a:r>
            <a:r>
              <a:rPr lang="en-US" sz="2800" dirty="0"/>
              <a:t>EMAIN </a:t>
            </a:r>
            <a:r>
              <a:rPr lang="en-US" dirty="0"/>
              <a:t>‘S</a:t>
            </a:r>
            <a:r>
              <a:rPr lang="en-US" sz="2800" dirty="0"/>
              <a:t>TIFF</a:t>
            </a:r>
            <a:r>
              <a:rPr lang="en-US" dirty="0"/>
              <a:t>’</a:t>
            </a:r>
            <a:endParaRPr lang="en-DE" dirty="0"/>
          </a:p>
        </p:txBody>
      </p:sp>
      <p:sp>
        <p:nvSpPr>
          <p:cNvPr id="3" name="Date Placeholder 2">
            <a:extLst>
              <a:ext uri="{FF2B5EF4-FFF2-40B4-BE49-F238E27FC236}">
                <a16:creationId xmlns:a16="http://schemas.microsoft.com/office/drawing/2014/main" id="{7B929F6E-D9AB-4B07-9771-C5B4C76556F8}"/>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7E4C9EFF-2762-4D87-9D15-BD612A491550}"/>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FD01F52-A000-41A5-BB7B-6FF7AF0D55C7}"/>
              </a:ext>
            </a:extLst>
          </p:cNvPr>
          <p:cNvSpPr>
            <a:spLocks noGrp="1"/>
          </p:cNvSpPr>
          <p:nvPr>
            <p:ph type="sldNum" sz="quarter" idx="12"/>
          </p:nvPr>
        </p:nvSpPr>
        <p:spPr/>
        <p:txBody>
          <a:bodyPr/>
          <a:lstStyle/>
          <a:p>
            <a:fld id="{2A4535BA-AEF2-4785-BF1B-EDE950106C20}" type="slidenum">
              <a:rPr lang="en-GB" smtClean="0"/>
              <a:pPr/>
              <a:t>76</a:t>
            </a:fld>
            <a:endParaRPr lang="en-GB" dirty="0"/>
          </a:p>
        </p:txBody>
      </p:sp>
      <p:grpSp>
        <p:nvGrpSpPr>
          <p:cNvPr id="54" name="Group 53">
            <a:extLst>
              <a:ext uri="{FF2B5EF4-FFF2-40B4-BE49-F238E27FC236}">
                <a16:creationId xmlns:a16="http://schemas.microsoft.com/office/drawing/2014/main" id="{C43FD8D0-B73E-4846-A233-B9F730CF4E12}"/>
              </a:ext>
            </a:extLst>
          </p:cNvPr>
          <p:cNvGrpSpPr>
            <a:grpSpLocks noChangeAspect="1"/>
          </p:cNvGrpSpPr>
          <p:nvPr/>
        </p:nvGrpSpPr>
        <p:grpSpPr>
          <a:xfrm>
            <a:off x="912000" y="773948"/>
            <a:ext cx="10863884" cy="5447630"/>
            <a:chOff x="-104524" y="1308694"/>
            <a:chExt cx="9548683" cy="4788130"/>
          </a:xfrm>
        </p:grpSpPr>
        <p:sp>
          <p:nvSpPr>
            <p:cNvPr id="7" name="TextBox 6">
              <a:extLst>
                <a:ext uri="{FF2B5EF4-FFF2-40B4-BE49-F238E27FC236}">
                  <a16:creationId xmlns:a16="http://schemas.microsoft.com/office/drawing/2014/main" id="{8B70C322-CCA5-407B-AD87-79FAB2339516}"/>
                </a:ext>
              </a:extLst>
            </p:cNvPr>
            <p:cNvSpPr txBox="1"/>
            <p:nvPr/>
          </p:nvSpPr>
          <p:spPr>
            <a:xfrm>
              <a:off x="685800" y="1384648"/>
              <a:ext cx="528635" cy="297568"/>
            </a:xfrm>
            <a:prstGeom prst="rect">
              <a:avLst/>
            </a:prstGeom>
            <a:noFill/>
          </p:spPr>
          <p:txBody>
            <a:bodyPr wrap="none" rtlCol="0">
              <a:spAutoFit/>
            </a:bodyPr>
            <a:lstStyle/>
            <a:p>
              <a:r>
                <a:rPr lang="en-US" sz="1600" b="1" dirty="0">
                  <a:solidFill>
                    <a:srgbClr val="FF0000"/>
                  </a:solidFill>
                </a:rPr>
                <a:t>2021</a:t>
              </a:r>
              <a:endParaRPr lang="de-DE" sz="1600" b="1" dirty="0">
                <a:solidFill>
                  <a:srgbClr val="FF0000"/>
                </a:solidFill>
              </a:endParaRPr>
            </a:p>
          </p:txBody>
        </p:sp>
        <p:cxnSp>
          <p:nvCxnSpPr>
            <p:cNvPr id="8" name="Straight Connector 7">
              <a:extLst>
                <a:ext uri="{FF2B5EF4-FFF2-40B4-BE49-F238E27FC236}">
                  <a16:creationId xmlns:a16="http://schemas.microsoft.com/office/drawing/2014/main" id="{800B0F11-676F-4185-8547-C72F6FF7A042}"/>
                </a:ext>
              </a:extLst>
            </p:cNvPr>
            <p:cNvCxnSpPr/>
            <p:nvPr/>
          </p:nvCxnSpPr>
          <p:spPr bwMode="auto">
            <a:xfrm flipV="1">
              <a:off x="914400" y="1646840"/>
              <a:ext cx="0" cy="4006896"/>
            </a:xfrm>
            <a:prstGeom prst="line">
              <a:avLst/>
            </a:prstGeom>
            <a:solidFill>
              <a:schemeClr val="accent1"/>
            </a:solidFill>
            <a:ln w="190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6F1EB992-241A-4C82-A995-E3A106AD0A5C}"/>
                </a:ext>
              </a:extLst>
            </p:cNvPr>
            <p:cNvCxnSpPr/>
            <p:nvPr/>
          </p:nvCxnSpPr>
          <p:spPr bwMode="auto">
            <a:xfrm flipV="1">
              <a:off x="2745656" y="1638924"/>
              <a:ext cx="0" cy="4014152"/>
            </a:xfrm>
            <a:prstGeom prst="line">
              <a:avLst/>
            </a:prstGeom>
            <a:solidFill>
              <a:schemeClr val="accent1"/>
            </a:solidFill>
            <a:ln w="190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B1B7F279-9F4D-456D-B2A4-EF4CBF8A9B87}"/>
                </a:ext>
              </a:extLst>
            </p:cNvPr>
            <p:cNvCxnSpPr/>
            <p:nvPr/>
          </p:nvCxnSpPr>
          <p:spPr bwMode="auto">
            <a:xfrm flipV="1">
              <a:off x="4574456" y="1638924"/>
              <a:ext cx="0" cy="4014152"/>
            </a:xfrm>
            <a:prstGeom prst="line">
              <a:avLst/>
            </a:prstGeom>
            <a:solidFill>
              <a:schemeClr val="accent1"/>
            </a:solidFill>
            <a:ln w="190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0C0AAE6F-04AC-4447-AA45-CB18458D8C2E}"/>
                </a:ext>
              </a:extLst>
            </p:cNvPr>
            <p:cNvCxnSpPr/>
            <p:nvPr/>
          </p:nvCxnSpPr>
          <p:spPr bwMode="auto">
            <a:xfrm flipV="1">
              <a:off x="6403256" y="1638924"/>
              <a:ext cx="0" cy="4014152"/>
            </a:xfrm>
            <a:prstGeom prst="line">
              <a:avLst/>
            </a:prstGeom>
            <a:solidFill>
              <a:schemeClr val="accent1"/>
            </a:solidFill>
            <a:ln w="190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4E2352FB-CCB6-411B-86F6-64B80F7CFFB0}"/>
                </a:ext>
              </a:extLst>
            </p:cNvPr>
            <p:cNvCxnSpPr/>
            <p:nvPr/>
          </p:nvCxnSpPr>
          <p:spPr bwMode="auto">
            <a:xfrm flipV="1">
              <a:off x="8232056" y="1638924"/>
              <a:ext cx="0" cy="4014152"/>
            </a:xfrm>
            <a:prstGeom prst="line">
              <a:avLst/>
            </a:prstGeom>
            <a:solidFill>
              <a:schemeClr val="accent1"/>
            </a:solidFill>
            <a:ln w="190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F480FFB2-044D-42C7-944C-7A85ABE75C31}"/>
                </a:ext>
              </a:extLst>
            </p:cNvPr>
            <p:cNvSpPr txBox="1"/>
            <p:nvPr/>
          </p:nvSpPr>
          <p:spPr>
            <a:xfrm>
              <a:off x="2485025" y="1384648"/>
              <a:ext cx="528635" cy="297568"/>
            </a:xfrm>
            <a:prstGeom prst="rect">
              <a:avLst/>
            </a:prstGeom>
            <a:noFill/>
          </p:spPr>
          <p:txBody>
            <a:bodyPr wrap="none" rtlCol="0">
              <a:spAutoFit/>
            </a:bodyPr>
            <a:lstStyle/>
            <a:p>
              <a:r>
                <a:rPr lang="en-US" sz="1600" b="1" dirty="0">
                  <a:solidFill>
                    <a:srgbClr val="FF0000"/>
                  </a:solidFill>
                </a:rPr>
                <a:t>2022</a:t>
              </a:r>
              <a:endParaRPr lang="de-DE" sz="1600" b="1" dirty="0">
                <a:solidFill>
                  <a:srgbClr val="FF0000"/>
                </a:solidFill>
              </a:endParaRPr>
            </a:p>
          </p:txBody>
        </p:sp>
        <p:sp>
          <p:nvSpPr>
            <p:cNvPr id="14" name="TextBox 13">
              <a:extLst>
                <a:ext uri="{FF2B5EF4-FFF2-40B4-BE49-F238E27FC236}">
                  <a16:creationId xmlns:a16="http://schemas.microsoft.com/office/drawing/2014/main" id="{EB684C91-4B09-4BE4-B049-D283F6300702}"/>
                </a:ext>
              </a:extLst>
            </p:cNvPr>
            <p:cNvSpPr txBox="1"/>
            <p:nvPr/>
          </p:nvSpPr>
          <p:spPr>
            <a:xfrm>
              <a:off x="4267200" y="1384648"/>
              <a:ext cx="528635" cy="297568"/>
            </a:xfrm>
            <a:prstGeom prst="rect">
              <a:avLst/>
            </a:prstGeom>
            <a:noFill/>
          </p:spPr>
          <p:txBody>
            <a:bodyPr wrap="none" rtlCol="0">
              <a:spAutoFit/>
            </a:bodyPr>
            <a:lstStyle/>
            <a:p>
              <a:r>
                <a:rPr lang="en-US" sz="1600" b="1" dirty="0">
                  <a:solidFill>
                    <a:srgbClr val="FF0000"/>
                  </a:solidFill>
                </a:rPr>
                <a:t>2023</a:t>
              </a:r>
              <a:endParaRPr lang="de-DE" sz="1600" b="1" dirty="0">
                <a:solidFill>
                  <a:srgbClr val="FF0000"/>
                </a:solidFill>
              </a:endParaRPr>
            </a:p>
          </p:txBody>
        </p:sp>
        <p:sp>
          <p:nvSpPr>
            <p:cNvPr id="15" name="TextBox 14">
              <a:extLst>
                <a:ext uri="{FF2B5EF4-FFF2-40B4-BE49-F238E27FC236}">
                  <a16:creationId xmlns:a16="http://schemas.microsoft.com/office/drawing/2014/main" id="{4283CCCB-B133-4CDA-A12C-61FBF73FCD51}"/>
                </a:ext>
              </a:extLst>
            </p:cNvPr>
            <p:cNvSpPr txBox="1"/>
            <p:nvPr/>
          </p:nvSpPr>
          <p:spPr>
            <a:xfrm>
              <a:off x="6142625" y="1384648"/>
              <a:ext cx="528635" cy="297568"/>
            </a:xfrm>
            <a:prstGeom prst="rect">
              <a:avLst/>
            </a:prstGeom>
            <a:noFill/>
          </p:spPr>
          <p:txBody>
            <a:bodyPr wrap="none" rtlCol="0">
              <a:spAutoFit/>
            </a:bodyPr>
            <a:lstStyle/>
            <a:p>
              <a:r>
                <a:rPr lang="en-US" sz="1600" b="1" dirty="0">
                  <a:solidFill>
                    <a:srgbClr val="FF0000"/>
                  </a:solidFill>
                </a:rPr>
                <a:t>2024</a:t>
              </a:r>
              <a:endParaRPr lang="de-DE" sz="1600" b="1" dirty="0">
                <a:solidFill>
                  <a:srgbClr val="FF0000"/>
                </a:solidFill>
              </a:endParaRPr>
            </a:p>
          </p:txBody>
        </p:sp>
        <p:sp>
          <p:nvSpPr>
            <p:cNvPr id="16" name="TextBox 15">
              <a:extLst>
                <a:ext uri="{FF2B5EF4-FFF2-40B4-BE49-F238E27FC236}">
                  <a16:creationId xmlns:a16="http://schemas.microsoft.com/office/drawing/2014/main" id="{37ADE5DC-17C7-4204-86EC-40B3975B7714}"/>
                </a:ext>
              </a:extLst>
            </p:cNvPr>
            <p:cNvSpPr txBox="1"/>
            <p:nvPr/>
          </p:nvSpPr>
          <p:spPr>
            <a:xfrm>
              <a:off x="8278683" y="1308694"/>
              <a:ext cx="1165476" cy="676291"/>
            </a:xfrm>
            <a:prstGeom prst="rect">
              <a:avLst/>
            </a:prstGeom>
            <a:noFill/>
          </p:spPr>
          <p:txBody>
            <a:bodyPr wrap="none" rtlCol="0">
              <a:spAutoFit/>
            </a:bodyPr>
            <a:lstStyle/>
            <a:p>
              <a:r>
                <a:rPr lang="en-US" sz="4400" b="1" dirty="0">
                  <a:solidFill>
                    <a:srgbClr val="FF0000"/>
                  </a:solidFill>
                </a:rPr>
                <a:t>2025</a:t>
              </a:r>
              <a:endParaRPr lang="de-DE" sz="4400" b="1" dirty="0">
                <a:solidFill>
                  <a:srgbClr val="FF0000"/>
                </a:solidFill>
              </a:endParaRPr>
            </a:p>
          </p:txBody>
        </p:sp>
        <p:sp>
          <p:nvSpPr>
            <p:cNvPr id="17" name="Rectangle 16">
              <a:extLst>
                <a:ext uri="{FF2B5EF4-FFF2-40B4-BE49-F238E27FC236}">
                  <a16:creationId xmlns:a16="http://schemas.microsoft.com/office/drawing/2014/main" id="{1D198EBE-D751-414E-B452-CC1EDB010B28}"/>
                </a:ext>
              </a:extLst>
            </p:cNvPr>
            <p:cNvSpPr/>
            <p:nvPr/>
          </p:nvSpPr>
          <p:spPr bwMode="auto">
            <a:xfrm>
              <a:off x="1" y="2046056"/>
              <a:ext cx="1513222" cy="383273"/>
            </a:xfrm>
            <a:prstGeom prst="rect">
              <a:avLst/>
            </a:prstGeom>
            <a:solidFill>
              <a:srgbClr val="FFFF00"/>
            </a:solidFill>
            <a:ln w="19050"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noAutofit/>
            </a:bodyPr>
            <a:lstStyle/>
            <a:p>
              <a:pPr marR="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lang="en-US" sz="1600" b="1" dirty="0"/>
                <a:t>Shell construction</a:t>
              </a:r>
              <a:br>
                <a:rPr lang="en-US" sz="1600" b="1" dirty="0"/>
              </a:br>
              <a:r>
                <a:rPr lang="en-US" sz="1000" b="1" dirty="0"/>
                <a:t>finished 2021-04</a:t>
              </a:r>
              <a:endParaRPr kumimoji="0" lang="de-DE" sz="1000" b="1" i="0" u="none" strike="noStrike" cap="none" normalizeH="0" baseline="0" dirty="0">
                <a:ln>
                  <a:noFill/>
                </a:ln>
                <a:solidFill>
                  <a:schemeClr val="tx1"/>
                </a:solidFill>
                <a:effectLst/>
              </a:endParaRPr>
            </a:p>
          </p:txBody>
        </p:sp>
        <p:sp>
          <p:nvSpPr>
            <p:cNvPr id="18" name="Rectangle 17">
              <a:extLst>
                <a:ext uri="{FF2B5EF4-FFF2-40B4-BE49-F238E27FC236}">
                  <a16:creationId xmlns:a16="http://schemas.microsoft.com/office/drawing/2014/main" id="{61FF3CF1-E5EC-4E6B-BD40-432AC59C98DE}"/>
                </a:ext>
              </a:extLst>
            </p:cNvPr>
            <p:cNvSpPr/>
            <p:nvPr/>
          </p:nvSpPr>
          <p:spPr bwMode="auto">
            <a:xfrm>
              <a:off x="457200" y="2426183"/>
              <a:ext cx="3358164" cy="380129"/>
            </a:xfrm>
            <a:prstGeom prst="rect">
              <a:avLst/>
            </a:prstGeom>
            <a:solidFill>
              <a:srgbClr val="FFFF00"/>
            </a:solidFill>
            <a:ln w="19050"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noAutofit/>
            </a:bodyPr>
            <a:lstStyle/>
            <a:p>
              <a:pPr marL="342900" marR="0" indent="-34290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lang="en-US" sz="1600" b="1" dirty="0"/>
                <a:t>S</a:t>
              </a:r>
              <a:r>
                <a:rPr kumimoji="0" lang="en-US" sz="1600" b="1" i="0" u="none" strike="noStrike" cap="none" normalizeH="0" baseline="0" dirty="0">
                  <a:ln>
                    <a:noFill/>
                  </a:ln>
                  <a:solidFill>
                    <a:schemeClr val="tx1"/>
                  </a:solidFill>
                  <a:effectLst/>
                </a:rPr>
                <a:t>ervices</a:t>
              </a:r>
              <a:r>
                <a:rPr kumimoji="0" lang="en-US" sz="1600" b="1" i="0" u="none" strike="noStrike" cap="none" normalizeH="0" dirty="0">
                  <a:ln>
                    <a:noFill/>
                  </a:ln>
                  <a:solidFill>
                    <a:schemeClr val="tx1"/>
                  </a:solidFill>
                  <a:effectLst/>
                </a:rPr>
                <a:t> installation</a:t>
              </a:r>
              <a:endParaRPr kumimoji="0" lang="de-DE" sz="1600" b="1" i="0" u="none" strike="noStrike" cap="none" normalizeH="0" baseline="0" dirty="0">
                <a:ln>
                  <a:noFill/>
                </a:ln>
                <a:solidFill>
                  <a:schemeClr val="tx1"/>
                </a:solidFill>
                <a:effectLst/>
              </a:endParaRPr>
            </a:p>
          </p:txBody>
        </p:sp>
        <p:sp>
          <p:nvSpPr>
            <p:cNvPr id="19" name="Rectangle 18">
              <a:extLst>
                <a:ext uri="{FF2B5EF4-FFF2-40B4-BE49-F238E27FC236}">
                  <a16:creationId xmlns:a16="http://schemas.microsoft.com/office/drawing/2014/main" id="{8F7C3580-83E7-4273-B20C-4DC090E8BFBB}"/>
                </a:ext>
              </a:extLst>
            </p:cNvPr>
            <p:cNvSpPr/>
            <p:nvPr/>
          </p:nvSpPr>
          <p:spPr bwMode="auto">
            <a:xfrm rot="16200000">
              <a:off x="3576317" y="2115425"/>
              <a:ext cx="1000769" cy="381003"/>
            </a:xfrm>
            <a:prstGeom prst="rect">
              <a:avLst/>
            </a:prstGeom>
            <a:solidFill>
              <a:srgbClr val="FFFF00"/>
            </a:solidFill>
            <a:ln w="19050"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noAutofit/>
            </a:bodyPr>
            <a:lstStyle/>
            <a:p>
              <a:pPr marR="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rPr>
                <a:t>Building</a:t>
              </a:r>
              <a:br>
                <a:rPr kumimoji="0" lang="en-US" sz="1600" b="1" i="0" u="none" strike="noStrike" cap="none" normalizeH="0" baseline="0" dirty="0">
                  <a:ln>
                    <a:noFill/>
                  </a:ln>
                  <a:solidFill>
                    <a:schemeClr val="tx1"/>
                  </a:solidFill>
                  <a:effectLst/>
                </a:rPr>
              </a:br>
              <a:r>
                <a:rPr kumimoji="0" lang="en-US" sz="1600" b="1" i="0" u="none" strike="noStrike" cap="none" normalizeH="0" baseline="0" dirty="0">
                  <a:ln>
                    <a:noFill/>
                  </a:ln>
                  <a:solidFill>
                    <a:schemeClr val="tx1"/>
                  </a:solidFill>
                  <a:effectLst/>
                </a:rPr>
                <a:t>certification</a:t>
              </a:r>
              <a:endParaRPr kumimoji="0" lang="de-DE" sz="1600" b="1" i="0" u="none" strike="noStrike" cap="none" normalizeH="0" baseline="0" dirty="0">
                <a:ln>
                  <a:noFill/>
                </a:ln>
                <a:solidFill>
                  <a:schemeClr val="tx1"/>
                </a:solidFill>
                <a:effectLst/>
              </a:endParaRPr>
            </a:p>
          </p:txBody>
        </p:sp>
        <p:sp>
          <p:nvSpPr>
            <p:cNvPr id="20" name="Rectangle 19">
              <a:extLst>
                <a:ext uri="{FF2B5EF4-FFF2-40B4-BE49-F238E27FC236}">
                  <a16:creationId xmlns:a16="http://schemas.microsoft.com/office/drawing/2014/main" id="{9E100AA2-1BE8-4531-8E4C-3715AE2FA740}"/>
                </a:ext>
              </a:extLst>
            </p:cNvPr>
            <p:cNvSpPr/>
            <p:nvPr/>
          </p:nvSpPr>
          <p:spPr bwMode="auto">
            <a:xfrm>
              <a:off x="1602657" y="3729640"/>
              <a:ext cx="2212340" cy="661408"/>
            </a:xfrm>
            <a:prstGeom prst="rect">
              <a:avLst/>
            </a:prstGeom>
            <a:solidFill>
              <a:srgbClr val="FFC000"/>
            </a:solidFill>
            <a:ln w="19050"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noAutofit/>
            </a:bodyPr>
            <a:lstStyle/>
            <a:p>
              <a:pPr marR="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rPr>
                <a:t>1</a:t>
              </a:r>
              <a:r>
                <a:rPr kumimoji="0" lang="en-US" sz="1600" b="1" i="0" u="none" strike="noStrike" cap="none" normalizeH="0" baseline="30000" dirty="0">
                  <a:ln>
                    <a:noFill/>
                  </a:ln>
                  <a:solidFill>
                    <a:schemeClr val="tx1"/>
                  </a:solidFill>
                  <a:effectLst/>
                </a:rPr>
                <a:t>st</a:t>
              </a:r>
              <a:r>
                <a:rPr kumimoji="0" lang="en-US" sz="1600" b="1" i="0" u="none" strike="noStrike" cap="none" normalizeH="0" baseline="0" dirty="0">
                  <a:ln>
                    <a:noFill/>
                  </a:ln>
                  <a:solidFill>
                    <a:schemeClr val="tx1"/>
                  </a:solidFill>
                  <a:effectLst/>
                </a:rPr>
                <a:t> installation window</a:t>
              </a:r>
              <a:br>
                <a:rPr kumimoji="0" lang="en-US" sz="1600" b="1" i="0" u="none" strike="noStrike" cap="none" normalizeH="0" baseline="0" dirty="0">
                  <a:ln>
                    <a:noFill/>
                  </a:ln>
                  <a:solidFill>
                    <a:schemeClr val="tx1"/>
                  </a:solidFill>
                  <a:effectLst/>
                </a:rPr>
              </a:br>
              <a:r>
                <a:rPr kumimoji="0" lang="en-US" sz="1100" b="1" i="0" u="none" strike="noStrike" cap="none" normalizeH="0" baseline="0" dirty="0">
                  <a:ln>
                    <a:noFill/>
                  </a:ln>
                  <a:solidFill>
                    <a:schemeClr val="tx1"/>
                  </a:solidFill>
                  <a:effectLst/>
                </a:rPr>
                <a:t>platforms, base supports,</a:t>
              </a:r>
              <a:br>
                <a:rPr kumimoji="0" lang="en-US" sz="1100" b="1" i="0" u="none" strike="noStrike" cap="none" normalizeH="0" baseline="0" dirty="0">
                  <a:ln>
                    <a:noFill/>
                  </a:ln>
                  <a:solidFill>
                    <a:schemeClr val="tx1"/>
                  </a:solidFill>
                  <a:effectLst/>
                </a:rPr>
              </a:br>
              <a:r>
                <a:rPr kumimoji="0" lang="en-US" sz="1100" b="1" i="0" u="none" strike="noStrike" cap="none" normalizeH="0" baseline="0" dirty="0">
                  <a:ln>
                    <a:noFill/>
                  </a:ln>
                  <a:solidFill>
                    <a:schemeClr val="tx1"/>
                  </a:solidFill>
                  <a:effectLst/>
                </a:rPr>
                <a:t>some service</a:t>
              </a:r>
              <a:r>
                <a:rPr kumimoji="0" lang="en-US" sz="1100" b="1" i="0" u="none" strike="noStrike" cap="none" normalizeH="0" dirty="0">
                  <a:ln>
                    <a:noFill/>
                  </a:ln>
                  <a:solidFill>
                    <a:schemeClr val="tx1"/>
                  </a:solidFill>
                  <a:effectLst/>
                </a:rPr>
                <a:t> lines, ….</a:t>
              </a:r>
              <a:endParaRPr kumimoji="0" lang="de-DE" sz="1100" b="1" i="0" u="none" strike="noStrike" cap="none" normalizeH="0" baseline="0" dirty="0">
                <a:ln>
                  <a:noFill/>
                </a:ln>
                <a:solidFill>
                  <a:schemeClr val="tx1"/>
                </a:solidFill>
                <a:effectLst/>
              </a:endParaRPr>
            </a:p>
          </p:txBody>
        </p:sp>
        <p:cxnSp>
          <p:nvCxnSpPr>
            <p:cNvPr id="21" name="Straight Connector 20">
              <a:extLst>
                <a:ext uri="{FF2B5EF4-FFF2-40B4-BE49-F238E27FC236}">
                  <a16:creationId xmlns:a16="http://schemas.microsoft.com/office/drawing/2014/main" id="{57BF6539-AA98-436F-BDFA-DE68E78A5307}"/>
                </a:ext>
              </a:extLst>
            </p:cNvPr>
            <p:cNvCxnSpPr/>
            <p:nvPr/>
          </p:nvCxnSpPr>
          <p:spPr bwMode="auto">
            <a:xfrm>
              <a:off x="0" y="2947976"/>
              <a:ext cx="4357687" cy="0"/>
            </a:xfrm>
            <a:prstGeom prst="line">
              <a:avLst/>
            </a:prstGeom>
            <a:solidFill>
              <a:schemeClr val="accent1"/>
            </a:solidFill>
            <a:ln w="3810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DB933634-94B5-46C1-8661-9D0CCF181442}"/>
                </a:ext>
              </a:extLst>
            </p:cNvPr>
            <p:cNvCxnSpPr/>
            <p:nvPr/>
          </p:nvCxnSpPr>
          <p:spPr bwMode="auto">
            <a:xfrm>
              <a:off x="4406012" y="2947976"/>
              <a:ext cx="4661788" cy="0"/>
            </a:xfrm>
            <a:prstGeom prst="line">
              <a:avLst/>
            </a:prstGeom>
            <a:solidFill>
              <a:schemeClr val="accent1"/>
            </a:solidFill>
            <a:ln w="38100" cap="flat" cmpd="sng" algn="ctr">
              <a:solidFill>
                <a:srgbClr val="0070C0"/>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id="{E4C31D03-19CA-4758-BB57-F0C6571B614F}"/>
                </a:ext>
              </a:extLst>
            </p:cNvPr>
            <p:cNvSpPr txBox="1"/>
            <p:nvPr/>
          </p:nvSpPr>
          <p:spPr>
            <a:xfrm>
              <a:off x="1371600" y="3008104"/>
              <a:ext cx="2045331" cy="513981"/>
            </a:xfrm>
            <a:prstGeom prst="rect">
              <a:avLst/>
            </a:prstGeom>
            <a:noFill/>
          </p:spPr>
          <p:txBody>
            <a:bodyPr wrap="none" rtlCol="0">
              <a:spAutoFit/>
            </a:bodyPr>
            <a:lstStyle/>
            <a:p>
              <a:r>
                <a:rPr lang="en-US" sz="1600" b="1" dirty="0">
                  <a:solidFill>
                    <a:srgbClr val="0070C0"/>
                  </a:solidFill>
                </a:rPr>
                <a:t>Construction site rules</a:t>
              </a:r>
              <a:br>
                <a:rPr lang="en-US" sz="1600" b="1" dirty="0">
                  <a:solidFill>
                    <a:srgbClr val="0070C0"/>
                  </a:solidFill>
                </a:rPr>
              </a:br>
              <a:r>
                <a:rPr lang="en-US" sz="1600" b="1" dirty="0">
                  <a:solidFill>
                    <a:srgbClr val="0070C0"/>
                  </a:solidFill>
                </a:rPr>
                <a:t>construction site services</a:t>
              </a:r>
              <a:endParaRPr lang="de-DE" sz="1600" b="1" dirty="0">
                <a:solidFill>
                  <a:srgbClr val="0070C0"/>
                </a:solidFill>
              </a:endParaRPr>
            </a:p>
          </p:txBody>
        </p:sp>
        <p:sp>
          <p:nvSpPr>
            <p:cNvPr id="24" name="TextBox 23">
              <a:extLst>
                <a:ext uri="{FF2B5EF4-FFF2-40B4-BE49-F238E27FC236}">
                  <a16:creationId xmlns:a16="http://schemas.microsoft.com/office/drawing/2014/main" id="{A845B8D7-5D46-4D8A-A07E-B01B9E385046}"/>
                </a:ext>
              </a:extLst>
            </p:cNvPr>
            <p:cNvSpPr txBox="1"/>
            <p:nvPr/>
          </p:nvSpPr>
          <p:spPr>
            <a:xfrm>
              <a:off x="5715000" y="3008104"/>
              <a:ext cx="1903761" cy="297568"/>
            </a:xfrm>
            <a:prstGeom prst="rect">
              <a:avLst/>
            </a:prstGeom>
            <a:noFill/>
          </p:spPr>
          <p:txBody>
            <a:bodyPr wrap="none" rtlCol="0">
              <a:spAutoFit/>
            </a:bodyPr>
            <a:lstStyle/>
            <a:p>
              <a:r>
                <a:rPr lang="en-US" sz="1600" b="1" dirty="0">
                  <a:solidFill>
                    <a:srgbClr val="0070C0"/>
                  </a:solidFill>
                </a:rPr>
                <a:t>Normal operation rules</a:t>
              </a:r>
              <a:endParaRPr lang="de-DE" sz="1600" b="1" dirty="0">
                <a:solidFill>
                  <a:srgbClr val="0070C0"/>
                </a:solidFill>
              </a:endParaRPr>
            </a:p>
          </p:txBody>
        </p:sp>
        <p:sp>
          <p:nvSpPr>
            <p:cNvPr id="25" name="Rectangle 24">
              <a:extLst>
                <a:ext uri="{FF2B5EF4-FFF2-40B4-BE49-F238E27FC236}">
                  <a16:creationId xmlns:a16="http://schemas.microsoft.com/office/drawing/2014/main" id="{9B4E5A35-837B-4A4D-9F27-EEAFC7E68F71}"/>
                </a:ext>
              </a:extLst>
            </p:cNvPr>
            <p:cNvSpPr/>
            <p:nvPr/>
          </p:nvSpPr>
          <p:spPr bwMode="auto">
            <a:xfrm>
              <a:off x="4357687" y="3729640"/>
              <a:ext cx="4024313" cy="661408"/>
            </a:xfrm>
            <a:prstGeom prst="rect">
              <a:avLst/>
            </a:prstGeom>
            <a:solidFill>
              <a:srgbClr val="FFC000"/>
            </a:solidFill>
            <a:ln w="19050"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noAutofit/>
            </a:bodyPr>
            <a:lstStyle/>
            <a:p>
              <a:pPr marR="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lang="en-US" sz="1600" b="1" dirty="0"/>
                <a:t>2</a:t>
              </a:r>
              <a:r>
                <a:rPr lang="en-US" sz="1600" b="1" baseline="30000" dirty="0"/>
                <a:t>nd</a:t>
              </a:r>
              <a:r>
                <a:rPr kumimoji="0" lang="en-US" sz="1600" b="1" i="0" u="none" strike="noStrike" cap="none" normalizeH="0" baseline="0" dirty="0">
                  <a:ln>
                    <a:noFill/>
                  </a:ln>
                  <a:solidFill>
                    <a:schemeClr val="tx1"/>
                  </a:solidFill>
                  <a:effectLst/>
                </a:rPr>
                <a:t> installation window</a:t>
              </a:r>
              <a:br>
                <a:rPr kumimoji="0" lang="en-US" sz="1600" b="1" i="0" u="none" strike="noStrike" cap="none" normalizeH="0" baseline="0" dirty="0">
                  <a:ln>
                    <a:noFill/>
                  </a:ln>
                  <a:solidFill>
                    <a:schemeClr val="tx1"/>
                  </a:solidFill>
                  <a:effectLst/>
                </a:rPr>
              </a:br>
              <a:r>
                <a:rPr kumimoji="0" lang="en-US" sz="1100" b="1" i="0" u="none" strike="noStrike" cap="none" normalizeH="0" baseline="0" dirty="0">
                  <a:ln>
                    <a:noFill/>
                  </a:ln>
                  <a:solidFill>
                    <a:schemeClr val="tx1"/>
                  </a:solidFill>
                  <a:effectLst/>
                </a:rPr>
                <a:t>services (HV,LV,</a:t>
              </a:r>
              <a:r>
                <a:rPr kumimoji="0" lang="en-US" sz="1100" b="1" i="0" u="none" strike="noStrike" cap="none" normalizeH="0" dirty="0">
                  <a:ln>
                    <a:noFill/>
                  </a:ln>
                  <a:solidFill>
                    <a:schemeClr val="tx1"/>
                  </a:solidFill>
                  <a:effectLst/>
                </a:rPr>
                <a:t> gas)</a:t>
              </a:r>
              <a:br>
                <a:rPr kumimoji="0" lang="en-US" sz="1100" b="1" i="0" u="none" strike="noStrike" cap="none" normalizeH="0" dirty="0">
                  <a:ln>
                    <a:noFill/>
                  </a:ln>
                  <a:solidFill>
                    <a:schemeClr val="tx1"/>
                  </a:solidFill>
                  <a:effectLst/>
                </a:rPr>
              </a:br>
              <a:r>
                <a:rPr kumimoji="0" lang="en-US" sz="1100" b="1" i="0" u="none" strike="noStrike" cap="none" normalizeH="0" dirty="0">
                  <a:ln>
                    <a:noFill/>
                  </a:ln>
                  <a:solidFill>
                    <a:schemeClr val="tx1"/>
                  </a:solidFill>
                  <a:effectLst/>
                </a:rPr>
                <a:t>detector supports, detectors</a:t>
              </a:r>
              <a:endParaRPr kumimoji="0" lang="de-DE" sz="1100" b="1" i="0" u="none" strike="noStrike" cap="none" normalizeH="0" baseline="0" dirty="0">
                <a:ln>
                  <a:noFill/>
                </a:ln>
                <a:solidFill>
                  <a:schemeClr val="tx1"/>
                </a:solidFill>
                <a:effectLst/>
              </a:endParaRPr>
            </a:p>
          </p:txBody>
        </p:sp>
        <p:sp>
          <p:nvSpPr>
            <p:cNvPr id="26" name="Rectangle 25">
              <a:extLst>
                <a:ext uri="{FF2B5EF4-FFF2-40B4-BE49-F238E27FC236}">
                  <a16:creationId xmlns:a16="http://schemas.microsoft.com/office/drawing/2014/main" id="{BB51D178-B835-460D-8649-E30E780EF703}"/>
                </a:ext>
              </a:extLst>
            </p:cNvPr>
            <p:cNvSpPr/>
            <p:nvPr/>
          </p:nvSpPr>
          <p:spPr bwMode="auto">
            <a:xfrm rot="16200000">
              <a:off x="3625741" y="3869844"/>
              <a:ext cx="901919" cy="381000"/>
            </a:xfrm>
            <a:prstGeom prst="rect">
              <a:avLst/>
            </a:prstGeom>
            <a:solidFill>
              <a:srgbClr val="FFFF00"/>
            </a:solidFill>
            <a:ln w="19050"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noAutofit/>
            </a:bodyPr>
            <a:lstStyle/>
            <a:p>
              <a:pPr marL="342900" marR="0" indent="-34290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rPr>
                <a:t>No access</a:t>
              </a:r>
              <a:endParaRPr kumimoji="0" lang="de-DE" sz="1600" b="1" i="0" u="none" strike="noStrike" cap="none" normalizeH="0" baseline="0" dirty="0">
                <a:ln>
                  <a:noFill/>
                </a:ln>
                <a:solidFill>
                  <a:schemeClr val="tx1"/>
                </a:solidFill>
                <a:effectLst/>
              </a:endParaRPr>
            </a:p>
          </p:txBody>
        </p:sp>
        <p:cxnSp>
          <p:nvCxnSpPr>
            <p:cNvPr id="27" name="Straight Connector 26">
              <a:extLst>
                <a:ext uri="{FF2B5EF4-FFF2-40B4-BE49-F238E27FC236}">
                  <a16:creationId xmlns:a16="http://schemas.microsoft.com/office/drawing/2014/main" id="{89EE2ACE-C41E-46C1-918C-2CC7DA357A35}"/>
                </a:ext>
              </a:extLst>
            </p:cNvPr>
            <p:cNvCxnSpPr/>
            <p:nvPr/>
          </p:nvCxnSpPr>
          <p:spPr bwMode="auto">
            <a:xfrm flipV="1">
              <a:off x="1524000" y="4751817"/>
              <a:ext cx="0" cy="360767"/>
            </a:xfrm>
            <a:prstGeom prst="line">
              <a:avLst/>
            </a:prstGeom>
            <a:solidFill>
              <a:schemeClr val="accent1"/>
            </a:solidFill>
            <a:ln w="3810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4AA99FBA-3E8E-44BB-901C-18AC9BE83F99}"/>
                </a:ext>
              </a:extLst>
            </p:cNvPr>
            <p:cNvCxnSpPr/>
            <p:nvPr/>
          </p:nvCxnSpPr>
          <p:spPr bwMode="auto">
            <a:xfrm flipV="1">
              <a:off x="3657600" y="4751816"/>
              <a:ext cx="0" cy="360767"/>
            </a:xfrm>
            <a:prstGeom prst="line">
              <a:avLst/>
            </a:prstGeom>
            <a:solidFill>
              <a:schemeClr val="accent1"/>
            </a:solidFill>
            <a:ln w="3810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87AD5397-9608-4B66-9E74-F454810A7FBD}"/>
                </a:ext>
              </a:extLst>
            </p:cNvPr>
            <p:cNvCxnSpPr/>
            <p:nvPr/>
          </p:nvCxnSpPr>
          <p:spPr bwMode="auto">
            <a:xfrm flipV="1">
              <a:off x="4267200" y="4751816"/>
              <a:ext cx="0" cy="360767"/>
            </a:xfrm>
            <a:prstGeom prst="line">
              <a:avLst/>
            </a:prstGeom>
            <a:solidFill>
              <a:schemeClr val="accent1"/>
            </a:solidFill>
            <a:ln w="3810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E251C022-6A41-4CFA-8AD2-15D54EFD71B9}"/>
                </a:ext>
              </a:extLst>
            </p:cNvPr>
            <p:cNvCxnSpPr/>
            <p:nvPr/>
          </p:nvCxnSpPr>
          <p:spPr bwMode="auto">
            <a:xfrm flipV="1">
              <a:off x="5029200" y="4751817"/>
              <a:ext cx="0" cy="360767"/>
            </a:xfrm>
            <a:prstGeom prst="line">
              <a:avLst/>
            </a:prstGeom>
            <a:solidFill>
              <a:schemeClr val="accent1"/>
            </a:solidFill>
            <a:ln w="3810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a:extLst>
                <a:ext uri="{FF2B5EF4-FFF2-40B4-BE49-F238E27FC236}">
                  <a16:creationId xmlns:a16="http://schemas.microsoft.com/office/drawing/2014/main" id="{DC48A0EA-7903-4DDF-9C5E-C8B3CBDB614A}"/>
                </a:ext>
              </a:extLst>
            </p:cNvPr>
            <p:cNvSpPr txBox="1"/>
            <p:nvPr/>
          </p:nvSpPr>
          <p:spPr>
            <a:xfrm>
              <a:off x="140319" y="5105400"/>
              <a:ext cx="595136" cy="649240"/>
            </a:xfrm>
            <a:prstGeom prst="rect">
              <a:avLst/>
            </a:prstGeom>
            <a:noFill/>
          </p:spPr>
          <p:txBody>
            <a:bodyPr wrap="none" rtlCol="0">
              <a:spAutoFit/>
            </a:bodyPr>
            <a:lstStyle/>
            <a:p>
              <a:r>
                <a:rPr lang="en-US" sz="1600" b="1" dirty="0">
                  <a:solidFill>
                    <a:srgbClr val="0070C0"/>
                  </a:solidFill>
                </a:rPr>
                <a:t>Crane</a:t>
              </a:r>
              <a:br>
                <a:rPr lang="en-US" sz="1600" b="1" dirty="0">
                  <a:solidFill>
                    <a:srgbClr val="0070C0"/>
                  </a:solidFill>
                </a:rPr>
              </a:br>
              <a:r>
                <a:rPr lang="en-US" sz="1600" b="1" dirty="0">
                  <a:solidFill>
                    <a:srgbClr val="0070C0"/>
                  </a:solidFill>
                </a:rPr>
                <a:t>E10</a:t>
              </a:r>
              <a:br>
                <a:rPr lang="en-US" sz="1600" b="1" dirty="0">
                  <a:solidFill>
                    <a:srgbClr val="0070C0"/>
                  </a:solidFill>
                </a:rPr>
              </a:br>
              <a:r>
                <a:rPr lang="en-US" sz="1000" b="1" dirty="0">
                  <a:solidFill>
                    <a:srgbClr val="0070C0"/>
                  </a:solidFill>
                </a:rPr>
                <a:t>2020-09</a:t>
              </a:r>
              <a:endParaRPr lang="de-DE" sz="1000" b="1" dirty="0">
                <a:solidFill>
                  <a:srgbClr val="0070C0"/>
                </a:solidFill>
              </a:endParaRPr>
            </a:p>
          </p:txBody>
        </p:sp>
        <p:sp>
          <p:nvSpPr>
            <p:cNvPr id="32" name="TextBox 31">
              <a:extLst>
                <a:ext uri="{FF2B5EF4-FFF2-40B4-BE49-F238E27FC236}">
                  <a16:creationId xmlns:a16="http://schemas.microsoft.com/office/drawing/2014/main" id="{B9384215-3A4E-4715-9C9E-F8C2F90DD8F0}"/>
                </a:ext>
              </a:extLst>
            </p:cNvPr>
            <p:cNvSpPr txBox="1"/>
            <p:nvPr/>
          </p:nvSpPr>
          <p:spPr>
            <a:xfrm>
              <a:off x="3276600" y="5105400"/>
              <a:ext cx="758461" cy="656003"/>
            </a:xfrm>
            <a:prstGeom prst="rect">
              <a:avLst/>
            </a:prstGeom>
            <a:noFill/>
          </p:spPr>
          <p:txBody>
            <a:bodyPr wrap="none" rtlCol="0">
              <a:spAutoFit/>
            </a:bodyPr>
            <a:lstStyle/>
            <a:p>
              <a:r>
                <a:rPr lang="en-US" sz="1600" b="1" dirty="0">
                  <a:solidFill>
                    <a:srgbClr val="0070C0"/>
                  </a:solidFill>
                </a:rPr>
                <a:t>Basic</a:t>
              </a:r>
              <a:br>
                <a:rPr lang="en-US" sz="1600" b="1" dirty="0">
                  <a:solidFill>
                    <a:srgbClr val="0070C0"/>
                  </a:solidFill>
                </a:rPr>
              </a:br>
              <a:r>
                <a:rPr lang="en-US" sz="1600" b="1" dirty="0">
                  <a:solidFill>
                    <a:srgbClr val="0070C0"/>
                  </a:solidFill>
                </a:rPr>
                <a:t>services</a:t>
              </a:r>
              <a:br>
                <a:rPr lang="en-US" sz="1600" b="1" dirty="0">
                  <a:solidFill>
                    <a:srgbClr val="0070C0"/>
                  </a:solidFill>
                </a:rPr>
              </a:br>
              <a:r>
                <a:rPr lang="en-US" sz="1000" b="1" dirty="0">
                  <a:solidFill>
                    <a:srgbClr val="0070C0"/>
                  </a:solidFill>
                </a:rPr>
                <a:t>2022-06</a:t>
              </a:r>
              <a:endParaRPr lang="de-DE" sz="1000" b="1" dirty="0">
                <a:solidFill>
                  <a:srgbClr val="0070C0"/>
                </a:solidFill>
              </a:endParaRPr>
            </a:p>
          </p:txBody>
        </p:sp>
        <p:sp>
          <p:nvSpPr>
            <p:cNvPr id="33" name="TextBox 32">
              <a:extLst>
                <a:ext uri="{FF2B5EF4-FFF2-40B4-BE49-F238E27FC236}">
                  <a16:creationId xmlns:a16="http://schemas.microsoft.com/office/drawing/2014/main" id="{B591A19F-9A18-4FF1-8341-97BDCCBD2C75}"/>
                </a:ext>
              </a:extLst>
            </p:cNvPr>
            <p:cNvSpPr txBox="1"/>
            <p:nvPr/>
          </p:nvSpPr>
          <p:spPr>
            <a:xfrm>
              <a:off x="3962400" y="5105400"/>
              <a:ext cx="562449" cy="439590"/>
            </a:xfrm>
            <a:prstGeom prst="rect">
              <a:avLst/>
            </a:prstGeom>
            <a:noFill/>
          </p:spPr>
          <p:txBody>
            <a:bodyPr wrap="none" rtlCol="0">
              <a:spAutoFit/>
            </a:bodyPr>
            <a:lstStyle/>
            <a:p>
              <a:r>
                <a:rPr lang="en-US" sz="1600" b="1" dirty="0" err="1">
                  <a:solidFill>
                    <a:srgbClr val="0070C0"/>
                  </a:solidFill>
                </a:rPr>
                <a:t>Hbo</a:t>
              </a:r>
              <a:br>
                <a:rPr lang="en-US" sz="1600" b="1" dirty="0">
                  <a:solidFill>
                    <a:srgbClr val="0070C0"/>
                  </a:solidFill>
                </a:rPr>
              </a:br>
              <a:r>
                <a:rPr lang="en-US" sz="1000" b="1" dirty="0">
                  <a:solidFill>
                    <a:srgbClr val="0070C0"/>
                  </a:solidFill>
                </a:rPr>
                <a:t>2022-10</a:t>
              </a:r>
              <a:endParaRPr lang="de-DE" sz="1000" b="1" dirty="0">
                <a:solidFill>
                  <a:srgbClr val="0070C0"/>
                </a:solidFill>
              </a:endParaRPr>
            </a:p>
          </p:txBody>
        </p:sp>
        <p:sp>
          <p:nvSpPr>
            <p:cNvPr id="34" name="TextBox 33">
              <a:extLst>
                <a:ext uri="{FF2B5EF4-FFF2-40B4-BE49-F238E27FC236}">
                  <a16:creationId xmlns:a16="http://schemas.microsoft.com/office/drawing/2014/main" id="{8403EF13-BD53-461C-965B-7CA32F8DAA3A}"/>
                </a:ext>
              </a:extLst>
            </p:cNvPr>
            <p:cNvSpPr txBox="1"/>
            <p:nvPr/>
          </p:nvSpPr>
          <p:spPr>
            <a:xfrm>
              <a:off x="4724400" y="5105400"/>
              <a:ext cx="562449" cy="439590"/>
            </a:xfrm>
            <a:prstGeom prst="rect">
              <a:avLst/>
            </a:prstGeom>
            <a:noFill/>
          </p:spPr>
          <p:txBody>
            <a:bodyPr wrap="none" rtlCol="0">
              <a:spAutoFit/>
            </a:bodyPr>
            <a:lstStyle/>
            <a:p>
              <a:r>
                <a:rPr lang="en-US" sz="1600" b="1" dirty="0" err="1">
                  <a:solidFill>
                    <a:srgbClr val="0070C0"/>
                  </a:solidFill>
                </a:rPr>
                <a:t>Cryo</a:t>
              </a:r>
              <a:br>
                <a:rPr lang="en-US" sz="1600" b="1" dirty="0">
                  <a:solidFill>
                    <a:srgbClr val="0070C0"/>
                  </a:solidFill>
                </a:rPr>
              </a:br>
              <a:r>
                <a:rPr lang="en-US" sz="1000" b="1" dirty="0">
                  <a:solidFill>
                    <a:srgbClr val="0070C0"/>
                  </a:solidFill>
                </a:rPr>
                <a:t>2023-03</a:t>
              </a:r>
              <a:endParaRPr lang="de-DE" sz="1000" b="1" dirty="0">
                <a:solidFill>
                  <a:srgbClr val="0070C0"/>
                </a:solidFill>
              </a:endParaRPr>
            </a:p>
          </p:txBody>
        </p:sp>
        <p:sp>
          <p:nvSpPr>
            <p:cNvPr id="35" name="Rectangle 34">
              <a:extLst>
                <a:ext uri="{FF2B5EF4-FFF2-40B4-BE49-F238E27FC236}">
                  <a16:creationId xmlns:a16="http://schemas.microsoft.com/office/drawing/2014/main" id="{465D58F3-A28B-4B49-9B08-46F3657DFDB7}"/>
                </a:ext>
              </a:extLst>
            </p:cNvPr>
            <p:cNvSpPr/>
            <p:nvPr/>
          </p:nvSpPr>
          <p:spPr bwMode="auto">
            <a:xfrm>
              <a:off x="457201" y="3729640"/>
              <a:ext cx="995514" cy="661408"/>
            </a:xfrm>
            <a:prstGeom prst="rect">
              <a:avLst/>
            </a:prstGeom>
            <a:solidFill>
              <a:srgbClr val="FFC000"/>
            </a:solidFill>
            <a:ln w="19050"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noAutofit/>
            </a:bodyPr>
            <a:lstStyle/>
            <a:p>
              <a:pPr marR="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400" b="1" i="0" u="none" strike="noStrike" cap="none" normalizeH="0" baseline="0" dirty="0">
                  <a:ln>
                    <a:noFill/>
                  </a:ln>
                  <a:solidFill>
                    <a:schemeClr val="tx1"/>
                  </a:solidFill>
                  <a:effectLst/>
                </a:rPr>
                <a:t>Rail system</a:t>
              </a:r>
              <a:endParaRPr kumimoji="0" lang="de-DE" sz="1400" b="1" i="0" u="none" strike="noStrike" cap="none" normalizeH="0" baseline="0" dirty="0">
                <a:ln>
                  <a:noFill/>
                </a:ln>
                <a:solidFill>
                  <a:schemeClr val="tx1"/>
                </a:solidFill>
                <a:effectLst/>
              </a:endParaRPr>
            </a:p>
          </p:txBody>
        </p:sp>
        <p:cxnSp>
          <p:nvCxnSpPr>
            <p:cNvPr id="36" name="Straight Connector 35">
              <a:extLst>
                <a:ext uri="{FF2B5EF4-FFF2-40B4-BE49-F238E27FC236}">
                  <a16:creationId xmlns:a16="http://schemas.microsoft.com/office/drawing/2014/main" id="{9F0D1418-DD2F-421D-9565-7C9684C1F397}"/>
                </a:ext>
              </a:extLst>
            </p:cNvPr>
            <p:cNvCxnSpPr/>
            <p:nvPr/>
          </p:nvCxnSpPr>
          <p:spPr bwMode="auto">
            <a:xfrm flipV="1">
              <a:off x="1539353" y="5773992"/>
              <a:ext cx="2352209" cy="4284"/>
            </a:xfrm>
            <a:prstGeom prst="line">
              <a:avLst/>
            </a:prstGeom>
            <a:solidFill>
              <a:schemeClr val="accent1"/>
            </a:solidFill>
            <a:ln w="25400" cap="flat" cmpd="sng" algn="ctr">
              <a:solidFill>
                <a:srgbClr val="FF66FF"/>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F74840E4-7C5D-4E00-9237-413680F841C0}"/>
                </a:ext>
              </a:extLst>
            </p:cNvPr>
            <p:cNvSpPr txBox="1"/>
            <p:nvPr/>
          </p:nvSpPr>
          <p:spPr>
            <a:xfrm>
              <a:off x="1834163" y="5798347"/>
              <a:ext cx="1789433" cy="297568"/>
            </a:xfrm>
            <a:prstGeom prst="rect">
              <a:avLst/>
            </a:prstGeom>
            <a:noFill/>
          </p:spPr>
          <p:txBody>
            <a:bodyPr wrap="square" rtlCol="0">
              <a:spAutoFit/>
            </a:bodyPr>
            <a:lstStyle/>
            <a:p>
              <a:r>
                <a:rPr lang="en-US" sz="1600" b="1" dirty="0">
                  <a:solidFill>
                    <a:srgbClr val="FF66FF"/>
                  </a:solidFill>
                </a:rPr>
                <a:t>M10 supports</a:t>
              </a:r>
              <a:endParaRPr lang="de-DE" sz="1600" b="1" dirty="0">
                <a:solidFill>
                  <a:srgbClr val="FF66FF"/>
                </a:solidFill>
              </a:endParaRPr>
            </a:p>
          </p:txBody>
        </p:sp>
        <p:cxnSp>
          <p:nvCxnSpPr>
            <p:cNvPr id="38" name="Straight Connector 37">
              <a:extLst>
                <a:ext uri="{FF2B5EF4-FFF2-40B4-BE49-F238E27FC236}">
                  <a16:creationId xmlns:a16="http://schemas.microsoft.com/office/drawing/2014/main" id="{5846B552-AA03-4C50-8CE5-7898491006AE}"/>
                </a:ext>
              </a:extLst>
            </p:cNvPr>
            <p:cNvCxnSpPr/>
            <p:nvPr/>
          </p:nvCxnSpPr>
          <p:spPr bwMode="auto">
            <a:xfrm>
              <a:off x="4343400" y="5773992"/>
              <a:ext cx="1717729" cy="0"/>
            </a:xfrm>
            <a:prstGeom prst="line">
              <a:avLst/>
            </a:prstGeom>
            <a:solidFill>
              <a:schemeClr val="accent1"/>
            </a:solidFill>
            <a:ln w="25400" cap="flat" cmpd="sng" algn="ctr">
              <a:solidFill>
                <a:srgbClr val="FF66FF"/>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Box 38">
              <a:extLst>
                <a:ext uri="{FF2B5EF4-FFF2-40B4-BE49-F238E27FC236}">
                  <a16:creationId xmlns:a16="http://schemas.microsoft.com/office/drawing/2014/main" id="{D300B27A-D80D-4E18-BD66-DDEB63806148}"/>
                </a:ext>
              </a:extLst>
            </p:cNvPr>
            <p:cNvSpPr txBox="1"/>
            <p:nvPr/>
          </p:nvSpPr>
          <p:spPr>
            <a:xfrm>
              <a:off x="4613244" y="5799256"/>
              <a:ext cx="1271576" cy="297568"/>
            </a:xfrm>
            <a:prstGeom prst="rect">
              <a:avLst/>
            </a:prstGeom>
            <a:noFill/>
          </p:spPr>
          <p:txBody>
            <a:bodyPr wrap="square" rtlCol="0">
              <a:spAutoFit/>
            </a:bodyPr>
            <a:lstStyle/>
            <a:p>
              <a:r>
                <a:rPr lang="en-US" sz="1600" b="1" dirty="0">
                  <a:solidFill>
                    <a:srgbClr val="FF66FF"/>
                  </a:solidFill>
                </a:rPr>
                <a:t>M10 services</a:t>
              </a:r>
              <a:endParaRPr lang="de-DE" sz="1600" b="1" dirty="0">
                <a:solidFill>
                  <a:srgbClr val="FF66FF"/>
                </a:solidFill>
              </a:endParaRPr>
            </a:p>
          </p:txBody>
        </p:sp>
        <p:cxnSp>
          <p:nvCxnSpPr>
            <p:cNvPr id="40" name="Straight Connector 39">
              <a:extLst>
                <a:ext uri="{FF2B5EF4-FFF2-40B4-BE49-F238E27FC236}">
                  <a16:creationId xmlns:a16="http://schemas.microsoft.com/office/drawing/2014/main" id="{19230D54-5168-469C-A4E2-DA6933544789}"/>
                </a:ext>
              </a:extLst>
            </p:cNvPr>
            <p:cNvCxnSpPr/>
            <p:nvPr/>
          </p:nvCxnSpPr>
          <p:spPr bwMode="auto">
            <a:xfrm>
              <a:off x="6090612" y="5773992"/>
              <a:ext cx="2138988" cy="24355"/>
            </a:xfrm>
            <a:prstGeom prst="line">
              <a:avLst/>
            </a:prstGeom>
            <a:solidFill>
              <a:schemeClr val="accent1"/>
            </a:solidFill>
            <a:ln w="25400" cap="flat" cmpd="sng" algn="ctr">
              <a:solidFill>
                <a:srgbClr val="FF66FF"/>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a:extLst>
                <a:ext uri="{FF2B5EF4-FFF2-40B4-BE49-F238E27FC236}">
                  <a16:creationId xmlns:a16="http://schemas.microsoft.com/office/drawing/2014/main" id="{BA6A12FC-219C-4051-BF56-9813BE54F9F1}"/>
                </a:ext>
              </a:extLst>
            </p:cNvPr>
            <p:cNvSpPr txBox="1"/>
            <p:nvPr/>
          </p:nvSpPr>
          <p:spPr>
            <a:xfrm>
              <a:off x="6340000" y="5798347"/>
              <a:ext cx="1584800" cy="297568"/>
            </a:xfrm>
            <a:prstGeom prst="rect">
              <a:avLst/>
            </a:prstGeom>
            <a:noFill/>
          </p:spPr>
          <p:txBody>
            <a:bodyPr wrap="square" rtlCol="0">
              <a:spAutoFit/>
            </a:bodyPr>
            <a:lstStyle/>
            <a:p>
              <a:r>
                <a:rPr lang="en-US" sz="1600" b="1" dirty="0">
                  <a:solidFill>
                    <a:srgbClr val="FF66FF"/>
                  </a:solidFill>
                </a:rPr>
                <a:t>M10 detectors</a:t>
              </a:r>
              <a:endParaRPr lang="de-DE" sz="1600" b="1" dirty="0">
                <a:solidFill>
                  <a:srgbClr val="FF66FF"/>
                </a:solidFill>
              </a:endParaRPr>
            </a:p>
          </p:txBody>
        </p:sp>
        <p:cxnSp>
          <p:nvCxnSpPr>
            <p:cNvPr id="42" name="Straight Connector 41">
              <a:extLst>
                <a:ext uri="{FF2B5EF4-FFF2-40B4-BE49-F238E27FC236}">
                  <a16:creationId xmlns:a16="http://schemas.microsoft.com/office/drawing/2014/main" id="{675450A8-4801-4C80-A3B8-FD89D946BA3E}"/>
                </a:ext>
              </a:extLst>
            </p:cNvPr>
            <p:cNvCxnSpPr/>
            <p:nvPr/>
          </p:nvCxnSpPr>
          <p:spPr bwMode="auto">
            <a:xfrm>
              <a:off x="457200" y="5773992"/>
              <a:ext cx="1040350" cy="0"/>
            </a:xfrm>
            <a:prstGeom prst="line">
              <a:avLst/>
            </a:prstGeom>
            <a:solidFill>
              <a:schemeClr val="accent1"/>
            </a:solidFill>
            <a:ln w="25400" cap="flat" cmpd="sng" algn="ctr">
              <a:solidFill>
                <a:srgbClr val="FF66FF"/>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a:extLst>
                <a:ext uri="{FF2B5EF4-FFF2-40B4-BE49-F238E27FC236}">
                  <a16:creationId xmlns:a16="http://schemas.microsoft.com/office/drawing/2014/main" id="{40BF8B8C-A260-4FA1-956D-52B2BEB06337}"/>
                </a:ext>
              </a:extLst>
            </p:cNvPr>
            <p:cNvSpPr txBox="1"/>
            <p:nvPr/>
          </p:nvSpPr>
          <p:spPr>
            <a:xfrm>
              <a:off x="513634" y="5798347"/>
              <a:ext cx="939529" cy="297568"/>
            </a:xfrm>
            <a:prstGeom prst="rect">
              <a:avLst/>
            </a:prstGeom>
            <a:noFill/>
          </p:spPr>
          <p:txBody>
            <a:bodyPr wrap="square" rtlCol="0">
              <a:spAutoFit/>
            </a:bodyPr>
            <a:lstStyle/>
            <a:p>
              <a:r>
                <a:rPr lang="en-US" sz="1600" b="1" dirty="0">
                  <a:solidFill>
                    <a:srgbClr val="FF66FF"/>
                  </a:solidFill>
                </a:rPr>
                <a:t>M10 rail</a:t>
              </a:r>
              <a:endParaRPr lang="de-DE" sz="1600" b="1" dirty="0">
                <a:solidFill>
                  <a:srgbClr val="FF66FF"/>
                </a:solidFill>
              </a:endParaRPr>
            </a:p>
          </p:txBody>
        </p:sp>
        <p:cxnSp>
          <p:nvCxnSpPr>
            <p:cNvPr id="44" name="Straight Connector 43">
              <a:extLst>
                <a:ext uri="{FF2B5EF4-FFF2-40B4-BE49-F238E27FC236}">
                  <a16:creationId xmlns:a16="http://schemas.microsoft.com/office/drawing/2014/main" id="{2437CAA9-2008-4FF0-8C8F-761AA835D82D}"/>
                </a:ext>
              </a:extLst>
            </p:cNvPr>
            <p:cNvCxnSpPr/>
            <p:nvPr/>
          </p:nvCxnSpPr>
          <p:spPr bwMode="auto">
            <a:xfrm>
              <a:off x="0" y="1805542"/>
              <a:ext cx="1523999" cy="2"/>
            </a:xfrm>
            <a:prstGeom prst="line">
              <a:avLst/>
            </a:prstGeom>
            <a:solidFill>
              <a:schemeClr val="accent1"/>
            </a:solidFill>
            <a:ln w="9525"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a:extLst>
                <a:ext uri="{FF2B5EF4-FFF2-40B4-BE49-F238E27FC236}">
                  <a16:creationId xmlns:a16="http://schemas.microsoft.com/office/drawing/2014/main" id="{190AA4D6-1B9F-4FA5-B6B7-90A16834CA46}"/>
                </a:ext>
              </a:extLst>
            </p:cNvPr>
            <p:cNvSpPr txBox="1"/>
            <p:nvPr/>
          </p:nvSpPr>
          <p:spPr>
            <a:xfrm>
              <a:off x="-104524" y="1490246"/>
              <a:ext cx="832790" cy="365197"/>
            </a:xfrm>
            <a:prstGeom prst="rect">
              <a:avLst/>
            </a:prstGeom>
            <a:noFill/>
          </p:spPr>
          <p:txBody>
            <a:bodyPr wrap="square" rtlCol="0">
              <a:spAutoFit/>
            </a:bodyPr>
            <a:lstStyle/>
            <a:p>
              <a:r>
                <a:rPr lang="en-US" sz="1000" b="1" dirty="0">
                  <a:ln w="0"/>
                  <a:solidFill>
                    <a:srgbClr val="FF0000"/>
                  </a:solidFill>
                </a:rPr>
                <a:t>1.5 years</a:t>
              </a:r>
              <a:br>
                <a:rPr lang="en-US" sz="1000" b="1" dirty="0">
                  <a:ln w="0"/>
                  <a:solidFill>
                    <a:srgbClr val="FF0000"/>
                  </a:solidFill>
                </a:rPr>
              </a:br>
              <a:r>
                <a:rPr lang="en-US" sz="1000" b="1" dirty="0">
                  <a:ln w="0"/>
                  <a:solidFill>
                    <a:srgbClr val="FF0000"/>
                  </a:solidFill>
                </a:rPr>
                <a:t>from now !</a:t>
              </a:r>
              <a:endParaRPr lang="de-DE" sz="1000" b="1" dirty="0">
                <a:ln w="0"/>
                <a:solidFill>
                  <a:srgbClr val="FF0000"/>
                </a:solidFill>
              </a:endParaRPr>
            </a:p>
          </p:txBody>
        </p:sp>
        <p:cxnSp>
          <p:nvCxnSpPr>
            <p:cNvPr id="46" name="Straight Connector 45">
              <a:extLst>
                <a:ext uri="{FF2B5EF4-FFF2-40B4-BE49-F238E27FC236}">
                  <a16:creationId xmlns:a16="http://schemas.microsoft.com/office/drawing/2014/main" id="{3BD0FE25-E25A-43C5-BE3D-5FA32C14A169}"/>
                </a:ext>
              </a:extLst>
            </p:cNvPr>
            <p:cNvCxnSpPr/>
            <p:nvPr/>
          </p:nvCxnSpPr>
          <p:spPr bwMode="auto">
            <a:xfrm flipV="1">
              <a:off x="457200" y="4744633"/>
              <a:ext cx="0" cy="360767"/>
            </a:xfrm>
            <a:prstGeom prst="line">
              <a:avLst/>
            </a:prstGeom>
            <a:solidFill>
              <a:schemeClr val="accent1"/>
            </a:solidFill>
            <a:ln w="3810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46">
              <a:extLst>
                <a:ext uri="{FF2B5EF4-FFF2-40B4-BE49-F238E27FC236}">
                  <a16:creationId xmlns:a16="http://schemas.microsoft.com/office/drawing/2014/main" id="{A30A059C-09F5-451B-94AF-A58DB6DEC437}"/>
                </a:ext>
              </a:extLst>
            </p:cNvPr>
            <p:cNvSpPr txBox="1"/>
            <p:nvPr/>
          </p:nvSpPr>
          <p:spPr>
            <a:xfrm>
              <a:off x="1211870" y="5105400"/>
              <a:ext cx="595136" cy="649240"/>
            </a:xfrm>
            <a:prstGeom prst="rect">
              <a:avLst/>
            </a:prstGeom>
            <a:noFill/>
          </p:spPr>
          <p:txBody>
            <a:bodyPr wrap="none" rtlCol="0">
              <a:spAutoFit/>
            </a:bodyPr>
            <a:lstStyle/>
            <a:p>
              <a:r>
                <a:rPr lang="en-US" sz="1600" b="1" dirty="0">
                  <a:solidFill>
                    <a:srgbClr val="0070C0"/>
                  </a:solidFill>
                </a:rPr>
                <a:t>Crane</a:t>
              </a:r>
              <a:br>
                <a:rPr lang="en-US" sz="1600" b="1" dirty="0">
                  <a:solidFill>
                    <a:srgbClr val="0070C0"/>
                  </a:solidFill>
                </a:rPr>
              </a:br>
              <a:r>
                <a:rPr lang="en-US" sz="1600" b="1" dirty="0">
                  <a:solidFill>
                    <a:srgbClr val="0070C0"/>
                  </a:solidFill>
                </a:rPr>
                <a:t>E40</a:t>
              </a:r>
              <a:br>
                <a:rPr lang="en-US" sz="1600" b="1" dirty="0">
                  <a:solidFill>
                    <a:srgbClr val="0070C0"/>
                  </a:solidFill>
                </a:rPr>
              </a:br>
              <a:r>
                <a:rPr lang="en-US" sz="1000" b="1" dirty="0">
                  <a:solidFill>
                    <a:srgbClr val="0070C0"/>
                  </a:solidFill>
                </a:rPr>
                <a:t>2021-04</a:t>
              </a:r>
              <a:endParaRPr lang="de-DE" sz="1000" b="1" dirty="0">
                <a:solidFill>
                  <a:srgbClr val="0070C0"/>
                </a:solidFill>
              </a:endParaRPr>
            </a:p>
          </p:txBody>
        </p:sp>
        <p:cxnSp>
          <p:nvCxnSpPr>
            <p:cNvPr id="48" name="Straight Connector 47">
              <a:extLst>
                <a:ext uri="{FF2B5EF4-FFF2-40B4-BE49-F238E27FC236}">
                  <a16:creationId xmlns:a16="http://schemas.microsoft.com/office/drawing/2014/main" id="{0F6BCC7A-756C-4D70-A37B-DE8754826AB2}"/>
                </a:ext>
              </a:extLst>
            </p:cNvPr>
            <p:cNvCxnSpPr/>
            <p:nvPr/>
          </p:nvCxnSpPr>
          <p:spPr bwMode="auto">
            <a:xfrm flipV="1">
              <a:off x="1524000" y="1805542"/>
              <a:ext cx="0" cy="2946274"/>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a:extLst>
                <a:ext uri="{FF2B5EF4-FFF2-40B4-BE49-F238E27FC236}">
                  <a16:creationId xmlns:a16="http://schemas.microsoft.com/office/drawing/2014/main" id="{160881D1-A431-406A-A1FC-5676B885FAAC}"/>
                </a:ext>
              </a:extLst>
            </p:cNvPr>
            <p:cNvCxnSpPr/>
            <p:nvPr/>
          </p:nvCxnSpPr>
          <p:spPr bwMode="auto">
            <a:xfrm flipV="1">
              <a:off x="8839200" y="4744633"/>
              <a:ext cx="0" cy="360767"/>
            </a:xfrm>
            <a:prstGeom prst="line">
              <a:avLst/>
            </a:prstGeom>
            <a:solidFill>
              <a:schemeClr val="accent1"/>
            </a:solidFill>
            <a:ln w="38100" cap="flat" cmpd="sng" algn="ctr">
              <a:solidFill>
                <a:srgbClr val="0070C0"/>
              </a:solidFill>
              <a:prstDash val="sysDot"/>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9">
              <a:extLst>
                <a:ext uri="{FF2B5EF4-FFF2-40B4-BE49-F238E27FC236}">
                  <a16:creationId xmlns:a16="http://schemas.microsoft.com/office/drawing/2014/main" id="{87570F7E-ACA4-42E4-B871-C6772EE2F0A0}"/>
                </a:ext>
              </a:extLst>
            </p:cNvPr>
            <p:cNvCxnSpPr/>
            <p:nvPr/>
          </p:nvCxnSpPr>
          <p:spPr bwMode="auto">
            <a:xfrm flipH="1">
              <a:off x="8839200" y="4953000"/>
              <a:ext cx="304800" cy="0"/>
            </a:xfrm>
            <a:prstGeom prst="line">
              <a:avLst/>
            </a:prstGeom>
            <a:solidFill>
              <a:schemeClr val="accent1"/>
            </a:solidFill>
            <a:ln w="38100" cap="flat" cmpd="sng" algn="ctr">
              <a:solidFill>
                <a:srgbClr val="0070C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a:extLst>
                <a:ext uri="{FF2B5EF4-FFF2-40B4-BE49-F238E27FC236}">
                  <a16:creationId xmlns:a16="http://schemas.microsoft.com/office/drawing/2014/main" id="{B865BB8E-77CF-4BA8-B71B-AD81077BB4C3}"/>
                </a:ext>
              </a:extLst>
            </p:cNvPr>
            <p:cNvSpPr txBox="1"/>
            <p:nvPr/>
          </p:nvSpPr>
          <p:spPr>
            <a:xfrm>
              <a:off x="8453643" y="5105400"/>
              <a:ext cx="656848" cy="798024"/>
            </a:xfrm>
            <a:prstGeom prst="rect">
              <a:avLst/>
            </a:prstGeom>
            <a:noFill/>
          </p:spPr>
          <p:txBody>
            <a:bodyPr wrap="none" rtlCol="0">
              <a:spAutoFit/>
            </a:bodyPr>
            <a:lstStyle/>
            <a:p>
              <a:r>
                <a:rPr lang="en-US" sz="1600" b="1" dirty="0">
                  <a:solidFill>
                    <a:srgbClr val="0070C0"/>
                  </a:solidFill>
                </a:rPr>
                <a:t>SIS100</a:t>
              </a:r>
              <a:br>
                <a:rPr lang="en-US" sz="1600" b="1" dirty="0">
                  <a:solidFill>
                    <a:srgbClr val="0070C0"/>
                  </a:solidFill>
                </a:rPr>
              </a:br>
              <a:r>
                <a:rPr lang="en-US" sz="1600" b="1" dirty="0">
                  <a:solidFill>
                    <a:srgbClr val="0070C0"/>
                  </a:solidFill>
                </a:rPr>
                <a:t>beams</a:t>
              </a:r>
              <a:br>
                <a:rPr lang="en-US" sz="1600" b="1" dirty="0">
                  <a:solidFill>
                    <a:srgbClr val="0070C0"/>
                  </a:solidFill>
                </a:rPr>
              </a:br>
              <a:r>
                <a:rPr lang="en-US" sz="1000" b="1" dirty="0">
                  <a:solidFill>
                    <a:srgbClr val="0070C0"/>
                  </a:solidFill>
                </a:rPr>
                <a:t>A12-A</a:t>
              </a:r>
              <a:br>
                <a:rPr lang="en-US" sz="1000" b="1" dirty="0">
                  <a:solidFill>
                    <a:srgbClr val="0070C0"/>
                  </a:solidFill>
                </a:rPr>
              </a:br>
              <a:r>
                <a:rPr lang="en-US" sz="1000" b="1" dirty="0">
                  <a:solidFill>
                    <a:srgbClr val="0070C0"/>
                  </a:solidFill>
                </a:rPr>
                <a:t>2025-04</a:t>
              </a:r>
              <a:endParaRPr lang="de-DE" sz="1000" b="1" dirty="0">
                <a:solidFill>
                  <a:srgbClr val="0070C0"/>
                </a:solidFill>
              </a:endParaRPr>
            </a:p>
          </p:txBody>
        </p:sp>
        <p:sp>
          <p:nvSpPr>
            <p:cNvPr id="52" name="Rectangle 51">
              <a:extLst>
                <a:ext uri="{FF2B5EF4-FFF2-40B4-BE49-F238E27FC236}">
                  <a16:creationId xmlns:a16="http://schemas.microsoft.com/office/drawing/2014/main" id="{D251F148-7314-4E33-A99B-83EC9744A377}"/>
                </a:ext>
              </a:extLst>
            </p:cNvPr>
            <p:cNvSpPr/>
            <p:nvPr/>
          </p:nvSpPr>
          <p:spPr bwMode="auto">
            <a:xfrm>
              <a:off x="8460652" y="3729640"/>
              <a:ext cx="683347" cy="661408"/>
            </a:xfrm>
            <a:prstGeom prst="rect">
              <a:avLst/>
            </a:prstGeom>
            <a:solidFill>
              <a:srgbClr val="FFC000"/>
            </a:solidFill>
            <a:ln w="19050"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noAutofit/>
            </a:bodyPr>
            <a:lstStyle/>
            <a:p>
              <a:pPr marR="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lang="en-US" sz="1600" b="1" dirty="0" err="1"/>
                <a:t>Commis</a:t>
              </a:r>
              <a:r>
                <a:rPr lang="en-US" sz="1600" b="1" dirty="0"/>
                <a:t>-</a:t>
              </a:r>
              <a:br>
                <a:rPr lang="en-US" sz="1600" b="1" dirty="0"/>
              </a:br>
              <a:r>
                <a:rPr lang="en-US" sz="1600" b="1" dirty="0" err="1"/>
                <a:t>sioning</a:t>
              </a:r>
              <a:endParaRPr kumimoji="0" lang="de-DE" sz="1100" b="1" i="0" u="none" strike="noStrike" cap="none" normalizeH="0" baseline="0" dirty="0">
                <a:ln>
                  <a:noFill/>
                </a:ln>
                <a:solidFill>
                  <a:schemeClr val="tx1"/>
                </a:solidFill>
                <a:effectLst/>
              </a:endParaRPr>
            </a:p>
          </p:txBody>
        </p:sp>
      </p:grpSp>
      <p:grpSp>
        <p:nvGrpSpPr>
          <p:cNvPr id="55" name="Group 54">
            <a:extLst>
              <a:ext uri="{FF2B5EF4-FFF2-40B4-BE49-F238E27FC236}">
                <a16:creationId xmlns:a16="http://schemas.microsoft.com/office/drawing/2014/main" id="{609F5895-5FB3-4C44-A651-B24CEF16E33E}"/>
              </a:ext>
            </a:extLst>
          </p:cNvPr>
          <p:cNvGrpSpPr/>
          <p:nvPr/>
        </p:nvGrpSpPr>
        <p:grpSpPr>
          <a:xfrm>
            <a:off x="7176000" y="6262083"/>
            <a:ext cx="5015997" cy="307777"/>
            <a:chOff x="5860113" y="6024996"/>
            <a:chExt cx="5015997" cy="307777"/>
          </a:xfrm>
        </p:grpSpPr>
        <p:sp>
          <p:nvSpPr>
            <p:cNvPr id="56" name="TextBox 55">
              <a:extLst>
                <a:ext uri="{FF2B5EF4-FFF2-40B4-BE49-F238E27FC236}">
                  <a16:creationId xmlns:a16="http://schemas.microsoft.com/office/drawing/2014/main" id="{42005441-AA25-490F-A900-C7C2D6FFDB61}"/>
                </a:ext>
              </a:extLst>
            </p:cNvPr>
            <p:cNvSpPr txBox="1"/>
            <p:nvPr/>
          </p:nvSpPr>
          <p:spPr>
            <a:xfrm>
              <a:off x="6114294" y="6024996"/>
              <a:ext cx="4761816" cy="307777"/>
            </a:xfrm>
            <a:prstGeom prst="rect">
              <a:avLst/>
            </a:prstGeom>
            <a:noFill/>
          </p:spPr>
          <p:txBody>
            <a:bodyPr wrap="square" rtlCol="0">
              <a:spAutoFit/>
            </a:bodyPr>
            <a:lstStyle/>
            <a:p>
              <a:r>
                <a:rPr lang="fr-FR" sz="1400" b="1" i="1" dirty="0"/>
                <a:t>W.F.J. Müller, </a:t>
              </a:r>
              <a:r>
                <a:rPr lang="en-US" sz="1400" b="1" i="1" dirty="0"/>
                <a:t>Joint FAIR ECE 11 and ECSG 02 meeting </a:t>
              </a:r>
              <a:r>
                <a:rPr lang="fr-FR" sz="1400" b="1" i="1" dirty="0"/>
                <a:t>(2019)</a:t>
              </a:r>
            </a:p>
          </p:txBody>
        </p:sp>
        <p:pic>
          <p:nvPicPr>
            <p:cNvPr id="57" name="Picture 56">
              <a:extLst>
                <a:ext uri="{FF2B5EF4-FFF2-40B4-BE49-F238E27FC236}">
                  <a16:creationId xmlns:a16="http://schemas.microsoft.com/office/drawing/2014/main" id="{8765CBAA-C1E3-45DB-8A90-6578E05A01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0113" y="6089017"/>
              <a:ext cx="327122" cy="216024"/>
            </a:xfrm>
            <a:prstGeom prst="rect">
              <a:avLst/>
            </a:prstGeom>
          </p:spPr>
        </p:pic>
      </p:grpSp>
    </p:spTree>
    <p:extLst>
      <p:ext uri="{BB962C8B-B14F-4D97-AF65-F5344CB8AC3E}">
        <p14:creationId xmlns:p14="http://schemas.microsoft.com/office/powerpoint/2010/main" val="3628132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416" y="806433"/>
            <a:ext cx="9288512" cy="570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937B00CB-B595-48DF-9613-94DA49F280A8}"/>
              </a:ext>
            </a:extLst>
          </p:cNvPr>
          <p:cNvSpPr>
            <a:spLocks noGrp="1"/>
          </p:cNvSpPr>
          <p:nvPr>
            <p:ph type="title"/>
          </p:nvPr>
        </p:nvSpPr>
        <p:spPr/>
        <p:txBody>
          <a:bodyPr/>
          <a:lstStyle/>
          <a:p>
            <a:r>
              <a:rPr lang="en-US" dirty="0"/>
              <a:t>A</a:t>
            </a:r>
            <a:r>
              <a:rPr lang="en-US" sz="2800" dirty="0"/>
              <a:t>LMOST</a:t>
            </a:r>
            <a:r>
              <a:rPr lang="en-US" dirty="0"/>
              <a:t> T</a:t>
            </a:r>
            <a:r>
              <a:rPr lang="en-US" sz="2800" dirty="0"/>
              <a:t>HERE…</a:t>
            </a:r>
            <a:endParaRPr lang="en-DE" dirty="0"/>
          </a:p>
        </p:txBody>
      </p:sp>
      <p:sp>
        <p:nvSpPr>
          <p:cNvPr id="4" name="Date Placeholder 3">
            <a:extLst>
              <a:ext uri="{FF2B5EF4-FFF2-40B4-BE49-F238E27FC236}">
                <a16:creationId xmlns:a16="http://schemas.microsoft.com/office/drawing/2014/main" id="{859870FB-03D3-416D-9E43-BB56E5E10929}"/>
              </a:ext>
            </a:extLst>
          </p:cNvPr>
          <p:cNvSpPr>
            <a:spLocks noGrp="1"/>
          </p:cNvSpPr>
          <p:nvPr>
            <p:ph type="dt" sz="half" idx="10"/>
          </p:nvPr>
        </p:nvSpPr>
        <p:spPr/>
        <p:txBody>
          <a:bodyPr/>
          <a:lstStyle/>
          <a:p>
            <a:r>
              <a:rPr lang="en-DE"/>
              <a:t>16/01/2020 - Hirschegg 2020</a:t>
            </a:r>
            <a:endParaRPr lang="en-GB" dirty="0"/>
          </a:p>
        </p:txBody>
      </p:sp>
      <p:sp>
        <p:nvSpPr>
          <p:cNvPr id="5" name="Footer Placeholder 4">
            <a:extLst>
              <a:ext uri="{FF2B5EF4-FFF2-40B4-BE49-F238E27FC236}">
                <a16:creationId xmlns:a16="http://schemas.microsoft.com/office/drawing/2014/main" id="{002C635C-939A-4CC6-979E-AB7EC6ED06F1}"/>
              </a:ext>
            </a:extLst>
          </p:cNvPr>
          <p:cNvSpPr>
            <a:spLocks noGrp="1"/>
          </p:cNvSpPr>
          <p:nvPr>
            <p:ph type="ftr" sz="quarter" idx="11"/>
          </p:nvPr>
        </p:nvSpPr>
        <p:spPr/>
        <p:txBody>
          <a:bodyPr/>
          <a:lstStyle/>
          <a:p>
            <a:r>
              <a:rPr lang="en-US"/>
              <a:t>K. Agarwal - Nuclear (and Neutron) EOS with CBM-FAIR</a:t>
            </a:r>
            <a:endParaRPr lang="en-GB" dirty="0"/>
          </a:p>
        </p:txBody>
      </p:sp>
      <p:sp>
        <p:nvSpPr>
          <p:cNvPr id="6" name="Slide Number Placeholder 5">
            <a:extLst>
              <a:ext uri="{FF2B5EF4-FFF2-40B4-BE49-F238E27FC236}">
                <a16:creationId xmlns:a16="http://schemas.microsoft.com/office/drawing/2014/main" id="{71BD986C-36A7-49A9-BFA0-F8F90C8DC1EE}"/>
              </a:ext>
            </a:extLst>
          </p:cNvPr>
          <p:cNvSpPr>
            <a:spLocks noGrp="1"/>
          </p:cNvSpPr>
          <p:nvPr>
            <p:ph type="sldNum" sz="quarter" idx="12"/>
          </p:nvPr>
        </p:nvSpPr>
        <p:spPr/>
        <p:txBody>
          <a:bodyPr/>
          <a:lstStyle/>
          <a:p>
            <a:fld id="{2A4535BA-AEF2-4785-BF1B-EDE950106C20}" type="slidenum">
              <a:rPr lang="en-GB" smtClean="0"/>
              <a:pPr/>
              <a:t>77</a:t>
            </a:fld>
            <a:endParaRPr lang="en-GB" dirty="0"/>
          </a:p>
        </p:txBody>
      </p:sp>
    </p:spTree>
    <p:extLst>
      <p:ext uri="{BB962C8B-B14F-4D97-AF65-F5344CB8AC3E}">
        <p14:creationId xmlns:p14="http://schemas.microsoft.com/office/powerpoint/2010/main" val="2479904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776000" y="783786"/>
            <a:ext cx="9080076" cy="5741214"/>
          </a:xfrm>
          <a:prstGeom prst="rect">
            <a:avLst/>
          </a:prstGeom>
        </p:spPr>
      </p:pic>
      <p:sp>
        <p:nvSpPr>
          <p:cNvPr id="3" name="Title 2">
            <a:extLst>
              <a:ext uri="{FF2B5EF4-FFF2-40B4-BE49-F238E27FC236}">
                <a16:creationId xmlns:a16="http://schemas.microsoft.com/office/drawing/2014/main" id="{BD75D45D-3BF6-42C6-B878-AB190F88100A}"/>
              </a:ext>
            </a:extLst>
          </p:cNvPr>
          <p:cNvSpPr>
            <a:spLocks noGrp="1"/>
          </p:cNvSpPr>
          <p:nvPr>
            <p:ph type="title"/>
          </p:nvPr>
        </p:nvSpPr>
        <p:spPr/>
        <p:txBody>
          <a:bodyPr/>
          <a:lstStyle/>
          <a:p>
            <a:r>
              <a:rPr lang="en-US" dirty="0">
                <a:solidFill>
                  <a:prstClr val="white"/>
                </a:solidFill>
              </a:rPr>
              <a:t>A</a:t>
            </a:r>
            <a:r>
              <a:rPr lang="en-US" sz="2800" dirty="0">
                <a:solidFill>
                  <a:prstClr val="white"/>
                </a:solidFill>
              </a:rPr>
              <a:t>LMOST</a:t>
            </a:r>
            <a:r>
              <a:rPr lang="en-US" dirty="0">
                <a:solidFill>
                  <a:prstClr val="white"/>
                </a:solidFill>
              </a:rPr>
              <a:t> T</a:t>
            </a:r>
            <a:r>
              <a:rPr lang="en-US" sz="2800" dirty="0">
                <a:solidFill>
                  <a:prstClr val="white"/>
                </a:solidFill>
              </a:rPr>
              <a:t>HERE…</a:t>
            </a:r>
            <a:endParaRPr lang="en-DE" dirty="0"/>
          </a:p>
        </p:txBody>
      </p:sp>
      <p:sp>
        <p:nvSpPr>
          <p:cNvPr id="5" name="Date Placeholder 4">
            <a:extLst>
              <a:ext uri="{FF2B5EF4-FFF2-40B4-BE49-F238E27FC236}">
                <a16:creationId xmlns:a16="http://schemas.microsoft.com/office/drawing/2014/main" id="{BDF0412A-9987-4E82-B5DD-9D2C1005DD34}"/>
              </a:ext>
            </a:extLst>
          </p:cNvPr>
          <p:cNvSpPr>
            <a:spLocks noGrp="1"/>
          </p:cNvSpPr>
          <p:nvPr>
            <p:ph type="dt" sz="half" idx="10"/>
          </p:nvPr>
        </p:nvSpPr>
        <p:spPr/>
        <p:txBody>
          <a:bodyPr/>
          <a:lstStyle/>
          <a:p>
            <a:r>
              <a:rPr lang="en-DE"/>
              <a:t>16/01/2020 - Hirschegg 2020</a:t>
            </a:r>
            <a:endParaRPr lang="en-GB" dirty="0"/>
          </a:p>
        </p:txBody>
      </p:sp>
      <p:sp>
        <p:nvSpPr>
          <p:cNvPr id="6" name="Footer Placeholder 5">
            <a:extLst>
              <a:ext uri="{FF2B5EF4-FFF2-40B4-BE49-F238E27FC236}">
                <a16:creationId xmlns:a16="http://schemas.microsoft.com/office/drawing/2014/main" id="{2A5F2F7E-110F-4B34-9B99-1451A6BCE841}"/>
              </a:ext>
            </a:extLst>
          </p:cNvPr>
          <p:cNvSpPr>
            <a:spLocks noGrp="1"/>
          </p:cNvSpPr>
          <p:nvPr>
            <p:ph type="ftr" sz="quarter" idx="11"/>
          </p:nvPr>
        </p:nvSpPr>
        <p:spPr/>
        <p:txBody>
          <a:bodyPr/>
          <a:lstStyle/>
          <a:p>
            <a:r>
              <a:rPr lang="en-US"/>
              <a:t>K. Agarwal - Nuclear (and Neutron) EOS with CBM-FAIR</a:t>
            </a:r>
            <a:endParaRPr lang="en-GB" dirty="0"/>
          </a:p>
        </p:txBody>
      </p:sp>
      <p:sp>
        <p:nvSpPr>
          <p:cNvPr id="7" name="Slide Number Placeholder 6">
            <a:extLst>
              <a:ext uri="{FF2B5EF4-FFF2-40B4-BE49-F238E27FC236}">
                <a16:creationId xmlns:a16="http://schemas.microsoft.com/office/drawing/2014/main" id="{51A54ABA-D676-4E45-AFBA-466B848AF889}"/>
              </a:ext>
            </a:extLst>
          </p:cNvPr>
          <p:cNvSpPr>
            <a:spLocks noGrp="1"/>
          </p:cNvSpPr>
          <p:nvPr>
            <p:ph type="sldNum" sz="quarter" idx="12"/>
          </p:nvPr>
        </p:nvSpPr>
        <p:spPr/>
        <p:txBody>
          <a:bodyPr/>
          <a:lstStyle/>
          <a:p>
            <a:fld id="{2A4535BA-AEF2-4785-BF1B-EDE950106C20}" type="slidenum">
              <a:rPr lang="en-GB" smtClean="0"/>
              <a:pPr/>
              <a:t>78</a:t>
            </a:fld>
            <a:endParaRPr lang="en-GB" dirty="0"/>
          </a:p>
        </p:txBody>
      </p:sp>
    </p:spTree>
    <p:extLst>
      <p:ext uri="{BB962C8B-B14F-4D97-AF65-F5344CB8AC3E}">
        <p14:creationId xmlns:p14="http://schemas.microsoft.com/office/powerpoint/2010/main" val="2244641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enger\AppData\Local\Microsoft\Windows\Temporary Internet Files\Content.Outlook\JE4H31NI\20190711_154137_resized_1.jpg"/>
          <p:cNvPicPr>
            <a:picLocks noChangeAspect="1" noChangeArrowheads="1"/>
          </p:cNvPicPr>
          <p:nvPr/>
        </p:nvPicPr>
        <p:blipFill rotWithShape="1">
          <a:blip r:embed="rId2">
            <a:extLst>
              <a:ext uri="{28A0092B-C50C-407E-A947-70E740481C1C}">
                <a14:useLocalDpi xmlns:a14="http://schemas.microsoft.com/office/drawing/2010/main" val="0"/>
              </a:ext>
            </a:extLst>
          </a:blip>
          <a:srcRect t="13154"/>
          <a:stretch/>
        </p:blipFill>
        <p:spPr bwMode="auto">
          <a:xfrm>
            <a:off x="1992000" y="883631"/>
            <a:ext cx="8622000" cy="56158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6889AD-E4F3-44AB-8327-1BE5D46FFBD2}"/>
              </a:ext>
            </a:extLst>
          </p:cNvPr>
          <p:cNvSpPr>
            <a:spLocks noGrp="1"/>
          </p:cNvSpPr>
          <p:nvPr>
            <p:ph type="title"/>
          </p:nvPr>
        </p:nvSpPr>
        <p:spPr/>
        <p:txBody>
          <a:bodyPr/>
          <a:lstStyle/>
          <a:p>
            <a:r>
              <a:rPr lang="en-US" dirty="0">
                <a:solidFill>
                  <a:prstClr val="white"/>
                </a:solidFill>
              </a:rPr>
              <a:t>A</a:t>
            </a:r>
            <a:r>
              <a:rPr lang="en-US" sz="2800" dirty="0">
                <a:solidFill>
                  <a:prstClr val="white"/>
                </a:solidFill>
              </a:rPr>
              <a:t>LMOST</a:t>
            </a:r>
            <a:r>
              <a:rPr lang="en-US" dirty="0">
                <a:solidFill>
                  <a:prstClr val="white"/>
                </a:solidFill>
              </a:rPr>
              <a:t> T</a:t>
            </a:r>
            <a:r>
              <a:rPr lang="en-US" sz="2800" dirty="0">
                <a:solidFill>
                  <a:prstClr val="white"/>
                </a:solidFill>
              </a:rPr>
              <a:t>HERE…</a:t>
            </a:r>
            <a:endParaRPr lang="en-DE" dirty="0"/>
          </a:p>
        </p:txBody>
      </p:sp>
      <p:sp>
        <p:nvSpPr>
          <p:cNvPr id="4" name="Date Placeholder 3">
            <a:extLst>
              <a:ext uri="{FF2B5EF4-FFF2-40B4-BE49-F238E27FC236}">
                <a16:creationId xmlns:a16="http://schemas.microsoft.com/office/drawing/2014/main" id="{513975E0-D60B-4429-80FF-DC3CB6FEC19B}"/>
              </a:ext>
            </a:extLst>
          </p:cNvPr>
          <p:cNvSpPr>
            <a:spLocks noGrp="1"/>
          </p:cNvSpPr>
          <p:nvPr>
            <p:ph type="dt" sz="half" idx="10"/>
          </p:nvPr>
        </p:nvSpPr>
        <p:spPr/>
        <p:txBody>
          <a:bodyPr/>
          <a:lstStyle/>
          <a:p>
            <a:r>
              <a:rPr lang="en-DE"/>
              <a:t>16/01/2020 - Hirschegg 2020</a:t>
            </a:r>
            <a:endParaRPr lang="en-GB" dirty="0"/>
          </a:p>
        </p:txBody>
      </p:sp>
      <p:sp>
        <p:nvSpPr>
          <p:cNvPr id="5" name="Footer Placeholder 4">
            <a:extLst>
              <a:ext uri="{FF2B5EF4-FFF2-40B4-BE49-F238E27FC236}">
                <a16:creationId xmlns:a16="http://schemas.microsoft.com/office/drawing/2014/main" id="{65DEFCB3-6D03-4EDE-851F-FF5465CF4AC5}"/>
              </a:ext>
            </a:extLst>
          </p:cNvPr>
          <p:cNvSpPr>
            <a:spLocks noGrp="1"/>
          </p:cNvSpPr>
          <p:nvPr>
            <p:ph type="ftr" sz="quarter" idx="11"/>
          </p:nvPr>
        </p:nvSpPr>
        <p:spPr/>
        <p:txBody>
          <a:bodyPr/>
          <a:lstStyle/>
          <a:p>
            <a:r>
              <a:rPr lang="en-US"/>
              <a:t>K. Agarwal - Nuclear (and Neutron) EOS with CBM-FAIR</a:t>
            </a:r>
            <a:endParaRPr lang="en-GB" dirty="0"/>
          </a:p>
        </p:txBody>
      </p:sp>
      <p:sp>
        <p:nvSpPr>
          <p:cNvPr id="6" name="Slide Number Placeholder 5">
            <a:extLst>
              <a:ext uri="{FF2B5EF4-FFF2-40B4-BE49-F238E27FC236}">
                <a16:creationId xmlns:a16="http://schemas.microsoft.com/office/drawing/2014/main" id="{0E5C45F9-39BE-4294-8DF6-FDA3F7D6014A}"/>
              </a:ext>
            </a:extLst>
          </p:cNvPr>
          <p:cNvSpPr>
            <a:spLocks noGrp="1"/>
          </p:cNvSpPr>
          <p:nvPr>
            <p:ph type="sldNum" sz="quarter" idx="12"/>
          </p:nvPr>
        </p:nvSpPr>
        <p:spPr/>
        <p:txBody>
          <a:bodyPr/>
          <a:lstStyle/>
          <a:p>
            <a:fld id="{2A4535BA-AEF2-4785-BF1B-EDE950106C20}" type="slidenum">
              <a:rPr lang="en-GB" smtClean="0"/>
              <a:pPr/>
              <a:t>79</a:t>
            </a:fld>
            <a:endParaRPr lang="en-GB" dirty="0"/>
          </a:p>
        </p:txBody>
      </p:sp>
    </p:spTree>
    <p:extLst>
      <p:ext uri="{BB962C8B-B14F-4D97-AF65-F5344CB8AC3E}">
        <p14:creationId xmlns:p14="http://schemas.microsoft.com/office/powerpoint/2010/main" val="3650795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018" t="16978" r="7895" b="8947"/>
          <a:stretch/>
        </p:blipFill>
        <p:spPr>
          <a:xfrm>
            <a:off x="2096436" y="1340041"/>
            <a:ext cx="9402023" cy="4604083"/>
          </a:xfrm>
          <a:prstGeom prst="rect">
            <a:avLst/>
          </a:prstGeom>
        </p:spPr>
      </p:pic>
      <p:sp>
        <p:nvSpPr>
          <p:cNvPr id="30" name="Right Triangle 29">
            <a:extLst>
              <a:ext uri="{FF2B5EF4-FFF2-40B4-BE49-F238E27FC236}">
                <a16:creationId xmlns:a16="http://schemas.microsoft.com/office/drawing/2014/main" id="{C7E83E62-EDED-4FEA-8CBE-C9E7ABE0CA10}"/>
              </a:ext>
            </a:extLst>
          </p:cNvPr>
          <p:cNvSpPr/>
          <p:nvPr/>
        </p:nvSpPr>
        <p:spPr>
          <a:xfrm rot="10800000" flipH="1">
            <a:off x="2624333" y="1917001"/>
            <a:ext cx="1440000" cy="3601414"/>
          </a:xfrm>
          <a:prstGeom prst="r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p:cNvSpPr>
            <a:spLocks noGrp="1"/>
          </p:cNvSpPr>
          <p:nvPr>
            <p:ph type="title"/>
          </p:nvPr>
        </p:nvSpPr>
        <p:spPr/>
        <p:txBody>
          <a:bodyPr>
            <a:normAutofit/>
          </a:bodyPr>
          <a:lstStyle/>
          <a:p>
            <a:r>
              <a:rPr lang="en-US" dirty="0">
                <a:solidFill>
                  <a:prstClr val="white"/>
                </a:solidFill>
              </a:rPr>
              <a:t>H</a:t>
            </a:r>
            <a:r>
              <a:rPr lang="en-US" sz="2800" dirty="0">
                <a:solidFill>
                  <a:prstClr val="white"/>
                </a:solidFill>
              </a:rPr>
              <a:t>EAVY</a:t>
            </a:r>
            <a:r>
              <a:rPr lang="en-US" dirty="0">
                <a:solidFill>
                  <a:prstClr val="white"/>
                </a:solidFill>
              </a:rPr>
              <a:t> I</a:t>
            </a:r>
            <a:r>
              <a:rPr lang="en-US" sz="2800" dirty="0">
                <a:solidFill>
                  <a:prstClr val="white"/>
                </a:solidFill>
              </a:rPr>
              <a:t>ON</a:t>
            </a:r>
            <a:r>
              <a:rPr lang="en-US" dirty="0">
                <a:solidFill>
                  <a:prstClr val="white"/>
                </a:solidFill>
              </a:rPr>
              <a:t> C</a:t>
            </a:r>
            <a:r>
              <a:rPr lang="en-US" sz="2800" dirty="0">
                <a:solidFill>
                  <a:prstClr val="white"/>
                </a:solidFill>
              </a:rPr>
              <a:t>OLLISIONS</a:t>
            </a:r>
            <a:r>
              <a:rPr lang="en-US" dirty="0">
                <a:solidFill>
                  <a:prstClr val="white"/>
                </a:solidFill>
              </a:rPr>
              <a:t> ↔ A</a:t>
            </a:r>
            <a:r>
              <a:rPr lang="en-US" sz="2800" dirty="0">
                <a:solidFill>
                  <a:prstClr val="white"/>
                </a:solidFill>
              </a:rPr>
              <a:t>STROPHYSICAL</a:t>
            </a:r>
            <a:r>
              <a:rPr lang="en-US" dirty="0">
                <a:solidFill>
                  <a:prstClr val="white"/>
                </a:solidFill>
              </a:rPr>
              <a:t> E</a:t>
            </a:r>
            <a:r>
              <a:rPr lang="en-US" sz="2800" dirty="0">
                <a:solidFill>
                  <a:prstClr val="white"/>
                </a:solidFill>
              </a:rPr>
              <a:t>VENTS</a:t>
            </a:r>
            <a:r>
              <a:rPr lang="en-US" dirty="0">
                <a:solidFill>
                  <a:prstClr val="white"/>
                </a:solidFill>
              </a:rPr>
              <a:t> &amp; O</a:t>
            </a:r>
            <a:r>
              <a:rPr lang="en-US" sz="2800" dirty="0">
                <a:solidFill>
                  <a:prstClr val="white"/>
                </a:solidFill>
              </a:rPr>
              <a:t>BJECTS</a:t>
            </a:r>
            <a:endParaRPr lang="en-GB" sz="16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8</a:t>
            </a:fld>
            <a:endParaRPr lang="en-GB" dirty="0"/>
          </a:p>
        </p:txBody>
      </p:sp>
      <p:sp>
        <p:nvSpPr>
          <p:cNvPr id="23" name="Content Placeholder 5"/>
          <p:cNvSpPr txBox="1">
            <a:spLocks/>
          </p:cNvSpPr>
          <p:nvPr/>
        </p:nvSpPr>
        <p:spPr>
          <a:xfrm>
            <a:off x="480001" y="2174989"/>
            <a:ext cx="1921190" cy="769048"/>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Collider Experiments</a:t>
            </a:r>
          </a:p>
        </p:txBody>
      </p:sp>
      <p:sp>
        <p:nvSpPr>
          <p:cNvPr id="28" name="TextBox 27"/>
          <p:cNvSpPr txBox="1"/>
          <p:nvPr/>
        </p:nvSpPr>
        <p:spPr>
          <a:xfrm>
            <a:off x="239600" y="6055380"/>
            <a:ext cx="5503332" cy="523220"/>
          </a:xfrm>
          <a:prstGeom prst="rect">
            <a:avLst/>
          </a:prstGeom>
          <a:noFill/>
        </p:spPr>
        <p:txBody>
          <a:bodyPr wrap="square" rtlCol="0">
            <a:spAutoFit/>
          </a:bodyPr>
          <a:lstStyle/>
          <a:p>
            <a:r>
              <a:rPr lang="de-DE" sz="1400" b="1" i="1" dirty="0"/>
              <a:t>Image credits: Friman et al., The CBM Physics Book, Springer (2010)</a:t>
            </a:r>
          </a:p>
          <a:p>
            <a:r>
              <a:rPr lang="de-DE" sz="1400" b="1" i="1" dirty="0"/>
              <a:t>	   T. Galatyuk, WE-Heraeus Physics School – 2017</a:t>
            </a: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47491"/>
            <a:ext cx="327122" cy="21602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53693"/>
          <a:stretch/>
        </p:blipFill>
        <p:spPr>
          <a:xfrm>
            <a:off x="1215713" y="780801"/>
            <a:ext cx="3317690" cy="1169056"/>
          </a:xfrm>
          <a:prstGeom prst="rect">
            <a:avLst/>
          </a:prstGeom>
        </p:spPr>
      </p:pic>
    </p:spTree>
    <p:extLst>
      <p:ext uri="{BB962C8B-B14F-4D97-AF65-F5344CB8AC3E}">
        <p14:creationId xmlns:p14="http://schemas.microsoft.com/office/powerpoint/2010/main" val="24117043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enger\AppData\Local\Microsoft\Windows\Temporary Internet Files\Content.Outlook\JE4H31NI\20190711_1616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32" r="22885"/>
          <a:stretch/>
        </p:blipFill>
        <p:spPr bwMode="auto">
          <a:xfrm rot="5400000">
            <a:off x="3368407" y="250881"/>
            <a:ext cx="5671185" cy="6839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EB8B84-8022-4CDF-86DA-8BE271F95788}"/>
              </a:ext>
            </a:extLst>
          </p:cNvPr>
          <p:cNvSpPr>
            <a:spLocks noGrp="1"/>
          </p:cNvSpPr>
          <p:nvPr>
            <p:ph type="title"/>
          </p:nvPr>
        </p:nvSpPr>
        <p:spPr/>
        <p:txBody>
          <a:bodyPr/>
          <a:lstStyle/>
          <a:p>
            <a:r>
              <a:rPr lang="en-US" dirty="0">
                <a:solidFill>
                  <a:prstClr val="white"/>
                </a:solidFill>
              </a:rPr>
              <a:t>A</a:t>
            </a:r>
            <a:r>
              <a:rPr lang="en-US" sz="2800" dirty="0">
                <a:solidFill>
                  <a:prstClr val="white"/>
                </a:solidFill>
              </a:rPr>
              <a:t>LMOST</a:t>
            </a:r>
            <a:r>
              <a:rPr lang="en-US" dirty="0">
                <a:solidFill>
                  <a:prstClr val="white"/>
                </a:solidFill>
              </a:rPr>
              <a:t> T</a:t>
            </a:r>
            <a:r>
              <a:rPr lang="en-US" sz="2800" dirty="0">
                <a:solidFill>
                  <a:prstClr val="white"/>
                </a:solidFill>
              </a:rPr>
              <a:t>HERE…</a:t>
            </a:r>
            <a:endParaRPr lang="en-DE" dirty="0"/>
          </a:p>
        </p:txBody>
      </p:sp>
      <p:sp>
        <p:nvSpPr>
          <p:cNvPr id="4" name="Date Placeholder 3">
            <a:extLst>
              <a:ext uri="{FF2B5EF4-FFF2-40B4-BE49-F238E27FC236}">
                <a16:creationId xmlns:a16="http://schemas.microsoft.com/office/drawing/2014/main" id="{FAA7458E-B074-4D19-8171-5A2D98CA0D2D}"/>
              </a:ext>
            </a:extLst>
          </p:cNvPr>
          <p:cNvSpPr>
            <a:spLocks noGrp="1"/>
          </p:cNvSpPr>
          <p:nvPr>
            <p:ph type="dt" sz="half" idx="10"/>
          </p:nvPr>
        </p:nvSpPr>
        <p:spPr/>
        <p:txBody>
          <a:bodyPr/>
          <a:lstStyle/>
          <a:p>
            <a:r>
              <a:rPr lang="en-DE"/>
              <a:t>16/01/2020 - Hirschegg 2020</a:t>
            </a:r>
            <a:endParaRPr lang="en-GB" dirty="0"/>
          </a:p>
        </p:txBody>
      </p:sp>
      <p:sp>
        <p:nvSpPr>
          <p:cNvPr id="5" name="Footer Placeholder 4">
            <a:extLst>
              <a:ext uri="{FF2B5EF4-FFF2-40B4-BE49-F238E27FC236}">
                <a16:creationId xmlns:a16="http://schemas.microsoft.com/office/drawing/2014/main" id="{660B2B53-285E-4616-ACCB-C33E3746AFA5}"/>
              </a:ext>
            </a:extLst>
          </p:cNvPr>
          <p:cNvSpPr>
            <a:spLocks noGrp="1"/>
          </p:cNvSpPr>
          <p:nvPr>
            <p:ph type="ftr" sz="quarter" idx="11"/>
          </p:nvPr>
        </p:nvSpPr>
        <p:spPr/>
        <p:txBody>
          <a:bodyPr/>
          <a:lstStyle/>
          <a:p>
            <a:r>
              <a:rPr lang="en-US"/>
              <a:t>K. Agarwal - Nuclear (and Neutron) EOS with CBM-FAIR</a:t>
            </a:r>
            <a:endParaRPr lang="en-GB" dirty="0"/>
          </a:p>
        </p:txBody>
      </p:sp>
      <p:sp>
        <p:nvSpPr>
          <p:cNvPr id="6" name="Slide Number Placeholder 5">
            <a:extLst>
              <a:ext uri="{FF2B5EF4-FFF2-40B4-BE49-F238E27FC236}">
                <a16:creationId xmlns:a16="http://schemas.microsoft.com/office/drawing/2014/main" id="{7679447C-7027-4A5F-ADCF-991D8FC34329}"/>
              </a:ext>
            </a:extLst>
          </p:cNvPr>
          <p:cNvSpPr>
            <a:spLocks noGrp="1"/>
          </p:cNvSpPr>
          <p:nvPr>
            <p:ph type="sldNum" sz="quarter" idx="12"/>
          </p:nvPr>
        </p:nvSpPr>
        <p:spPr/>
        <p:txBody>
          <a:bodyPr/>
          <a:lstStyle/>
          <a:p>
            <a:fld id="{2A4535BA-AEF2-4785-BF1B-EDE950106C20}" type="slidenum">
              <a:rPr lang="en-GB" smtClean="0"/>
              <a:pPr/>
              <a:t>80</a:t>
            </a:fld>
            <a:endParaRPr lang="en-GB" dirty="0"/>
          </a:p>
        </p:txBody>
      </p:sp>
    </p:spTree>
    <p:extLst>
      <p:ext uri="{BB962C8B-B14F-4D97-AF65-F5344CB8AC3E}">
        <p14:creationId xmlns:p14="http://schemas.microsoft.com/office/powerpoint/2010/main" val="11168378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BC199E-6A52-4573-81B2-629246EFC92C}"/>
              </a:ext>
            </a:extLst>
          </p:cNvPr>
          <p:cNvSpPr>
            <a:spLocks noGrp="1"/>
          </p:cNvSpPr>
          <p:nvPr>
            <p:ph type="title"/>
          </p:nvPr>
        </p:nvSpPr>
        <p:spPr>
          <a:xfrm>
            <a:off x="-1" y="0"/>
            <a:ext cx="12192000" cy="1071647"/>
          </a:xfrm>
        </p:spPr>
        <p:txBody>
          <a:bodyPr/>
          <a:lstStyle/>
          <a:p>
            <a:r>
              <a:rPr lang="en-US" dirty="0"/>
              <a:t>T</a:t>
            </a:r>
            <a:r>
              <a:rPr lang="en-US" sz="4800" dirty="0"/>
              <a:t>HANKS</a:t>
            </a:r>
            <a:r>
              <a:rPr lang="en-US" dirty="0"/>
              <a:t> A L</a:t>
            </a:r>
            <a:r>
              <a:rPr lang="en-US" sz="4800" dirty="0"/>
              <a:t>OT</a:t>
            </a:r>
            <a:r>
              <a:rPr lang="en-US" dirty="0"/>
              <a:t> F</a:t>
            </a:r>
            <a:r>
              <a:rPr lang="en-US" sz="4800" dirty="0"/>
              <a:t>OR</a:t>
            </a:r>
            <a:r>
              <a:rPr lang="en-US" dirty="0"/>
              <a:t> Y</a:t>
            </a:r>
            <a:r>
              <a:rPr lang="en-US" sz="4800" dirty="0"/>
              <a:t>OUR</a:t>
            </a:r>
            <a:r>
              <a:rPr lang="en-US" dirty="0"/>
              <a:t> A</a:t>
            </a:r>
            <a:r>
              <a:rPr lang="en-US" sz="4800" dirty="0"/>
              <a:t>TTENTION </a:t>
            </a:r>
            <a:r>
              <a:rPr lang="en-US" dirty="0">
                <a:sym typeface="Wingdings" panose="05000000000000000000" pitchFamily="2" charset="2"/>
              </a:rPr>
              <a:t></a:t>
            </a:r>
            <a:endParaRPr lang="en-DE" dirty="0"/>
          </a:p>
        </p:txBody>
      </p:sp>
      <p:sp>
        <p:nvSpPr>
          <p:cNvPr id="3" name="Date Placeholder 2">
            <a:extLst>
              <a:ext uri="{FF2B5EF4-FFF2-40B4-BE49-F238E27FC236}">
                <a16:creationId xmlns:a16="http://schemas.microsoft.com/office/drawing/2014/main" id="{420EE9F4-D695-423F-9394-21E601E0C883}"/>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DB2B3A66-B508-4FFA-888E-2ED4550A1F4E}"/>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837B5E03-ACDA-43A4-8F2C-A8A760E0DCCD}"/>
              </a:ext>
            </a:extLst>
          </p:cNvPr>
          <p:cNvSpPr>
            <a:spLocks noGrp="1"/>
          </p:cNvSpPr>
          <p:nvPr>
            <p:ph type="sldNum" sz="quarter" idx="12"/>
          </p:nvPr>
        </p:nvSpPr>
        <p:spPr/>
        <p:txBody>
          <a:bodyPr/>
          <a:lstStyle/>
          <a:p>
            <a:fld id="{2A4535BA-AEF2-4785-BF1B-EDE950106C20}" type="slidenum">
              <a:rPr lang="en-GB" smtClean="0"/>
              <a:pPr/>
              <a:t>81</a:t>
            </a:fld>
            <a:endParaRPr lang="en-GB" dirty="0"/>
          </a:p>
        </p:txBody>
      </p:sp>
      <p:pic>
        <p:nvPicPr>
          <p:cNvPr id="6" name="Picture 5">
            <a:extLst>
              <a:ext uri="{FF2B5EF4-FFF2-40B4-BE49-F238E27FC236}">
                <a16:creationId xmlns:a16="http://schemas.microsoft.com/office/drawing/2014/main" id="{4F8B89BE-3F09-4416-826D-968E9C3E8668}"/>
              </a:ext>
            </a:extLst>
          </p:cNvPr>
          <p:cNvPicPr>
            <a:picLocks noChangeAspect="1"/>
          </p:cNvPicPr>
          <p:nvPr/>
        </p:nvPicPr>
        <p:blipFill>
          <a:blip r:embed="rId2"/>
          <a:stretch>
            <a:fillRect/>
          </a:stretch>
        </p:blipFill>
        <p:spPr>
          <a:xfrm>
            <a:off x="-1" y="1946410"/>
            <a:ext cx="12191999" cy="3699587"/>
          </a:xfrm>
          <a:prstGeom prst="rect">
            <a:avLst/>
          </a:prstGeom>
        </p:spPr>
      </p:pic>
    </p:spTree>
    <p:extLst>
      <p:ext uri="{BB962C8B-B14F-4D97-AF65-F5344CB8AC3E}">
        <p14:creationId xmlns:p14="http://schemas.microsoft.com/office/powerpoint/2010/main" val="21051271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DE1A-81EB-45C4-82EF-1F597FD42E00}"/>
              </a:ext>
            </a:extLst>
          </p:cNvPr>
          <p:cNvSpPr>
            <a:spLocks noGrp="1"/>
          </p:cNvSpPr>
          <p:nvPr>
            <p:ph type="title"/>
          </p:nvPr>
        </p:nvSpPr>
        <p:spPr/>
        <p:txBody>
          <a:bodyPr/>
          <a:lstStyle/>
          <a:p>
            <a:r>
              <a:rPr lang="en-US" dirty="0"/>
              <a:t>B</a:t>
            </a:r>
            <a:r>
              <a:rPr lang="en-US" sz="4800" dirty="0"/>
              <a:t>ACK</a:t>
            </a:r>
            <a:r>
              <a:rPr lang="en-US" dirty="0"/>
              <a:t>-U</a:t>
            </a:r>
            <a:r>
              <a:rPr lang="en-US" sz="4800" dirty="0"/>
              <a:t>P</a:t>
            </a:r>
            <a:br>
              <a:rPr lang="en-US" dirty="0"/>
            </a:br>
            <a:r>
              <a:rPr lang="en-US" dirty="0"/>
              <a:t>A</a:t>
            </a:r>
            <a:r>
              <a:rPr lang="en-US" sz="4800" dirty="0"/>
              <a:t>DDITIONAL</a:t>
            </a:r>
            <a:r>
              <a:rPr lang="en-US" dirty="0"/>
              <a:t> S</a:t>
            </a:r>
            <a:r>
              <a:rPr lang="en-US" sz="4800" dirty="0"/>
              <a:t>LIDES</a:t>
            </a:r>
            <a:endParaRPr lang="en-DE" dirty="0"/>
          </a:p>
        </p:txBody>
      </p:sp>
      <p:sp>
        <p:nvSpPr>
          <p:cNvPr id="3" name="Date Placeholder 2">
            <a:extLst>
              <a:ext uri="{FF2B5EF4-FFF2-40B4-BE49-F238E27FC236}">
                <a16:creationId xmlns:a16="http://schemas.microsoft.com/office/drawing/2014/main" id="{08D697C9-82CE-4C9B-A601-4E0D6E4066E2}"/>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75F6E06F-6DB7-4D8E-966F-2B2A59FE7A6E}"/>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3F12E8E2-ED30-49C8-A191-466AA53BEF0A}"/>
              </a:ext>
            </a:extLst>
          </p:cNvPr>
          <p:cNvSpPr>
            <a:spLocks noGrp="1"/>
          </p:cNvSpPr>
          <p:nvPr>
            <p:ph type="sldNum" sz="quarter" idx="12"/>
          </p:nvPr>
        </p:nvSpPr>
        <p:spPr/>
        <p:txBody>
          <a:bodyPr/>
          <a:lstStyle/>
          <a:p>
            <a:fld id="{2A4535BA-AEF2-4785-BF1B-EDE950106C20}" type="slidenum">
              <a:rPr lang="en-GB" smtClean="0"/>
              <a:pPr/>
              <a:t>82</a:t>
            </a:fld>
            <a:endParaRPr lang="en-GB" dirty="0"/>
          </a:p>
        </p:txBody>
      </p:sp>
    </p:spTree>
    <p:extLst>
      <p:ext uri="{BB962C8B-B14F-4D97-AF65-F5344CB8AC3E}">
        <p14:creationId xmlns:p14="http://schemas.microsoft.com/office/powerpoint/2010/main" val="8030366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0844-14C5-45E0-BD14-A42DD75371E4}"/>
              </a:ext>
            </a:extLst>
          </p:cNvPr>
          <p:cNvSpPr>
            <a:spLocks noGrp="1"/>
          </p:cNvSpPr>
          <p:nvPr>
            <p:ph type="title"/>
          </p:nvPr>
        </p:nvSpPr>
        <p:spPr/>
        <p:txBody>
          <a:bodyPr/>
          <a:lstStyle/>
          <a:p>
            <a:r>
              <a:rPr lang="en-US" dirty="0">
                <a:solidFill>
                  <a:prstClr val="white"/>
                </a:solidFill>
              </a:rPr>
              <a:t>H</a:t>
            </a:r>
            <a:r>
              <a:rPr lang="en-US" sz="2800" dirty="0">
                <a:solidFill>
                  <a:prstClr val="white"/>
                </a:solidFill>
              </a:rPr>
              <a:t>EAVY</a:t>
            </a:r>
            <a:r>
              <a:rPr lang="en-US" dirty="0">
                <a:solidFill>
                  <a:prstClr val="white"/>
                </a:solidFill>
              </a:rPr>
              <a:t> I</a:t>
            </a:r>
            <a:r>
              <a:rPr lang="en-US" sz="2800" dirty="0">
                <a:solidFill>
                  <a:prstClr val="white"/>
                </a:solidFill>
              </a:rPr>
              <a:t>ON</a:t>
            </a:r>
            <a:r>
              <a:rPr lang="en-US" dirty="0">
                <a:solidFill>
                  <a:prstClr val="white"/>
                </a:solidFill>
              </a:rPr>
              <a:t> C</a:t>
            </a:r>
            <a:r>
              <a:rPr lang="en-US" sz="2800" dirty="0">
                <a:solidFill>
                  <a:prstClr val="white"/>
                </a:solidFill>
              </a:rPr>
              <a:t>OLLISIONS</a:t>
            </a:r>
            <a:r>
              <a:rPr lang="en-US" dirty="0">
                <a:solidFill>
                  <a:prstClr val="white"/>
                </a:solidFill>
              </a:rPr>
              <a:t> ↔ A</a:t>
            </a:r>
            <a:r>
              <a:rPr lang="en-US" sz="2800" dirty="0">
                <a:solidFill>
                  <a:prstClr val="white"/>
                </a:solidFill>
              </a:rPr>
              <a:t>STROPHYSICAL</a:t>
            </a:r>
            <a:r>
              <a:rPr lang="en-US" dirty="0">
                <a:solidFill>
                  <a:prstClr val="white"/>
                </a:solidFill>
              </a:rPr>
              <a:t> E</a:t>
            </a:r>
            <a:r>
              <a:rPr lang="en-US" sz="2800" dirty="0">
                <a:solidFill>
                  <a:prstClr val="white"/>
                </a:solidFill>
              </a:rPr>
              <a:t>VENTS</a:t>
            </a:r>
            <a:r>
              <a:rPr lang="en-US" dirty="0">
                <a:solidFill>
                  <a:prstClr val="white"/>
                </a:solidFill>
              </a:rPr>
              <a:t> &amp; O</a:t>
            </a:r>
            <a:r>
              <a:rPr lang="en-US" sz="2800" dirty="0">
                <a:solidFill>
                  <a:prstClr val="white"/>
                </a:solidFill>
              </a:rPr>
              <a:t>BJECTS</a:t>
            </a:r>
            <a:endParaRPr lang="en-DE" dirty="0"/>
          </a:p>
        </p:txBody>
      </p:sp>
      <p:sp>
        <p:nvSpPr>
          <p:cNvPr id="3" name="Date Placeholder 2">
            <a:extLst>
              <a:ext uri="{FF2B5EF4-FFF2-40B4-BE49-F238E27FC236}">
                <a16:creationId xmlns:a16="http://schemas.microsoft.com/office/drawing/2014/main" id="{D7DA143F-5323-4039-BAFE-91D06AEB0982}"/>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7DE45557-C426-4F7B-8764-09B1164A6680}"/>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1E82784D-B4D0-46DB-9AB6-0DCC16D4401F}"/>
              </a:ext>
            </a:extLst>
          </p:cNvPr>
          <p:cNvSpPr>
            <a:spLocks noGrp="1"/>
          </p:cNvSpPr>
          <p:nvPr>
            <p:ph type="sldNum" sz="quarter" idx="12"/>
          </p:nvPr>
        </p:nvSpPr>
        <p:spPr/>
        <p:txBody>
          <a:bodyPr/>
          <a:lstStyle/>
          <a:p>
            <a:fld id="{2A4535BA-AEF2-4785-BF1B-EDE950106C20}" type="slidenum">
              <a:rPr lang="en-GB" smtClean="0"/>
              <a:pPr/>
              <a:t>83</a:t>
            </a:fld>
            <a:endParaRPr lang="en-GB" dirty="0"/>
          </a:p>
        </p:txBody>
      </p:sp>
      <p:pic>
        <p:nvPicPr>
          <p:cNvPr id="7" name="Picture 6">
            <a:extLst>
              <a:ext uri="{FF2B5EF4-FFF2-40B4-BE49-F238E27FC236}">
                <a16:creationId xmlns:a16="http://schemas.microsoft.com/office/drawing/2014/main" id="{F6F09E41-749B-46A4-9B0A-7BB9E3E91E6B}"/>
              </a:ext>
            </a:extLst>
          </p:cNvPr>
          <p:cNvPicPr>
            <a:picLocks noChangeAspect="1"/>
          </p:cNvPicPr>
          <p:nvPr/>
        </p:nvPicPr>
        <p:blipFill rotWithShape="1">
          <a:blip r:embed="rId2">
            <a:clrChange>
              <a:clrFrom>
                <a:srgbClr val="FFFFFF"/>
              </a:clrFrom>
              <a:clrTo>
                <a:srgbClr val="FFFFFF">
                  <a:alpha val="0"/>
                </a:srgbClr>
              </a:clrTo>
            </a:clrChange>
          </a:blip>
          <a:srcRect l="6069" t="17329" r="48226" b="11692"/>
          <a:stretch/>
        </p:blipFill>
        <p:spPr>
          <a:xfrm>
            <a:off x="131446" y="763113"/>
            <a:ext cx="3299075" cy="2881888"/>
          </a:xfrm>
          <a:prstGeom prst="rect">
            <a:avLst/>
          </a:prstGeom>
        </p:spPr>
      </p:pic>
      <p:pic>
        <p:nvPicPr>
          <p:cNvPr id="8" name="Picture 7">
            <a:extLst>
              <a:ext uri="{FF2B5EF4-FFF2-40B4-BE49-F238E27FC236}">
                <a16:creationId xmlns:a16="http://schemas.microsoft.com/office/drawing/2014/main" id="{A45A7AA1-B497-4FD5-A95D-8EE7E31463B3}"/>
              </a:ext>
            </a:extLst>
          </p:cNvPr>
          <p:cNvPicPr>
            <a:picLocks noChangeAspect="1"/>
          </p:cNvPicPr>
          <p:nvPr/>
        </p:nvPicPr>
        <p:blipFill rotWithShape="1">
          <a:blip r:embed="rId2">
            <a:clrChange>
              <a:clrFrom>
                <a:srgbClr val="FFFFFF"/>
              </a:clrFrom>
              <a:clrTo>
                <a:srgbClr val="FFFFFF">
                  <a:alpha val="0"/>
                </a:srgbClr>
              </a:clrTo>
            </a:clrChange>
          </a:blip>
          <a:srcRect l="53576" t="17329" r="5423" b="11692"/>
          <a:stretch/>
        </p:blipFill>
        <p:spPr>
          <a:xfrm>
            <a:off x="425006" y="3670226"/>
            <a:ext cx="3005515" cy="2926700"/>
          </a:xfrm>
          <a:prstGeom prst="rect">
            <a:avLst/>
          </a:prstGeom>
        </p:spPr>
      </p:pic>
      <p:sp>
        <p:nvSpPr>
          <p:cNvPr id="11" name="Rectangle 10">
            <a:extLst>
              <a:ext uri="{FF2B5EF4-FFF2-40B4-BE49-F238E27FC236}">
                <a16:creationId xmlns:a16="http://schemas.microsoft.com/office/drawing/2014/main" id="{07840FA3-70BB-46AF-95BD-CD76F079C911}"/>
              </a:ext>
            </a:extLst>
          </p:cNvPr>
          <p:cNvSpPr/>
          <p:nvPr/>
        </p:nvSpPr>
        <p:spPr>
          <a:xfrm>
            <a:off x="4180069" y="836974"/>
            <a:ext cx="7416000" cy="923330"/>
          </a:xfrm>
          <a:prstGeom prst="rect">
            <a:avLst/>
          </a:prstGeom>
          <a:solidFill>
            <a:srgbClr val="FFFF00"/>
          </a:solidFill>
        </p:spPr>
        <p:txBody>
          <a:bodyPr wrap="square">
            <a:spAutoFit/>
          </a:bodyPr>
          <a:lstStyle/>
          <a:p>
            <a:r>
              <a:rPr lang="en-US" b="1" dirty="0"/>
              <a:t>Based on numerical-relativity simulations of merging neutron star binaries, the emitted GW and the interior structure of the generated hyper-massive neutron stars (HMNS) have been analyzed in detail.</a:t>
            </a:r>
            <a:endParaRPr lang="en-DE" b="1" dirty="0"/>
          </a:p>
        </p:txBody>
      </p:sp>
      <p:sp>
        <p:nvSpPr>
          <p:cNvPr id="13" name="Rectangle 12">
            <a:extLst>
              <a:ext uri="{FF2B5EF4-FFF2-40B4-BE49-F238E27FC236}">
                <a16:creationId xmlns:a16="http://schemas.microsoft.com/office/drawing/2014/main" id="{6B14FCA5-9C9A-45D3-AD46-B782BF7D6EA5}"/>
              </a:ext>
            </a:extLst>
          </p:cNvPr>
          <p:cNvSpPr/>
          <p:nvPr/>
        </p:nvSpPr>
        <p:spPr>
          <a:xfrm>
            <a:off x="4180069" y="1958376"/>
            <a:ext cx="7416000" cy="3139321"/>
          </a:xfrm>
          <a:prstGeom prst="rect">
            <a:avLst/>
          </a:prstGeom>
        </p:spPr>
        <p:txBody>
          <a:bodyPr wrap="square">
            <a:spAutoFit/>
          </a:bodyPr>
          <a:lstStyle/>
          <a:p>
            <a:r>
              <a:rPr lang="en-US" b="1" dirty="0"/>
              <a:t>Distributions of the rest-mass density ρ in units of ρ0 (top panel) and the temperature (bottom panel) on the equatorial plane at a post-merger time of t = 6.34 </a:t>
            </a:r>
            <a:r>
              <a:rPr lang="en-US" b="1" dirty="0" err="1"/>
              <a:t>ms</a:t>
            </a:r>
            <a:r>
              <a:rPr lang="en-US" b="1" dirty="0"/>
              <a:t> for the LS220-M132 binary. </a:t>
            </a:r>
          </a:p>
          <a:p>
            <a:endParaRPr lang="en-US" b="1" dirty="0"/>
          </a:p>
          <a:p>
            <a:r>
              <a:rPr lang="en-US" b="1" dirty="0"/>
              <a:t>Also shown are portions of the flowlines of several tracer particles that remain close to the (x, y)-plane and for which we show only the final part of the flowlines. </a:t>
            </a:r>
          </a:p>
          <a:p>
            <a:endParaRPr lang="en-US" b="1" dirty="0"/>
          </a:p>
          <a:p>
            <a:r>
              <a:rPr lang="en-US" b="1" dirty="0"/>
              <a:t>In the top picture, the black iso-contours have been drawn at ρ/ρ0 = 0.5n (n ∈ N), while the red iso-contour indicates ρ = 3 ρ0. The temperature iso-contours (right picture) have been drawn at T = 10n MeV</a:t>
            </a:r>
            <a:endParaRPr lang="en-DE" b="1" dirty="0"/>
          </a:p>
        </p:txBody>
      </p:sp>
      <p:grpSp>
        <p:nvGrpSpPr>
          <p:cNvPr id="14" name="Group 13">
            <a:extLst>
              <a:ext uri="{FF2B5EF4-FFF2-40B4-BE49-F238E27FC236}">
                <a16:creationId xmlns:a16="http://schemas.microsoft.com/office/drawing/2014/main" id="{87AE2B69-DFC3-43A1-BDA9-1C5D1A5D9965}"/>
              </a:ext>
            </a:extLst>
          </p:cNvPr>
          <p:cNvGrpSpPr/>
          <p:nvPr/>
        </p:nvGrpSpPr>
        <p:grpSpPr>
          <a:xfrm>
            <a:off x="7670612" y="6264689"/>
            <a:ext cx="4607113" cy="308135"/>
            <a:chOff x="7861112" y="6264690"/>
            <a:chExt cx="4607113" cy="308135"/>
          </a:xfrm>
        </p:grpSpPr>
        <p:sp>
          <p:nvSpPr>
            <p:cNvPr id="15" name="TextBox 14">
              <a:extLst>
                <a:ext uri="{FF2B5EF4-FFF2-40B4-BE49-F238E27FC236}">
                  <a16:creationId xmlns:a16="http://schemas.microsoft.com/office/drawing/2014/main" id="{BDAE05AD-38E8-4C46-BD59-4A188C9A2411}"/>
                </a:ext>
              </a:extLst>
            </p:cNvPr>
            <p:cNvSpPr txBox="1"/>
            <p:nvPr/>
          </p:nvSpPr>
          <p:spPr>
            <a:xfrm>
              <a:off x="8100712" y="6264690"/>
              <a:ext cx="4367513" cy="307777"/>
            </a:xfrm>
            <a:prstGeom prst="rect">
              <a:avLst/>
            </a:prstGeom>
            <a:noFill/>
          </p:spPr>
          <p:txBody>
            <a:bodyPr wrap="square" rtlCol="0">
              <a:spAutoFit/>
            </a:bodyPr>
            <a:lstStyle/>
            <a:p>
              <a:r>
                <a:rPr lang="de-DE" sz="1400" b="1" i="1" dirty="0"/>
                <a:t>M. Hanauske et al., 2017 J. Phys.: Conf. Ser. 878 012031</a:t>
              </a:r>
            </a:p>
          </p:txBody>
        </p:sp>
        <p:pic>
          <p:nvPicPr>
            <p:cNvPr id="16" name="Picture 15">
              <a:extLst>
                <a:ext uri="{FF2B5EF4-FFF2-40B4-BE49-F238E27FC236}">
                  <a16:creationId xmlns:a16="http://schemas.microsoft.com/office/drawing/2014/main" id="{F9C2041A-6992-4CEA-84A0-33D9F5D758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1112" y="6356801"/>
              <a:ext cx="327122" cy="216024"/>
            </a:xfrm>
            <a:prstGeom prst="rect">
              <a:avLst/>
            </a:prstGeom>
          </p:spPr>
        </p:pic>
      </p:grpSp>
    </p:spTree>
    <p:extLst>
      <p:ext uri="{BB962C8B-B14F-4D97-AF65-F5344CB8AC3E}">
        <p14:creationId xmlns:p14="http://schemas.microsoft.com/office/powerpoint/2010/main" val="38427233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CA2CA5-0D17-4297-8AA7-F54642231639}"/>
              </a:ext>
            </a:extLst>
          </p:cNvPr>
          <p:cNvSpPr>
            <a:spLocks noGrp="1"/>
          </p:cNvSpPr>
          <p:nvPr>
            <p:ph type="title"/>
          </p:nvPr>
        </p:nvSpPr>
        <p:spPr/>
        <p:txBody>
          <a:bodyPr/>
          <a:lstStyle/>
          <a:p>
            <a:r>
              <a:rPr lang="en-US" dirty="0">
                <a:solidFill>
                  <a:prstClr val="white"/>
                </a:solidFill>
              </a:rPr>
              <a:t>H</a:t>
            </a:r>
            <a:r>
              <a:rPr lang="en-US" sz="2800" dirty="0">
                <a:solidFill>
                  <a:prstClr val="white"/>
                </a:solidFill>
              </a:rPr>
              <a:t>EAVY</a:t>
            </a:r>
            <a:r>
              <a:rPr lang="en-US" dirty="0">
                <a:solidFill>
                  <a:prstClr val="white"/>
                </a:solidFill>
              </a:rPr>
              <a:t> I</a:t>
            </a:r>
            <a:r>
              <a:rPr lang="en-US" sz="2800" dirty="0">
                <a:solidFill>
                  <a:prstClr val="white"/>
                </a:solidFill>
              </a:rPr>
              <a:t>ON</a:t>
            </a:r>
            <a:r>
              <a:rPr lang="en-US" dirty="0">
                <a:solidFill>
                  <a:prstClr val="white"/>
                </a:solidFill>
              </a:rPr>
              <a:t> C</a:t>
            </a:r>
            <a:r>
              <a:rPr lang="en-US" sz="2800" dirty="0">
                <a:solidFill>
                  <a:prstClr val="white"/>
                </a:solidFill>
              </a:rPr>
              <a:t>OLLISIONS</a:t>
            </a:r>
            <a:r>
              <a:rPr lang="en-US" dirty="0">
                <a:solidFill>
                  <a:prstClr val="white"/>
                </a:solidFill>
              </a:rPr>
              <a:t> ↔ A</a:t>
            </a:r>
            <a:r>
              <a:rPr lang="en-US" sz="2800" dirty="0">
                <a:solidFill>
                  <a:prstClr val="white"/>
                </a:solidFill>
              </a:rPr>
              <a:t>STROPHYSICAL</a:t>
            </a:r>
            <a:r>
              <a:rPr lang="en-US" dirty="0">
                <a:solidFill>
                  <a:prstClr val="white"/>
                </a:solidFill>
              </a:rPr>
              <a:t> E</a:t>
            </a:r>
            <a:r>
              <a:rPr lang="en-US" sz="2800" dirty="0">
                <a:solidFill>
                  <a:prstClr val="white"/>
                </a:solidFill>
              </a:rPr>
              <a:t>VENTS</a:t>
            </a:r>
            <a:r>
              <a:rPr lang="en-US" dirty="0">
                <a:solidFill>
                  <a:prstClr val="white"/>
                </a:solidFill>
              </a:rPr>
              <a:t> &amp; O</a:t>
            </a:r>
            <a:r>
              <a:rPr lang="en-US" sz="2800" dirty="0">
                <a:solidFill>
                  <a:prstClr val="white"/>
                </a:solidFill>
              </a:rPr>
              <a:t>BJECTS</a:t>
            </a:r>
            <a:endParaRPr lang="en-DE" dirty="0"/>
          </a:p>
        </p:txBody>
      </p:sp>
      <p:sp>
        <p:nvSpPr>
          <p:cNvPr id="3" name="Date Placeholder 2">
            <a:extLst>
              <a:ext uri="{FF2B5EF4-FFF2-40B4-BE49-F238E27FC236}">
                <a16:creationId xmlns:a16="http://schemas.microsoft.com/office/drawing/2014/main" id="{38DC4AA6-1365-4940-AFAA-52EA9F06CDCD}"/>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46AE9162-EC5D-4EEA-9624-BB4BAE3DDF6A}"/>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0E2BC88-CDFA-475E-916C-6B4B1F178DEB}"/>
              </a:ext>
            </a:extLst>
          </p:cNvPr>
          <p:cNvSpPr>
            <a:spLocks noGrp="1"/>
          </p:cNvSpPr>
          <p:nvPr>
            <p:ph type="sldNum" sz="quarter" idx="12"/>
          </p:nvPr>
        </p:nvSpPr>
        <p:spPr/>
        <p:txBody>
          <a:bodyPr/>
          <a:lstStyle/>
          <a:p>
            <a:fld id="{2A4535BA-AEF2-4785-BF1B-EDE950106C20}" type="slidenum">
              <a:rPr lang="en-GB" smtClean="0"/>
              <a:pPr/>
              <a:t>84</a:t>
            </a:fld>
            <a:endParaRPr lang="en-GB" dirty="0"/>
          </a:p>
        </p:txBody>
      </p:sp>
      <p:pic>
        <p:nvPicPr>
          <p:cNvPr id="9" name="Picture 8">
            <a:extLst>
              <a:ext uri="{FF2B5EF4-FFF2-40B4-BE49-F238E27FC236}">
                <a16:creationId xmlns:a16="http://schemas.microsoft.com/office/drawing/2014/main" id="{ADCD6A11-CAFA-418F-BE89-D91EB5BA3AEC}"/>
              </a:ext>
            </a:extLst>
          </p:cNvPr>
          <p:cNvPicPr>
            <a:picLocks noChangeAspect="1"/>
          </p:cNvPicPr>
          <p:nvPr/>
        </p:nvPicPr>
        <p:blipFill rotWithShape="1">
          <a:blip r:embed="rId2">
            <a:clrChange>
              <a:clrFrom>
                <a:srgbClr val="FFFFFF"/>
              </a:clrFrom>
              <a:clrTo>
                <a:srgbClr val="FFFFFF">
                  <a:alpha val="0"/>
                </a:srgbClr>
              </a:clrTo>
            </a:clrChange>
          </a:blip>
          <a:srcRect l="5920" t="26617" r="50468" b="15406"/>
          <a:stretch/>
        </p:blipFill>
        <p:spPr>
          <a:xfrm>
            <a:off x="0" y="1033144"/>
            <a:ext cx="3744000" cy="2799663"/>
          </a:xfrm>
          <a:prstGeom prst="rect">
            <a:avLst/>
          </a:prstGeom>
        </p:spPr>
      </p:pic>
      <p:sp>
        <p:nvSpPr>
          <p:cNvPr id="10" name="Textfeld 18">
            <a:extLst>
              <a:ext uri="{FF2B5EF4-FFF2-40B4-BE49-F238E27FC236}">
                <a16:creationId xmlns:a16="http://schemas.microsoft.com/office/drawing/2014/main" id="{74132676-10F5-472F-9F1F-3FFB185BB5F9}"/>
              </a:ext>
            </a:extLst>
          </p:cNvPr>
          <p:cNvSpPr txBox="1"/>
          <p:nvPr/>
        </p:nvSpPr>
        <p:spPr>
          <a:xfrm>
            <a:off x="4060820" y="989215"/>
            <a:ext cx="7873828" cy="707886"/>
          </a:xfrm>
          <a:prstGeom prst="rect">
            <a:avLst/>
          </a:prstGeom>
          <a:solidFill>
            <a:srgbClr val="92D050"/>
          </a:solidFill>
        </p:spPr>
        <p:txBody>
          <a:bodyPr wrap="square" rtlCol="0" anchor="ctr">
            <a:spAutoFit/>
          </a:bodyPr>
          <a:lstStyle/>
          <a:p>
            <a:pPr algn="ctr"/>
            <a:r>
              <a:rPr lang="de-DE" sz="2000" b="1" i="1" dirty="0">
                <a:solidFill>
                  <a:srgbClr val="002060"/>
                </a:solidFill>
              </a:rPr>
              <a:t>1.5 AGeV Au+Au (b = 5 fm, non-central), SIS18 Experiments at GSI</a:t>
            </a:r>
          </a:p>
          <a:p>
            <a:pPr algn="ctr"/>
            <a:r>
              <a:rPr lang="en-US" sz="2000" b="1" i="1" dirty="0">
                <a:solidFill>
                  <a:srgbClr val="002060"/>
                </a:solidFill>
              </a:rPr>
              <a:t>(Snap-shot of the densities at t = 15fm/c </a:t>
            </a:r>
            <a:r>
              <a:rPr lang="en-US" sz="2000" b="1" i="1" dirty="0">
                <a:solidFill>
                  <a:srgbClr val="002060"/>
                </a:solidFill>
                <a:sym typeface="Wingdings" panose="05000000000000000000" pitchFamily="2" charset="2"/>
              </a:rPr>
              <a:t> </a:t>
            </a:r>
            <a:r>
              <a:rPr lang="en-US" sz="2000" b="1" i="1" dirty="0">
                <a:solidFill>
                  <a:srgbClr val="002060"/>
                </a:solidFill>
              </a:rPr>
              <a:t>partially in local equilibrium)</a:t>
            </a:r>
            <a:endParaRPr lang="de-DE" sz="2000" b="1" i="1" dirty="0">
              <a:solidFill>
                <a:srgbClr val="002060"/>
              </a:solidFill>
            </a:endParaRPr>
          </a:p>
        </p:txBody>
      </p:sp>
      <p:grpSp>
        <p:nvGrpSpPr>
          <p:cNvPr id="11" name="Group 10">
            <a:extLst>
              <a:ext uri="{FF2B5EF4-FFF2-40B4-BE49-F238E27FC236}">
                <a16:creationId xmlns:a16="http://schemas.microsoft.com/office/drawing/2014/main" id="{3C729348-D472-41ED-B92E-81B340507B22}"/>
              </a:ext>
            </a:extLst>
          </p:cNvPr>
          <p:cNvGrpSpPr/>
          <p:nvPr/>
        </p:nvGrpSpPr>
        <p:grpSpPr>
          <a:xfrm>
            <a:off x="7670612" y="6264689"/>
            <a:ext cx="4607113" cy="308135"/>
            <a:chOff x="7861112" y="6264690"/>
            <a:chExt cx="4607113" cy="308135"/>
          </a:xfrm>
        </p:grpSpPr>
        <p:sp>
          <p:nvSpPr>
            <p:cNvPr id="12" name="TextBox 11">
              <a:extLst>
                <a:ext uri="{FF2B5EF4-FFF2-40B4-BE49-F238E27FC236}">
                  <a16:creationId xmlns:a16="http://schemas.microsoft.com/office/drawing/2014/main" id="{2BB137C9-B0ED-433A-A854-97C429D56906}"/>
                </a:ext>
              </a:extLst>
            </p:cNvPr>
            <p:cNvSpPr txBox="1"/>
            <p:nvPr/>
          </p:nvSpPr>
          <p:spPr>
            <a:xfrm>
              <a:off x="8100712" y="6264690"/>
              <a:ext cx="4367513" cy="307777"/>
            </a:xfrm>
            <a:prstGeom prst="rect">
              <a:avLst/>
            </a:prstGeom>
            <a:noFill/>
          </p:spPr>
          <p:txBody>
            <a:bodyPr wrap="square" rtlCol="0">
              <a:spAutoFit/>
            </a:bodyPr>
            <a:lstStyle/>
            <a:p>
              <a:r>
                <a:rPr lang="de-DE" sz="1400" b="1" i="1" dirty="0"/>
                <a:t>M. Hanauske et al., 2017 J. Phys.: Conf. Ser. 878 012031</a:t>
              </a:r>
            </a:p>
          </p:txBody>
        </p:sp>
        <p:pic>
          <p:nvPicPr>
            <p:cNvPr id="13" name="Picture 12">
              <a:extLst>
                <a:ext uri="{FF2B5EF4-FFF2-40B4-BE49-F238E27FC236}">
                  <a16:creationId xmlns:a16="http://schemas.microsoft.com/office/drawing/2014/main" id="{115B3D89-1889-466F-A720-F1AECB6609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1112" y="6356801"/>
              <a:ext cx="327122" cy="216024"/>
            </a:xfrm>
            <a:prstGeom prst="rect">
              <a:avLst/>
            </a:prstGeom>
          </p:spPr>
        </p:pic>
      </p:grpSp>
      <p:pic>
        <p:nvPicPr>
          <p:cNvPr id="14" name="Picture 13">
            <a:extLst>
              <a:ext uri="{FF2B5EF4-FFF2-40B4-BE49-F238E27FC236}">
                <a16:creationId xmlns:a16="http://schemas.microsoft.com/office/drawing/2014/main" id="{802FCCFF-23CC-4302-B8D9-357C07AC63F7}"/>
              </a:ext>
            </a:extLst>
          </p:cNvPr>
          <p:cNvPicPr>
            <a:picLocks noChangeAspect="1"/>
          </p:cNvPicPr>
          <p:nvPr/>
        </p:nvPicPr>
        <p:blipFill rotWithShape="1">
          <a:blip r:embed="rId2">
            <a:clrChange>
              <a:clrFrom>
                <a:srgbClr val="FFFFFF"/>
              </a:clrFrom>
              <a:clrTo>
                <a:srgbClr val="FFFFFF">
                  <a:alpha val="0"/>
                </a:srgbClr>
              </a:clrTo>
            </a:clrChange>
          </a:blip>
          <a:srcRect l="50370" t="26617" r="3782" b="15406"/>
          <a:stretch/>
        </p:blipFill>
        <p:spPr>
          <a:xfrm>
            <a:off x="-96000" y="3796646"/>
            <a:ext cx="3935929" cy="2799663"/>
          </a:xfrm>
          <a:prstGeom prst="rect">
            <a:avLst/>
          </a:prstGeom>
        </p:spPr>
      </p:pic>
      <p:sp>
        <p:nvSpPr>
          <p:cNvPr id="16" name="TextBox 15">
            <a:extLst>
              <a:ext uri="{FF2B5EF4-FFF2-40B4-BE49-F238E27FC236}">
                <a16:creationId xmlns:a16="http://schemas.microsoft.com/office/drawing/2014/main" id="{FB3C7FD6-1474-4AF3-8830-1AE6F347A717}"/>
              </a:ext>
            </a:extLst>
          </p:cNvPr>
          <p:cNvSpPr txBox="1"/>
          <p:nvPr/>
        </p:nvSpPr>
        <p:spPr>
          <a:xfrm>
            <a:off x="3839929" y="2244219"/>
            <a:ext cx="8352070"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The contour where the density exceeds two times nuclear ground state density is highlighted (black dashed line). </a:t>
            </a:r>
          </a:p>
          <a:p>
            <a:pPr marL="285750" indent="-285750">
              <a:buFont typeface="Arial" panose="020B0604020202020204" pitchFamily="34" charset="0"/>
              <a:buChar char="•"/>
            </a:pPr>
            <a:r>
              <a:rPr lang="en-US" b="1" dirty="0"/>
              <a:t>The densities where calculated using the </a:t>
            </a:r>
            <a:r>
              <a:rPr lang="en-US" b="1" dirty="0" err="1"/>
              <a:t>UrQMD</a:t>
            </a:r>
            <a:r>
              <a:rPr lang="en-US" b="1" dirty="0"/>
              <a:t> transport model.</a:t>
            </a:r>
            <a:endParaRPr lang="en-DE" b="1" dirty="0"/>
          </a:p>
        </p:txBody>
      </p:sp>
      <p:sp>
        <p:nvSpPr>
          <p:cNvPr id="17" name="TextBox 16">
            <a:extLst>
              <a:ext uri="{FF2B5EF4-FFF2-40B4-BE49-F238E27FC236}">
                <a16:creationId xmlns:a16="http://schemas.microsoft.com/office/drawing/2014/main" id="{CF07B1C8-7675-4E63-8611-0D6D971BD543}"/>
              </a:ext>
            </a:extLst>
          </p:cNvPr>
          <p:cNvSpPr txBox="1"/>
          <p:nvPr/>
        </p:nvSpPr>
        <p:spPr>
          <a:xfrm>
            <a:off x="3839929" y="3792789"/>
            <a:ext cx="8352070"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The contour where the density exceeds 80 MeV is highlighted (black dashed line). </a:t>
            </a:r>
          </a:p>
          <a:p>
            <a:pPr marL="285750" indent="-285750">
              <a:buFont typeface="Arial" panose="020B0604020202020204" pitchFamily="34" charset="0"/>
              <a:buChar char="•"/>
            </a:pPr>
            <a:r>
              <a:rPr lang="en-US" b="1" dirty="0"/>
              <a:t>The temperature has been calculated from the density and energy density using the </a:t>
            </a:r>
            <a:r>
              <a:rPr lang="en-US" b="1" dirty="0" err="1"/>
              <a:t>QχP</a:t>
            </a:r>
            <a:r>
              <a:rPr lang="en-US" b="1" dirty="0"/>
              <a:t> model (Quark-Hadron Chiral Parity Doublet Model) for the equation of state</a:t>
            </a:r>
            <a:endParaRPr lang="en-DE" b="1" dirty="0"/>
          </a:p>
        </p:txBody>
      </p:sp>
    </p:spTree>
    <p:extLst>
      <p:ext uri="{BB962C8B-B14F-4D97-AF65-F5344CB8AC3E}">
        <p14:creationId xmlns:p14="http://schemas.microsoft.com/office/powerpoint/2010/main" val="5476109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CA2CA5-0D17-4297-8AA7-F54642231639}"/>
              </a:ext>
            </a:extLst>
          </p:cNvPr>
          <p:cNvSpPr>
            <a:spLocks noGrp="1"/>
          </p:cNvSpPr>
          <p:nvPr>
            <p:ph type="title"/>
          </p:nvPr>
        </p:nvSpPr>
        <p:spPr/>
        <p:txBody>
          <a:bodyPr/>
          <a:lstStyle/>
          <a:p>
            <a:r>
              <a:rPr lang="en-US" dirty="0">
                <a:solidFill>
                  <a:prstClr val="white"/>
                </a:solidFill>
              </a:rPr>
              <a:t>H</a:t>
            </a:r>
            <a:r>
              <a:rPr lang="en-US" sz="2800" dirty="0">
                <a:solidFill>
                  <a:prstClr val="white"/>
                </a:solidFill>
              </a:rPr>
              <a:t>EAVY</a:t>
            </a:r>
            <a:r>
              <a:rPr lang="en-US" dirty="0">
                <a:solidFill>
                  <a:prstClr val="white"/>
                </a:solidFill>
              </a:rPr>
              <a:t> I</a:t>
            </a:r>
            <a:r>
              <a:rPr lang="en-US" sz="2800" dirty="0">
                <a:solidFill>
                  <a:prstClr val="white"/>
                </a:solidFill>
              </a:rPr>
              <a:t>ON</a:t>
            </a:r>
            <a:r>
              <a:rPr lang="en-US" dirty="0">
                <a:solidFill>
                  <a:prstClr val="white"/>
                </a:solidFill>
              </a:rPr>
              <a:t> C</a:t>
            </a:r>
            <a:r>
              <a:rPr lang="en-US" sz="2800" dirty="0">
                <a:solidFill>
                  <a:prstClr val="white"/>
                </a:solidFill>
              </a:rPr>
              <a:t>OLLISIONS</a:t>
            </a:r>
            <a:r>
              <a:rPr lang="en-US" dirty="0">
                <a:solidFill>
                  <a:prstClr val="white"/>
                </a:solidFill>
              </a:rPr>
              <a:t> ↔ A</a:t>
            </a:r>
            <a:r>
              <a:rPr lang="en-US" sz="2800" dirty="0">
                <a:solidFill>
                  <a:prstClr val="white"/>
                </a:solidFill>
              </a:rPr>
              <a:t>STROPHYSICAL</a:t>
            </a:r>
            <a:r>
              <a:rPr lang="en-US" dirty="0">
                <a:solidFill>
                  <a:prstClr val="white"/>
                </a:solidFill>
              </a:rPr>
              <a:t> E</a:t>
            </a:r>
            <a:r>
              <a:rPr lang="en-US" sz="2800" dirty="0">
                <a:solidFill>
                  <a:prstClr val="white"/>
                </a:solidFill>
              </a:rPr>
              <a:t>VENTS</a:t>
            </a:r>
            <a:r>
              <a:rPr lang="en-US" dirty="0">
                <a:solidFill>
                  <a:prstClr val="white"/>
                </a:solidFill>
              </a:rPr>
              <a:t> &amp; O</a:t>
            </a:r>
            <a:r>
              <a:rPr lang="en-US" sz="2800" dirty="0">
                <a:solidFill>
                  <a:prstClr val="white"/>
                </a:solidFill>
              </a:rPr>
              <a:t>BJECTS</a:t>
            </a:r>
            <a:endParaRPr lang="en-DE" dirty="0"/>
          </a:p>
        </p:txBody>
      </p:sp>
      <p:sp>
        <p:nvSpPr>
          <p:cNvPr id="3" name="Date Placeholder 2">
            <a:extLst>
              <a:ext uri="{FF2B5EF4-FFF2-40B4-BE49-F238E27FC236}">
                <a16:creationId xmlns:a16="http://schemas.microsoft.com/office/drawing/2014/main" id="{38DC4AA6-1365-4940-AFAA-52EA9F06CDCD}"/>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46AE9162-EC5D-4EEA-9624-BB4BAE3DDF6A}"/>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0E2BC88-CDFA-475E-916C-6B4B1F178DEB}"/>
              </a:ext>
            </a:extLst>
          </p:cNvPr>
          <p:cNvSpPr>
            <a:spLocks noGrp="1"/>
          </p:cNvSpPr>
          <p:nvPr>
            <p:ph type="sldNum" sz="quarter" idx="12"/>
          </p:nvPr>
        </p:nvSpPr>
        <p:spPr/>
        <p:txBody>
          <a:bodyPr/>
          <a:lstStyle/>
          <a:p>
            <a:fld id="{2A4535BA-AEF2-4785-BF1B-EDE950106C20}" type="slidenum">
              <a:rPr lang="en-GB" smtClean="0"/>
              <a:pPr/>
              <a:t>85</a:t>
            </a:fld>
            <a:endParaRPr lang="en-GB" dirty="0"/>
          </a:p>
        </p:txBody>
      </p:sp>
      <p:pic>
        <p:nvPicPr>
          <p:cNvPr id="9" name="Picture 8">
            <a:extLst>
              <a:ext uri="{FF2B5EF4-FFF2-40B4-BE49-F238E27FC236}">
                <a16:creationId xmlns:a16="http://schemas.microsoft.com/office/drawing/2014/main" id="{ADCD6A11-CAFA-418F-BE89-D91EB5BA3AEC}"/>
              </a:ext>
            </a:extLst>
          </p:cNvPr>
          <p:cNvPicPr>
            <a:picLocks noChangeAspect="1"/>
          </p:cNvPicPr>
          <p:nvPr/>
        </p:nvPicPr>
        <p:blipFill rotWithShape="1">
          <a:blip r:embed="rId2">
            <a:clrChange>
              <a:clrFrom>
                <a:srgbClr val="FFFFFF"/>
              </a:clrFrom>
              <a:clrTo>
                <a:srgbClr val="FFFFFF">
                  <a:alpha val="0"/>
                </a:srgbClr>
              </a:clrTo>
            </a:clrChange>
          </a:blip>
          <a:srcRect l="5920" t="26617" r="50468" b="15406"/>
          <a:stretch/>
        </p:blipFill>
        <p:spPr>
          <a:xfrm>
            <a:off x="0" y="1033144"/>
            <a:ext cx="3744000" cy="2799663"/>
          </a:xfrm>
          <a:prstGeom prst="rect">
            <a:avLst/>
          </a:prstGeom>
        </p:spPr>
      </p:pic>
      <p:sp>
        <p:nvSpPr>
          <p:cNvPr id="10" name="Textfeld 18">
            <a:extLst>
              <a:ext uri="{FF2B5EF4-FFF2-40B4-BE49-F238E27FC236}">
                <a16:creationId xmlns:a16="http://schemas.microsoft.com/office/drawing/2014/main" id="{74132676-10F5-472F-9F1F-3FFB185BB5F9}"/>
              </a:ext>
            </a:extLst>
          </p:cNvPr>
          <p:cNvSpPr txBox="1"/>
          <p:nvPr/>
        </p:nvSpPr>
        <p:spPr>
          <a:xfrm>
            <a:off x="4060820" y="989215"/>
            <a:ext cx="7873828" cy="707886"/>
          </a:xfrm>
          <a:prstGeom prst="rect">
            <a:avLst/>
          </a:prstGeom>
          <a:solidFill>
            <a:srgbClr val="92D050"/>
          </a:solidFill>
        </p:spPr>
        <p:txBody>
          <a:bodyPr wrap="square" rtlCol="0" anchor="ctr">
            <a:spAutoFit/>
          </a:bodyPr>
          <a:lstStyle/>
          <a:p>
            <a:pPr algn="ctr"/>
            <a:r>
              <a:rPr lang="de-DE" sz="2000" b="1" i="1" dirty="0">
                <a:solidFill>
                  <a:srgbClr val="002060"/>
                </a:solidFill>
              </a:rPr>
              <a:t>1.5 AGeV Au+Au (b = 5 fm, non-central), SIS18 Experiments at GSI</a:t>
            </a:r>
          </a:p>
          <a:p>
            <a:pPr algn="ctr"/>
            <a:r>
              <a:rPr lang="en-US" sz="2000" b="1" i="1" dirty="0">
                <a:solidFill>
                  <a:srgbClr val="002060"/>
                </a:solidFill>
              </a:rPr>
              <a:t>(Snap-shot of the densities at t = 15fm/c </a:t>
            </a:r>
            <a:r>
              <a:rPr lang="en-US" sz="2000" b="1" i="1" dirty="0">
                <a:solidFill>
                  <a:srgbClr val="002060"/>
                </a:solidFill>
                <a:sym typeface="Wingdings" panose="05000000000000000000" pitchFamily="2" charset="2"/>
              </a:rPr>
              <a:t> </a:t>
            </a:r>
            <a:r>
              <a:rPr lang="en-US" sz="2000" b="1" i="1" dirty="0">
                <a:solidFill>
                  <a:srgbClr val="002060"/>
                </a:solidFill>
              </a:rPr>
              <a:t>partially in local equilibrium)</a:t>
            </a:r>
            <a:endParaRPr lang="de-DE" sz="2000" b="1" i="1" dirty="0">
              <a:solidFill>
                <a:srgbClr val="002060"/>
              </a:solidFill>
            </a:endParaRPr>
          </a:p>
        </p:txBody>
      </p:sp>
      <p:grpSp>
        <p:nvGrpSpPr>
          <p:cNvPr id="11" name="Group 10">
            <a:extLst>
              <a:ext uri="{FF2B5EF4-FFF2-40B4-BE49-F238E27FC236}">
                <a16:creationId xmlns:a16="http://schemas.microsoft.com/office/drawing/2014/main" id="{3C729348-D472-41ED-B92E-81B340507B22}"/>
              </a:ext>
            </a:extLst>
          </p:cNvPr>
          <p:cNvGrpSpPr/>
          <p:nvPr/>
        </p:nvGrpSpPr>
        <p:grpSpPr>
          <a:xfrm>
            <a:off x="7670612" y="6264689"/>
            <a:ext cx="4607113" cy="308135"/>
            <a:chOff x="7861112" y="6264690"/>
            <a:chExt cx="4607113" cy="308135"/>
          </a:xfrm>
        </p:grpSpPr>
        <p:sp>
          <p:nvSpPr>
            <p:cNvPr id="12" name="TextBox 11">
              <a:extLst>
                <a:ext uri="{FF2B5EF4-FFF2-40B4-BE49-F238E27FC236}">
                  <a16:creationId xmlns:a16="http://schemas.microsoft.com/office/drawing/2014/main" id="{2BB137C9-B0ED-433A-A854-97C429D56906}"/>
                </a:ext>
              </a:extLst>
            </p:cNvPr>
            <p:cNvSpPr txBox="1"/>
            <p:nvPr/>
          </p:nvSpPr>
          <p:spPr>
            <a:xfrm>
              <a:off x="8100712" y="6264690"/>
              <a:ext cx="4367513" cy="307777"/>
            </a:xfrm>
            <a:prstGeom prst="rect">
              <a:avLst/>
            </a:prstGeom>
            <a:noFill/>
          </p:spPr>
          <p:txBody>
            <a:bodyPr wrap="square" rtlCol="0">
              <a:spAutoFit/>
            </a:bodyPr>
            <a:lstStyle/>
            <a:p>
              <a:r>
                <a:rPr lang="de-DE" sz="1400" b="1" i="1" dirty="0"/>
                <a:t>M. Hanauske et al., 2017 J. Phys.: Conf. Ser. 878 012031</a:t>
              </a:r>
            </a:p>
          </p:txBody>
        </p:sp>
        <p:pic>
          <p:nvPicPr>
            <p:cNvPr id="13" name="Picture 12">
              <a:extLst>
                <a:ext uri="{FF2B5EF4-FFF2-40B4-BE49-F238E27FC236}">
                  <a16:creationId xmlns:a16="http://schemas.microsoft.com/office/drawing/2014/main" id="{115B3D89-1889-466F-A720-F1AECB6609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1112" y="6356801"/>
              <a:ext cx="327122" cy="216024"/>
            </a:xfrm>
            <a:prstGeom prst="rect">
              <a:avLst/>
            </a:prstGeom>
          </p:spPr>
        </p:pic>
      </p:grpSp>
      <p:pic>
        <p:nvPicPr>
          <p:cNvPr id="14" name="Picture 13">
            <a:extLst>
              <a:ext uri="{FF2B5EF4-FFF2-40B4-BE49-F238E27FC236}">
                <a16:creationId xmlns:a16="http://schemas.microsoft.com/office/drawing/2014/main" id="{802FCCFF-23CC-4302-B8D9-357C07AC63F7}"/>
              </a:ext>
            </a:extLst>
          </p:cNvPr>
          <p:cNvPicPr>
            <a:picLocks noChangeAspect="1"/>
          </p:cNvPicPr>
          <p:nvPr/>
        </p:nvPicPr>
        <p:blipFill rotWithShape="1">
          <a:blip r:embed="rId2">
            <a:clrChange>
              <a:clrFrom>
                <a:srgbClr val="FFFFFF"/>
              </a:clrFrom>
              <a:clrTo>
                <a:srgbClr val="FFFFFF">
                  <a:alpha val="0"/>
                </a:srgbClr>
              </a:clrTo>
            </a:clrChange>
          </a:blip>
          <a:srcRect l="50370" t="26617" r="3782" b="15406"/>
          <a:stretch/>
        </p:blipFill>
        <p:spPr>
          <a:xfrm>
            <a:off x="-96000" y="3796646"/>
            <a:ext cx="3935929" cy="2799663"/>
          </a:xfrm>
          <a:prstGeom prst="rect">
            <a:avLst/>
          </a:prstGeom>
        </p:spPr>
      </p:pic>
      <p:sp>
        <p:nvSpPr>
          <p:cNvPr id="18" name="Rectangle 17">
            <a:extLst>
              <a:ext uri="{FF2B5EF4-FFF2-40B4-BE49-F238E27FC236}">
                <a16:creationId xmlns:a16="http://schemas.microsoft.com/office/drawing/2014/main" id="{D5306247-9B7A-46AA-87E0-2AF60D9974F0}"/>
              </a:ext>
            </a:extLst>
          </p:cNvPr>
          <p:cNvSpPr/>
          <p:nvPr/>
        </p:nvSpPr>
        <p:spPr>
          <a:xfrm>
            <a:off x="4702173" y="1803583"/>
            <a:ext cx="6264000" cy="1077218"/>
          </a:xfrm>
          <a:prstGeom prst="rect">
            <a:avLst/>
          </a:prstGeom>
        </p:spPr>
        <p:txBody>
          <a:bodyPr wrap="square">
            <a:spAutoFit/>
          </a:bodyPr>
          <a:lstStyle/>
          <a:p>
            <a:r>
              <a:rPr lang="en-US" sz="1600" b="1" i="1" u="sng" dirty="0"/>
              <a:t>Q</a:t>
            </a:r>
            <a:r>
              <a:rPr lang="el-GR" sz="1600" b="1" i="1" u="sng" dirty="0"/>
              <a:t>χ</a:t>
            </a:r>
            <a:r>
              <a:rPr lang="en-US" sz="1600" b="1" i="1" u="sng" dirty="0"/>
              <a:t>P model:</a:t>
            </a:r>
            <a:r>
              <a:rPr lang="en-US" sz="1600" b="1" i="1" dirty="0"/>
              <a:t> In this approach, an explicit mass term for baryons in the </a:t>
            </a:r>
            <a:r>
              <a:rPr lang="en-US" sz="1600" b="1" i="1" dirty="0" err="1"/>
              <a:t>Lagrangian</a:t>
            </a:r>
            <a:r>
              <a:rPr lang="en-US" sz="1600" b="1" i="1" dirty="0"/>
              <a:t> is possible, which preserves chiral symmetry. In this model, the signature for chiral symmetry restoration is the degeneracy of the usual baryons and their respective negative-parity partner states</a:t>
            </a:r>
            <a:endParaRPr lang="en-DE" sz="1600" b="1" i="1" dirty="0"/>
          </a:p>
        </p:txBody>
      </p:sp>
      <p:pic>
        <p:nvPicPr>
          <p:cNvPr id="2" name="Picture 1">
            <a:extLst>
              <a:ext uri="{FF2B5EF4-FFF2-40B4-BE49-F238E27FC236}">
                <a16:creationId xmlns:a16="http://schemas.microsoft.com/office/drawing/2014/main" id="{8F6E2084-5A65-4656-A5B3-E424A464AC9F}"/>
              </a:ext>
            </a:extLst>
          </p:cNvPr>
          <p:cNvPicPr>
            <a:picLocks noChangeAspect="1"/>
          </p:cNvPicPr>
          <p:nvPr/>
        </p:nvPicPr>
        <p:blipFill>
          <a:blip r:embed="rId4"/>
          <a:stretch>
            <a:fillRect/>
          </a:stretch>
        </p:blipFill>
        <p:spPr>
          <a:xfrm>
            <a:off x="4392324" y="3060784"/>
            <a:ext cx="7035776" cy="3157849"/>
          </a:xfrm>
          <a:prstGeom prst="rect">
            <a:avLst/>
          </a:prstGeom>
        </p:spPr>
      </p:pic>
    </p:spTree>
    <p:extLst>
      <p:ext uri="{BB962C8B-B14F-4D97-AF65-F5344CB8AC3E}">
        <p14:creationId xmlns:p14="http://schemas.microsoft.com/office/powerpoint/2010/main" val="3278132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E3BC-04A4-4868-A531-3705C2810AB5}"/>
              </a:ext>
            </a:extLst>
          </p:cNvPr>
          <p:cNvSpPr>
            <a:spLocks noGrp="1"/>
          </p:cNvSpPr>
          <p:nvPr>
            <p:ph type="title"/>
          </p:nvPr>
        </p:nvSpPr>
        <p:spPr/>
        <p:txBody>
          <a:bodyPr/>
          <a:lstStyle/>
          <a:p>
            <a:r>
              <a:rPr lang="en-US" dirty="0">
                <a:solidFill>
                  <a:prstClr val="white"/>
                </a:solidFill>
              </a:rPr>
              <a:t>H</a:t>
            </a:r>
            <a:r>
              <a:rPr lang="en-US" sz="2800" dirty="0">
                <a:solidFill>
                  <a:prstClr val="white"/>
                </a:solidFill>
              </a:rPr>
              <a:t>EAVY</a:t>
            </a:r>
            <a:r>
              <a:rPr lang="en-US" dirty="0">
                <a:solidFill>
                  <a:prstClr val="white"/>
                </a:solidFill>
              </a:rPr>
              <a:t> I</a:t>
            </a:r>
            <a:r>
              <a:rPr lang="en-US" sz="2800" dirty="0">
                <a:solidFill>
                  <a:prstClr val="white"/>
                </a:solidFill>
              </a:rPr>
              <a:t>ON</a:t>
            </a:r>
            <a:r>
              <a:rPr lang="en-US" dirty="0">
                <a:solidFill>
                  <a:prstClr val="white"/>
                </a:solidFill>
              </a:rPr>
              <a:t> C</a:t>
            </a:r>
            <a:r>
              <a:rPr lang="en-US" sz="2800" dirty="0">
                <a:solidFill>
                  <a:prstClr val="white"/>
                </a:solidFill>
              </a:rPr>
              <a:t>OLLISIONS</a:t>
            </a:r>
            <a:r>
              <a:rPr lang="en-US" dirty="0">
                <a:solidFill>
                  <a:prstClr val="white"/>
                </a:solidFill>
              </a:rPr>
              <a:t> ↔ A</a:t>
            </a:r>
            <a:r>
              <a:rPr lang="en-US" sz="2800" dirty="0">
                <a:solidFill>
                  <a:prstClr val="white"/>
                </a:solidFill>
              </a:rPr>
              <a:t>STROPHYSICAL</a:t>
            </a:r>
            <a:r>
              <a:rPr lang="en-US" dirty="0">
                <a:solidFill>
                  <a:prstClr val="white"/>
                </a:solidFill>
              </a:rPr>
              <a:t> E</a:t>
            </a:r>
            <a:r>
              <a:rPr lang="en-US" sz="2800" dirty="0">
                <a:solidFill>
                  <a:prstClr val="white"/>
                </a:solidFill>
              </a:rPr>
              <a:t>VENTS</a:t>
            </a:r>
            <a:r>
              <a:rPr lang="en-US" dirty="0">
                <a:solidFill>
                  <a:prstClr val="white"/>
                </a:solidFill>
              </a:rPr>
              <a:t> &amp; O</a:t>
            </a:r>
            <a:r>
              <a:rPr lang="en-US" sz="2800" dirty="0">
                <a:solidFill>
                  <a:prstClr val="white"/>
                </a:solidFill>
              </a:rPr>
              <a:t>BJECTS</a:t>
            </a:r>
            <a:endParaRPr lang="en-DE" dirty="0"/>
          </a:p>
        </p:txBody>
      </p:sp>
      <p:sp>
        <p:nvSpPr>
          <p:cNvPr id="3" name="Date Placeholder 2">
            <a:extLst>
              <a:ext uri="{FF2B5EF4-FFF2-40B4-BE49-F238E27FC236}">
                <a16:creationId xmlns:a16="http://schemas.microsoft.com/office/drawing/2014/main" id="{84A89C9F-4C5C-4EA7-892C-1D207205112B}"/>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C0DB0135-7BB8-4DE5-BA1A-B856748C80B6}"/>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82145376-EC49-46EA-95F6-593B7DFD6A85}"/>
              </a:ext>
            </a:extLst>
          </p:cNvPr>
          <p:cNvSpPr>
            <a:spLocks noGrp="1"/>
          </p:cNvSpPr>
          <p:nvPr>
            <p:ph type="sldNum" sz="quarter" idx="12"/>
          </p:nvPr>
        </p:nvSpPr>
        <p:spPr/>
        <p:txBody>
          <a:bodyPr/>
          <a:lstStyle/>
          <a:p>
            <a:fld id="{2A4535BA-AEF2-4785-BF1B-EDE950106C20}" type="slidenum">
              <a:rPr lang="en-GB" smtClean="0"/>
              <a:pPr/>
              <a:t>86</a:t>
            </a:fld>
            <a:endParaRPr lang="en-GB" dirty="0"/>
          </a:p>
        </p:txBody>
      </p:sp>
      <p:pic>
        <p:nvPicPr>
          <p:cNvPr id="7" name="Picture 6">
            <a:extLst>
              <a:ext uri="{FF2B5EF4-FFF2-40B4-BE49-F238E27FC236}">
                <a16:creationId xmlns:a16="http://schemas.microsoft.com/office/drawing/2014/main" id="{0847F2F9-9A14-46C1-B804-4C2964B4841E}"/>
              </a:ext>
            </a:extLst>
          </p:cNvPr>
          <p:cNvPicPr>
            <a:picLocks noChangeAspect="1"/>
          </p:cNvPicPr>
          <p:nvPr/>
        </p:nvPicPr>
        <p:blipFill rotWithShape="1">
          <a:blip r:embed="rId2"/>
          <a:srcRect l="8011" t="3525" r="1196"/>
          <a:stretch/>
        </p:blipFill>
        <p:spPr>
          <a:xfrm>
            <a:off x="336000" y="844320"/>
            <a:ext cx="4896000" cy="5615673"/>
          </a:xfrm>
          <a:prstGeom prst="rect">
            <a:avLst/>
          </a:prstGeom>
        </p:spPr>
      </p:pic>
      <p:sp>
        <p:nvSpPr>
          <p:cNvPr id="8" name="Rectangle 7">
            <a:extLst>
              <a:ext uri="{FF2B5EF4-FFF2-40B4-BE49-F238E27FC236}">
                <a16:creationId xmlns:a16="http://schemas.microsoft.com/office/drawing/2014/main" id="{261306B3-B257-4418-A785-3FA398264844}"/>
              </a:ext>
            </a:extLst>
          </p:cNvPr>
          <p:cNvSpPr/>
          <p:nvPr/>
        </p:nvSpPr>
        <p:spPr>
          <a:xfrm>
            <a:off x="135669" y="3069000"/>
            <a:ext cx="3166358" cy="830997"/>
          </a:xfrm>
          <a:prstGeom prst="rect">
            <a:avLst/>
          </a:prstGeom>
          <a:solidFill>
            <a:srgbClr val="FF0000">
              <a:alpha val="60000"/>
            </a:srgbClr>
          </a:solidFill>
          <a:ln w="38100">
            <a:solidFill>
              <a:schemeClr val="tx1"/>
            </a:solidFill>
          </a:ln>
        </p:spPr>
        <p:txBody>
          <a:bodyPr wrap="square">
            <a:spAutoFit/>
          </a:bodyPr>
          <a:lstStyle/>
          <a:p>
            <a:pPr algn="ctr"/>
            <a:r>
              <a:rPr lang="en-US" sz="2400" b="1" dirty="0"/>
              <a:t>Global Thermal Model Freeze-Out Data</a:t>
            </a:r>
          </a:p>
        </p:txBody>
      </p:sp>
      <p:pic>
        <p:nvPicPr>
          <p:cNvPr id="9" name="Picture 8">
            <a:extLst>
              <a:ext uri="{FF2B5EF4-FFF2-40B4-BE49-F238E27FC236}">
                <a16:creationId xmlns:a16="http://schemas.microsoft.com/office/drawing/2014/main" id="{9CF69D4C-CD7D-496C-8F86-4C948B1513FF}"/>
              </a:ext>
            </a:extLst>
          </p:cNvPr>
          <p:cNvPicPr>
            <a:picLocks noChangeAspect="1"/>
          </p:cNvPicPr>
          <p:nvPr/>
        </p:nvPicPr>
        <p:blipFill rotWithShape="1">
          <a:blip r:embed="rId3"/>
          <a:srcRect l="18910" r="16430" b="27332"/>
          <a:stretch/>
        </p:blipFill>
        <p:spPr>
          <a:xfrm>
            <a:off x="5883624" y="810555"/>
            <a:ext cx="5741108" cy="4087569"/>
          </a:xfrm>
          <a:prstGeom prst="rect">
            <a:avLst/>
          </a:prstGeom>
        </p:spPr>
      </p:pic>
      <p:sp>
        <p:nvSpPr>
          <p:cNvPr id="10" name="Rectangle 9">
            <a:extLst>
              <a:ext uri="{FF2B5EF4-FFF2-40B4-BE49-F238E27FC236}">
                <a16:creationId xmlns:a16="http://schemas.microsoft.com/office/drawing/2014/main" id="{9DFCAA8C-AFB5-4236-B23B-3FE960F883AA}"/>
              </a:ext>
            </a:extLst>
          </p:cNvPr>
          <p:cNvSpPr/>
          <p:nvPr/>
        </p:nvSpPr>
        <p:spPr>
          <a:xfrm>
            <a:off x="6095999" y="5216448"/>
            <a:ext cx="5592000" cy="830997"/>
          </a:xfrm>
          <a:prstGeom prst="rect">
            <a:avLst/>
          </a:prstGeom>
          <a:solidFill>
            <a:srgbClr val="FF0000">
              <a:alpha val="60000"/>
            </a:srgbClr>
          </a:solidFill>
          <a:ln w="38100">
            <a:solidFill>
              <a:schemeClr val="tx1"/>
            </a:solidFill>
          </a:ln>
        </p:spPr>
        <p:txBody>
          <a:bodyPr wrap="square">
            <a:spAutoFit/>
          </a:bodyPr>
          <a:lstStyle/>
          <a:p>
            <a:pPr algn="ctr"/>
            <a:r>
              <a:rPr lang="en-US" sz="2400" b="1" dirty="0"/>
              <a:t>Hadronic Freeze-Out Line comparison RHIC v/s FAIR (Au-Au in </a:t>
            </a:r>
            <a:r>
              <a:rPr lang="en-US" sz="2400" b="1" dirty="0" err="1"/>
              <a:t>AGeV</a:t>
            </a:r>
            <a:r>
              <a:rPr lang="en-US" sz="2400" b="1" dirty="0"/>
              <a:t>)</a:t>
            </a:r>
          </a:p>
        </p:txBody>
      </p:sp>
    </p:spTree>
    <p:extLst>
      <p:ext uri="{BB962C8B-B14F-4D97-AF65-F5344CB8AC3E}">
        <p14:creationId xmlns:p14="http://schemas.microsoft.com/office/powerpoint/2010/main" val="26446205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68C98-DA62-48AF-874C-60A4FF111D91}"/>
              </a:ext>
            </a:extLst>
          </p:cNvPr>
          <p:cNvSpPr>
            <a:spLocks noGrp="1"/>
          </p:cNvSpPr>
          <p:nvPr>
            <p:ph type="title"/>
          </p:nvPr>
        </p:nvSpPr>
        <p:spPr/>
        <p:txBody>
          <a:bodyPr/>
          <a:lstStyle/>
          <a:p>
            <a:r>
              <a:rPr lang="en-US" dirty="0"/>
              <a:t>GSI-FAIR F</a:t>
            </a:r>
            <a:r>
              <a:rPr lang="en-US" sz="2800" dirty="0"/>
              <a:t>ACILITY</a:t>
            </a:r>
            <a:endParaRPr lang="en-DE" dirty="0"/>
          </a:p>
        </p:txBody>
      </p:sp>
      <p:sp>
        <p:nvSpPr>
          <p:cNvPr id="3" name="Date Placeholder 2">
            <a:extLst>
              <a:ext uri="{FF2B5EF4-FFF2-40B4-BE49-F238E27FC236}">
                <a16:creationId xmlns:a16="http://schemas.microsoft.com/office/drawing/2014/main" id="{E62D26FB-3F7B-44DA-A556-2CF15251595A}"/>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EF05862B-8620-4C12-B5CB-4BC749A39D51}"/>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350C888E-BE71-42C6-A130-45591976E526}"/>
              </a:ext>
            </a:extLst>
          </p:cNvPr>
          <p:cNvSpPr>
            <a:spLocks noGrp="1"/>
          </p:cNvSpPr>
          <p:nvPr>
            <p:ph type="sldNum" sz="quarter" idx="12"/>
          </p:nvPr>
        </p:nvSpPr>
        <p:spPr/>
        <p:txBody>
          <a:bodyPr/>
          <a:lstStyle/>
          <a:p>
            <a:fld id="{2A4535BA-AEF2-4785-BF1B-EDE950106C20}" type="slidenum">
              <a:rPr lang="en-GB" smtClean="0"/>
              <a:pPr/>
              <a:t>87</a:t>
            </a:fld>
            <a:endParaRPr lang="en-GB" dirty="0"/>
          </a:p>
        </p:txBody>
      </p:sp>
      <p:graphicFrame>
        <p:nvGraphicFramePr>
          <p:cNvPr id="8" name="Table 7">
            <a:extLst>
              <a:ext uri="{FF2B5EF4-FFF2-40B4-BE49-F238E27FC236}">
                <a16:creationId xmlns:a16="http://schemas.microsoft.com/office/drawing/2014/main" id="{7FC52BEE-9235-48CE-847B-FCE6620873DF}"/>
              </a:ext>
            </a:extLst>
          </p:cNvPr>
          <p:cNvGraphicFramePr>
            <a:graphicFrameLocks noGrp="1"/>
          </p:cNvGraphicFramePr>
          <p:nvPr>
            <p:extLst>
              <p:ext uri="{D42A27DB-BD31-4B8C-83A1-F6EECF244321}">
                <p14:modId xmlns:p14="http://schemas.microsoft.com/office/powerpoint/2010/main" val="2591639788"/>
              </p:ext>
            </p:extLst>
          </p:nvPr>
        </p:nvGraphicFramePr>
        <p:xfrm>
          <a:off x="164131" y="1640224"/>
          <a:ext cx="3486967" cy="3169920"/>
        </p:xfrm>
        <a:graphic>
          <a:graphicData uri="http://schemas.openxmlformats.org/drawingml/2006/table">
            <a:tbl>
              <a:tblPr firstRow="1" bandRow="1">
                <a:tableStyleId>{5C22544A-7EE6-4342-B048-85BDC9FD1C3A}</a:tableStyleId>
              </a:tblPr>
              <a:tblGrid>
                <a:gridCol w="843280">
                  <a:extLst>
                    <a:ext uri="{9D8B030D-6E8A-4147-A177-3AD203B41FA5}">
                      <a16:colId xmlns:a16="http://schemas.microsoft.com/office/drawing/2014/main" val="403136877"/>
                    </a:ext>
                  </a:extLst>
                </a:gridCol>
                <a:gridCol w="497205">
                  <a:extLst>
                    <a:ext uri="{9D8B030D-6E8A-4147-A177-3AD203B41FA5}">
                      <a16:colId xmlns:a16="http://schemas.microsoft.com/office/drawing/2014/main" val="283879787"/>
                    </a:ext>
                  </a:extLst>
                </a:gridCol>
                <a:gridCol w="625793">
                  <a:extLst>
                    <a:ext uri="{9D8B030D-6E8A-4147-A177-3AD203B41FA5}">
                      <a16:colId xmlns:a16="http://schemas.microsoft.com/office/drawing/2014/main" val="2546452450"/>
                    </a:ext>
                  </a:extLst>
                </a:gridCol>
                <a:gridCol w="1520689">
                  <a:extLst>
                    <a:ext uri="{9D8B030D-6E8A-4147-A177-3AD203B41FA5}">
                      <a16:colId xmlns:a16="http://schemas.microsoft.com/office/drawing/2014/main" val="1548175627"/>
                    </a:ext>
                  </a:extLst>
                </a:gridCol>
              </a:tblGrid>
              <a:tr h="370840">
                <a:tc>
                  <a:txBody>
                    <a:bodyPr/>
                    <a:lstStyle/>
                    <a:p>
                      <a:pPr algn="ctr"/>
                      <a:r>
                        <a:rPr lang="en-US" sz="2000" b="1" dirty="0"/>
                        <a:t>Beam</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E"/>
                    </a:solidFill>
                  </a:tcPr>
                </a:tc>
                <a:tc>
                  <a:txBody>
                    <a:bodyPr/>
                    <a:lstStyle/>
                    <a:p>
                      <a:pPr algn="ctr"/>
                      <a:r>
                        <a:rPr lang="en-US" sz="2000" b="1" dirty="0"/>
                        <a:t>Z</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E"/>
                    </a:solidFill>
                  </a:tcPr>
                </a:tc>
                <a:tc>
                  <a:txBody>
                    <a:bodyPr/>
                    <a:lstStyle/>
                    <a:p>
                      <a:pPr algn="ctr"/>
                      <a:r>
                        <a:rPr lang="en-US" sz="2000" b="1" dirty="0"/>
                        <a:t>A</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E"/>
                    </a:solidFill>
                  </a:tcPr>
                </a:tc>
                <a:tc>
                  <a:txBody>
                    <a:bodyPr/>
                    <a:lstStyle/>
                    <a:p>
                      <a:pPr algn="ctr"/>
                      <a:r>
                        <a:rPr lang="en-US" sz="2000" b="1" dirty="0"/>
                        <a:t>E (</a:t>
                      </a:r>
                      <a:r>
                        <a:rPr lang="en-US" sz="2000" b="1" dirty="0" err="1"/>
                        <a:t>AGeV</a:t>
                      </a:r>
                      <a:r>
                        <a:rPr lang="en-US" sz="2000" b="1" dirty="0"/>
                        <a:t>)</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E"/>
                    </a:solidFill>
                  </a:tcPr>
                </a:tc>
                <a:extLst>
                  <a:ext uri="{0D108BD9-81ED-4DB2-BD59-A6C34878D82A}">
                    <a16:rowId xmlns:a16="http://schemas.microsoft.com/office/drawing/2014/main" val="3543281325"/>
                  </a:ext>
                </a:extLst>
              </a:tr>
              <a:tr h="370840">
                <a:tc>
                  <a:txBody>
                    <a:bodyPr/>
                    <a:lstStyle/>
                    <a:p>
                      <a:pPr algn="ctr"/>
                      <a:r>
                        <a:rPr lang="en-US" sz="2000" b="1" dirty="0"/>
                        <a:t>p</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29</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93184664"/>
                  </a:ext>
                </a:extLst>
              </a:tr>
              <a:tr h="370840">
                <a:tc>
                  <a:txBody>
                    <a:bodyPr/>
                    <a:lstStyle/>
                    <a:p>
                      <a:pPr algn="ctr"/>
                      <a:r>
                        <a:rPr lang="en-US" sz="2000" b="1" dirty="0"/>
                        <a:t>d</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2</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14</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2504412"/>
                  </a:ext>
                </a:extLst>
              </a:tr>
              <a:tr h="370840">
                <a:tc>
                  <a:txBody>
                    <a:bodyPr/>
                    <a:lstStyle/>
                    <a:p>
                      <a:pPr algn="ctr"/>
                      <a:r>
                        <a:rPr lang="en-US" sz="2000" b="1" dirty="0"/>
                        <a:t>Ca</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20</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40</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14</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46937545"/>
                  </a:ext>
                </a:extLst>
              </a:tr>
              <a:tr h="370840">
                <a:tc>
                  <a:txBody>
                    <a:bodyPr/>
                    <a:lstStyle/>
                    <a:p>
                      <a:pPr algn="ctr"/>
                      <a:r>
                        <a:rPr lang="en-US" sz="2000" b="1" dirty="0"/>
                        <a:t>Ni</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28</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58</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13.6</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3147676"/>
                  </a:ext>
                </a:extLst>
              </a:tr>
              <a:tr h="370840">
                <a:tc>
                  <a:txBody>
                    <a:bodyPr/>
                    <a:lstStyle/>
                    <a:p>
                      <a:pPr algn="ctr"/>
                      <a:r>
                        <a:rPr lang="en-US" sz="2000" b="1" dirty="0"/>
                        <a:t>In</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49</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115</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11.9</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63052448"/>
                  </a:ext>
                </a:extLst>
              </a:tr>
              <a:tr h="370840">
                <a:tc>
                  <a:txBody>
                    <a:bodyPr/>
                    <a:lstStyle/>
                    <a:p>
                      <a:pPr algn="ctr"/>
                      <a:r>
                        <a:rPr lang="en-US" sz="2000" b="1" dirty="0"/>
                        <a:t>Au</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79</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197</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11</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598527"/>
                  </a:ext>
                </a:extLst>
              </a:tr>
              <a:tr h="370840">
                <a:tc>
                  <a:txBody>
                    <a:bodyPr/>
                    <a:lstStyle/>
                    <a:p>
                      <a:pPr algn="ctr"/>
                      <a:r>
                        <a:rPr lang="en-US" sz="2000" b="1" dirty="0"/>
                        <a:t>U</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92</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238</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t>10.7</a:t>
                      </a:r>
                      <a:endParaRPr lang="en-DE"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3742073"/>
                  </a:ext>
                </a:extLst>
              </a:tr>
            </a:tbl>
          </a:graphicData>
        </a:graphic>
      </p:graphicFrame>
      <p:sp>
        <p:nvSpPr>
          <p:cNvPr id="9" name="TextBox 8">
            <a:extLst>
              <a:ext uri="{FF2B5EF4-FFF2-40B4-BE49-F238E27FC236}">
                <a16:creationId xmlns:a16="http://schemas.microsoft.com/office/drawing/2014/main" id="{9C34CA1B-EDB3-477E-A534-02A0F5CBB0DE}"/>
              </a:ext>
            </a:extLst>
          </p:cNvPr>
          <p:cNvSpPr txBox="1"/>
          <p:nvPr/>
        </p:nvSpPr>
        <p:spPr>
          <a:xfrm>
            <a:off x="2459999" y="906654"/>
            <a:ext cx="7272000" cy="461665"/>
          </a:xfrm>
          <a:prstGeom prst="rect">
            <a:avLst/>
          </a:prstGeom>
          <a:solidFill>
            <a:srgbClr val="FFC000"/>
          </a:solidFill>
        </p:spPr>
        <p:txBody>
          <a:bodyPr wrap="square" rtlCol="0">
            <a:spAutoFit/>
          </a:bodyPr>
          <a:lstStyle/>
          <a:p>
            <a:pPr algn="ctr"/>
            <a:r>
              <a:rPr lang="en-US" sz="2400" b="1" dirty="0">
                <a:solidFill>
                  <a:srgbClr val="002060"/>
                </a:solidFill>
              </a:rPr>
              <a:t>Collision Energies and Systems available at SIS100</a:t>
            </a:r>
            <a:endParaRPr lang="en-DE" sz="2400" b="1" dirty="0">
              <a:solidFill>
                <a:srgbClr val="002060"/>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9EA031-C9BE-41F3-B352-AFA824C85091}"/>
                  </a:ext>
                </a:extLst>
              </p:cNvPr>
              <p:cNvSpPr txBox="1"/>
              <p:nvPr/>
            </p:nvSpPr>
            <p:spPr>
              <a:xfrm>
                <a:off x="3864000" y="1625689"/>
                <a:ext cx="3778791" cy="90935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DE" sz="2000" i="1" smtClean="0">
                              <a:latin typeface="Cambria Math" panose="02040503050406030204" pitchFamily="18" charset="0"/>
                            </a:rPr>
                          </m:ctrlPr>
                        </m:fPr>
                        <m:num>
                          <m:r>
                            <m:rPr>
                              <m:sty m:val="p"/>
                            </m:rPr>
                            <a:rPr lang="en-US" sz="2000" b="0" i="0" smtClean="0">
                              <a:latin typeface="Cambria Math" panose="02040503050406030204" pitchFamily="18" charset="0"/>
                            </a:rPr>
                            <m:t>E</m:t>
                          </m:r>
                        </m:num>
                        <m:den>
                          <m:r>
                            <m:rPr>
                              <m:sty m:val="p"/>
                            </m:rPr>
                            <a:rPr lang="en-US" sz="2000" b="0" i="0" smtClean="0">
                              <a:latin typeface="Cambria Math" panose="02040503050406030204" pitchFamily="18" charset="0"/>
                            </a:rPr>
                            <m:t>A</m:t>
                          </m:r>
                        </m:den>
                      </m:f>
                      <m:r>
                        <a:rPr lang="en-US" sz="2000" b="0" i="0" smtClean="0">
                          <a:latin typeface="Cambria Math" panose="02040503050406030204" pitchFamily="18" charset="0"/>
                        </a:rPr>
                        <m:t>= </m:t>
                      </m:r>
                      <m:rad>
                        <m:radPr>
                          <m:degHide m:val="on"/>
                          <m:ctrlPr>
                            <a:rPr lang="en-US" sz="2000" i="1" smtClean="0">
                              <a:latin typeface="Cambria Math" panose="02040503050406030204" pitchFamily="18" charset="0"/>
                            </a:rPr>
                          </m:ctrlPr>
                        </m:radPr>
                        <m:deg/>
                        <m:e>
                          <m:sSup>
                            <m:sSupPr>
                              <m:ctrlPr>
                                <a:rPr lang="en-US" sz="2000" i="1" smtClean="0">
                                  <a:latin typeface="Cambria Math" panose="02040503050406030204" pitchFamily="18" charset="0"/>
                                </a:rPr>
                              </m:ctrlPr>
                            </m:sSupPr>
                            <m:e>
                              <m:d>
                                <m:dPr>
                                  <m:ctrlPr>
                                    <a:rPr lang="en-US" sz="2000" i="1">
                                      <a:latin typeface="Cambria Math" panose="02040503050406030204" pitchFamily="18" charset="0"/>
                                    </a:rPr>
                                  </m:ctrlPr>
                                </m:dPr>
                                <m:e>
                                  <m:r>
                                    <a:rPr lang="en-US" sz="2000" b="0" i="0">
                                      <a:latin typeface="Cambria Math" panose="02040503050406030204" pitchFamily="18" charset="0"/>
                                    </a:rPr>
                                    <m:t>0.3</m:t>
                                  </m:r>
                                  <m:r>
                                    <a:rPr lang="en-US" sz="2000" b="0" i="0">
                                      <a:latin typeface="Cambria Math" panose="02040503050406030204" pitchFamily="18" charset="0"/>
                                      <a:ea typeface="Cambria Math" panose="02040503050406030204" pitchFamily="18" charset="0"/>
                                    </a:rPr>
                                    <m:t>∙</m:t>
                                  </m:r>
                                  <m:r>
                                    <m:rPr>
                                      <m:sty m:val="p"/>
                                    </m:rPr>
                                    <a:rPr lang="en-US" sz="2000" b="0" i="0">
                                      <a:latin typeface="Cambria Math" panose="02040503050406030204" pitchFamily="18" charset="0"/>
                                      <a:ea typeface="Cambria Math" panose="02040503050406030204" pitchFamily="18" charset="0"/>
                                    </a:rPr>
                                    <m:t>B</m:t>
                                  </m:r>
                                  <m:r>
                                    <a:rPr lang="en-US" sz="2000" b="0" i="0">
                                      <a:latin typeface="Cambria Math" panose="02040503050406030204" pitchFamily="18" charset="0"/>
                                      <a:ea typeface="Cambria Math" panose="02040503050406030204" pitchFamily="18" charset="0"/>
                                    </a:rPr>
                                    <m:t>∙</m:t>
                                  </m:r>
                                  <m:r>
                                    <m:rPr>
                                      <m:sty m:val="p"/>
                                    </m:rPr>
                                    <a:rPr lang="en-US" sz="2000" b="0" i="0">
                                      <a:latin typeface="Cambria Math" panose="02040503050406030204" pitchFamily="18" charset="0"/>
                                      <a:ea typeface="Cambria Math" panose="02040503050406030204" pitchFamily="18" charset="0"/>
                                    </a:rPr>
                                    <m:t>r</m:t>
                                  </m:r>
                                  <m:r>
                                    <a:rPr lang="en-US" sz="2000" b="0" i="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m:rPr>
                                          <m:sty m:val="p"/>
                                        </m:rPr>
                                        <a:rPr lang="en-US" sz="2000" b="0" i="0">
                                          <a:latin typeface="Cambria Math" panose="02040503050406030204" pitchFamily="18" charset="0"/>
                                          <a:ea typeface="Cambria Math" panose="02040503050406030204" pitchFamily="18" charset="0"/>
                                        </a:rPr>
                                        <m:t>Z</m:t>
                                      </m:r>
                                    </m:num>
                                    <m:den>
                                      <m:r>
                                        <m:rPr>
                                          <m:sty m:val="p"/>
                                        </m:rPr>
                                        <a:rPr lang="en-US" sz="2000" b="0" i="0">
                                          <a:latin typeface="Cambria Math" panose="02040503050406030204" pitchFamily="18" charset="0"/>
                                          <a:ea typeface="Cambria Math" panose="02040503050406030204" pitchFamily="18" charset="0"/>
                                        </a:rPr>
                                        <m:t>A</m:t>
                                      </m:r>
                                    </m:den>
                                  </m:f>
                                </m:e>
                              </m:d>
                            </m:e>
                            <m:sup>
                              <m:r>
                                <a:rPr lang="en-US" sz="2000" b="0" i="0" smtClean="0">
                                  <a:latin typeface="Cambria Math" panose="02040503050406030204" pitchFamily="18" charset="0"/>
                                </a:rPr>
                                <m:t>2</m:t>
                              </m:r>
                            </m:sup>
                          </m:sSup>
                          <m:r>
                            <a:rPr lang="en-US" sz="2000" b="0" i="0" smtClean="0">
                              <a:latin typeface="Cambria Math" panose="02040503050406030204" pitchFamily="18" charset="0"/>
                            </a:rPr>
                            <m:t>+</m:t>
                          </m:r>
                          <m:sSup>
                            <m:sSupPr>
                              <m:ctrlPr>
                                <a:rPr lang="en-US" sz="2000" i="1" smtClean="0">
                                  <a:latin typeface="Cambria Math" panose="02040503050406030204" pitchFamily="18" charset="0"/>
                                </a:rPr>
                              </m:ctrlPr>
                            </m:sSupPr>
                            <m:e>
                              <m:r>
                                <m:rPr>
                                  <m:sty m:val="p"/>
                                </m:rPr>
                                <a:rPr lang="en-US" sz="2000" b="0" i="0" smtClean="0">
                                  <a:latin typeface="Cambria Math" panose="02040503050406030204" pitchFamily="18" charset="0"/>
                                </a:rPr>
                                <m:t>m</m:t>
                              </m:r>
                            </m:e>
                            <m:sup>
                              <m:r>
                                <a:rPr lang="en-US" sz="2000" b="0" i="0" smtClean="0">
                                  <a:latin typeface="Cambria Math" panose="02040503050406030204" pitchFamily="18" charset="0"/>
                                </a:rPr>
                                <m:t>2</m:t>
                              </m:r>
                            </m:sup>
                          </m:sSup>
                        </m:e>
                      </m:rad>
                      <m:r>
                        <a:rPr lang="en-US" sz="2000" b="0" i="0" smtClean="0">
                          <a:latin typeface="Cambria Math" panose="02040503050406030204" pitchFamily="18" charset="0"/>
                        </a:rPr>
                        <m:t> −</m:t>
                      </m:r>
                      <m:r>
                        <m:rPr>
                          <m:sty m:val="p"/>
                        </m:rPr>
                        <a:rPr lang="en-US" sz="2000" b="0" i="0" smtClean="0">
                          <a:latin typeface="Cambria Math" panose="02040503050406030204" pitchFamily="18" charset="0"/>
                        </a:rPr>
                        <m:t>m</m:t>
                      </m:r>
                    </m:oMath>
                  </m:oMathPara>
                </a14:m>
                <a:endParaRPr lang="en-DE" sz="2000" dirty="0"/>
              </a:p>
            </p:txBody>
          </p:sp>
        </mc:Choice>
        <mc:Fallback xmlns="">
          <p:sp>
            <p:nvSpPr>
              <p:cNvPr id="6" name="TextBox 5">
                <a:extLst>
                  <a:ext uri="{FF2B5EF4-FFF2-40B4-BE49-F238E27FC236}">
                    <a16:creationId xmlns:a16="http://schemas.microsoft.com/office/drawing/2014/main" id="{AC9EA031-C9BE-41F3-B352-AFA824C85091}"/>
                  </a:ext>
                </a:extLst>
              </p:cNvPr>
              <p:cNvSpPr txBox="1">
                <a:spLocks noRot="1" noChangeAspect="1" noMove="1" noResize="1" noEditPoints="1" noAdjustHandles="1" noChangeArrowheads="1" noChangeShapeType="1" noTextEdit="1"/>
              </p:cNvSpPr>
              <p:nvPr/>
            </p:nvSpPr>
            <p:spPr>
              <a:xfrm>
                <a:off x="3864000" y="1625689"/>
                <a:ext cx="3778791" cy="909352"/>
              </a:xfrm>
              <a:prstGeom prst="rect">
                <a:avLst/>
              </a:prstGeom>
              <a:blipFill>
                <a:blip r:embed="rId2"/>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2B566F9-0158-4112-9FC5-D46603FC51D4}"/>
                  </a:ext>
                </a:extLst>
              </p:cNvPr>
              <p:cNvSpPr/>
              <p:nvPr/>
            </p:nvSpPr>
            <p:spPr>
              <a:xfrm>
                <a:off x="8736779" y="1509112"/>
                <a:ext cx="3305970" cy="1323439"/>
              </a:xfrm>
              <a:prstGeom prst="rect">
                <a:avLst/>
              </a:prstGeom>
            </p:spPr>
            <p:txBody>
              <a:bodyPr wrap="none">
                <a:spAutoFit/>
              </a:bodyPr>
              <a:lstStyle/>
              <a:p>
                <a14:m>
                  <m:oMath xmlns:m="http://schemas.openxmlformats.org/officeDocument/2006/math">
                    <m:r>
                      <m:rPr>
                        <m:sty m:val="p"/>
                      </m:rPr>
                      <a:rPr lang="en-US" sz="2000" smtClean="0">
                        <a:solidFill>
                          <a:prstClr val="black"/>
                        </a:solidFill>
                        <a:latin typeface="Cambria Math" panose="02040503050406030204" pitchFamily="18" charset="0"/>
                        <a:ea typeface="Cambria Math" panose="02040503050406030204" pitchFamily="18" charset="0"/>
                      </a:rPr>
                      <m:t>B</m:t>
                    </m:r>
                    <m:r>
                      <a:rPr lang="en-US" sz="2000" smtClean="0">
                        <a:solidFill>
                          <a:prstClr val="black"/>
                        </a:solidFill>
                        <a:latin typeface="Cambria Math" panose="02040503050406030204" pitchFamily="18" charset="0"/>
                        <a:ea typeface="Cambria Math" panose="02040503050406030204" pitchFamily="18" charset="0"/>
                      </a:rPr>
                      <m:t>∙</m:t>
                    </m:r>
                    <m:r>
                      <m:rPr>
                        <m:sty m:val="p"/>
                      </m:rPr>
                      <a:rPr lang="en-US" sz="2000" smtClean="0">
                        <a:solidFill>
                          <a:prstClr val="black"/>
                        </a:solidFill>
                        <a:latin typeface="Cambria Math" panose="02040503050406030204" pitchFamily="18" charset="0"/>
                        <a:ea typeface="Cambria Math" panose="02040503050406030204" pitchFamily="18" charset="0"/>
                      </a:rPr>
                      <m:t>r</m:t>
                    </m:r>
                  </m:oMath>
                </a14:m>
                <a:r>
                  <a:rPr lang="en-US" sz="2000" dirty="0"/>
                  <a:t>	= Beam Rigidity [</a:t>
                </a:r>
                <a:r>
                  <a:rPr lang="en-US" sz="2000" dirty="0" err="1"/>
                  <a:t>T.m</a:t>
                </a:r>
                <a:r>
                  <a:rPr lang="en-US" sz="2000" dirty="0"/>
                  <a:t>]</a:t>
                </a:r>
              </a:p>
              <a:p>
                <a:r>
                  <a:rPr lang="en-US" sz="2000" dirty="0"/>
                  <a:t>	= 100 </a:t>
                </a:r>
                <a:r>
                  <a:rPr lang="en-US" sz="2000" dirty="0" err="1"/>
                  <a:t>T.m</a:t>
                </a:r>
                <a:r>
                  <a:rPr lang="en-US" sz="2000" dirty="0"/>
                  <a:t> for SIS100</a:t>
                </a:r>
              </a:p>
              <a:p>
                <a:endParaRPr lang="en-US" sz="2000" dirty="0"/>
              </a:p>
              <a:p>
                <a14:m>
                  <m:oMath xmlns:m="http://schemas.openxmlformats.org/officeDocument/2006/math">
                    <m:r>
                      <m:rPr>
                        <m:sty m:val="p"/>
                      </m:rPr>
                      <a:rPr lang="en-US" sz="2000" smtClean="0">
                        <a:solidFill>
                          <a:prstClr val="black"/>
                        </a:solidFill>
                        <a:latin typeface="Cambria Math" panose="02040503050406030204" pitchFamily="18" charset="0"/>
                      </a:rPr>
                      <m:t>m</m:t>
                    </m:r>
                  </m:oMath>
                </a14:m>
                <a:r>
                  <a:rPr lang="en-US" sz="2000" dirty="0"/>
                  <a:t> 	= Mass of nucleon</a:t>
                </a:r>
                <a:endParaRPr lang="en-DE" sz="2000" dirty="0"/>
              </a:p>
            </p:txBody>
          </p:sp>
        </mc:Choice>
        <mc:Fallback xmlns="">
          <p:sp>
            <p:nvSpPr>
              <p:cNvPr id="10" name="Rectangle 9">
                <a:extLst>
                  <a:ext uri="{FF2B5EF4-FFF2-40B4-BE49-F238E27FC236}">
                    <a16:creationId xmlns:a16="http://schemas.microsoft.com/office/drawing/2014/main" id="{32B566F9-0158-4112-9FC5-D46603FC51D4}"/>
                  </a:ext>
                </a:extLst>
              </p:cNvPr>
              <p:cNvSpPr>
                <a:spLocks noRot="1" noChangeAspect="1" noMove="1" noResize="1" noEditPoints="1" noAdjustHandles="1" noChangeArrowheads="1" noChangeShapeType="1" noTextEdit="1"/>
              </p:cNvSpPr>
              <p:nvPr/>
            </p:nvSpPr>
            <p:spPr>
              <a:xfrm>
                <a:off x="8736779" y="1509112"/>
                <a:ext cx="3305970" cy="1323439"/>
              </a:xfrm>
              <a:prstGeom prst="rect">
                <a:avLst/>
              </a:prstGeom>
              <a:blipFill>
                <a:blip r:embed="rId3"/>
                <a:stretch>
                  <a:fillRect t="-2765" r="-1289" b="-7373"/>
                </a:stretch>
              </a:blipFill>
            </p:spPr>
            <p:txBody>
              <a:bodyPr/>
              <a:lstStyle/>
              <a:p>
                <a:r>
                  <a:rPr lang="en-DE">
                    <a:noFill/>
                  </a:rPr>
                  <a:t> </a:t>
                </a:r>
              </a:p>
            </p:txBody>
          </p:sp>
        </mc:Fallback>
      </mc:AlternateContent>
      <p:sp>
        <p:nvSpPr>
          <p:cNvPr id="14" name="Rectangle 13">
            <a:extLst>
              <a:ext uri="{FF2B5EF4-FFF2-40B4-BE49-F238E27FC236}">
                <a16:creationId xmlns:a16="http://schemas.microsoft.com/office/drawing/2014/main" id="{34E11CD2-37D9-4A46-A696-6988CCADF363}"/>
              </a:ext>
            </a:extLst>
          </p:cNvPr>
          <p:cNvSpPr/>
          <p:nvPr/>
        </p:nvSpPr>
        <p:spPr>
          <a:xfrm>
            <a:off x="3859406" y="2993042"/>
            <a:ext cx="8163869" cy="830997"/>
          </a:xfrm>
          <a:prstGeom prst="rect">
            <a:avLst/>
          </a:prstGeom>
          <a:solidFill>
            <a:srgbClr val="FF0000">
              <a:alpha val="60000"/>
            </a:srgbClr>
          </a:solidFill>
          <a:ln w="38100">
            <a:solidFill>
              <a:schemeClr val="tx1"/>
            </a:solidFill>
          </a:ln>
        </p:spPr>
        <p:txBody>
          <a:bodyPr wrap="square">
            <a:spAutoFit/>
          </a:bodyPr>
          <a:lstStyle/>
          <a:p>
            <a:pPr algn="ctr"/>
            <a:r>
              <a:rPr lang="en-US" sz="2400" b="1" dirty="0"/>
              <a:t>Essentially the energy available is determined by the bending power of the magnets, quantified as Beam Rigidity (</a:t>
            </a:r>
            <a:r>
              <a:rPr lang="en-US" sz="2400" b="1" dirty="0" err="1"/>
              <a:t>B.r</a:t>
            </a:r>
            <a:r>
              <a:rPr lang="en-US" sz="2400" b="1" dirty="0"/>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5A87B29-0C43-4E0A-875D-4FE38EED47F6}"/>
                  </a:ext>
                </a:extLst>
              </p:cNvPr>
              <p:cNvSpPr txBox="1"/>
              <p:nvPr/>
            </p:nvSpPr>
            <p:spPr>
              <a:xfrm>
                <a:off x="3867917" y="4119741"/>
                <a:ext cx="4652043" cy="2163156"/>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DE" sz="2000" i="1" smtClean="0">
                              <a:latin typeface="Cambria Math" panose="02040503050406030204" pitchFamily="18" charset="0"/>
                            </a:rPr>
                          </m:ctrlPr>
                        </m:sSubPr>
                        <m:e>
                          <m:r>
                            <m:rPr>
                              <m:sty m:val="p"/>
                            </m:rPr>
                            <a:rPr lang="en-US" sz="2000" i="0">
                              <a:latin typeface="Cambria Math" panose="02040503050406030204" pitchFamily="18" charset="0"/>
                            </a:rPr>
                            <m:t>E</m:t>
                          </m:r>
                        </m:e>
                        <m:sub>
                          <m:r>
                            <m:rPr>
                              <m:sty m:val="p"/>
                            </m:rPr>
                            <a:rPr lang="en-US" sz="2000" i="0">
                              <a:latin typeface="Cambria Math" panose="02040503050406030204" pitchFamily="18" charset="0"/>
                            </a:rPr>
                            <m:t>CM</m:t>
                          </m:r>
                        </m:sub>
                      </m:sSub>
                      <m:r>
                        <a:rPr lang="en-US" sz="2000" i="0">
                          <a:latin typeface="Cambria Math" panose="02040503050406030204" pitchFamily="18" charset="0"/>
                        </a:rPr>
                        <m:t>= </m:t>
                      </m:r>
                      <m:rad>
                        <m:radPr>
                          <m:degHide m:val="on"/>
                          <m:ctrlPr>
                            <a:rPr lang="en-US" sz="2000" i="1">
                              <a:latin typeface="Cambria Math" panose="02040503050406030204" pitchFamily="18" charset="0"/>
                            </a:rPr>
                          </m:ctrlPr>
                        </m:radPr>
                        <m:deg/>
                        <m:e>
                          <m:r>
                            <m:rPr>
                              <m:sty m:val="p"/>
                            </m:rPr>
                            <a:rPr lang="en-US" sz="2000" i="0">
                              <a:latin typeface="Cambria Math" panose="02040503050406030204" pitchFamily="18" charset="0"/>
                            </a:rPr>
                            <m:t>s</m:t>
                          </m:r>
                        </m:e>
                      </m:rad>
                      <m:r>
                        <a:rPr lang="en-US" sz="2000" b="0" i="0" smtClean="0">
                          <a:latin typeface="Cambria Math" panose="02040503050406030204" pitchFamily="18" charset="0"/>
                          <a:ea typeface="Cambria Math" panose="02040503050406030204" pitchFamily="18" charset="0"/>
                        </a:rPr>
                        <m:t>=</m:t>
                      </m:r>
                      <m:rad>
                        <m:radPr>
                          <m:degHide m:val="on"/>
                          <m:ctrlPr>
                            <a:rPr lang="en-DE" sz="2000" i="1">
                              <a:latin typeface="Cambria Math" panose="02040503050406030204" pitchFamily="18" charset="0"/>
                              <a:ea typeface="Cambria Math" panose="02040503050406030204" pitchFamily="18" charset="0"/>
                            </a:rPr>
                          </m:ctrlPr>
                        </m:radPr>
                        <m:deg/>
                        <m:e>
                          <m:sSup>
                            <m:sSupPr>
                              <m:ctrlPr>
                                <a:rPr lang="en-DE" sz="2000" i="1" smtClean="0">
                                  <a:latin typeface="Cambria Math" panose="02040503050406030204" pitchFamily="18" charset="0"/>
                                  <a:ea typeface="Cambria Math" panose="02040503050406030204" pitchFamily="18" charset="0"/>
                                </a:rPr>
                              </m:ctrlPr>
                            </m:sSupPr>
                            <m:e>
                              <m:sSub>
                                <m:sSubPr>
                                  <m:ctrlPr>
                                    <a:rPr lang="en-DE" sz="200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m</m:t>
                                  </m:r>
                                </m:e>
                                <m:sub>
                                  <m:r>
                                    <a:rPr lang="en-US" sz="2000" b="0" i="0" smtClean="0">
                                      <a:latin typeface="Cambria Math" panose="02040503050406030204" pitchFamily="18" charset="0"/>
                                      <a:ea typeface="Cambria Math" panose="02040503050406030204" pitchFamily="18" charset="0"/>
                                    </a:rPr>
                                    <m:t>1</m:t>
                                  </m:r>
                                </m:sub>
                              </m:sSub>
                            </m:e>
                            <m:sup>
                              <m:r>
                                <a:rPr lang="en-US" sz="2000" b="0" i="0" smtClean="0">
                                  <a:latin typeface="Cambria Math" panose="02040503050406030204" pitchFamily="18" charset="0"/>
                                  <a:ea typeface="Cambria Math" panose="02040503050406030204" pitchFamily="18" charset="0"/>
                                </a:rPr>
                                <m:t>2</m:t>
                              </m:r>
                            </m:sup>
                          </m:sSup>
                          <m:r>
                            <a:rPr lang="en-US" sz="2000" b="0" i="0" smtClean="0">
                              <a:latin typeface="Cambria Math" panose="02040503050406030204" pitchFamily="18" charset="0"/>
                              <a:ea typeface="Cambria Math" panose="02040503050406030204" pitchFamily="18" charset="0"/>
                            </a:rPr>
                            <m:t>+</m:t>
                          </m:r>
                          <m:sSup>
                            <m:sSupPr>
                              <m:ctrlPr>
                                <a:rPr lang="en-DE" sz="2000" i="1">
                                  <a:latin typeface="Cambria Math" panose="02040503050406030204" pitchFamily="18" charset="0"/>
                                  <a:ea typeface="Cambria Math" panose="02040503050406030204" pitchFamily="18" charset="0"/>
                                </a:rPr>
                              </m:ctrlPr>
                            </m:sSupPr>
                            <m:e>
                              <m:sSub>
                                <m:sSubPr>
                                  <m:ctrlPr>
                                    <a:rPr lang="en-DE" sz="2000" i="1">
                                      <a:latin typeface="Cambria Math" panose="02040503050406030204" pitchFamily="18" charset="0"/>
                                      <a:ea typeface="Cambria Math" panose="02040503050406030204" pitchFamily="18" charset="0"/>
                                    </a:rPr>
                                  </m:ctrlPr>
                                </m:sSubPr>
                                <m:e>
                                  <m:r>
                                    <m:rPr>
                                      <m:sty m:val="p"/>
                                    </m:rPr>
                                    <a:rPr lang="en-US" sz="2000" i="0">
                                      <a:latin typeface="Cambria Math" panose="02040503050406030204" pitchFamily="18" charset="0"/>
                                      <a:ea typeface="Cambria Math" panose="02040503050406030204" pitchFamily="18" charset="0"/>
                                    </a:rPr>
                                    <m:t>m</m:t>
                                  </m:r>
                                </m:e>
                                <m:sub>
                                  <m:r>
                                    <a:rPr lang="en-US" sz="2000" b="0" i="0" smtClean="0">
                                      <a:latin typeface="Cambria Math" panose="02040503050406030204" pitchFamily="18" charset="0"/>
                                      <a:ea typeface="Cambria Math" panose="02040503050406030204" pitchFamily="18" charset="0"/>
                                    </a:rPr>
                                    <m:t>2</m:t>
                                  </m:r>
                                </m:sub>
                              </m:sSub>
                            </m:e>
                            <m:sup>
                              <m:r>
                                <a:rPr lang="en-US" sz="2000" i="0">
                                  <a:latin typeface="Cambria Math" panose="02040503050406030204" pitchFamily="18" charset="0"/>
                                  <a:ea typeface="Cambria Math" panose="02040503050406030204" pitchFamily="18" charset="0"/>
                                </a:rPr>
                                <m:t>2</m:t>
                              </m:r>
                            </m:sup>
                          </m:sSup>
                          <m:r>
                            <a:rPr lang="en-US" sz="2000" b="0" i="0" smtClean="0">
                              <a:latin typeface="Cambria Math" panose="02040503050406030204" pitchFamily="18" charset="0"/>
                              <a:ea typeface="Cambria Math" panose="02040503050406030204" pitchFamily="18" charset="0"/>
                            </a:rPr>
                            <m:t>+</m:t>
                          </m:r>
                          <m:r>
                            <a:rPr lang="en-US" sz="2000" i="0">
                              <a:latin typeface="Cambria Math" panose="02040503050406030204" pitchFamily="18" charset="0"/>
                              <a:ea typeface="Cambria Math" panose="02040503050406030204" pitchFamily="18" charset="0"/>
                            </a:rPr>
                            <m:t>2∙</m:t>
                          </m:r>
                          <m:sSub>
                            <m:sSubPr>
                              <m:ctrlPr>
                                <a:rPr lang="en-US" sz="2000" i="1">
                                  <a:latin typeface="Cambria Math" panose="02040503050406030204" pitchFamily="18" charset="0"/>
                                  <a:ea typeface="Cambria Math" panose="02040503050406030204" pitchFamily="18" charset="0"/>
                                </a:rPr>
                              </m:ctrlPr>
                            </m:sSubPr>
                            <m:e>
                              <m:r>
                                <m:rPr>
                                  <m:sty m:val="p"/>
                                </m:rPr>
                                <a:rPr lang="en-US" sz="2000" i="0">
                                  <a:latin typeface="Cambria Math" panose="02040503050406030204" pitchFamily="18" charset="0"/>
                                  <a:ea typeface="Cambria Math" panose="02040503050406030204" pitchFamily="18" charset="0"/>
                                </a:rPr>
                                <m:t>m</m:t>
                              </m:r>
                            </m:e>
                            <m:sub>
                              <m:r>
                                <a:rPr lang="en-US" sz="2000" i="0">
                                  <a:latin typeface="Cambria Math" panose="02040503050406030204" pitchFamily="18" charset="0"/>
                                  <a:ea typeface="Cambria Math" panose="02040503050406030204" pitchFamily="18" charset="0"/>
                                </a:rPr>
                                <m:t>2</m:t>
                              </m:r>
                            </m:sub>
                          </m:sSub>
                          <m:r>
                            <a:rPr lang="en-US" sz="2000" i="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m:rPr>
                                  <m:sty m:val="p"/>
                                </m:rPr>
                                <a:rPr lang="en-US" sz="2000" i="0">
                                  <a:latin typeface="Cambria Math" panose="02040503050406030204" pitchFamily="18" charset="0"/>
                                  <a:ea typeface="Cambria Math" panose="02040503050406030204" pitchFamily="18" charset="0"/>
                                </a:rPr>
                                <m:t>E</m:t>
                              </m:r>
                            </m:e>
                            <m:sub>
                              <m:r>
                                <m:rPr>
                                  <m:sty m:val="p"/>
                                </m:rPr>
                                <a:rPr lang="en-US" sz="2000" i="0">
                                  <a:latin typeface="Cambria Math" panose="02040503050406030204" pitchFamily="18" charset="0"/>
                                  <a:ea typeface="Cambria Math" panose="02040503050406030204" pitchFamily="18" charset="0"/>
                                </a:rPr>
                                <m:t>proj</m:t>
                              </m:r>
                            </m:sub>
                          </m:sSub>
                        </m:e>
                      </m:rad>
                    </m:oMath>
                  </m:oMathPara>
                </a14:m>
                <a:endParaRPr lang="en-US" sz="2000" dirty="0">
                  <a:latin typeface="Cambria Math" panose="02040503050406030204" pitchFamily="18" charset="0"/>
                  <a:ea typeface="Cambria Math" panose="02040503050406030204" pitchFamily="18" charset="0"/>
                </a:endParaRPr>
              </a:p>
              <a:p>
                <a:pPr algn="ctr"/>
                <a:r>
                  <a:rPr lang="en-US" sz="2000" dirty="0"/>
                  <a:t>For fixed target experiments,</a:t>
                </a:r>
              </a:p>
              <a:p>
                <a:pPr/>
                <a14:m>
                  <m:oMathPara xmlns:m="http://schemas.openxmlformats.org/officeDocument/2006/math">
                    <m:oMathParaPr>
                      <m:jc m:val="center"/>
                    </m:oMathParaPr>
                    <m:oMath xmlns:m="http://schemas.openxmlformats.org/officeDocument/2006/math">
                      <m:sSub>
                        <m:sSubPr>
                          <m:ctrlPr>
                            <a:rPr lang="en-DE" sz="2000" i="1" smtClean="0">
                              <a:latin typeface="Cambria Math" panose="02040503050406030204" pitchFamily="18" charset="0"/>
                            </a:rPr>
                          </m:ctrlPr>
                        </m:sSubPr>
                        <m:e>
                          <m:r>
                            <m:rPr>
                              <m:sty m:val="p"/>
                            </m:rPr>
                            <a:rPr lang="en-US" sz="2000" b="0" i="0" smtClean="0">
                              <a:latin typeface="Cambria Math" panose="02040503050406030204" pitchFamily="18" charset="0"/>
                            </a:rPr>
                            <m:t>E</m:t>
                          </m:r>
                        </m:e>
                        <m:sub>
                          <m:r>
                            <m:rPr>
                              <m:sty m:val="p"/>
                            </m:rPr>
                            <a:rPr lang="en-US" sz="2000" b="0" i="0" smtClean="0">
                              <a:latin typeface="Cambria Math" panose="02040503050406030204" pitchFamily="18" charset="0"/>
                            </a:rPr>
                            <m:t>CM</m:t>
                          </m:r>
                        </m:sub>
                      </m:sSub>
                      <m:r>
                        <a:rPr lang="en-US" sz="2000" b="0" i="0" smtClean="0">
                          <a:latin typeface="Cambria Math" panose="02040503050406030204" pitchFamily="18" charset="0"/>
                        </a:rPr>
                        <m:t>= </m:t>
                      </m:r>
                      <m:rad>
                        <m:radPr>
                          <m:degHide m:val="on"/>
                          <m:ctrlPr>
                            <a:rPr lang="en-US" sz="2000" b="0" i="1" smtClean="0">
                              <a:latin typeface="Cambria Math" panose="02040503050406030204" pitchFamily="18" charset="0"/>
                            </a:rPr>
                          </m:ctrlPr>
                        </m:radPr>
                        <m:deg/>
                        <m:e>
                          <m:r>
                            <m:rPr>
                              <m:sty m:val="p"/>
                            </m:rPr>
                            <a:rPr lang="en-US" sz="2000" b="0" i="0" smtClean="0">
                              <a:latin typeface="Cambria Math" panose="02040503050406030204" pitchFamily="18" charset="0"/>
                            </a:rPr>
                            <m:t>s</m:t>
                          </m:r>
                        </m:e>
                      </m:rad>
                      <m:r>
                        <a:rPr lang="en-DE" sz="2000" i="0" smtClean="0">
                          <a:latin typeface="Cambria Math" panose="02040503050406030204" pitchFamily="18" charset="0"/>
                          <a:ea typeface="Cambria Math" panose="02040503050406030204" pitchFamily="18" charset="0"/>
                        </a:rPr>
                        <m:t>≅</m:t>
                      </m:r>
                      <m:rad>
                        <m:radPr>
                          <m:degHide m:val="on"/>
                          <m:ctrlPr>
                            <a:rPr lang="en-DE" sz="2000" i="1" smtClean="0">
                              <a:latin typeface="Cambria Math" panose="02040503050406030204" pitchFamily="18" charset="0"/>
                              <a:ea typeface="Cambria Math" panose="02040503050406030204" pitchFamily="18" charset="0"/>
                            </a:rPr>
                          </m:ctrlPr>
                        </m:radPr>
                        <m:deg/>
                        <m:e>
                          <m:r>
                            <a:rPr lang="en-US" sz="2000" b="0" i="0" smtClean="0">
                              <a:latin typeface="Cambria Math" panose="02040503050406030204" pitchFamily="18" charset="0"/>
                              <a:ea typeface="Cambria Math" panose="02040503050406030204" pitchFamily="18" charset="0"/>
                            </a:rPr>
                            <m:t>2∙</m:t>
                          </m:r>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m</m:t>
                              </m:r>
                            </m:e>
                            <m:sub>
                              <m:r>
                                <a:rPr lang="en-US" sz="2000" b="0" i="0" smtClean="0">
                                  <a:latin typeface="Cambria Math" panose="02040503050406030204" pitchFamily="18" charset="0"/>
                                  <a:ea typeface="Cambria Math" panose="02040503050406030204" pitchFamily="18" charset="0"/>
                                </a:rPr>
                                <m:t>2</m:t>
                              </m:r>
                            </m:sub>
                          </m:sSub>
                          <m:r>
                            <a:rPr lang="en-US" sz="2000" b="0" i="0"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E</m:t>
                              </m:r>
                            </m:e>
                            <m:sub>
                              <m:r>
                                <m:rPr>
                                  <m:sty m:val="p"/>
                                </m:rPr>
                                <a:rPr lang="en-US" sz="2000" b="0" i="0" smtClean="0">
                                  <a:latin typeface="Cambria Math" panose="02040503050406030204" pitchFamily="18" charset="0"/>
                                  <a:ea typeface="Cambria Math" panose="02040503050406030204" pitchFamily="18" charset="0"/>
                                </a:rPr>
                                <m:t>proj</m:t>
                              </m:r>
                            </m:sub>
                          </m:sSub>
                        </m:e>
                      </m:rad>
                    </m:oMath>
                  </m:oMathPara>
                </a14:m>
                <a:endParaRPr lang="en-US" sz="2000" dirty="0">
                  <a:ea typeface="Cambria Math" panose="02040503050406030204" pitchFamily="18" charset="0"/>
                </a:endParaRPr>
              </a:p>
              <a:p>
                <a:pPr/>
                <a14:m>
                  <m:oMathPara xmlns:m="http://schemas.openxmlformats.org/officeDocument/2006/math">
                    <m:oMathParaPr>
                      <m:jc m:val="center"/>
                    </m:oMathParaPr>
                    <m:oMath xmlns:m="http://schemas.openxmlformats.org/officeDocument/2006/math">
                      <m:rad>
                        <m:radPr>
                          <m:degHide m:val="on"/>
                          <m:ctrlPr>
                            <a:rPr lang="en-DE" sz="2000" i="1" smtClean="0">
                              <a:latin typeface="Cambria Math" panose="02040503050406030204" pitchFamily="18" charset="0"/>
                            </a:rPr>
                          </m:ctrlPr>
                        </m:radPr>
                        <m:deg/>
                        <m:e>
                          <m:sSub>
                            <m:sSubPr>
                              <m:ctrlPr>
                                <a:rPr lang="en-DE" sz="200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m:rPr>
                                  <m:sty m:val="p"/>
                                </m:rPr>
                                <a:rPr lang="en-US" sz="2000" b="0" i="0" smtClean="0">
                                  <a:latin typeface="Cambria Math" panose="02040503050406030204" pitchFamily="18" charset="0"/>
                                </a:rPr>
                                <m:t>NN</m:t>
                              </m:r>
                            </m:sub>
                          </m:sSub>
                        </m:e>
                      </m:rad>
                      <m:r>
                        <a:rPr lang="en-US" sz="2000" b="0" i="0" smtClean="0">
                          <a:latin typeface="Cambria Math" panose="02040503050406030204" pitchFamily="18" charset="0"/>
                        </a:rPr>
                        <m:t>= </m:t>
                      </m:r>
                      <m:f>
                        <m:fPr>
                          <m:ctrlPr>
                            <a:rPr lang="en-US" sz="2000" b="0" i="1" smtClean="0">
                              <a:latin typeface="Cambria Math" panose="02040503050406030204" pitchFamily="18" charset="0"/>
                            </a:rPr>
                          </m:ctrlPr>
                        </m:fPr>
                        <m:num>
                          <m:rad>
                            <m:radPr>
                              <m:degHide m:val="on"/>
                              <m:ctrlPr>
                                <a:rPr lang="en-US" sz="2000" i="1">
                                  <a:latin typeface="Cambria Math" panose="02040503050406030204" pitchFamily="18" charset="0"/>
                                </a:rPr>
                              </m:ctrlPr>
                            </m:radPr>
                            <m:deg/>
                            <m:e>
                              <m:r>
                                <m:rPr>
                                  <m:sty m:val="p"/>
                                </m:rPr>
                                <a:rPr lang="en-US" sz="2000" i="0">
                                  <a:latin typeface="Cambria Math" panose="02040503050406030204" pitchFamily="18" charset="0"/>
                                </a:rPr>
                                <m:t>s</m:t>
                              </m:r>
                            </m:e>
                          </m:rad>
                        </m:num>
                        <m:den>
                          <m:r>
                            <m:rPr>
                              <m:sty m:val="p"/>
                            </m:rPr>
                            <a:rPr lang="en-US" sz="2000" b="0" i="0" smtClean="0">
                              <a:latin typeface="Cambria Math" panose="02040503050406030204" pitchFamily="18" charset="0"/>
                            </a:rPr>
                            <m:t>A</m:t>
                          </m:r>
                        </m:den>
                      </m:f>
                    </m:oMath>
                  </m:oMathPara>
                </a14:m>
                <a:endParaRPr lang="en-DE" sz="2000" dirty="0"/>
              </a:p>
            </p:txBody>
          </p:sp>
        </mc:Choice>
        <mc:Fallback xmlns="">
          <p:sp>
            <p:nvSpPr>
              <p:cNvPr id="11" name="TextBox 10">
                <a:extLst>
                  <a:ext uri="{FF2B5EF4-FFF2-40B4-BE49-F238E27FC236}">
                    <a16:creationId xmlns:a16="http://schemas.microsoft.com/office/drawing/2014/main" id="{15A87B29-0C43-4E0A-875D-4FE38EED47F6}"/>
                  </a:ext>
                </a:extLst>
              </p:cNvPr>
              <p:cNvSpPr txBox="1">
                <a:spLocks noRot="1" noChangeAspect="1" noMove="1" noResize="1" noEditPoints="1" noAdjustHandles="1" noChangeArrowheads="1" noChangeShapeType="1" noTextEdit="1"/>
              </p:cNvSpPr>
              <p:nvPr/>
            </p:nvSpPr>
            <p:spPr>
              <a:xfrm>
                <a:off x="3867917" y="4119741"/>
                <a:ext cx="4652043" cy="2163156"/>
              </a:xfrm>
              <a:prstGeom prst="rect">
                <a:avLst/>
              </a:prstGeom>
              <a:blipFill>
                <a:blip r:embed="rId4"/>
                <a:stretch>
                  <a:fillRect/>
                </a:stretch>
              </a:blipFill>
              <a:ln>
                <a:solidFill>
                  <a:schemeClr val="tx1"/>
                </a:solidFill>
              </a:ln>
            </p:spPr>
            <p:txBody>
              <a:bodyPr/>
              <a:lstStyle/>
              <a:p>
                <a:r>
                  <a:rPr lang="en-DE">
                    <a:noFill/>
                  </a:rPr>
                  <a:t> </a:t>
                </a:r>
              </a:p>
            </p:txBody>
          </p:sp>
        </mc:Fallback>
      </mc:AlternateContent>
    </p:spTree>
    <p:extLst>
      <p:ext uri="{BB962C8B-B14F-4D97-AF65-F5344CB8AC3E}">
        <p14:creationId xmlns:p14="http://schemas.microsoft.com/office/powerpoint/2010/main" val="20332996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a:t>
            </a:r>
            <a:r>
              <a:rPr lang="de-DE" dirty="0">
                <a:solidFill>
                  <a:prstClr val="white"/>
                </a:solidFill>
              </a:rPr>
              <a:t>] – C</a:t>
            </a:r>
            <a:r>
              <a:rPr lang="de-DE" sz="2800" dirty="0">
                <a:solidFill>
                  <a:prstClr val="white"/>
                </a:solidFill>
              </a:rPr>
              <a:t>OLLECTIVE </a:t>
            </a:r>
            <a:r>
              <a:rPr lang="de-DE" dirty="0">
                <a:solidFill>
                  <a:prstClr val="white"/>
                </a:solidFill>
              </a:rPr>
              <a:t>F</a:t>
            </a:r>
            <a:r>
              <a:rPr lang="de-DE" sz="2800" dirty="0">
                <a:solidFill>
                  <a:prstClr val="white"/>
                </a:solidFill>
              </a:rPr>
              <a:t>LOW</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88</a:t>
            </a:fld>
            <a:endParaRPr lang="en-GB" dirty="0"/>
          </a:p>
        </p:txBody>
      </p:sp>
      <p:grpSp>
        <p:nvGrpSpPr>
          <p:cNvPr id="7" name="Group 6">
            <a:extLst>
              <a:ext uri="{FF2B5EF4-FFF2-40B4-BE49-F238E27FC236}">
                <a16:creationId xmlns:a16="http://schemas.microsoft.com/office/drawing/2014/main" id="{600CC2A6-7F48-40AB-B330-100595AA1CC6}"/>
              </a:ext>
            </a:extLst>
          </p:cNvPr>
          <p:cNvGrpSpPr/>
          <p:nvPr/>
        </p:nvGrpSpPr>
        <p:grpSpPr>
          <a:xfrm>
            <a:off x="1344000" y="1687760"/>
            <a:ext cx="7356302" cy="3673284"/>
            <a:chOff x="-154058" y="646719"/>
            <a:chExt cx="7356302" cy="3673284"/>
          </a:xfrm>
        </p:grpSpPr>
        <p:grpSp>
          <p:nvGrpSpPr>
            <p:cNvPr id="6" name="Group 5">
              <a:extLst>
                <a:ext uri="{FF2B5EF4-FFF2-40B4-BE49-F238E27FC236}">
                  <a16:creationId xmlns:a16="http://schemas.microsoft.com/office/drawing/2014/main" id="{B54FDD44-CFA7-4B44-8B07-2641F94C4321}"/>
                </a:ext>
              </a:extLst>
            </p:cNvPr>
            <p:cNvGrpSpPr/>
            <p:nvPr/>
          </p:nvGrpSpPr>
          <p:grpSpPr>
            <a:xfrm>
              <a:off x="656531" y="827418"/>
              <a:ext cx="6545713" cy="3492585"/>
              <a:chOff x="1591091" y="811343"/>
              <a:chExt cx="6951546" cy="3881531"/>
            </a:xfrm>
          </p:grpSpPr>
          <p:pic>
            <p:nvPicPr>
              <p:cNvPr id="16386" name="Picture 2" descr="http://science.sciencemag.org/content/sci/298/5598/1592/F1.large.jpg?width=800&amp;height=600&amp;carousel=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1327" y="811343"/>
                <a:ext cx="5601310" cy="388153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5"/>
              <p:cNvSpPr txBox="1">
                <a:spLocks/>
              </p:cNvSpPr>
              <p:nvPr/>
            </p:nvSpPr>
            <p:spPr>
              <a:xfrm>
                <a:off x="1591091" y="1409180"/>
                <a:ext cx="1350236" cy="1011129"/>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600" b="1" i="1" dirty="0">
                    <a:solidFill>
                      <a:srgbClr val="00B0F0"/>
                    </a:solidFill>
                    <a:latin typeface="+mn-lt"/>
                  </a:rPr>
                  <a:t>Front Plane</a:t>
                </a:r>
              </a:p>
              <a:p>
                <a:pPr marL="0" indent="0" algn="ctr">
                  <a:buFont typeface="Arial" panose="020B0604020202020204" pitchFamily="34" charset="0"/>
                  <a:buNone/>
                </a:pPr>
                <a:r>
                  <a:rPr lang="de-DE" sz="1600" b="1" i="1" dirty="0">
                    <a:solidFill>
                      <a:srgbClr val="00B0F0"/>
                    </a:solidFill>
                    <a:latin typeface="+mn-lt"/>
                  </a:rPr>
                  <a:t>Pressure Contours</a:t>
                </a:r>
              </a:p>
            </p:txBody>
          </p:sp>
          <p:sp>
            <p:nvSpPr>
              <p:cNvPr id="16" name="Content Placeholder 5"/>
              <p:cNvSpPr txBox="1">
                <a:spLocks/>
              </p:cNvSpPr>
              <p:nvPr/>
            </p:nvSpPr>
            <p:spPr>
              <a:xfrm>
                <a:off x="1708584" y="3139089"/>
                <a:ext cx="1115251" cy="806721"/>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600" b="1" i="1" dirty="0">
                    <a:solidFill>
                      <a:srgbClr val="C00000"/>
                    </a:solidFill>
                    <a:latin typeface="+mn-lt"/>
                  </a:rPr>
                  <a:t>Top Plane</a:t>
                </a:r>
              </a:p>
              <a:p>
                <a:pPr marL="0" indent="0" algn="ctr">
                  <a:buFont typeface="Arial" panose="020B0604020202020204" pitchFamily="34" charset="0"/>
                  <a:buNone/>
                </a:pPr>
                <a:r>
                  <a:rPr lang="de-DE" sz="1600" b="1" i="1" dirty="0">
                    <a:solidFill>
                      <a:srgbClr val="C00000"/>
                    </a:solidFill>
                    <a:latin typeface="+mn-lt"/>
                  </a:rPr>
                  <a:t>Density Contours</a:t>
                </a:r>
              </a:p>
            </p:txBody>
          </p:sp>
        </p:grpSp>
        <p:sp>
          <p:nvSpPr>
            <p:cNvPr id="20" name="Content Placeholder 5">
              <a:extLst>
                <a:ext uri="{FF2B5EF4-FFF2-40B4-BE49-F238E27FC236}">
                  <a16:creationId xmlns:a16="http://schemas.microsoft.com/office/drawing/2014/main" id="{D2829313-44AA-4BD0-A820-36DABCB8F214}"/>
                </a:ext>
              </a:extLst>
            </p:cNvPr>
            <p:cNvSpPr txBox="1">
              <a:spLocks/>
            </p:cNvSpPr>
            <p:nvPr/>
          </p:nvSpPr>
          <p:spPr>
            <a:xfrm>
              <a:off x="-154058" y="646719"/>
              <a:ext cx="2435863" cy="725884"/>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000" b="1" i="1" u="sng" dirty="0">
                  <a:solidFill>
                    <a:srgbClr val="00B050"/>
                  </a:solidFill>
                  <a:latin typeface="+mn-lt"/>
                </a:rPr>
                <a:t>Au-Au 1AGeV</a:t>
              </a:r>
            </a:p>
          </p:txBody>
        </p:sp>
      </p:grpSp>
      <p:grpSp>
        <p:nvGrpSpPr>
          <p:cNvPr id="9" name="Group 8">
            <a:extLst>
              <a:ext uri="{FF2B5EF4-FFF2-40B4-BE49-F238E27FC236}">
                <a16:creationId xmlns:a16="http://schemas.microsoft.com/office/drawing/2014/main" id="{F02A10FE-2197-49FA-BA8E-DD835F99724F}"/>
              </a:ext>
            </a:extLst>
          </p:cNvPr>
          <p:cNvGrpSpPr/>
          <p:nvPr/>
        </p:nvGrpSpPr>
        <p:grpSpPr>
          <a:xfrm>
            <a:off x="54548" y="5062246"/>
            <a:ext cx="4135341" cy="523220"/>
            <a:chOff x="8491473" y="6270822"/>
            <a:chExt cx="3763196" cy="523220"/>
          </a:xfrm>
        </p:grpSpPr>
        <p:sp>
          <p:nvSpPr>
            <p:cNvPr id="17" name="TextBox 16"/>
            <p:cNvSpPr txBox="1"/>
            <p:nvPr/>
          </p:nvSpPr>
          <p:spPr>
            <a:xfrm>
              <a:off x="8773061" y="6270822"/>
              <a:ext cx="3481608" cy="523220"/>
            </a:xfrm>
            <a:prstGeom prst="rect">
              <a:avLst/>
            </a:prstGeom>
            <a:noFill/>
          </p:spPr>
          <p:txBody>
            <a:bodyPr wrap="square" rtlCol="0">
              <a:spAutoFit/>
            </a:bodyPr>
            <a:lstStyle/>
            <a:p>
              <a:r>
                <a:rPr lang="en-GB" sz="1400" b="1" i="1" dirty="0"/>
                <a:t>P. </a:t>
              </a:r>
              <a:r>
                <a:rPr lang="en-GB" sz="1400" b="1" i="1" dirty="0" err="1"/>
                <a:t>Danielewicz</a:t>
              </a:r>
              <a:r>
                <a:rPr lang="en-GB" sz="1400" b="1" i="1" dirty="0"/>
                <a:t> et al., Science 298 (2002) 1592 </a:t>
              </a: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1473" y="6341866"/>
              <a:ext cx="327122" cy="216024"/>
            </a:xfrm>
            <a:prstGeom prst="rect">
              <a:avLst/>
            </a:prstGeom>
          </p:spPr>
        </p:pic>
      </p:grpSp>
      <p:sp>
        <p:nvSpPr>
          <p:cNvPr id="23" name="Content Placeholder 5">
            <a:extLst>
              <a:ext uri="{FF2B5EF4-FFF2-40B4-BE49-F238E27FC236}">
                <a16:creationId xmlns:a16="http://schemas.microsoft.com/office/drawing/2014/main" id="{78AD0906-DA6E-465F-9427-957AAE552EAA}"/>
              </a:ext>
            </a:extLst>
          </p:cNvPr>
          <p:cNvSpPr txBox="1">
            <a:spLocks/>
          </p:cNvSpPr>
          <p:nvPr/>
        </p:nvSpPr>
        <p:spPr>
          <a:xfrm>
            <a:off x="345817" y="854311"/>
            <a:ext cx="11500365" cy="990689"/>
          </a:xfrm>
          <a:prstGeom prst="rect">
            <a:avLst/>
          </a:prstGeom>
          <a:solidFill>
            <a:srgbClr val="92D05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b="1" dirty="0">
                <a:solidFill>
                  <a:srgbClr val="002060"/>
                </a:solidFill>
                <a:latin typeface="+mn-lt"/>
              </a:rPr>
              <a:t>Collective flow of nucleons driven by the pressure gradient – </a:t>
            </a:r>
          </a:p>
          <a:p>
            <a:pPr marL="0" indent="0" algn="ctr">
              <a:lnSpc>
                <a:spcPct val="100000"/>
              </a:lnSpc>
              <a:spcBef>
                <a:spcPts val="0"/>
              </a:spcBef>
              <a:buFont typeface="Arial" panose="020B0604020202020204" pitchFamily="34" charset="0"/>
              <a:buNone/>
            </a:pPr>
            <a:r>
              <a:rPr lang="de-DE" b="1" dirty="0">
                <a:solidFill>
                  <a:srgbClr val="002060"/>
                </a:solidFill>
                <a:latin typeface="+mn-lt"/>
              </a:rPr>
              <a:t>Sensitive to nuclear compressibility: EOS</a:t>
            </a:r>
          </a:p>
        </p:txBody>
      </p:sp>
      <p:sp>
        <p:nvSpPr>
          <p:cNvPr id="24" name="Rectangle 23">
            <a:extLst>
              <a:ext uri="{FF2B5EF4-FFF2-40B4-BE49-F238E27FC236}">
                <a16:creationId xmlns:a16="http://schemas.microsoft.com/office/drawing/2014/main" id="{9750E07B-DF34-4366-BB08-AD3533BF4A46}"/>
              </a:ext>
            </a:extLst>
          </p:cNvPr>
          <p:cNvSpPr/>
          <p:nvPr/>
        </p:nvSpPr>
        <p:spPr>
          <a:xfrm>
            <a:off x="0" y="5372772"/>
            <a:ext cx="12191999" cy="1107996"/>
          </a:xfrm>
          <a:prstGeom prst="rect">
            <a:avLst/>
          </a:prstGeom>
          <a:solidFill>
            <a:srgbClr val="FFFF00"/>
          </a:solidFill>
        </p:spPr>
        <p:txBody>
          <a:bodyPr wrap="square">
            <a:spAutoFit/>
          </a:bodyPr>
          <a:lstStyle/>
          <a:p>
            <a:r>
              <a:rPr lang="en-US" sz="2200" b="1" dirty="0"/>
              <a:t>Two observables of the high pressures results in matter to be ejected in specific directions:</a:t>
            </a:r>
          </a:p>
          <a:p>
            <a:pPr marL="180975" indent="-180975">
              <a:buFont typeface="Arial" panose="020B0604020202020204" pitchFamily="34" charset="0"/>
              <a:buChar char="•"/>
              <a:tabLst>
                <a:tab pos="2238375" algn="l"/>
              </a:tabLst>
            </a:pPr>
            <a:r>
              <a:rPr lang="en-US" sz="2200" b="1" dirty="0"/>
              <a:t>Directed Flow v</a:t>
            </a:r>
            <a:r>
              <a:rPr lang="en-US" sz="2200" b="1" baseline="-25000" dirty="0"/>
              <a:t>1</a:t>
            </a:r>
            <a:r>
              <a:rPr lang="en-US" sz="2200" b="1" dirty="0"/>
              <a:t>  	Nucleons deflected sideways in the reaction plane  </a:t>
            </a:r>
            <a:endParaRPr lang="en-US" sz="2200" b="1" baseline="-25000" dirty="0"/>
          </a:p>
          <a:p>
            <a:pPr marL="180975" indent="-180975" defTabSz="806450">
              <a:buFont typeface="Arial" panose="020B0604020202020204" pitchFamily="34" charset="0"/>
              <a:buChar char="•"/>
              <a:tabLst>
                <a:tab pos="2238375" algn="l"/>
              </a:tabLst>
            </a:pPr>
            <a:r>
              <a:rPr lang="en-US" sz="2200" b="1" dirty="0"/>
              <a:t>Elliptic Flow v</a:t>
            </a:r>
            <a:r>
              <a:rPr lang="en-US" sz="2200" b="1" baseline="-25000" dirty="0"/>
              <a:t>2</a:t>
            </a:r>
            <a:r>
              <a:rPr lang="en-US" sz="2200" b="1" dirty="0"/>
              <a:t>  	Nucleons are “squeezed out” above and below or “expanded in” the reaction plane</a:t>
            </a:r>
            <a:endParaRPr lang="en-DE" sz="2200" b="1" dirty="0"/>
          </a:p>
        </p:txBody>
      </p:sp>
    </p:spTree>
    <p:extLst>
      <p:ext uri="{BB962C8B-B14F-4D97-AF65-F5344CB8AC3E}">
        <p14:creationId xmlns:p14="http://schemas.microsoft.com/office/powerpoint/2010/main" val="383571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DA54-1A43-43B9-A6C9-44EA1AEACF8E}"/>
              </a:ext>
            </a:extLst>
          </p:cNvPr>
          <p:cNvSpPr>
            <a:spLocks noGrp="1"/>
          </p:cNvSpPr>
          <p:nvPr>
            <p:ph type="title"/>
          </p:nvPr>
        </p:nvSpPr>
        <p:spPr/>
        <p:txBody>
          <a:bodyPr/>
          <a:lstStyle/>
          <a:p>
            <a:r>
              <a:rPr lang="en-US" dirty="0"/>
              <a:t>S</a:t>
            </a:r>
            <a:r>
              <a:rPr lang="en-US" sz="2800" dirty="0"/>
              <a:t>YMMETRIC</a:t>
            </a:r>
            <a:r>
              <a:rPr lang="en-US" dirty="0"/>
              <a:t> M</a:t>
            </a:r>
            <a:r>
              <a:rPr lang="en-US" sz="2800" dirty="0"/>
              <a:t>ATTER</a:t>
            </a:r>
            <a:r>
              <a:rPr lang="en-US" dirty="0"/>
              <a:t> E</a:t>
            </a:r>
            <a:r>
              <a:rPr lang="en-US" sz="2800" dirty="0"/>
              <a:t>QUATION</a:t>
            </a:r>
            <a:r>
              <a:rPr lang="en-US" dirty="0"/>
              <a:t> O</a:t>
            </a:r>
            <a:r>
              <a:rPr lang="en-US" sz="2800" dirty="0"/>
              <a:t>F</a:t>
            </a:r>
            <a:r>
              <a:rPr lang="en-US" dirty="0"/>
              <a:t> S</a:t>
            </a:r>
            <a:r>
              <a:rPr lang="en-US" sz="2800" dirty="0"/>
              <a:t>TATE</a:t>
            </a:r>
            <a:endParaRPr lang="en-DE" dirty="0"/>
          </a:p>
        </p:txBody>
      </p:sp>
      <p:sp>
        <p:nvSpPr>
          <p:cNvPr id="3" name="Date Placeholder 2">
            <a:extLst>
              <a:ext uri="{FF2B5EF4-FFF2-40B4-BE49-F238E27FC236}">
                <a16:creationId xmlns:a16="http://schemas.microsoft.com/office/drawing/2014/main" id="{55F930C9-F90B-4BDE-985A-B66FC285FB79}"/>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038113E9-0A39-4230-BB59-4537E22356DB}"/>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92A591EF-4692-46B6-B7B8-F79A1C6135A6}"/>
              </a:ext>
            </a:extLst>
          </p:cNvPr>
          <p:cNvSpPr>
            <a:spLocks noGrp="1"/>
          </p:cNvSpPr>
          <p:nvPr>
            <p:ph type="sldNum" sz="quarter" idx="12"/>
          </p:nvPr>
        </p:nvSpPr>
        <p:spPr/>
        <p:txBody>
          <a:bodyPr/>
          <a:lstStyle/>
          <a:p>
            <a:fld id="{2A4535BA-AEF2-4785-BF1B-EDE950106C20}" type="slidenum">
              <a:rPr lang="en-GB" smtClean="0"/>
              <a:pPr/>
              <a:t>89</a:t>
            </a:fld>
            <a:endParaRPr lang="en-GB" dirty="0"/>
          </a:p>
        </p:txBody>
      </p:sp>
      <p:pic>
        <p:nvPicPr>
          <p:cNvPr id="7" name="Picture 9">
            <a:extLst>
              <a:ext uri="{FF2B5EF4-FFF2-40B4-BE49-F238E27FC236}">
                <a16:creationId xmlns:a16="http://schemas.microsoft.com/office/drawing/2014/main" id="{391829B9-B902-4016-BFD0-D4644789B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3470" y="1858094"/>
            <a:ext cx="3872732" cy="85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10">
            <a:extLst>
              <a:ext uri="{FF2B5EF4-FFF2-40B4-BE49-F238E27FC236}">
                <a16:creationId xmlns:a16="http://schemas.microsoft.com/office/drawing/2014/main" id="{1463AB54-7D51-494C-B05D-75055C0AE2BD}"/>
              </a:ext>
            </a:extLst>
          </p:cNvPr>
          <p:cNvGrpSpPr>
            <a:grpSpLocks/>
          </p:cNvGrpSpPr>
          <p:nvPr/>
        </p:nvGrpSpPr>
        <p:grpSpPr bwMode="auto">
          <a:xfrm>
            <a:off x="228664" y="1521797"/>
            <a:ext cx="3872364" cy="4651439"/>
            <a:chOff x="386" y="1454"/>
            <a:chExt cx="1878" cy="1989"/>
          </a:xfrm>
        </p:grpSpPr>
        <p:pic>
          <p:nvPicPr>
            <p:cNvPr id="9" name="Picture 11">
              <a:extLst>
                <a:ext uri="{FF2B5EF4-FFF2-40B4-BE49-F238E27FC236}">
                  <a16:creationId xmlns:a16="http://schemas.microsoft.com/office/drawing/2014/main" id="{0C144044-555C-4AD0-A909-E40A45975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 y="1454"/>
              <a:ext cx="1878" cy="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2">
              <a:extLst>
                <a:ext uri="{FF2B5EF4-FFF2-40B4-BE49-F238E27FC236}">
                  <a16:creationId xmlns:a16="http://schemas.microsoft.com/office/drawing/2014/main" id="{4F7F85C8-13AB-407E-9085-304F9191B9F3}"/>
                </a:ext>
              </a:extLst>
            </p:cNvPr>
            <p:cNvSpPr txBox="1">
              <a:spLocks noChangeArrowheads="1"/>
            </p:cNvSpPr>
            <p:nvPr/>
          </p:nvSpPr>
          <p:spPr bwMode="auto">
            <a:xfrm>
              <a:off x="1238" y="2049"/>
              <a:ext cx="53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dirty="0">
                  <a:solidFill>
                    <a:srgbClr val="0000FF"/>
                  </a:solidFill>
                  <a:latin typeface="+mn-lt"/>
                  <a:cs typeface="Times New Roman" panose="02020603050405020304" pitchFamily="18" charset="0"/>
                </a:rPr>
                <a:t>stiff  </a:t>
              </a:r>
              <a:r>
                <a:rPr lang="en-US" altLang="en-US" sz="2000" b="1" dirty="0" err="1">
                  <a:solidFill>
                    <a:srgbClr val="0000FF"/>
                  </a:solidFill>
                  <a:latin typeface="+mn-lt"/>
                  <a:cs typeface="Times New Roman" panose="02020603050405020304" pitchFamily="18" charset="0"/>
                </a:rPr>
                <a:t>EoS</a:t>
              </a:r>
              <a:endParaRPr lang="el-GR" altLang="en-US" sz="2000" b="1" dirty="0">
                <a:solidFill>
                  <a:srgbClr val="0000FF"/>
                </a:solidFill>
                <a:latin typeface="+mn-lt"/>
                <a:cs typeface="Times New Roman" panose="02020603050405020304" pitchFamily="18" charset="0"/>
              </a:endParaRPr>
            </a:p>
          </p:txBody>
        </p:sp>
        <p:sp>
          <p:nvSpPr>
            <p:cNvPr id="11" name="Text Box 13">
              <a:extLst>
                <a:ext uri="{FF2B5EF4-FFF2-40B4-BE49-F238E27FC236}">
                  <a16:creationId xmlns:a16="http://schemas.microsoft.com/office/drawing/2014/main" id="{FABE3763-E3D3-4EBF-B427-B9553BA68CED}"/>
                </a:ext>
              </a:extLst>
            </p:cNvPr>
            <p:cNvSpPr txBox="1">
              <a:spLocks noChangeArrowheads="1"/>
            </p:cNvSpPr>
            <p:nvPr/>
          </p:nvSpPr>
          <p:spPr bwMode="auto">
            <a:xfrm>
              <a:off x="1518" y="2825"/>
              <a:ext cx="50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dirty="0">
                  <a:solidFill>
                    <a:srgbClr val="FF0000"/>
                  </a:solidFill>
                  <a:latin typeface="+mn-lt"/>
                  <a:cs typeface="Times New Roman" panose="02020603050405020304" pitchFamily="18" charset="0"/>
                </a:rPr>
                <a:t>soft </a:t>
              </a:r>
              <a:r>
                <a:rPr lang="en-US" altLang="en-US" sz="2000" b="1" dirty="0" err="1">
                  <a:solidFill>
                    <a:srgbClr val="FF0000"/>
                  </a:solidFill>
                  <a:latin typeface="+mn-lt"/>
                  <a:cs typeface="Times New Roman" panose="02020603050405020304" pitchFamily="18" charset="0"/>
                </a:rPr>
                <a:t>EoS</a:t>
              </a:r>
              <a:endParaRPr lang="el-GR" altLang="en-US" sz="2000" b="1" dirty="0">
                <a:solidFill>
                  <a:srgbClr val="FF0000"/>
                </a:solidFill>
                <a:latin typeface="+mn-lt"/>
                <a:cs typeface="Times New Roman" panose="02020603050405020304" pitchFamily="18" charset="0"/>
              </a:endParaRPr>
            </a:p>
          </p:txBody>
        </p:sp>
      </p:grpSp>
      <p:sp>
        <p:nvSpPr>
          <p:cNvPr id="12" name="Text Box 15">
            <a:extLst>
              <a:ext uri="{FF2B5EF4-FFF2-40B4-BE49-F238E27FC236}">
                <a16:creationId xmlns:a16="http://schemas.microsoft.com/office/drawing/2014/main" id="{AF4CE012-4AEE-4E0F-9662-BB6EC9966151}"/>
              </a:ext>
            </a:extLst>
          </p:cNvPr>
          <p:cNvSpPr txBox="1">
            <a:spLocks noChangeArrowheads="1"/>
          </p:cNvSpPr>
          <p:nvPr/>
        </p:nvSpPr>
        <p:spPr bwMode="auto">
          <a:xfrm>
            <a:off x="8616000" y="5027131"/>
            <a:ext cx="27993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000" b="1" dirty="0">
                <a:latin typeface="+mn-lt"/>
              </a:rPr>
              <a:t>Compression Modulus :</a:t>
            </a:r>
          </a:p>
        </p:txBody>
      </p:sp>
      <p:pic>
        <p:nvPicPr>
          <p:cNvPr id="13" name="Picture 16">
            <a:extLst>
              <a:ext uri="{FF2B5EF4-FFF2-40B4-BE49-F238E27FC236}">
                <a16:creationId xmlns:a16="http://schemas.microsoft.com/office/drawing/2014/main" id="{F3A958CB-26F8-49DD-BB90-C20D7FB8C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000" y="5424006"/>
            <a:ext cx="3481387"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42">
            <a:extLst>
              <a:ext uri="{FF2B5EF4-FFF2-40B4-BE49-F238E27FC236}">
                <a16:creationId xmlns:a16="http://schemas.microsoft.com/office/drawing/2014/main" id="{C2E396D6-3D01-4109-9BA1-ACF05DF452E1}"/>
              </a:ext>
            </a:extLst>
          </p:cNvPr>
          <p:cNvGrpSpPr>
            <a:grpSpLocks/>
          </p:cNvGrpSpPr>
          <p:nvPr/>
        </p:nvGrpSpPr>
        <p:grpSpPr bwMode="auto">
          <a:xfrm>
            <a:off x="7600648" y="2938674"/>
            <a:ext cx="4041775" cy="1817687"/>
            <a:chOff x="2783" y="2765"/>
            <a:chExt cx="2546" cy="1145"/>
          </a:xfrm>
          <a:solidFill>
            <a:schemeClr val="bg1"/>
          </a:solidFill>
        </p:grpSpPr>
        <p:sp>
          <p:nvSpPr>
            <p:cNvPr id="15" name="Rectangle 17">
              <a:extLst>
                <a:ext uri="{FF2B5EF4-FFF2-40B4-BE49-F238E27FC236}">
                  <a16:creationId xmlns:a16="http://schemas.microsoft.com/office/drawing/2014/main" id="{DAB183DD-DF71-4DD8-925F-64E11FFF6906}"/>
                </a:ext>
              </a:extLst>
            </p:cNvPr>
            <p:cNvSpPr>
              <a:spLocks noChangeArrowheads="1"/>
            </p:cNvSpPr>
            <p:nvPr/>
          </p:nvSpPr>
          <p:spPr bwMode="auto">
            <a:xfrm>
              <a:off x="4791" y="3536"/>
              <a:ext cx="538" cy="3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b="1">
                  <a:solidFill>
                    <a:srgbClr val="FF0000"/>
                  </a:solidFill>
                  <a:latin typeface="+mn-lt"/>
                </a:rPr>
                <a:t>7/6</a:t>
              </a:r>
            </a:p>
          </p:txBody>
        </p:sp>
        <p:sp>
          <p:nvSpPr>
            <p:cNvPr id="16" name="Rectangle 18">
              <a:extLst>
                <a:ext uri="{FF2B5EF4-FFF2-40B4-BE49-F238E27FC236}">
                  <a16:creationId xmlns:a16="http://schemas.microsoft.com/office/drawing/2014/main" id="{FE895F82-C07D-43E7-91BC-090D04FBC849}"/>
                </a:ext>
              </a:extLst>
            </p:cNvPr>
            <p:cNvSpPr>
              <a:spLocks noChangeArrowheads="1"/>
            </p:cNvSpPr>
            <p:nvPr/>
          </p:nvSpPr>
          <p:spPr bwMode="auto">
            <a:xfrm>
              <a:off x="4191" y="3536"/>
              <a:ext cx="600" cy="3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b="1">
                  <a:solidFill>
                    <a:srgbClr val="FF0000"/>
                  </a:solidFill>
                  <a:latin typeface="+mn-lt"/>
                </a:rPr>
                <a:t>303</a:t>
              </a:r>
            </a:p>
          </p:txBody>
        </p:sp>
        <p:sp>
          <p:nvSpPr>
            <p:cNvPr id="17" name="Rectangle 19">
              <a:extLst>
                <a:ext uri="{FF2B5EF4-FFF2-40B4-BE49-F238E27FC236}">
                  <a16:creationId xmlns:a16="http://schemas.microsoft.com/office/drawing/2014/main" id="{E2FA4B0C-DAB5-4AD3-97F7-A9D27734759B}"/>
                </a:ext>
              </a:extLst>
            </p:cNvPr>
            <p:cNvSpPr>
              <a:spLocks noChangeArrowheads="1"/>
            </p:cNvSpPr>
            <p:nvPr/>
          </p:nvSpPr>
          <p:spPr bwMode="auto">
            <a:xfrm>
              <a:off x="3611" y="3536"/>
              <a:ext cx="580" cy="3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b="1">
                  <a:solidFill>
                    <a:srgbClr val="FF0000"/>
                  </a:solidFill>
                  <a:latin typeface="+mn-lt"/>
                </a:rPr>
                <a:t>-356</a:t>
              </a:r>
            </a:p>
          </p:txBody>
        </p:sp>
        <p:sp>
          <p:nvSpPr>
            <p:cNvPr id="18" name="Rectangle 20">
              <a:extLst>
                <a:ext uri="{FF2B5EF4-FFF2-40B4-BE49-F238E27FC236}">
                  <a16:creationId xmlns:a16="http://schemas.microsoft.com/office/drawing/2014/main" id="{F22B84A8-A67F-4787-BCAF-01784153D73A}"/>
                </a:ext>
              </a:extLst>
            </p:cNvPr>
            <p:cNvSpPr>
              <a:spLocks noChangeArrowheads="1"/>
            </p:cNvSpPr>
            <p:nvPr/>
          </p:nvSpPr>
          <p:spPr bwMode="auto">
            <a:xfrm>
              <a:off x="2783" y="3536"/>
              <a:ext cx="828" cy="3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l-GR" altLang="en-US" b="1">
                  <a:solidFill>
                    <a:srgbClr val="FF0000"/>
                  </a:solidFill>
                  <a:latin typeface="+mn-lt"/>
                  <a:cs typeface="Times New Roman" panose="02020603050405020304" pitchFamily="18" charset="0"/>
                </a:rPr>
                <a:t>κ</a:t>
              </a:r>
              <a:r>
                <a:rPr lang="de-DE" altLang="en-US" b="1">
                  <a:solidFill>
                    <a:srgbClr val="FF0000"/>
                  </a:solidFill>
                  <a:latin typeface="+mn-lt"/>
                  <a:cs typeface="Times New Roman" panose="02020603050405020304" pitchFamily="18" charset="0"/>
                </a:rPr>
                <a:t> = 200 MeV</a:t>
              </a:r>
              <a:endParaRPr lang="en-US" altLang="en-US" b="1">
                <a:solidFill>
                  <a:srgbClr val="FF0000"/>
                </a:solidFill>
                <a:latin typeface="+mn-lt"/>
                <a:cs typeface="Times New Roman" panose="02020603050405020304" pitchFamily="18" charset="0"/>
              </a:endParaRPr>
            </a:p>
          </p:txBody>
        </p:sp>
        <p:sp>
          <p:nvSpPr>
            <p:cNvPr id="19" name="Rectangle 21">
              <a:extLst>
                <a:ext uri="{FF2B5EF4-FFF2-40B4-BE49-F238E27FC236}">
                  <a16:creationId xmlns:a16="http://schemas.microsoft.com/office/drawing/2014/main" id="{9FCFC658-5674-4F74-B3A2-33C63E6BE156}"/>
                </a:ext>
              </a:extLst>
            </p:cNvPr>
            <p:cNvSpPr>
              <a:spLocks noChangeArrowheads="1"/>
            </p:cNvSpPr>
            <p:nvPr/>
          </p:nvSpPr>
          <p:spPr bwMode="auto">
            <a:xfrm>
              <a:off x="4791" y="3161"/>
              <a:ext cx="538" cy="3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b="1">
                  <a:solidFill>
                    <a:srgbClr val="0000FF"/>
                  </a:solidFill>
                  <a:latin typeface="+mn-lt"/>
                </a:rPr>
                <a:t>2</a:t>
              </a:r>
            </a:p>
          </p:txBody>
        </p:sp>
        <p:sp>
          <p:nvSpPr>
            <p:cNvPr id="20" name="Rectangle 22">
              <a:extLst>
                <a:ext uri="{FF2B5EF4-FFF2-40B4-BE49-F238E27FC236}">
                  <a16:creationId xmlns:a16="http://schemas.microsoft.com/office/drawing/2014/main" id="{F81A42A5-0F38-4C77-83BC-B6DAAB3D0A18}"/>
                </a:ext>
              </a:extLst>
            </p:cNvPr>
            <p:cNvSpPr>
              <a:spLocks noChangeArrowheads="1"/>
            </p:cNvSpPr>
            <p:nvPr/>
          </p:nvSpPr>
          <p:spPr bwMode="auto">
            <a:xfrm>
              <a:off x="4191" y="3161"/>
              <a:ext cx="600" cy="3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b="1">
                  <a:solidFill>
                    <a:srgbClr val="0000FF"/>
                  </a:solidFill>
                  <a:latin typeface="+mn-lt"/>
                </a:rPr>
                <a:t>70.5</a:t>
              </a:r>
            </a:p>
          </p:txBody>
        </p:sp>
        <p:sp>
          <p:nvSpPr>
            <p:cNvPr id="21" name="Rectangle 23">
              <a:extLst>
                <a:ext uri="{FF2B5EF4-FFF2-40B4-BE49-F238E27FC236}">
                  <a16:creationId xmlns:a16="http://schemas.microsoft.com/office/drawing/2014/main" id="{21AD3294-4BCB-45F2-B81A-B2A66AF829CE}"/>
                </a:ext>
              </a:extLst>
            </p:cNvPr>
            <p:cNvSpPr>
              <a:spLocks noChangeArrowheads="1"/>
            </p:cNvSpPr>
            <p:nvPr/>
          </p:nvSpPr>
          <p:spPr bwMode="auto">
            <a:xfrm>
              <a:off x="3611" y="3161"/>
              <a:ext cx="580" cy="3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b="1">
                  <a:solidFill>
                    <a:srgbClr val="0000FF"/>
                  </a:solidFill>
                  <a:latin typeface="+mn-lt"/>
                </a:rPr>
                <a:t>-124</a:t>
              </a:r>
            </a:p>
          </p:txBody>
        </p:sp>
        <p:sp>
          <p:nvSpPr>
            <p:cNvPr id="22" name="Rectangle 24">
              <a:extLst>
                <a:ext uri="{FF2B5EF4-FFF2-40B4-BE49-F238E27FC236}">
                  <a16:creationId xmlns:a16="http://schemas.microsoft.com/office/drawing/2014/main" id="{FA45F6C2-5A6D-485F-BB85-0A843B189E4F}"/>
                </a:ext>
              </a:extLst>
            </p:cNvPr>
            <p:cNvSpPr>
              <a:spLocks noChangeArrowheads="1"/>
            </p:cNvSpPr>
            <p:nvPr/>
          </p:nvSpPr>
          <p:spPr bwMode="auto">
            <a:xfrm>
              <a:off x="2783" y="3161"/>
              <a:ext cx="828" cy="3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l-GR" altLang="en-US" b="1" dirty="0">
                  <a:solidFill>
                    <a:srgbClr val="0000FF"/>
                  </a:solidFill>
                  <a:latin typeface="+mn-lt"/>
                  <a:cs typeface="Times New Roman" panose="02020603050405020304" pitchFamily="18" charset="0"/>
                </a:rPr>
                <a:t>κ</a:t>
              </a:r>
              <a:r>
                <a:rPr lang="de-DE" altLang="en-US" b="1" dirty="0">
                  <a:solidFill>
                    <a:srgbClr val="0000FF"/>
                  </a:solidFill>
                  <a:latin typeface="+mn-lt"/>
                  <a:cs typeface="Times New Roman" panose="02020603050405020304" pitchFamily="18" charset="0"/>
                </a:rPr>
                <a:t> = 380 MeV</a:t>
              </a:r>
              <a:endParaRPr lang="el-GR" altLang="en-US" b="1" dirty="0">
                <a:solidFill>
                  <a:srgbClr val="0000FF"/>
                </a:solidFill>
                <a:latin typeface="+mn-lt"/>
                <a:cs typeface="Times New Roman" panose="02020603050405020304" pitchFamily="18" charset="0"/>
              </a:endParaRPr>
            </a:p>
          </p:txBody>
        </p:sp>
        <p:sp>
          <p:nvSpPr>
            <p:cNvPr id="23" name="Rectangle 25">
              <a:extLst>
                <a:ext uri="{FF2B5EF4-FFF2-40B4-BE49-F238E27FC236}">
                  <a16:creationId xmlns:a16="http://schemas.microsoft.com/office/drawing/2014/main" id="{7751DA6B-E316-4C43-AD62-AD9E0D414DE4}"/>
                </a:ext>
              </a:extLst>
            </p:cNvPr>
            <p:cNvSpPr>
              <a:spLocks noChangeArrowheads="1"/>
            </p:cNvSpPr>
            <p:nvPr/>
          </p:nvSpPr>
          <p:spPr bwMode="auto">
            <a:xfrm>
              <a:off x="4791" y="2765"/>
              <a:ext cx="538" cy="39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l-GR" altLang="en-US" b="1">
                  <a:latin typeface="+mn-lt"/>
                  <a:cs typeface="Times New Roman" panose="02020603050405020304" pitchFamily="18" charset="0"/>
                </a:rPr>
                <a:t>γ</a:t>
              </a:r>
              <a:endParaRPr lang="de-DE" altLang="en-US" b="1">
                <a:latin typeface="+mn-lt"/>
                <a:cs typeface="Times New Roman" panose="02020603050405020304" pitchFamily="18" charset="0"/>
              </a:endParaRPr>
            </a:p>
            <a:p>
              <a:pPr eaLnBrk="1" hangingPunct="1">
                <a:spcBef>
                  <a:spcPct val="20000"/>
                </a:spcBef>
              </a:pPr>
              <a:endParaRPr lang="el-GR" altLang="en-US" b="1">
                <a:latin typeface="+mn-lt"/>
                <a:cs typeface="Times New Roman" panose="02020603050405020304" pitchFamily="18" charset="0"/>
              </a:endParaRPr>
            </a:p>
          </p:txBody>
        </p:sp>
        <p:sp>
          <p:nvSpPr>
            <p:cNvPr id="24" name="Rectangle 26">
              <a:extLst>
                <a:ext uri="{FF2B5EF4-FFF2-40B4-BE49-F238E27FC236}">
                  <a16:creationId xmlns:a16="http://schemas.microsoft.com/office/drawing/2014/main" id="{A6BA266B-9C5E-4AAD-A11F-C6222BE212DD}"/>
                </a:ext>
              </a:extLst>
            </p:cNvPr>
            <p:cNvSpPr>
              <a:spLocks noChangeArrowheads="1"/>
            </p:cNvSpPr>
            <p:nvPr/>
          </p:nvSpPr>
          <p:spPr bwMode="auto">
            <a:xfrm>
              <a:off x="4191" y="2765"/>
              <a:ext cx="600" cy="39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l-GR" altLang="en-US" b="1">
                  <a:latin typeface="+mn-lt"/>
                  <a:cs typeface="Times New Roman" panose="02020603050405020304" pitchFamily="18" charset="0"/>
                </a:rPr>
                <a:t>β</a:t>
              </a:r>
              <a:endParaRPr lang="de-DE" altLang="en-US" b="1">
                <a:latin typeface="+mn-lt"/>
                <a:cs typeface="Times New Roman" panose="02020603050405020304" pitchFamily="18" charset="0"/>
              </a:endParaRPr>
            </a:p>
            <a:p>
              <a:pPr algn="ctr" eaLnBrk="1" hangingPunct="1">
                <a:spcBef>
                  <a:spcPct val="20000"/>
                </a:spcBef>
              </a:pPr>
              <a:r>
                <a:rPr lang="de-DE" altLang="en-US" b="1">
                  <a:latin typeface="+mn-lt"/>
                  <a:cs typeface="Times New Roman" panose="02020603050405020304" pitchFamily="18" charset="0"/>
                </a:rPr>
                <a:t>[MeV]</a:t>
              </a:r>
              <a:endParaRPr lang="el-GR" altLang="en-US" b="1">
                <a:latin typeface="+mn-lt"/>
                <a:cs typeface="Times New Roman" panose="02020603050405020304" pitchFamily="18" charset="0"/>
              </a:endParaRPr>
            </a:p>
          </p:txBody>
        </p:sp>
        <p:sp>
          <p:nvSpPr>
            <p:cNvPr id="25" name="Rectangle 27">
              <a:extLst>
                <a:ext uri="{FF2B5EF4-FFF2-40B4-BE49-F238E27FC236}">
                  <a16:creationId xmlns:a16="http://schemas.microsoft.com/office/drawing/2014/main" id="{6EB23A96-095E-46D7-80C3-1012EF3F7782}"/>
                </a:ext>
              </a:extLst>
            </p:cNvPr>
            <p:cNvSpPr>
              <a:spLocks noChangeArrowheads="1"/>
            </p:cNvSpPr>
            <p:nvPr/>
          </p:nvSpPr>
          <p:spPr bwMode="auto">
            <a:xfrm>
              <a:off x="3611" y="2765"/>
              <a:ext cx="580" cy="39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l-GR" altLang="en-US" b="1" dirty="0">
                  <a:latin typeface="+mn-lt"/>
                  <a:cs typeface="Times New Roman" panose="02020603050405020304" pitchFamily="18" charset="0"/>
                </a:rPr>
                <a:t>α</a:t>
              </a:r>
              <a:endParaRPr lang="de-DE" altLang="en-US" b="1" dirty="0">
                <a:latin typeface="+mn-lt"/>
                <a:cs typeface="Times New Roman" panose="02020603050405020304" pitchFamily="18" charset="0"/>
              </a:endParaRPr>
            </a:p>
            <a:p>
              <a:pPr algn="ctr" eaLnBrk="1" hangingPunct="1">
                <a:spcBef>
                  <a:spcPct val="20000"/>
                </a:spcBef>
              </a:pPr>
              <a:r>
                <a:rPr lang="de-DE" altLang="en-US" b="1" dirty="0">
                  <a:latin typeface="+mn-lt"/>
                  <a:cs typeface="Times New Roman" panose="02020603050405020304" pitchFamily="18" charset="0"/>
                </a:rPr>
                <a:t>[MeV]</a:t>
              </a:r>
              <a:endParaRPr lang="el-GR" altLang="en-US" b="1" dirty="0">
                <a:latin typeface="+mn-lt"/>
                <a:cs typeface="Times New Roman" panose="02020603050405020304" pitchFamily="18" charset="0"/>
              </a:endParaRPr>
            </a:p>
          </p:txBody>
        </p:sp>
        <p:sp>
          <p:nvSpPr>
            <p:cNvPr id="26" name="Rectangle 28">
              <a:extLst>
                <a:ext uri="{FF2B5EF4-FFF2-40B4-BE49-F238E27FC236}">
                  <a16:creationId xmlns:a16="http://schemas.microsoft.com/office/drawing/2014/main" id="{58D18575-7A95-41C4-AD35-DD88FB2C30A1}"/>
                </a:ext>
              </a:extLst>
            </p:cNvPr>
            <p:cNvSpPr>
              <a:spLocks noChangeArrowheads="1"/>
            </p:cNvSpPr>
            <p:nvPr/>
          </p:nvSpPr>
          <p:spPr bwMode="auto">
            <a:xfrm>
              <a:off x="2783" y="2765"/>
              <a:ext cx="828" cy="39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20000"/>
                </a:spcBef>
              </a:pPr>
              <a:endParaRPr lang="en-US" altLang="en-US" b="1">
                <a:latin typeface="+mn-lt"/>
              </a:endParaRPr>
            </a:p>
          </p:txBody>
        </p:sp>
        <p:sp>
          <p:nvSpPr>
            <p:cNvPr id="27" name="Line 29">
              <a:extLst>
                <a:ext uri="{FF2B5EF4-FFF2-40B4-BE49-F238E27FC236}">
                  <a16:creationId xmlns:a16="http://schemas.microsoft.com/office/drawing/2014/main" id="{D5ECBB59-993E-4284-A6FD-F50393573D9B}"/>
                </a:ext>
              </a:extLst>
            </p:cNvPr>
            <p:cNvSpPr>
              <a:spLocks noChangeShapeType="1"/>
            </p:cNvSpPr>
            <p:nvPr/>
          </p:nvSpPr>
          <p:spPr bwMode="auto">
            <a:xfrm>
              <a:off x="2783" y="2765"/>
              <a:ext cx="2546" cy="0"/>
            </a:xfrm>
            <a:prstGeom prst="line">
              <a:avLst/>
            </a:prstGeom>
            <a:grpFill/>
            <a:ln w="28575" cap="sq">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b="1" dirty="0"/>
            </a:p>
          </p:txBody>
        </p:sp>
        <p:sp>
          <p:nvSpPr>
            <p:cNvPr id="28" name="Line 30">
              <a:extLst>
                <a:ext uri="{FF2B5EF4-FFF2-40B4-BE49-F238E27FC236}">
                  <a16:creationId xmlns:a16="http://schemas.microsoft.com/office/drawing/2014/main" id="{AD9BCEF6-8BA6-457A-AADE-EF49B54F67C1}"/>
                </a:ext>
              </a:extLst>
            </p:cNvPr>
            <p:cNvSpPr>
              <a:spLocks noChangeShapeType="1"/>
            </p:cNvSpPr>
            <p:nvPr/>
          </p:nvSpPr>
          <p:spPr bwMode="auto">
            <a:xfrm>
              <a:off x="2783" y="3161"/>
              <a:ext cx="2546" cy="0"/>
            </a:xfrm>
            <a:prstGeom prst="lin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b="1"/>
            </a:p>
          </p:txBody>
        </p:sp>
        <p:sp>
          <p:nvSpPr>
            <p:cNvPr id="29" name="Line 31">
              <a:extLst>
                <a:ext uri="{FF2B5EF4-FFF2-40B4-BE49-F238E27FC236}">
                  <a16:creationId xmlns:a16="http://schemas.microsoft.com/office/drawing/2014/main" id="{43AEFD13-87F2-4B96-A399-0148363DFE64}"/>
                </a:ext>
              </a:extLst>
            </p:cNvPr>
            <p:cNvSpPr>
              <a:spLocks noChangeShapeType="1"/>
            </p:cNvSpPr>
            <p:nvPr/>
          </p:nvSpPr>
          <p:spPr bwMode="auto">
            <a:xfrm>
              <a:off x="2783" y="3536"/>
              <a:ext cx="2546" cy="0"/>
            </a:xfrm>
            <a:prstGeom prst="lin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b="1"/>
            </a:p>
          </p:txBody>
        </p:sp>
        <p:sp>
          <p:nvSpPr>
            <p:cNvPr id="30" name="Line 32">
              <a:extLst>
                <a:ext uri="{FF2B5EF4-FFF2-40B4-BE49-F238E27FC236}">
                  <a16:creationId xmlns:a16="http://schemas.microsoft.com/office/drawing/2014/main" id="{2AA57C8C-3CE7-46B5-AE99-CDD13C7F0BC4}"/>
                </a:ext>
              </a:extLst>
            </p:cNvPr>
            <p:cNvSpPr>
              <a:spLocks noChangeShapeType="1"/>
            </p:cNvSpPr>
            <p:nvPr/>
          </p:nvSpPr>
          <p:spPr bwMode="auto">
            <a:xfrm>
              <a:off x="2783" y="3910"/>
              <a:ext cx="2546" cy="0"/>
            </a:xfrm>
            <a:prstGeom prst="line">
              <a:avLst/>
            </a:prstGeom>
            <a:grpFill/>
            <a:ln w="28575" cap="sq">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b="1"/>
            </a:p>
          </p:txBody>
        </p:sp>
        <p:sp>
          <p:nvSpPr>
            <p:cNvPr id="31" name="Line 33">
              <a:extLst>
                <a:ext uri="{FF2B5EF4-FFF2-40B4-BE49-F238E27FC236}">
                  <a16:creationId xmlns:a16="http://schemas.microsoft.com/office/drawing/2014/main" id="{47BEDE15-E809-416E-A798-1D0A60C92F0E}"/>
                </a:ext>
              </a:extLst>
            </p:cNvPr>
            <p:cNvSpPr>
              <a:spLocks noChangeShapeType="1"/>
            </p:cNvSpPr>
            <p:nvPr/>
          </p:nvSpPr>
          <p:spPr bwMode="auto">
            <a:xfrm>
              <a:off x="2783" y="2765"/>
              <a:ext cx="0" cy="1145"/>
            </a:xfrm>
            <a:prstGeom prst="line">
              <a:avLst/>
            </a:prstGeom>
            <a:grpFill/>
            <a:ln w="28575" cap="sq">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b="1"/>
            </a:p>
          </p:txBody>
        </p:sp>
        <p:sp>
          <p:nvSpPr>
            <p:cNvPr id="32" name="Line 34">
              <a:extLst>
                <a:ext uri="{FF2B5EF4-FFF2-40B4-BE49-F238E27FC236}">
                  <a16:creationId xmlns:a16="http://schemas.microsoft.com/office/drawing/2014/main" id="{CCBA928C-DA85-4F3F-864D-9108E952F6CB}"/>
                </a:ext>
              </a:extLst>
            </p:cNvPr>
            <p:cNvSpPr>
              <a:spLocks noChangeShapeType="1"/>
            </p:cNvSpPr>
            <p:nvPr/>
          </p:nvSpPr>
          <p:spPr bwMode="auto">
            <a:xfrm>
              <a:off x="3611" y="2765"/>
              <a:ext cx="0" cy="1145"/>
            </a:xfrm>
            <a:prstGeom prst="lin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b="1"/>
            </a:p>
          </p:txBody>
        </p:sp>
        <p:sp>
          <p:nvSpPr>
            <p:cNvPr id="33" name="Line 35">
              <a:extLst>
                <a:ext uri="{FF2B5EF4-FFF2-40B4-BE49-F238E27FC236}">
                  <a16:creationId xmlns:a16="http://schemas.microsoft.com/office/drawing/2014/main" id="{6B3FA93B-40E9-4177-B930-AEBBE032A48E}"/>
                </a:ext>
              </a:extLst>
            </p:cNvPr>
            <p:cNvSpPr>
              <a:spLocks noChangeShapeType="1"/>
            </p:cNvSpPr>
            <p:nvPr/>
          </p:nvSpPr>
          <p:spPr bwMode="auto">
            <a:xfrm>
              <a:off x="4191" y="2765"/>
              <a:ext cx="0" cy="1145"/>
            </a:xfrm>
            <a:prstGeom prst="lin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b="1"/>
            </a:p>
          </p:txBody>
        </p:sp>
        <p:sp>
          <p:nvSpPr>
            <p:cNvPr id="34" name="Line 36">
              <a:extLst>
                <a:ext uri="{FF2B5EF4-FFF2-40B4-BE49-F238E27FC236}">
                  <a16:creationId xmlns:a16="http://schemas.microsoft.com/office/drawing/2014/main" id="{BC3F2F43-92BB-4EF2-B7D2-925E6BC9B9F7}"/>
                </a:ext>
              </a:extLst>
            </p:cNvPr>
            <p:cNvSpPr>
              <a:spLocks noChangeShapeType="1"/>
            </p:cNvSpPr>
            <p:nvPr/>
          </p:nvSpPr>
          <p:spPr bwMode="auto">
            <a:xfrm>
              <a:off x="4791" y="2765"/>
              <a:ext cx="0" cy="1145"/>
            </a:xfrm>
            <a:prstGeom prst="lin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b="1"/>
            </a:p>
          </p:txBody>
        </p:sp>
        <p:sp>
          <p:nvSpPr>
            <p:cNvPr id="35" name="Line 37">
              <a:extLst>
                <a:ext uri="{FF2B5EF4-FFF2-40B4-BE49-F238E27FC236}">
                  <a16:creationId xmlns:a16="http://schemas.microsoft.com/office/drawing/2014/main" id="{3F73C047-9E94-4D1F-86DA-D18D3E7C05E5}"/>
                </a:ext>
              </a:extLst>
            </p:cNvPr>
            <p:cNvSpPr>
              <a:spLocks noChangeShapeType="1"/>
            </p:cNvSpPr>
            <p:nvPr/>
          </p:nvSpPr>
          <p:spPr bwMode="auto">
            <a:xfrm>
              <a:off x="5329" y="2765"/>
              <a:ext cx="0" cy="1145"/>
            </a:xfrm>
            <a:prstGeom prst="line">
              <a:avLst/>
            </a:prstGeom>
            <a:grpFill/>
            <a:ln w="28575" cap="sq">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b="1"/>
            </a:p>
          </p:txBody>
        </p:sp>
      </p:grpSp>
      <p:grpSp>
        <p:nvGrpSpPr>
          <p:cNvPr id="36" name="Group 3">
            <a:extLst>
              <a:ext uri="{FF2B5EF4-FFF2-40B4-BE49-F238E27FC236}">
                <a16:creationId xmlns:a16="http://schemas.microsoft.com/office/drawing/2014/main" id="{4A29C5EE-5E1E-4E99-8716-422E58A5EAC3}"/>
              </a:ext>
            </a:extLst>
          </p:cNvPr>
          <p:cNvGrpSpPr>
            <a:grpSpLocks/>
          </p:cNvGrpSpPr>
          <p:nvPr/>
        </p:nvGrpSpPr>
        <p:grpSpPr bwMode="auto">
          <a:xfrm>
            <a:off x="3950650" y="843611"/>
            <a:ext cx="7809769" cy="766763"/>
            <a:chOff x="289" y="612"/>
            <a:chExt cx="5331" cy="483"/>
          </a:xfrm>
        </p:grpSpPr>
        <p:sp>
          <p:nvSpPr>
            <p:cNvPr id="37" name="Text Box 4">
              <a:extLst>
                <a:ext uri="{FF2B5EF4-FFF2-40B4-BE49-F238E27FC236}">
                  <a16:creationId xmlns:a16="http://schemas.microsoft.com/office/drawing/2014/main" id="{AB455CF4-F2A5-4C30-8A34-A9E227998234}"/>
                </a:ext>
              </a:extLst>
            </p:cNvPr>
            <p:cNvSpPr txBox="1">
              <a:spLocks noChangeArrowheads="1"/>
            </p:cNvSpPr>
            <p:nvPr/>
          </p:nvSpPr>
          <p:spPr bwMode="auto">
            <a:xfrm>
              <a:off x="289" y="612"/>
              <a:ext cx="295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000" b="1" dirty="0">
                  <a:latin typeface="+mn-lt"/>
                </a:rPr>
                <a:t>Nuclear equation-of-state at T = 0 :   </a:t>
              </a:r>
            </a:p>
            <a:p>
              <a:pPr eaLnBrk="1" hangingPunct="1"/>
              <a:r>
                <a:rPr lang="en-US" altLang="en-US" sz="2000" b="1" dirty="0">
                  <a:latin typeface="+mn-lt"/>
                </a:rPr>
                <a:t>        "compressional" energy</a:t>
              </a:r>
            </a:p>
          </p:txBody>
        </p:sp>
        <p:pic>
          <p:nvPicPr>
            <p:cNvPr id="38" name="Picture 5">
              <a:extLst>
                <a:ext uri="{FF2B5EF4-FFF2-40B4-BE49-F238E27FC236}">
                  <a16:creationId xmlns:a16="http://schemas.microsoft.com/office/drawing/2014/main" id="{91D55046-1628-4811-B0A0-84665DE51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 y="613"/>
              <a:ext cx="2705"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Text Box 8">
            <a:extLst>
              <a:ext uri="{FF2B5EF4-FFF2-40B4-BE49-F238E27FC236}">
                <a16:creationId xmlns:a16="http://schemas.microsoft.com/office/drawing/2014/main" id="{71F6FD53-FEA6-446B-95D1-2F1239CEB0FB}"/>
              </a:ext>
            </a:extLst>
          </p:cNvPr>
          <p:cNvSpPr txBox="1">
            <a:spLocks noChangeArrowheads="1"/>
          </p:cNvSpPr>
          <p:nvPr/>
        </p:nvSpPr>
        <p:spPr bwMode="auto">
          <a:xfrm>
            <a:off x="4207024" y="2068800"/>
            <a:ext cx="36004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000" b="1" dirty="0">
                <a:latin typeface="+mn-lt"/>
              </a:rPr>
              <a:t>Effective NN-Potential (</a:t>
            </a:r>
            <a:r>
              <a:rPr lang="en-US" altLang="en-US" sz="2000" b="1" dirty="0" err="1">
                <a:latin typeface="+mn-lt"/>
              </a:rPr>
              <a:t>Skyrme</a:t>
            </a:r>
            <a:r>
              <a:rPr lang="en-US" altLang="en-US" sz="2000" b="1" dirty="0">
                <a:latin typeface="+mn-lt"/>
              </a:rPr>
              <a:t>)</a:t>
            </a:r>
          </a:p>
        </p:txBody>
      </p:sp>
      <p:grpSp>
        <p:nvGrpSpPr>
          <p:cNvPr id="40" name="Group 39">
            <a:extLst>
              <a:ext uri="{FF2B5EF4-FFF2-40B4-BE49-F238E27FC236}">
                <a16:creationId xmlns:a16="http://schemas.microsoft.com/office/drawing/2014/main" id="{E06601E3-708B-47FD-BA57-4242D7DFE9F2}"/>
              </a:ext>
            </a:extLst>
          </p:cNvPr>
          <p:cNvGrpSpPr/>
          <p:nvPr/>
        </p:nvGrpSpPr>
        <p:grpSpPr>
          <a:xfrm>
            <a:off x="7872261" y="6242477"/>
            <a:ext cx="4372477" cy="307777"/>
            <a:chOff x="125472" y="6279742"/>
            <a:chExt cx="3906264" cy="307777"/>
          </a:xfrm>
        </p:grpSpPr>
        <p:sp>
          <p:nvSpPr>
            <p:cNvPr id="41" name="TextBox 40">
              <a:extLst>
                <a:ext uri="{FF2B5EF4-FFF2-40B4-BE49-F238E27FC236}">
                  <a16:creationId xmlns:a16="http://schemas.microsoft.com/office/drawing/2014/main" id="{1B546428-5C85-4DEC-873E-CFB8CB60985D}"/>
                </a:ext>
              </a:extLst>
            </p:cNvPr>
            <p:cNvSpPr txBox="1"/>
            <p:nvPr/>
          </p:nvSpPr>
          <p:spPr>
            <a:xfrm>
              <a:off x="394709" y="6279742"/>
              <a:ext cx="3637027" cy="307777"/>
            </a:xfrm>
            <a:prstGeom prst="rect">
              <a:avLst/>
            </a:prstGeom>
            <a:noFill/>
          </p:spPr>
          <p:txBody>
            <a:bodyPr wrap="square" rtlCol="0">
              <a:spAutoFit/>
            </a:bodyPr>
            <a:lstStyle/>
            <a:p>
              <a:r>
                <a:rPr lang="en-GB" sz="1400" b="1" i="1" dirty="0"/>
                <a:t>Image and slide credits:  C. Sturm, GSI-Darmstadt</a:t>
              </a:r>
            </a:p>
          </p:txBody>
        </p:sp>
        <p:pic>
          <p:nvPicPr>
            <p:cNvPr id="42" name="Picture 41">
              <a:extLst>
                <a:ext uri="{FF2B5EF4-FFF2-40B4-BE49-F238E27FC236}">
                  <a16:creationId xmlns:a16="http://schemas.microsoft.com/office/drawing/2014/main" id="{B0AEB56C-52AC-49DE-B8BB-4FE4B09512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Tree>
    <p:extLst>
      <p:ext uri="{BB962C8B-B14F-4D97-AF65-F5344CB8AC3E}">
        <p14:creationId xmlns:p14="http://schemas.microsoft.com/office/powerpoint/2010/main" val="198775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018" t="16978" r="7895" b="8947"/>
          <a:stretch/>
        </p:blipFill>
        <p:spPr>
          <a:xfrm>
            <a:off x="2096436" y="1340041"/>
            <a:ext cx="9402023" cy="4604083"/>
          </a:xfrm>
          <a:prstGeom prst="rect">
            <a:avLst/>
          </a:prstGeom>
        </p:spPr>
      </p:pic>
      <p:sp>
        <p:nvSpPr>
          <p:cNvPr id="30" name="Right Triangle 29">
            <a:extLst>
              <a:ext uri="{FF2B5EF4-FFF2-40B4-BE49-F238E27FC236}">
                <a16:creationId xmlns:a16="http://schemas.microsoft.com/office/drawing/2014/main" id="{C7E83E62-EDED-4FEA-8CBE-C9E7ABE0CA10}"/>
              </a:ext>
            </a:extLst>
          </p:cNvPr>
          <p:cNvSpPr/>
          <p:nvPr/>
        </p:nvSpPr>
        <p:spPr>
          <a:xfrm rot="10800000" flipH="1">
            <a:off x="2624333" y="1917001"/>
            <a:ext cx="1440000" cy="3601414"/>
          </a:xfrm>
          <a:prstGeom prst="r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Isosceles Triangle 30">
            <a:extLst>
              <a:ext uri="{FF2B5EF4-FFF2-40B4-BE49-F238E27FC236}">
                <a16:creationId xmlns:a16="http://schemas.microsoft.com/office/drawing/2014/main" id="{2BAC4BC2-E4A3-43C0-9B4A-D2496091A9FC}"/>
              </a:ext>
            </a:extLst>
          </p:cNvPr>
          <p:cNvSpPr/>
          <p:nvPr/>
        </p:nvSpPr>
        <p:spPr>
          <a:xfrm rot="13316768">
            <a:off x="2424647" y="2598124"/>
            <a:ext cx="3435634" cy="3646156"/>
          </a:xfrm>
          <a:prstGeom prst="triangle">
            <a:avLst>
              <a:gd name="adj" fmla="val 62562"/>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p:cNvSpPr>
            <a:spLocks noGrp="1"/>
          </p:cNvSpPr>
          <p:nvPr>
            <p:ph type="title"/>
          </p:nvPr>
        </p:nvSpPr>
        <p:spPr/>
        <p:txBody>
          <a:bodyPr>
            <a:normAutofit/>
          </a:bodyPr>
          <a:lstStyle/>
          <a:p>
            <a:r>
              <a:rPr lang="en-US" dirty="0">
                <a:solidFill>
                  <a:prstClr val="white"/>
                </a:solidFill>
              </a:rPr>
              <a:t>H</a:t>
            </a:r>
            <a:r>
              <a:rPr lang="en-US" sz="2800" dirty="0">
                <a:solidFill>
                  <a:prstClr val="white"/>
                </a:solidFill>
              </a:rPr>
              <a:t>EAVY</a:t>
            </a:r>
            <a:r>
              <a:rPr lang="en-US" dirty="0">
                <a:solidFill>
                  <a:prstClr val="white"/>
                </a:solidFill>
              </a:rPr>
              <a:t> I</a:t>
            </a:r>
            <a:r>
              <a:rPr lang="en-US" sz="2800" dirty="0">
                <a:solidFill>
                  <a:prstClr val="white"/>
                </a:solidFill>
              </a:rPr>
              <a:t>ON</a:t>
            </a:r>
            <a:r>
              <a:rPr lang="en-US" dirty="0">
                <a:solidFill>
                  <a:prstClr val="white"/>
                </a:solidFill>
              </a:rPr>
              <a:t> C</a:t>
            </a:r>
            <a:r>
              <a:rPr lang="en-US" sz="2800" dirty="0">
                <a:solidFill>
                  <a:prstClr val="white"/>
                </a:solidFill>
              </a:rPr>
              <a:t>OLLISIONS</a:t>
            </a:r>
            <a:r>
              <a:rPr lang="en-US" dirty="0">
                <a:solidFill>
                  <a:prstClr val="white"/>
                </a:solidFill>
              </a:rPr>
              <a:t> ↔ A</a:t>
            </a:r>
            <a:r>
              <a:rPr lang="en-US" sz="2800" dirty="0">
                <a:solidFill>
                  <a:prstClr val="white"/>
                </a:solidFill>
              </a:rPr>
              <a:t>STROPHYSICAL</a:t>
            </a:r>
            <a:r>
              <a:rPr lang="en-US" dirty="0">
                <a:solidFill>
                  <a:prstClr val="white"/>
                </a:solidFill>
              </a:rPr>
              <a:t> E</a:t>
            </a:r>
            <a:r>
              <a:rPr lang="en-US" sz="2800" dirty="0">
                <a:solidFill>
                  <a:prstClr val="white"/>
                </a:solidFill>
              </a:rPr>
              <a:t>VENTS</a:t>
            </a:r>
            <a:r>
              <a:rPr lang="en-US" dirty="0">
                <a:solidFill>
                  <a:prstClr val="white"/>
                </a:solidFill>
              </a:rPr>
              <a:t> &amp; O</a:t>
            </a:r>
            <a:r>
              <a:rPr lang="en-US" sz="2800" dirty="0">
                <a:solidFill>
                  <a:prstClr val="white"/>
                </a:solidFill>
              </a:rPr>
              <a:t>BJECTS</a:t>
            </a:r>
            <a:endParaRPr lang="en-GB" sz="1600"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9</a:t>
            </a:fld>
            <a:endParaRPr lang="en-GB" dirty="0"/>
          </a:p>
        </p:txBody>
      </p:sp>
      <p:sp>
        <p:nvSpPr>
          <p:cNvPr id="23" name="Content Placeholder 5"/>
          <p:cNvSpPr txBox="1">
            <a:spLocks/>
          </p:cNvSpPr>
          <p:nvPr/>
        </p:nvSpPr>
        <p:spPr>
          <a:xfrm>
            <a:off x="480001" y="2174989"/>
            <a:ext cx="1921190" cy="769048"/>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Collider Experiments</a:t>
            </a:r>
          </a:p>
        </p:txBody>
      </p:sp>
      <p:sp>
        <p:nvSpPr>
          <p:cNvPr id="28" name="TextBox 27"/>
          <p:cNvSpPr txBox="1"/>
          <p:nvPr/>
        </p:nvSpPr>
        <p:spPr>
          <a:xfrm>
            <a:off x="239600" y="6055380"/>
            <a:ext cx="5503332" cy="523220"/>
          </a:xfrm>
          <a:prstGeom prst="rect">
            <a:avLst/>
          </a:prstGeom>
          <a:noFill/>
        </p:spPr>
        <p:txBody>
          <a:bodyPr wrap="square" rtlCol="0">
            <a:spAutoFit/>
          </a:bodyPr>
          <a:lstStyle/>
          <a:p>
            <a:r>
              <a:rPr lang="de-DE" sz="1400" b="1" i="1" dirty="0"/>
              <a:t>Image credits: Friman et al., The CBM Physics Book, Springer (2010)</a:t>
            </a:r>
          </a:p>
          <a:p>
            <a:r>
              <a:rPr lang="de-DE" sz="1400" b="1" i="1" dirty="0"/>
              <a:t>	   T. Galatyuk, WE-Heraeus Physics School – 2017</a:t>
            </a: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47491"/>
            <a:ext cx="327122" cy="21602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53693"/>
          <a:stretch/>
        </p:blipFill>
        <p:spPr>
          <a:xfrm>
            <a:off x="1215713" y="780801"/>
            <a:ext cx="3317690" cy="116905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66080"/>
          <a:stretch/>
        </p:blipFill>
        <p:spPr>
          <a:xfrm>
            <a:off x="6778533" y="3027616"/>
            <a:ext cx="3197366" cy="82527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88346"/>
          <a:stretch/>
        </p:blipFill>
        <p:spPr>
          <a:xfrm>
            <a:off x="6790627" y="2752984"/>
            <a:ext cx="3096857" cy="274632"/>
          </a:xfrm>
          <a:prstGeom prst="rect">
            <a:avLst/>
          </a:prstGeom>
        </p:spPr>
      </p:pic>
      <p:sp>
        <p:nvSpPr>
          <p:cNvPr id="25" name="Content Placeholder 5"/>
          <p:cNvSpPr txBox="1">
            <a:spLocks/>
          </p:cNvSpPr>
          <p:nvPr/>
        </p:nvSpPr>
        <p:spPr>
          <a:xfrm>
            <a:off x="9193343" y="2058491"/>
            <a:ext cx="2208930" cy="764964"/>
          </a:xfrm>
          <a:prstGeom prst="rect">
            <a:avLst/>
          </a:prstGeom>
          <a:solidFill>
            <a:srgbClr val="FFC000"/>
          </a:solid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400" b="1" dirty="0">
                <a:latin typeface="+mn-lt"/>
              </a:rPr>
              <a:t>Fixed Target Experiments</a:t>
            </a:r>
          </a:p>
        </p:txBody>
      </p:sp>
    </p:spTree>
    <p:extLst>
      <p:ext uri="{BB962C8B-B14F-4D97-AF65-F5344CB8AC3E}">
        <p14:creationId xmlns:p14="http://schemas.microsoft.com/office/powerpoint/2010/main" val="29803933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a:t>
            </a:r>
            <a:r>
              <a:rPr lang="de-DE" dirty="0">
                <a:solidFill>
                  <a:prstClr val="white"/>
                </a:solidFill>
              </a:rPr>
              <a:t>] – C</a:t>
            </a:r>
            <a:r>
              <a:rPr lang="de-DE" sz="2800" dirty="0">
                <a:solidFill>
                  <a:prstClr val="white"/>
                </a:solidFill>
              </a:rPr>
              <a:t>OLLECTIVE </a:t>
            </a:r>
            <a:r>
              <a:rPr lang="de-DE" dirty="0">
                <a:solidFill>
                  <a:prstClr val="white"/>
                </a:solidFill>
              </a:rPr>
              <a:t>F</a:t>
            </a:r>
            <a:r>
              <a:rPr lang="de-DE" sz="2800" dirty="0">
                <a:solidFill>
                  <a:prstClr val="white"/>
                </a:solidFill>
              </a:rPr>
              <a:t>LOW</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90</a:t>
            </a:fld>
            <a:endParaRPr lang="en-GB" dirty="0"/>
          </a:p>
        </p:txBody>
      </p:sp>
      <p:sp>
        <p:nvSpPr>
          <p:cNvPr id="12" name="Content Placeholder 5"/>
          <p:cNvSpPr txBox="1">
            <a:spLocks/>
          </p:cNvSpPr>
          <p:nvPr/>
        </p:nvSpPr>
        <p:spPr>
          <a:xfrm>
            <a:off x="345817" y="854311"/>
            <a:ext cx="11500365" cy="990689"/>
          </a:xfrm>
          <a:prstGeom prst="rect">
            <a:avLst/>
          </a:prstGeom>
          <a:solidFill>
            <a:srgbClr val="92D05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b="1" dirty="0">
                <a:solidFill>
                  <a:srgbClr val="002060"/>
                </a:solidFill>
                <a:latin typeface="+mn-lt"/>
              </a:rPr>
              <a:t>Collective flow of nucleons driven by the pressure gradient – </a:t>
            </a:r>
          </a:p>
          <a:p>
            <a:pPr marL="0" indent="0" algn="ctr">
              <a:lnSpc>
                <a:spcPct val="100000"/>
              </a:lnSpc>
              <a:spcBef>
                <a:spcPts val="0"/>
              </a:spcBef>
              <a:buFont typeface="Arial" panose="020B0604020202020204" pitchFamily="34" charset="0"/>
              <a:buNone/>
            </a:pPr>
            <a:r>
              <a:rPr lang="de-DE" b="1" dirty="0">
                <a:solidFill>
                  <a:srgbClr val="002060"/>
                </a:solidFill>
                <a:latin typeface="+mn-lt"/>
              </a:rPr>
              <a:t>Sensitive to nuclear compressibility: EOS</a:t>
            </a:r>
          </a:p>
        </p:txBody>
      </p:sp>
      <p:pic>
        <p:nvPicPr>
          <p:cNvPr id="10" name="Picture 2" descr="https://science.sciencemag.org/content/sci/298/5598/1592/F2.large.jpg?width=800&amp;height=600&amp;carousel=1">
            <a:extLst>
              <a:ext uri="{FF2B5EF4-FFF2-40B4-BE49-F238E27FC236}">
                <a16:creationId xmlns:a16="http://schemas.microsoft.com/office/drawing/2014/main" id="{F143CC58-9327-4640-A466-9DE06AF229A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 b="-1223"/>
          <a:stretch/>
        </p:blipFill>
        <p:spPr bwMode="auto">
          <a:xfrm>
            <a:off x="8345284" y="1845000"/>
            <a:ext cx="3654716" cy="3545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queeze">
            <a:extLst>
              <a:ext uri="{FF2B5EF4-FFF2-40B4-BE49-F238E27FC236}">
                <a16:creationId xmlns:a16="http://schemas.microsoft.com/office/drawing/2014/main" id="{D914D39F-7572-4F30-A48B-DCDC26CC7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00" y="1994722"/>
            <a:ext cx="4608805" cy="3303251"/>
          </a:xfrm>
          <a:prstGeom prst="rect">
            <a:avLst/>
          </a:prstGeom>
          <a:solidFill>
            <a:srgbClr val="FFFF00"/>
          </a:solidFill>
        </p:spPr>
      </p:pic>
      <p:sp>
        <p:nvSpPr>
          <p:cNvPr id="14" name="Rectangle 13">
            <a:extLst>
              <a:ext uri="{FF2B5EF4-FFF2-40B4-BE49-F238E27FC236}">
                <a16:creationId xmlns:a16="http://schemas.microsoft.com/office/drawing/2014/main" id="{005BC561-9B35-4D21-B395-D958F10C4B51}"/>
              </a:ext>
            </a:extLst>
          </p:cNvPr>
          <p:cNvSpPr/>
          <p:nvPr/>
        </p:nvSpPr>
        <p:spPr>
          <a:xfrm>
            <a:off x="0" y="5372772"/>
            <a:ext cx="12191999" cy="1107996"/>
          </a:xfrm>
          <a:prstGeom prst="rect">
            <a:avLst/>
          </a:prstGeom>
          <a:solidFill>
            <a:srgbClr val="FFFF00"/>
          </a:solidFill>
        </p:spPr>
        <p:txBody>
          <a:bodyPr wrap="square">
            <a:spAutoFit/>
          </a:bodyPr>
          <a:lstStyle/>
          <a:p>
            <a:r>
              <a:rPr lang="en-US" sz="2200" b="1" dirty="0"/>
              <a:t>Two observables of the high pressures results in matter to be ejected in specific directions:</a:t>
            </a:r>
          </a:p>
          <a:p>
            <a:pPr marL="180975" indent="-180975">
              <a:buFont typeface="Arial" panose="020B0604020202020204" pitchFamily="34" charset="0"/>
              <a:buChar char="•"/>
              <a:tabLst>
                <a:tab pos="2238375" algn="l"/>
              </a:tabLst>
            </a:pPr>
            <a:r>
              <a:rPr lang="en-US" sz="2200" b="1" dirty="0">
                <a:solidFill>
                  <a:srgbClr val="C00000"/>
                </a:solidFill>
              </a:rPr>
              <a:t>Directed Flow v</a:t>
            </a:r>
            <a:r>
              <a:rPr lang="en-US" sz="2200" b="1" baseline="-25000" dirty="0">
                <a:solidFill>
                  <a:srgbClr val="C00000"/>
                </a:solidFill>
              </a:rPr>
              <a:t>1</a:t>
            </a:r>
            <a:r>
              <a:rPr lang="en-US" sz="2200" b="1" dirty="0">
                <a:solidFill>
                  <a:srgbClr val="C00000"/>
                </a:solidFill>
              </a:rPr>
              <a:t>  	Nucleons deflected sideways in the reaction plane  </a:t>
            </a:r>
            <a:endParaRPr lang="en-US" sz="2200" b="1" baseline="-25000" dirty="0">
              <a:solidFill>
                <a:srgbClr val="C00000"/>
              </a:solidFill>
            </a:endParaRPr>
          </a:p>
          <a:p>
            <a:pPr marL="180975" indent="-180975" defTabSz="806450">
              <a:buFont typeface="Arial" panose="020B0604020202020204" pitchFamily="34" charset="0"/>
              <a:buChar char="•"/>
              <a:tabLst>
                <a:tab pos="2238375" algn="l"/>
              </a:tabLst>
            </a:pPr>
            <a:r>
              <a:rPr lang="en-US" sz="2200" b="1" dirty="0"/>
              <a:t>Elliptic Flow v</a:t>
            </a:r>
            <a:r>
              <a:rPr lang="en-US" sz="2200" b="1" baseline="-25000" dirty="0"/>
              <a:t>2</a:t>
            </a:r>
            <a:r>
              <a:rPr lang="en-US" sz="2200" b="1" dirty="0"/>
              <a:t>  	Nucleons are “squeezed out” above and below or “expanded in” the reaction plane</a:t>
            </a:r>
            <a:endParaRPr lang="en-DE" sz="2200" b="1"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2A248CE-5175-4105-BE7A-8D4C76AC57A9}"/>
                  </a:ext>
                </a:extLst>
              </p:cNvPr>
              <p:cNvSpPr/>
              <p:nvPr/>
            </p:nvSpPr>
            <p:spPr>
              <a:xfrm>
                <a:off x="4683094" y="2205000"/>
                <a:ext cx="3470191" cy="2677656"/>
              </a:xfrm>
              <a:prstGeom prst="rect">
                <a:avLst/>
              </a:prstGeom>
              <a:solidFill>
                <a:srgbClr val="FF0000">
                  <a:alpha val="60000"/>
                </a:srgbClr>
              </a:solidFill>
              <a:ln w="38100">
                <a:solidFill>
                  <a:schemeClr val="tx1"/>
                </a:solidFill>
              </a:ln>
            </p:spPr>
            <p:txBody>
              <a:bodyPr wrap="square">
                <a:spAutoFit/>
              </a:bodyPr>
              <a:lstStyle/>
              <a:p>
                <a:pPr algn="ctr"/>
                <a:r>
                  <a:rPr lang="en-US" sz="2400" b="1" dirty="0"/>
                  <a:t>F ≡ Magnitude of sideward deflection</a:t>
                </a:r>
              </a:p>
              <a:p>
                <a:pPr algn="ctr"/>
                <a:r>
                  <a:rPr lang="de-DE" sz="2400" b="1" dirty="0">
                    <a:sym typeface="Wingdings" panose="05000000000000000000" pitchFamily="2" charset="2"/>
                  </a:rPr>
                  <a:t>↓</a:t>
                </a:r>
                <a:endParaRPr lang="de-DE" sz="2400" b="1" dirty="0"/>
              </a:p>
              <a:p>
                <a:pPr algn="ctr"/>
                <a:r>
                  <a:rPr lang="de-DE" sz="2400" b="1" dirty="0">
                    <a:sym typeface="Wingdings" panose="05000000000000000000" pitchFamily="2" charset="2"/>
                  </a:rPr>
                  <a:t>F </a:t>
                </a:r>
                <a:r>
                  <a:rPr lang="en-GB" altLang="de-DE" sz="2400" b="1" dirty="0">
                    <a:solidFill>
                      <a:srgbClr val="000000"/>
                    </a:solidFill>
                    <a:sym typeface="Symbol" pitchFamily="18" charset="2"/>
                  </a:rPr>
                  <a:t> Fireball Pressure</a:t>
                </a:r>
              </a:p>
              <a:p>
                <a:pPr algn="ctr"/>
                <a:endParaRPr lang="en-GB" sz="2400" b="1" dirty="0">
                  <a:solidFill>
                    <a:srgbClr val="000000"/>
                  </a:solidFill>
                  <a:sym typeface="Symbol" pitchFamily="18" charset="2"/>
                </a:endParaRPr>
              </a:p>
              <a:p>
                <a:pPr algn="ctr"/>
                <a:r>
                  <a:rPr lang="en-US" sz="2400" b="1" dirty="0">
                    <a:solidFill>
                      <a:srgbClr val="000000"/>
                    </a:solidFill>
                    <a:latin typeface="F17"/>
                  </a:rPr>
                  <a:t>Nuclear Incompressibility, </a:t>
                </a:r>
                <a:endParaRPr lang="en-US" sz="2400" b="1" dirty="0">
                  <a:solidFill>
                    <a:srgbClr val="000000"/>
                  </a:solidFill>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400" b="1">
                          <a:solidFill>
                            <a:srgbClr val="000000"/>
                          </a:solidFill>
                          <a:latin typeface="Cambria Math" panose="02040503050406030204" pitchFamily="18" charset="0"/>
                          <a:ea typeface="Cambria Math" panose="02040503050406030204" pitchFamily="18" charset="0"/>
                        </a:rPr>
                        <m:t>𝛋</m:t>
                      </m:r>
                      <m:r>
                        <a:rPr lang="en-US" sz="2400" b="1">
                          <a:solidFill>
                            <a:srgbClr val="000000"/>
                          </a:solidFill>
                          <a:latin typeface="Cambria Math" panose="02040503050406030204" pitchFamily="18" charset="0"/>
                          <a:ea typeface="Cambria Math" panose="02040503050406030204" pitchFamily="18" charset="0"/>
                        </a:rPr>
                        <m:t>=</m:t>
                      </m:r>
                      <m:r>
                        <a:rPr lang="en-US" sz="2400" b="1">
                          <a:solidFill>
                            <a:srgbClr val="000000"/>
                          </a:solidFill>
                          <a:latin typeface="Cambria Math" panose="02040503050406030204" pitchFamily="18" charset="0"/>
                          <a:ea typeface="Cambria Math" panose="02040503050406030204" pitchFamily="18" charset="0"/>
                        </a:rPr>
                        <m:t>𝟏𝟕𝟎</m:t>
                      </m:r>
                      <m:r>
                        <a:rPr lang="en-US" sz="2400" b="1">
                          <a:solidFill>
                            <a:srgbClr val="000000"/>
                          </a:solidFill>
                          <a:latin typeface="Cambria Math" panose="02040503050406030204" pitchFamily="18" charset="0"/>
                          <a:ea typeface="Cambria Math" panose="02040503050406030204" pitchFamily="18" charset="0"/>
                        </a:rPr>
                        <m:t>−</m:t>
                      </m:r>
                      <m:r>
                        <a:rPr lang="en-US" sz="2400" b="1">
                          <a:solidFill>
                            <a:srgbClr val="000000"/>
                          </a:solidFill>
                          <a:latin typeface="Cambria Math" panose="02040503050406030204" pitchFamily="18" charset="0"/>
                          <a:ea typeface="Cambria Math" panose="02040503050406030204" pitchFamily="18" charset="0"/>
                        </a:rPr>
                        <m:t>𝟐𝟏𝟎</m:t>
                      </m:r>
                      <m:r>
                        <a:rPr lang="en-US" sz="2400" b="1">
                          <a:solidFill>
                            <a:srgbClr val="000000"/>
                          </a:solidFill>
                          <a:latin typeface="Cambria Math" panose="02040503050406030204" pitchFamily="18" charset="0"/>
                          <a:ea typeface="Cambria Math" panose="02040503050406030204" pitchFamily="18" charset="0"/>
                        </a:rPr>
                        <m:t> </m:t>
                      </m:r>
                      <m:r>
                        <a:rPr lang="en-US" sz="2400" b="1">
                          <a:solidFill>
                            <a:srgbClr val="000000"/>
                          </a:solidFill>
                          <a:latin typeface="Cambria Math" panose="02040503050406030204" pitchFamily="18" charset="0"/>
                          <a:ea typeface="Cambria Math" panose="02040503050406030204" pitchFamily="18" charset="0"/>
                        </a:rPr>
                        <m:t>𝐌𝐞𝐕</m:t>
                      </m:r>
                    </m:oMath>
                  </m:oMathPara>
                </a14:m>
                <a:endParaRPr lang="en-US" sz="2400" b="1" dirty="0">
                  <a:solidFill>
                    <a:srgbClr val="000000"/>
                  </a:solidFill>
                  <a:latin typeface="F17"/>
                </a:endParaRPr>
              </a:p>
            </p:txBody>
          </p:sp>
        </mc:Choice>
        <mc:Fallback xmlns="">
          <p:sp>
            <p:nvSpPr>
              <p:cNvPr id="15" name="Rectangle 14">
                <a:extLst>
                  <a:ext uri="{FF2B5EF4-FFF2-40B4-BE49-F238E27FC236}">
                    <a16:creationId xmlns:a16="http://schemas.microsoft.com/office/drawing/2014/main" id="{22A248CE-5175-4105-BE7A-8D4C76AC57A9}"/>
                  </a:ext>
                </a:extLst>
              </p:cNvPr>
              <p:cNvSpPr>
                <a:spLocks noRot="1" noChangeAspect="1" noMove="1" noResize="1" noEditPoints="1" noAdjustHandles="1" noChangeArrowheads="1" noChangeShapeType="1" noTextEdit="1"/>
              </p:cNvSpPr>
              <p:nvPr/>
            </p:nvSpPr>
            <p:spPr>
              <a:xfrm>
                <a:off x="4683094" y="2205000"/>
                <a:ext cx="3470191" cy="2677656"/>
              </a:xfrm>
              <a:prstGeom prst="rect">
                <a:avLst/>
              </a:prstGeom>
              <a:blipFill>
                <a:blip r:embed="rId4"/>
                <a:stretch>
                  <a:fillRect l="-1913" t="-1124" r="-3826"/>
                </a:stretch>
              </a:blipFill>
              <a:ln w="38100">
                <a:solidFill>
                  <a:schemeClr val="tx1"/>
                </a:solidFill>
              </a:ln>
            </p:spPr>
            <p:txBody>
              <a:bodyPr/>
              <a:lstStyle/>
              <a:p>
                <a:r>
                  <a:rPr lang="en-DE">
                    <a:noFill/>
                  </a:rPr>
                  <a:t> </a:t>
                </a:r>
              </a:p>
            </p:txBody>
          </p:sp>
        </mc:Fallback>
      </mc:AlternateContent>
    </p:spTree>
    <p:extLst>
      <p:ext uri="{BB962C8B-B14F-4D97-AF65-F5344CB8AC3E}">
        <p14:creationId xmlns:p14="http://schemas.microsoft.com/office/powerpoint/2010/main" val="222370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a:t>
            </a:r>
            <a:r>
              <a:rPr lang="de-DE" dirty="0">
                <a:solidFill>
                  <a:prstClr val="white"/>
                </a:solidFill>
              </a:rPr>
              <a:t>] – C</a:t>
            </a:r>
            <a:r>
              <a:rPr lang="de-DE" sz="2800" dirty="0">
                <a:solidFill>
                  <a:prstClr val="white"/>
                </a:solidFill>
              </a:rPr>
              <a:t>OLLECTIVE </a:t>
            </a:r>
            <a:r>
              <a:rPr lang="de-DE" dirty="0">
                <a:solidFill>
                  <a:prstClr val="white"/>
                </a:solidFill>
              </a:rPr>
              <a:t>F</a:t>
            </a:r>
            <a:r>
              <a:rPr lang="de-DE" sz="2800" dirty="0">
                <a:solidFill>
                  <a:prstClr val="white"/>
                </a:solidFill>
              </a:rPr>
              <a:t>LOW</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91</a:t>
            </a:fld>
            <a:endParaRPr lang="en-GB" dirty="0"/>
          </a:p>
        </p:txBody>
      </p:sp>
      <p:sp>
        <p:nvSpPr>
          <p:cNvPr id="12" name="Content Placeholder 5"/>
          <p:cNvSpPr txBox="1">
            <a:spLocks/>
          </p:cNvSpPr>
          <p:nvPr/>
        </p:nvSpPr>
        <p:spPr>
          <a:xfrm>
            <a:off x="345817" y="854311"/>
            <a:ext cx="11500365" cy="990689"/>
          </a:xfrm>
          <a:prstGeom prst="rect">
            <a:avLst/>
          </a:prstGeom>
          <a:solidFill>
            <a:srgbClr val="92D05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b="1" dirty="0">
                <a:solidFill>
                  <a:srgbClr val="002060"/>
                </a:solidFill>
                <a:latin typeface="+mn-lt"/>
              </a:rPr>
              <a:t>Collective flow of nucleons driven by the pressure gradient – </a:t>
            </a:r>
          </a:p>
          <a:p>
            <a:pPr marL="0" indent="0" algn="ctr">
              <a:lnSpc>
                <a:spcPct val="100000"/>
              </a:lnSpc>
              <a:spcBef>
                <a:spcPts val="0"/>
              </a:spcBef>
              <a:buFont typeface="Arial" panose="020B0604020202020204" pitchFamily="34" charset="0"/>
              <a:buNone/>
            </a:pPr>
            <a:r>
              <a:rPr lang="de-DE" b="1" dirty="0">
                <a:solidFill>
                  <a:srgbClr val="002060"/>
                </a:solidFill>
                <a:latin typeface="+mn-lt"/>
              </a:rPr>
              <a:t>Sensitive to nuclear compressibility: EOS</a:t>
            </a:r>
          </a:p>
        </p:txBody>
      </p:sp>
      <p:sp>
        <p:nvSpPr>
          <p:cNvPr id="8" name="Rectangle 7">
            <a:extLst>
              <a:ext uri="{FF2B5EF4-FFF2-40B4-BE49-F238E27FC236}">
                <a16:creationId xmlns:a16="http://schemas.microsoft.com/office/drawing/2014/main" id="{BB364149-95FC-4F53-8A52-2ECA07C10CD0}"/>
              </a:ext>
            </a:extLst>
          </p:cNvPr>
          <p:cNvSpPr/>
          <p:nvPr/>
        </p:nvSpPr>
        <p:spPr>
          <a:xfrm>
            <a:off x="0" y="5372772"/>
            <a:ext cx="12191999" cy="1107996"/>
          </a:xfrm>
          <a:prstGeom prst="rect">
            <a:avLst/>
          </a:prstGeom>
          <a:solidFill>
            <a:srgbClr val="FFFF00"/>
          </a:solidFill>
        </p:spPr>
        <p:txBody>
          <a:bodyPr wrap="square">
            <a:spAutoFit/>
          </a:bodyPr>
          <a:lstStyle/>
          <a:p>
            <a:r>
              <a:rPr lang="en-US" sz="2200" b="1" dirty="0"/>
              <a:t>Two observables of the high pressures results in matter to be ejected in specific directions:</a:t>
            </a:r>
          </a:p>
          <a:p>
            <a:pPr marL="180975" indent="-180975">
              <a:buFont typeface="Arial" panose="020B0604020202020204" pitchFamily="34" charset="0"/>
              <a:buChar char="•"/>
              <a:tabLst>
                <a:tab pos="2238375" algn="l"/>
              </a:tabLst>
            </a:pPr>
            <a:r>
              <a:rPr lang="en-US" sz="2200" b="1" dirty="0"/>
              <a:t>Directed Flow v</a:t>
            </a:r>
            <a:r>
              <a:rPr lang="en-US" sz="2200" b="1" baseline="-25000" dirty="0"/>
              <a:t>1</a:t>
            </a:r>
            <a:r>
              <a:rPr lang="en-US" sz="2200" b="1" dirty="0"/>
              <a:t>  	Nucleons deflected sideways in the reaction plane  </a:t>
            </a:r>
            <a:endParaRPr lang="en-US" sz="2200" b="1" baseline="-25000" dirty="0"/>
          </a:p>
          <a:p>
            <a:pPr marL="180975" indent="-180975" defTabSz="806450">
              <a:buFont typeface="Arial" panose="020B0604020202020204" pitchFamily="34" charset="0"/>
              <a:buChar char="•"/>
              <a:tabLst>
                <a:tab pos="2238375" algn="l"/>
              </a:tabLst>
            </a:pPr>
            <a:r>
              <a:rPr lang="en-US" sz="2200" b="1" dirty="0">
                <a:solidFill>
                  <a:srgbClr val="C00000"/>
                </a:solidFill>
              </a:rPr>
              <a:t>Elliptic Flow v</a:t>
            </a:r>
            <a:r>
              <a:rPr lang="en-US" sz="2200" b="1" baseline="-25000" dirty="0">
                <a:solidFill>
                  <a:srgbClr val="C00000"/>
                </a:solidFill>
              </a:rPr>
              <a:t>2</a:t>
            </a:r>
            <a:r>
              <a:rPr lang="en-US" sz="2200" b="1" dirty="0">
                <a:solidFill>
                  <a:srgbClr val="C00000"/>
                </a:solidFill>
              </a:rPr>
              <a:t>  	Nucleons are </a:t>
            </a:r>
            <a:r>
              <a:rPr lang="en-US" sz="2200" b="1" u="sng" dirty="0">
                <a:solidFill>
                  <a:srgbClr val="C00000"/>
                </a:solidFill>
              </a:rPr>
              <a:t>“squeezed out”</a:t>
            </a:r>
            <a:r>
              <a:rPr lang="en-US" sz="2200" b="1" dirty="0">
                <a:solidFill>
                  <a:srgbClr val="C00000"/>
                </a:solidFill>
              </a:rPr>
              <a:t> above and below or “expanded in” the reaction plane</a:t>
            </a:r>
            <a:endParaRPr lang="en-DE" sz="2200" b="1" dirty="0">
              <a:solidFill>
                <a:srgbClr val="C00000"/>
              </a:solidFill>
            </a:endParaRPr>
          </a:p>
        </p:txBody>
      </p:sp>
      <p:pic>
        <p:nvPicPr>
          <p:cNvPr id="11" name="Picture 4" descr="https://science.sciencemag.org/content/sci/298/5598/1592/F4.large.jpg?width=800&amp;height=600&amp;carousel=1">
            <a:extLst>
              <a:ext uri="{FF2B5EF4-FFF2-40B4-BE49-F238E27FC236}">
                <a16:creationId xmlns:a16="http://schemas.microsoft.com/office/drawing/2014/main" id="{7399E1A9-C1B8-4624-AB40-555B935D7D5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486" b="-776"/>
          <a:stretch/>
        </p:blipFill>
        <p:spPr bwMode="auto">
          <a:xfrm>
            <a:off x="8298061" y="1845000"/>
            <a:ext cx="3610304" cy="35247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squeeze">
            <a:extLst>
              <a:ext uri="{FF2B5EF4-FFF2-40B4-BE49-F238E27FC236}">
                <a16:creationId xmlns:a16="http://schemas.microsoft.com/office/drawing/2014/main" id="{E9E8546C-332E-4E83-8BB7-181E3B552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00" y="1994722"/>
            <a:ext cx="4608805" cy="3303251"/>
          </a:xfrm>
          <a:prstGeom prst="rect">
            <a:avLst/>
          </a:prstGeom>
          <a:solidFill>
            <a:srgbClr val="FFFF00"/>
          </a:solidFill>
        </p:spPr>
      </p:pic>
      <p:pic>
        <p:nvPicPr>
          <p:cNvPr id="16" name="Picture 15">
            <a:extLst>
              <a:ext uri="{FF2B5EF4-FFF2-40B4-BE49-F238E27FC236}">
                <a16:creationId xmlns:a16="http://schemas.microsoft.com/office/drawing/2014/main" id="{661038E8-821A-47E9-9363-8F2767EF9B1C}"/>
              </a:ext>
            </a:extLst>
          </p:cNvPr>
          <p:cNvPicPr>
            <a:picLocks noChangeAspect="1"/>
          </p:cNvPicPr>
          <p:nvPr/>
        </p:nvPicPr>
        <p:blipFill rotWithShape="1">
          <a:blip r:embed="rId4">
            <a:clrChange>
              <a:clrFrom>
                <a:srgbClr val="FFFFFF"/>
              </a:clrFrom>
              <a:clrTo>
                <a:srgbClr val="FFFFFF">
                  <a:alpha val="0"/>
                </a:srgbClr>
              </a:clrTo>
            </a:clrChange>
          </a:blip>
          <a:srcRect l="53140" t="42667" r="33051" b="18459"/>
          <a:stretch/>
        </p:blipFill>
        <p:spPr>
          <a:xfrm>
            <a:off x="8377903" y="4077000"/>
            <a:ext cx="699723" cy="1107996"/>
          </a:xfrm>
          <a:prstGeom prst="rect">
            <a:avLst/>
          </a:prstGeom>
        </p:spPr>
      </p:pic>
      <p:sp>
        <p:nvSpPr>
          <p:cNvPr id="17" name="Rectangle 16">
            <a:extLst>
              <a:ext uri="{FF2B5EF4-FFF2-40B4-BE49-F238E27FC236}">
                <a16:creationId xmlns:a16="http://schemas.microsoft.com/office/drawing/2014/main" id="{ED5BC859-15E7-4207-AA99-F3AC4B50E115}"/>
              </a:ext>
            </a:extLst>
          </p:cNvPr>
          <p:cNvSpPr/>
          <p:nvPr/>
        </p:nvSpPr>
        <p:spPr>
          <a:xfrm>
            <a:off x="5041354" y="2454903"/>
            <a:ext cx="3096000" cy="1938992"/>
          </a:xfrm>
          <a:prstGeom prst="rect">
            <a:avLst/>
          </a:prstGeom>
          <a:solidFill>
            <a:srgbClr val="FF0000">
              <a:alpha val="60000"/>
            </a:srgbClr>
          </a:solidFill>
          <a:ln w="38100">
            <a:solidFill>
              <a:schemeClr val="tx1"/>
            </a:solidFill>
          </a:ln>
        </p:spPr>
        <p:txBody>
          <a:bodyPr wrap="square">
            <a:spAutoFit/>
          </a:bodyPr>
          <a:lstStyle/>
          <a:p>
            <a:pPr algn="ctr"/>
            <a:r>
              <a:rPr lang="de-DE" sz="2400" b="1" dirty="0">
                <a:sym typeface="Wingdings" panose="05000000000000000000" pitchFamily="2" charset="2"/>
              </a:rPr>
              <a:t>Reflects higher pressure of the fireball</a:t>
            </a:r>
          </a:p>
          <a:p>
            <a:pPr algn="ctr"/>
            <a:r>
              <a:rPr lang="de-DE" sz="2400" b="1" dirty="0">
                <a:sym typeface="Wingdings" panose="05000000000000000000" pitchFamily="2" charset="2"/>
              </a:rPr>
              <a:t>↓</a:t>
            </a:r>
            <a:endParaRPr lang="de-DE" sz="2400" b="1" dirty="0"/>
          </a:p>
          <a:p>
            <a:pPr algn="ctr"/>
            <a:r>
              <a:rPr lang="de-DE" sz="2400" b="1" dirty="0"/>
              <a:t>[</a:t>
            </a:r>
            <a:r>
              <a:rPr lang="el-GR" sz="2400" b="1" dirty="0"/>
              <a:t>ϕ</a:t>
            </a:r>
            <a:r>
              <a:rPr lang="de-DE" sz="2400" b="1" dirty="0"/>
              <a:t> = 90°, 270°] </a:t>
            </a:r>
            <a:r>
              <a:rPr lang="de-DE" sz="2400" b="1" dirty="0">
                <a:sym typeface="Wingdings" panose="05000000000000000000" pitchFamily="2" charset="2"/>
              </a:rPr>
              <a:t>[cos(2</a:t>
            </a:r>
            <a:r>
              <a:rPr lang="el-GR" sz="2400" b="1" dirty="0">
                <a:sym typeface="Wingdings" panose="05000000000000000000" pitchFamily="2" charset="2"/>
              </a:rPr>
              <a:t>ϕ</a:t>
            </a:r>
            <a:r>
              <a:rPr lang="de-DE" sz="2400" b="1" dirty="0">
                <a:sym typeface="Wingdings" panose="05000000000000000000" pitchFamily="2" charset="2"/>
              </a:rPr>
              <a:t>) = -1]</a:t>
            </a:r>
          </a:p>
        </p:txBody>
      </p:sp>
    </p:spTree>
    <p:extLst>
      <p:ext uri="{BB962C8B-B14F-4D97-AF65-F5344CB8AC3E}">
        <p14:creationId xmlns:p14="http://schemas.microsoft.com/office/powerpoint/2010/main" val="234191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a:t>
            </a:r>
            <a:r>
              <a:rPr lang="de-DE" dirty="0">
                <a:solidFill>
                  <a:prstClr val="white"/>
                </a:solidFill>
              </a:rPr>
              <a:t>] – C</a:t>
            </a:r>
            <a:r>
              <a:rPr lang="de-DE" sz="2800" dirty="0">
                <a:solidFill>
                  <a:prstClr val="white"/>
                </a:solidFill>
              </a:rPr>
              <a:t>OLLECTIVE </a:t>
            </a:r>
            <a:r>
              <a:rPr lang="de-DE" dirty="0">
                <a:solidFill>
                  <a:prstClr val="white"/>
                </a:solidFill>
              </a:rPr>
              <a:t>F</a:t>
            </a:r>
            <a:r>
              <a:rPr lang="de-DE" sz="2800" dirty="0">
                <a:solidFill>
                  <a:prstClr val="white"/>
                </a:solidFill>
              </a:rPr>
              <a:t>LOW</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92</a:t>
            </a:fld>
            <a:endParaRPr lang="en-GB" dirty="0"/>
          </a:p>
        </p:txBody>
      </p:sp>
      <p:sp>
        <p:nvSpPr>
          <p:cNvPr id="12" name="Content Placeholder 5"/>
          <p:cNvSpPr txBox="1">
            <a:spLocks/>
          </p:cNvSpPr>
          <p:nvPr/>
        </p:nvSpPr>
        <p:spPr>
          <a:xfrm>
            <a:off x="345817" y="854311"/>
            <a:ext cx="11500365" cy="990689"/>
          </a:xfrm>
          <a:prstGeom prst="rect">
            <a:avLst/>
          </a:prstGeom>
          <a:solidFill>
            <a:srgbClr val="92D05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de-DE" b="1" dirty="0">
                <a:solidFill>
                  <a:srgbClr val="002060"/>
                </a:solidFill>
                <a:latin typeface="+mn-lt"/>
              </a:rPr>
              <a:t>Collective flow of nucleons driven by the pressure gradient – </a:t>
            </a:r>
          </a:p>
          <a:p>
            <a:pPr marL="0" indent="0" algn="ctr">
              <a:lnSpc>
                <a:spcPct val="100000"/>
              </a:lnSpc>
              <a:spcBef>
                <a:spcPts val="0"/>
              </a:spcBef>
              <a:buFont typeface="Arial" panose="020B0604020202020204" pitchFamily="34" charset="0"/>
              <a:buNone/>
            </a:pPr>
            <a:r>
              <a:rPr lang="de-DE" b="1" dirty="0">
                <a:solidFill>
                  <a:srgbClr val="002060"/>
                </a:solidFill>
                <a:latin typeface="+mn-lt"/>
              </a:rPr>
              <a:t>Sensitive to nuclear compressibility: EOS</a:t>
            </a:r>
          </a:p>
        </p:txBody>
      </p:sp>
      <p:sp>
        <p:nvSpPr>
          <p:cNvPr id="8" name="Rectangle 7">
            <a:extLst>
              <a:ext uri="{FF2B5EF4-FFF2-40B4-BE49-F238E27FC236}">
                <a16:creationId xmlns:a16="http://schemas.microsoft.com/office/drawing/2014/main" id="{BB364149-95FC-4F53-8A52-2ECA07C10CD0}"/>
              </a:ext>
            </a:extLst>
          </p:cNvPr>
          <p:cNvSpPr/>
          <p:nvPr/>
        </p:nvSpPr>
        <p:spPr>
          <a:xfrm>
            <a:off x="0" y="5372772"/>
            <a:ext cx="12191999" cy="1107996"/>
          </a:xfrm>
          <a:prstGeom prst="rect">
            <a:avLst/>
          </a:prstGeom>
          <a:solidFill>
            <a:srgbClr val="FFFF00"/>
          </a:solidFill>
        </p:spPr>
        <p:txBody>
          <a:bodyPr wrap="square">
            <a:spAutoFit/>
          </a:bodyPr>
          <a:lstStyle/>
          <a:p>
            <a:r>
              <a:rPr lang="en-US" sz="2200" b="1" dirty="0"/>
              <a:t>Two observables of the high pressures results in matter to be ejected in specific directions:</a:t>
            </a:r>
          </a:p>
          <a:p>
            <a:pPr marL="180975" indent="-180975">
              <a:buFont typeface="Arial" panose="020B0604020202020204" pitchFamily="34" charset="0"/>
              <a:buChar char="•"/>
              <a:tabLst>
                <a:tab pos="2238375" algn="l"/>
              </a:tabLst>
            </a:pPr>
            <a:r>
              <a:rPr lang="en-US" sz="2200" b="1" dirty="0"/>
              <a:t>Directed Flow v</a:t>
            </a:r>
            <a:r>
              <a:rPr lang="en-US" sz="2200" b="1" baseline="-25000" dirty="0"/>
              <a:t>1</a:t>
            </a:r>
            <a:r>
              <a:rPr lang="en-US" sz="2200" b="1" dirty="0"/>
              <a:t>  	Nucleons deflected sideways in the reaction plane  </a:t>
            </a:r>
            <a:endParaRPr lang="en-US" sz="2200" b="1" baseline="-25000" dirty="0"/>
          </a:p>
          <a:p>
            <a:pPr marL="180975" indent="-180975" defTabSz="806450">
              <a:buFont typeface="Arial" panose="020B0604020202020204" pitchFamily="34" charset="0"/>
              <a:buChar char="•"/>
              <a:tabLst>
                <a:tab pos="2238375" algn="l"/>
              </a:tabLst>
            </a:pPr>
            <a:r>
              <a:rPr lang="en-US" sz="2200" b="1" dirty="0">
                <a:solidFill>
                  <a:srgbClr val="C00000"/>
                </a:solidFill>
              </a:rPr>
              <a:t>Elliptic Flow v</a:t>
            </a:r>
            <a:r>
              <a:rPr lang="en-US" sz="2200" b="1" baseline="-25000" dirty="0">
                <a:solidFill>
                  <a:srgbClr val="C00000"/>
                </a:solidFill>
              </a:rPr>
              <a:t>2</a:t>
            </a:r>
            <a:r>
              <a:rPr lang="en-US" sz="2200" b="1" dirty="0">
                <a:solidFill>
                  <a:srgbClr val="C00000"/>
                </a:solidFill>
              </a:rPr>
              <a:t>  	Nucleons are “squeezed out” above and below or </a:t>
            </a:r>
            <a:r>
              <a:rPr lang="en-US" sz="2200" b="1" u="sng" dirty="0">
                <a:solidFill>
                  <a:srgbClr val="C00000"/>
                </a:solidFill>
              </a:rPr>
              <a:t>“expanded in”</a:t>
            </a:r>
            <a:r>
              <a:rPr lang="en-US" sz="2200" b="1" dirty="0">
                <a:solidFill>
                  <a:srgbClr val="C00000"/>
                </a:solidFill>
              </a:rPr>
              <a:t> the reaction plane</a:t>
            </a:r>
            <a:endParaRPr lang="en-DE" sz="2200" b="1" dirty="0">
              <a:solidFill>
                <a:srgbClr val="C00000"/>
              </a:solidFill>
            </a:endParaRPr>
          </a:p>
        </p:txBody>
      </p:sp>
      <p:pic>
        <p:nvPicPr>
          <p:cNvPr id="11" name="Picture 4" descr="https://science.sciencemag.org/content/sci/298/5598/1592/F4.large.jpg?width=800&amp;height=600&amp;carousel=1">
            <a:extLst>
              <a:ext uri="{FF2B5EF4-FFF2-40B4-BE49-F238E27FC236}">
                <a16:creationId xmlns:a16="http://schemas.microsoft.com/office/drawing/2014/main" id="{7399E1A9-C1B8-4624-AB40-555B935D7D5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486" b="-776"/>
          <a:stretch/>
        </p:blipFill>
        <p:spPr bwMode="auto">
          <a:xfrm>
            <a:off x="8298061" y="1845000"/>
            <a:ext cx="3610304" cy="35247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F28FAE9-E66E-4DA6-A17C-D723BC2993AE}"/>
              </a:ext>
            </a:extLst>
          </p:cNvPr>
          <p:cNvPicPr>
            <a:picLocks noChangeAspect="1"/>
          </p:cNvPicPr>
          <p:nvPr/>
        </p:nvPicPr>
        <p:blipFill rotWithShape="1">
          <a:blip r:embed="rId3">
            <a:clrChange>
              <a:clrFrom>
                <a:srgbClr val="FFFFFF"/>
              </a:clrFrom>
              <a:clrTo>
                <a:srgbClr val="FFFFFF">
                  <a:alpha val="0"/>
                </a:srgbClr>
              </a:clrTo>
            </a:clrChange>
          </a:blip>
          <a:srcRect l="4702" t="13235" r="11414" b="14518"/>
          <a:stretch/>
        </p:blipFill>
        <p:spPr>
          <a:xfrm>
            <a:off x="31187" y="2349000"/>
            <a:ext cx="5389603" cy="2611027"/>
          </a:xfrm>
          <a:prstGeom prst="rect">
            <a:avLst/>
          </a:prstGeom>
        </p:spPr>
      </p:pic>
      <p:pic>
        <p:nvPicPr>
          <p:cNvPr id="13" name="Picture 12">
            <a:extLst>
              <a:ext uri="{FF2B5EF4-FFF2-40B4-BE49-F238E27FC236}">
                <a16:creationId xmlns:a16="http://schemas.microsoft.com/office/drawing/2014/main" id="{61EAE964-DC3C-4474-AA70-AFF76A00968E}"/>
              </a:ext>
            </a:extLst>
          </p:cNvPr>
          <p:cNvPicPr>
            <a:picLocks noChangeAspect="1"/>
          </p:cNvPicPr>
          <p:nvPr/>
        </p:nvPicPr>
        <p:blipFill rotWithShape="1">
          <a:blip r:embed="rId4">
            <a:clrChange>
              <a:clrFrom>
                <a:srgbClr val="FFFFFF"/>
              </a:clrFrom>
              <a:clrTo>
                <a:srgbClr val="FFFFFF">
                  <a:alpha val="0"/>
                </a:srgbClr>
              </a:clrTo>
            </a:clrChange>
          </a:blip>
          <a:srcRect l="16929" t="53635" r="57498" b="29108"/>
          <a:stretch/>
        </p:blipFill>
        <p:spPr>
          <a:xfrm>
            <a:off x="10799352" y="2133000"/>
            <a:ext cx="1362736" cy="517291"/>
          </a:xfrm>
          <a:prstGeom prst="rect">
            <a:avLst/>
          </a:prstGeom>
        </p:spPr>
      </p:pic>
      <p:sp>
        <p:nvSpPr>
          <p:cNvPr id="14" name="Rectangle 13">
            <a:extLst>
              <a:ext uri="{FF2B5EF4-FFF2-40B4-BE49-F238E27FC236}">
                <a16:creationId xmlns:a16="http://schemas.microsoft.com/office/drawing/2014/main" id="{0E75E7AF-AE60-45EC-B3C8-44396E847CEC}"/>
              </a:ext>
            </a:extLst>
          </p:cNvPr>
          <p:cNvSpPr/>
          <p:nvPr/>
        </p:nvSpPr>
        <p:spPr>
          <a:xfrm>
            <a:off x="5041354" y="2454903"/>
            <a:ext cx="3096000" cy="1938992"/>
          </a:xfrm>
          <a:prstGeom prst="rect">
            <a:avLst/>
          </a:prstGeom>
          <a:solidFill>
            <a:srgbClr val="FF0000">
              <a:alpha val="60000"/>
            </a:srgbClr>
          </a:solidFill>
          <a:ln w="38100">
            <a:solidFill>
              <a:schemeClr val="tx1"/>
            </a:solidFill>
          </a:ln>
        </p:spPr>
        <p:txBody>
          <a:bodyPr wrap="square">
            <a:spAutoFit/>
          </a:bodyPr>
          <a:lstStyle/>
          <a:p>
            <a:pPr algn="ctr"/>
            <a:r>
              <a:rPr lang="de-DE" sz="2400" b="1" dirty="0">
                <a:sym typeface="Wingdings" panose="05000000000000000000" pitchFamily="2" charset="2"/>
              </a:rPr>
              <a:t>Reflects lower pressure of the fireball</a:t>
            </a:r>
          </a:p>
          <a:p>
            <a:pPr algn="ctr"/>
            <a:r>
              <a:rPr lang="de-DE" sz="2400" b="1" dirty="0">
                <a:sym typeface="Wingdings" panose="05000000000000000000" pitchFamily="2" charset="2"/>
              </a:rPr>
              <a:t>↓</a:t>
            </a:r>
            <a:endParaRPr lang="de-DE" sz="2400" b="1" dirty="0"/>
          </a:p>
          <a:p>
            <a:pPr algn="ctr"/>
            <a:r>
              <a:rPr lang="de-DE" sz="2400" b="1" dirty="0"/>
              <a:t>[</a:t>
            </a:r>
            <a:r>
              <a:rPr lang="el-GR" sz="2400" b="1" dirty="0"/>
              <a:t>ϕ</a:t>
            </a:r>
            <a:r>
              <a:rPr lang="de-DE" sz="2400" b="1" dirty="0"/>
              <a:t> = 0°, 180°]   </a:t>
            </a:r>
            <a:r>
              <a:rPr lang="de-DE" sz="2400" b="1" dirty="0">
                <a:sym typeface="Wingdings" panose="05000000000000000000" pitchFamily="2" charset="2"/>
              </a:rPr>
              <a:t>[cos(2</a:t>
            </a:r>
            <a:r>
              <a:rPr lang="el-GR" sz="2400" b="1" dirty="0">
                <a:sym typeface="Wingdings" panose="05000000000000000000" pitchFamily="2" charset="2"/>
              </a:rPr>
              <a:t>ϕ</a:t>
            </a:r>
            <a:r>
              <a:rPr lang="de-DE" sz="2400" b="1" dirty="0">
                <a:sym typeface="Wingdings" panose="05000000000000000000" pitchFamily="2" charset="2"/>
              </a:rPr>
              <a:t>) = +1]</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B6BDFCD-0D6D-4B91-91F4-A35F88224930}"/>
                  </a:ext>
                </a:extLst>
              </p:cNvPr>
              <p:cNvSpPr/>
              <p:nvPr/>
            </p:nvSpPr>
            <p:spPr>
              <a:xfrm>
                <a:off x="4770720" y="4488352"/>
                <a:ext cx="3470191" cy="830997"/>
              </a:xfrm>
              <a:prstGeom prst="rect">
                <a:avLst/>
              </a:prstGeom>
              <a:solidFill>
                <a:srgbClr val="FF0000">
                  <a:alpha val="60000"/>
                </a:srgbClr>
              </a:solidFill>
              <a:ln w="38100">
                <a:solidFill>
                  <a:schemeClr val="tx1"/>
                </a:solidFill>
              </a:ln>
            </p:spPr>
            <p:txBody>
              <a:bodyPr wrap="square">
                <a:spAutoFit/>
              </a:bodyPr>
              <a:lstStyle/>
              <a:p>
                <a:pPr algn="ctr"/>
                <a:r>
                  <a:rPr lang="en-US" sz="2400" b="1" dirty="0">
                    <a:solidFill>
                      <a:srgbClr val="000000"/>
                    </a:solidFill>
                    <a:latin typeface="F17"/>
                  </a:rPr>
                  <a:t>Nuclear Incompressibility, </a:t>
                </a:r>
                <a:endParaRPr lang="en-US" sz="2400" b="1" dirty="0">
                  <a:solidFill>
                    <a:srgbClr val="000000"/>
                  </a:solidFill>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400" b="1">
                          <a:solidFill>
                            <a:srgbClr val="000000"/>
                          </a:solidFill>
                          <a:latin typeface="Cambria Math" panose="02040503050406030204" pitchFamily="18" charset="0"/>
                          <a:ea typeface="Cambria Math" panose="02040503050406030204" pitchFamily="18" charset="0"/>
                        </a:rPr>
                        <m:t>𝛋</m:t>
                      </m:r>
                      <m:r>
                        <a:rPr lang="en-US" sz="2400" b="1">
                          <a:solidFill>
                            <a:srgbClr val="000000"/>
                          </a:solidFill>
                          <a:latin typeface="Cambria Math" panose="02040503050406030204" pitchFamily="18" charset="0"/>
                          <a:ea typeface="Cambria Math" panose="02040503050406030204" pitchFamily="18" charset="0"/>
                        </a:rPr>
                        <m:t>=</m:t>
                      </m:r>
                      <m:r>
                        <a:rPr lang="en-US" sz="2400" b="1">
                          <a:solidFill>
                            <a:srgbClr val="000000"/>
                          </a:solidFill>
                          <a:latin typeface="Cambria Math" panose="02040503050406030204" pitchFamily="18" charset="0"/>
                          <a:ea typeface="Cambria Math" panose="02040503050406030204" pitchFamily="18" charset="0"/>
                        </a:rPr>
                        <m:t>𝟏𝟕𝟎</m:t>
                      </m:r>
                      <m:r>
                        <a:rPr lang="en-US" sz="2400" b="1">
                          <a:solidFill>
                            <a:srgbClr val="000000"/>
                          </a:solidFill>
                          <a:latin typeface="Cambria Math" panose="02040503050406030204" pitchFamily="18" charset="0"/>
                          <a:ea typeface="Cambria Math" panose="02040503050406030204" pitchFamily="18" charset="0"/>
                        </a:rPr>
                        <m:t>−</m:t>
                      </m:r>
                      <m:r>
                        <a:rPr lang="en-US" sz="2400" b="1" i="0" smtClean="0">
                          <a:solidFill>
                            <a:srgbClr val="000000"/>
                          </a:solidFill>
                          <a:latin typeface="Cambria Math" panose="02040503050406030204" pitchFamily="18" charset="0"/>
                          <a:ea typeface="Cambria Math" panose="02040503050406030204" pitchFamily="18" charset="0"/>
                        </a:rPr>
                        <m:t>𝟑𝟕</m:t>
                      </m:r>
                      <m:r>
                        <a:rPr lang="en-US" sz="2400" b="1">
                          <a:solidFill>
                            <a:srgbClr val="000000"/>
                          </a:solidFill>
                          <a:latin typeface="Cambria Math" panose="02040503050406030204" pitchFamily="18" charset="0"/>
                          <a:ea typeface="Cambria Math" panose="02040503050406030204" pitchFamily="18" charset="0"/>
                        </a:rPr>
                        <m:t>𝟎</m:t>
                      </m:r>
                      <m:r>
                        <a:rPr lang="en-US" sz="2400" b="1">
                          <a:solidFill>
                            <a:srgbClr val="000000"/>
                          </a:solidFill>
                          <a:latin typeface="Cambria Math" panose="02040503050406030204" pitchFamily="18" charset="0"/>
                          <a:ea typeface="Cambria Math" panose="02040503050406030204" pitchFamily="18" charset="0"/>
                        </a:rPr>
                        <m:t> </m:t>
                      </m:r>
                      <m:r>
                        <a:rPr lang="en-US" sz="2400" b="1">
                          <a:solidFill>
                            <a:srgbClr val="000000"/>
                          </a:solidFill>
                          <a:latin typeface="Cambria Math" panose="02040503050406030204" pitchFamily="18" charset="0"/>
                          <a:ea typeface="Cambria Math" panose="02040503050406030204" pitchFamily="18" charset="0"/>
                        </a:rPr>
                        <m:t>𝐌𝐞𝐕</m:t>
                      </m:r>
                    </m:oMath>
                  </m:oMathPara>
                </a14:m>
                <a:endParaRPr lang="en-US" sz="2400" b="1" dirty="0">
                  <a:solidFill>
                    <a:srgbClr val="000000"/>
                  </a:solidFill>
                  <a:latin typeface="F17"/>
                </a:endParaRPr>
              </a:p>
            </p:txBody>
          </p:sp>
        </mc:Choice>
        <mc:Fallback xmlns="">
          <p:sp>
            <p:nvSpPr>
              <p:cNvPr id="16" name="Rectangle 15">
                <a:extLst>
                  <a:ext uri="{FF2B5EF4-FFF2-40B4-BE49-F238E27FC236}">
                    <a16:creationId xmlns:a16="http://schemas.microsoft.com/office/drawing/2014/main" id="{0B6BDFCD-0D6D-4B91-91F4-A35F88224930}"/>
                  </a:ext>
                </a:extLst>
              </p:cNvPr>
              <p:cNvSpPr>
                <a:spLocks noRot="1" noChangeAspect="1" noMove="1" noResize="1" noEditPoints="1" noAdjustHandles="1" noChangeArrowheads="1" noChangeShapeType="1" noTextEdit="1"/>
              </p:cNvSpPr>
              <p:nvPr/>
            </p:nvSpPr>
            <p:spPr>
              <a:xfrm>
                <a:off x="4770720" y="4488352"/>
                <a:ext cx="3470191" cy="830997"/>
              </a:xfrm>
              <a:prstGeom prst="rect">
                <a:avLst/>
              </a:prstGeom>
              <a:blipFill>
                <a:blip r:embed="rId5"/>
                <a:stretch>
                  <a:fillRect l="-2087" t="-3497" r="-3652"/>
                </a:stretch>
              </a:blipFill>
              <a:ln w="38100">
                <a:solidFill>
                  <a:schemeClr val="tx1"/>
                </a:solidFill>
              </a:ln>
            </p:spPr>
            <p:txBody>
              <a:bodyPr/>
              <a:lstStyle/>
              <a:p>
                <a:r>
                  <a:rPr lang="en-DE">
                    <a:noFill/>
                  </a:rPr>
                  <a:t> </a:t>
                </a:r>
              </a:p>
            </p:txBody>
          </p:sp>
        </mc:Fallback>
      </mc:AlternateContent>
    </p:spTree>
    <p:extLst>
      <p:ext uri="{BB962C8B-B14F-4D97-AF65-F5344CB8AC3E}">
        <p14:creationId xmlns:p14="http://schemas.microsoft.com/office/powerpoint/2010/main" val="8884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GB" dirty="0"/>
          </a:p>
        </p:txBody>
      </p:sp>
      <p:sp>
        <p:nvSpPr>
          <p:cNvPr id="3" name="Date Placeholder 2"/>
          <p:cNvSpPr>
            <a:spLocks noGrp="1"/>
          </p:cNvSpPr>
          <p:nvPr>
            <p:ph type="dt" sz="half" idx="10"/>
          </p:nvPr>
        </p:nvSpPr>
        <p:spPr/>
        <p:txBody>
          <a:bodyPr/>
          <a:lstStyle/>
          <a:p>
            <a:r>
              <a:rPr lang="en-DE"/>
              <a:t>16/01/2020 - Hirschegg 2020</a:t>
            </a:r>
            <a:endParaRPr lang="en-GB" dirty="0"/>
          </a:p>
        </p:txBody>
      </p:sp>
      <p:sp>
        <p:nvSpPr>
          <p:cNvPr id="4" name="Footer Placeholder 3"/>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p:cNvSpPr>
            <a:spLocks noGrp="1"/>
          </p:cNvSpPr>
          <p:nvPr>
            <p:ph type="sldNum" sz="quarter" idx="12"/>
          </p:nvPr>
        </p:nvSpPr>
        <p:spPr/>
        <p:txBody>
          <a:bodyPr/>
          <a:lstStyle/>
          <a:p>
            <a:fld id="{2A4535BA-AEF2-4785-BF1B-EDE950106C20}" type="slidenum">
              <a:rPr lang="en-GB" smtClean="0"/>
              <a:pPr/>
              <a:t>93</a:t>
            </a:fld>
            <a:endParaRPr lang="en-GB" dirty="0"/>
          </a:p>
        </p:txBody>
      </p:sp>
      <p:grpSp>
        <p:nvGrpSpPr>
          <p:cNvPr id="15" name="Group 14">
            <a:extLst>
              <a:ext uri="{FF2B5EF4-FFF2-40B4-BE49-F238E27FC236}">
                <a16:creationId xmlns:a16="http://schemas.microsoft.com/office/drawing/2014/main" id="{86E4BD62-2F99-4D75-97E7-6D8D0A36E4F2}"/>
              </a:ext>
            </a:extLst>
          </p:cNvPr>
          <p:cNvGrpSpPr/>
          <p:nvPr/>
        </p:nvGrpSpPr>
        <p:grpSpPr>
          <a:xfrm>
            <a:off x="9810092" y="3903976"/>
            <a:ext cx="2499402" cy="1491953"/>
            <a:chOff x="6293711" y="4376531"/>
            <a:chExt cx="2499402" cy="1491953"/>
          </a:xfrm>
        </p:grpSpPr>
        <p:sp>
          <p:nvSpPr>
            <p:cNvPr id="26" name="Text Box 24">
              <a:extLst>
                <a:ext uri="{FF2B5EF4-FFF2-40B4-BE49-F238E27FC236}">
                  <a16:creationId xmlns:a16="http://schemas.microsoft.com/office/drawing/2014/main" id="{28518666-8B5C-45F6-94C7-5FC4E406C05D}"/>
                </a:ext>
              </a:extLst>
            </p:cNvPr>
            <p:cNvSpPr txBox="1">
              <a:spLocks noChangeArrowheads="1"/>
            </p:cNvSpPr>
            <p:nvPr/>
          </p:nvSpPr>
          <p:spPr bwMode="auto">
            <a:xfrm>
              <a:off x="6293711" y="4376531"/>
              <a:ext cx="24994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highlight>
                    <a:srgbClr val="FFFF00"/>
                  </a:highlight>
                </a:rPr>
                <a:t>Mean Free Path at </a:t>
              </a:r>
              <a:r>
                <a:rPr lang="en-US" altLang="en-US" sz="2000" b="1" dirty="0">
                  <a:highlight>
                    <a:srgbClr val="FFFF00"/>
                  </a:highlight>
                  <a:cs typeface="Times New Roman" panose="02020603050405020304" pitchFamily="18" charset="0"/>
                </a:rPr>
                <a:t>ρ</a:t>
              </a:r>
              <a:r>
                <a:rPr lang="en-US" altLang="en-US" sz="2000" b="1" baseline="-25000" dirty="0">
                  <a:highlight>
                    <a:srgbClr val="FFFF00"/>
                  </a:highlight>
                  <a:cs typeface="Times New Roman" panose="02020603050405020304" pitchFamily="18" charset="0"/>
                </a:rPr>
                <a:t>0</a:t>
              </a:r>
              <a:endParaRPr lang="en-US" altLang="en-US" sz="2000" b="1" dirty="0">
                <a:highlight>
                  <a:srgbClr val="FFFF00"/>
                </a:highlight>
              </a:endParaRPr>
            </a:p>
          </p:txBody>
        </p:sp>
        <p:pic>
          <p:nvPicPr>
            <p:cNvPr id="27" name="Picture 26">
              <a:extLst>
                <a:ext uri="{FF2B5EF4-FFF2-40B4-BE49-F238E27FC236}">
                  <a16:creationId xmlns:a16="http://schemas.microsoft.com/office/drawing/2014/main" id="{FCC465C9-CA6E-43EE-8A5F-AC0BED4367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1553" y="4752471"/>
              <a:ext cx="187166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 name="Picture 30" descr="stoss">
            <a:extLst>
              <a:ext uri="{FF2B5EF4-FFF2-40B4-BE49-F238E27FC236}">
                <a16:creationId xmlns:a16="http://schemas.microsoft.com/office/drawing/2014/main" id="{58AF155C-C015-48BC-AFD9-70C1DD998AA2}"/>
              </a:ext>
            </a:extLst>
          </p:cNvPr>
          <p:cNvPicPr preferRelativeResize="0">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82" t="2091" r="1990" b="2442"/>
          <a:stretch/>
        </p:blipFill>
        <p:spPr bwMode="auto">
          <a:xfrm>
            <a:off x="136479" y="3244261"/>
            <a:ext cx="4105869" cy="2701543"/>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42C606D4-4155-4336-ACAD-3A13E700ED55}"/>
              </a:ext>
            </a:extLst>
          </p:cNvPr>
          <p:cNvGrpSpPr/>
          <p:nvPr/>
        </p:nvGrpSpPr>
        <p:grpSpPr>
          <a:xfrm>
            <a:off x="59393" y="6061470"/>
            <a:ext cx="4372477" cy="523220"/>
            <a:chOff x="125472" y="6279742"/>
            <a:chExt cx="3906264" cy="523220"/>
          </a:xfrm>
        </p:grpSpPr>
        <p:sp>
          <p:nvSpPr>
            <p:cNvPr id="35" name="TextBox 34">
              <a:extLst>
                <a:ext uri="{FF2B5EF4-FFF2-40B4-BE49-F238E27FC236}">
                  <a16:creationId xmlns:a16="http://schemas.microsoft.com/office/drawing/2014/main" id="{C18D9C05-0C92-45EF-8EAE-FCFCB3189EA3}"/>
                </a:ext>
              </a:extLst>
            </p:cNvPr>
            <p:cNvSpPr txBox="1"/>
            <p:nvPr/>
          </p:nvSpPr>
          <p:spPr>
            <a:xfrm>
              <a:off x="394709" y="6279742"/>
              <a:ext cx="3637027" cy="523220"/>
            </a:xfrm>
            <a:prstGeom prst="rect">
              <a:avLst/>
            </a:prstGeom>
            <a:noFill/>
          </p:spPr>
          <p:txBody>
            <a:bodyPr wrap="square" rtlCol="0">
              <a:spAutoFit/>
            </a:bodyPr>
            <a:lstStyle/>
            <a:p>
              <a:r>
                <a:rPr lang="en-GB" sz="1400" b="1" i="1" dirty="0"/>
                <a:t>Image credit:  (Left ) P. </a:t>
              </a:r>
              <a:r>
                <a:rPr lang="en-GB" sz="1400" b="1" i="1" dirty="0" err="1"/>
                <a:t>Senger</a:t>
              </a:r>
              <a:r>
                <a:rPr lang="en-GB" sz="1400" b="1" i="1" dirty="0"/>
                <a:t>, GSI-Darmstadt</a:t>
              </a:r>
            </a:p>
            <a:p>
              <a:r>
                <a:rPr lang="en-US" sz="1400" b="1" i="1" dirty="0"/>
                <a:t>	</a:t>
              </a:r>
              <a:r>
                <a:rPr lang="en-GB" sz="1400" b="1" i="1" dirty="0"/>
                <a:t>   (Right) PDG, </a:t>
              </a:r>
              <a:r>
                <a:rPr lang="en-GB" sz="1400" b="1" i="1" dirty="0" err="1"/>
                <a:t>Phys.Rev</a:t>
              </a:r>
              <a:r>
                <a:rPr lang="en-GB" sz="1400" b="1" i="1" dirty="0"/>
                <a:t> D 54, 1 (1996)</a:t>
              </a:r>
            </a:p>
          </p:txBody>
        </p:sp>
        <p:pic>
          <p:nvPicPr>
            <p:cNvPr id="36" name="Picture 35">
              <a:extLst>
                <a:ext uri="{FF2B5EF4-FFF2-40B4-BE49-F238E27FC236}">
                  <a16:creationId xmlns:a16="http://schemas.microsoft.com/office/drawing/2014/main" id="{3B8158D9-605F-488A-AAD3-5E0CF87EE0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41" name="Text Box 9">
            <a:extLst>
              <a:ext uri="{FF2B5EF4-FFF2-40B4-BE49-F238E27FC236}">
                <a16:creationId xmlns:a16="http://schemas.microsoft.com/office/drawing/2014/main" id="{93ED0096-DBF0-417A-B38A-E09FF073CFE2}"/>
              </a:ext>
            </a:extLst>
          </p:cNvPr>
          <p:cNvSpPr txBox="1">
            <a:spLocks noChangeArrowheads="1"/>
          </p:cNvSpPr>
          <p:nvPr/>
        </p:nvSpPr>
        <p:spPr bwMode="auto">
          <a:xfrm>
            <a:off x="1524967" y="2330969"/>
            <a:ext cx="9818264"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Strangeness Yield (K</a:t>
            </a:r>
            <a:r>
              <a:rPr lang="en-GB" altLang="de-DE" sz="2400" b="1" baseline="30000" dirty="0">
                <a:solidFill>
                  <a:srgbClr val="000000"/>
                </a:solidFill>
              </a:rPr>
              <a:t>+</a:t>
            </a:r>
            <a:r>
              <a:rPr lang="en-GB" altLang="de-DE" sz="2400" b="1" dirty="0">
                <a:solidFill>
                  <a:srgbClr val="000000"/>
                </a:solidFill>
              </a:rPr>
              <a:t>) </a:t>
            </a:r>
            <a:r>
              <a:rPr lang="en-GB" altLang="de-DE" sz="2400" b="1" dirty="0">
                <a:solidFill>
                  <a:srgbClr val="000000"/>
                </a:solidFill>
                <a:sym typeface="Symbol" pitchFamily="18" charset="2"/>
              </a:rPr>
              <a:t> Baryonic Density</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Compressibility </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EOS </a:t>
            </a:r>
            <a:endParaRPr lang="de-DE" altLang="de-DE" sz="2400" b="1" dirty="0">
              <a:solidFill>
                <a:srgbClr val="000000"/>
              </a:solidFill>
            </a:endParaRPr>
          </a:p>
        </p:txBody>
      </p:sp>
      <p:sp>
        <p:nvSpPr>
          <p:cNvPr id="42" name="Content Placeholder 5">
            <a:extLst>
              <a:ext uri="{FF2B5EF4-FFF2-40B4-BE49-F238E27FC236}">
                <a16:creationId xmlns:a16="http://schemas.microsoft.com/office/drawing/2014/main" id="{648BC6DC-F5BC-4B59-8FBE-DF936FCB7D48}"/>
              </a:ext>
            </a:extLst>
          </p:cNvPr>
          <p:cNvSpPr txBox="1">
            <a:spLocks/>
          </p:cNvSpPr>
          <p:nvPr/>
        </p:nvSpPr>
        <p:spPr>
          <a:xfrm>
            <a:off x="125472" y="847736"/>
            <a:ext cx="11990328" cy="1601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90575">
              <a:spcAft>
                <a:spcPts val="600"/>
              </a:spcAft>
              <a:buFont typeface="Arial" panose="020B0604020202020204" pitchFamily="34" charset="0"/>
              <a:buNone/>
            </a:pPr>
            <a:r>
              <a:rPr lang="de-DE" sz="2000" b="1" u="sng" dirty="0">
                <a:solidFill>
                  <a:srgbClr val="FF0000"/>
                </a:solidFill>
                <a:latin typeface="+mn-lt"/>
              </a:rPr>
              <a:t>(Sub)Threshold Particle Production</a:t>
            </a:r>
            <a:r>
              <a:rPr lang="de-DE" sz="2000" b="1" dirty="0">
                <a:solidFill>
                  <a:srgbClr val="FF0000"/>
                </a:solidFill>
                <a:latin typeface="+mn-lt"/>
              </a:rPr>
              <a:t> </a:t>
            </a:r>
            <a:r>
              <a:rPr lang="de-DE" sz="2000" b="1" dirty="0">
                <a:latin typeface="+mn-lt"/>
              </a:rPr>
              <a:t>–	Particles NOT produced in initial head-on collisions, but in multiple low 					energy collisions → </a:t>
            </a:r>
            <a:r>
              <a:rPr lang="de-DE" sz="2000" b="1" u="sng" dirty="0">
                <a:solidFill>
                  <a:srgbClr val="0070C0"/>
                </a:solidFill>
                <a:latin typeface="+mn-lt"/>
              </a:rPr>
              <a:t>Collisions are enhanced in high-density medium</a:t>
            </a:r>
          </a:p>
          <a:p>
            <a:pPr marL="0" indent="0" defTabSz="808038">
              <a:buFont typeface="Arial" panose="020B0604020202020204" pitchFamily="34" charset="0"/>
              <a:buNone/>
            </a:pPr>
            <a:r>
              <a:rPr lang="de-DE" sz="2000" b="1" u="sng" dirty="0">
                <a:solidFill>
                  <a:srgbClr val="FF0000"/>
                </a:solidFill>
                <a:latin typeface="+mn-lt"/>
              </a:rPr>
              <a:t>Strangeness</a:t>
            </a:r>
            <a:r>
              <a:rPr lang="de-DE" sz="2000" b="1" dirty="0">
                <a:latin typeface="+mn-lt"/>
              </a:rPr>
              <a:t> –	Kaon yields (K</a:t>
            </a:r>
            <a:r>
              <a:rPr lang="de-DE" sz="2000" b="1" baseline="30000" dirty="0">
                <a:latin typeface="+mn-lt"/>
              </a:rPr>
              <a:t>+</a:t>
            </a:r>
            <a:r>
              <a:rPr lang="de-DE" sz="2000" b="1" dirty="0">
                <a:latin typeface="+mn-lt"/>
              </a:rPr>
              <a:t>(us̄)) are particularly sensitive to the medium density [proven at KAOS-GSI]			Long mean-free path length of K</a:t>
            </a:r>
            <a:r>
              <a:rPr lang="de-DE" sz="2000" b="1" baseline="30000" dirty="0">
                <a:latin typeface="+mn-lt"/>
              </a:rPr>
              <a:t>+ </a:t>
            </a:r>
            <a:r>
              <a:rPr lang="de-DE" sz="2000" b="1" dirty="0">
                <a:latin typeface="+mn-lt"/>
              </a:rPr>
              <a:t>(only elastic scattering) &amp; no absorption </a:t>
            </a:r>
            <a:r>
              <a:rPr lang="de-DE" sz="2000" b="1" dirty="0">
                <a:latin typeface="+mn-lt"/>
                <a:sym typeface="Wingdings" panose="05000000000000000000" pitchFamily="2" charset="2"/>
              </a:rPr>
              <a:t> </a:t>
            </a:r>
            <a:r>
              <a:rPr lang="de-DE" sz="2000" b="1" u="sng" dirty="0">
                <a:solidFill>
                  <a:srgbClr val="0070C0"/>
                </a:solidFill>
                <a:latin typeface="+mn-lt"/>
                <a:sym typeface="Wingdings" panose="05000000000000000000" pitchFamily="2" charset="2"/>
              </a:rPr>
              <a:t>Penetrating probe</a:t>
            </a:r>
            <a:endParaRPr lang="de-DE" sz="2000" b="1" u="sng" dirty="0">
              <a:solidFill>
                <a:srgbClr val="0070C0"/>
              </a:solidFill>
              <a:latin typeface="+mn-lt"/>
            </a:endParaRPr>
          </a:p>
        </p:txBody>
      </p:sp>
      <p:sp>
        <p:nvSpPr>
          <p:cNvPr id="51" name="Rechteck 101">
            <a:extLst>
              <a:ext uri="{FF2B5EF4-FFF2-40B4-BE49-F238E27FC236}">
                <a16:creationId xmlns:a16="http://schemas.microsoft.com/office/drawing/2014/main" id="{DD5958D1-9555-43DF-8D88-A232F81DCF30}"/>
              </a:ext>
            </a:extLst>
          </p:cNvPr>
          <p:cNvSpPr/>
          <p:nvPr/>
        </p:nvSpPr>
        <p:spPr>
          <a:xfrm>
            <a:off x="4018063" y="4780063"/>
            <a:ext cx="2767112" cy="1323439"/>
          </a:xfrm>
          <a:prstGeom prst="rect">
            <a:avLst/>
          </a:prstGeom>
          <a:solidFill>
            <a:srgbClr val="92D050">
              <a:alpha val="75000"/>
            </a:srgbClr>
          </a:solidFill>
        </p:spPr>
        <p:txBody>
          <a:bodyPr wrap="square">
            <a:spAutoFit/>
          </a:bodyPr>
          <a:lstStyle/>
          <a:p>
            <a:pPr lvl="0">
              <a:spcBef>
                <a:spcPct val="0"/>
              </a:spcBef>
            </a:pPr>
            <a:r>
              <a:rPr lang="en-GB" altLang="de-DE" sz="2000" b="1" dirty="0">
                <a:solidFill>
                  <a:srgbClr val="000000"/>
                </a:solidFill>
                <a:cs typeface="Arial" panose="020B0604020202020204" pitchFamily="34" charset="0"/>
              </a:rPr>
              <a:t>NN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p>
          <a:p>
            <a:pPr>
              <a:spcBef>
                <a:spcPct val="0"/>
              </a:spcBef>
            </a:pPr>
            <a:r>
              <a:rPr lang="en-GB" altLang="de-DE" sz="2000" b="1" dirty="0">
                <a:solidFill>
                  <a:srgbClr val="000000"/>
                </a:solidFill>
                <a:cs typeface="Arial" panose="020B0604020202020204" pitchFamily="34" charset="0"/>
              </a:rPr>
              <a:t>	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N</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endParaRPr lang="en-GB" altLang="de-DE" sz="2000" b="1" dirty="0">
              <a:solidFill>
                <a:srgbClr val="000000"/>
              </a:solidFill>
              <a:ea typeface="Times New Roman" pitchFamily="18" charset="0"/>
              <a:cs typeface="Arial" panose="020B0604020202020204" pitchFamily="34" charset="0"/>
            </a:endParaRPr>
          </a:p>
          <a:p>
            <a:pPr lvl="0"/>
            <a:r>
              <a:rPr lang="en-GB" altLang="de-DE" sz="2000" b="1" dirty="0">
                <a:solidFill>
                  <a:srgbClr val="000000"/>
                </a:solidFill>
                <a:cs typeface="Arial" panose="020B0604020202020204" pitchFamily="34" charset="0"/>
              </a:rPr>
              <a:t>	</a:t>
            </a:r>
            <a:r>
              <a:rPr lang="el-GR" altLang="de-DE" sz="2000" b="1" dirty="0">
                <a:solidFill>
                  <a:srgbClr val="000000"/>
                </a:solidFill>
                <a:cs typeface="Arial" panose="020B0604020202020204" pitchFamily="34" charset="0"/>
              </a:rPr>
              <a:t>π</a:t>
            </a:r>
            <a:r>
              <a:rPr lang="en-GB" altLang="de-DE" sz="2000" b="1" dirty="0">
                <a:solidFill>
                  <a:srgbClr val="000000"/>
                </a:solidFill>
                <a:cs typeface="Arial" panose="020B0604020202020204" pitchFamily="34" charset="0"/>
              </a:rPr>
              <a:t>N </a:t>
            </a:r>
            <a:r>
              <a:rPr lang="en-GB" altLang="de-DE" sz="2000" b="1" dirty="0">
                <a:solidFill>
                  <a:srgbClr val="000000"/>
                </a:solidFill>
                <a:ea typeface="Times New Roman" pitchFamily="18" charset="0"/>
                <a:cs typeface="Arial" panose="020B0604020202020204" pitchFamily="34" charset="0"/>
                <a:sym typeface="Symbol" pitchFamily="18" charset="2"/>
              </a:rPr>
              <a:t></a:t>
            </a:r>
            <a:r>
              <a:rPr lang="en-GB" altLang="de-DE" sz="2000" b="1" dirty="0">
                <a:solidFill>
                  <a:srgbClr val="000000"/>
                </a:solidFill>
                <a:ea typeface="Times New Roman" pitchFamily="18" charset="0"/>
                <a:cs typeface="Arial" panose="020B0604020202020204" pitchFamily="34" charset="0"/>
              </a:rPr>
              <a:t> 	</a:t>
            </a:r>
            <a:r>
              <a:rPr lang="en-GB" altLang="de-DE" sz="2000" b="1" dirty="0">
                <a:solidFill>
                  <a:srgbClr val="FF0000"/>
                </a:solidFill>
                <a:ea typeface="Times New Roman" pitchFamily="18" charset="0"/>
                <a:cs typeface="Arial" panose="020B0604020202020204" pitchFamily="34" charset="0"/>
              </a:rPr>
              <a:t>K</a:t>
            </a:r>
            <a:r>
              <a:rPr lang="en-GB" altLang="de-DE" sz="2000" b="1" baseline="30000" dirty="0">
                <a:solidFill>
                  <a:srgbClr val="FF0000"/>
                </a:solidFill>
                <a:ea typeface="Times New Roman" pitchFamily="18" charset="0"/>
                <a:cs typeface="Arial" panose="020B0604020202020204" pitchFamily="34" charset="0"/>
              </a:rPr>
              <a:t>+</a:t>
            </a:r>
            <a:r>
              <a:rPr lang="en-GB" altLang="de-DE" sz="2000" b="1" dirty="0">
                <a:solidFill>
                  <a:srgbClr val="FF0000"/>
                </a:solidFill>
                <a:ea typeface="Times New Roman" pitchFamily="18" charset="0"/>
                <a:cs typeface="Arial" panose="020B0604020202020204" pitchFamily="34" charset="0"/>
              </a:rPr>
              <a:t>Λ</a:t>
            </a:r>
            <a:r>
              <a:rPr lang="en-GB" altLang="de-DE" sz="2000" b="1" baseline="30000" dirty="0">
                <a:solidFill>
                  <a:srgbClr val="FF0000"/>
                </a:solidFill>
                <a:ea typeface="Times New Roman" pitchFamily="18" charset="0"/>
                <a:cs typeface="Arial" panose="020B0604020202020204" pitchFamily="34" charset="0"/>
              </a:rPr>
              <a:t>0</a:t>
            </a:r>
          </a:p>
          <a:p>
            <a:pPr lvl="0"/>
            <a:r>
              <a:rPr lang="en-US" altLang="de-DE" sz="2000" b="1" dirty="0" err="1">
                <a:solidFill>
                  <a:srgbClr val="FF0000"/>
                </a:solidFill>
                <a:ea typeface="Times New Roman" pitchFamily="18" charset="0"/>
                <a:cs typeface="Arial" panose="020B0604020202020204" pitchFamily="34" charset="0"/>
              </a:rPr>
              <a:t>E</a:t>
            </a:r>
            <a:r>
              <a:rPr lang="en-US" altLang="de-DE" sz="2000" b="1" baseline="-25000" dirty="0" err="1">
                <a:solidFill>
                  <a:srgbClr val="FF0000"/>
                </a:solidFill>
                <a:ea typeface="Times New Roman" pitchFamily="18" charset="0"/>
                <a:cs typeface="Arial" panose="020B0604020202020204" pitchFamily="34" charset="0"/>
              </a:rPr>
              <a:t>threshold</a:t>
            </a:r>
            <a:r>
              <a:rPr lang="en-US" altLang="de-DE" sz="2000" b="1" dirty="0">
                <a:solidFill>
                  <a:srgbClr val="FF0000"/>
                </a:solidFill>
                <a:ea typeface="Times New Roman" pitchFamily="18" charset="0"/>
                <a:cs typeface="Arial" panose="020B0604020202020204" pitchFamily="34" charset="0"/>
              </a:rPr>
              <a:t> = 1.58 GeV</a:t>
            </a:r>
            <a:endParaRPr lang="en-GB" altLang="de-DE" sz="2000" b="1" dirty="0">
              <a:solidFill>
                <a:srgbClr val="000000"/>
              </a:solidFill>
              <a:ea typeface="Times New Roman" pitchFamily="18" charset="0"/>
              <a:cs typeface="Arial" panose="020B0604020202020204" pitchFamily="34" charset="0"/>
            </a:endParaRPr>
          </a:p>
        </p:txBody>
      </p:sp>
      <p:grpSp>
        <p:nvGrpSpPr>
          <p:cNvPr id="16" name="Group 15">
            <a:extLst>
              <a:ext uri="{FF2B5EF4-FFF2-40B4-BE49-F238E27FC236}">
                <a16:creationId xmlns:a16="http://schemas.microsoft.com/office/drawing/2014/main" id="{0699BCD7-0E2A-4075-9AA1-FA7448F37010}"/>
              </a:ext>
            </a:extLst>
          </p:cNvPr>
          <p:cNvGrpSpPr/>
          <p:nvPr/>
        </p:nvGrpSpPr>
        <p:grpSpPr>
          <a:xfrm>
            <a:off x="6434099" y="2850467"/>
            <a:ext cx="3459358" cy="3728133"/>
            <a:chOff x="6371368" y="2786007"/>
            <a:chExt cx="3459358" cy="3728133"/>
          </a:xfrm>
        </p:grpSpPr>
        <p:grpSp>
          <p:nvGrpSpPr>
            <p:cNvPr id="12" name="Group 11">
              <a:extLst>
                <a:ext uri="{FF2B5EF4-FFF2-40B4-BE49-F238E27FC236}">
                  <a16:creationId xmlns:a16="http://schemas.microsoft.com/office/drawing/2014/main" id="{B5F3E817-3B47-42E1-A1DC-6F5AB9E9FD8C}"/>
                </a:ext>
              </a:extLst>
            </p:cNvPr>
            <p:cNvGrpSpPr/>
            <p:nvPr/>
          </p:nvGrpSpPr>
          <p:grpSpPr>
            <a:xfrm>
              <a:off x="6371368" y="2786007"/>
              <a:ext cx="3459358" cy="3412738"/>
              <a:chOff x="6095998" y="1750826"/>
              <a:chExt cx="3556644" cy="3438257"/>
            </a:xfrm>
          </p:grpSpPr>
          <p:pic>
            <p:nvPicPr>
              <p:cNvPr id="25" name="Picture 2" descr="cs_ppip_pkap_pkam">
                <a:extLst>
                  <a:ext uri="{FF2B5EF4-FFF2-40B4-BE49-F238E27FC236}">
                    <a16:creationId xmlns:a16="http://schemas.microsoft.com/office/drawing/2014/main" id="{136FE0D4-8C06-4E1F-8EF3-DC199C5C142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634" t="8440" r="7276" b="19389"/>
              <a:stretch/>
            </p:blipFill>
            <p:spPr bwMode="auto">
              <a:xfrm>
                <a:off x="6095999" y="1750826"/>
                <a:ext cx="3556643" cy="31926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s_ppip_pkap_pkam">
                <a:extLst>
                  <a:ext uri="{FF2B5EF4-FFF2-40B4-BE49-F238E27FC236}">
                    <a16:creationId xmlns:a16="http://schemas.microsoft.com/office/drawing/2014/main" id="{1E52BA9F-E1C6-49EB-8A58-6E5662C29F6C}"/>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634" t="85954" r="7276" b="9684"/>
              <a:stretch/>
            </p:blipFill>
            <p:spPr bwMode="auto">
              <a:xfrm>
                <a:off x="6095998" y="4996124"/>
                <a:ext cx="3556643" cy="192959"/>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2" descr="cs_ppip_pkap_pkam">
              <a:extLst>
                <a:ext uri="{FF2B5EF4-FFF2-40B4-BE49-F238E27FC236}">
                  <a16:creationId xmlns:a16="http://schemas.microsoft.com/office/drawing/2014/main" id="{D8EF4FEC-B173-46A8-B2F3-26FA377B699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634" t="91270" r="7276" b="1033"/>
            <a:stretch/>
          </p:blipFill>
          <p:spPr bwMode="auto">
            <a:xfrm>
              <a:off x="6371368" y="6176192"/>
              <a:ext cx="3459357" cy="3379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579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C71FF-794A-45A6-BEE1-47659696D902}"/>
              </a:ext>
            </a:extLst>
          </p:cNvPr>
          <p:cNvSpPr>
            <a:spLocks noGrp="1"/>
          </p:cNvSpPr>
          <p:nvPr>
            <p:ph type="title"/>
          </p:nvPr>
        </p:nvSpPr>
        <p:spPr>
          <a:xfrm>
            <a:off x="0" y="1"/>
            <a:ext cx="11624732" cy="765860"/>
          </a:xfrm>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DE" dirty="0"/>
          </a:p>
        </p:txBody>
      </p:sp>
      <p:sp>
        <p:nvSpPr>
          <p:cNvPr id="3" name="Date Placeholder 2">
            <a:extLst>
              <a:ext uri="{FF2B5EF4-FFF2-40B4-BE49-F238E27FC236}">
                <a16:creationId xmlns:a16="http://schemas.microsoft.com/office/drawing/2014/main" id="{25FF041D-CF25-4567-A6B1-0DCA67604377}"/>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795B61DF-8F23-41AE-93B9-BFC919BAF973}"/>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E9979C4F-9041-406F-9F42-FC49B7C2451B}"/>
              </a:ext>
            </a:extLst>
          </p:cNvPr>
          <p:cNvSpPr>
            <a:spLocks noGrp="1"/>
          </p:cNvSpPr>
          <p:nvPr>
            <p:ph type="sldNum" sz="quarter" idx="12"/>
          </p:nvPr>
        </p:nvSpPr>
        <p:spPr/>
        <p:txBody>
          <a:bodyPr/>
          <a:lstStyle/>
          <a:p>
            <a:fld id="{2A4535BA-AEF2-4785-BF1B-EDE950106C20}" type="slidenum">
              <a:rPr lang="en-GB" smtClean="0"/>
              <a:pPr/>
              <a:t>94</a:t>
            </a:fld>
            <a:endParaRPr lang="en-GB" dirty="0"/>
          </a:p>
        </p:txBody>
      </p:sp>
      <p:grpSp>
        <p:nvGrpSpPr>
          <p:cNvPr id="55" name="Group 54">
            <a:extLst>
              <a:ext uri="{FF2B5EF4-FFF2-40B4-BE49-F238E27FC236}">
                <a16:creationId xmlns:a16="http://schemas.microsoft.com/office/drawing/2014/main" id="{82CB3ECE-FE48-46A0-A425-1B0803740376}"/>
              </a:ext>
            </a:extLst>
          </p:cNvPr>
          <p:cNvGrpSpPr/>
          <p:nvPr/>
        </p:nvGrpSpPr>
        <p:grpSpPr>
          <a:xfrm>
            <a:off x="132278" y="979447"/>
            <a:ext cx="3368675" cy="4953000"/>
            <a:chOff x="408000" y="982325"/>
            <a:chExt cx="3368675" cy="4953000"/>
          </a:xfrm>
        </p:grpSpPr>
        <p:grpSp>
          <p:nvGrpSpPr>
            <p:cNvPr id="30" name="Group 27">
              <a:extLst>
                <a:ext uri="{FF2B5EF4-FFF2-40B4-BE49-F238E27FC236}">
                  <a16:creationId xmlns:a16="http://schemas.microsoft.com/office/drawing/2014/main" id="{53425364-7A18-471A-A844-6F9A19468828}"/>
                </a:ext>
              </a:extLst>
            </p:cNvPr>
            <p:cNvGrpSpPr>
              <a:grpSpLocks/>
            </p:cNvGrpSpPr>
            <p:nvPr/>
          </p:nvGrpSpPr>
          <p:grpSpPr bwMode="auto">
            <a:xfrm>
              <a:off x="408000" y="1557000"/>
              <a:ext cx="3368675" cy="2605087"/>
              <a:chOff x="441" y="2238"/>
              <a:chExt cx="2299" cy="1641"/>
            </a:xfrm>
          </p:grpSpPr>
          <p:sp>
            <p:nvSpPr>
              <p:cNvPr id="31" name="Oval 28">
                <a:extLst>
                  <a:ext uri="{FF2B5EF4-FFF2-40B4-BE49-F238E27FC236}">
                    <a16:creationId xmlns:a16="http://schemas.microsoft.com/office/drawing/2014/main" id="{4ED20965-A4AC-43F8-A9FA-1E26DF3DCE0A}"/>
                  </a:ext>
                </a:extLst>
              </p:cNvPr>
              <p:cNvSpPr>
                <a:spLocks noChangeArrowheads="1"/>
              </p:cNvSpPr>
              <p:nvPr/>
            </p:nvSpPr>
            <p:spPr bwMode="auto">
              <a:xfrm>
                <a:off x="2111" y="2238"/>
                <a:ext cx="263" cy="55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chemeClr val="accent2"/>
                    </a:solidFill>
                  </a:rPr>
                  <a:t>u</a:t>
                </a:r>
                <a:endParaRPr lang="en-GB" altLang="en-US" sz="1600" b="1"/>
              </a:p>
              <a:p>
                <a:pPr algn="ctr"/>
                <a:r>
                  <a:rPr lang="en-GB" altLang="en-US" sz="1600" b="1">
                    <a:solidFill>
                      <a:srgbClr val="008000"/>
                    </a:solidFill>
                  </a:rPr>
                  <a:t>d</a:t>
                </a:r>
              </a:p>
              <a:p>
                <a:pPr algn="ctr"/>
                <a:r>
                  <a:rPr lang="en-GB" altLang="en-US" sz="1600" b="1">
                    <a:solidFill>
                      <a:srgbClr val="FF0000"/>
                    </a:solidFill>
                  </a:rPr>
                  <a:t>s</a:t>
                </a:r>
                <a:endParaRPr lang="en-GB" altLang="en-US" sz="1600">
                  <a:solidFill>
                    <a:srgbClr val="FF0000"/>
                  </a:solidFill>
                </a:endParaRPr>
              </a:p>
            </p:txBody>
          </p:sp>
          <p:sp>
            <p:nvSpPr>
              <p:cNvPr id="32" name="Text Box 29">
                <a:extLst>
                  <a:ext uri="{FF2B5EF4-FFF2-40B4-BE49-F238E27FC236}">
                    <a16:creationId xmlns:a16="http://schemas.microsoft.com/office/drawing/2014/main" id="{41652283-F396-40DC-806B-A2C187835D4F}"/>
                  </a:ext>
                </a:extLst>
              </p:cNvPr>
              <p:cNvSpPr txBox="1">
                <a:spLocks noChangeArrowheads="1"/>
              </p:cNvSpPr>
              <p:nvPr/>
            </p:nvSpPr>
            <p:spPr bwMode="auto">
              <a:xfrm>
                <a:off x="451" y="2683"/>
                <a:ext cx="22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000" b="1"/>
                  <a:t>n</a:t>
                </a:r>
                <a:endParaRPr lang="en-GB" altLang="en-US" sz="2000"/>
              </a:p>
            </p:txBody>
          </p:sp>
          <p:sp>
            <p:nvSpPr>
              <p:cNvPr id="33" name="Text Box 30">
                <a:extLst>
                  <a:ext uri="{FF2B5EF4-FFF2-40B4-BE49-F238E27FC236}">
                    <a16:creationId xmlns:a16="http://schemas.microsoft.com/office/drawing/2014/main" id="{E81FD6E9-6F82-43BD-8BC4-D4A89F169CBC}"/>
                  </a:ext>
                </a:extLst>
              </p:cNvPr>
              <p:cNvSpPr txBox="1">
                <a:spLocks noChangeArrowheads="1"/>
              </p:cNvSpPr>
              <p:nvPr/>
            </p:nvSpPr>
            <p:spPr bwMode="auto">
              <a:xfrm>
                <a:off x="441" y="3438"/>
                <a:ext cx="22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000" b="1"/>
                  <a:t>p</a:t>
                </a:r>
                <a:endParaRPr lang="en-GB" altLang="en-US" sz="2000"/>
              </a:p>
            </p:txBody>
          </p:sp>
          <p:sp>
            <p:nvSpPr>
              <p:cNvPr id="34" name="Oval 31">
                <a:extLst>
                  <a:ext uri="{FF2B5EF4-FFF2-40B4-BE49-F238E27FC236}">
                    <a16:creationId xmlns:a16="http://schemas.microsoft.com/office/drawing/2014/main" id="{E665BF1B-8042-41DF-84B0-E34F506CB5F4}"/>
                  </a:ext>
                </a:extLst>
              </p:cNvPr>
              <p:cNvSpPr>
                <a:spLocks noChangeArrowheads="1"/>
              </p:cNvSpPr>
              <p:nvPr/>
            </p:nvSpPr>
            <p:spPr bwMode="auto">
              <a:xfrm>
                <a:off x="734" y="2482"/>
                <a:ext cx="264" cy="59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chemeClr val="accent2"/>
                    </a:solidFill>
                  </a:rPr>
                  <a:t>u</a:t>
                </a:r>
                <a:endParaRPr lang="en-GB" altLang="en-US" sz="1600" b="1"/>
              </a:p>
              <a:p>
                <a:pPr algn="ctr"/>
                <a:r>
                  <a:rPr lang="en-GB" altLang="en-US" sz="1600" b="1">
                    <a:solidFill>
                      <a:srgbClr val="008000"/>
                    </a:solidFill>
                  </a:rPr>
                  <a:t>d</a:t>
                </a:r>
              </a:p>
              <a:p>
                <a:pPr algn="ctr"/>
                <a:r>
                  <a:rPr lang="en-GB" altLang="en-US" sz="1600" b="1">
                    <a:solidFill>
                      <a:srgbClr val="FF0000"/>
                    </a:solidFill>
                  </a:rPr>
                  <a:t>d</a:t>
                </a:r>
                <a:endParaRPr lang="en-GB" altLang="en-US" sz="1600"/>
              </a:p>
            </p:txBody>
          </p:sp>
          <p:sp>
            <p:nvSpPr>
              <p:cNvPr id="35" name="Oval 32">
                <a:extLst>
                  <a:ext uri="{FF2B5EF4-FFF2-40B4-BE49-F238E27FC236}">
                    <a16:creationId xmlns:a16="http://schemas.microsoft.com/office/drawing/2014/main" id="{50651803-7526-4A5B-BC14-2FD746E65E2E}"/>
                  </a:ext>
                </a:extLst>
              </p:cNvPr>
              <p:cNvSpPr>
                <a:spLocks noChangeArrowheads="1"/>
              </p:cNvSpPr>
              <p:nvPr/>
            </p:nvSpPr>
            <p:spPr bwMode="auto">
              <a:xfrm>
                <a:off x="2139" y="2832"/>
                <a:ext cx="206" cy="418"/>
              </a:xfrm>
              <a:prstGeom prst="ellipse">
                <a:avLst/>
              </a:prstGeom>
              <a:solidFill>
                <a:schemeClr val="bg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chemeClr val="accent2"/>
                    </a:solidFill>
                  </a:rPr>
                  <a:t>s</a:t>
                </a:r>
                <a:endParaRPr lang="en-GB" altLang="en-US" sz="1600" b="1"/>
              </a:p>
              <a:p>
                <a:pPr algn="ctr"/>
                <a:r>
                  <a:rPr lang="en-GB" altLang="en-US" sz="1600" b="1">
                    <a:solidFill>
                      <a:srgbClr val="FF0000"/>
                    </a:solidFill>
                  </a:rPr>
                  <a:t>u</a:t>
                </a:r>
                <a:endParaRPr lang="en-GB" altLang="en-US" sz="1600">
                  <a:latin typeface="Symbol" panose="05050102010706020507" pitchFamily="18" charset="2"/>
                </a:endParaRPr>
              </a:p>
            </p:txBody>
          </p:sp>
          <p:sp>
            <p:nvSpPr>
              <p:cNvPr id="36" name="Text Box 33">
                <a:extLst>
                  <a:ext uri="{FF2B5EF4-FFF2-40B4-BE49-F238E27FC236}">
                    <a16:creationId xmlns:a16="http://schemas.microsoft.com/office/drawing/2014/main" id="{1384B5BB-7F86-436B-A7E8-EE4A7F748F0E}"/>
                  </a:ext>
                </a:extLst>
              </p:cNvPr>
              <p:cNvSpPr txBox="1">
                <a:spLocks noChangeArrowheads="1"/>
              </p:cNvSpPr>
              <p:nvPr/>
            </p:nvSpPr>
            <p:spPr bwMode="auto">
              <a:xfrm>
                <a:off x="2418" y="2389"/>
                <a:ext cx="318" cy="2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2000" b="1">
                    <a:latin typeface="Symbol" panose="05050102010706020507" pitchFamily="18" charset="2"/>
                  </a:rPr>
                  <a:t>L</a:t>
                </a:r>
                <a:endParaRPr lang="en-GB" altLang="en-US" sz="2000" b="1">
                  <a:solidFill>
                    <a:srgbClr val="FF0000"/>
                  </a:solidFill>
                </a:endParaRPr>
              </a:p>
            </p:txBody>
          </p:sp>
          <p:sp>
            <p:nvSpPr>
              <p:cNvPr id="37" name="Text Box 34">
                <a:extLst>
                  <a:ext uri="{FF2B5EF4-FFF2-40B4-BE49-F238E27FC236}">
                    <a16:creationId xmlns:a16="http://schemas.microsoft.com/office/drawing/2014/main" id="{A25614E5-3598-4439-B8D2-FE046452E749}"/>
                  </a:ext>
                </a:extLst>
              </p:cNvPr>
              <p:cNvSpPr txBox="1">
                <a:spLocks noChangeArrowheads="1"/>
              </p:cNvSpPr>
              <p:nvPr/>
            </p:nvSpPr>
            <p:spPr bwMode="auto">
              <a:xfrm>
                <a:off x="2416" y="2904"/>
                <a:ext cx="324"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2000" b="1"/>
                  <a:t>K</a:t>
                </a:r>
                <a:r>
                  <a:rPr lang="en-GB" altLang="en-US" sz="2000" b="1" baseline="30000"/>
                  <a:t>+</a:t>
                </a:r>
                <a:endParaRPr lang="en-GB" altLang="en-US" sz="2000" b="1">
                  <a:solidFill>
                    <a:srgbClr val="FF0000"/>
                  </a:solidFill>
                </a:endParaRPr>
              </a:p>
            </p:txBody>
          </p:sp>
          <p:sp>
            <p:nvSpPr>
              <p:cNvPr id="38" name="Freeform 35">
                <a:extLst>
                  <a:ext uri="{FF2B5EF4-FFF2-40B4-BE49-F238E27FC236}">
                    <a16:creationId xmlns:a16="http://schemas.microsoft.com/office/drawing/2014/main" id="{C8B93602-132B-43F9-95E7-37843BF8E6C8}"/>
                  </a:ext>
                </a:extLst>
              </p:cNvPr>
              <p:cNvSpPr>
                <a:spLocks/>
              </p:cNvSpPr>
              <p:nvPr/>
            </p:nvSpPr>
            <p:spPr bwMode="auto">
              <a:xfrm>
                <a:off x="939" y="3564"/>
                <a:ext cx="1202" cy="25"/>
              </a:xfrm>
              <a:custGeom>
                <a:avLst/>
                <a:gdLst>
                  <a:gd name="T0" fmla="*/ 0 w 1969"/>
                  <a:gd name="T1" fmla="*/ 0 h 1"/>
                  <a:gd name="T2" fmla="*/ 1202 w 1969"/>
                  <a:gd name="T3" fmla="*/ 25 h 1"/>
                  <a:gd name="T4" fmla="*/ 0 60000 65536"/>
                  <a:gd name="T5" fmla="*/ 0 60000 65536"/>
                </a:gdLst>
                <a:ahLst/>
                <a:cxnLst>
                  <a:cxn ang="T4">
                    <a:pos x="T0" y="T1"/>
                  </a:cxn>
                  <a:cxn ang="T5">
                    <a:pos x="T2" y="T3"/>
                  </a:cxn>
                </a:cxnLst>
                <a:rect l="0" t="0" r="r" b="b"/>
                <a:pathLst>
                  <a:path w="1969" h="1">
                    <a:moveTo>
                      <a:pt x="0" y="0"/>
                    </a:moveTo>
                    <a:cubicBezTo>
                      <a:pt x="328" y="0"/>
                      <a:pt x="1559" y="1"/>
                      <a:pt x="1969" y="1"/>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
            <p:nvSpPr>
              <p:cNvPr id="39" name="Freeform 36">
                <a:extLst>
                  <a:ext uri="{FF2B5EF4-FFF2-40B4-BE49-F238E27FC236}">
                    <a16:creationId xmlns:a16="http://schemas.microsoft.com/office/drawing/2014/main" id="{78354F7C-BC27-4CBF-ADB7-3ADA6A7D7424}"/>
                  </a:ext>
                </a:extLst>
              </p:cNvPr>
              <p:cNvSpPr>
                <a:spLocks/>
              </p:cNvSpPr>
              <p:nvPr/>
            </p:nvSpPr>
            <p:spPr bwMode="auto">
              <a:xfrm>
                <a:off x="2205" y="2930"/>
                <a:ext cx="74" cy="139"/>
              </a:xfrm>
              <a:custGeom>
                <a:avLst/>
                <a:gdLst>
                  <a:gd name="T0" fmla="*/ 0 w 105"/>
                  <a:gd name="T1" fmla="*/ 0 h 1"/>
                  <a:gd name="T2" fmla="*/ 74 w 105"/>
                  <a:gd name="T3" fmla="*/ 0 h 1"/>
                  <a:gd name="T4" fmla="*/ 0 60000 65536"/>
                  <a:gd name="T5" fmla="*/ 0 60000 65536"/>
                </a:gdLst>
                <a:ahLst/>
                <a:cxnLst>
                  <a:cxn ang="T4">
                    <a:pos x="T0" y="T1"/>
                  </a:cxn>
                  <a:cxn ang="T5">
                    <a:pos x="T2" y="T3"/>
                  </a:cxn>
                </a:cxnLst>
                <a:rect l="0" t="0" r="r" b="b"/>
                <a:pathLst>
                  <a:path w="105" h="1">
                    <a:moveTo>
                      <a:pt x="0" y="0"/>
                    </a:moveTo>
                    <a:lnTo>
                      <a:pt x="105" y="0"/>
                    </a:lnTo>
                  </a:path>
                </a:pathLst>
              </a:custGeom>
              <a:noFill/>
              <a:ln w="1905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DE"/>
              </a:p>
            </p:txBody>
          </p:sp>
          <p:cxnSp>
            <p:nvCxnSpPr>
              <p:cNvPr id="40" name="AutoShape 37">
                <a:extLst>
                  <a:ext uri="{FF2B5EF4-FFF2-40B4-BE49-F238E27FC236}">
                    <a16:creationId xmlns:a16="http://schemas.microsoft.com/office/drawing/2014/main" id="{5E7AD17A-E0D3-471B-AB1B-FDC344FF5077}"/>
                  </a:ext>
                </a:extLst>
              </p:cNvPr>
              <p:cNvCxnSpPr>
                <a:cxnSpLocks noChangeShapeType="1"/>
              </p:cNvCxnSpPr>
              <p:nvPr/>
            </p:nvCxnSpPr>
            <p:spPr bwMode="auto">
              <a:xfrm flipV="1">
                <a:off x="969" y="2351"/>
                <a:ext cx="1189" cy="270"/>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Oval 38">
                <a:extLst>
                  <a:ext uri="{FF2B5EF4-FFF2-40B4-BE49-F238E27FC236}">
                    <a16:creationId xmlns:a16="http://schemas.microsoft.com/office/drawing/2014/main" id="{A790C253-7028-444F-87C9-DB96186A7A43}"/>
                  </a:ext>
                </a:extLst>
              </p:cNvPr>
              <p:cNvSpPr>
                <a:spLocks noChangeArrowheads="1"/>
              </p:cNvSpPr>
              <p:nvPr/>
            </p:nvSpPr>
            <p:spPr bwMode="auto">
              <a:xfrm>
                <a:off x="2111" y="3286"/>
                <a:ext cx="263" cy="59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rgbClr val="FF0000"/>
                    </a:solidFill>
                  </a:rPr>
                  <a:t>d</a:t>
                </a:r>
                <a:endParaRPr lang="en-GB" altLang="en-US" sz="1600" b="1"/>
              </a:p>
              <a:p>
                <a:pPr algn="ctr"/>
                <a:r>
                  <a:rPr lang="en-GB" altLang="en-US" sz="1600" b="1">
                    <a:solidFill>
                      <a:srgbClr val="008000"/>
                    </a:solidFill>
                  </a:rPr>
                  <a:t>d</a:t>
                </a:r>
              </a:p>
              <a:p>
                <a:pPr algn="ctr"/>
                <a:r>
                  <a:rPr lang="en-GB" altLang="en-US" sz="1600" b="1">
                    <a:solidFill>
                      <a:schemeClr val="accent2"/>
                    </a:solidFill>
                  </a:rPr>
                  <a:t>u</a:t>
                </a:r>
                <a:endParaRPr lang="en-GB" altLang="en-US" sz="1600"/>
              </a:p>
            </p:txBody>
          </p:sp>
          <p:sp>
            <p:nvSpPr>
              <p:cNvPr id="42" name="Text Box 39">
                <a:extLst>
                  <a:ext uri="{FF2B5EF4-FFF2-40B4-BE49-F238E27FC236}">
                    <a16:creationId xmlns:a16="http://schemas.microsoft.com/office/drawing/2014/main" id="{F86B1693-2847-446D-A88D-CB777340D4A2}"/>
                  </a:ext>
                </a:extLst>
              </p:cNvPr>
              <p:cNvSpPr txBox="1">
                <a:spLocks noChangeArrowheads="1"/>
              </p:cNvSpPr>
              <p:nvPr/>
            </p:nvSpPr>
            <p:spPr bwMode="auto">
              <a:xfrm>
                <a:off x="2469" y="3457"/>
                <a:ext cx="2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000" b="1"/>
                  <a:t>n</a:t>
                </a:r>
                <a:endParaRPr lang="en-GB" altLang="en-US" sz="2000"/>
              </a:p>
            </p:txBody>
          </p:sp>
          <p:cxnSp>
            <p:nvCxnSpPr>
              <p:cNvPr id="43" name="AutoShape 40">
                <a:extLst>
                  <a:ext uri="{FF2B5EF4-FFF2-40B4-BE49-F238E27FC236}">
                    <a16:creationId xmlns:a16="http://schemas.microsoft.com/office/drawing/2014/main" id="{B169EF91-8262-45E7-8B09-9D76B6802D40}"/>
                  </a:ext>
                </a:extLst>
              </p:cNvPr>
              <p:cNvCxnSpPr>
                <a:cxnSpLocks noChangeShapeType="1"/>
                <a:stCxn id="34" idx="6"/>
                <a:endCxn id="31" idx="2"/>
              </p:cNvCxnSpPr>
              <p:nvPr/>
            </p:nvCxnSpPr>
            <p:spPr bwMode="auto">
              <a:xfrm flipV="1">
                <a:off x="998" y="2518"/>
                <a:ext cx="1113" cy="261"/>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Freeform 41">
                <a:extLst>
                  <a:ext uri="{FF2B5EF4-FFF2-40B4-BE49-F238E27FC236}">
                    <a16:creationId xmlns:a16="http://schemas.microsoft.com/office/drawing/2014/main" id="{4EEF6E80-A933-4984-BEDD-8D7D8CE60F4B}"/>
                  </a:ext>
                </a:extLst>
              </p:cNvPr>
              <p:cNvSpPr>
                <a:spLocks/>
              </p:cNvSpPr>
              <p:nvPr/>
            </p:nvSpPr>
            <p:spPr bwMode="auto">
              <a:xfrm>
                <a:off x="1597" y="2732"/>
                <a:ext cx="560" cy="225"/>
              </a:xfrm>
              <a:custGeom>
                <a:avLst/>
                <a:gdLst>
                  <a:gd name="T0" fmla="*/ 560 w 917"/>
                  <a:gd name="T1" fmla="*/ 0 h 308"/>
                  <a:gd name="T2" fmla="*/ 3 w 917"/>
                  <a:gd name="T3" fmla="*/ 131 h 308"/>
                  <a:gd name="T4" fmla="*/ 540 w 917"/>
                  <a:gd name="T5" fmla="*/ 225 h 308"/>
                  <a:gd name="T6" fmla="*/ 0 60000 65536"/>
                  <a:gd name="T7" fmla="*/ 0 60000 65536"/>
                  <a:gd name="T8" fmla="*/ 0 60000 65536"/>
                </a:gdLst>
                <a:ahLst/>
                <a:cxnLst>
                  <a:cxn ang="T6">
                    <a:pos x="T0" y="T1"/>
                  </a:cxn>
                  <a:cxn ang="T7">
                    <a:pos x="T2" y="T3"/>
                  </a:cxn>
                  <a:cxn ang="T8">
                    <a:pos x="T4" y="T5"/>
                  </a:cxn>
                </a:cxnLst>
                <a:rect l="0" t="0" r="r" b="b"/>
                <a:pathLst>
                  <a:path w="917" h="308">
                    <a:moveTo>
                      <a:pt x="917" y="0"/>
                    </a:moveTo>
                    <a:cubicBezTo>
                      <a:pt x="765" y="30"/>
                      <a:pt x="10" y="129"/>
                      <a:pt x="5" y="180"/>
                    </a:cubicBezTo>
                    <a:cubicBezTo>
                      <a:pt x="0" y="231"/>
                      <a:pt x="702" y="281"/>
                      <a:pt x="885" y="30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DE"/>
              </a:p>
            </p:txBody>
          </p:sp>
          <p:sp>
            <p:nvSpPr>
              <p:cNvPr id="45" name="Line 42">
                <a:extLst>
                  <a:ext uri="{FF2B5EF4-FFF2-40B4-BE49-F238E27FC236}">
                    <a16:creationId xmlns:a16="http://schemas.microsoft.com/office/drawing/2014/main" id="{0A63BCBF-0105-43D1-BB37-00CF9AB65C18}"/>
                  </a:ext>
                </a:extLst>
              </p:cNvPr>
              <p:cNvSpPr>
                <a:spLocks noChangeShapeType="1"/>
              </p:cNvSpPr>
              <p:nvPr/>
            </p:nvSpPr>
            <p:spPr bwMode="auto">
              <a:xfrm flipV="1">
                <a:off x="969" y="3181"/>
                <a:ext cx="1201" cy="1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DE"/>
              </a:p>
            </p:txBody>
          </p:sp>
          <p:sp>
            <p:nvSpPr>
              <p:cNvPr id="46" name="Line 43">
                <a:extLst>
                  <a:ext uri="{FF2B5EF4-FFF2-40B4-BE49-F238E27FC236}">
                    <a16:creationId xmlns:a16="http://schemas.microsoft.com/office/drawing/2014/main" id="{3EE31901-6918-43CC-8A5B-1BA3D909589B}"/>
                  </a:ext>
                </a:extLst>
              </p:cNvPr>
              <p:cNvSpPr>
                <a:spLocks noChangeShapeType="1"/>
              </p:cNvSpPr>
              <p:nvPr/>
            </p:nvSpPr>
            <p:spPr bwMode="auto">
              <a:xfrm>
                <a:off x="939" y="3006"/>
                <a:ext cx="1200"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DE"/>
              </a:p>
            </p:txBody>
          </p:sp>
          <p:sp>
            <p:nvSpPr>
              <p:cNvPr id="47" name="Line 44">
                <a:extLst>
                  <a:ext uri="{FF2B5EF4-FFF2-40B4-BE49-F238E27FC236}">
                    <a16:creationId xmlns:a16="http://schemas.microsoft.com/office/drawing/2014/main" id="{7515197D-DA43-4143-BDC9-4412CA18EA6D}"/>
                  </a:ext>
                </a:extLst>
              </p:cNvPr>
              <p:cNvSpPr>
                <a:spLocks noChangeShapeType="1"/>
              </p:cNvSpPr>
              <p:nvPr/>
            </p:nvSpPr>
            <p:spPr bwMode="auto">
              <a:xfrm>
                <a:off x="939" y="3740"/>
                <a:ext cx="1200" cy="3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DE"/>
              </a:p>
            </p:txBody>
          </p:sp>
          <p:sp>
            <p:nvSpPr>
              <p:cNvPr id="48" name="Oval 45">
                <a:extLst>
                  <a:ext uri="{FF2B5EF4-FFF2-40B4-BE49-F238E27FC236}">
                    <a16:creationId xmlns:a16="http://schemas.microsoft.com/office/drawing/2014/main" id="{4DC24724-F79D-4F19-B44B-27359BE77F63}"/>
                  </a:ext>
                </a:extLst>
              </p:cNvPr>
              <p:cNvSpPr>
                <a:spLocks noChangeArrowheads="1"/>
              </p:cNvSpPr>
              <p:nvPr/>
            </p:nvSpPr>
            <p:spPr bwMode="auto">
              <a:xfrm>
                <a:off x="734" y="3252"/>
                <a:ext cx="264" cy="59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rgbClr val="FF0000"/>
                    </a:solidFill>
                  </a:rPr>
                  <a:t>u</a:t>
                </a:r>
                <a:endParaRPr lang="en-GB" altLang="en-US" sz="1600" b="1"/>
              </a:p>
              <a:p>
                <a:pPr algn="ctr"/>
                <a:r>
                  <a:rPr lang="en-GB" altLang="en-US" sz="1600" b="1">
                    <a:solidFill>
                      <a:srgbClr val="008000"/>
                    </a:solidFill>
                  </a:rPr>
                  <a:t>d</a:t>
                </a:r>
              </a:p>
              <a:p>
                <a:pPr algn="ctr"/>
                <a:r>
                  <a:rPr lang="en-GB" altLang="en-US" sz="1600" b="1">
                    <a:solidFill>
                      <a:schemeClr val="accent2"/>
                    </a:solidFill>
                  </a:rPr>
                  <a:t>u</a:t>
                </a:r>
                <a:endParaRPr lang="en-GB" altLang="en-US" sz="1600"/>
              </a:p>
            </p:txBody>
          </p:sp>
        </p:grpSp>
        <p:sp>
          <p:nvSpPr>
            <p:cNvPr id="51" name="Text Box 50">
              <a:extLst>
                <a:ext uri="{FF2B5EF4-FFF2-40B4-BE49-F238E27FC236}">
                  <a16:creationId xmlns:a16="http://schemas.microsoft.com/office/drawing/2014/main" id="{5D30085E-668E-4C88-9EB9-F0594FE8311F}"/>
                </a:ext>
              </a:extLst>
            </p:cNvPr>
            <p:cNvSpPr txBox="1">
              <a:spLocks noChangeArrowheads="1"/>
            </p:cNvSpPr>
            <p:nvPr/>
          </p:nvSpPr>
          <p:spPr bwMode="auto">
            <a:xfrm>
              <a:off x="1425587" y="982325"/>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b="1" dirty="0">
                  <a:solidFill>
                    <a:srgbClr val="0000CC"/>
                  </a:solidFill>
                </a:rPr>
                <a:t>Kaons</a:t>
              </a:r>
            </a:p>
          </p:txBody>
        </p:sp>
        <p:graphicFrame>
          <p:nvGraphicFramePr>
            <p:cNvPr id="52" name="Object 53">
              <a:extLst>
                <a:ext uri="{FF2B5EF4-FFF2-40B4-BE49-F238E27FC236}">
                  <a16:creationId xmlns:a16="http://schemas.microsoft.com/office/drawing/2014/main" id="{F4D10356-5000-4E93-A37E-EFC92A21E3EA}"/>
                </a:ext>
              </a:extLst>
            </p:cNvPr>
            <p:cNvGraphicFramePr>
              <a:graphicFrameLocks noChangeAspect="1"/>
            </p:cNvGraphicFramePr>
            <p:nvPr>
              <p:extLst>
                <p:ext uri="{D42A27DB-BD31-4B8C-83A1-F6EECF244321}">
                  <p14:modId xmlns:p14="http://schemas.microsoft.com/office/powerpoint/2010/main" val="3374219561"/>
                </p:ext>
              </p:extLst>
            </p:nvPr>
          </p:nvGraphicFramePr>
          <p:xfrm>
            <a:off x="1208100" y="5517812"/>
            <a:ext cx="1703387" cy="417513"/>
          </p:xfrm>
          <a:graphic>
            <a:graphicData uri="http://schemas.openxmlformats.org/presentationml/2006/ole">
              <mc:AlternateContent xmlns:mc="http://schemas.openxmlformats.org/markup-compatibility/2006">
                <mc:Choice xmlns:v="urn:schemas-microsoft-com:vml" Requires="v">
                  <p:oleObj spid="_x0000_s3274" name="Equation" r:id="rId3" imgW="1040948" imgH="228501" progId="Equation.3">
                    <p:embed/>
                  </p:oleObj>
                </mc:Choice>
                <mc:Fallback>
                  <p:oleObj name="Equation" r:id="rId3" imgW="1040948" imgH="228501" progId="Equation.3">
                    <p:embed/>
                    <p:pic>
                      <p:nvPicPr>
                        <p:cNvPr id="21518" name="Object 53">
                          <a:extLst>
                            <a:ext uri="{FF2B5EF4-FFF2-40B4-BE49-F238E27FC236}">
                              <a16:creationId xmlns:a16="http://schemas.microsoft.com/office/drawing/2014/main" id="{4968DA11-CCDF-424E-8A71-41B327580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100" y="5517812"/>
                          <a:ext cx="1703387" cy="417513"/>
                        </a:xfrm>
                        <a:prstGeom prst="rect">
                          <a:avLst/>
                        </a:prstGeom>
                        <a:gradFill rotWithShape="0">
                          <a:gsLst>
                            <a:gs pos="0">
                              <a:srgbClr val="0000FF"/>
                            </a:gs>
                            <a:gs pos="50000">
                              <a:srgbClr val="FFFFFF"/>
                            </a:gs>
                            <a:gs pos="100000">
                              <a:srgbClr val="0000FF"/>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 name="Text Box 54">
              <a:extLst>
                <a:ext uri="{FF2B5EF4-FFF2-40B4-BE49-F238E27FC236}">
                  <a16:creationId xmlns:a16="http://schemas.microsoft.com/office/drawing/2014/main" id="{19D7A0AA-C472-4D5B-BB94-D2E26C7B6FE3}"/>
                </a:ext>
              </a:extLst>
            </p:cNvPr>
            <p:cNvSpPr txBox="1">
              <a:spLocks noChangeArrowheads="1"/>
            </p:cNvSpPr>
            <p:nvPr/>
          </p:nvSpPr>
          <p:spPr bwMode="auto">
            <a:xfrm>
              <a:off x="936637" y="4654212"/>
              <a:ext cx="2289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dirty="0">
                  <a:sym typeface="Symbol" panose="05050102010706020507" pitchFamily="18" charset="2"/>
                </a:rPr>
                <a:t>production threshold</a:t>
              </a:r>
            </a:p>
            <a:p>
              <a:pPr algn="ctr" eaLnBrk="1" hangingPunct="1"/>
              <a:r>
                <a:rPr lang="en-US" altLang="en-US" sz="2000" dirty="0">
                  <a:sym typeface="Symbol" panose="05050102010706020507" pitchFamily="18" charset="2"/>
                </a:rPr>
                <a:t>in NN collisions :</a:t>
              </a:r>
              <a:endParaRPr lang="en-US" altLang="en-US" sz="2000" baseline="30000" dirty="0">
                <a:sym typeface="Symbol" panose="05050102010706020507" pitchFamily="18" charset="2"/>
              </a:endParaRPr>
            </a:p>
          </p:txBody>
        </p:sp>
      </p:grpSp>
      <p:grpSp>
        <p:nvGrpSpPr>
          <p:cNvPr id="56" name="Group 55">
            <a:extLst>
              <a:ext uri="{FF2B5EF4-FFF2-40B4-BE49-F238E27FC236}">
                <a16:creationId xmlns:a16="http://schemas.microsoft.com/office/drawing/2014/main" id="{2D6AF7F1-D86D-460F-8DB0-B7E0B2519850}"/>
              </a:ext>
            </a:extLst>
          </p:cNvPr>
          <p:cNvGrpSpPr/>
          <p:nvPr/>
        </p:nvGrpSpPr>
        <p:grpSpPr>
          <a:xfrm>
            <a:off x="4023253" y="979447"/>
            <a:ext cx="3578225" cy="4953000"/>
            <a:chOff x="4903800" y="982325"/>
            <a:chExt cx="3578225" cy="4953000"/>
          </a:xfrm>
        </p:grpSpPr>
        <p:grpSp>
          <p:nvGrpSpPr>
            <p:cNvPr id="7" name="Group 4">
              <a:extLst>
                <a:ext uri="{FF2B5EF4-FFF2-40B4-BE49-F238E27FC236}">
                  <a16:creationId xmlns:a16="http://schemas.microsoft.com/office/drawing/2014/main" id="{4D73BCA4-3AD2-4A77-A673-4D2A597B806D}"/>
                </a:ext>
              </a:extLst>
            </p:cNvPr>
            <p:cNvGrpSpPr>
              <a:grpSpLocks/>
            </p:cNvGrpSpPr>
            <p:nvPr/>
          </p:nvGrpSpPr>
          <p:grpSpPr bwMode="auto">
            <a:xfrm>
              <a:off x="4903800" y="1557000"/>
              <a:ext cx="3578225" cy="2665412"/>
              <a:chOff x="3390" y="2204"/>
              <a:chExt cx="2442" cy="1679"/>
            </a:xfrm>
          </p:grpSpPr>
          <p:sp>
            <p:nvSpPr>
              <p:cNvPr id="8" name="Oval 5">
                <a:extLst>
                  <a:ext uri="{FF2B5EF4-FFF2-40B4-BE49-F238E27FC236}">
                    <a16:creationId xmlns:a16="http://schemas.microsoft.com/office/drawing/2014/main" id="{D95F876E-C9D6-48C9-B3CD-2026E26745D1}"/>
                  </a:ext>
                </a:extLst>
              </p:cNvPr>
              <p:cNvSpPr>
                <a:spLocks noChangeArrowheads="1"/>
              </p:cNvSpPr>
              <p:nvPr/>
            </p:nvSpPr>
            <p:spPr bwMode="auto">
              <a:xfrm>
                <a:off x="3681" y="3072"/>
                <a:ext cx="284" cy="4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rgbClr val="FF0000"/>
                    </a:solidFill>
                  </a:rPr>
                  <a:t>u</a:t>
                </a:r>
                <a:endParaRPr lang="en-GB" altLang="en-US" sz="1600" b="1"/>
              </a:p>
              <a:p>
                <a:pPr algn="ctr"/>
                <a:r>
                  <a:rPr lang="en-GB" altLang="en-US" sz="1600" b="1">
                    <a:solidFill>
                      <a:srgbClr val="008000"/>
                    </a:solidFill>
                  </a:rPr>
                  <a:t>d</a:t>
                </a:r>
              </a:p>
              <a:p>
                <a:pPr algn="ctr"/>
                <a:r>
                  <a:rPr lang="en-GB" altLang="en-US" sz="1600" b="1">
                    <a:solidFill>
                      <a:schemeClr val="accent2"/>
                    </a:solidFill>
                  </a:rPr>
                  <a:t>u</a:t>
                </a:r>
                <a:endParaRPr lang="en-GB" altLang="en-US" sz="1600"/>
              </a:p>
            </p:txBody>
          </p:sp>
          <p:sp>
            <p:nvSpPr>
              <p:cNvPr id="9" name="Oval 6">
                <a:extLst>
                  <a:ext uri="{FF2B5EF4-FFF2-40B4-BE49-F238E27FC236}">
                    <a16:creationId xmlns:a16="http://schemas.microsoft.com/office/drawing/2014/main" id="{CB345843-A478-4298-87D3-F36FCABA7671}"/>
                  </a:ext>
                </a:extLst>
              </p:cNvPr>
              <p:cNvSpPr>
                <a:spLocks noChangeArrowheads="1"/>
              </p:cNvSpPr>
              <p:nvPr/>
            </p:nvSpPr>
            <p:spPr bwMode="auto">
              <a:xfrm>
                <a:off x="5167" y="2204"/>
                <a:ext cx="285" cy="4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chemeClr val="accent2"/>
                    </a:solidFill>
                  </a:rPr>
                  <a:t>u</a:t>
                </a:r>
                <a:endParaRPr lang="en-GB" altLang="en-US" sz="1600" b="1"/>
              </a:p>
              <a:p>
                <a:pPr algn="ctr"/>
                <a:r>
                  <a:rPr lang="en-GB" altLang="en-US" sz="1600" b="1">
                    <a:solidFill>
                      <a:srgbClr val="008000"/>
                    </a:solidFill>
                  </a:rPr>
                  <a:t>d</a:t>
                </a:r>
              </a:p>
              <a:p>
                <a:pPr algn="ctr"/>
                <a:r>
                  <a:rPr lang="en-GB" altLang="en-US" sz="1600" b="1">
                    <a:solidFill>
                      <a:srgbClr val="FF0000"/>
                    </a:solidFill>
                  </a:rPr>
                  <a:t>u</a:t>
                </a:r>
                <a:endParaRPr lang="en-GB" altLang="en-US" sz="1600">
                  <a:solidFill>
                    <a:srgbClr val="FF0000"/>
                  </a:solidFill>
                </a:endParaRPr>
              </a:p>
            </p:txBody>
          </p:sp>
          <p:sp>
            <p:nvSpPr>
              <p:cNvPr id="10" name="Text Box 7">
                <a:extLst>
                  <a:ext uri="{FF2B5EF4-FFF2-40B4-BE49-F238E27FC236}">
                    <a16:creationId xmlns:a16="http://schemas.microsoft.com/office/drawing/2014/main" id="{0BB8FA14-0C3F-4149-8443-66E56789702F}"/>
                  </a:ext>
                </a:extLst>
              </p:cNvPr>
              <p:cNvSpPr txBox="1">
                <a:spLocks noChangeArrowheads="1"/>
              </p:cNvSpPr>
              <p:nvPr/>
            </p:nvSpPr>
            <p:spPr bwMode="auto">
              <a:xfrm>
                <a:off x="3390" y="2594"/>
                <a:ext cx="22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000" b="1"/>
                  <a:t>n</a:t>
                </a:r>
                <a:endParaRPr lang="en-GB" altLang="en-US" sz="2000"/>
              </a:p>
            </p:txBody>
          </p:sp>
          <p:sp>
            <p:nvSpPr>
              <p:cNvPr id="11" name="Text Box 8">
                <a:extLst>
                  <a:ext uri="{FF2B5EF4-FFF2-40B4-BE49-F238E27FC236}">
                    <a16:creationId xmlns:a16="http://schemas.microsoft.com/office/drawing/2014/main" id="{C9648D28-6EA2-487D-B4B6-08CEBA3B39C2}"/>
                  </a:ext>
                </a:extLst>
              </p:cNvPr>
              <p:cNvSpPr txBox="1">
                <a:spLocks noChangeArrowheads="1"/>
              </p:cNvSpPr>
              <p:nvPr/>
            </p:nvSpPr>
            <p:spPr bwMode="auto">
              <a:xfrm>
                <a:off x="3398" y="3208"/>
                <a:ext cx="22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000" b="1"/>
                  <a:t>p</a:t>
                </a:r>
                <a:endParaRPr lang="en-GB" altLang="en-US" sz="2000"/>
              </a:p>
            </p:txBody>
          </p:sp>
          <p:sp>
            <p:nvSpPr>
              <p:cNvPr id="12" name="Oval 9">
                <a:extLst>
                  <a:ext uri="{FF2B5EF4-FFF2-40B4-BE49-F238E27FC236}">
                    <a16:creationId xmlns:a16="http://schemas.microsoft.com/office/drawing/2014/main" id="{3DB763CB-C867-47A3-9E1A-29DB94E2525A}"/>
                  </a:ext>
                </a:extLst>
              </p:cNvPr>
              <p:cNvSpPr>
                <a:spLocks noChangeArrowheads="1"/>
              </p:cNvSpPr>
              <p:nvPr/>
            </p:nvSpPr>
            <p:spPr bwMode="auto">
              <a:xfrm>
                <a:off x="3681" y="2484"/>
                <a:ext cx="284" cy="4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chemeClr val="accent2"/>
                    </a:solidFill>
                  </a:rPr>
                  <a:t>u</a:t>
                </a:r>
                <a:endParaRPr lang="en-GB" altLang="en-US" sz="1600" b="1"/>
              </a:p>
              <a:p>
                <a:pPr algn="ctr"/>
                <a:r>
                  <a:rPr lang="en-GB" altLang="en-US" sz="1600" b="1">
                    <a:solidFill>
                      <a:srgbClr val="008000"/>
                    </a:solidFill>
                  </a:rPr>
                  <a:t>d</a:t>
                </a:r>
              </a:p>
              <a:p>
                <a:pPr algn="ctr"/>
                <a:r>
                  <a:rPr lang="en-GB" altLang="en-US" sz="1600" b="1">
                    <a:solidFill>
                      <a:srgbClr val="FF0000"/>
                    </a:solidFill>
                  </a:rPr>
                  <a:t>d</a:t>
                </a:r>
                <a:endParaRPr lang="en-GB" altLang="en-US" sz="1600"/>
              </a:p>
            </p:txBody>
          </p:sp>
          <p:sp>
            <p:nvSpPr>
              <p:cNvPr id="13" name="Oval 10">
                <a:extLst>
                  <a:ext uri="{FF2B5EF4-FFF2-40B4-BE49-F238E27FC236}">
                    <a16:creationId xmlns:a16="http://schemas.microsoft.com/office/drawing/2014/main" id="{6921077B-7B7F-4F4A-BFE4-DC6F42ED2E44}"/>
                  </a:ext>
                </a:extLst>
              </p:cNvPr>
              <p:cNvSpPr>
                <a:spLocks noChangeArrowheads="1"/>
              </p:cNvSpPr>
              <p:nvPr/>
            </p:nvSpPr>
            <p:spPr bwMode="auto">
              <a:xfrm>
                <a:off x="5200" y="2681"/>
                <a:ext cx="221" cy="336"/>
              </a:xfrm>
              <a:prstGeom prst="ellipse">
                <a:avLst/>
              </a:prstGeom>
              <a:solidFill>
                <a:schemeClr val="bg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chemeClr val="accent2"/>
                    </a:solidFill>
                  </a:rPr>
                  <a:t>s</a:t>
                </a:r>
                <a:endParaRPr lang="en-GB" altLang="en-US" sz="1600" b="1"/>
              </a:p>
              <a:p>
                <a:pPr algn="ctr"/>
                <a:r>
                  <a:rPr lang="en-GB" altLang="en-US" sz="1600" b="1">
                    <a:solidFill>
                      <a:srgbClr val="FF0000"/>
                    </a:solidFill>
                  </a:rPr>
                  <a:t>u</a:t>
                </a:r>
                <a:endParaRPr lang="en-GB" altLang="en-US" sz="1600">
                  <a:latin typeface="Symbol" panose="05050102010706020507" pitchFamily="18" charset="2"/>
                </a:endParaRPr>
              </a:p>
            </p:txBody>
          </p:sp>
          <p:sp>
            <p:nvSpPr>
              <p:cNvPr id="14" name="Text Box 11">
                <a:extLst>
                  <a:ext uri="{FF2B5EF4-FFF2-40B4-BE49-F238E27FC236}">
                    <a16:creationId xmlns:a16="http://schemas.microsoft.com/office/drawing/2014/main" id="{F4765AA6-790C-43A6-98D3-720BD371E7E6}"/>
                  </a:ext>
                </a:extLst>
              </p:cNvPr>
              <p:cNvSpPr txBox="1">
                <a:spLocks noChangeArrowheads="1"/>
              </p:cNvSpPr>
              <p:nvPr/>
            </p:nvSpPr>
            <p:spPr bwMode="auto">
              <a:xfrm>
                <a:off x="5508" y="2711"/>
                <a:ext cx="324"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2000" b="1"/>
                  <a:t>K</a:t>
                </a:r>
                <a:r>
                  <a:rPr lang="en-GB" altLang="en-US" sz="2000" b="1" baseline="30000"/>
                  <a:t>+</a:t>
                </a:r>
                <a:endParaRPr lang="en-GB" altLang="en-US" sz="2000" b="1">
                  <a:solidFill>
                    <a:srgbClr val="FF0000"/>
                  </a:solidFill>
                </a:endParaRPr>
              </a:p>
            </p:txBody>
          </p:sp>
          <p:sp>
            <p:nvSpPr>
              <p:cNvPr id="15" name="Oval 12">
                <a:extLst>
                  <a:ext uri="{FF2B5EF4-FFF2-40B4-BE49-F238E27FC236}">
                    <a16:creationId xmlns:a16="http://schemas.microsoft.com/office/drawing/2014/main" id="{CC2C429F-45C6-4B26-BD39-C7E732F9F682}"/>
                  </a:ext>
                </a:extLst>
              </p:cNvPr>
              <p:cNvSpPr>
                <a:spLocks noChangeArrowheads="1"/>
              </p:cNvSpPr>
              <p:nvPr/>
            </p:nvSpPr>
            <p:spPr bwMode="auto">
              <a:xfrm>
                <a:off x="5200" y="3044"/>
                <a:ext cx="221" cy="336"/>
              </a:xfrm>
              <a:prstGeom prst="ellipse">
                <a:avLst/>
              </a:prstGeom>
              <a:solidFill>
                <a:schemeClr val="bg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rgbClr val="FF0000"/>
                    </a:solidFill>
                  </a:rPr>
                  <a:t>s</a:t>
                </a:r>
                <a:endParaRPr lang="en-GB" altLang="en-US" sz="1600" b="1"/>
              </a:p>
              <a:p>
                <a:pPr algn="ctr"/>
                <a:r>
                  <a:rPr lang="en-GB" altLang="en-US" sz="1600" b="1">
                    <a:solidFill>
                      <a:schemeClr val="accent2"/>
                    </a:solidFill>
                  </a:rPr>
                  <a:t>u</a:t>
                </a:r>
                <a:endParaRPr lang="en-GB" altLang="en-US" sz="1600">
                  <a:latin typeface="Symbol" panose="05050102010706020507" pitchFamily="18" charset="2"/>
                </a:endParaRPr>
              </a:p>
            </p:txBody>
          </p:sp>
          <p:sp>
            <p:nvSpPr>
              <p:cNvPr id="16" name="Text Box 13">
                <a:extLst>
                  <a:ext uri="{FF2B5EF4-FFF2-40B4-BE49-F238E27FC236}">
                    <a16:creationId xmlns:a16="http://schemas.microsoft.com/office/drawing/2014/main" id="{7CFFA8AC-6BCD-4457-A19B-E1AE842380A6}"/>
                  </a:ext>
                </a:extLst>
              </p:cNvPr>
              <p:cNvSpPr txBox="1">
                <a:spLocks noChangeArrowheads="1"/>
              </p:cNvSpPr>
              <p:nvPr/>
            </p:nvSpPr>
            <p:spPr bwMode="auto">
              <a:xfrm>
                <a:off x="5560" y="2309"/>
                <a:ext cx="22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000" b="1"/>
                  <a:t>p</a:t>
                </a:r>
                <a:endParaRPr lang="en-GB" altLang="en-US" sz="2000"/>
              </a:p>
            </p:txBody>
          </p:sp>
          <p:sp>
            <p:nvSpPr>
              <p:cNvPr id="17" name="Text Box 14">
                <a:extLst>
                  <a:ext uri="{FF2B5EF4-FFF2-40B4-BE49-F238E27FC236}">
                    <a16:creationId xmlns:a16="http://schemas.microsoft.com/office/drawing/2014/main" id="{B425B012-205C-4D9E-8514-9175E230D983}"/>
                  </a:ext>
                </a:extLst>
              </p:cNvPr>
              <p:cNvSpPr txBox="1">
                <a:spLocks noChangeArrowheads="1"/>
              </p:cNvSpPr>
              <p:nvPr/>
            </p:nvSpPr>
            <p:spPr bwMode="auto">
              <a:xfrm>
                <a:off x="5510" y="3101"/>
                <a:ext cx="322"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2000" b="1"/>
                  <a:t>K</a:t>
                </a:r>
                <a:r>
                  <a:rPr lang="en-GB" altLang="en-US" sz="2000" b="1" baseline="30000">
                    <a:latin typeface="Symbol" panose="05050102010706020507" pitchFamily="18" charset="2"/>
                  </a:rPr>
                  <a:t>-</a:t>
                </a:r>
                <a:endParaRPr lang="en-GB" altLang="en-US" sz="2000" b="1">
                  <a:solidFill>
                    <a:srgbClr val="FF0000"/>
                  </a:solidFill>
                </a:endParaRPr>
              </a:p>
            </p:txBody>
          </p:sp>
          <p:sp>
            <p:nvSpPr>
              <p:cNvPr id="18" name="Oval 15">
                <a:extLst>
                  <a:ext uri="{FF2B5EF4-FFF2-40B4-BE49-F238E27FC236}">
                    <a16:creationId xmlns:a16="http://schemas.microsoft.com/office/drawing/2014/main" id="{BC1A6DFF-8D25-420F-9E68-CD8B1418CCFA}"/>
                  </a:ext>
                </a:extLst>
              </p:cNvPr>
              <p:cNvSpPr>
                <a:spLocks noChangeArrowheads="1"/>
              </p:cNvSpPr>
              <p:nvPr/>
            </p:nvSpPr>
            <p:spPr bwMode="auto">
              <a:xfrm>
                <a:off x="5167" y="3408"/>
                <a:ext cx="285" cy="4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GB" altLang="en-US" sz="1600" b="1">
                    <a:solidFill>
                      <a:srgbClr val="FF0000"/>
                    </a:solidFill>
                  </a:rPr>
                  <a:t>d</a:t>
                </a:r>
                <a:endParaRPr lang="en-GB" altLang="en-US" sz="1600" b="1"/>
              </a:p>
              <a:p>
                <a:pPr algn="ctr"/>
                <a:r>
                  <a:rPr lang="en-GB" altLang="en-US" sz="1600" b="1">
                    <a:solidFill>
                      <a:srgbClr val="008000"/>
                    </a:solidFill>
                  </a:rPr>
                  <a:t>d</a:t>
                </a:r>
              </a:p>
              <a:p>
                <a:pPr algn="ctr"/>
                <a:r>
                  <a:rPr lang="en-GB" altLang="en-US" sz="1600" b="1">
                    <a:solidFill>
                      <a:schemeClr val="accent2"/>
                    </a:solidFill>
                  </a:rPr>
                  <a:t>u</a:t>
                </a:r>
                <a:endParaRPr lang="en-GB" altLang="en-US" sz="1600"/>
              </a:p>
            </p:txBody>
          </p:sp>
          <p:sp>
            <p:nvSpPr>
              <p:cNvPr id="19" name="Text Box 16">
                <a:extLst>
                  <a:ext uri="{FF2B5EF4-FFF2-40B4-BE49-F238E27FC236}">
                    <a16:creationId xmlns:a16="http://schemas.microsoft.com/office/drawing/2014/main" id="{BD3CB0D3-C7FF-439F-9EA7-7333C755BC78}"/>
                  </a:ext>
                </a:extLst>
              </p:cNvPr>
              <p:cNvSpPr txBox="1">
                <a:spLocks noChangeArrowheads="1"/>
              </p:cNvSpPr>
              <p:nvPr/>
            </p:nvSpPr>
            <p:spPr bwMode="auto">
              <a:xfrm>
                <a:off x="5562" y="3537"/>
                <a:ext cx="22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000" b="1"/>
                  <a:t>n</a:t>
                </a:r>
                <a:endParaRPr lang="en-GB" altLang="en-US" sz="2000"/>
              </a:p>
            </p:txBody>
          </p:sp>
          <p:sp>
            <p:nvSpPr>
              <p:cNvPr id="20" name="Line 17">
                <a:extLst>
                  <a:ext uri="{FF2B5EF4-FFF2-40B4-BE49-F238E27FC236}">
                    <a16:creationId xmlns:a16="http://schemas.microsoft.com/office/drawing/2014/main" id="{7C31FDA3-24C3-4CAD-842A-538C122EAE3E}"/>
                  </a:ext>
                </a:extLst>
              </p:cNvPr>
              <p:cNvSpPr>
                <a:spLocks noChangeShapeType="1"/>
              </p:cNvSpPr>
              <p:nvPr/>
            </p:nvSpPr>
            <p:spPr bwMode="auto">
              <a:xfrm flipV="1">
                <a:off x="3933" y="2288"/>
                <a:ext cx="1267" cy="25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DE"/>
              </a:p>
            </p:txBody>
          </p:sp>
          <p:sp>
            <p:nvSpPr>
              <p:cNvPr id="21" name="Line 18">
                <a:extLst>
                  <a:ext uri="{FF2B5EF4-FFF2-40B4-BE49-F238E27FC236}">
                    <a16:creationId xmlns:a16="http://schemas.microsoft.com/office/drawing/2014/main" id="{88BDED11-AD50-403C-845A-EDC126442449}"/>
                  </a:ext>
                </a:extLst>
              </p:cNvPr>
              <p:cNvSpPr>
                <a:spLocks noChangeShapeType="1"/>
              </p:cNvSpPr>
              <p:nvPr/>
            </p:nvSpPr>
            <p:spPr bwMode="auto">
              <a:xfrm flipV="1">
                <a:off x="3965" y="2456"/>
                <a:ext cx="1202" cy="25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DE" dirty="0"/>
              </a:p>
            </p:txBody>
          </p:sp>
          <p:sp>
            <p:nvSpPr>
              <p:cNvPr id="22" name="Line 19">
                <a:extLst>
                  <a:ext uri="{FF2B5EF4-FFF2-40B4-BE49-F238E27FC236}">
                    <a16:creationId xmlns:a16="http://schemas.microsoft.com/office/drawing/2014/main" id="{2FCD155E-40B3-49CE-8B1F-F7F54430543B}"/>
                  </a:ext>
                </a:extLst>
              </p:cNvPr>
              <p:cNvSpPr>
                <a:spLocks noChangeShapeType="1"/>
              </p:cNvSpPr>
              <p:nvPr/>
            </p:nvSpPr>
            <p:spPr bwMode="auto">
              <a:xfrm flipV="1">
                <a:off x="3965" y="2596"/>
                <a:ext cx="1266" cy="5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DE"/>
              </a:p>
            </p:txBody>
          </p:sp>
          <p:sp>
            <p:nvSpPr>
              <p:cNvPr id="23" name="Line 20">
                <a:extLst>
                  <a:ext uri="{FF2B5EF4-FFF2-40B4-BE49-F238E27FC236}">
                    <a16:creationId xmlns:a16="http://schemas.microsoft.com/office/drawing/2014/main" id="{205EE5DF-0865-47F1-9974-3DAE3C12D731}"/>
                  </a:ext>
                </a:extLst>
              </p:cNvPr>
              <p:cNvSpPr>
                <a:spLocks noChangeShapeType="1"/>
              </p:cNvSpPr>
              <p:nvPr/>
            </p:nvSpPr>
            <p:spPr bwMode="auto">
              <a:xfrm>
                <a:off x="3965" y="3353"/>
                <a:ext cx="1202" cy="30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DE"/>
              </a:p>
            </p:txBody>
          </p:sp>
          <p:sp>
            <p:nvSpPr>
              <p:cNvPr id="24" name="Line 21">
                <a:extLst>
                  <a:ext uri="{FF2B5EF4-FFF2-40B4-BE49-F238E27FC236}">
                    <a16:creationId xmlns:a16="http://schemas.microsoft.com/office/drawing/2014/main" id="{13FA88D1-418B-4F60-B8A7-518126B6D83F}"/>
                  </a:ext>
                </a:extLst>
              </p:cNvPr>
              <p:cNvSpPr>
                <a:spLocks noChangeShapeType="1"/>
              </p:cNvSpPr>
              <p:nvPr/>
            </p:nvSpPr>
            <p:spPr bwMode="auto">
              <a:xfrm>
                <a:off x="3902" y="3491"/>
                <a:ext cx="1298" cy="30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DE"/>
              </a:p>
            </p:txBody>
          </p:sp>
          <p:sp>
            <p:nvSpPr>
              <p:cNvPr id="25" name="Line 22">
                <a:extLst>
                  <a:ext uri="{FF2B5EF4-FFF2-40B4-BE49-F238E27FC236}">
                    <a16:creationId xmlns:a16="http://schemas.microsoft.com/office/drawing/2014/main" id="{07ED50E0-678E-4DED-B147-F217E01D8B9B}"/>
                  </a:ext>
                </a:extLst>
              </p:cNvPr>
              <p:cNvSpPr>
                <a:spLocks noChangeShapeType="1"/>
              </p:cNvSpPr>
              <p:nvPr/>
            </p:nvSpPr>
            <p:spPr bwMode="auto">
              <a:xfrm>
                <a:off x="3944" y="2849"/>
                <a:ext cx="1256" cy="64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DE"/>
              </a:p>
            </p:txBody>
          </p:sp>
          <p:sp>
            <p:nvSpPr>
              <p:cNvPr id="26" name="Freeform 23">
                <a:extLst>
                  <a:ext uri="{FF2B5EF4-FFF2-40B4-BE49-F238E27FC236}">
                    <a16:creationId xmlns:a16="http://schemas.microsoft.com/office/drawing/2014/main" id="{6A963E1B-7F51-479E-8C47-017968304EE3}"/>
                  </a:ext>
                </a:extLst>
              </p:cNvPr>
              <p:cNvSpPr>
                <a:spLocks/>
              </p:cNvSpPr>
              <p:nvPr/>
            </p:nvSpPr>
            <p:spPr bwMode="auto">
              <a:xfrm>
                <a:off x="4725" y="2792"/>
                <a:ext cx="475" cy="336"/>
              </a:xfrm>
              <a:custGeom>
                <a:avLst/>
                <a:gdLst>
                  <a:gd name="T0" fmla="*/ 475 w 720"/>
                  <a:gd name="T1" fmla="*/ 0 h 576"/>
                  <a:gd name="T2" fmla="*/ 0 w 720"/>
                  <a:gd name="T3" fmla="*/ 196 h 576"/>
                  <a:gd name="T4" fmla="*/ 475 w 720"/>
                  <a:gd name="T5" fmla="*/ 336 h 576"/>
                  <a:gd name="T6" fmla="*/ 0 60000 65536"/>
                  <a:gd name="T7" fmla="*/ 0 60000 65536"/>
                  <a:gd name="T8" fmla="*/ 0 60000 65536"/>
                </a:gdLst>
                <a:ahLst/>
                <a:cxnLst>
                  <a:cxn ang="T6">
                    <a:pos x="T0" y="T1"/>
                  </a:cxn>
                  <a:cxn ang="T7">
                    <a:pos x="T2" y="T3"/>
                  </a:cxn>
                  <a:cxn ang="T8">
                    <a:pos x="T4" y="T5"/>
                  </a:cxn>
                </a:cxnLst>
                <a:rect l="0" t="0" r="r" b="b"/>
                <a:pathLst>
                  <a:path w="720" h="576">
                    <a:moveTo>
                      <a:pt x="720" y="0"/>
                    </a:moveTo>
                    <a:cubicBezTo>
                      <a:pt x="360" y="120"/>
                      <a:pt x="0" y="240"/>
                      <a:pt x="0" y="336"/>
                    </a:cubicBezTo>
                    <a:cubicBezTo>
                      <a:pt x="0" y="432"/>
                      <a:pt x="600" y="536"/>
                      <a:pt x="720" y="57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DE"/>
              </a:p>
            </p:txBody>
          </p:sp>
          <p:sp>
            <p:nvSpPr>
              <p:cNvPr id="27" name="Freeform 24">
                <a:extLst>
                  <a:ext uri="{FF2B5EF4-FFF2-40B4-BE49-F238E27FC236}">
                    <a16:creationId xmlns:a16="http://schemas.microsoft.com/office/drawing/2014/main" id="{DEEA0111-1A7A-4504-8FA6-70E4C8649225}"/>
                  </a:ext>
                </a:extLst>
              </p:cNvPr>
              <p:cNvSpPr>
                <a:spLocks/>
              </p:cNvSpPr>
              <p:nvPr/>
            </p:nvSpPr>
            <p:spPr bwMode="auto">
              <a:xfrm>
                <a:off x="4725" y="2932"/>
                <a:ext cx="475" cy="363"/>
              </a:xfrm>
              <a:custGeom>
                <a:avLst/>
                <a:gdLst>
                  <a:gd name="T0" fmla="*/ 475 w 720"/>
                  <a:gd name="T1" fmla="*/ 0 h 624"/>
                  <a:gd name="T2" fmla="*/ 0 w 720"/>
                  <a:gd name="T3" fmla="*/ 223 h 624"/>
                  <a:gd name="T4" fmla="*/ 475 w 720"/>
                  <a:gd name="T5" fmla="*/ 363 h 624"/>
                  <a:gd name="T6" fmla="*/ 0 60000 65536"/>
                  <a:gd name="T7" fmla="*/ 0 60000 65536"/>
                  <a:gd name="T8" fmla="*/ 0 60000 65536"/>
                </a:gdLst>
                <a:ahLst/>
                <a:cxnLst>
                  <a:cxn ang="T6">
                    <a:pos x="T0" y="T1"/>
                  </a:cxn>
                  <a:cxn ang="T7">
                    <a:pos x="T2" y="T3"/>
                  </a:cxn>
                  <a:cxn ang="T8">
                    <a:pos x="T4" y="T5"/>
                  </a:cxn>
                </a:cxnLst>
                <a:rect l="0" t="0" r="r" b="b"/>
                <a:pathLst>
                  <a:path w="720" h="624">
                    <a:moveTo>
                      <a:pt x="720" y="0"/>
                    </a:moveTo>
                    <a:cubicBezTo>
                      <a:pt x="360" y="140"/>
                      <a:pt x="0" y="280"/>
                      <a:pt x="0" y="384"/>
                    </a:cubicBezTo>
                    <a:cubicBezTo>
                      <a:pt x="0" y="488"/>
                      <a:pt x="360" y="556"/>
                      <a:pt x="720" y="624"/>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DE"/>
              </a:p>
            </p:txBody>
          </p:sp>
          <p:sp>
            <p:nvSpPr>
              <p:cNvPr id="28" name="Freeform 25">
                <a:extLst>
                  <a:ext uri="{FF2B5EF4-FFF2-40B4-BE49-F238E27FC236}">
                    <a16:creationId xmlns:a16="http://schemas.microsoft.com/office/drawing/2014/main" id="{20E83422-4BA1-473A-BFC3-BAF0F67339B7}"/>
                  </a:ext>
                </a:extLst>
              </p:cNvPr>
              <p:cNvSpPr>
                <a:spLocks/>
              </p:cNvSpPr>
              <p:nvPr/>
            </p:nvSpPr>
            <p:spPr bwMode="auto">
              <a:xfrm>
                <a:off x="5270" y="2736"/>
                <a:ext cx="82" cy="196"/>
              </a:xfrm>
              <a:custGeom>
                <a:avLst/>
                <a:gdLst>
                  <a:gd name="T0" fmla="*/ 0 w 105"/>
                  <a:gd name="T1" fmla="*/ 0 h 1"/>
                  <a:gd name="T2" fmla="*/ 82 w 105"/>
                  <a:gd name="T3" fmla="*/ 0 h 1"/>
                  <a:gd name="T4" fmla="*/ 0 60000 65536"/>
                  <a:gd name="T5" fmla="*/ 0 60000 65536"/>
                </a:gdLst>
                <a:ahLst/>
                <a:cxnLst>
                  <a:cxn ang="T4">
                    <a:pos x="T0" y="T1"/>
                  </a:cxn>
                  <a:cxn ang="T5">
                    <a:pos x="T2" y="T3"/>
                  </a:cxn>
                </a:cxnLst>
                <a:rect l="0" t="0" r="r" b="b"/>
                <a:pathLst>
                  <a:path w="105" h="1">
                    <a:moveTo>
                      <a:pt x="0" y="0"/>
                    </a:moveTo>
                    <a:lnTo>
                      <a:pt x="105" y="0"/>
                    </a:lnTo>
                  </a:path>
                </a:pathLst>
              </a:custGeom>
              <a:noFill/>
              <a:ln w="1905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DE"/>
              </a:p>
            </p:txBody>
          </p:sp>
          <p:sp>
            <p:nvSpPr>
              <p:cNvPr id="29" name="Freeform 26">
                <a:extLst>
                  <a:ext uri="{FF2B5EF4-FFF2-40B4-BE49-F238E27FC236}">
                    <a16:creationId xmlns:a16="http://schemas.microsoft.com/office/drawing/2014/main" id="{F494C371-869E-4588-86F2-E3C155CE736A}"/>
                  </a:ext>
                </a:extLst>
              </p:cNvPr>
              <p:cNvSpPr>
                <a:spLocks/>
              </p:cNvSpPr>
              <p:nvPr/>
            </p:nvSpPr>
            <p:spPr bwMode="auto">
              <a:xfrm>
                <a:off x="5270" y="3254"/>
                <a:ext cx="75" cy="189"/>
              </a:xfrm>
              <a:custGeom>
                <a:avLst/>
                <a:gdLst>
                  <a:gd name="T0" fmla="*/ 0 w 105"/>
                  <a:gd name="T1" fmla="*/ 0 h 1"/>
                  <a:gd name="T2" fmla="*/ 75 w 105"/>
                  <a:gd name="T3" fmla="*/ 0 h 1"/>
                  <a:gd name="T4" fmla="*/ 0 60000 65536"/>
                  <a:gd name="T5" fmla="*/ 0 60000 65536"/>
                </a:gdLst>
                <a:ahLst/>
                <a:cxnLst>
                  <a:cxn ang="T4">
                    <a:pos x="T0" y="T1"/>
                  </a:cxn>
                  <a:cxn ang="T5">
                    <a:pos x="T2" y="T3"/>
                  </a:cxn>
                </a:cxnLst>
                <a:rect l="0" t="0" r="r" b="b"/>
                <a:pathLst>
                  <a:path w="105" h="1">
                    <a:moveTo>
                      <a:pt x="0" y="0"/>
                    </a:moveTo>
                    <a:lnTo>
                      <a:pt x="105" y="0"/>
                    </a:lnTo>
                  </a:path>
                </a:pathLst>
              </a:custGeom>
              <a:noFill/>
              <a:ln w="1905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DE"/>
              </a:p>
            </p:txBody>
          </p:sp>
        </p:grpSp>
        <p:graphicFrame>
          <p:nvGraphicFramePr>
            <p:cNvPr id="49" name="Object 48">
              <a:extLst>
                <a:ext uri="{FF2B5EF4-FFF2-40B4-BE49-F238E27FC236}">
                  <a16:creationId xmlns:a16="http://schemas.microsoft.com/office/drawing/2014/main" id="{C9FE5088-2764-4CB0-AA36-9E30E98AD58F}"/>
                </a:ext>
              </a:extLst>
            </p:cNvPr>
            <p:cNvGraphicFramePr>
              <a:graphicFrameLocks noChangeAspect="1"/>
            </p:cNvGraphicFramePr>
            <p:nvPr>
              <p:extLst>
                <p:ext uri="{D42A27DB-BD31-4B8C-83A1-F6EECF244321}">
                  <p14:modId xmlns:p14="http://schemas.microsoft.com/office/powerpoint/2010/main" val="446171510"/>
                </p:ext>
              </p:extLst>
            </p:nvPr>
          </p:nvGraphicFramePr>
          <p:xfrm>
            <a:off x="5816612" y="5517812"/>
            <a:ext cx="1598613" cy="417513"/>
          </p:xfrm>
          <a:graphic>
            <a:graphicData uri="http://schemas.openxmlformats.org/presentationml/2006/ole">
              <mc:AlternateContent xmlns:mc="http://schemas.openxmlformats.org/markup-compatibility/2006">
                <mc:Choice xmlns:v="urn:schemas-microsoft-com:vml" Requires="v">
                  <p:oleObj spid="_x0000_s3275" name="Equation" r:id="rId5" imgW="977900" imgH="228600" progId="Equation.3">
                    <p:embed/>
                  </p:oleObj>
                </mc:Choice>
                <mc:Fallback>
                  <p:oleObj name="Equation" r:id="rId5" imgW="977900" imgH="228600" progId="Equation.3">
                    <p:embed/>
                    <p:pic>
                      <p:nvPicPr>
                        <p:cNvPr id="21514" name="Object 48">
                          <a:extLst>
                            <a:ext uri="{FF2B5EF4-FFF2-40B4-BE49-F238E27FC236}">
                              <a16:creationId xmlns:a16="http://schemas.microsoft.com/office/drawing/2014/main" id="{DBAE791C-C8BC-4652-955C-DADC93554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6612" y="5517812"/>
                          <a:ext cx="1598613" cy="417513"/>
                        </a:xfrm>
                        <a:prstGeom prst="rect">
                          <a:avLst/>
                        </a:prstGeom>
                        <a:gradFill rotWithShape="0">
                          <a:gsLst>
                            <a:gs pos="0">
                              <a:srgbClr val="FF0000"/>
                            </a:gs>
                            <a:gs pos="50000">
                              <a:srgbClr val="FFFFFF"/>
                            </a:gs>
                            <a:gs pos="100000">
                              <a:srgbClr val="FF0000"/>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 name="Text Box 49">
              <a:extLst>
                <a:ext uri="{FF2B5EF4-FFF2-40B4-BE49-F238E27FC236}">
                  <a16:creationId xmlns:a16="http://schemas.microsoft.com/office/drawing/2014/main" id="{609A24F6-704D-488E-AC42-7117CF79119E}"/>
                </a:ext>
              </a:extLst>
            </p:cNvPr>
            <p:cNvSpPr txBox="1">
              <a:spLocks noChangeArrowheads="1"/>
            </p:cNvSpPr>
            <p:nvPr/>
          </p:nvSpPr>
          <p:spPr bwMode="auto">
            <a:xfrm>
              <a:off x="5457837" y="4671675"/>
              <a:ext cx="2289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a:sym typeface="Symbol" panose="05050102010706020507" pitchFamily="18" charset="2"/>
                </a:rPr>
                <a:t>production threshold</a:t>
              </a:r>
            </a:p>
            <a:p>
              <a:pPr algn="ctr" eaLnBrk="1" hangingPunct="1"/>
              <a:r>
                <a:rPr lang="en-US" altLang="en-US" sz="2000">
                  <a:sym typeface="Symbol" panose="05050102010706020507" pitchFamily="18" charset="2"/>
                </a:rPr>
                <a:t>in NN collisions :</a:t>
              </a:r>
              <a:endParaRPr lang="en-US" altLang="en-US" sz="2000" baseline="30000">
                <a:sym typeface="Symbol" panose="05050102010706020507" pitchFamily="18" charset="2"/>
              </a:endParaRPr>
            </a:p>
          </p:txBody>
        </p:sp>
        <p:sp>
          <p:nvSpPr>
            <p:cNvPr id="54" name="Text Box 55">
              <a:extLst>
                <a:ext uri="{FF2B5EF4-FFF2-40B4-BE49-F238E27FC236}">
                  <a16:creationId xmlns:a16="http://schemas.microsoft.com/office/drawing/2014/main" id="{F1346046-C3E8-4CD1-9EEA-D47A39D6C00B}"/>
                </a:ext>
              </a:extLst>
            </p:cNvPr>
            <p:cNvSpPr txBox="1">
              <a:spLocks noChangeArrowheads="1"/>
            </p:cNvSpPr>
            <p:nvPr/>
          </p:nvSpPr>
          <p:spPr bwMode="auto">
            <a:xfrm>
              <a:off x="5856300" y="982325"/>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b="1">
                  <a:solidFill>
                    <a:srgbClr val="FF0000"/>
                  </a:solidFill>
                </a:rPr>
                <a:t>Antikaons</a:t>
              </a:r>
            </a:p>
          </p:txBody>
        </p:sp>
      </p:grpSp>
      <p:sp>
        <p:nvSpPr>
          <p:cNvPr id="57" name="Rectangle 56">
            <a:extLst>
              <a:ext uri="{FF2B5EF4-FFF2-40B4-BE49-F238E27FC236}">
                <a16:creationId xmlns:a16="http://schemas.microsoft.com/office/drawing/2014/main" id="{89B4C24C-AF0D-43B1-B605-F4502B519850}"/>
              </a:ext>
            </a:extLst>
          </p:cNvPr>
          <p:cNvSpPr/>
          <p:nvPr/>
        </p:nvSpPr>
        <p:spPr>
          <a:xfrm>
            <a:off x="8227361" y="2218948"/>
            <a:ext cx="3016201" cy="830997"/>
          </a:xfrm>
          <a:prstGeom prst="rect">
            <a:avLst/>
          </a:prstGeom>
          <a:solidFill>
            <a:srgbClr val="FF0000">
              <a:alpha val="60000"/>
            </a:srgbClr>
          </a:solidFill>
          <a:ln w="38100">
            <a:solidFill>
              <a:schemeClr val="tx1"/>
            </a:solidFill>
          </a:ln>
        </p:spPr>
        <p:txBody>
          <a:bodyPr wrap="square">
            <a:spAutoFit/>
          </a:bodyPr>
          <a:lstStyle/>
          <a:p>
            <a:pPr algn="ctr"/>
            <a:r>
              <a:rPr lang="en-US" sz="2400" b="1" dirty="0"/>
              <a:t>Associate K</a:t>
            </a:r>
            <a:r>
              <a:rPr lang="en-US" sz="2400" b="1" baseline="30000" dirty="0"/>
              <a:t>+</a:t>
            </a:r>
            <a:r>
              <a:rPr lang="en-US" sz="2400" b="1" dirty="0"/>
              <a:t> production with K</a:t>
            </a:r>
            <a:r>
              <a:rPr lang="en-US" sz="2400" b="1" baseline="30000" dirty="0"/>
              <a:t>-</a:t>
            </a:r>
          </a:p>
        </p:txBody>
      </p:sp>
      <p:grpSp>
        <p:nvGrpSpPr>
          <p:cNvPr id="58" name="Group 57">
            <a:extLst>
              <a:ext uri="{FF2B5EF4-FFF2-40B4-BE49-F238E27FC236}">
                <a16:creationId xmlns:a16="http://schemas.microsoft.com/office/drawing/2014/main" id="{CF67D3B3-FDC0-4D76-B176-4ACB740A3B5F}"/>
              </a:ext>
            </a:extLst>
          </p:cNvPr>
          <p:cNvGrpSpPr/>
          <p:nvPr/>
        </p:nvGrpSpPr>
        <p:grpSpPr>
          <a:xfrm>
            <a:off x="8472000" y="6241715"/>
            <a:ext cx="4372477" cy="276999"/>
            <a:chOff x="125472" y="6279742"/>
            <a:chExt cx="3906264" cy="276999"/>
          </a:xfrm>
        </p:grpSpPr>
        <p:sp>
          <p:nvSpPr>
            <p:cNvPr id="59" name="TextBox 58">
              <a:extLst>
                <a:ext uri="{FF2B5EF4-FFF2-40B4-BE49-F238E27FC236}">
                  <a16:creationId xmlns:a16="http://schemas.microsoft.com/office/drawing/2014/main" id="{C767D547-D32D-4BF7-B422-492C38B4A0D8}"/>
                </a:ext>
              </a:extLst>
            </p:cNvPr>
            <p:cNvSpPr txBox="1"/>
            <p:nvPr/>
          </p:nvSpPr>
          <p:spPr>
            <a:xfrm>
              <a:off x="394709" y="6279742"/>
              <a:ext cx="3637027" cy="276999"/>
            </a:xfrm>
            <a:prstGeom prst="rect">
              <a:avLst/>
            </a:prstGeom>
            <a:noFill/>
          </p:spPr>
          <p:txBody>
            <a:bodyPr wrap="square" rtlCol="0">
              <a:spAutoFit/>
            </a:bodyPr>
            <a:lstStyle/>
            <a:p>
              <a:r>
                <a:rPr lang="en-GB" sz="1200" b="1" i="1" dirty="0"/>
                <a:t>Image and slide credits:  C. Sturm, GSI-Darmstadt</a:t>
              </a:r>
            </a:p>
          </p:txBody>
        </p:sp>
        <p:pic>
          <p:nvPicPr>
            <p:cNvPr id="60" name="Picture 59">
              <a:extLst>
                <a:ext uri="{FF2B5EF4-FFF2-40B4-BE49-F238E27FC236}">
                  <a16:creationId xmlns:a16="http://schemas.microsoft.com/office/drawing/2014/main" id="{ACDF9419-B681-4158-B8EE-E32E675A57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Tree>
    <p:extLst>
      <p:ext uri="{BB962C8B-B14F-4D97-AF65-F5344CB8AC3E}">
        <p14:creationId xmlns:p14="http://schemas.microsoft.com/office/powerpoint/2010/main" val="28695325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FE26-2E4F-4304-BE4C-8359371EE96A}"/>
              </a:ext>
            </a:extLst>
          </p:cNvPr>
          <p:cNvSpPr>
            <a:spLocks noGrp="1"/>
          </p:cNvSpPr>
          <p:nvPr>
            <p:ph type="title"/>
          </p:nvPr>
        </p:nvSpPr>
        <p:spPr/>
        <p:txBody>
          <a:bodyPr/>
          <a:lstStyle/>
          <a:p>
            <a:r>
              <a:rPr lang="de-DE" dirty="0">
                <a:solidFill>
                  <a:prstClr val="white"/>
                </a:solidFill>
              </a:rPr>
              <a:t>R</a:t>
            </a:r>
            <a:r>
              <a:rPr lang="de-DE" sz="2800" dirty="0">
                <a:solidFill>
                  <a:prstClr val="white"/>
                </a:solidFill>
              </a:rPr>
              <a:t>EPULSIVE</a:t>
            </a:r>
            <a:r>
              <a:rPr lang="de-DE" dirty="0">
                <a:solidFill>
                  <a:prstClr val="white"/>
                </a:solidFill>
              </a:rPr>
              <a:t> K</a:t>
            </a:r>
            <a:r>
              <a:rPr lang="de-DE" sz="2800" dirty="0">
                <a:solidFill>
                  <a:prstClr val="white"/>
                </a:solidFill>
              </a:rPr>
              <a:t>AON </a:t>
            </a:r>
            <a:r>
              <a:rPr lang="de-DE" dirty="0">
                <a:solidFill>
                  <a:prstClr val="white"/>
                </a:solidFill>
              </a:rPr>
              <a:t>(K</a:t>
            </a:r>
            <a:r>
              <a:rPr lang="de-DE" baseline="30000" dirty="0">
                <a:solidFill>
                  <a:prstClr val="white"/>
                </a:solidFill>
              </a:rPr>
              <a:t>+</a:t>
            </a:r>
            <a:r>
              <a:rPr lang="de-DE" dirty="0">
                <a:solidFill>
                  <a:prstClr val="white"/>
                </a:solidFill>
              </a:rPr>
              <a:t>N) P</a:t>
            </a:r>
            <a:r>
              <a:rPr lang="de-DE" sz="2800" dirty="0">
                <a:solidFill>
                  <a:prstClr val="white"/>
                </a:solidFill>
              </a:rPr>
              <a:t>OTENTIAL </a:t>
            </a:r>
            <a:endParaRPr lang="en-DE" dirty="0"/>
          </a:p>
        </p:txBody>
      </p:sp>
      <p:sp>
        <p:nvSpPr>
          <p:cNvPr id="3" name="Date Placeholder 2">
            <a:extLst>
              <a:ext uri="{FF2B5EF4-FFF2-40B4-BE49-F238E27FC236}">
                <a16:creationId xmlns:a16="http://schemas.microsoft.com/office/drawing/2014/main" id="{3D8808FD-9B65-4D6D-8323-ADED9DA5E2E3}"/>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062F2A6F-5657-4501-8D43-80D84749CD02}"/>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060BBCD5-5BB2-4E06-BEB5-94A568B4B3E7}"/>
              </a:ext>
            </a:extLst>
          </p:cNvPr>
          <p:cNvSpPr>
            <a:spLocks noGrp="1"/>
          </p:cNvSpPr>
          <p:nvPr>
            <p:ph type="sldNum" sz="quarter" idx="12"/>
          </p:nvPr>
        </p:nvSpPr>
        <p:spPr/>
        <p:txBody>
          <a:bodyPr/>
          <a:lstStyle/>
          <a:p>
            <a:fld id="{2A4535BA-AEF2-4785-BF1B-EDE950106C20}" type="slidenum">
              <a:rPr lang="en-GB" smtClean="0"/>
              <a:pPr/>
              <a:t>95</a:t>
            </a:fld>
            <a:endParaRPr lang="en-GB" dirty="0"/>
          </a:p>
        </p:txBody>
      </p:sp>
      <p:pic>
        <p:nvPicPr>
          <p:cNvPr id="8" name="Picture 10">
            <a:extLst>
              <a:ext uri="{FF2B5EF4-FFF2-40B4-BE49-F238E27FC236}">
                <a16:creationId xmlns:a16="http://schemas.microsoft.com/office/drawing/2014/main" id="{51269340-1648-43C9-A42A-A25B00EF0C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01" y="1661066"/>
            <a:ext cx="4097425" cy="336079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3">
            <a:extLst>
              <a:ext uri="{FF2B5EF4-FFF2-40B4-BE49-F238E27FC236}">
                <a16:creationId xmlns:a16="http://schemas.microsoft.com/office/drawing/2014/main" id="{9BBBF510-5A5B-49B2-8DA1-28B468A13993}"/>
              </a:ext>
            </a:extLst>
          </p:cNvPr>
          <p:cNvSpPr txBox="1">
            <a:spLocks noChangeArrowheads="1"/>
          </p:cNvSpPr>
          <p:nvPr/>
        </p:nvSpPr>
        <p:spPr bwMode="auto">
          <a:xfrm>
            <a:off x="198921" y="829464"/>
            <a:ext cx="4457080" cy="707886"/>
          </a:xfrm>
          <a:prstGeom prst="rect">
            <a:avLst/>
          </a:prstGeom>
          <a:solidFill>
            <a:srgbClr val="92D050"/>
          </a:solidFill>
          <a:ln>
            <a:noFill/>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i="1" dirty="0">
                <a:latin typeface="+mn-lt"/>
              </a:rPr>
              <a:t>Envelope of several microscopic calculations: all predict the same trend!</a:t>
            </a:r>
          </a:p>
        </p:txBody>
      </p:sp>
      <p:pic>
        <p:nvPicPr>
          <p:cNvPr id="12" name="Picture 2" descr="Ni_dndy_1">
            <a:extLst>
              <a:ext uri="{FF2B5EF4-FFF2-40B4-BE49-F238E27FC236}">
                <a16:creationId xmlns:a16="http://schemas.microsoft.com/office/drawing/2014/main" id="{469B2D09-79CF-4905-A7E3-D593331F425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1745" r="9419" b="2063"/>
          <a:stretch/>
        </p:blipFill>
        <p:spPr bwMode="auto">
          <a:xfrm>
            <a:off x="7536000" y="808220"/>
            <a:ext cx="4457080" cy="299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ACBADFE1-04CD-47AA-822F-5A558AD3A6EA}"/>
              </a:ext>
            </a:extLst>
          </p:cNvPr>
          <p:cNvGrpSpPr/>
          <p:nvPr/>
        </p:nvGrpSpPr>
        <p:grpSpPr>
          <a:xfrm>
            <a:off x="7265001" y="3696784"/>
            <a:ext cx="4868860" cy="2881816"/>
            <a:chOff x="3028951" y="2420939"/>
            <a:chExt cx="4868860" cy="2881816"/>
          </a:xfrm>
        </p:grpSpPr>
        <p:pic>
          <p:nvPicPr>
            <p:cNvPr id="14" name="Picture 2" descr="Au_speeze_1">
              <a:extLst>
                <a:ext uri="{FF2B5EF4-FFF2-40B4-BE49-F238E27FC236}">
                  <a16:creationId xmlns:a16="http://schemas.microsoft.com/office/drawing/2014/main" id="{DF2F1E04-C5F2-41BC-99F2-456BDCAD3A8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960" b="1972"/>
            <a:stretch/>
          </p:blipFill>
          <p:spPr bwMode="auto">
            <a:xfrm>
              <a:off x="3028951" y="2420939"/>
              <a:ext cx="4868860" cy="288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logo_final">
              <a:extLst>
                <a:ext uri="{FF2B5EF4-FFF2-40B4-BE49-F238E27FC236}">
                  <a16:creationId xmlns:a16="http://schemas.microsoft.com/office/drawing/2014/main" id="{7BBB2056-7B1D-421B-BC51-3DD5F12786B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0071" y="2445352"/>
              <a:ext cx="50323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16">
            <a:extLst>
              <a:ext uri="{FF2B5EF4-FFF2-40B4-BE49-F238E27FC236}">
                <a16:creationId xmlns:a16="http://schemas.microsoft.com/office/drawing/2014/main" id="{A32122E7-325B-422B-8B4F-B5F540663137}"/>
              </a:ext>
            </a:extLst>
          </p:cNvPr>
          <p:cNvSpPr/>
          <p:nvPr/>
        </p:nvSpPr>
        <p:spPr>
          <a:xfrm>
            <a:off x="4271724" y="1798897"/>
            <a:ext cx="3334505" cy="923330"/>
          </a:xfrm>
          <a:prstGeom prst="rect">
            <a:avLst/>
          </a:prstGeom>
          <a:solidFill>
            <a:srgbClr val="FF0000">
              <a:alpha val="60000"/>
            </a:srgbClr>
          </a:solidFill>
          <a:ln w="38100">
            <a:solidFill>
              <a:schemeClr val="tx1"/>
            </a:solidFill>
          </a:ln>
        </p:spPr>
        <p:txBody>
          <a:bodyPr wrap="square">
            <a:spAutoFit/>
          </a:bodyPr>
          <a:lstStyle/>
          <a:p>
            <a:pPr algn="ctr"/>
            <a:r>
              <a:rPr lang="en-US" b="1" u="sng" dirty="0"/>
              <a:t>1. Effect on Production </a:t>
            </a:r>
            <a:r>
              <a:rPr lang="en-US" b="1" u="sng" dirty="0">
                <a:sym typeface="Wingdings" panose="05000000000000000000" pitchFamily="2" charset="2"/>
              </a:rPr>
              <a:t> Yield</a:t>
            </a:r>
          </a:p>
          <a:p>
            <a:pPr algn="ctr"/>
            <a:r>
              <a:rPr lang="en-US" b="1" dirty="0"/>
              <a:t>Reduced K+ yield due to increased in-medium K+ mass</a:t>
            </a:r>
          </a:p>
        </p:txBody>
      </p:sp>
      <p:sp>
        <p:nvSpPr>
          <p:cNvPr id="7" name="Rectangle 5">
            <a:extLst>
              <a:ext uri="{FF2B5EF4-FFF2-40B4-BE49-F238E27FC236}">
                <a16:creationId xmlns:a16="http://schemas.microsoft.com/office/drawing/2014/main" id="{63EAEBE3-E945-4507-B3FB-6287A324E55A}"/>
              </a:ext>
            </a:extLst>
          </p:cNvPr>
          <p:cNvSpPr>
            <a:spLocks noChangeArrowheads="1"/>
          </p:cNvSpPr>
          <p:nvPr/>
        </p:nvSpPr>
        <p:spPr bwMode="auto">
          <a:xfrm>
            <a:off x="1182660" y="1794086"/>
            <a:ext cx="16658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dirty="0">
                <a:solidFill>
                  <a:srgbClr val="0033CC"/>
                </a:solidFill>
                <a:latin typeface="+mn-lt"/>
                <a:sym typeface="Symbol" panose="05050102010706020507" pitchFamily="18" charset="2"/>
              </a:rPr>
              <a:t>repulsive </a:t>
            </a:r>
          </a:p>
          <a:p>
            <a:pPr algn="ctr" eaLnBrk="1" hangingPunct="1"/>
            <a:r>
              <a:rPr lang="en-US" altLang="en-US" sz="2000" b="1" dirty="0">
                <a:solidFill>
                  <a:srgbClr val="0033CC"/>
                </a:solidFill>
                <a:latin typeface="+mn-lt"/>
                <a:sym typeface="Symbol" panose="05050102010706020507" pitchFamily="18" charset="2"/>
              </a:rPr>
              <a:t>K</a:t>
            </a:r>
            <a:r>
              <a:rPr lang="en-US" altLang="en-US" sz="2000" b="1" baseline="30000" dirty="0">
                <a:solidFill>
                  <a:srgbClr val="0033CC"/>
                </a:solidFill>
                <a:latin typeface="+mn-lt"/>
                <a:sym typeface="Symbol" panose="05050102010706020507" pitchFamily="18" charset="2"/>
              </a:rPr>
              <a:t>+</a:t>
            </a:r>
            <a:r>
              <a:rPr lang="en-US" altLang="en-US" sz="2000" b="1" dirty="0">
                <a:solidFill>
                  <a:srgbClr val="0033CC"/>
                </a:solidFill>
                <a:latin typeface="+mn-lt"/>
                <a:sym typeface="Symbol" panose="05050102010706020507" pitchFamily="18" charset="2"/>
              </a:rPr>
              <a:t> N potential</a:t>
            </a:r>
          </a:p>
        </p:txBody>
      </p:sp>
      <p:sp>
        <p:nvSpPr>
          <p:cNvPr id="9" name="Rectangle 12">
            <a:extLst>
              <a:ext uri="{FF2B5EF4-FFF2-40B4-BE49-F238E27FC236}">
                <a16:creationId xmlns:a16="http://schemas.microsoft.com/office/drawing/2014/main" id="{F8A1E542-4115-4F0E-9B5D-3F828F15F611}"/>
              </a:ext>
            </a:extLst>
          </p:cNvPr>
          <p:cNvSpPr>
            <a:spLocks noChangeArrowheads="1"/>
          </p:cNvSpPr>
          <p:nvPr/>
        </p:nvSpPr>
        <p:spPr bwMode="auto">
          <a:xfrm>
            <a:off x="2109025" y="3534026"/>
            <a:ext cx="16282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dirty="0">
                <a:solidFill>
                  <a:srgbClr val="FF0000"/>
                </a:solidFill>
                <a:latin typeface="+mn-lt"/>
                <a:sym typeface="Symbol" panose="05050102010706020507" pitchFamily="18" charset="2"/>
              </a:rPr>
              <a:t>attractive </a:t>
            </a:r>
          </a:p>
          <a:p>
            <a:pPr algn="ctr" eaLnBrk="1" hangingPunct="1"/>
            <a:r>
              <a:rPr lang="en-US" altLang="en-US" sz="2000" b="1" dirty="0">
                <a:solidFill>
                  <a:srgbClr val="FF0000"/>
                </a:solidFill>
                <a:latin typeface="+mn-lt"/>
                <a:sym typeface="Symbol" panose="05050102010706020507" pitchFamily="18" charset="2"/>
              </a:rPr>
              <a:t>K</a:t>
            </a:r>
            <a:r>
              <a:rPr lang="en-US" altLang="en-US" sz="2000" b="1" baseline="30000" dirty="0">
                <a:solidFill>
                  <a:srgbClr val="FF0000"/>
                </a:solidFill>
                <a:latin typeface="+mn-lt"/>
                <a:sym typeface="Symbol" panose="05050102010706020507" pitchFamily="18" charset="2"/>
              </a:rPr>
              <a:t>-</a:t>
            </a:r>
            <a:r>
              <a:rPr lang="en-US" altLang="en-US" sz="2000" b="1" dirty="0">
                <a:solidFill>
                  <a:srgbClr val="FF0000"/>
                </a:solidFill>
                <a:latin typeface="+mn-lt"/>
                <a:sym typeface="Symbol" panose="05050102010706020507" pitchFamily="18" charset="2"/>
              </a:rPr>
              <a:t> N potential</a:t>
            </a:r>
          </a:p>
        </p:txBody>
      </p:sp>
      <p:pic>
        <p:nvPicPr>
          <p:cNvPr id="19" name="Picture 7" descr="4pilogos">
            <a:extLst>
              <a:ext uri="{FF2B5EF4-FFF2-40B4-BE49-F238E27FC236}">
                <a16:creationId xmlns:a16="http://schemas.microsoft.com/office/drawing/2014/main" id="{20E2022B-7143-4408-B55D-E638DB0FF1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1300" y="2410749"/>
            <a:ext cx="297227" cy="44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logo_final">
            <a:extLst>
              <a:ext uri="{FF2B5EF4-FFF2-40B4-BE49-F238E27FC236}">
                <a16:creationId xmlns:a16="http://schemas.microsoft.com/office/drawing/2014/main" id="{454C6CEB-FE05-4CA1-854F-64A67FA5C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89" y="2923647"/>
            <a:ext cx="502143" cy="21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C5B7654C-FBC7-4B1A-9A0F-F291E9CE0AD5}"/>
              </a:ext>
            </a:extLst>
          </p:cNvPr>
          <p:cNvSpPr/>
          <p:nvPr/>
        </p:nvSpPr>
        <p:spPr>
          <a:xfrm>
            <a:off x="4286256" y="3360989"/>
            <a:ext cx="2999723" cy="1477328"/>
          </a:xfrm>
          <a:prstGeom prst="rect">
            <a:avLst/>
          </a:prstGeom>
          <a:solidFill>
            <a:srgbClr val="FF0000">
              <a:alpha val="60000"/>
            </a:srgbClr>
          </a:solidFill>
          <a:ln w="38100">
            <a:solidFill>
              <a:schemeClr val="tx1"/>
            </a:solidFill>
          </a:ln>
        </p:spPr>
        <p:txBody>
          <a:bodyPr wrap="square">
            <a:spAutoFit/>
          </a:bodyPr>
          <a:lstStyle/>
          <a:p>
            <a:pPr algn="ctr"/>
            <a:r>
              <a:rPr lang="en-US" b="1" dirty="0"/>
              <a:t>2. </a:t>
            </a:r>
            <a:r>
              <a:rPr lang="en-US" b="1" u="sng" dirty="0"/>
              <a:t>Effect on Propagation </a:t>
            </a:r>
            <a:r>
              <a:rPr lang="en-US" b="1" u="sng" dirty="0">
                <a:sym typeface="Wingdings" panose="05000000000000000000" pitchFamily="2" charset="2"/>
              </a:rPr>
              <a:t> Angular Dist.</a:t>
            </a:r>
            <a:endParaRPr lang="en-US" b="1" u="sng" dirty="0"/>
          </a:p>
          <a:p>
            <a:pPr algn="ctr"/>
            <a:r>
              <a:rPr lang="en-US" b="1" dirty="0"/>
              <a:t>Preferential out-of-plane flow (squeeze out) for K+ suggests repulsive potentials</a:t>
            </a:r>
          </a:p>
        </p:txBody>
      </p:sp>
      <p:cxnSp>
        <p:nvCxnSpPr>
          <p:cNvPr id="23" name="Straight Arrow Connector 22">
            <a:extLst>
              <a:ext uri="{FF2B5EF4-FFF2-40B4-BE49-F238E27FC236}">
                <a16:creationId xmlns:a16="http://schemas.microsoft.com/office/drawing/2014/main" id="{7604269A-B2EE-4595-8048-78DEC719554C}"/>
              </a:ext>
            </a:extLst>
          </p:cNvPr>
          <p:cNvCxnSpPr>
            <a:cxnSpLocks/>
            <a:stCxn id="17" idx="3"/>
          </p:cNvCxnSpPr>
          <p:nvPr/>
        </p:nvCxnSpPr>
        <p:spPr>
          <a:xfrm>
            <a:off x="7606229" y="2260562"/>
            <a:ext cx="2330047" cy="352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C217364-49D7-482C-96B7-418E0B588BE5}"/>
              </a:ext>
            </a:extLst>
          </p:cNvPr>
          <p:cNvCxnSpPr>
            <a:cxnSpLocks/>
            <a:stCxn id="17" idx="3"/>
          </p:cNvCxnSpPr>
          <p:nvPr/>
        </p:nvCxnSpPr>
        <p:spPr>
          <a:xfrm flipV="1">
            <a:off x="7606229" y="1461844"/>
            <a:ext cx="2330047" cy="798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DF97D9-3C1D-4870-85D9-9309CE17C07A}"/>
              </a:ext>
            </a:extLst>
          </p:cNvPr>
          <p:cNvCxnSpPr>
            <a:cxnSpLocks/>
            <a:stCxn id="21" idx="3"/>
          </p:cNvCxnSpPr>
          <p:nvPr/>
        </p:nvCxnSpPr>
        <p:spPr>
          <a:xfrm>
            <a:off x="7285979" y="4099653"/>
            <a:ext cx="1068867" cy="6963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1C67FA3-557D-4A0F-BE27-A634B4EC55E3}"/>
              </a:ext>
            </a:extLst>
          </p:cNvPr>
          <p:cNvCxnSpPr>
            <a:cxnSpLocks/>
            <a:stCxn id="21" idx="3"/>
          </p:cNvCxnSpPr>
          <p:nvPr/>
        </p:nvCxnSpPr>
        <p:spPr>
          <a:xfrm>
            <a:off x="7285979" y="4099653"/>
            <a:ext cx="984553" cy="4235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28E9C400-6E5F-48C5-804B-A18515782BAA}"/>
              </a:ext>
            </a:extLst>
          </p:cNvPr>
          <p:cNvGrpSpPr/>
          <p:nvPr/>
        </p:nvGrpSpPr>
        <p:grpSpPr>
          <a:xfrm>
            <a:off x="78417" y="5020283"/>
            <a:ext cx="4372477" cy="276999"/>
            <a:chOff x="125472" y="6279742"/>
            <a:chExt cx="3906264" cy="276999"/>
          </a:xfrm>
        </p:grpSpPr>
        <p:sp>
          <p:nvSpPr>
            <p:cNvPr id="63" name="TextBox 62">
              <a:extLst>
                <a:ext uri="{FF2B5EF4-FFF2-40B4-BE49-F238E27FC236}">
                  <a16:creationId xmlns:a16="http://schemas.microsoft.com/office/drawing/2014/main" id="{26401BE2-E6C0-45F8-98A4-BA8DCA991AA2}"/>
                </a:ext>
              </a:extLst>
            </p:cNvPr>
            <p:cNvSpPr txBox="1"/>
            <p:nvPr/>
          </p:nvSpPr>
          <p:spPr>
            <a:xfrm>
              <a:off x="394709" y="6279742"/>
              <a:ext cx="3637027" cy="276999"/>
            </a:xfrm>
            <a:prstGeom prst="rect">
              <a:avLst/>
            </a:prstGeom>
            <a:noFill/>
          </p:spPr>
          <p:txBody>
            <a:bodyPr wrap="square" rtlCol="0">
              <a:spAutoFit/>
            </a:bodyPr>
            <a:lstStyle/>
            <a:p>
              <a:r>
                <a:rPr lang="en-GB" sz="1200" b="1" i="1" dirty="0"/>
                <a:t>Image and slide credits:  C. Sturm, GSI-Darmstadt</a:t>
              </a:r>
            </a:p>
          </p:txBody>
        </p:sp>
        <p:pic>
          <p:nvPicPr>
            <p:cNvPr id="64" name="Picture 63">
              <a:extLst>
                <a:ext uri="{FF2B5EF4-FFF2-40B4-BE49-F238E27FC236}">
                  <a16:creationId xmlns:a16="http://schemas.microsoft.com/office/drawing/2014/main" id="{B314632E-EA00-4641-91FF-C9A3023734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grpSp>
        <p:nvGrpSpPr>
          <p:cNvPr id="65" name="Group 64">
            <a:extLst>
              <a:ext uri="{FF2B5EF4-FFF2-40B4-BE49-F238E27FC236}">
                <a16:creationId xmlns:a16="http://schemas.microsoft.com/office/drawing/2014/main" id="{D90CD7AF-6F5B-4C25-BD5C-CBB095C63E3C}"/>
              </a:ext>
            </a:extLst>
          </p:cNvPr>
          <p:cNvGrpSpPr/>
          <p:nvPr/>
        </p:nvGrpSpPr>
        <p:grpSpPr>
          <a:xfrm>
            <a:off x="75555" y="5240538"/>
            <a:ext cx="5014498" cy="646331"/>
            <a:chOff x="125472" y="6279742"/>
            <a:chExt cx="4479830" cy="646331"/>
          </a:xfrm>
        </p:grpSpPr>
        <p:sp>
          <p:nvSpPr>
            <p:cNvPr id="66" name="TextBox 65">
              <a:extLst>
                <a:ext uri="{FF2B5EF4-FFF2-40B4-BE49-F238E27FC236}">
                  <a16:creationId xmlns:a16="http://schemas.microsoft.com/office/drawing/2014/main" id="{2BF55C2F-FF32-4649-BB5D-65B162C2BA8F}"/>
                </a:ext>
              </a:extLst>
            </p:cNvPr>
            <p:cNvSpPr txBox="1"/>
            <p:nvPr/>
          </p:nvSpPr>
          <p:spPr>
            <a:xfrm>
              <a:off x="394710" y="6279742"/>
              <a:ext cx="4210592" cy="646331"/>
            </a:xfrm>
            <a:prstGeom prst="rect">
              <a:avLst/>
            </a:prstGeom>
            <a:noFill/>
          </p:spPr>
          <p:txBody>
            <a:bodyPr wrap="square" rtlCol="0">
              <a:spAutoFit/>
            </a:bodyPr>
            <a:lstStyle/>
            <a:p>
              <a:r>
                <a:rPr lang="en-GB" sz="1200" b="1" i="1" dirty="0"/>
                <a:t>Image credit (Right-Top):  </a:t>
              </a:r>
            </a:p>
            <a:p>
              <a:r>
                <a:rPr lang="fr-FR" sz="1200" b="1" i="1" dirty="0"/>
                <a:t>Data: M. Menzel et al., (</a:t>
              </a:r>
              <a:r>
                <a:rPr lang="fr-FR" sz="1200" b="1" i="1" dirty="0" err="1"/>
                <a:t>KaoS</a:t>
              </a:r>
              <a:r>
                <a:rPr lang="fr-FR" sz="1200" b="1" i="1" dirty="0"/>
                <a:t> Collab.),  Phys. </a:t>
              </a:r>
              <a:r>
                <a:rPr lang="fr-FR" sz="1200" b="1" i="1" dirty="0" err="1"/>
                <a:t>Lett</a:t>
              </a:r>
              <a:r>
                <a:rPr lang="fr-FR" sz="1200" b="1" i="1" dirty="0"/>
                <a:t>. B 495 (2000) 26</a:t>
              </a:r>
            </a:p>
            <a:p>
              <a:pPr marL="444500"/>
              <a:r>
                <a:rPr lang="fr-FR" sz="1200" b="1" i="1" dirty="0"/>
                <a:t>K. Wisniewski et al., ( FOPI Collab.),  </a:t>
              </a:r>
              <a:r>
                <a:rPr lang="fr-FR" sz="1200" b="1" i="1" dirty="0" err="1"/>
                <a:t>Eur</a:t>
              </a:r>
              <a:r>
                <a:rPr lang="fr-FR" sz="1200" b="1" i="1" dirty="0"/>
                <a:t>. Phys. J A 9 (2000) 515</a:t>
              </a:r>
              <a:endParaRPr lang="en-GB" sz="1200" b="1" i="1" dirty="0"/>
            </a:p>
          </p:txBody>
        </p:sp>
        <p:pic>
          <p:nvPicPr>
            <p:cNvPr id="67" name="Picture 66">
              <a:extLst>
                <a:ext uri="{FF2B5EF4-FFF2-40B4-BE49-F238E27FC236}">
                  <a16:creationId xmlns:a16="http://schemas.microsoft.com/office/drawing/2014/main" id="{360B17CC-49EA-4E19-80B7-68FE6E26A9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grpSp>
        <p:nvGrpSpPr>
          <p:cNvPr id="68" name="Group 67">
            <a:extLst>
              <a:ext uri="{FF2B5EF4-FFF2-40B4-BE49-F238E27FC236}">
                <a16:creationId xmlns:a16="http://schemas.microsoft.com/office/drawing/2014/main" id="{3A5577B2-8A24-4D66-BBB3-4E03C6577820}"/>
              </a:ext>
            </a:extLst>
          </p:cNvPr>
          <p:cNvGrpSpPr/>
          <p:nvPr/>
        </p:nvGrpSpPr>
        <p:grpSpPr>
          <a:xfrm>
            <a:off x="75555" y="5783524"/>
            <a:ext cx="6120579" cy="830997"/>
            <a:chOff x="125472" y="6279742"/>
            <a:chExt cx="5467976" cy="830997"/>
          </a:xfrm>
        </p:grpSpPr>
        <p:sp>
          <p:nvSpPr>
            <p:cNvPr id="69" name="TextBox 68">
              <a:extLst>
                <a:ext uri="{FF2B5EF4-FFF2-40B4-BE49-F238E27FC236}">
                  <a16:creationId xmlns:a16="http://schemas.microsoft.com/office/drawing/2014/main" id="{90B5D2A5-4D90-47DE-B462-11D4BD393EBC}"/>
                </a:ext>
              </a:extLst>
            </p:cNvPr>
            <p:cNvSpPr txBox="1"/>
            <p:nvPr/>
          </p:nvSpPr>
          <p:spPr>
            <a:xfrm>
              <a:off x="394709" y="6279742"/>
              <a:ext cx="5198739" cy="830997"/>
            </a:xfrm>
            <a:prstGeom prst="rect">
              <a:avLst/>
            </a:prstGeom>
            <a:noFill/>
          </p:spPr>
          <p:txBody>
            <a:bodyPr wrap="square" rtlCol="0">
              <a:spAutoFit/>
            </a:bodyPr>
            <a:lstStyle/>
            <a:p>
              <a:r>
                <a:rPr lang="en-GB" sz="1200" b="1" i="1" dirty="0"/>
                <a:t>Image credit (Right-Bottom):  </a:t>
              </a:r>
            </a:p>
            <a:p>
              <a:r>
                <a:rPr lang="fr-FR" sz="1200" b="1" i="1" dirty="0"/>
                <a:t>Data: Y. Shin et al., (</a:t>
              </a:r>
              <a:r>
                <a:rPr lang="fr-FR" sz="1200" b="1" i="1" dirty="0" err="1"/>
                <a:t>KaoS</a:t>
              </a:r>
              <a:r>
                <a:rPr lang="fr-FR" sz="1200" b="1" i="1" dirty="0"/>
                <a:t> Collaboration),  Phys. </a:t>
              </a:r>
              <a:r>
                <a:rPr lang="fr-FR" sz="1200" b="1" i="1" dirty="0" err="1"/>
                <a:t>Rev</a:t>
              </a:r>
              <a:r>
                <a:rPr lang="fr-FR" sz="1200" b="1" i="1" dirty="0"/>
                <a:t>. </a:t>
              </a:r>
              <a:r>
                <a:rPr lang="fr-FR" sz="1200" b="1" i="1" dirty="0" err="1"/>
                <a:t>Lett</a:t>
              </a:r>
              <a:r>
                <a:rPr lang="fr-FR" sz="1200" b="1" i="1" dirty="0"/>
                <a:t>. 81 (1998) 1576</a:t>
              </a:r>
            </a:p>
            <a:p>
              <a:r>
                <a:rPr lang="fr-FR" sz="1200" b="1" i="1" dirty="0"/>
                <a:t>           F. </a:t>
              </a:r>
              <a:r>
                <a:rPr lang="fr-FR" sz="1200" b="1" i="1" dirty="0" err="1"/>
                <a:t>Uhlig</a:t>
              </a:r>
              <a:r>
                <a:rPr lang="fr-FR" sz="1200" b="1" i="1" dirty="0"/>
                <a:t> et al., (</a:t>
              </a:r>
              <a:r>
                <a:rPr lang="fr-FR" sz="1200" b="1" i="1" dirty="0" err="1"/>
                <a:t>KaoS</a:t>
              </a:r>
              <a:r>
                <a:rPr lang="fr-FR" sz="1200" b="1" i="1" dirty="0"/>
                <a:t> Collaboration), Phys. </a:t>
              </a:r>
              <a:r>
                <a:rPr lang="fr-FR" sz="1200" b="1" i="1" dirty="0" err="1"/>
                <a:t>Rev</a:t>
              </a:r>
              <a:r>
                <a:rPr lang="fr-FR" sz="1200" b="1" i="1" dirty="0"/>
                <a:t>. </a:t>
              </a:r>
              <a:r>
                <a:rPr lang="fr-FR" sz="1200" b="1" i="1" dirty="0" err="1"/>
                <a:t>Lett</a:t>
              </a:r>
              <a:r>
                <a:rPr lang="fr-FR" sz="1200" b="1" i="1" dirty="0"/>
                <a:t>. 95 (2005) 012301 </a:t>
              </a:r>
            </a:p>
            <a:p>
              <a:r>
                <a:rPr lang="fr-FR" sz="1200" b="1" i="1" dirty="0" err="1"/>
                <a:t>Calculations</a:t>
              </a:r>
              <a:r>
                <a:rPr lang="fr-FR" sz="1200" b="1" i="1" dirty="0"/>
                <a:t>:	A. Larionov, U. Mosel, </a:t>
              </a:r>
              <a:r>
                <a:rPr lang="fr-FR" sz="1200" b="1" i="1" dirty="0" err="1"/>
                <a:t>nucl</a:t>
              </a:r>
              <a:r>
                <a:rPr lang="fr-FR" sz="1200" b="1" i="1" dirty="0"/>
                <a:t>-th/0504023</a:t>
              </a:r>
            </a:p>
          </p:txBody>
        </p:sp>
        <p:pic>
          <p:nvPicPr>
            <p:cNvPr id="70" name="Picture 69">
              <a:extLst>
                <a:ext uri="{FF2B5EF4-FFF2-40B4-BE49-F238E27FC236}">
                  <a16:creationId xmlns:a16="http://schemas.microsoft.com/office/drawing/2014/main" id="{5BAE6950-BE39-4CF9-BF59-4BD2C1B64C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71" name="Rectangle 70">
            <a:extLst>
              <a:ext uri="{FF2B5EF4-FFF2-40B4-BE49-F238E27FC236}">
                <a16:creationId xmlns:a16="http://schemas.microsoft.com/office/drawing/2014/main" id="{9323418C-8536-4FB0-AFD7-6EDA63240F5D}"/>
              </a:ext>
            </a:extLst>
          </p:cNvPr>
          <p:cNvSpPr/>
          <p:nvPr/>
        </p:nvSpPr>
        <p:spPr>
          <a:xfrm>
            <a:off x="6196134" y="107888"/>
            <a:ext cx="3921266" cy="523220"/>
          </a:xfrm>
          <a:prstGeom prst="rect">
            <a:avLst/>
          </a:prstGeom>
          <a:solidFill>
            <a:srgbClr val="FFC000"/>
          </a:solidFill>
        </p:spPr>
        <p:txBody>
          <a:bodyPr wrap="none">
            <a:spAutoFit/>
          </a:bodyPr>
          <a:lstStyle/>
          <a:p>
            <a:r>
              <a:rPr lang="de-DE" altLang="en-US" sz="2800" b="1" dirty="0">
                <a:solidFill>
                  <a:srgbClr val="0000FE"/>
                </a:solidFill>
                <a:cs typeface="Arial" panose="020B0604020202020204" pitchFamily="34" charset="0"/>
              </a:rPr>
              <a:t>V</a:t>
            </a:r>
            <a:r>
              <a:rPr lang="en-US" altLang="en-US" sz="2800" b="1" baseline="-25000" dirty="0">
                <a:solidFill>
                  <a:srgbClr val="0000FE"/>
                </a:solidFill>
              </a:rPr>
              <a:t>K+N</a:t>
            </a:r>
            <a:r>
              <a:rPr lang="en-US" altLang="en-US" sz="2800" b="1" dirty="0">
                <a:solidFill>
                  <a:srgbClr val="0000FE"/>
                </a:solidFill>
              </a:rPr>
              <a:t> = + 25 ± </a:t>
            </a:r>
            <a:r>
              <a:rPr lang="en-US" altLang="en-US" sz="2800" b="1" dirty="0">
                <a:solidFill>
                  <a:srgbClr val="0000FE"/>
                </a:solidFill>
                <a:sym typeface="Symbol" panose="05050102010706020507" pitchFamily="18" charset="2"/>
              </a:rPr>
              <a:t>5</a:t>
            </a:r>
            <a:r>
              <a:rPr lang="en-US" altLang="en-US" sz="2800" b="1" dirty="0">
                <a:solidFill>
                  <a:srgbClr val="0000FE"/>
                </a:solidFill>
              </a:rPr>
              <a:t> </a:t>
            </a:r>
            <a:r>
              <a:rPr lang="en-US" altLang="en-US" sz="2800" b="1" dirty="0">
                <a:solidFill>
                  <a:srgbClr val="0000FE"/>
                </a:solidFill>
                <a:sym typeface="Symbol" panose="05050102010706020507" pitchFamily="18" charset="2"/>
              </a:rPr>
              <a:t>/</a:t>
            </a:r>
            <a:r>
              <a:rPr lang="en-US" altLang="en-US" sz="2800" b="1" baseline="-25000" dirty="0">
                <a:solidFill>
                  <a:srgbClr val="0000FE"/>
                </a:solidFill>
                <a:sym typeface="Symbol" panose="05050102010706020507" pitchFamily="18" charset="2"/>
              </a:rPr>
              <a:t>0</a:t>
            </a:r>
            <a:r>
              <a:rPr lang="en-US" altLang="en-US" sz="2800" b="1" dirty="0">
                <a:solidFill>
                  <a:srgbClr val="0000FE"/>
                </a:solidFill>
              </a:rPr>
              <a:t> MeV </a:t>
            </a:r>
            <a:endParaRPr lang="en-DE" sz="2800" b="1" dirty="0">
              <a:solidFill>
                <a:srgbClr val="0000FE"/>
              </a:solidFill>
            </a:endParaRPr>
          </a:p>
        </p:txBody>
      </p:sp>
    </p:spTree>
    <p:extLst>
      <p:ext uri="{BB962C8B-B14F-4D97-AF65-F5344CB8AC3E}">
        <p14:creationId xmlns:p14="http://schemas.microsoft.com/office/powerpoint/2010/main" val="38657291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74C83717-0041-4FEF-AA2A-A29E34F9F0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01" y="1661066"/>
            <a:ext cx="4097425" cy="336079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8654BDF-2183-451E-A5E8-344A26683A00}"/>
              </a:ext>
            </a:extLst>
          </p:cNvPr>
          <p:cNvSpPr>
            <a:spLocks noGrp="1"/>
          </p:cNvSpPr>
          <p:nvPr>
            <p:ph type="title"/>
          </p:nvPr>
        </p:nvSpPr>
        <p:spPr/>
        <p:txBody>
          <a:bodyPr/>
          <a:lstStyle/>
          <a:p>
            <a:r>
              <a:rPr lang="de-DE" dirty="0">
                <a:solidFill>
                  <a:prstClr val="white"/>
                </a:solidFill>
              </a:rPr>
              <a:t>A</a:t>
            </a:r>
            <a:r>
              <a:rPr lang="de-DE" sz="2800" dirty="0">
                <a:solidFill>
                  <a:prstClr val="white"/>
                </a:solidFill>
              </a:rPr>
              <a:t>TTRACTIVE</a:t>
            </a:r>
            <a:r>
              <a:rPr lang="de-DE" dirty="0">
                <a:solidFill>
                  <a:prstClr val="white"/>
                </a:solidFill>
              </a:rPr>
              <a:t> A</a:t>
            </a:r>
            <a:r>
              <a:rPr lang="de-DE" sz="2800" dirty="0">
                <a:solidFill>
                  <a:prstClr val="white"/>
                </a:solidFill>
              </a:rPr>
              <a:t>NTI</a:t>
            </a:r>
            <a:r>
              <a:rPr lang="de-DE" dirty="0">
                <a:solidFill>
                  <a:prstClr val="white"/>
                </a:solidFill>
              </a:rPr>
              <a:t>-K</a:t>
            </a:r>
            <a:r>
              <a:rPr lang="de-DE" sz="2800" dirty="0">
                <a:solidFill>
                  <a:prstClr val="white"/>
                </a:solidFill>
              </a:rPr>
              <a:t>AON </a:t>
            </a:r>
            <a:r>
              <a:rPr lang="de-DE" dirty="0">
                <a:solidFill>
                  <a:prstClr val="white"/>
                </a:solidFill>
              </a:rPr>
              <a:t>(K</a:t>
            </a:r>
            <a:r>
              <a:rPr lang="de-DE" baseline="30000" dirty="0">
                <a:solidFill>
                  <a:prstClr val="white"/>
                </a:solidFill>
              </a:rPr>
              <a:t>-</a:t>
            </a:r>
            <a:r>
              <a:rPr lang="de-DE" dirty="0">
                <a:solidFill>
                  <a:prstClr val="white"/>
                </a:solidFill>
              </a:rPr>
              <a:t>N) P</a:t>
            </a:r>
            <a:r>
              <a:rPr lang="de-DE" sz="2800" dirty="0">
                <a:solidFill>
                  <a:prstClr val="white"/>
                </a:solidFill>
              </a:rPr>
              <a:t>OTENTIAL </a:t>
            </a:r>
            <a:endParaRPr lang="en-DE" dirty="0"/>
          </a:p>
        </p:txBody>
      </p:sp>
      <p:sp>
        <p:nvSpPr>
          <p:cNvPr id="3" name="Date Placeholder 2">
            <a:extLst>
              <a:ext uri="{FF2B5EF4-FFF2-40B4-BE49-F238E27FC236}">
                <a16:creationId xmlns:a16="http://schemas.microsoft.com/office/drawing/2014/main" id="{74D239F7-D026-41CE-ACA6-6254EC7B4126}"/>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2DD53C63-D30F-4BD7-8493-66D352E08730}"/>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DB5E9861-FA2C-4708-9533-2D38543AF8E6}"/>
              </a:ext>
            </a:extLst>
          </p:cNvPr>
          <p:cNvSpPr>
            <a:spLocks noGrp="1"/>
          </p:cNvSpPr>
          <p:nvPr>
            <p:ph type="sldNum" sz="quarter" idx="12"/>
          </p:nvPr>
        </p:nvSpPr>
        <p:spPr/>
        <p:txBody>
          <a:bodyPr/>
          <a:lstStyle/>
          <a:p>
            <a:fld id="{2A4535BA-AEF2-4785-BF1B-EDE950106C20}" type="slidenum">
              <a:rPr lang="en-GB" smtClean="0"/>
              <a:pPr/>
              <a:t>96</a:t>
            </a:fld>
            <a:endParaRPr lang="en-GB" dirty="0"/>
          </a:p>
        </p:txBody>
      </p:sp>
      <p:sp>
        <p:nvSpPr>
          <p:cNvPr id="7" name="Text Box 13">
            <a:extLst>
              <a:ext uri="{FF2B5EF4-FFF2-40B4-BE49-F238E27FC236}">
                <a16:creationId xmlns:a16="http://schemas.microsoft.com/office/drawing/2014/main" id="{EB62E1C6-6015-49DC-B10F-C84AE3885982}"/>
              </a:ext>
            </a:extLst>
          </p:cNvPr>
          <p:cNvSpPr txBox="1">
            <a:spLocks noChangeArrowheads="1"/>
          </p:cNvSpPr>
          <p:nvPr/>
        </p:nvSpPr>
        <p:spPr bwMode="auto">
          <a:xfrm>
            <a:off x="198921" y="829464"/>
            <a:ext cx="4457080" cy="707886"/>
          </a:xfrm>
          <a:prstGeom prst="rect">
            <a:avLst/>
          </a:prstGeom>
          <a:solidFill>
            <a:srgbClr val="92D050"/>
          </a:solidFill>
          <a:ln>
            <a:noFill/>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i="1" dirty="0">
                <a:latin typeface="+mn-lt"/>
              </a:rPr>
              <a:t>Envelope of several microscopic calculations: all predict the same trend!</a:t>
            </a:r>
          </a:p>
        </p:txBody>
      </p:sp>
      <p:sp>
        <p:nvSpPr>
          <p:cNvPr id="8" name="Rectangle 5">
            <a:extLst>
              <a:ext uri="{FF2B5EF4-FFF2-40B4-BE49-F238E27FC236}">
                <a16:creationId xmlns:a16="http://schemas.microsoft.com/office/drawing/2014/main" id="{A1D45106-5A4A-4276-9EC4-361825C4EC58}"/>
              </a:ext>
            </a:extLst>
          </p:cNvPr>
          <p:cNvSpPr>
            <a:spLocks noChangeArrowheads="1"/>
          </p:cNvSpPr>
          <p:nvPr/>
        </p:nvSpPr>
        <p:spPr bwMode="auto">
          <a:xfrm>
            <a:off x="1182660" y="1794086"/>
            <a:ext cx="16658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dirty="0">
                <a:solidFill>
                  <a:srgbClr val="0033CC"/>
                </a:solidFill>
                <a:latin typeface="+mn-lt"/>
                <a:sym typeface="Symbol" panose="05050102010706020507" pitchFamily="18" charset="2"/>
              </a:rPr>
              <a:t>repulsive </a:t>
            </a:r>
          </a:p>
          <a:p>
            <a:pPr algn="ctr" eaLnBrk="1" hangingPunct="1"/>
            <a:r>
              <a:rPr lang="en-US" altLang="en-US" sz="2000" b="1" dirty="0">
                <a:solidFill>
                  <a:srgbClr val="0033CC"/>
                </a:solidFill>
                <a:latin typeface="+mn-lt"/>
                <a:sym typeface="Symbol" panose="05050102010706020507" pitchFamily="18" charset="2"/>
              </a:rPr>
              <a:t>K</a:t>
            </a:r>
            <a:r>
              <a:rPr lang="en-US" altLang="en-US" sz="2000" b="1" baseline="30000" dirty="0">
                <a:solidFill>
                  <a:srgbClr val="0033CC"/>
                </a:solidFill>
                <a:latin typeface="+mn-lt"/>
                <a:sym typeface="Symbol" panose="05050102010706020507" pitchFamily="18" charset="2"/>
              </a:rPr>
              <a:t>+</a:t>
            </a:r>
            <a:r>
              <a:rPr lang="en-US" altLang="en-US" sz="2000" b="1" dirty="0">
                <a:solidFill>
                  <a:srgbClr val="0033CC"/>
                </a:solidFill>
                <a:latin typeface="+mn-lt"/>
                <a:sym typeface="Symbol" panose="05050102010706020507" pitchFamily="18" charset="2"/>
              </a:rPr>
              <a:t> N potential</a:t>
            </a:r>
          </a:p>
        </p:txBody>
      </p:sp>
      <p:grpSp>
        <p:nvGrpSpPr>
          <p:cNvPr id="9" name="Group 8">
            <a:extLst>
              <a:ext uri="{FF2B5EF4-FFF2-40B4-BE49-F238E27FC236}">
                <a16:creationId xmlns:a16="http://schemas.microsoft.com/office/drawing/2014/main" id="{530C2825-3125-449B-9BDC-8606EF3ADA30}"/>
              </a:ext>
            </a:extLst>
          </p:cNvPr>
          <p:cNvGrpSpPr/>
          <p:nvPr/>
        </p:nvGrpSpPr>
        <p:grpSpPr>
          <a:xfrm>
            <a:off x="36391" y="5089816"/>
            <a:ext cx="4372477" cy="276999"/>
            <a:chOff x="125472" y="6279742"/>
            <a:chExt cx="3906264" cy="276999"/>
          </a:xfrm>
        </p:grpSpPr>
        <p:sp>
          <p:nvSpPr>
            <p:cNvPr id="10" name="TextBox 9">
              <a:extLst>
                <a:ext uri="{FF2B5EF4-FFF2-40B4-BE49-F238E27FC236}">
                  <a16:creationId xmlns:a16="http://schemas.microsoft.com/office/drawing/2014/main" id="{FDBB3271-4470-4CD5-AEE1-6FA99C9F82B1}"/>
                </a:ext>
              </a:extLst>
            </p:cNvPr>
            <p:cNvSpPr txBox="1"/>
            <p:nvPr/>
          </p:nvSpPr>
          <p:spPr>
            <a:xfrm>
              <a:off x="394709" y="6279742"/>
              <a:ext cx="3637027" cy="276999"/>
            </a:xfrm>
            <a:prstGeom prst="rect">
              <a:avLst/>
            </a:prstGeom>
            <a:noFill/>
          </p:spPr>
          <p:txBody>
            <a:bodyPr wrap="square" rtlCol="0">
              <a:spAutoFit/>
            </a:bodyPr>
            <a:lstStyle/>
            <a:p>
              <a:r>
                <a:rPr lang="en-GB" sz="1200" b="1" i="1" dirty="0"/>
                <a:t>Image and slide credits:  C. Sturm, GSI-Darmstadt</a:t>
              </a:r>
            </a:p>
          </p:txBody>
        </p:sp>
        <p:pic>
          <p:nvPicPr>
            <p:cNvPr id="11" name="Picture 10">
              <a:extLst>
                <a:ext uri="{FF2B5EF4-FFF2-40B4-BE49-F238E27FC236}">
                  <a16:creationId xmlns:a16="http://schemas.microsoft.com/office/drawing/2014/main" id="{5D498FF6-5447-4168-B2AC-BBA436A9BE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13" name="Rectangle 12">
            <a:extLst>
              <a:ext uri="{FF2B5EF4-FFF2-40B4-BE49-F238E27FC236}">
                <a16:creationId xmlns:a16="http://schemas.microsoft.com/office/drawing/2014/main" id="{01A3895C-7D64-4B73-BA0D-5294FD262877}"/>
              </a:ext>
            </a:extLst>
          </p:cNvPr>
          <p:cNvSpPr>
            <a:spLocks noChangeArrowheads="1"/>
          </p:cNvSpPr>
          <p:nvPr/>
        </p:nvSpPr>
        <p:spPr bwMode="auto">
          <a:xfrm>
            <a:off x="2109025" y="3534026"/>
            <a:ext cx="16282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dirty="0">
                <a:solidFill>
                  <a:srgbClr val="FF0000"/>
                </a:solidFill>
                <a:latin typeface="+mn-lt"/>
                <a:sym typeface="Symbol" panose="05050102010706020507" pitchFamily="18" charset="2"/>
              </a:rPr>
              <a:t>attractive </a:t>
            </a:r>
          </a:p>
          <a:p>
            <a:pPr algn="ctr" eaLnBrk="1" hangingPunct="1"/>
            <a:r>
              <a:rPr lang="en-US" altLang="en-US" sz="2000" b="1" dirty="0">
                <a:solidFill>
                  <a:srgbClr val="FF0000"/>
                </a:solidFill>
                <a:latin typeface="+mn-lt"/>
                <a:sym typeface="Symbol" panose="05050102010706020507" pitchFamily="18" charset="2"/>
              </a:rPr>
              <a:t>K</a:t>
            </a:r>
            <a:r>
              <a:rPr lang="en-US" altLang="en-US" sz="2000" b="1" baseline="30000" dirty="0">
                <a:solidFill>
                  <a:srgbClr val="FF0000"/>
                </a:solidFill>
                <a:latin typeface="+mn-lt"/>
                <a:sym typeface="Symbol" panose="05050102010706020507" pitchFamily="18" charset="2"/>
              </a:rPr>
              <a:t>-</a:t>
            </a:r>
            <a:r>
              <a:rPr lang="en-US" altLang="en-US" sz="2000" b="1" dirty="0">
                <a:solidFill>
                  <a:srgbClr val="FF0000"/>
                </a:solidFill>
                <a:latin typeface="+mn-lt"/>
                <a:sym typeface="Symbol" panose="05050102010706020507" pitchFamily="18" charset="2"/>
              </a:rPr>
              <a:t> N potential</a:t>
            </a:r>
          </a:p>
        </p:txBody>
      </p:sp>
      <p:grpSp>
        <p:nvGrpSpPr>
          <p:cNvPr id="23" name="Group 22">
            <a:extLst>
              <a:ext uri="{FF2B5EF4-FFF2-40B4-BE49-F238E27FC236}">
                <a16:creationId xmlns:a16="http://schemas.microsoft.com/office/drawing/2014/main" id="{123287BF-1E77-47AD-8FC4-2C7414A45B0F}"/>
              </a:ext>
            </a:extLst>
          </p:cNvPr>
          <p:cNvGrpSpPr/>
          <p:nvPr/>
        </p:nvGrpSpPr>
        <p:grpSpPr>
          <a:xfrm>
            <a:off x="4260734" y="4287902"/>
            <a:ext cx="2300288" cy="1362075"/>
            <a:chOff x="4458834" y="1719541"/>
            <a:chExt cx="2300288" cy="1362075"/>
          </a:xfrm>
        </p:grpSpPr>
        <p:grpSp>
          <p:nvGrpSpPr>
            <p:cNvPr id="14" name="Group 6">
              <a:extLst>
                <a:ext uri="{FF2B5EF4-FFF2-40B4-BE49-F238E27FC236}">
                  <a16:creationId xmlns:a16="http://schemas.microsoft.com/office/drawing/2014/main" id="{4C05A1BE-509D-401F-8844-57285BD94858}"/>
                </a:ext>
              </a:extLst>
            </p:cNvPr>
            <p:cNvGrpSpPr>
              <a:grpSpLocks/>
            </p:cNvGrpSpPr>
            <p:nvPr/>
          </p:nvGrpSpPr>
          <p:grpSpPr bwMode="auto">
            <a:xfrm>
              <a:off x="4841421" y="1719541"/>
              <a:ext cx="1917701" cy="1362075"/>
              <a:chOff x="3024" y="1730"/>
              <a:chExt cx="1208" cy="858"/>
            </a:xfrm>
          </p:grpSpPr>
          <p:sp>
            <p:nvSpPr>
              <p:cNvPr id="15" name="Freeform 7">
                <a:extLst>
                  <a:ext uri="{FF2B5EF4-FFF2-40B4-BE49-F238E27FC236}">
                    <a16:creationId xmlns:a16="http://schemas.microsoft.com/office/drawing/2014/main" id="{16F7C6F6-E3DA-40F6-9655-B586DBBCC00A}"/>
                  </a:ext>
                </a:extLst>
              </p:cNvPr>
              <p:cNvSpPr>
                <a:spLocks/>
              </p:cNvSpPr>
              <p:nvPr/>
            </p:nvSpPr>
            <p:spPr bwMode="auto">
              <a:xfrm>
                <a:off x="3024" y="2160"/>
                <a:ext cx="277" cy="8"/>
              </a:xfrm>
              <a:custGeom>
                <a:avLst/>
                <a:gdLst>
                  <a:gd name="T0" fmla="*/ 0 w 277"/>
                  <a:gd name="T1" fmla="*/ 8 h 8"/>
                  <a:gd name="T2" fmla="*/ 277 w 277"/>
                  <a:gd name="T3" fmla="*/ 0 h 8"/>
                  <a:gd name="T4" fmla="*/ 0 60000 65536"/>
                  <a:gd name="T5" fmla="*/ 0 60000 65536"/>
                </a:gdLst>
                <a:ahLst/>
                <a:cxnLst>
                  <a:cxn ang="T4">
                    <a:pos x="T0" y="T1"/>
                  </a:cxn>
                  <a:cxn ang="T5">
                    <a:pos x="T2" y="T3"/>
                  </a:cxn>
                </a:cxnLst>
                <a:rect l="0" t="0" r="r" b="b"/>
                <a:pathLst>
                  <a:path w="277" h="8">
                    <a:moveTo>
                      <a:pt x="0" y="8"/>
                    </a:moveTo>
                    <a:lnTo>
                      <a:pt x="277" y="0"/>
                    </a:lnTo>
                  </a:path>
                </a:pathLst>
              </a:custGeom>
              <a:noFill/>
              <a:ln w="381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
            <p:nvSpPr>
              <p:cNvPr id="16" name="Freeform 8">
                <a:extLst>
                  <a:ext uri="{FF2B5EF4-FFF2-40B4-BE49-F238E27FC236}">
                    <a16:creationId xmlns:a16="http://schemas.microsoft.com/office/drawing/2014/main" id="{CE7272B7-A424-402E-8997-33A7D67C7471}"/>
                  </a:ext>
                </a:extLst>
              </p:cNvPr>
              <p:cNvSpPr>
                <a:spLocks/>
              </p:cNvSpPr>
              <p:nvPr/>
            </p:nvSpPr>
            <p:spPr bwMode="auto">
              <a:xfrm>
                <a:off x="3696" y="2160"/>
                <a:ext cx="295" cy="4"/>
              </a:xfrm>
              <a:custGeom>
                <a:avLst/>
                <a:gdLst>
                  <a:gd name="T0" fmla="*/ 0 w 295"/>
                  <a:gd name="T1" fmla="*/ 4 h 4"/>
                  <a:gd name="T2" fmla="*/ 295 w 295"/>
                  <a:gd name="T3" fmla="*/ 0 h 4"/>
                  <a:gd name="T4" fmla="*/ 0 60000 65536"/>
                  <a:gd name="T5" fmla="*/ 0 60000 65536"/>
                </a:gdLst>
                <a:ahLst/>
                <a:cxnLst>
                  <a:cxn ang="T4">
                    <a:pos x="T0" y="T1"/>
                  </a:cxn>
                  <a:cxn ang="T5">
                    <a:pos x="T2" y="T3"/>
                  </a:cxn>
                </a:cxnLst>
                <a:rect l="0" t="0" r="r" b="b"/>
                <a:pathLst>
                  <a:path w="295" h="4">
                    <a:moveTo>
                      <a:pt x="0" y="4"/>
                    </a:moveTo>
                    <a:lnTo>
                      <a:pt x="295" y="0"/>
                    </a:lnTo>
                  </a:path>
                </a:pathLst>
              </a:custGeom>
              <a:noFill/>
              <a:ln w="381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
            <p:nvSpPr>
              <p:cNvPr id="17" name="Oval 9">
                <a:extLst>
                  <a:ext uri="{FF2B5EF4-FFF2-40B4-BE49-F238E27FC236}">
                    <a16:creationId xmlns:a16="http://schemas.microsoft.com/office/drawing/2014/main" id="{904659D8-EF51-4163-92B2-654A10EED598}"/>
                  </a:ext>
                </a:extLst>
              </p:cNvPr>
              <p:cNvSpPr>
                <a:spLocks noChangeArrowheads="1"/>
              </p:cNvSpPr>
              <p:nvPr/>
            </p:nvSpPr>
            <p:spPr bwMode="auto">
              <a:xfrm>
                <a:off x="3312" y="2016"/>
                <a:ext cx="377" cy="288"/>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ltLang="en-DE"/>
              </a:p>
            </p:txBody>
          </p:sp>
          <p:sp>
            <p:nvSpPr>
              <p:cNvPr id="18" name="Text Box 10">
                <a:extLst>
                  <a:ext uri="{FF2B5EF4-FFF2-40B4-BE49-F238E27FC236}">
                    <a16:creationId xmlns:a16="http://schemas.microsoft.com/office/drawing/2014/main" id="{BD1D5836-3B8B-4095-9059-9A4B9BC7EB18}"/>
                  </a:ext>
                </a:extLst>
              </p:cNvPr>
              <p:cNvSpPr txBox="1">
                <a:spLocks noChangeArrowheads="1"/>
              </p:cNvSpPr>
              <p:nvPr/>
            </p:nvSpPr>
            <p:spPr bwMode="auto">
              <a:xfrm>
                <a:off x="3124" y="1730"/>
                <a:ext cx="100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2400" b="1" dirty="0">
                    <a:latin typeface="+mn-lt"/>
                  </a:rPr>
                  <a:t>Λ</a:t>
                </a:r>
                <a:r>
                  <a:rPr lang="en-GB" altLang="en-US" sz="2400" b="1" dirty="0">
                    <a:latin typeface="+mn-lt"/>
                  </a:rPr>
                  <a:t> (1405)</a:t>
                </a:r>
              </a:p>
            </p:txBody>
          </p:sp>
          <p:sp>
            <p:nvSpPr>
              <p:cNvPr id="20" name="Text Box 12">
                <a:extLst>
                  <a:ext uri="{FF2B5EF4-FFF2-40B4-BE49-F238E27FC236}">
                    <a16:creationId xmlns:a16="http://schemas.microsoft.com/office/drawing/2014/main" id="{8B065636-77E0-48D9-99D6-E419056363BD}"/>
                  </a:ext>
                </a:extLst>
              </p:cNvPr>
              <p:cNvSpPr txBox="1">
                <a:spLocks noChangeArrowheads="1"/>
              </p:cNvSpPr>
              <p:nvPr/>
            </p:nvSpPr>
            <p:spPr bwMode="auto">
              <a:xfrm>
                <a:off x="3970" y="2000"/>
                <a:ext cx="26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400" b="1" dirty="0">
                    <a:latin typeface="+mn-lt"/>
                  </a:rPr>
                  <a:t>K</a:t>
                </a:r>
                <a:r>
                  <a:rPr lang="en-GB" altLang="en-US" sz="2400" b="1" baseline="30000" dirty="0">
                    <a:latin typeface="+mn-lt"/>
                  </a:rPr>
                  <a:t>-</a:t>
                </a:r>
              </a:p>
            </p:txBody>
          </p:sp>
          <p:sp>
            <p:nvSpPr>
              <p:cNvPr id="21" name="Text Box 13">
                <a:extLst>
                  <a:ext uri="{FF2B5EF4-FFF2-40B4-BE49-F238E27FC236}">
                    <a16:creationId xmlns:a16="http://schemas.microsoft.com/office/drawing/2014/main" id="{10FDB73F-3788-462F-B85F-4F6B5A7EACA7}"/>
                  </a:ext>
                </a:extLst>
              </p:cNvPr>
              <p:cNvSpPr txBox="1">
                <a:spLocks noChangeArrowheads="1"/>
              </p:cNvSpPr>
              <p:nvPr/>
            </p:nvSpPr>
            <p:spPr bwMode="auto">
              <a:xfrm>
                <a:off x="3365" y="2297"/>
                <a:ext cx="34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400" b="1" dirty="0">
                    <a:latin typeface="+mn-lt"/>
                  </a:rPr>
                  <a:t>N</a:t>
                </a:r>
                <a:r>
                  <a:rPr lang="en-GB" altLang="en-US" sz="2400" b="1" baseline="30000" dirty="0">
                    <a:latin typeface="+mn-lt"/>
                  </a:rPr>
                  <a:t>-1</a:t>
                </a:r>
                <a:endParaRPr lang="en-GB" altLang="en-US" sz="2400" b="1" dirty="0">
                  <a:latin typeface="+mn-lt"/>
                </a:endParaRPr>
              </a:p>
            </p:txBody>
          </p:sp>
        </p:grpSp>
        <p:sp>
          <p:nvSpPr>
            <p:cNvPr id="22" name="Text Box 12">
              <a:extLst>
                <a:ext uri="{FF2B5EF4-FFF2-40B4-BE49-F238E27FC236}">
                  <a16:creationId xmlns:a16="http://schemas.microsoft.com/office/drawing/2014/main" id="{68E8F5E0-5A75-489D-B8FF-A03D5E51D73D}"/>
                </a:ext>
              </a:extLst>
            </p:cNvPr>
            <p:cNvSpPr txBox="1">
              <a:spLocks noChangeArrowheads="1"/>
            </p:cNvSpPr>
            <p:nvPr/>
          </p:nvSpPr>
          <p:spPr bwMode="auto">
            <a:xfrm>
              <a:off x="4458834" y="2169101"/>
              <a:ext cx="4154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GB" altLang="en-US" sz="2400" b="1" dirty="0">
                  <a:latin typeface="+mn-lt"/>
                </a:rPr>
                <a:t>K</a:t>
              </a:r>
              <a:r>
                <a:rPr lang="en-GB" altLang="en-US" sz="2400" b="1" baseline="30000" dirty="0">
                  <a:latin typeface="+mn-lt"/>
                </a:rPr>
                <a:t>-</a:t>
              </a:r>
            </a:p>
          </p:txBody>
        </p:sp>
      </p:grpSp>
      <p:sp>
        <p:nvSpPr>
          <p:cNvPr id="24" name="Rectangle 23">
            <a:extLst>
              <a:ext uri="{FF2B5EF4-FFF2-40B4-BE49-F238E27FC236}">
                <a16:creationId xmlns:a16="http://schemas.microsoft.com/office/drawing/2014/main" id="{7C08094A-8C27-424B-82EE-C4FDB8370F51}"/>
              </a:ext>
            </a:extLst>
          </p:cNvPr>
          <p:cNvSpPr/>
          <p:nvPr/>
        </p:nvSpPr>
        <p:spPr>
          <a:xfrm>
            <a:off x="5812366" y="5128353"/>
            <a:ext cx="3827740" cy="1477328"/>
          </a:xfrm>
          <a:prstGeom prst="rect">
            <a:avLst/>
          </a:prstGeom>
        </p:spPr>
        <p:txBody>
          <a:bodyPr wrap="square">
            <a:spAutoFit/>
          </a:bodyPr>
          <a:lstStyle/>
          <a:p>
            <a:r>
              <a:rPr lang="en-US" b="1" dirty="0">
                <a:solidFill>
                  <a:srgbClr val="131413"/>
                </a:solidFill>
              </a:rPr>
              <a:t>K</a:t>
            </a:r>
            <a:r>
              <a:rPr lang="en-US" b="1" baseline="30000" dirty="0">
                <a:solidFill>
                  <a:srgbClr val="131413"/>
                </a:solidFill>
              </a:rPr>
              <a:t>-</a:t>
            </a:r>
            <a:r>
              <a:rPr lang="en-US" b="1" dirty="0">
                <a:solidFill>
                  <a:srgbClr val="131413"/>
                </a:solidFill>
              </a:rPr>
              <a:t> resonant around threshold and requires non-perturbative approaches</a:t>
            </a:r>
          </a:p>
          <a:p>
            <a:endParaRPr lang="en-US" b="1" dirty="0">
              <a:solidFill>
                <a:srgbClr val="131413"/>
              </a:solidFill>
            </a:endParaRPr>
          </a:p>
          <a:p>
            <a:r>
              <a:rPr lang="en-US" b="1" dirty="0"/>
              <a:t>Density dependency and off-shell behavior of the hyperon resonances?</a:t>
            </a:r>
            <a:endParaRPr lang="en-DE" b="1" dirty="0"/>
          </a:p>
        </p:txBody>
      </p:sp>
      <p:pic>
        <p:nvPicPr>
          <p:cNvPr id="25" name="Picture 24">
            <a:extLst>
              <a:ext uri="{FF2B5EF4-FFF2-40B4-BE49-F238E27FC236}">
                <a16:creationId xmlns:a16="http://schemas.microsoft.com/office/drawing/2014/main" id="{0460F2DF-EBFC-4517-A05F-7D06EFCE8DE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78676" y="765861"/>
            <a:ext cx="3875448" cy="2905631"/>
          </a:xfrm>
          <a:prstGeom prst="rect">
            <a:avLst/>
          </a:prstGeom>
        </p:spPr>
      </p:pic>
      <p:pic>
        <p:nvPicPr>
          <p:cNvPr id="26" name="Picture 8" descr="logo_final">
            <a:extLst>
              <a:ext uri="{FF2B5EF4-FFF2-40B4-BE49-F238E27FC236}">
                <a16:creationId xmlns:a16="http://schemas.microsoft.com/office/drawing/2014/main" id="{CC19881A-8BBD-41A7-9B8B-C5D23E8CE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0000" y="1073871"/>
            <a:ext cx="502143" cy="21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2B7FBDC0-F60A-4DDF-A17A-830DC78EEDF6}"/>
              </a:ext>
            </a:extLst>
          </p:cNvPr>
          <p:cNvSpPr/>
          <p:nvPr/>
        </p:nvSpPr>
        <p:spPr>
          <a:xfrm>
            <a:off x="4169505" y="1709181"/>
            <a:ext cx="3909171" cy="1477328"/>
          </a:xfrm>
          <a:prstGeom prst="rect">
            <a:avLst/>
          </a:prstGeom>
          <a:solidFill>
            <a:srgbClr val="FF0000">
              <a:alpha val="60000"/>
            </a:srgbClr>
          </a:solidFill>
          <a:ln w="38100">
            <a:solidFill>
              <a:schemeClr val="tx1"/>
            </a:solidFill>
          </a:ln>
        </p:spPr>
        <p:txBody>
          <a:bodyPr wrap="square">
            <a:spAutoFit/>
          </a:bodyPr>
          <a:lstStyle/>
          <a:p>
            <a:pPr algn="ctr"/>
            <a:r>
              <a:rPr lang="en-US" b="1" u="sng" dirty="0"/>
              <a:t>1. Effect on Production </a:t>
            </a:r>
            <a:r>
              <a:rPr lang="en-US" b="1" u="sng" dirty="0">
                <a:sym typeface="Wingdings" panose="05000000000000000000" pitchFamily="2" charset="2"/>
              </a:rPr>
              <a:t> Yield</a:t>
            </a:r>
          </a:p>
          <a:p>
            <a:pPr algn="ctr"/>
            <a:r>
              <a:rPr lang="en-US" b="1" dirty="0"/>
              <a:t>The results of the calculations depend on the density dependence of the</a:t>
            </a:r>
          </a:p>
          <a:p>
            <a:pPr algn="ctr"/>
            <a:r>
              <a:rPr lang="en-US" b="1" dirty="0"/>
              <a:t>cross section for strangeness exchange which is still a matter of investigations</a:t>
            </a:r>
          </a:p>
        </p:txBody>
      </p:sp>
      <p:grpSp>
        <p:nvGrpSpPr>
          <p:cNvPr id="31" name="Group 30">
            <a:extLst>
              <a:ext uri="{FF2B5EF4-FFF2-40B4-BE49-F238E27FC236}">
                <a16:creationId xmlns:a16="http://schemas.microsoft.com/office/drawing/2014/main" id="{E60C68B0-EBFA-497C-A6FC-72950C4B37DE}"/>
              </a:ext>
            </a:extLst>
          </p:cNvPr>
          <p:cNvGrpSpPr>
            <a:grpSpLocks noChangeAspect="1"/>
          </p:cNvGrpSpPr>
          <p:nvPr/>
        </p:nvGrpSpPr>
        <p:grpSpPr>
          <a:xfrm>
            <a:off x="9017312" y="3594802"/>
            <a:ext cx="2936812" cy="2935026"/>
            <a:chOff x="5208624" y="900252"/>
            <a:chExt cx="5266243" cy="5263041"/>
          </a:xfrm>
        </p:grpSpPr>
        <p:pic>
          <p:nvPicPr>
            <p:cNvPr id="29" name="Picture 28">
              <a:extLst>
                <a:ext uri="{FF2B5EF4-FFF2-40B4-BE49-F238E27FC236}">
                  <a16:creationId xmlns:a16="http://schemas.microsoft.com/office/drawing/2014/main" id="{C984E306-B55D-42C3-A59B-94861A76E1FE}"/>
                </a:ext>
              </a:extLst>
            </p:cNvPr>
            <p:cNvPicPr>
              <a:picLocks noChangeAspect="1"/>
            </p:cNvPicPr>
            <p:nvPr/>
          </p:nvPicPr>
          <p:blipFill rotWithShape="1">
            <a:blip r:embed="rId6">
              <a:clrChange>
                <a:clrFrom>
                  <a:srgbClr val="FFFFFF"/>
                </a:clrFrom>
                <a:clrTo>
                  <a:srgbClr val="FFFFFF">
                    <a:alpha val="0"/>
                  </a:srgbClr>
                </a:clrTo>
              </a:clrChange>
            </a:blip>
            <a:srcRect l="1" r="87582"/>
            <a:stretch/>
          </p:blipFill>
          <p:spPr>
            <a:xfrm>
              <a:off x="5208624" y="904758"/>
              <a:ext cx="1129663" cy="5258535"/>
            </a:xfrm>
            <a:prstGeom prst="rect">
              <a:avLst/>
            </a:prstGeom>
          </p:spPr>
        </p:pic>
        <p:pic>
          <p:nvPicPr>
            <p:cNvPr id="30" name="Picture 29">
              <a:extLst>
                <a:ext uri="{FF2B5EF4-FFF2-40B4-BE49-F238E27FC236}">
                  <a16:creationId xmlns:a16="http://schemas.microsoft.com/office/drawing/2014/main" id="{3BEA9B26-FC1E-4240-A9CF-7329CE507E18}"/>
                </a:ext>
              </a:extLst>
            </p:cNvPr>
            <p:cNvPicPr>
              <a:picLocks noChangeAspect="1"/>
            </p:cNvPicPr>
            <p:nvPr/>
          </p:nvPicPr>
          <p:blipFill rotWithShape="1">
            <a:blip r:embed="rId6">
              <a:clrChange>
                <a:clrFrom>
                  <a:srgbClr val="FFFFFF"/>
                </a:clrFrom>
                <a:clrTo>
                  <a:srgbClr val="FFFFFF">
                    <a:alpha val="0"/>
                  </a:srgbClr>
                </a:clrTo>
              </a:clrChange>
            </a:blip>
            <a:srcRect l="55251"/>
            <a:stretch/>
          </p:blipFill>
          <p:spPr>
            <a:xfrm>
              <a:off x="6403760" y="900252"/>
              <a:ext cx="4071107" cy="5258534"/>
            </a:xfrm>
            <a:prstGeom prst="rect">
              <a:avLst/>
            </a:prstGeom>
          </p:spPr>
        </p:pic>
      </p:grpSp>
      <p:pic>
        <p:nvPicPr>
          <p:cNvPr id="33" name="Picture 8" descr="logo_final">
            <a:extLst>
              <a:ext uri="{FF2B5EF4-FFF2-40B4-BE49-F238E27FC236}">
                <a16:creationId xmlns:a16="http://schemas.microsoft.com/office/drawing/2014/main" id="{23E98CE4-9C70-4610-AEB3-B987E19936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6499" y="5644301"/>
            <a:ext cx="502143" cy="21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0988C79E-B77F-4D80-BA94-6224FA1C2B09}"/>
              </a:ext>
            </a:extLst>
          </p:cNvPr>
          <p:cNvSpPr txBox="1"/>
          <p:nvPr/>
        </p:nvSpPr>
        <p:spPr>
          <a:xfrm>
            <a:off x="9647288" y="3715873"/>
            <a:ext cx="1361270" cy="461665"/>
          </a:xfrm>
          <a:prstGeom prst="rect">
            <a:avLst/>
          </a:prstGeom>
          <a:noFill/>
        </p:spPr>
        <p:txBody>
          <a:bodyPr wrap="none" rtlCol="0">
            <a:spAutoFit/>
          </a:bodyPr>
          <a:lstStyle/>
          <a:p>
            <a:r>
              <a:rPr lang="en-US" sz="1200"/>
              <a:t>Ni+Ni 1.93 AGeV</a:t>
            </a:r>
          </a:p>
          <a:p>
            <a:r>
              <a:rPr lang="en-US" sz="1200"/>
              <a:t>3.8 fm &lt; b &lt; 6.5 fm</a:t>
            </a:r>
            <a:endParaRPr lang="en-US" sz="1200" dirty="0"/>
          </a:p>
        </p:txBody>
      </p:sp>
      <p:sp>
        <p:nvSpPr>
          <p:cNvPr id="36" name="Rectangle 35">
            <a:extLst>
              <a:ext uri="{FF2B5EF4-FFF2-40B4-BE49-F238E27FC236}">
                <a16:creationId xmlns:a16="http://schemas.microsoft.com/office/drawing/2014/main" id="{5C031645-3C3C-4F2B-995A-6B92361D59E4}"/>
              </a:ext>
            </a:extLst>
          </p:cNvPr>
          <p:cNvSpPr/>
          <p:nvPr/>
        </p:nvSpPr>
        <p:spPr>
          <a:xfrm>
            <a:off x="10997637" y="5228316"/>
            <a:ext cx="627095" cy="307777"/>
          </a:xfrm>
          <a:prstGeom prst="rect">
            <a:avLst/>
          </a:prstGeom>
        </p:spPr>
        <p:txBody>
          <a:bodyPr wrap="none">
            <a:spAutoFit/>
          </a:bodyPr>
          <a:lstStyle/>
          <a:p>
            <a:pPr lvl="0"/>
            <a:r>
              <a:rPr lang="en-US" sz="1400" b="1" dirty="0">
                <a:solidFill>
                  <a:prstClr val="black"/>
                </a:solidFill>
              </a:rPr>
              <a:t>IQMD</a:t>
            </a:r>
            <a:endParaRPr lang="en-DE" sz="1400" b="1" dirty="0">
              <a:solidFill>
                <a:prstClr val="black"/>
              </a:solidFill>
            </a:endParaRPr>
          </a:p>
        </p:txBody>
      </p:sp>
      <p:sp>
        <p:nvSpPr>
          <p:cNvPr id="37" name="Rectangle 36">
            <a:extLst>
              <a:ext uri="{FF2B5EF4-FFF2-40B4-BE49-F238E27FC236}">
                <a16:creationId xmlns:a16="http://schemas.microsoft.com/office/drawing/2014/main" id="{E8D3ECA5-5644-4B48-9871-323818809CD8}"/>
              </a:ext>
            </a:extLst>
          </p:cNvPr>
          <p:cNvSpPr/>
          <p:nvPr/>
        </p:nvSpPr>
        <p:spPr>
          <a:xfrm>
            <a:off x="7439237" y="112013"/>
            <a:ext cx="3990195" cy="523220"/>
          </a:xfrm>
          <a:prstGeom prst="rect">
            <a:avLst/>
          </a:prstGeom>
          <a:solidFill>
            <a:srgbClr val="FFC000"/>
          </a:solidFill>
        </p:spPr>
        <p:txBody>
          <a:bodyPr wrap="none">
            <a:spAutoFit/>
          </a:bodyPr>
          <a:lstStyle/>
          <a:p>
            <a:r>
              <a:rPr lang="de-DE" altLang="en-US" sz="2800" b="1" dirty="0">
                <a:solidFill>
                  <a:srgbClr val="0000FE"/>
                </a:solidFill>
                <a:cs typeface="Arial" panose="020B0604020202020204" pitchFamily="34" charset="0"/>
              </a:rPr>
              <a:t>V</a:t>
            </a:r>
            <a:r>
              <a:rPr lang="en-US" altLang="en-US" sz="2800" b="1" baseline="-25000" dirty="0">
                <a:solidFill>
                  <a:srgbClr val="0000FE"/>
                </a:solidFill>
              </a:rPr>
              <a:t>K-N</a:t>
            </a:r>
            <a:r>
              <a:rPr lang="en-US" altLang="en-US" sz="2800" b="1" dirty="0">
                <a:solidFill>
                  <a:srgbClr val="0000FE"/>
                </a:solidFill>
              </a:rPr>
              <a:t> = - 80 ± </a:t>
            </a:r>
            <a:r>
              <a:rPr lang="en-US" altLang="en-US" sz="2800" b="1" dirty="0">
                <a:solidFill>
                  <a:srgbClr val="0000FE"/>
                </a:solidFill>
                <a:sym typeface="Symbol" panose="05050102010706020507" pitchFamily="18" charset="2"/>
              </a:rPr>
              <a:t>20</a:t>
            </a:r>
            <a:r>
              <a:rPr lang="en-US" altLang="en-US" sz="2800" b="1" dirty="0">
                <a:solidFill>
                  <a:srgbClr val="0000FE"/>
                </a:solidFill>
              </a:rPr>
              <a:t> </a:t>
            </a:r>
            <a:r>
              <a:rPr lang="en-US" altLang="en-US" sz="2800" b="1" dirty="0">
                <a:solidFill>
                  <a:srgbClr val="0000FE"/>
                </a:solidFill>
                <a:sym typeface="Symbol" panose="05050102010706020507" pitchFamily="18" charset="2"/>
              </a:rPr>
              <a:t>/</a:t>
            </a:r>
            <a:r>
              <a:rPr lang="en-US" altLang="en-US" sz="2800" b="1" baseline="-25000" dirty="0">
                <a:solidFill>
                  <a:srgbClr val="0000FE"/>
                </a:solidFill>
                <a:sym typeface="Symbol" panose="05050102010706020507" pitchFamily="18" charset="2"/>
              </a:rPr>
              <a:t>0</a:t>
            </a:r>
            <a:r>
              <a:rPr lang="en-US" altLang="en-US" sz="2800" b="1" dirty="0">
                <a:solidFill>
                  <a:srgbClr val="0000FE"/>
                </a:solidFill>
              </a:rPr>
              <a:t> MeV </a:t>
            </a:r>
            <a:endParaRPr lang="en-DE" sz="2800" b="1" dirty="0">
              <a:solidFill>
                <a:srgbClr val="0000FE"/>
              </a:solidFill>
            </a:endParaRPr>
          </a:p>
        </p:txBody>
      </p:sp>
      <p:sp>
        <p:nvSpPr>
          <p:cNvPr id="38" name="Rectangle 37">
            <a:extLst>
              <a:ext uri="{FF2B5EF4-FFF2-40B4-BE49-F238E27FC236}">
                <a16:creationId xmlns:a16="http://schemas.microsoft.com/office/drawing/2014/main" id="{89A97045-BF52-4611-BA08-BA0DE14C8F2C}"/>
              </a:ext>
            </a:extLst>
          </p:cNvPr>
          <p:cNvSpPr/>
          <p:nvPr/>
        </p:nvSpPr>
        <p:spPr>
          <a:xfrm>
            <a:off x="4193735" y="3344184"/>
            <a:ext cx="4185744" cy="923330"/>
          </a:xfrm>
          <a:prstGeom prst="rect">
            <a:avLst/>
          </a:prstGeom>
          <a:solidFill>
            <a:srgbClr val="FF0000">
              <a:alpha val="60000"/>
            </a:srgbClr>
          </a:solidFill>
          <a:ln w="38100">
            <a:solidFill>
              <a:schemeClr val="tx1"/>
            </a:solidFill>
          </a:ln>
        </p:spPr>
        <p:txBody>
          <a:bodyPr wrap="square">
            <a:spAutoFit/>
          </a:bodyPr>
          <a:lstStyle/>
          <a:p>
            <a:pPr algn="ctr"/>
            <a:r>
              <a:rPr lang="en-US" b="1" dirty="0"/>
              <a:t>2. </a:t>
            </a:r>
            <a:r>
              <a:rPr lang="en-US" b="1" u="sng" dirty="0"/>
              <a:t>Effect on Propagation </a:t>
            </a:r>
            <a:r>
              <a:rPr lang="en-US" b="1" u="sng" dirty="0">
                <a:sym typeface="Wingdings" panose="05000000000000000000" pitchFamily="2" charset="2"/>
              </a:rPr>
              <a:t> Angular Dist.</a:t>
            </a:r>
            <a:endParaRPr lang="en-US" b="1" u="sng" dirty="0"/>
          </a:p>
          <a:p>
            <a:pPr algn="ctr"/>
            <a:r>
              <a:rPr lang="en-US" b="1" dirty="0"/>
              <a:t>Preferential in-plane flow for K- suggests attractive potentials</a:t>
            </a:r>
          </a:p>
        </p:txBody>
      </p:sp>
      <p:grpSp>
        <p:nvGrpSpPr>
          <p:cNvPr id="39" name="Group 38">
            <a:extLst>
              <a:ext uri="{FF2B5EF4-FFF2-40B4-BE49-F238E27FC236}">
                <a16:creationId xmlns:a16="http://schemas.microsoft.com/office/drawing/2014/main" id="{15795092-1B7E-471E-987F-A02ED0270DB5}"/>
              </a:ext>
            </a:extLst>
          </p:cNvPr>
          <p:cNvGrpSpPr/>
          <p:nvPr/>
        </p:nvGrpSpPr>
        <p:grpSpPr>
          <a:xfrm>
            <a:off x="64900" y="5923952"/>
            <a:ext cx="5527102" cy="646331"/>
            <a:chOff x="125472" y="6279742"/>
            <a:chExt cx="4937778" cy="646331"/>
          </a:xfrm>
        </p:grpSpPr>
        <p:sp>
          <p:nvSpPr>
            <p:cNvPr id="40" name="TextBox 39">
              <a:extLst>
                <a:ext uri="{FF2B5EF4-FFF2-40B4-BE49-F238E27FC236}">
                  <a16:creationId xmlns:a16="http://schemas.microsoft.com/office/drawing/2014/main" id="{45CB56DD-BEF9-4323-A88A-D369B8ED6113}"/>
                </a:ext>
              </a:extLst>
            </p:cNvPr>
            <p:cNvSpPr txBox="1"/>
            <p:nvPr/>
          </p:nvSpPr>
          <p:spPr>
            <a:xfrm>
              <a:off x="394710" y="6279742"/>
              <a:ext cx="4668540" cy="646331"/>
            </a:xfrm>
            <a:prstGeom prst="rect">
              <a:avLst/>
            </a:prstGeom>
            <a:noFill/>
          </p:spPr>
          <p:txBody>
            <a:bodyPr wrap="square" rtlCol="0">
              <a:spAutoFit/>
            </a:bodyPr>
            <a:lstStyle/>
            <a:p>
              <a:r>
                <a:rPr lang="en-GB" sz="1200" b="1" i="1" dirty="0"/>
                <a:t>Image credit (Right-Bottom):  </a:t>
              </a:r>
              <a:r>
                <a:rPr lang="fr-FR" sz="1200" b="1" i="1" dirty="0"/>
                <a:t> </a:t>
              </a:r>
            </a:p>
            <a:p>
              <a:r>
                <a:rPr lang="fr-FR" sz="1200" b="1" i="1" dirty="0"/>
                <a:t>Data: F. </a:t>
              </a:r>
              <a:r>
                <a:rPr lang="fr-FR" sz="1200" b="1" i="1" dirty="0" err="1"/>
                <a:t>Uhlig</a:t>
              </a:r>
              <a:r>
                <a:rPr lang="fr-FR" sz="1200" b="1" i="1" dirty="0"/>
                <a:t> et al., (</a:t>
              </a:r>
              <a:r>
                <a:rPr lang="fr-FR" sz="1200" b="1" i="1" dirty="0" err="1"/>
                <a:t>KaoS</a:t>
              </a:r>
              <a:r>
                <a:rPr lang="fr-FR" sz="1200" b="1" i="1" dirty="0"/>
                <a:t> Collaboration), Phys. </a:t>
              </a:r>
              <a:r>
                <a:rPr lang="fr-FR" sz="1200" b="1" i="1" dirty="0" err="1"/>
                <a:t>Rev</a:t>
              </a:r>
              <a:r>
                <a:rPr lang="fr-FR" sz="1200" b="1" i="1" dirty="0"/>
                <a:t>. </a:t>
              </a:r>
              <a:r>
                <a:rPr lang="fr-FR" sz="1200" b="1" i="1" dirty="0" err="1"/>
                <a:t>Lett</a:t>
              </a:r>
              <a:r>
                <a:rPr lang="fr-FR" sz="1200" b="1" i="1" dirty="0"/>
                <a:t>. 95 (2005) 012301 </a:t>
              </a:r>
            </a:p>
            <a:p>
              <a:r>
                <a:rPr lang="fr-FR" sz="1200" b="1" i="1" dirty="0" err="1"/>
                <a:t>Calculations</a:t>
              </a:r>
              <a:r>
                <a:rPr lang="fr-FR" sz="1200" b="1" i="1" dirty="0"/>
                <a:t>:	C. </a:t>
              </a:r>
              <a:r>
                <a:rPr lang="fr-FR" sz="1200" b="1" i="1" dirty="0" err="1"/>
                <a:t>Hartnack</a:t>
              </a:r>
              <a:r>
                <a:rPr lang="fr-FR" sz="1200" b="1" i="1" dirty="0"/>
                <a:t>, J. </a:t>
              </a:r>
              <a:r>
                <a:rPr lang="fr-FR" sz="1200" b="1" i="1" dirty="0" err="1"/>
                <a:t>Aichelin</a:t>
              </a:r>
              <a:r>
                <a:rPr lang="fr-FR" sz="1200" b="1" i="1" dirty="0"/>
                <a:t>, J. Phys. G 28, 1649 (2002)</a:t>
              </a:r>
            </a:p>
          </p:txBody>
        </p:sp>
        <p:pic>
          <p:nvPicPr>
            <p:cNvPr id="41" name="Picture 40">
              <a:extLst>
                <a:ext uri="{FF2B5EF4-FFF2-40B4-BE49-F238E27FC236}">
                  <a16:creationId xmlns:a16="http://schemas.microsoft.com/office/drawing/2014/main" id="{849A5070-A245-4B6D-B1E5-29C897C3A8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grpSp>
        <p:nvGrpSpPr>
          <p:cNvPr id="42" name="Group 41">
            <a:extLst>
              <a:ext uri="{FF2B5EF4-FFF2-40B4-BE49-F238E27FC236}">
                <a16:creationId xmlns:a16="http://schemas.microsoft.com/office/drawing/2014/main" id="{89DB70A5-F402-43FD-95F7-46634D464EFF}"/>
              </a:ext>
            </a:extLst>
          </p:cNvPr>
          <p:cNvGrpSpPr/>
          <p:nvPr/>
        </p:nvGrpSpPr>
        <p:grpSpPr>
          <a:xfrm>
            <a:off x="51554" y="5468637"/>
            <a:ext cx="5014498" cy="461665"/>
            <a:chOff x="125472" y="6279742"/>
            <a:chExt cx="4479830" cy="461665"/>
          </a:xfrm>
        </p:grpSpPr>
        <p:sp>
          <p:nvSpPr>
            <p:cNvPr id="43" name="TextBox 42">
              <a:extLst>
                <a:ext uri="{FF2B5EF4-FFF2-40B4-BE49-F238E27FC236}">
                  <a16:creationId xmlns:a16="http://schemas.microsoft.com/office/drawing/2014/main" id="{F30EF47A-18CE-4898-AB57-D8DEF71667CB}"/>
                </a:ext>
              </a:extLst>
            </p:cNvPr>
            <p:cNvSpPr txBox="1"/>
            <p:nvPr/>
          </p:nvSpPr>
          <p:spPr>
            <a:xfrm>
              <a:off x="394710" y="6279742"/>
              <a:ext cx="4210592" cy="461665"/>
            </a:xfrm>
            <a:prstGeom prst="rect">
              <a:avLst/>
            </a:prstGeom>
            <a:noFill/>
          </p:spPr>
          <p:txBody>
            <a:bodyPr wrap="square" rtlCol="0">
              <a:spAutoFit/>
            </a:bodyPr>
            <a:lstStyle/>
            <a:p>
              <a:r>
                <a:rPr lang="en-GB" sz="1200" b="1" i="1" dirty="0"/>
                <a:t>Image credit (Right-Top):  </a:t>
              </a:r>
            </a:p>
            <a:p>
              <a:r>
                <a:rPr lang="fr-FR" sz="1200" b="1" i="1" dirty="0"/>
                <a:t>Data: M. Menzel et al., (</a:t>
              </a:r>
              <a:r>
                <a:rPr lang="fr-FR" sz="1200" b="1" i="1" dirty="0" err="1"/>
                <a:t>KaoS</a:t>
              </a:r>
              <a:r>
                <a:rPr lang="fr-FR" sz="1200" b="1" i="1" dirty="0"/>
                <a:t> Collab.),  Phys. </a:t>
              </a:r>
              <a:r>
                <a:rPr lang="fr-FR" sz="1200" b="1" i="1" dirty="0" err="1"/>
                <a:t>Lett</a:t>
              </a:r>
              <a:r>
                <a:rPr lang="fr-FR" sz="1200" b="1" i="1" dirty="0"/>
                <a:t>. B 495 (2000) 26</a:t>
              </a:r>
            </a:p>
          </p:txBody>
        </p:sp>
        <p:pic>
          <p:nvPicPr>
            <p:cNvPr id="44" name="Picture 43">
              <a:extLst>
                <a:ext uri="{FF2B5EF4-FFF2-40B4-BE49-F238E27FC236}">
                  <a16:creationId xmlns:a16="http://schemas.microsoft.com/office/drawing/2014/main" id="{DFDD9BD5-3F66-4325-BE0E-8A401C083F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Tree>
    <p:extLst>
      <p:ext uri="{BB962C8B-B14F-4D97-AF65-F5344CB8AC3E}">
        <p14:creationId xmlns:p14="http://schemas.microsoft.com/office/powerpoint/2010/main" val="34688498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2E19-9BCA-475E-8B89-82360B0A7B7A}"/>
              </a:ext>
            </a:extLst>
          </p:cNvPr>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DE" dirty="0"/>
          </a:p>
        </p:txBody>
      </p:sp>
      <p:sp>
        <p:nvSpPr>
          <p:cNvPr id="3" name="Date Placeholder 2">
            <a:extLst>
              <a:ext uri="{FF2B5EF4-FFF2-40B4-BE49-F238E27FC236}">
                <a16:creationId xmlns:a16="http://schemas.microsoft.com/office/drawing/2014/main" id="{19EC886A-3597-4901-82EA-95CEDB731707}"/>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32E91D28-B4BE-4991-B148-86636297439F}"/>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9965250E-02FF-4453-ABF8-F67D23F8ED4D}"/>
              </a:ext>
            </a:extLst>
          </p:cNvPr>
          <p:cNvSpPr>
            <a:spLocks noGrp="1"/>
          </p:cNvSpPr>
          <p:nvPr>
            <p:ph type="sldNum" sz="quarter" idx="12"/>
          </p:nvPr>
        </p:nvSpPr>
        <p:spPr/>
        <p:txBody>
          <a:bodyPr/>
          <a:lstStyle/>
          <a:p>
            <a:fld id="{2A4535BA-AEF2-4785-BF1B-EDE950106C20}" type="slidenum">
              <a:rPr lang="en-GB" smtClean="0"/>
              <a:pPr/>
              <a:t>97</a:t>
            </a:fld>
            <a:endParaRPr lang="en-GB" dirty="0"/>
          </a:p>
        </p:txBody>
      </p:sp>
      <p:grpSp>
        <p:nvGrpSpPr>
          <p:cNvPr id="7" name="Group 37">
            <a:extLst>
              <a:ext uri="{FF2B5EF4-FFF2-40B4-BE49-F238E27FC236}">
                <a16:creationId xmlns:a16="http://schemas.microsoft.com/office/drawing/2014/main" id="{131D61E3-99BB-4879-A4DD-88DC37CC1E1F}"/>
              </a:ext>
            </a:extLst>
          </p:cNvPr>
          <p:cNvGrpSpPr>
            <a:grpSpLocks/>
          </p:cNvGrpSpPr>
          <p:nvPr/>
        </p:nvGrpSpPr>
        <p:grpSpPr bwMode="auto">
          <a:xfrm>
            <a:off x="47998" y="771158"/>
            <a:ext cx="4354511" cy="5656263"/>
            <a:chOff x="3012" y="614"/>
            <a:chExt cx="2743" cy="3563"/>
          </a:xfrm>
        </p:grpSpPr>
        <p:pic>
          <p:nvPicPr>
            <p:cNvPr id="8" name="Picture 24">
              <a:extLst>
                <a:ext uri="{FF2B5EF4-FFF2-40B4-BE49-F238E27FC236}">
                  <a16:creationId xmlns:a16="http://schemas.microsoft.com/office/drawing/2014/main" id="{D89A3F1A-1CAF-4504-8C97-7D0343AB5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 y="799"/>
              <a:ext cx="2181" cy="2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5" descr="logo_final">
              <a:extLst>
                <a:ext uri="{FF2B5EF4-FFF2-40B4-BE49-F238E27FC236}">
                  <a16:creationId xmlns:a16="http://schemas.microsoft.com/office/drawing/2014/main" id="{5123FA36-3326-4FD2-80BF-26F4B555B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 y="845"/>
              <a:ext cx="3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6">
              <a:extLst>
                <a:ext uri="{FF2B5EF4-FFF2-40B4-BE49-F238E27FC236}">
                  <a16:creationId xmlns:a16="http://schemas.microsoft.com/office/drawing/2014/main" id="{2D3DE7B0-D3F5-4B73-A90A-91094F08EBA0}"/>
                </a:ext>
              </a:extLst>
            </p:cNvPr>
            <p:cNvSpPr txBox="1">
              <a:spLocks noChangeArrowheads="1"/>
            </p:cNvSpPr>
            <p:nvPr/>
          </p:nvSpPr>
          <p:spPr bwMode="auto">
            <a:xfrm>
              <a:off x="3243" y="3777"/>
              <a:ext cx="250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b="1" dirty="0">
                  <a:latin typeface="+mn-lt"/>
                </a:rPr>
                <a:t>M:  multiplicity = number / per collision</a:t>
              </a:r>
            </a:p>
          </p:txBody>
        </p:sp>
        <p:grpSp>
          <p:nvGrpSpPr>
            <p:cNvPr id="11" name="Group 34">
              <a:extLst>
                <a:ext uri="{FF2B5EF4-FFF2-40B4-BE49-F238E27FC236}">
                  <a16:creationId xmlns:a16="http://schemas.microsoft.com/office/drawing/2014/main" id="{70B7DBCB-4A07-4F5D-8723-090BADD89ED5}"/>
                </a:ext>
              </a:extLst>
            </p:cNvPr>
            <p:cNvGrpSpPr>
              <a:grpSpLocks/>
            </p:cNvGrpSpPr>
            <p:nvPr/>
          </p:nvGrpSpPr>
          <p:grpSpPr bwMode="auto">
            <a:xfrm>
              <a:off x="3360" y="3294"/>
              <a:ext cx="2031" cy="418"/>
              <a:chOff x="3360" y="3294"/>
              <a:chExt cx="2031" cy="418"/>
            </a:xfrm>
          </p:grpSpPr>
          <p:sp>
            <p:nvSpPr>
              <p:cNvPr id="14" name="Text Box 27">
                <a:extLst>
                  <a:ext uri="{FF2B5EF4-FFF2-40B4-BE49-F238E27FC236}">
                    <a16:creationId xmlns:a16="http://schemas.microsoft.com/office/drawing/2014/main" id="{9DF2E8B8-A10C-4D4A-B86A-8E9C59E56FE1}"/>
                  </a:ext>
                </a:extLst>
              </p:cNvPr>
              <p:cNvSpPr txBox="1">
                <a:spLocks noChangeArrowheads="1"/>
              </p:cNvSpPr>
              <p:nvPr/>
            </p:nvSpPr>
            <p:spPr bwMode="auto">
              <a:xfrm>
                <a:off x="4769" y="3336"/>
                <a:ext cx="62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1600" b="1" dirty="0">
                    <a:latin typeface="+mn-lt"/>
                  </a:rPr>
                  <a:t>Central </a:t>
                </a:r>
              </a:p>
              <a:p>
                <a:pPr eaLnBrk="1" hangingPunct="1"/>
                <a:r>
                  <a:rPr lang="en-US" altLang="en-US" sz="1600" b="1" dirty="0">
                    <a:latin typeface="+mn-lt"/>
                  </a:rPr>
                  <a:t>Collisions</a:t>
                </a:r>
              </a:p>
            </p:txBody>
          </p:sp>
          <p:sp>
            <p:nvSpPr>
              <p:cNvPr id="15" name="Line 28">
                <a:extLst>
                  <a:ext uri="{FF2B5EF4-FFF2-40B4-BE49-F238E27FC236}">
                    <a16:creationId xmlns:a16="http://schemas.microsoft.com/office/drawing/2014/main" id="{38385698-A1FC-49B3-BF30-163BFAB81AB7}"/>
                  </a:ext>
                </a:extLst>
              </p:cNvPr>
              <p:cNvSpPr>
                <a:spLocks noChangeShapeType="1"/>
              </p:cNvSpPr>
              <p:nvPr/>
            </p:nvSpPr>
            <p:spPr bwMode="auto">
              <a:xfrm>
                <a:off x="3381" y="3294"/>
                <a:ext cx="1769"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16" name="Text Box 29">
                <a:extLst>
                  <a:ext uri="{FF2B5EF4-FFF2-40B4-BE49-F238E27FC236}">
                    <a16:creationId xmlns:a16="http://schemas.microsoft.com/office/drawing/2014/main" id="{90FCB34B-A786-48AD-9168-96AB3AB36D79}"/>
                  </a:ext>
                </a:extLst>
              </p:cNvPr>
              <p:cNvSpPr txBox="1">
                <a:spLocks noChangeArrowheads="1"/>
              </p:cNvSpPr>
              <p:nvPr/>
            </p:nvSpPr>
            <p:spPr bwMode="auto">
              <a:xfrm>
                <a:off x="3360" y="3344"/>
                <a:ext cx="66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1600" b="1" dirty="0">
                    <a:latin typeface="+mn-lt"/>
                  </a:rPr>
                  <a:t>Peripheral</a:t>
                </a:r>
              </a:p>
              <a:p>
                <a:pPr eaLnBrk="1" hangingPunct="1"/>
                <a:r>
                  <a:rPr lang="en-US" altLang="en-US" sz="1600" b="1" dirty="0">
                    <a:latin typeface="+mn-lt"/>
                  </a:rPr>
                  <a:t>Collisions</a:t>
                </a:r>
              </a:p>
            </p:txBody>
          </p:sp>
        </p:grpSp>
        <p:sp>
          <p:nvSpPr>
            <p:cNvPr id="12" name="Text Box 30">
              <a:extLst>
                <a:ext uri="{FF2B5EF4-FFF2-40B4-BE49-F238E27FC236}">
                  <a16:creationId xmlns:a16="http://schemas.microsoft.com/office/drawing/2014/main" id="{8EB106DD-9976-4E1E-9E5B-79BE1459C7FB}"/>
                </a:ext>
              </a:extLst>
            </p:cNvPr>
            <p:cNvSpPr txBox="1">
              <a:spLocks noChangeArrowheads="1"/>
            </p:cNvSpPr>
            <p:nvPr/>
          </p:nvSpPr>
          <p:spPr bwMode="auto">
            <a:xfrm>
              <a:off x="3243" y="3944"/>
              <a:ext cx="2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b="1">
                  <a:latin typeface="+mn-lt"/>
                </a:rPr>
                <a:t>A</a:t>
              </a:r>
              <a:r>
                <a:rPr lang="en-US" altLang="en-US" b="1" baseline="-25000">
                  <a:latin typeface="+mn-lt"/>
                </a:rPr>
                <a:t>part</a:t>
              </a:r>
              <a:r>
                <a:rPr lang="en-US" altLang="en-US" b="1">
                  <a:latin typeface="+mn-lt"/>
                </a:rPr>
                <a:t> :  number of participating nucleons</a:t>
              </a:r>
            </a:p>
          </p:txBody>
        </p:sp>
        <p:sp>
          <p:nvSpPr>
            <p:cNvPr id="13" name="Text Box 33">
              <a:extLst>
                <a:ext uri="{FF2B5EF4-FFF2-40B4-BE49-F238E27FC236}">
                  <a16:creationId xmlns:a16="http://schemas.microsoft.com/office/drawing/2014/main" id="{A79DC55D-63CB-43C8-910A-20B38BC80CC3}"/>
                </a:ext>
              </a:extLst>
            </p:cNvPr>
            <p:cNvSpPr txBox="1">
              <a:spLocks noChangeArrowheads="1"/>
            </p:cNvSpPr>
            <p:nvPr/>
          </p:nvSpPr>
          <p:spPr bwMode="auto">
            <a:xfrm>
              <a:off x="3321" y="614"/>
              <a:ext cx="19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b="1">
                  <a:solidFill>
                    <a:srgbClr val="FF0000"/>
                  </a:solidFill>
                  <a:latin typeface="+mn-lt"/>
                </a:rPr>
                <a:t>“Subthreshold” K</a:t>
              </a:r>
              <a:r>
                <a:rPr lang="en-US" altLang="en-US" b="1" baseline="30000">
                  <a:solidFill>
                    <a:srgbClr val="FF0000"/>
                  </a:solidFill>
                  <a:latin typeface="+mn-lt"/>
                </a:rPr>
                <a:t>+</a:t>
              </a:r>
              <a:r>
                <a:rPr lang="en-US" altLang="en-US" b="1">
                  <a:solidFill>
                    <a:srgbClr val="FF0000"/>
                  </a:solidFill>
                  <a:latin typeface="+mn-lt"/>
                </a:rPr>
                <a:t> production</a:t>
              </a:r>
            </a:p>
          </p:txBody>
        </p:sp>
      </p:grpSp>
      <p:grpSp>
        <p:nvGrpSpPr>
          <p:cNvPr id="17" name="Group 9">
            <a:extLst>
              <a:ext uri="{FF2B5EF4-FFF2-40B4-BE49-F238E27FC236}">
                <a16:creationId xmlns:a16="http://schemas.microsoft.com/office/drawing/2014/main" id="{942245D9-F77C-4F71-9FF5-EBFF224AA6F6}"/>
              </a:ext>
            </a:extLst>
          </p:cNvPr>
          <p:cNvGrpSpPr>
            <a:grpSpLocks/>
          </p:cNvGrpSpPr>
          <p:nvPr/>
        </p:nvGrpSpPr>
        <p:grpSpPr bwMode="auto">
          <a:xfrm>
            <a:off x="4656004" y="932915"/>
            <a:ext cx="7372836" cy="5248274"/>
            <a:chOff x="1155" y="2030"/>
            <a:chExt cx="5031" cy="3306"/>
          </a:xfrm>
        </p:grpSpPr>
        <p:sp>
          <p:nvSpPr>
            <p:cNvPr id="18" name="Text Box 10">
              <a:extLst>
                <a:ext uri="{FF2B5EF4-FFF2-40B4-BE49-F238E27FC236}">
                  <a16:creationId xmlns:a16="http://schemas.microsoft.com/office/drawing/2014/main" id="{D1CFEC50-09E1-4E89-97C6-5318FE7A95A0}"/>
                </a:ext>
              </a:extLst>
            </p:cNvPr>
            <p:cNvSpPr txBox="1">
              <a:spLocks noChangeArrowheads="1"/>
            </p:cNvSpPr>
            <p:nvPr/>
          </p:nvSpPr>
          <p:spPr bwMode="auto">
            <a:xfrm>
              <a:off x="1155" y="3582"/>
              <a:ext cx="2624" cy="640"/>
            </a:xfrm>
            <a:prstGeom prst="rect">
              <a:avLst/>
            </a:prstGeom>
            <a:solidFill>
              <a:srgbClr val="92D050"/>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dirty="0">
                  <a:solidFill>
                    <a:srgbClr val="002060"/>
                  </a:solidFill>
                  <a:latin typeface="+mn-lt"/>
                </a:rPr>
                <a:t>Probability of multi step processes</a:t>
              </a:r>
            </a:p>
            <a:p>
              <a:pPr algn="ctr" eaLnBrk="1" hangingPunct="1"/>
              <a:r>
                <a:rPr lang="en-US" altLang="en-US" sz="2000" b="1" dirty="0">
                  <a:solidFill>
                    <a:srgbClr val="002060"/>
                  </a:solidFill>
                  <a:latin typeface="+mn-lt"/>
                </a:rPr>
                <a:t>increases nonlinearly with the </a:t>
              </a:r>
            </a:p>
            <a:p>
              <a:pPr algn="ctr" eaLnBrk="1" hangingPunct="1"/>
              <a:r>
                <a:rPr lang="en-US" altLang="en-US" sz="2000" b="1" dirty="0">
                  <a:solidFill>
                    <a:srgbClr val="002060"/>
                  </a:solidFill>
                  <a:latin typeface="+mn-lt"/>
                </a:rPr>
                <a:t>baryon density </a:t>
              </a:r>
            </a:p>
          </p:txBody>
        </p:sp>
        <p:pic>
          <p:nvPicPr>
            <p:cNvPr id="19" name="Picture 11">
              <a:extLst>
                <a:ext uri="{FF2B5EF4-FFF2-40B4-BE49-F238E27FC236}">
                  <a16:creationId xmlns:a16="http://schemas.microsoft.com/office/drawing/2014/main" id="{08D89B21-1767-4F66-B761-E0296B7B76E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2" y="2030"/>
              <a:ext cx="2459"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3">
              <a:extLst>
                <a:ext uri="{FF2B5EF4-FFF2-40B4-BE49-F238E27FC236}">
                  <a16:creationId xmlns:a16="http://schemas.microsoft.com/office/drawing/2014/main" id="{D543A204-B8E4-4422-9657-E19B2D8799F3}"/>
                </a:ext>
              </a:extLst>
            </p:cNvPr>
            <p:cNvSpPr txBox="1">
              <a:spLocks noChangeArrowheads="1"/>
            </p:cNvSpPr>
            <p:nvPr/>
          </p:nvSpPr>
          <p:spPr bwMode="auto">
            <a:xfrm>
              <a:off x="2178" y="4343"/>
              <a:ext cx="12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1600" b="1" dirty="0">
                <a:solidFill>
                  <a:srgbClr val="0000FF"/>
                </a:solidFill>
                <a:latin typeface="+mn-lt"/>
                <a:ea typeface="Arial Unicode MS" pitchFamily="34" charset="-128"/>
              </a:endParaRPr>
            </a:p>
          </p:txBody>
        </p:sp>
        <p:sp>
          <p:nvSpPr>
            <p:cNvPr id="22" name="Text Box 14">
              <a:extLst>
                <a:ext uri="{FF2B5EF4-FFF2-40B4-BE49-F238E27FC236}">
                  <a16:creationId xmlns:a16="http://schemas.microsoft.com/office/drawing/2014/main" id="{99221F6A-5DEA-4E2A-BC46-84E0CF29F491}"/>
                </a:ext>
              </a:extLst>
            </p:cNvPr>
            <p:cNvSpPr txBox="1">
              <a:spLocks noChangeArrowheads="1"/>
            </p:cNvSpPr>
            <p:nvPr/>
          </p:nvSpPr>
          <p:spPr bwMode="auto">
            <a:xfrm>
              <a:off x="4189" y="4696"/>
              <a:ext cx="1997"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000" b="1" u="sng" dirty="0">
                  <a:latin typeface="+mn-lt"/>
                </a:rPr>
                <a:t>IQMD:</a:t>
              </a:r>
              <a:r>
                <a:rPr lang="en-US" altLang="en-US" sz="2000" b="1" dirty="0">
                  <a:latin typeface="+mn-lt"/>
                </a:rPr>
                <a:t> </a:t>
              </a:r>
              <a:r>
                <a:rPr lang="en-US" altLang="en-US" sz="2000" b="1" dirty="0" err="1">
                  <a:latin typeface="+mn-lt"/>
                </a:rPr>
                <a:t>Au+Au</a:t>
              </a:r>
              <a:r>
                <a:rPr lang="en-US" altLang="en-US" sz="2000" b="1" dirty="0">
                  <a:latin typeface="+mn-lt"/>
                </a:rPr>
                <a:t> 1AGeV</a:t>
              </a:r>
            </a:p>
            <a:p>
              <a:pPr lvl="0"/>
              <a:r>
                <a:rPr lang="en-US" altLang="en-US" sz="2000" b="1" dirty="0">
                  <a:solidFill>
                    <a:srgbClr val="0000FF"/>
                  </a:solidFill>
                  <a:latin typeface="Calibri" panose="020F0502020204030204"/>
                </a:rPr>
                <a:t>stiff </a:t>
              </a:r>
              <a:r>
                <a:rPr lang="en-US" altLang="en-US" sz="2000" b="1" dirty="0" err="1">
                  <a:solidFill>
                    <a:srgbClr val="0000FF"/>
                  </a:solidFill>
                  <a:latin typeface="Calibri" panose="020F0502020204030204"/>
                </a:rPr>
                <a:t>EoS</a:t>
              </a:r>
              <a:r>
                <a:rPr lang="en-US" altLang="en-US" sz="2000" b="1" dirty="0">
                  <a:solidFill>
                    <a:srgbClr val="0000FF"/>
                  </a:solidFill>
                  <a:latin typeface="Calibri" panose="020F0502020204030204"/>
                </a:rPr>
                <a:t>   </a:t>
              </a:r>
              <a:r>
                <a:rPr lang="en-US" altLang="en-US" sz="2000" b="1" dirty="0" err="1">
                  <a:solidFill>
                    <a:srgbClr val="0000FF"/>
                  </a:solidFill>
                  <a:latin typeface="Calibri" panose="020F0502020204030204"/>
                  <a:cs typeface="Times New Roman" panose="02020603050405020304" pitchFamily="18" charset="0"/>
                </a:rPr>
                <a:t>ρ</a:t>
              </a:r>
              <a:r>
                <a:rPr lang="en-US" altLang="en-US" sz="2000" b="1" baseline="-25000" dirty="0" err="1">
                  <a:solidFill>
                    <a:srgbClr val="0000FF"/>
                  </a:solidFill>
                  <a:latin typeface="Calibri" panose="020F0502020204030204"/>
                  <a:cs typeface="Times New Roman" panose="02020603050405020304" pitchFamily="18" charset="0"/>
                </a:rPr>
                <a:t>max</a:t>
              </a:r>
              <a:r>
                <a:rPr lang="en-US" altLang="en-US" sz="2000" b="1" dirty="0">
                  <a:solidFill>
                    <a:srgbClr val="0000FF"/>
                  </a:solidFill>
                  <a:latin typeface="Calibri" panose="020F0502020204030204"/>
                  <a:cs typeface="Times New Roman" panose="02020603050405020304" pitchFamily="18" charset="0"/>
                </a:rPr>
                <a:t> / ρ</a:t>
              </a:r>
              <a:r>
                <a:rPr lang="en-US" altLang="en-US" sz="2000" b="1" baseline="-25000" dirty="0">
                  <a:solidFill>
                    <a:srgbClr val="0000FF"/>
                  </a:solidFill>
                  <a:latin typeface="Calibri" panose="020F0502020204030204"/>
                  <a:cs typeface="Times New Roman" panose="02020603050405020304" pitchFamily="18" charset="0"/>
                </a:rPr>
                <a:t>0</a:t>
              </a:r>
              <a:r>
                <a:rPr lang="en-US" altLang="en-US" sz="2000" b="1" dirty="0">
                  <a:solidFill>
                    <a:srgbClr val="0000FF"/>
                  </a:solidFill>
                  <a:latin typeface="Calibri" panose="020F0502020204030204"/>
                  <a:cs typeface="Times New Roman" panose="02020603050405020304" pitchFamily="18" charset="0"/>
                </a:rPr>
                <a:t> </a:t>
              </a:r>
              <a:r>
                <a:rPr lang="en-US" altLang="en-US" sz="2000" b="1" dirty="0">
                  <a:solidFill>
                    <a:srgbClr val="0000FF"/>
                  </a:solidFill>
                  <a:latin typeface="Calibri" panose="020F0502020204030204"/>
                  <a:ea typeface="Arial Unicode MS" pitchFamily="34" charset="-128"/>
                </a:rPr>
                <a:t>≅ 2.7</a:t>
              </a:r>
            </a:p>
            <a:p>
              <a:pPr lvl="0"/>
              <a:r>
                <a:rPr lang="en-US" altLang="en-US" sz="2000" b="1" dirty="0">
                  <a:solidFill>
                    <a:srgbClr val="FF0000"/>
                  </a:solidFill>
                  <a:latin typeface="Calibri" panose="020F0502020204030204"/>
                </a:rPr>
                <a:t>soft </a:t>
              </a:r>
              <a:r>
                <a:rPr lang="en-US" altLang="en-US" sz="2000" b="1" dirty="0" err="1">
                  <a:solidFill>
                    <a:srgbClr val="FF0000"/>
                  </a:solidFill>
                  <a:latin typeface="Calibri" panose="020F0502020204030204"/>
                </a:rPr>
                <a:t>EoS</a:t>
              </a:r>
              <a:r>
                <a:rPr lang="en-US" altLang="en-US" sz="2000" b="1" dirty="0">
                  <a:solidFill>
                    <a:srgbClr val="FF0000"/>
                  </a:solidFill>
                  <a:latin typeface="Calibri" panose="020F0502020204030204"/>
                </a:rPr>
                <a:t>    </a:t>
              </a:r>
              <a:r>
                <a:rPr lang="en-US" altLang="en-US" sz="2000" b="1" dirty="0" err="1">
                  <a:solidFill>
                    <a:srgbClr val="FF0000"/>
                  </a:solidFill>
                  <a:latin typeface="Calibri" panose="020F0502020204030204"/>
                  <a:cs typeface="Times New Roman" panose="02020603050405020304" pitchFamily="18" charset="0"/>
                </a:rPr>
                <a:t>ρ</a:t>
              </a:r>
              <a:r>
                <a:rPr lang="en-US" altLang="en-US" sz="2000" b="1" baseline="-25000" dirty="0" err="1">
                  <a:solidFill>
                    <a:srgbClr val="FF0000"/>
                  </a:solidFill>
                  <a:latin typeface="Calibri" panose="020F0502020204030204"/>
                  <a:cs typeface="Times New Roman" panose="02020603050405020304" pitchFamily="18" charset="0"/>
                </a:rPr>
                <a:t>max</a:t>
              </a:r>
              <a:r>
                <a:rPr lang="en-US" altLang="en-US" sz="2000" b="1" dirty="0">
                  <a:solidFill>
                    <a:srgbClr val="FF0000"/>
                  </a:solidFill>
                  <a:latin typeface="Calibri" panose="020F0502020204030204"/>
                  <a:cs typeface="Times New Roman" panose="02020603050405020304" pitchFamily="18" charset="0"/>
                </a:rPr>
                <a:t> / ρ</a:t>
              </a:r>
              <a:r>
                <a:rPr lang="en-US" altLang="en-US" sz="2000" b="1" baseline="-25000" dirty="0">
                  <a:solidFill>
                    <a:srgbClr val="FF0000"/>
                  </a:solidFill>
                  <a:latin typeface="Calibri" panose="020F0502020204030204"/>
                  <a:cs typeface="Times New Roman" panose="02020603050405020304" pitchFamily="18" charset="0"/>
                </a:rPr>
                <a:t>0</a:t>
              </a:r>
              <a:r>
                <a:rPr lang="en-US" altLang="en-US" sz="2000" b="1" dirty="0">
                  <a:solidFill>
                    <a:srgbClr val="FF0000"/>
                  </a:solidFill>
                  <a:latin typeface="Calibri" panose="020F0502020204030204"/>
                  <a:cs typeface="Times New Roman" panose="02020603050405020304" pitchFamily="18" charset="0"/>
                </a:rPr>
                <a:t> </a:t>
              </a:r>
              <a:r>
                <a:rPr lang="en-US" altLang="en-US" sz="2000" b="1" dirty="0">
                  <a:solidFill>
                    <a:srgbClr val="FF0000"/>
                  </a:solidFill>
                  <a:latin typeface="Calibri" panose="020F0502020204030204"/>
                  <a:ea typeface="Arial Unicode MS" pitchFamily="34" charset="-128"/>
                </a:rPr>
                <a:t>≅ 3.1</a:t>
              </a:r>
            </a:p>
          </p:txBody>
        </p:sp>
      </p:grpSp>
      <p:sp>
        <p:nvSpPr>
          <p:cNvPr id="24" name="Text Box 3">
            <a:extLst>
              <a:ext uri="{FF2B5EF4-FFF2-40B4-BE49-F238E27FC236}">
                <a16:creationId xmlns:a16="http://schemas.microsoft.com/office/drawing/2014/main" id="{EE087A5F-3B38-492E-A768-230D2BECFF4C}"/>
              </a:ext>
            </a:extLst>
          </p:cNvPr>
          <p:cNvSpPr txBox="1">
            <a:spLocks noChangeArrowheads="1"/>
          </p:cNvSpPr>
          <p:nvPr/>
        </p:nvSpPr>
        <p:spPr bwMode="auto">
          <a:xfrm>
            <a:off x="3698623" y="1429972"/>
            <a:ext cx="4492547" cy="1015663"/>
          </a:xfrm>
          <a:prstGeom prst="rect">
            <a:avLst/>
          </a:prstGeom>
          <a:solidFill>
            <a:srgbClr val="92D050"/>
          </a:solidFill>
          <a:ln w="38100">
            <a:noFill/>
            <a:miter lim="800000"/>
            <a:headEnd/>
            <a:tailEnd/>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dirty="0">
                <a:solidFill>
                  <a:srgbClr val="002060"/>
                </a:solidFill>
                <a:latin typeface="+mn-lt"/>
              </a:rPr>
              <a:t>“Subthreshold” K</a:t>
            </a:r>
            <a:r>
              <a:rPr lang="en-US" altLang="en-US" sz="2000" b="1" baseline="30000" dirty="0">
                <a:solidFill>
                  <a:srgbClr val="002060"/>
                </a:solidFill>
                <a:latin typeface="+mn-lt"/>
              </a:rPr>
              <a:t>+</a:t>
            </a:r>
            <a:r>
              <a:rPr lang="en-US" altLang="en-US" sz="2000" b="1" dirty="0">
                <a:solidFill>
                  <a:srgbClr val="002060"/>
                </a:solidFill>
                <a:latin typeface="+mn-lt"/>
              </a:rPr>
              <a:t>  mesons predominantly produced  by collective effects </a:t>
            </a:r>
            <a:r>
              <a:rPr lang="en-US" altLang="en-US" sz="2000" b="1" dirty="0">
                <a:solidFill>
                  <a:srgbClr val="002060"/>
                </a:solidFill>
                <a:latin typeface="+mn-lt"/>
                <a:ea typeface="Arial Unicode MS" pitchFamily="34" charset="-128"/>
              </a:rPr>
              <a:t>→ </a:t>
            </a:r>
            <a:r>
              <a:rPr lang="en-US" altLang="en-US" sz="2000" b="1" dirty="0">
                <a:solidFill>
                  <a:srgbClr val="002060"/>
                </a:solidFill>
                <a:latin typeface="+mn-lt"/>
              </a:rPr>
              <a:t>multi step processes</a:t>
            </a:r>
          </a:p>
        </p:txBody>
      </p:sp>
      <p:sp>
        <p:nvSpPr>
          <p:cNvPr id="25" name="Arrow: Right 24">
            <a:extLst>
              <a:ext uri="{FF2B5EF4-FFF2-40B4-BE49-F238E27FC236}">
                <a16:creationId xmlns:a16="http://schemas.microsoft.com/office/drawing/2014/main" id="{5ACC60CD-2312-421A-B1DE-29696A1867AD}"/>
              </a:ext>
            </a:extLst>
          </p:cNvPr>
          <p:cNvSpPr/>
          <p:nvPr/>
        </p:nvSpPr>
        <p:spPr>
          <a:xfrm>
            <a:off x="3229620" y="1835147"/>
            <a:ext cx="424901" cy="283799"/>
          </a:xfrm>
          <a:prstGeom prst="rightArrow">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6" name="Arrow: Right 25">
            <a:extLst>
              <a:ext uri="{FF2B5EF4-FFF2-40B4-BE49-F238E27FC236}">
                <a16:creationId xmlns:a16="http://schemas.microsoft.com/office/drawing/2014/main" id="{3E889BC3-ACE9-4170-95E3-8025E8D25BB1}"/>
              </a:ext>
            </a:extLst>
          </p:cNvPr>
          <p:cNvSpPr/>
          <p:nvPr/>
        </p:nvSpPr>
        <p:spPr>
          <a:xfrm rot="10800000">
            <a:off x="8576498" y="3620916"/>
            <a:ext cx="424901" cy="283799"/>
          </a:xfrm>
          <a:prstGeom prst="rightArrow">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27" name="Group 26">
            <a:extLst>
              <a:ext uri="{FF2B5EF4-FFF2-40B4-BE49-F238E27FC236}">
                <a16:creationId xmlns:a16="http://schemas.microsoft.com/office/drawing/2014/main" id="{5F5DF566-E3D4-41C2-BC44-93EEE7BD6D33}"/>
              </a:ext>
            </a:extLst>
          </p:cNvPr>
          <p:cNvGrpSpPr/>
          <p:nvPr/>
        </p:nvGrpSpPr>
        <p:grpSpPr>
          <a:xfrm>
            <a:off x="7872261" y="6242477"/>
            <a:ext cx="4372477" cy="307777"/>
            <a:chOff x="125472" y="6279742"/>
            <a:chExt cx="3906264" cy="307777"/>
          </a:xfrm>
        </p:grpSpPr>
        <p:sp>
          <p:nvSpPr>
            <p:cNvPr id="28" name="TextBox 27">
              <a:extLst>
                <a:ext uri="{FF2B5EF4-FFF2-40B4-BE49-F238E27FC236}">
                  <a16:creationId xmlns:a16="http://schemas.microsoft.com/office/drawing/2014/main" id="{4C0200EA-BDD2-4D12-BF41-C60804CBC2E3}"/>
                </a:ext>
              </a:extLst>
            </p:cNvPr>
            <p:cNvSpPr txBox="1"/>
            <p:nvPr/>
          </p:nvSpPr>
          <p:spPr>
            <a:xfrm>
              <a:off x="394709" y="6279742"/>
              <a:ext cx="3637027" cy="307777"/>
            </a:xfrm>
            <a:prstGeom prst="rect">
              <a:avLst/>
            </a:prstGeom>
            <a:noFill/>
          </p:spPr>
          <p:txBody>
            <a:bodyPr wrap="square" rtlCol="0">
              <a:spAutoFit/>
            </a:bodyPr>
            <a:lstStyle/>
            <a:p>
              <a:r>
                <a:rPr lang="en-GB" sz="1400" b="1" i="1" dirty="0"/>
                <a:t>Image and slide credits:  C. Sturm, GSI-Darmstadt</a:t>
              </a:r>
            </a:p>
          </p:txBody>
        </p:sp>
        <p:pic>
          <p:nvPicPr>
            <p:cNvPr id="29" name="Picture 28">
              <a:extLst>
                <a:ext uri="{FF2B5EF4-FFF2-40B4-BE49-F238E27FC236}">
                  <a16:creationId xmlns:a16="http://schemas.microsoft.com/office/drawing/2014/main" id="{39D1C3CE-0007-426D-B9B7-D04F334AA1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Tree>
    <p:extLst>
      <p:ext uri="{BB962C8B-B14F-4D97-AF65-F5344CB8AC3E}">
        <p14:creationId xmlns:p14="http://schemas.microsoft.com/office/powerpoint/2010/main" val="2380453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90" name="Picture 6" descr="Ratio_IQMD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0" t="1756" r="5731" b="6661"/>
          <a:stretch/>
        </p:blipFill>
        <p:spPr bwMode="auto">
          <a:xfrm>
            <a:off x="7213723" y="1362753"/>
            <a:ext cx="4742530" cy="438210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9885473-480B-4228-A9D3-6F32FFFD915C}"/>
              </a:ext>
            </a:extLst>
          </p:cNvPr>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DE" dirty="0"/>
          </a:p>
        </p:txBody>
      </p:sp>
      <p:sp>
        <p:nvSpPr>
          <p:cNvPr id="7" name="Date Placeholder 6">
            <a:extLst>
              <a:ext uri="{FF2B5EF4-FFF2-40B4-BE49-F238E27FC236}">
                <a16:creationId xmlns:a16="http://schemas.microsoft.com/office/drawing/2014/main" id="{69A6A4D9-BA03-4229-B60B-C792E14A6FE3}"/>
              </a:ext>
            </a:extLst>
          </p:cNvPr>
          <p:cNvSpPr>
            <a:spLocks noGrp="1"/>
          </p:cNvSpPr>
          <p:nvPr>
            <p:ph type="dt" sz="half" idx="10"/>
          </p:nvPr>
        </p:nvSpPr>
        <p:spPr/>
        <p:txBody>
          <a:bodyPr/>
          <a:lstStyle/>
          <a:p>
            <a:r>
              <a:rPr lang="en-DE"/>
              <a:t>16/01/2020 - Hirschegg 2020</a:t>
            </a:r>
            <a:endParaRPr lang="en-GB" dirty="0"/>
          </a:p>
        </p:txBody>
      </p:sp>
      <p:sp>
        <p:nvSpPr>
          <p:cNvPr id="9" name="Footer Placeholder 8">
            <a:extLst>
              <a:ext uri="{FF2B5EF4-FFF2-40B4-BE49-F238E27FC236}">
                <a16:creationId xmlns:a16="http://schemas.microsoft.com/office/drawing/2014/main" id="{19B18B92-3CE9-4A43-81FD-0DB1ECEB2403}"/>
              </a:ext>
            </a:extLst>
          </p:cNvPr>
          <p:cNvSpPr>
            <a:spLocks noGrp="1"/>
          </p:cNvSpPr>
          <p:nvPr>
            <p:ph type="ftr" sz="quarter" idx="11"/>
          </p:nvPr>
        </p:nvSpPr>
        <p:spPr/>
        <p:txBody>
          <a:bodyPr/>
          <a:lstStyle/>
          <a:p>
            <a:r>
              <a:rPr lang="en-US"/>
              <a:t>K. Agarwal - Nuclear (and Neutron) EOS with CBM-FAIR</a:t>
            </a:r>
            <a:endParaRPr lang="en-GB" dirty="0"/>
          </a:p>
        </p:txBody>
      </p:sp>
      <p:sp>
        <p:nvSpPr>
          <p:cNvPr id="10" name="Slide Number Placeholder 9">
            <a:extLst>
              <a:ext uri="{FF2B5EF4-FFF2-40B4-BE49-F238E27FC236}">
                <a16:creationId xmlns:a16="http://schemas.microsoft.com/office/drawing/2014/main" id="{D94EFE81-308C-48E6-8BF4-7C679819C0F2}"/>
              </a:ext>
            </a:extLst>
          </p:cNvPr>
          <p:cNvSpPr>
            <a:spLocks noGrp="1"/>
          </p:cNvSpPr>
          <p:nvPr>
            <p:ph type="sldNum" sz="quarter" idx="12"/>
          </p:nvPr>
        </p:nvSpPr>
        <p:spPr/>
        <p:txBody>
          <a:bodyPr/>
          <a:lstStyle/>
          <a:p>
            <a:fld id="{2A4535BA-AEF2-4785-BF1B-EDE950106C20}" type="slidenum">
              <a:rPr lang="en-GB" smtClean="0"/>
              <a:pPr/>
              <a:t>98</a:t>
            </a:fld>
            <a:endParaRPr lang="en-GB" dirty="0"/>
          </a:p>
        </p:txBody>
      </p:sp>
      <p:grpSp>
        <p:nvGrpSpPr>
          <p:cNvPr id="16" name="Group 15">
            <a:extLst>
              <a:ext uri="{FF2B5EF4-FFF2-40B4-BE49-F238E27FC236}">
                <a16:creationId xmlns:a16="http://schemas.microsoft.com/office/drawing/2014/main" id="{2195A216-F140-468F-BA08-CC86CA657633}"/>
              </a:ext>
            </a:extLst>
          </p:cNvPr>
          <p:cNvGrpSpPr/>
          <p:nvPr/>
        </p:nvGrpSpPr>
        <p:grpSpPr>
          <a:xfrm>
            <a:off x="5976918" y="5808555"/>
            <a:ext cx="6455707" cy="738664"/>
            <a:chOff x="125472" y="6279742"/>
            <a:chExt cx="5767371" cy="738664"/>
          </a:xfrm>
        </p:grpSpPr>
        <p:sp>
          <p:nvSpPr>
            <p:cNvPr id="17" name="TextBox 16">
              <a:extLst>
                <a:ext uri="{FF2B5EF4-FFF2-40B4-BE49-F238E27FC236}">
                  <a16:creationId xmlns:a16="http://schemas.microsoft.com/office/drawing/2014/main" id="{D32E7652-11E2-4B6C-85C2-E9889A26094F}"/>
                </a:ext>
              </a:extLst>
            </p:cNvPr>
            <p:cNvSpPr txBox="1"/>
            <p:nvPr/>
          </p:nvSpPr>
          <p:spPr>
            <a:xfrm>
              <a:off x="394709" y="6279742"/>
              <a:ext cx="5498134" cy="738664"/>
            </a:xfrm>
            <a:prstGeom prst="rect">
              <a:avLst/>
            </a:prstGeom>
            <a:noFill/>
          </p:spPr>
          <p:txBody>
            <a:bodyPr wrap="square" rtlCol="0">
              <a:spAutoFit/>
            </a:bodyPr>
            <a:lstStyle/>
            <a:p>
              <a:pPr algn="just"/>
              <a:r>
                <a:rPr lang="en-GB" sz="1400" b="1" i="1" dirty="0"/>
                <a:t>Experiment:	</a:t>
              </a:r>
              <a:r>
                <a:rPr lang="fr-FR" sz="1400" b="1" i="1" dirty="0"/>
                <a:t>C. Sturm et al., (</a:t>
              </a:r>
              <a:r>
                <a:rPr lang="fr-FR" sz="1400" b="1" i="1" dirty="0" err="1"/>
                <a:t>KaoS</a:t>
              </a:r>
              <a:r>
                <a:rPr lang="fr-FR" sz="1400" b="1" i="1" dirty="0"/>
                <a:t> Collaboration)  Phys. </a:t>
              </a:r>
              <a:r>
                <a:rPr lang="fr-FR" sz="1400" b="1" i="1" dirty="0" err="1"/>
                <a:t>Rev</a:t>
              </a:r>
              <a:r>
                <a:rPr lang="fr-FR" sz="1400" b="1" i="1" dirty="0"/>
                <a:t>. </a:t>
              </a:r>
              <a:r>
                <a:rPr lang="fr-FR" sz="1400" b="1" i="1" dirty="0" err="1"/>
                <a:t>Lett</a:t>
              </a:r>
              <a:r>
                <a:rPr lang="fr-FR" sz="1400" b="1" i="1" dirty="0"/>
                <a:t>. 86 (2001) 39</a:t>
              </a:r>
              <a:endParaRPr lang="en-GB" sz="1400" b="1" i="1" dirty="0"/>
            </a:p>
            <a:p>
              <a:pPr algn="just"/>
              <a:r>
                <a:rPr lang="en-US" sz="1400" b="1" i="1" dirty="0"/>
                <a:t>Theory:	QMD  Ch. Fuchs et al., Phys. Rev. Lett. 86 (2001) 1974</a:t>
              </a:r>
            </a:p>
            <a:p>
              <a:pPr algn="just"/>
              <a:r>
                <a:rPr lang="en-US" sz="1400" b="1" i="1" dirty="0"/>
                <a:t>	IQMD Ch. </a:t>
              </a:r>
              <a:r>
                <a:rPr lang="en-US" sz="1400" b="1" i="1" dirty="0" err="1"/>
                <a:t>Hartnack</a:t>
              </a:r>
              <a:r>
                <a:rPr lang="en-US" sz="1400" b="1" i="1" dirty="0"/>
                <a:t>, J. </a:t>
              </a:r>
              <a:r>
                <a:rPr lang="en-US" sz="1400" b="1" i="1" dirty="0" err="1"/>
                <a:t>Aichelin</a:t>
              </a:r>
              <a:r>
                <a:rPr lang="en-US" sz="1400" b="1" i="1" dirty="0"/>
                <a:t>, J. Phys. G 28 (2002) 1649</a:t>
              </a:r>
              <a:endParaRPr lang="en-GB" sz="1400" b="1" i="1" dirty="0"/>
            </a:p>
          </p:txBody>
        </p:sp>
        <p:pic>
          <p:nvPicPr>
            <p:cNvPr id="18" name="Picture 17">
              <a:extLst>
                <a:ext uri="{FF2B5EF4-FFF2-40B4-BE49-F238E27FC236}">
                  <a16:creationId xmlns:a16="http://schemas.microsoft.com/office/drawing/2014/main" id="{300B5E59-1BC0-4B3A-8365-8ACBC4E72D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19" name="Text Box 9">
            <a:extLst>
              <a:ext uri="{FF2B5EF4-FFF2-40B4-BE49-F238E27FC236}">
                <a16:creationId xmlns:a16="http://schemas.microsoft.com/office/drawing/2014/main" id="{6C555D97-6881-4202-910F-72929DF53B84}"/>
              </a:ext>
            </a:extLst>
          </p:cNvPr>
          <p:cNvSpPr txBox="1">
            <a:spLocks noChangeArrowheads="1"/>
          </p:cNvSpPr>
          <p:nvPr/>
        </p:nvSpPr>
        <p:spPr bwMode="auto">
          <a:xfrm>
            <a:off x="1186867" y="838189"/>
            <a:ext cx="9818264"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Strangeness Yield (K</a:t>
            </a:r>
            <a:r>
              <a:rPr lang="en-GB" altLang="de-DE" sz="2400" b="1" baseline="30000" dirty="0">
                <a:solidFill>
                  <a:srgbClr val="000000"/>
                </a:solidFill>
              </a:rPr>
              <a:t>+</a:t>
            </a:r>
            <a:r>
              <a:rPr lang="en-GB" altLang="de-DE" sz="2400" b="1" dirty="0">
                <a:solidFill>
                  <a:srgbClr val="000000"/>
                </a:solidFill>
              </a:rPr>
              <a:t>) </a:t>
            </a:r>
            <a:r>
              <a:rPr lang="en-GB" altLang="de-DE" sz="2400" b="1" dirty="0">
                <a:solidFill>
                  <a:srgbClr val="000000"/>
                </a:solidFill>
                <a:sym typeface="Symbol" pitchFamily="18" charset="2"/>
              </a:rPr>
              <a:t> Baryonic Density</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Compressibility </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EOS </a:t>
            </a:r>
            <a:endParaRPr lang="de-DE" altLang="de-DE" sz="2400" b="1" dirty="0">
              <a:solidFill>
                <a:srgbClr val="000000"/>
              </a:solidFill>
            </a:endParaRPr>
          </a:p>
        </p:txBody>
      </p:sp>
      <p:sp>
        <p:nvSpPr>
          <p:cNvPr id="26" name="Text Box 9">
            <a:extLst>
              <a:ext uri="{FF2B5EF4-FFF2-40B4-BE49-F238E27FC236}">
                <a16:creationId xmlns:a16="http://schemas.microsoft.com/office/drawing/2014/main" id="{5FA3D026-46A0-420E-8341-15E8014D8A03}"/>
              </a:ext>
            </a:extLst>
          </p:cNvPr>
          <p:cNvSpPr txBox="1">
            <a:spLocks noChangeArrowheads="1"/>
          </p:cNvSpPr>
          <p:nvPr/>
        </p:nvSpPr>
        <p:spPr bwMode="auto">
          <a:xfrm>
            <a:off x="135160" y="1409289"/>
            <a:ext cx="6622741" cy="1200329"/>
          </a:xfrm>
          <a:prstGeom prst="rect">
            <a:avLst/>
          </a:prstGeom>
          <a:solidFill>
            <a:srgbClr val="92D050">
              <a:alpha val="75000"/>
            </a:srgbClr>
          </a:solidFill>
          <a:ln w="25400">
            <a:noFill/>
            <a:miter lim="800000"/>
            <a:headEnd/>
            <a:tailEnd/>
          </a:ln>
          <a:effectLst/>
          <a:extLst/>
        </p:spPr>
        <p:txBody>
          <a:bodyPr wrap="square">
            <a:spAutoFit/>
          </a:bodyPr>
          <a:lstStyle/>
          <a:p>
            <a:pPr algn="ctr" eaLnBrk="0" fontAlgn="base" hangingPunct="0">
              <a:spcBef>
                <a:spcPct val="0"/>
              </a:spcBef>
              <a:spcAft>
                <a:spcPts val="1200"/>
              </a:spcAft>
            </a:pPr>
            <a:r>
              <a:rPr lang="en-GB" altLang="de-DE" sz="2400" b="1" dirty="0">
                <a:solidFill>
                  <a:srgbClr val="FF0000"/>
                </a:solidFill>
              </a:rPr>
              <a:t>Experimentally:</a:t>
            </a:r>
            <a:r>
              <a:rPr lang="en-GB" altLang="de-DE" sz="2400" b="1" dirty="0">
                <a:solidFill>
                  <a:srgbClr val="7030A0"/>
                </a:solidFill>
              </a:rPr>
              <a:t> </a:t>
            </a:r>
            <a:r>
              <a:rPr lang="en-US" altLang="de-DE" sz="2400" b="1" dirty="0">
                <a:solidFill>
                  <a:srgbClr val="002060"/>
                </a:solidFill>
              </a:rPr>
              <a:t>Measuring K</a:t>
            </a:r>
            <a:r>
              <a:rPr lang="en-US" altLang="de-DE" sz="2400" b="1" baseline="30000" dirty="0">
                <a:solidFill>
                  <a:srgbClr val="002060"/>
                </a:solidFill>
              </a:rPr>
              <a:t>+</a:t>
            </a:r>
            <a:r>
              <a:rPr lang="en-US" altLang="de-DE" sz="2400" b="1" dirty="0">
                <a:solidFill>
                  <a:srgbClr val="002060"/>
                </a:solidFill>
              </a:rPr>
              <a:t> yields in a system where compression is expected (Au-Au) </a:t>
            </a:r>
            <a:r>
              <a:rPr lang="en-US" altLang="de-DE" sz="2400" b="1" dirty="0" err="1">
                <a:solidFill>
                  <a:srgbClr val="002060"/>
                </a:solidFill>
              </a:rPr>
              <a:t>w.r.t.</a:t>
            </a:r>
            <a:r>
              <a:rPr lang="en-US" altLang="de-DE" sz="2400" b="1" dirty="0">
                <a:solidFill>
                  <a:srgbClr val="002060"/>
                </a:solidFill>
              </a:rPr>
              <a:t> system where no compression is expected (C-C) </a:t>
            </a:r>
          </a:p>
        </p:txBody>
      </p:sp>
      <p:grpSp>
        <p:nvGrpSpPr>
          <p:cNvPr id="31" name="Group 30">
            <a:extLst>
              <a:ext uri="{FF2B5EF4-FFF2-40B4-BE49-F238E27FC236}">
                <a16:creationId xmlns:a16="http://schemas.microsoft.com/office/drawing/2014/main" id="{1ADA8988-F0C1-426A-86C7-AA5CA6A5F813}"/>
              </a:ext>
            </a:extLst>
          </p:cNvPr>
          <p:cNvGrpSpPr>
            <a:grpSpLocks noChangeAspect="1"/>
          </p:cNvGrpSpPr>
          <p:nvPr/>
        </p:nvGrpSpPr>
        <p:grpSpPr>
          <a:xfrm>
            <a:off x="109091" y="2707422"/>
            <a:ext cx="4057381" cy="3896220"/>
            <a:chOff x="8090898" y="2701292"/>
            <a:chExt cx="4101102" cy="3938204"/>
          </a:xfrm>
        </p:grpSpPr>
        <p:grpSp>
          <p:nvGrpSpPr>
            <p:cNvPr id="12" name="Group 11">
              <a:extLst>
                <a:ext uri="{FF2B5EF4-FFF2-40B4-BE49-F238E27FC236}">
                  <a16:creationId xmlns:a16="http://schemas.microsoft.com/office/drawing/2014/main" id="{F674FF3B-641A-4A29-9408-A2771FBE9E48}"/>
                </a:ext>
              </a:extLst>
            </p:cNvPr>
            <p:cNvGrpSpPr>
              <a:grpSpLocks noChangeAspect="1"/>
            </p:cNvGrpSpPr>
            <p:nvPr/>
          </p:nvGrpSpPr>
          <p:grpSpPr>
            <a:xfrm>
              <a:off x="8090898" y="2701292"/>
              <a:ext cx="4101102" cy="3938204"/>
              <a:chOff x="8247859" y="3007328"/>
              <a:chExt cx="3687957" cy="3541468"/>
            </a:xfrm>
          </p:grpSpPr>
          <p:grpSp>
            <p:nvGrpSpPr>
              <p:cNvPr id="14" name="Group 8">
                <a:extLst>
                  <a:ext uri="{FF2B5EF4-FFF2-40B4-BE49-F238E27FC236}">
                    <a16:creationId xmlns:a16="http://schemas.microsoft.com/office/drawing/2014/main" id="{FD444AA1-8F50-46CF-A329-7389229B65B4}"/>
                  </a:ext>
                </a:extLst>
              </p:cNvPr>
              <p:cNvGrpSpPr>
                <a:grpSpLocks noChangeAspect="1"/>
              </p:cNvGrpSpPr>
              <p:nvPr/>
            </p:nvGrpSpPr>
            <p:grpSpPr bwMode="auto">
              <a:xfrm>
                <a:off x="8247859" y="3007328"/>
                <a:ext cx="3687957" cy="3541468"/>
                <a:chOff x="2676" y="1933"/>
                <a:chExt cx="2291" cy="2200"/>
              </a:xfrm>
            </p:grpSpPr>
            <p:pic>
              <p:nvPicPr>
                <p:cNvPr id="15" name="Picture 4">
                  <a:extLst>
                    <a:ext uri="{FF2B5EF4-FFF2-40B4-BE49-F238E27FC236}">
                      <a16:creationId xmlns:a16="http://schemas.microsoft.com/office/drawing/2014/main" id="{177149F0-D130-4375-B728-1EBAFBDB7B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248"/>
                <a:stretch/>
              </p:blipFill>
              <p:spPr bwMode="auto">
                <a:xfrm>
                  <a:off x="2676" y="1933"/>
                  <a:ext cx="2291" cy="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5">
                  <a:extLst>
                    <a:ext uri="{FF2B5EF4-FFF2-40B4-BE49-F238E27FC236}">
                      <a16:creationId xmlns:a16="http://schemas.microsoft.com/office/drawing/2014/main" id="{2C205B07-B866-4866-8462-0C308EDF3429}"/>
                    </a:ext>
                  </a:extLst>
                </p:cNvPr>
                <p:cNvSpPr txBox="1">
                  <a:spLocks noChangeArrowheads="1"/>
                </p:cNvSpPr>
                <p:nvPr/>
              </p:nvSpPr>
              <p:spPr bwMode="auto">
                <a:xfrm>
                  <a:off x="2764" y="3939"/>
                  <a:ext cx="98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1400" b="1" i="1" dirty="0">
                      <a:latin typeface="+mn-lt"/>
                    </a:rPr>
                    <a:t>IQMD  C. </a:t>
                  </a:r>
                  <a:r>
                    <a:rPr lang="en-US" altLang="en-US" sz="1400" b="1" i="1" dirty="0" err="1">
                      <a:latin typeface="+mn-lt"/>
                    </a:rPr>
                    <a:t>Hartnack</a:t>
                  </a:r>
                  <a:endParaRPr lang="en-US" altLang="en-US" sz="1400" b="1" i="1" dirty="0">
                    <a:latin typeface="+mn-lt"/>
                  </a:endParaRPr>
                </a:p>
              </p:txBody>
            </p:sp>
          </p:grpSp>
          <p:pic>
            <p:nvPicPr>
              <p:cNvPr id="21" name="Picture 4">
                <a:extLst>
                  <a:ext uri="{FF2B5EF4-FFF2-40B4-BE49-F238E27FC236}">
                    <a16:creationId xmlns:a16="http://schemas.microsoft.com/office/drawing/2014/main" id="{1F577331-0D69-4449-91CA-15DC594F7D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508" t="92409"/>
              <a:stretch/>
            </p:blipFill>
            <p:spPr bwMode="auto">
              <a:xfrm>
                <a:off x="11640204" y="6208913"/>
                <a:ext cx="276294" cy="27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 name="Straight Arrow Connector 2">
              <a:extLst>
                <a:ext uri="{FF2B5EF4-FFF2-40B4-BE49-F238E27FC236}">
                  <a16:creationId xmlns:a16="http://schemas.microsoft.com/office/drawing/2014/main" id="{9DBE9EB3-194F-40FC-A008-078FC4052229}"/>
                </a:ext>
              </a:extLst>
            </p:cNvPr>
            <p:cNvCxnSpPr>
              <a:cxnSpLocks/>
            </p:cNvCxnSpPr>
            <p:nvPr/>
          </p:nvCxnSpPr>
          <p:spPr>
            <a:xfrm flipV="1">
              <a:off x="9134475" y="4752975"/>
              <a:ext cx="0" cy="1231348"/>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Text Box 5">
              <a:extLst>
                <a:ext uri="{FF2B5EF4-FFF2-40B4-BE49-F238E27FC236}">
                  <a16:creationId xmlns:a16="http://schemas.microsoft.com/office/drawing/2014/main" id="{7FE30AE1-4789-4F56-8F17-52835F5D6308}"/>
                </a:ext>
              </a:extLst>
            </p:cNvPr>
            <p:cNvSpPr txBox="1">
              <a:spLocks noChangeArrowheads="1"/>
            </p:cNvSpPr>
            <p:nvPr/>
          </p:nvSpPr>
          <p:spPr bwMode="auto">
            <a:xfrm>
              <a:off x="9134475" y="5099182"/>
              <a:ext cx="529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i="1" dirty="0">
                  <a:solidFill>
                    <a:srgbClr val="FF0000"/>
                  </a:solidFill>
                  <a:latin typeface="+mn-lt"/>
                </a:rPr>
                <a:t>C-C</a:t>
              </a:r>
            </a:p>
          </p:txBody>
        </p:sp>
        <p:cxnSp>
          <p:nvCxnSpPr>
            <p:cNvPr id="29" name="Straight Arrow Connector 28">
              <a:extLst>
                <a:ext uri="{FF2B5EF4-FFF2-40B4-BE49-F238E27FC236}">
                  <a16:creationId xmlns:a16="http://schemas.microsoft.com/office/drawing/2014/main" id="{B6012EAB-FD08-4FC1-8CA0-77E96DCE9A47}"/>
                </a:ext>
              </a:extLst>
            </p:cNvPr>
            <p:cNvCxnSpPr>
              <a:cxnSpLocks/>
            </p:cNvCxnSpPr>
            <p:nvPr/>
          </p:nvCxnSpPr>
          <p:spPr>
            <a:xfrm flipV="1">
              <a:off x="11791950" y="3352801"/>
              <a:ext cx="0" cy="2631522"/>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Text Box 5">
              <a:extLst>
                <a:ext uri="{FF2B5EF4-FFF2-40B4-BE49-F238E27FC236}">
                  <a16:creationId xmlns:a16="http://schemas.microsoft.com/office/drawing/2014/main" id="{697DF91A-247C-43B7-8FD0-581B43718B7C}"/>
                </a:ext>
              </a:extLst>
            </p:cNvPr>
            <p:cNvSpPr txBox="1">
              <a:spLocks noChangeArrowheads="1"/>
            </p:cNvSpPr>
            <p:nvPr/>
          </p:nvSpPr>
          <p:spPr bwMode="auto">
            <a:xfrm>
              <a:off x="10948449" y="4185256"/>
              <a:ext cx="8435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000" b="1" i="1" dirty="0">
                  <a:solidFill>
                    <a:srgbClr val="FF0000"/>
                  </a:solidFill>
                  <a:latin typeface="+mn-lt"/>
                </a:rPr>
                <a:t>Au-Au</a:t>
              </a:r>
            </a:p>
          </p:txBody>
        </p:sp>
      </p:grpSp>
      <p:pic>
        <p:nvPicPr>
          <p:cNvPr id="33" name="Picture 32">
            <a:extLst>
              <a:ext uri="{FF2B5EF4-FFF2-40B4-BE49-F238E27FC236}">
                <a16:creationId xmlns:a16="http://schemas.microsoft.com/office/drawing/2014/main" id="{0935ED9E-4142-4CC1-B806-D545BC2D36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1" y="6306660"/>
            <a:ext cx="366164" cy="216024"/>
          </a:xfrm>
          <a:prstGeom prst="rect">
            <a:avLst/>
          </a:prstGeom>
        </p:spPr>
      </p:pic>
      <mc:AlternateContent xmlns:mc="http://schemas.openxmlformats.org/markup-compatibility/2006" xmlns:a14="http://schemas.microsoft.com/office/drawing/2010/main">
        <mc:Choice Requires="a14">
          <p:sp>
            <p:nvSpPr>
              <p:cNvPr id="35" name="Text Box 9">
                <a:extLst>
                  <a:ext uri="{FF2B5EF4-FFF2-40B4-BE49-F238E27FC236}">
                    <a16:creationId xmlns:a16="http://schemas.microsoft.com/office/drawing/2014/main" id="{C994F186-A913-406C-AF8F-F9338AAE328B}"/>
                  </a:ext>
                </a:extLst>
              </p:cNvPr>
              <p:cNvSpPr txBox="1">
                <a:spLocks noChangeArrowheads="1"/>
              </p:cNvSpPr>
              <p:nvPr/>
            </p:nvSpPr>
            <p:spPr bwMode="auto">
              <a:xfrm>
                <a:off x="4327097" y="4664250"/>
                <a:ext cx="3190902" cy="830997"/>
              </a:xfrm>
              <a:prstGeom prst="rect">
                <a:avLst/>
              </a:prstGeom>
              <a:solidFill>
                <a:srgbClr val="FF0000">
                  <a:alpha val="60000"/>
                </a:srgbClr>
              </a:solidFill>
              <a:ln w="38100">
                <a:solidFill>
                  <a:schemeClr val="tx1"/>
                </a:solidFill>
                <a:miter lim="800000"/>
                <a:headEnd/>
                <a:tailEnd/>
              </a:ln>
              <a:effectLst/>
              <a:extLst/>
            </p:spPr>
            <p:txBody>
              <a:bodyPr wrap="square">
                <a:spAutoFit/>
              </a:bodyPr>
              <a:lstStyle/>
              <a:p>
                <a:pPr algn="ctr" eaLnBrk="0" fontAlgn="base" hangingPunct="0">
                  <a:spcBef>
                    <a:spcPct val="0"/>
                  </a:spcBef>
                  <a:spcAft>
                    <a:spcPct val="0"/>
                  </a:spcAft>
                </a:pPr>
                <a:r>
                  <a:rPr lang="en-US" altLang="de-DE" sz="2400" b="1" dirty="0">
                    <a:solidFill>
                      <a:schemeClr val="tx1"/>
                    </a:solidFill>
                  </a:rPr>
                  <a:t>Soft Nuclear EOS</a:t>
                </a:r>
                <a:endParaRPr lang="en-US" altLang="de-DE" sz="2400" b="1" baseline="-25000" dirty="0">
                  <a:solidFill>
                    <a:schemeClr val="tx1"/>
                  </a:solidFill>
                </a:endParaRPr>
              </a:p>
              <a:p>
                <a:pPr algn="ctr" eaLnBrk="0" fontAlgn="base" hangingPunct="0">
                  <a:spcBef>
                    <a:spcPct val="0"/>
                  </a:spcBef>
                  <a:spcAft>
                    <a:spcPct val="0"/>
                  </a:spcAft>
                </a:pPr>
                <a14:m>
                  <m:oMath xmlns:m="http://schemas.openxmlformats.org/officeDocument/2006/math">
                    <m:r>
                      <a:rPr lang="en-GB" altLang="de-DE" sz="2400" b="1" i="1">
                        <a:latin typeface="Cambria Math" panose="02040503050406030204" pitchFamily="18" charset="0"/>
                        <a:ea typeface="Cambria Math" panose="02040503050406030204" pitchFamily="18" charset="0"/>
                      </a:rPr>
                      <m:t>𝜿</m:t>
                    </m:r>
                    <m:r>
                      <a:rPr lang="en-US" altLang="de-DE" sz="2400" b="1" i="1">
                        <a:latin typeface="Cambria Math" panose="02040503050406030204" pitchFamily="18" charset="0"/>
                        <a:ea typeface="Cambria Math" panose="02040503050406030204" pitchFamily="18" charset="0"/>
                      </a:rPr>
                      <m:t>≈</m:t>
                    </m:r>
                    <m:r>
                      <a:rPr lang="en-US" altLang="de-DE" sz="2400" b="1" i="1">
                        <a:latin typeface="Cambria Math" panose="02040503050406030204" pitchFamily="18" charset="0"/>
                        <a:ea typeface="Cambria Math" panose="02040503050406030204" pitchFamily="18" charset="0"/>
                      </a:rPr>
                      <m:t>𝟐𝟎𝟎</m:t>
                    </m:r>
                  </m:oMath>
                </a14:m>
                <a:r>
                  <a:rPr lang="en-GB" altLang="de-DE" sz="2400" b="1" dirty="0"/>
                  <a:t> (</a:t>
                </a:r>
                <a:r>
                  <a:rPr lang="en-US" altLang="de-DE" sz="2400" b="1" dirty="0"/>
                  <a:t>2-3 </a:t>
                </a:r>
                <a:r>
                  <a:rPr lang="el-GR" altLang="de-DE" sz="2400" b="1" dirty="0"/>
                  <a:t>ρ</a:t>
                </a:r>
                <a:r>
                  <a:rPr lang="en-US" altLang="de-DE" sz="2400" b="1" baseline="-25000" dirty="0"/>
                  <a:t>0</a:t>
                </a:r>
                <a:r>
                  <a:rPr lang="en-GB" altLang="de-DE" sz="2400" b="1" dirty="0"/>
                  <a:t>)</a:t>
                </a:r>
              </a:p>
            </p:txBody>
          </p:sp>
        </mc:Choice>
        <mc:Fallback xmlns="">
          <p:sp>
            <p:nvSpPr>
              <p:cNvPr id="35" name="Text Box 9">
                <a:extLst>
                  <a:ext uri="{FF2B5EF4-FFF2-40B4-BE49-F238E27FC236}">
                    <a16:creationId xmlns:a16="http://schemas.microsoft.com/office/drawing/2014/main" id="{C994F186-A913-406C-AF8F-F9338AAE328B}"/>
                  </a:ext>
                </a:extLst>
              </p:cNvPr>
              <p:cNvSpPr txBox="1">
                <a:spLocks noRot="1" noChangeAspect="1" noMove="1" noResize="1" noEditPoints="1" noAdjustHandles="1" noChangeArrowheads="1" noChangeShapeType="1" noTextEdit="1"/>
              </p:cNvSpPr>
              <p:nvPr/>
            </p:nvSpPr>
            <p:spPr bwMode="auto">
              <a:xfrm>
                <a:off x="4327097" y="4664250"/>
                <a:ext cx="3190902" cy="830997"/>
              </a:xfrm>
              <a:prstGeom prst="rect">
                <a:avLst/>
              </a:prstGeom>
              <a:blipFill>
                <a:blip r:embed="rId5"/>
                <a:stretch>
                  <a:fillRect t="-3521" b="-13380"/>
                </a:stretch>
              </a:blipFill>
              <a:ln w="38100">
                <a:solidFill>
                  <a:schemeClr val="tx1"/>
                </a:solidFill>
                <a:miter lim="800000"/>
                <a:headEnd/>
                <a:tailEnd/>
              </a:ln>
              <a:effectLst/>
              <a:extLst/>
            </p:spPr>
            <p:txBody>
              <a:bodyPr/>
              <a:lstStyle/>
              <a:p>
                <a:r>
                  <a:rPr lang="en-DE">
                    <a:noFill/>
                  </a:rPr>
                  <a:t> </a:t>
                </a:r>
              </a:p>
            </p:txBody>
          </p:sp>
        </mc:Fallback>
      </mc:AlternateContent>
      <p:sp>
        <p:nvSpPr>
          <p:cNvPr id="2" name="TextBox 1">
            <a:extLst>
              <a:ext uri="{FF2B5EF4-FFF2-40B4-BE49-F238E27FC236}">
                <a16:creationId xmlns:a16="http://schemas.microsoft.com/office/drawing/2014/main" id="{1DD417CB-AA40-4DCD-BD70-232567BBD522}"/>
              </a:ext>
            </a:extLst>
          </p:cNvPr>
          <p:cNvSpPr txBox="1"/>
          <p:nvPr/>
        </p:nvSpPr>
        <p:spPr>
          <a:xfrm>
            <a:off x="5261750" y="3472175"/>
            <a:ext cx="1638590" cy="400110"/>
          </a:xfrm>
          <a:prstGeom prst="rect">
            <a:avLst/>
          </a:prstGeom>
          <a:noFill/>
        </p:spPr>
        <p:txBody>
          <a:bodyPr wrap="none" rtlCol="0">
            <a:spAutoFit/>
          </a:bodyPr>
          <a:lstStyle/>
          <a:p>
            <a:r>
              <a:rPr lang="en-US" sz="2000" b="1" dirty="0">
                <a:solidFill>
                  <a:srgbClr val="FF8A00"/>
                </a:solidFill>
              </a:rPr>
              <a:t>Soft EOS (Th.)</a:t>
            </a:r>
            <a:endParaRPr lang="en-DE" sz="2000" b="1" dirty="0">
              <a:solidFill>
                <a:srgbClr val="FF8A00"/>
              </a:solidFill>
            </a:endParaRPr>
          </a:p>
        </p:txBody>
      </p:sp>
      <p:sp>
        <p:nvSpPr>
          <p:cNvPr id="25" name="TextBox 24">
            <a:extLst>
              <a:ext uri="{FF2B5EF4-FFF2-40B4-BE49-F238E27FC236}">
                <a16:creationId xmlns:a16="http://schemas.microsoft.com/office/drawing/2014/main" id="{0E2EB7EC-B21D-48C1-A039-DAA74EAD5417}"/>
              </a:ext>
            </a:extLst>
          </p:cNvPr>
          <p:cNvSpPr txBox="1"/>
          <p:nvPr/>
        </p:nvSpPr>
        <p:spPr>
          <a:xfrm>
            <a:off x="5261750" y="3907431"/>
            <a:ext cx="1724062" cy="400110"/>
          </a:xfrm>
          <a:prstGeom prst="rect">
            <a:avLst/>
          </a:prstGeom>
          <a:noFill/>
        </p:spPr>
        <p:txBody>
          <a:bodyPr wrap="none" rtlCol="0">
            <a:spAutoFit/>
          </a:bodyPr>
          <a:lstStyle/>
          <a:p>
            <a:r>
              <a:rPr lang="en-US" sz="2000" b="1" dirty="0">
                <a:solidFill>
                  <a:srgbClr val="00FFFF"/>
                </a:solidFill>
              </a:rPr>
              <a:t>Hard EOS (Th.)</a:t>
            </a:r>
            <a:endParaRPr lang="en-DE" sz="2000" b="1" dirty="0">
              <a:solidFill>
                <a:srgbClr val="00FFFF"/>
              </a:solidFill>
            </a:endParaRPr>
          </a:p>
        </p:txBody>
      </p:sp>
      <p:sp>
        <p:nvSpPr>
          <p:cNvPr id="34" name="TextBox 33">
            <a:extLst>
              <a:ext uri="{FF2B5EF4-FFF2-40B4-BE49-F238E27FC236}">
                <a16:creationId xmlns:a16="http://schemas.microsoft.com/office/drawing/2014/main" id="{BE43FA66-5EFC-450A-A60F-409B3ACD4294}"/>
              </a:ext>
            </a:extLst>
          </p:cNvPr>
          <p:cNvSpPr txBox="1"/>
          <p:nvPr/>
        </p:nvSpPr>
        <p:spPr>
          <a:xfrm>
            <a:off x="5261750" y="3058469"/>
            <a:ext cx="1377237" cy="400110"/>
          </a:xfrm>
          <a:prstGeom prst="rect">
            <a:avLst/>
          </a:prstGeom>
          <a:noFill/>
        </p:spPr>
        <p:txBody>
          <a:bodyPr wrap="none" rtlCol="0">
            <a:spAutoFit/>
          </a:bodyPr>
          <a:lstStyle/>
          <a:p>
            <a:r>
              <a:rPr lang="en-US" sz="2000" b="1" dirty="0" err="1"/>
              <a:t>KaoS</a:t>
            </a:r>
            <a:r>
              <a:rPr lang="en-US" sz="2000" b="1" dirty="0"/>
              <a:t> (Exp.)</a:t>
            </a:r>
            <a:endParaRPr lang="en-DE" sz="2000" b="1" dirty="0"/>
          </a:p>
        </p:txBody>
      </p:sp>
      <p:cxnSp>
        <p:nvCxnSpPr>
          <p:cNvPr id="13" name="Straight Arrow Connector 12">
            <a:extLst>
              <a:ext uri="{FF2B5EF4-FFF2-40B4-BE49-F238E27FC236}">
                <a16:creationId xmlns:a16="http://schemas.microsoft.com/office/drawing/2014/main" id="{137C1A79-E456-4174-BB38-CAD44026E14F}"/>
              </a:ext>
            </a:extLst>
          </p:cNvPr>
          <p:cNvCxnSpPr>
            <a:stCxn id="34" idx="3"/>
          </p:cNvCxnSpPr>
          <p:nvPr/>
        </p:nvCxnSpPr>
        <p:spPr>
          <a:xfrm flipV="1">
            <a:off x="6638987" y="2290354"/>
            <a:ext cx="1529653" cy="968170"/>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E7F6D77-3C88-4B3D-AF43-A6F9888091E8}"/>
              </a:ext>
            </a:extLst>
          </p:cNvPr>
          <p:cNvCxnSpPr>
            <a:cxnSpLocks/>
            <a:stCxn id="2" idx="3"/>
          </p:cNvCxnSpPr>
          <p:nvPr/>
        </p:nvCxnSpPr>
        <p:spPr>
          <a:xfrm flipV="1">
            <a:off x="6900340" y="3158867"/>
            <a:ext cx="1377237" cy="513363"/>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6F2C82D-2CFF-45B8-AB81-FC176307A713}"/>
              </a:ext>
            </a:extLst>
          </p:cNvPr>
          <p:cNvCxnSpPr>
            <a:cxnSpLocks/>
            <a:stCxn id="25" idx="3"/>
          </p:cNvCxnSpPr>
          <p:nvPr/>
        </p:nvCxnSpPr>
        <p:spPr>
          <a:xfrm flipV="1">
            <a:off x="6985812" y="4077561"/>
            <a:ext cx="1291765" cy="29925"/>
          </a:xfrm>
          <a:prstGeom prst="straightConnector1">
            <a:avLst/>
          </a:prstGeom>
          <a:ln w="28575">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98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3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3A72-4CFA-49B0-A265-9F7028E90355}"/>
              </a:ext>
            </a:extLst>
          </p:cNvPr>
          <p:cNvSpPr>
            <a:spLocks noGrp="1"/>
          </p:cNvSpPr>
          <p:nvPr>
            <p:ph type="title"/>
          </p:nvPr>
        </p:nvSpPr>
        <p:spPr/>
        <p:txBody>
          <a:bodyPr/>
          <a:lstStyle/>
          <a:p>
            <a:r>
              <a:rPr lang="de-DE" dirty="0">
                <a:solidFill>
                  <a:prstClr val="white"/>
                </a:solidFill>
              </a:rPr>
              <a:t>E</a:t>
            </a:r>
            <a:r>
              <a:rPr lang="de-DE" sz="2800" dirty="0">
                <a:solidFill>
                  <a:prstClr val="white"/>
                </a:solidFill>
              </a:rPr>
              <a:t>XPERIMENTAL</a:t>
            </a:r>
            <a:r>
              <a:rPr lang="de-DE" dirty="0">
                <a:solidFill>
                  <a:prstClr val="white"/>
                </a:solidFill>
              </a:rPr>
              <a:t> O</a:t>
            </a:r>
            <a:r>
              <a:rPr lang="de-DE" sz="2800" dirty="0">
                <a:solidFill>
                  <a:prstClr val="white"/>
                </a:solidFill>
              </a:rPr>
              <a:t>BSERVABLES </a:t>
            </a:r>
            <a:r>
              <a:rPr lang="de-DE" dirty="0">
                <a:solidFill>
                  <a:prstClr val="white"/>
                </a:solidFill>
              </a:rPr>
              <a:t>[</a:t>
            </a:r>
            <a:r>
              <a:rPr lang="de-DE" sz="3200" dirty="0">
                <a:solidFill>
                  <a:prstClr val="white"/>
                </a:solidFill>
                <a:latin typeface="RomanT" panose="00000400000000000000" pitchFamily="2" charset="0"/>
                <a:cs typeface="RomanT" panose="00000400000000000000" pitchFamily="2" charset="0"/>
              </a:rPr>
              <a:t>II</a:t>
            </a:r>
            <a:r>
              <a:rPr lang="de-DE" dirty="0">
                <a:solidFill>
                  <a:prstClr val="white"/>
                </a:solidFill>
              </a:rPr>
              <a:t>] – (S</a:t>
            </a:r>
            <a:r>
              <a:rPr lang="de-DE" sz="2800" dirty="0">
                <a:solidFill>
                  <a:prstClr val="white"/>
                </a:solidFill>
              </a:rPr>
              <a:t>UB</a:t>
            </a:r>
            <a:r>
              <a:rPr lang="de-DE" dirty="0">
                <a:solidFill>
                  <a:prstClr val="white"/>
                </a:solidFill>
              </a:rPr>
              <a:t>)T</a:t>
            </a:r>
            <a:r>
              <a:rPr lang="de-DE" sz="2800" dirty="0">
                <a:solidFill>
                  <a:prstClr val="white"/>
                </a:solidFill>
              </a:rPr>
              <a:t>HRESHOLD </a:t>
            </a:r>
            <a:r>
              <a:rPr lang="de-DE" dirty="0">
                <a:solidFill>
                  <a:prstClr val="white"/>
                </a:solidFill>
              </a:rPr>
              <a:t>P</a:t>
            </a:r>
            <a:r>
              <a:rPr lang="de-DE" sz="2800" dirty="0">
                <a:solidFill>
                  <a:prstClr val="white"/>
                </a:solidFill>
              </a:rPr>
              <a:t>RODUCTION</a:t>
            </a:r>
            <a:endParaRPr lang="en-DE" dirty="0"/>
          </a:p>
        </p:txBody>
      </p:sp>
      <p:sp>
        <p:nvSpPr>
          <p:cNvPr id="3" name="Date Placeholder 2">
            <a:extLst>
              <a:ext uri="{FF2B5EF4-FFF2-40B4-BE49-F238E27FC236}">
                <a16:creationId xmlns:a16="http://schemas.microsoft.com/office/drawing/2014/main" id="{7554774B-429F-4A33-8C00-D4AF9199D91C}"/>
              </a:ext>
            </a:extLst>
          </p:cNvPr>
          <p:cNvSpPr>
            <a:spLocks noGrp="1"/>
          </p:cNvSpPr>
          <p:nvPr>
            <p:ph type="dt" sz="half" idx="10"/>
          </p:nvPr>
        </p:nvSpPr>
        <p:spPr/>
        <p:txBody>
          <a:bodyPr/>
          <a:lstStyle/>
          <a:p>
            <a:r>
              <a:rPr lang="en-DE"/>
              <a:t>16/01/2020 - Hirschegg 2020</a:t>
            </a:r>
            <a:endParaRPr lang="en-GB" dirty="0"/>
          </a:p>
        </p:txBody>
      </p:sp>
      <p:sp>
        <p:nvSpPr>
          <p:cNvPr id="4" name="Footer Placeholder 3">
            <a:extLst>
              <a:ext uri="{FF2B5EF4-FFF2-40B4-BE49-F238E27FC236}">
                <a16:creationId xmlns:a16="http://schemas.microsoft.com/office/drawing/2014/main" id="{8CCC7E6D-4D94-4BD5-BC4E-98C36B7C206E}"/>
              </a:ext>
            </a:extLst>
          </p:cNvPr>
          <p:cNvSpPr>
            <a:spLocks noGrp="1"/>
          </p:cNvSpPr>
          <p:nvPr>
            <p:ph type="ftr" sz="quarter" idx="11"/>
          </p:nvPr>
        </p:nvSpPr>
        <p:spPr/>
        <p:txBody>
          <a:bodyPr/>
          <a:lstStyle/>
          <a:p>
            <a:r>
              <a:rPr lang="en-US"/>
              <a:t>K. Agarwal - Nuclear (and Neutron) EOS with CBM-FAIR</a:t>
            </a:r>
            <a:endParaRPr lang="en-GB" dirty="0"/>
          </a:p>
        </p:txBody>
      </p:sp>
      <p:sp>
        <p:nvSpPr>
          <p:cNvPr id="5" name="Slide Number Placeholder 4">
            <a:extLst>
              <a:ext uri="{FF2B5EF4-FFF2-40B4-BE49-F238E27FC236}">
                <a16:creationId xmlns:a16="http://schemas.microsoft.com/office/drawing/2014/main" id="{B0A8195A-0EAC-4255-9517-F2BE4931D7B7}"/>
              </a:ext>
            </a:extLst>
          </p:cNvPr>
          <p:cNvSpPr>
            <a:spLocks noGrp="1"/>
          </p:cNvSpPr>
          <p:nvPr>
            <p:ph type="sldNum" sz="quarter" idx="12"/>
          </p:nvPr>
        </p:nvSpPr>
        <p:spPr/>
        <p:txBody>
          <a:bodyPr/>
          <a:lstStyle/>
          <a:p>
            <a:fld id="{2A4535BA-AEF2-4785-BF1B-EDE950106C20}" type="slidenum">
              <a:rPr lang="en-GB" smtClean="0"/>
              <a:pPr/>
              <a:t>99</a:t>
            </a:fld>
            <a:endParaRPr lang="en-GB" dirty="0"/>
          </a:p>
        </p:txBody>
      </p:sp>
      <p:grpSp>
        <p:nvGrpSpPr>
          <p:cNvPr id="82" name="Group 81">
            <a:extLst>
              <a:ext uri="{FF2B5EF4-FFF2-40B4-BE49-F238E27FC236}">
                <a16:creationId xmlns:a16="http://schemas.microsoft.com/office/drawing/2014/main" id="{999B5037-F35F-4BF8-A281-910E93402093}"/>
              </a:ext>
            </a:extLst>
          </p:cNvPr>
          <p:cNvGrpSpPr/>
          <p:nvPr/>
        </p:nvGrpSpPr>
        <p:grpSpPr>
          <a:xfrm>
            <a:off x="232395" y="6044870"/>
            <a:ext cx="4554371" cy="523220"/>
            <a:chOff x="125472" y="6279742"/>
            <a:chExt cx="4869289" cy="523220"/>
          </a:xfrm>
        </p:grpSpPr>
        <p:sp>
          <p:nvSpPr>
            <p:cNvPr id="95" name="TextBox 94">
              <a:extLst>
                <a:ext uri="{FF2B5EF4-FFF2-40B4-BE49-F238E27FC236}">
                  <a16:creationId xmlns:a16="http://schemas.microsoft.com/office/drawing/2014/main" id="{20EC8D87-4319-4116-9794-47F19C54C33F}"/>
                </a:ext>
              </a:extLst>
            </p:cNvPr>
            <p:cNvSpPr txBox="1"/>
            <p:nvPr/>
          </p:nvSpPr>
          <p:spPr>
            <a:xfrm>
              <a:off x="394709" y="6279742"/>
              <a:ext cx="4600052" cy="523220"/>
            </a:xfrm>
            <a:prstGeom prst="rect">
              <a:avLst/>
            </a:prstGeom>
            <a:noFill/>
          </p:spPr>
          <p:txBody>
            <a:bodyPr wrap="square" rtlCol="0">
              <a:spAutoFit/>
            </a:bodyPr>
            <a:lstStyle/>
            <a:p>
              <a:r>
                <a:rPr lang="en-GB" sz="1400" b="1" i="1" dirty="0"/>
                <a:t>PHQMD: J. </a:t>
              </a:r>
              <a:r>
                <a:rPr lang="en-GB" sz="1400" b="1" i="1" dirty="0" err="1"/>
                <a:t>Aichelin</a:t>
              </a:r>
              <a:r>
                <a:rPr lang="en-GB" sz="1400" b="1" i="1" dirty="0"/>
                <a:t>, E. </a:t>
              </a:r>
              <a:r>
                <a:rPr lang="en-GB" sz="1400" b="1" i="1" dirty="0" err="1"/>
                <a:t>Bratkovskaya</a:t>
              </a:r>
              <a:r>
                <a:rPr lang="en-GB" sz="1400" b="1" i="1" dirty="0"/>
                <a:t>, V. </a:t>
              </a:r>
              <a:r>
                <a:rPr lang="en-GB" sz="1400" b="1" i="1" dirty="0" err="1"/>
                <a:t>Kireyeu</a:t>
              </a:r>
              <a:r>
                <a:rPr lang="en-GB" sz="1400" b="1" i="1" dirty="0"/>
                <a:t> et al.</a:t>
              </a:r>
            </a:p>
            <a:p>
              <a:r>
                <a:rPr lang="en-GB" sz="1400" b="1" i="1" dirty="0"/>
                <a:t>P. </a:t>
              </a:r>
              <a:r>
                <a:rPr lang="en-GB" sz="1400" b="1" i="1" dirty="0" err="1"/>
                <a:t>Senger</a:t>
              </a:r>
              <a:r>
                <a:rPr lang="en-GB" sz="1400" b="1" i="1" dirty="0"/>
                <a:t>, 4</a:t>
              </a:r>
              <a:r>
                <a:rPr lang="en-GB" sz="1400" b="1" i="1" baseline="30000" dirty="0"/>
                <a:t>th</a:t>
              </a:r>
              <a:r>
                <a:rPr lang="en-GB" sz="1400" b="1" i="1" dirty="0"/>
                <a:t> CBM China Workshop (2019) </a:t>
              </a:r>
            </a:p>
          </p:txBody>
        </p:sp>
        <p:pic>
          <p:nvPicPr>
            <p:cNvPr id="97" name="Picture 96">
              <a:extLst>
                <a:ext uri="{FF2B5EF4-FFF2-40B4-BE49-F238E27FC236}">
                  <a16:creationId xmlns:a16="http://schemas.microsoft.com/office/drawing/2014/main" id="{DEAB4E5C-A12E-4D02-9AD9-53326B2376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472" y="6321774"/>
              <a:ext cx="327122" cy="216024"/>
            </a:xfrm>
            <a:prstGeom prst="rect">
              <a:avLst/>
            </a:prstGeom>
          </p:spPr>
        </p:pic>
      </p:grpSp>
      <p:sp>
        <p:nvSpPr>
          <p:cNvPr id="78" name="Text Box 9">
            <a:extLst>
              <a:ext uri="{FF2B5EF4-FFF2-40B4-BE49-F238E27FC236}">
                <a16:creationId xmlns:a16="http://schemas.microsoft.com/office/drawing/2014/main" id="{0614470C-E801-47BC-9077-FF12CBAA9E7F}"/>
              </a:ext>
            </a:extLst>
          </p:cNvPr>
          <p:cNvSpPr txBox="1">
            <a:spLocks noChangeArrowheads="1"/>
          </p:cNvSpPr>
          <p:nvPr/>
        </p:nvSpPr>
        <p:spPr bwMode="auto">
          <a:xfrm>
            <a:off x="1186867" y="838189"/>
            <a:ext cx="9818264" cy="461665"/>
          </a:xfrm>
          <a:prstGeom prst="rect">
            <a:avLst/>
          </a:prstGeom>
          <a:solidFill>
            <a:srgbClr val="FFC000"/>
          </a:solidFill>
          <a:ln w="25400">
            <a:noFill/>
            <a:miter lim="800000"/>
            <a:headEnd/>
            <a:tailEnd/>
          </a:ln>
          <a:effectLst/>
          <a:extLst/>
        </p:spPr>
        <p:txBody>
          <a:bodyPr wrap="square">
            <a:spAutoFit/>
          </a:bodyPr>
          <a:lstStyle/>
          <a:p>
            <a:pPr algn="ctr" eaLnBrk="0" fontAlgn="base" hangingPunct="0">
              <a:spcBef>
                <a:spcPct val="0"/>
              </a:spcBef>
              <a:spcAft>
                <a:spcPct val="0"/>
              </a:spcAft>
            </a:pPr>
            <a:r>
              <a:rPr lang="en-GB" altLang="de-DE" sz="2400" b="1" dirty="0">
                <a:solidFill>
                  <a:srgbClr val="FF0000"/>
                </a:solidFill>
              </a:rPr>
              <a:t>Idea: </a:t>
            </a:r>
            <a:r>
              <a:rPr lang="en-GB" altLang="de-DE" sz="2400" b="1" dirty="0">
                <a:solidFill>
                  <a:srgbClr val="000000"/>
                </a:solidFill>
              </a:rPr>
              <a:t>Strangeness Yield </a:t>
            </a:r>
            <a:r>
              <a:rPr lang="en-GB" altLang="de-DE" sz="2400" b="1" dirty="0">
                <a:solidFill>
                  <a:srgbClr val="000000"/>
                </a:solidFill>
                <a:sym typeface="Symbol" pitchFamily="18" charset="2"/>
              </a:rPr>
              <a:t> Baryonic Density</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Compressibility </a:t>
            </a:r>
            <a:r>
              <a:rPr lang="de-DE" altLang="de-DE" sz="2400" b="1" dirty="0">
                <a:solidFill>
                  <a:srgbClr val="000000"/>
                </a:solidFill>
                <a:sym typeface="Symbol" pitchFamily="18" charset="2"/>
              </a:rPr>
              <a:t> </a:t>
            </a:r>
            <a:r>
              <a:rPr lang="en-GB" altLang="de-DE" sz="2400" b="1" dirty="0">
                <a:solidFill>
                  <a:srgbClr val="000000"/>
                </a:solidFill>
                <a:sym typeface="Symbol" pitchFamily="18" charset="2"/>
              </a:rPr>
              <a:t>EOS </a:t>
            </a:r>
            <a:endParaRPr lang="de-DE" altLang="de-DE" sz="2400" b="1" dirty="0">
              <a:solidFill>
                <a:srgbClr val="000000"/>
              </a:solidFill>
            </a:endParaRPr>
          </a:p>
        </p:txBody>
      </p:sp>
      <p:grpSp>
        <p:nvGrpSpPr>
          <p:cNvPr id="159" name="Group 158">
            <a:extLst>
              <a:ext uri="{FF2B5EF4-FFF2-40B4-BE49-F238E27FC236}">
                <a16:creationId xmlns:a16="http://schemas.microsoft.com/office/drawing/2014/main" id="{805B371E-3530-42B0-B67D-AE58EF8FF03B}"/>
              </a:ext>
            </a:extLst>
          </p:cNvPr>
          <p:cNvGrpSpPr/>
          <p:nvPr/>
        </p:nvGrpSpPr>
        <p:grpSpPr>
          <a:xfrm>
            <a:off x="115152" y="1369192"/>
            <a:ext cx="12076848" cy="1136326"/>
            <a:chOff x="115152" y="1369192"/>
            <a:chExt cx="12076848" cy="1136326"/>
          </a:xfrm>
        </p:grpSpPr>
        <p:sp>
          <p:nvSpPr>
            <p:cNvPr id="160" name="Rectangle 159">
              <a:extLst>
                <a:ext uri="{FF2B5EF4-FFF2-40B4-BE49-F238E27FC236}">
                  <a16:creationId xmlns:a16="http://schemas.microsoft.com/office/drawing/2014/main" id="{D0F22701-0154-4758-AB01-2BF08849BC9D}"/>
                </a:ext>
              </a:extLst>
            </p:cNvPr>
            <p:cNvSpPr/>
            <p:nvPr/>
          </p:nvSpPr>
          <p:spPr>
            <a:xfrm>
              <a:off x="2485309" y="1751509"/>
              <a:ext cx="6490691" cy="15519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1" name="Rectangle 160">
              <a:extLst>
                <a:ext uri="{FF2B5EF4-FFF2-40B4-BE49-F238E27FC236}">
                  <a16:creationId xmlns:a16="http://schemas.microsoft.com/office/drawing/2014/main" id="{ABBFCBC3-7816-47CB-80E7-57967A303784}"/>
                </a:ext>
              </a:extLst>
            </p:cNvPr>
            <p:cNvSpPr/>
            <p:nvPr/>
          </p:nvSpPr>
          <p:spPr>
            <a:xfrm>
              <a:off x="1363747" y="1751509"/>
              <a:ext cx="1121562" cy="144005"/>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162" name="Group 161">
              <a:extLst>
                <a:ext uri="{FF2B5EF4-FFF2-40B4-BE49-F238E27FC236}">
                  <a16:creationId xmlns:a16="http://schemas.microsoft.com/office/drawing/2014/main" id="{C35DF384-50C9-482A-9243-5B2A53F703E2}"/>
                </a:ext>
              </a:extLst>
            </p:cNvPr>
            <p:cNvGrpSpPr/>
            <p:nvPr/>
          </p:nvGrpSpPr>
          <p:grpSpPr>
            <a:xfrm>
              <a:off x="115152" y="1369192"/>
              <a:ext cx="12076848" cy="1136326"/>
              <a:chOff x="115152" y="1369192"/>
              <a:chExt cx="12076848" cy="1136326"/>
            </a:xfrm>
          </p:grpSpPr>
          <p:grpSp>
            <p:nvGrpSpPr>
              <p:cNvPr id="163" name="Group 162">
                <a:extLst>
                  <a:ext uri="{FF2B5EF4-FFF2-40B4-BE49-F238E27FC236}">
                    <a16:creationId xmlns:a16="http://schemas.microsoft.com/office/drawing/2014/main" id="{520B63BE-CEF1-469B-8266-35A856C68F41}"/>
                  </a:ext>
                </a:extLst>
              </p:cNvPr>
              <p:cNvGrpSpPr/>
              <p:nvPr/>
            </p:nvGrpSpPr>
            <p:grpSpPr>
              <a:xfrm>
                <a:off x="887575" y="1369192"/>
                <a:ext cx="11304425" cy="1136326"/>
                <a:chOff x="905157" y="806394"/>
                <a:chExt cx="11304425" cy="1136326"/>
              </a:xfrm>
            </p:grpSpPr>
            <p:cxnSp>
              <p:nvCxnSpPr>
                <p:cNvPr id="166" name="Straight Arrow Connector 165">
                  <a:extLst>
                    <a:ext uri="{FF2B5EF4-FFF2-40B4-BE49-F238E27FC236}">
                      <a16:creationId xmlns:a16="http://schemas.microsoft.com/office/drawing/2014/main" id="{CA3D9446-CFE7-4C99-9ECC-67C860135871}"/>
                    </a:ext>
                  </a:extLst>
                </p:cNvPr>
                <p:cNvCxnSpPr>
                  <a:cxnSpLocks/>
                </p:cNvCxnSpPr>
                <p:nvPr/>
              </p:nvCxnSpPr>
              <p:spPr>
                <a:xfrm>
                  <a:off x="1056000" y="1269615"/>
                  <a:ext cx="10080560"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5520BD4-442A-45F7-A357-22831D890137}"/>
                    </a:ext>
                  </a:extLst>
                </p:cNvPr>
                <p:cNvCxnSpPr>
                  <a:cxnSpLocks/>
                </p:cNvCxnSpPr>
                <p:nvPr/>
              </p:nvCxnSpPr>
              <p:spPr>
                <a:xfrm>
                  <a:off x="1785257"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3273B9E-1171-4FE1-BC64-3CE1E5FE555B}"/>
                    </a:ext>
                  </a:extLst>
                </p:cNvPr>
                <p:cNvCxnSpPr>
                  <a:cxnSpLocks/>
                </p:cNvCxnSpPr>
                <p:nvPr/>
              </p:nvCxnSpPr>
              <p:spPr>
                <a:xfrm>
                  <a:off x="2492912"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0D76C6F-1E68-4BC1-9D5D-FF964CA81D9B}"/>
                    </a:ext>
                  </a:extLst>
                </p:cNvPr>
                <p:cNvCxnSpPr>
                  <a:cxnSpLocks/>
                </p:cNvCxnSpPr>
                <p:nvPr/>
              </p:nvCxnSpPr>
              <p:spPr>
                <a:xfrm>
                  <a:off x="321568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AEE52DB1-902E-439A-9818-6B9500821C95}"/>
                    </a:ext>
                  </a:extLst>
                </p:cNvPr>
                <p:cNvSpPr txBox="1"/>
                <p:nvPr/>
              </p:nvSpPr>
              <p:spPr>
                <a:xfrm>
                  <a:off x="1633299" y="853736"/>
                  <a:ext cx="301686" cy="369332"/>
                </a:xfrm>
                <a:prstGeom prst="rect">
                  <a:avLst/>
                </a:prstGeom>
                <a:noFill/>
              </p:spPr>
              <p:txBody>
                <a:bodyPr wrap="none" rtlCol="0">
                  <a:spAutoFit/>
                </a:bodyPr>
                <a:lstStyle/>
                <a:p>
                  <a:r>
                    <a:rPr lang="en-US" b="1" dirty="0"/>
                    <a:t>1</a:t>
                  </a:r>
                  <a:endParaRPr lang="en-DE" b="1" dirty="0"/>
                </a:p>
              </p:txBody>
            </p:sp>
            <p:cxnSp>
              <p:nvCxnSpPr>
                <p:cNvPr id="171" name="Straight Connector 170">
                  <a:extLst>
                    <a:ext uri="{FF2B5EF4-FFF2-40B4-BE49-F238E27FC236}">
                      <a16:creationId xmlns:a16="http://schemas.microsoft.com/office/drawing/2014/main" id="{E2ABEBBF-FDB9-4230-8735-6B5109F7A59C}"/>
                    </a:ext>
                  </a:extLst>
                </p:cNvPr>
                <p:cNvCxnSpPr>
                  <a:cxnSpLocks/>
                </p:cNvCxnSpPr>
                <p:nvPr/>
              </p:nvCxnSpPr>
              <p:spPr>
                <a:xfrm>
                  <a:off x="393576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E15DFE1-6E82-4FCC-A81A-4A39E1E42842}"/>
                    </a:ext>
                  </a:extLst>
                </p:cNvPr>
                <p:cNvCxnSpPr>
                  <a:cxnSpLocks/>
                </p:cNvCxnSpPr>
                <p:nvPr/>
              </p:nvCxnSpPr>
              <p:spPr>
                <a:xfrm>
                  <a:off x="465584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3618A5A-203C-4702-8186-1520FA8D4C6E}"/>
                    </a:ext>
                  </a:extLst>
                </p:cNvPr>
                <p:cNvCxnSpPr>
                  <a:cxnSpLocks/>
                </p:cNvCxnSpPr>
                <p:nvPr/>
              </p:nvCxnSpPr>
              <p:spPr>
                <a:xfrm>
                  <a:off x="537592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4C559E0-0DF5-43E2-B7D6-38BE9D8945E5}"/>
                    </a:ext>
                  </a:extLst>
                </p:cNvPr>
                <p:cNvCxnSpPr>
                  <a:cxnSpLocks/>
                </p:cNvCxnSpPr>
                <p:nvPr/>
              </p:nvCxnSpPr>
              <p:spPr>
                <a:xfrm>
                  <a:off x="6093558" y="1198465"/>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FB92AB6-E70F-4330-9345-3678C94709CF}"/>
                    </a:ext>
                  </a:extLst>
                </p:cNvPr>
                <p:cNvCxnSpPr>
                  <a:cxnSpLocks/>
                </p:cNvCxnSpPr>
                <p:nvPr/>
              </p:nvCxnSpPr>
              <p:spPr>
                <a:xfrm>
                  <a:off x="681608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55AE2C71-0933-4EC0-8ED3-D30EC28A914E}"/>
                    </a:ext>
                  </a:extLst>
                </p:cNvPr>
                <p:cNvCxnSpPr>
                  <a:cxnSpLocks/>
                </p:cNvCxnSpPr>
                <p:nvPr/>
              </p:nvCxnSpPr>
              <p:spPr>
                <a:xfrm>
                  <a:off x="753616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17EBFB3-6049-4647-A980-2D7A2A27088F}"/>
                    </a:ext>
                  </a:extLst>
                </p:cNvPr>
                <p:cNvCxnSpPr>
                  <a:cxnSpLocks/>
                </p:cNvCxnSpPr>
                <p:nvPr/>
              </p:nvCxnSpPr>
              <p:spPr>
                <a:xfrm>
                  <a:off x="897632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1D23B15-7E84-4919-B776-688AF3CCB54F}"/>
                    </a:ext>
                  </a:extLst>
                </p:cNvPr>
                <p:cNvCxnSpPr>
                  <a:cxnSpLocks/>
                </p:cNvCxnSpPr>
                <p:nvPr/>
              </p:nvCxnSpPr>
              <p:spPr>
                <a:xfrm>
                  <a:off x="8256240" y="1196752"/>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5114CB3-CDF6-4FD1-9EC8-151277D81F0D}"/>
                    </a:ext>
                  </a:extLst>
                </p:cNvPr>
                <p:cNvCxnSpPr>
                  <a:cxnSpLocks/>
                </p:cNvCxnSpPr>
                <p:nvPr/>
              </p:nvCxnSpPr>
              <p:spPr>
                <a:xfrm>
                  <a:off x="969640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D231F32-B5E0-4F62-B64D-B8C94934A5CE}"/>
                    </a:ext>
                  </a:extLst>
                </p:cNvPr>
                <p:cNvCxnSpPr>
                  <a:cxnSpLocks/>
                </p:cNvCxnSpPr>
                <p:nvPr/>
              </p:nvCxnSpPr>
              <p:spPr>
                <a:xfrm>
                  <a:off x="10416480" y="1188711"/>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240E501F-B262-496F-AE0A-C0950E5FA062}"/>
                    </a:ext>
                  </a:extLst>
                </p:cNvPr>
                <p:cNvSpPr txBox="1"/>
                <p:nvPr/>
              </p:nvSpPr>
              <p:spPr>
                <a:xfrm>
                  <a:off x="10750628" y="806394"/>
                  <a:ext cx="1458954" cy="400110"/>
                </a:xfrm>
                <a:prstGeom prst="rect">
                  <a:avLst/>
                </a:prstGeom>
                <a:noFill/>
              </p:spPr>
              <p:txBody>
                <a:bodyPr wrap="square" rtlCol="0">
                  <a:spAutoFit/>
                </a:bodyPr>
                <a:lstStyle/>
                <a:p>
                  <a:r>
                    <a:rPr lang="en-US" sz="2000" b="1" dirty="0" err="1"/>
                    <a:t>E</a:t>
                  </a:r>
                  <a:r>
                    <a:rPr lang="en-US" sz="2000" b="1" baseline="-25000" dirty="0" err="1"/>
                    <a:t>thr,NN</a:t>
                  </a:r>
                  <a:r>
                    <a:rPr lang="en-US" sz="2000" b="1" dirty="0"/>
                    <a:t> (GeV)</a:t>
                  </a:r>
                  <a:endParaRPr lang="en-DE" sz="2000" b="1" dirty="0"/>
                </a:p>
              </p:txBody>
            </p:sp>
            <p:sp>
              <p:nvSpPr>
                <p:cNvPr id="182" name="TextBox 181">
                  <a:extLst>
                    <a:ext uri="{FF2B5EF4-FFF2-40B4-BE49-F238E27FC236}">
                      <a16:creationId xmlns:a16="http://schemas.microsoft.com/office/drawing/2014/main" id="{106C7D8A-D655-4321-BF53-0D4C5F367DE1}"/>
                    </a:ext>
                  </a:extLst>
                </p:cNvPr>
                <p:cNvSpPr txBox="1"/>
                <p:nvPr/>
              </p:nvSpPr>
              <p:spPr>
                <a:xfrm>
                  <a:off x="2321412" y="846704"/>
                  <a:ext cx="301686" cy="369332"/>
                </a:xfrm>
                <a:prstGeom prst="rect">
                  <a:avLst/>
                </a:prstGeom>
                <a:noFill/>
              </p:spPr>
              <p:txBody>
                <a:bodyPr wrap="none" rtlCol="0">
                  <a:spAutoFit/>
                </a:bodyPr>
                <a:lstStyle/>
                <a:p>
                  <a:r>
                    <a:rPr lang="en-US" b="1" dirty="0"/>
                    <a:t>2</a:t>
                  </a:r>
                  <a:endParaRPr lang="en-DE" b="1" dirty="0"/>
                </a:p>
              </p:txBody>
            </p:sp>
            <p:sp>
              <p:nvSpPr>
                <p:cNvPr id="183" name="TextBox 182">
                  <a:extLst>
                    <a:ext uri="{FF2B5EF4-FFF2-40B4-BE49-F238E27FC236}">
                      <a16:creationId xmlns:a16="http://schemas.microsoft.com/office/drawing/2014/main" id="{5B5A928E-685F-4955-B732-6E9732A7775E}"/>
                    </a:ext>
                  </a:extLst>
                </p:cNvPr>
                <p:cNvSpPr txBox="1"/>
                <p:nvPr/>
              </p:nvSpPr>
              <p:spPr>
                <a:xfrm>
                  <a:off x="3061066" y="851450"/>
                  <a:ext cx="301686" cy="369332"/>
                </a:xfrm>
                <a:prstGeom prst="rect">
                  <a:avLst/>
                </a:prstGeom>
                <a:noFill/>
              </p:spPr>
              <p:txBody>
                <a:bodyPr wrap="none" rtlCol="0">
                  <a:spAutoFit/>
                </a:bodyPr>
                <a:lstStyle/>
                <a:p>
                  <a:r>
                    <a:rPr lang="en-US" b="1" dirty="0"/>
                    <a:t>3</a:t>
                  </a:r>
                  <a:endParaRPr lang="en-DE" b="1" dirty="0"/>
                </a:p>
              </p:txBody>
            </p:sp>
            <p:sp>
              <p:nvSpPr>
                <p:cNvPr id="184" name="TextBox 183">
                  <a:extLst>
                    <a:ext uri="{FF2B5EF4-FFF2-40B4-BE49-F238E27FC236}">
                      <a16:creationId xmlns:a16="http://schemas.microsoft.com/office/drawing/2014/main" id="{C02B1E71-80B6-4F7D-97C2-FADA48A60447}"/>
                    </a:ext>
                  </a:extLst>
                </p:cNvPr>
                <p:cNvSpPr txBox="1"/>
                <p:nvPr/>
              </p:nvSpPr>
              <p:spPr>
                <a:xfrm>
                  <a:off x="4502662" y="851564"/>
                  <a:ext cx="301686" cy="369332"/>
                </a:xfrm>
                <a:prstGeom prst="rect">
                  <a:avLst/>
                </a:prstGeom>
                <a:noFill/>
              </p:spPr>
              <p:txBody>
                <a:bodyPr wrap="none" rtlCol="0">
                  <a:spAutoFit/>
                </a:bodyPr>
                <a:lstStyle/>
                <a:p>
                  <a:r>
                    <a:rPr lang="en-US" b="1" dirty="0"/>
                    <a:t>5</a:t>
                  </a:r>
                  <a:endParaRPr lang="en-DE" b="1" dirty="0"/>
                </a:p>
              </p:txBody>
            </p:sp>
            <p:sp>
              <p:nvSpPr>
                <p:cNvPr id="185" name="TextBox 184">
                  <a:extLst>
                    <a:ext uri="{FF2B5EF4-FFF2-40B4-BE49-F238E27FC236}">
                      <a16:creationId xmlns:a16="http://schemas.microsoft.com/office/drawing/2014/main" id="{D5174A54-19A1-467D-A1BA-6B60A932266F}"/>
                    </a:ext>
                  </a:extLst>
                </p:cNvPr>
                <p:cNvSpPr txBox="1"/>
                <p:nvPr/>
              </p:nvSpPr>
              <p:spPr>
                <a:xfrm>
                  <a:off x="3778144" y="858059"/>
                  <a:ext cx="301686" cy="369332"/>
                </a:xfrm>
                <a:prstGeom prst="rect">
                  <a:avLst/>
                </a:prstGeom>
                <a:noFill/>
              </p:spPr>
              <p:txBody>
                <a:bodyPr wrap="none" rtlCol="0">
                  <a:spAutoFit/>
                </a:bodyPr>
                <a:lstStyle/>
                <a:p>
                  <a:r>
                    <a:rPr lang="en-US" b="1" dirty="0"/>
                    <a:t>4</a:t>
                  </a:r>
                  <a:endParaRPr lang="en-DE" b="1" dirty="0"/>
                </a:p>
              </p:txBody>
            </p:sp>
            <p:sp>
              <p:nvSpPr>
                <p:cNvPr id="186" name="TextBox 185">
                  <a:extLst>
                    <a:ext uri="{FF2B5EF4-FFF2-40B4-BE49-F238E27FC236}">
                      <a16:creationId xmlns:a16="http://schemas.microsoft.com/office/drawing/2014/main" id="{07027814-09EF-47C1-9951-2A9717CF4F5E}"/>
                    </a:ext>
                  </a:extLst>
                </p:cNvPr>
                <p:cNvSpPr txBox="1"/>
                <p:nvPr/>
              </p:nvSpPr>
              <p:spPr>
                <a:xfrm>
                  <a:off x="5222741" y="841304"/>
                  <a:ext cx="301686" cy="369332"/>
                </a:xfrm>
                <a:prstGeom prst="rect">
                  <a:avLst/>
                </a:prstGeom>
                <a:noFill/>
              </p:spPr>
              <p:txBody>
                <a:bodyPr wrap="none" rtlCol="0">
                  <a:spAutoFit/>
                </a:bodyPr>
                <a:lstStyle/>
                <a:p>
                  <a:r>
                    <a:rPr lang="en-US" b="1" dirty="0"/>
                    <a:t>6</a:t>
                  </a:r>
                  <a:endParaRPr lang="en-DE" b="1" dirty="0"/>
                </a:p>
              </p:txBody>
            </p:sp>
            <p:sp>
              <p:nvSpPr>
                <p:cNvPr id="187" name="TextBox 186">
                  <a:extLst>
                    <a:ext uri="{FF2B5EF4-FFF2-40B4-BE49-F238E27FC236}">
                      <a16:creationId xmlns:a16="http://schemas.microsoft.com/office/drawing/2014/main" id="{2B9B1D7F-3AB4-465E-A24F-A6E92A71BD46}"/>
                    </a:ext>
                  </a:extLst>
                </p:cNvPr>
                <p:cNvSpPr txBox="1"/>
                <p:nvPr/>
              </p:nvSpPr>
              <p:spPr>
                <a:xfrm>
                  <a:off x="6670588" y="858059"/>
                  <a:ext cx="301686" cy="369332"/>
                </a:xfrm>
                <a:prstGeom prst="rect">
                  <a:avLst/>
                </a:prstGeom>
                <a:noFill/>
              </p:spPr>
              <p:txBody>
                <a:bodyPr wrap="none" rtlCol="0">
                  <a:spAutoFit/>
                </a:bodyPr>
                <a:lstStyle/>
                <a:p>
                  <a:r>
                    <a:rPr lang="en-US" b="1" dirty="0"/>
                    <a:t>8</a:t>
                  </a:r>
                  <a:endParaRPr lang="en-DE" b="1" dirty="0"/>
                </a:p>
              </p:txBody>
            </p:sp>
            <p:sp>
              <p:nvSpPr>
                <p:cNvPr id="188" name="TextBox 187">
                  <a:extLst>
                    <a:ext uri="{FF2B5EF4-FFF2-40B4-BE49-F238E27FC236}">
                      <a16:creationId xmlns:a16="http://schemas.microsoft.com/office/drawing/2014/main" id="{4C2B9831-BD20-4F1E-BE4A-8458CFCD9EB4}"/>
                    </a:ext>
                  </a:extLst>
                </p:cNvPr>
                <p:cNvSpPr txBox="1"/>
                <p:nvPr/>
              </p:nvSpPr>
              <p:spPr>
                <a:xfrm>
                  <a:off x="8034477" y="858059"/>
                  <a:ext cx="418704" cy="369332"/>
                </a:xfrm>
                <a:prstGeom prst="rect">
                  <a:avLst/>
                </a:prstGeom>
                <a:noFill/>
              </p:spPr>
              <p:txBody>
                <a:bodyPr wrap="none" rtlCol="0">
                  <a:spAutoFit/>
                </a:bodyPr>
                <a:lstStyle/>
                <a:p>
                  <a:r>
                    <a:rPr lang="en-US" b="1" dirty="0"/>
                    <a:t>10</a:t>
                  </a:r>
                  <a:endParaRPr lang="en-DE" b="1" dirty="0"/>
                </a:p>
              </p:txBody>
            </p:sp>
            <p:sp>
              <p:nvSpPr>
                <p:cNvPr id="189" name="TextBox 188">
                  <a:extLst>
                    <a:ext uri="{FF2B5EF4-FFF2-40B4-BE49-F238E27FC236}">
                      <a16:creationId xmlns:a16="http://schemas.microsoft.com/office/drawing/2014/main" id="{8D8753F7-F08E-40C2-B4EB-815630F1B8B8}"/>
                    </a:ext>
                  </a:extLst>
                </p:cNvPr>
                <p:cNvSpPr txBox="1"/>
                <p:nvPr/>
              </p:nvSpPr>
              <p:spPr>
                <a:xfrm>
                  <a:off x="8759405" y="846890"/>
                  <a:ext cx="418704" cy="369332"/>
                </a:xfrm>
                <a:prstGeom prst="rect">
                  <a:avLst/>
                </a:prstGeom>
                <a:noFill/>
              </p:spPr>
              <p:txBody>
                <a:bodyPr wrap="none" rtlCol="0">
                  <a:spAutoFit/>
                </a:bodyPr>
                <a:lstStyle/>
                <a:p>
                  <a:r>
                    <a:rPr lang="en-US" b="1" dirty="0"/>
                    <a:t>11</a:t>
                  </a:r>
                  <a:endParaRPr lang="en-DE" b="1" dirty="0"/>
                </a:p>
              </p:txBody>
            </p:sp>
            <p:sp>
              <p:nvSpPr>
                <p:cNvPr id="190" name="TextBox 189">
                  <a:extLst>
                    <a:ext uri="{FF2B5EF4-FFF2-40B4-BE49-F238E27FC236}">
                      <a16:creationId xmlns:a16="http://schemas.microsoft.com/office/drawing/2014/main" id="{F6414C4B-BC0C-4A2E-86E2-252312B5C65A}"/>
                    </a:ext>
                  </a:extLst>
                </p:cNvPr>
                <p:cNvSpPr txBox="1"/>
                <p:nvPr/>
              </p:nvSpPr>
              <p:spPr>
                <a:xfrm>
                  <a:off x="9497961" y="858059"/>
                  <a:ext cx="418704" cy="369332"/>
                </a:xfrm>
                <a:prstGeom prst="rect">
                  <a:avLst/>
                </a:prstGeom>
                <a:noFill/>
              </p:spPr>
              <p:txBody>
                <a:bodyPr wrap="none" rtlCol="0">
                  <a:spAutoFit/>
                </a:bodyPr>
                <a:lstStyle/>
                <a:p>
                  <a:r>
                    <a:rPr lang="en-US" b="1" dirty="0"/>
                    <a:t>12</a:t>
                  </a:r>
                  <a:endParaRPr lang="en-DE" b="1" dirty="0"/>
                </a:p>
              </p:txBody>
            </p:sp>
            <p:sp>
              <p:nvSpPr>
                <p:cNvPr id="191" name="TextBox 190">
                  <a:extLst>
                    <a:ext uri="{FF2B5EF4-FFF2-40B4-BE49-F238E27FC236}">
                      <a16:creationId xmlns:a16="http://schemas.microsoft.com/office/drawing/2014/main" id="{45F11A46-5973-49BF-8862-5FB69D7AB381}"/>
                    </a:ext>
                  </a:extLst>
                </p:cNvPr>
                <p:cNvSpPr txBox="1"/>
                <p:nvPr/>
              </p:nvSpPr>
              <p:spPr>
                <a:xfrm>
                  <a:off x="10207766" y="848289"/>
                  <a:ext cx="418704" cy="369332"/>
                </a:xfrm>
                <a:prstGeom prst="rect">
                  <a:avLst/>
                </a:prstGeom>
                <a:noFill/>
              </p:spPr>
              <p:txBody>
                <a:bodyPr wrap="none" rtlCol="0">
                  <a:spAutoFit/>
                </a:bodyPr>
                <a:lstStyle/>
                <a:p>
                  <a:r>
                    <a:rPr lang="en-US" b="1" dirty="0"/>
                    <a:t>13</a:t>
                  </a:r>
                  <a:endParaRPr lang="en-DE" b="1" dirty="0"/>
                </a:p>
              </p:txBody>
            </p:sp>
            <p:sp>
              <p:nvSpPr>
                <p:cNvPr id="192" name="TextBox 191">
                  <a:extLst>
                    <a:ext uri="{FF2B5EF4-FFF2-40B4-BE49-F238E27FC236}">
                      <a16:creationId xmlns:a16="http://schemas.microsoft.com/office/drawing/2014/main" id="{74CBDFD7-5A56-406F-B00D-021B44337098}"/>
                    </a:ext>
                  </a:extLst>
                </p:cNvPr>
                <p:cNvSpPr txBox="1"/>
                <p:nvPr/>
              </p:nvSpPr>
              <p:spPr>
                <a:xfrm>
                  <a:off x="905157" y="863882"/>
                  <a:ext cx="301686" cy="369332"/>
                </a:xfrm>
                <a:prstGeom prst="rect">
                  <a:avLst/>
                </a:prstGeom>
                <a:noFill/>
              </p:spPr>
              <p:txBody>
                <a:bodyPr wrap="none" rtlCol="0">
                  <a:spAutoFit/>
                </a:bodyPr>
                <a:lstStyle/>
                <a:p>
                  <a:r>
                    <a:rPr lang="en-US" b="1" dirty="0"/>
                    <a:t>0</a:t>
                  </a:r>
                  <a:endParaRPr lang="en-DE" b="1" dirty="0"/>
                </a:p>
              </p:txBody>
            </p:sp>
            <p:cxnSp>
              <p:nvCxnSpPr>
                <p:cNvPr id="193" name="Straight Connector 192">
                  <a:extLst>
                    <a:ext uri="{FF2B5EF4-FFF2-40B4-BE49-F238E27FC236}">
                      <a16:creationId xmlns:a16="http://schemas.microsoft.com/office/drawing/2014/main" id="{17BF0C26-53DE-4A67-B4FF-F2A9A9AC4331}"/>
                    </a:ext>
                  </a:extLst>
                </p:cNvPr>
                <p:cNvCxnSpPr>
                  <a:cxnSpLocks/>
                </p:cNvCxnSpPr>
                <p:nvPr/>
              </p:nvCxnSpPr>
              <p:spPr>
                <a:xfrm>
                  <a:off x="2208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3A45D96A-5604-4CE5-857E-CB7B5D65576C}"/>
                    </a:ext>
                  </a:extLst>
                </p:cNvPr>
                <p:cNvCxnSpPr>
                  <a:cxnSpLocks/>
                </p:cNvCxnSpPr>
                <p:nvPr/>
              </p:nvCxnSpPr>
              <p:spPr>
                <a:xfrm>
                  <a:off x="2856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E08638F-2153-4518-A5C6-10B126C7D071}"/>
                    </a:ext>
                  </a:extLst>
                </p:cNvPr>
                <p:cNvCxnSpPr>
                  <a:cxnSpLocks/>
                </p:cNvCxnSpPr>
                <p:nvPr/>
              </p:nvCxnSpPr>
              <p:spPr>
                <a:xfrm>
                  <a:off x="3720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CDDA575-2E15-4042-AB51-A7928E8926E1}"/>
                    </a:ext>
                  </a:extLst>
                </p:cNvPr>
                <p:cNvCxnSpPr>
                  <a:cxnSpLocks/>
                </p:cNvCxnSpPr>
                <p:nvPr/>
              </p:nvCxnSpPr>
              <p:spPr>
                <a:xfrm>
                  <a:off x="6096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CA3BAB7-C386-4F2E-83A1-7C41A16BAFB2}"/>
                    </a:ext>
                  </a:extLst>
                </p:cNvPr>
                <p:cNvCxnSpPr>
                  <a:cxnSpLocks/>
                </p:cNvCxnSpPr>
                <p:nvPr/>
              </p:nvCxnSpPr>
              <p:spPr>
                <a:xfrm>
                  <a:off x="6168000" y="1053000"/>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07BFFC7-E5E3-46E0-AE99-9B74D8A4CAC0}"/>
                    </a:ext>
                  </a:extLst>
                </p:cNvPr>
                <p:cNvCxnSpPr>
                  <a:cxnSpLocks/>
                </p:cNvCxnSpPr>
                <p:nvPr/>
              </p:nvCxnSpPr>
              <p:spPr>
                <a:xfrm>
                  <a:off x="7531276" y="1066096"/>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FB10034-D848-45E1-934A-BB0C87D0E776}"/>
                    </a:ext>
                  </a:extLst>
                </p:cNvPr>
                <p:cNvCxnSpPr>
                  <a:cxnSpLocks/>
                </p:cNvCxnSpPr>
                <p:nvPr/>
              </p:nvCxnSpPr>
              <p:spPr>
                <a:xfrm>
                  <a:off x="10192147" y="1044719"/>
                  <a:ext cx="0" cy="4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2F2F1EF2-D714-4481-BB9C-AA083AE738CD}"/>
                    </a:ext>
                  </a:extLst>
                </p:cNvPr>
                <p:cNvSpPr txBox="1"/>
                <p:nvPr/>
              </p:nvSpPr>
              <p:spPr>
                <a:xfrm>
                  <a:off x="1065625" y="1432651"/>
                  <a:ext cx="1348184" cy="461665"/>
                </a:xfrm>
                <a:prstGeom prst="rect">
                  <a:avLst/>
                </a:prstGeom>
                <a:noFill/>
              </p:spPr>
              <p:txBody>
                <a:bodyPr wrap="square" rtlCol="0">
                  <a:spAutoFit/>
                </a:bodyPr>
                <a:lstStyle/>
                <a:p>
                  <a:r>
                    <a:rPr lang="en-US" sz="2400" b="1" dirty="0">
                      <a:solidFill>
                        <a:srgbClr val="FF0000"/>
                      </a:solidFill>
                    </a:rPr>
                    <a:t>K</a:t>
                  </a:r>
                  <a:r>
                    <a:rPr lang="en-US" sz="2400" b="1" baseline="30000" dirty="0">
                      <a:solidFill>
                        <a:srgbClr val="FF0000"/>
                      </a:solidFill>
                    </a:rPr>
                    <a:t>+,0</a:t>
                  </a:r>
                  <a:r>
                    <a:rPr lang="en-US" sz="2400" b="1" dirty="0">
                      <a:solidFill>
                        <a:srgbClr val="FF0000"/>
                      </a:solidFill>
                    </a:rPr>
                    <a:t>, </a:t>
                  </a:r>
                  <a:r>
                    <a:rPr lang="el-GR" sz="2400" b="1" dirty="0">
                      <a:solidFill>
                        <a:srgbClr val="FF0000"/>
                      </a:solidFill>
                    </a:rPr>
                    <a:t>Λ</a:t>
                  </a:r>
                  <a:r>
                    <a:rPr lang="en-US" sz="2400" b="1" baseline="30000" dirty="0">
                      <a:solidFill>
                        <a:srgbClr val="FF0000"/>
                      </a:solidFill>
                    </a:rPr>
                    <a:t>0</a:t>
                  </a:r>
                  <a:r>
                    <a:rPr lang="en-US" sz="2400" b="1" dirty="0">
                      <a:solidFill>
                        <a:srgbClr val="FF0000"/>
                      </a:solidFill>
                    </a:rPr>
                    <a:t>, </a:t>
                  </a:r>
                  <a:r>
                    <a:rPr lang="el-GR" sz="2400" b="1" dirty="0">
                      <a:solidFill>
                        <a:srgbClr val="FF0000"/>
                      </a:solidFill>
                    </a:rPr>
                    <a:t>Σ</a:t>
                  </a:r>
                  <a:endParaRPr lang="en-DE" sz="2400" b="1" baseline="30000" dirty="0">
                    <a:solidFill>
                      <a:srgbClr val="FF0000"/>
                    </a:solidFill>
                  </a:endParaRPr>
                </a:p>
              </p:txBody>
            </p:sp>
            <p:sp>
              <p:nvSpPr>
                <p:cNvPr id="201" name="Rectangle 200">
                  <a:extLst>
                    <a:ext uri="{FF2B5EF4-FFF2-40B4-BE49-F238E27FC236}">
                      <a16:creationId xmlns:a16="http://schemas.microsoft.com/office/drawing/2014/main" id="{D2CB4383-9E57-4D22-966F-E3D58A6FB30D}"/>
                    </a:ext>
                  </a:extLst>
                </p:cNvPr>
                <p:cNvSpPr/>
                <p:nvPr/>
              </p:nvSpPr>
              <p:spPr>
                <a:xfrm>
                  <a:off x="3529374" y="1445154"/>
                  <a:ext cx="60305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-,0</a:t>
                  </a:r>
                  <a:endParaRPr lang="en-DE" sz="2400" dirty="0">
                    <a:solidFill>
                      <a:srgbClr val="FF0000"/>
                    </a:solidFill>
                  </a:endParaRPr>
                </a:p>
              </p:txBody>
            </p:sp>
            <p:sp>
              <p:nvSpPr>
                <p:cNvPr id="202" name="TextBox 201">
                  <a:extLst>
                    <a:ext uri="{FF2B5EF4-FFF2-40B4-BE49-F238E27FC236}">
                      <a16:creationId xmlns:a16="http://schemas.microsoft.com/office/drawing/2014/main" id="{36EC0866-A7BB-44EC-8CA0-2ADF4F473C60}"/>
                    </a:ext>
                  </a:extLst>
                </p:cNvPr>
                <p:cNvSpPr txBox="1"/>
                <p:nvPr/>
              </p:nvSpPr>
              <p:spPr>
                <a:xfrm>
                  <a:off x="2688855" y="1445154"/>
                  <a:ext cx="415498" cy="461665"/>
                </a:xfrm>
                <a:prstGeom prst="rect">
                  <a:avLst/>
                </a:prstGeom>
                <a:noFill/>
              </p:spPr>
              <p:txBody>
                <a:bodyPr wrap="none" rtlCol="0">
                  <a:spAutoFit/>
                </a:bodyPr>
                <a:lstStyle/>
                <a:p>
                  <a:r>
                    <a:rPr lang="en-US" sz="2400" b="1" dirty="0">
                      <a:solidFill>
                        <a:srgbClr val="FF0000"/>
                      </a:solidFill>
                    </a:rPr>
                    <a:t>K</a:t>
                  </a:r>
                  <a:r>
                    <a:rPr lang="en-US" sz="2400" b="1" baseline="30000" dirty="0">
                      <a:solidFill>
                        <a:srgbClr val="FF0000"/>
                      </a:solidFill>
                    </a:rPr>
                    <a:t>-</a:t>
                  </a:r>
                  <a:endParaRPr lang="en-DE" sz="2400" b="1" baseline="30000" dirty="0">
                    <a:solidFill>
                      <a:srgbClr val="FF0000"/>
                    </a:solidFill>
                  </a:endParaRPr>
                </a:p>
              </p:txBody>
            </p:sp>
            <p:sp>
              <p:nvSpPr>
                <p:cNvPr id="203" name="Rectangle 202">
                  <a:extLst>
                    <a:ext uri="{FF2B5EF4-FFF2-40B4-BE49-F238E27FC236}">
                      <a16:creationId xmlns:a16="http://schemas.microsoft.com/office/drawing/2014/main" id="{56A66095-5A10-4703-952D-F0075DD386FF}"/>
                    </a:ext>
                  </a:extLst>
                </p:cNvPr>
                <p:cNvSpPr/>
                <p:nvPr/>
              </p:nvSpPr>
              <p:spPr>
                <a:xfrm>
                  <a:off x="5637085" y="1436685"/>
                  <a:ext cx="530915"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 </a:t>
                  </a:r>
                  <a:endParaRPr lang="en-DE" sz="2400" dirty="0">
                    <a:solidFill>
                      <a:srgbClr val="FF0000"/>
                    </a:solidFill>
                  </a:endParaRPr>
                </a:p>
              </p:txBody>
            </p:sp>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64525AD-AFF1-4761-9AC4-099C56EB3C7A}"/>
                        </a:ext>
                      </a:extLst>
                    </p:cNvPr>
                    <p:cNvSpPr/>
                    <p:nvPr/>
                  </p:nvSpPr>
                  <p:spPr>
                    <a:xfrm>
                      <a:off x="6108959" y="1443929"/>
                      <a:ext cx="945067" cy="498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1" i="1">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ea typeface="Cambria Math" panose="02040503050406030204" pitchFamily="18" charset="0"/>
                                  </a:rPr>
                                  <m:t>𝚲</m:t>
                                </m:r>
                              </m:e>
                              <m:sup>
                                <m:r>
                                  <a:rPr lang="en-US" sz="2400" b="1" i="1">
                                    <a:solidFill>
                                      <a:srgbClr val="FF0000"/>
                                    </a:solidFill>
                                    <a:latin typeface="Cambria Math" panose="02040503050406030204" pitchFamily="18" charset="0"/>
                                  </a:rPr>
                                  <m:t>𝟎</m:t>
                                </m:r>
                              </m:sup>
                            </m:sSup>
                            <m:acc>
                              <m:accPr>
                                <m:chr m:val="̅"/>
                                <m:ctrlPr>
                                  <a:rPr lang="en-US" sz="2400" b="1" i="1">
                                    <a:solidFill>
                                      <a:srgbClr val="FF0000"/>
                                    </a:solidFill>
                                    <a:latin typeface="Cambria Math" panose="02040503050406030204" pitchFamily="18" charset="0"/>
                                  </a:rPr>
                                </m:ctrlPr>
                              </m:accPr>
                              <m:e>
                                <m:sSup>
                                  <m:sSupPr>
                                    <m:ctrlPr>
                                      <a:rPr lang="en-US" sz="2400" b="1" i="1">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ea typeface="Cambria Math" panose="02040503050406030204" pitchFamily="18" charset="0"/>
                                      </a:rPr>
                                      <m:t>𝚲</m:t>
                                    </m:r>
                                  </m:e>
                                  <m:sup>
                                    <m:r>
                                      <a:rPr lang="en-US" sz="2400" b="1" i="1">
                                        <a:solidFill>
                                          <a:srgbClr val="FF0000"/>
                                        </a:solidFill>
                                        <a:latin typeface="Cambria Math" panose="02040503050406030204" pitchFamily="18" charset="0"/>
                                      </a:rPr>
                                      <m:t>𝟎</m:t>
                                    </m:r>
                                  </m:sup>
                                </m:sSup>
                              </m:e>
                            </m:acc>
                          </m:oMath>
                        </m:oMathPara>
                      </a14:m>
                      <a:endParaRPr lang="en-DE" sz="2400" dirty="0"/>
                    </a:p>
                  </p:txBody>
                </p:sp>
              </mc:Choice>
              <mc:Fallback xmlns="">
                <p:sp>
                  <p:nvSpPr>
                    <p:cNvPr id="204" name="Rectangle 203">
                      <a:extLst>
                        <a:ext uri="{FF2B5EF4-FFF2-40B4-BE49-F238E27FC236}">
                          <a16:creationId xmlns:a16="http://schemas.microsoft.com/office/drawing/2014/main" id="{464525AD-AFF1-4761-9AC4-099C56EB3C7A}"/>
                        </a:ext>
                      </a:extLst>
                    </p:cNvPr>
                    <p:cNvSpPr>
                      <a:spLocks noRot="1" noChangeAspect="1" noMove="1" noResize="1" noEditPoints="1" noAdjustHandles="1" noChangeArrowheads="1" noChangeShapeType="1" noTextEdit="1"/>
                    </p:cNvSpPr>
                    <p:nvPr/>
                  </p:nvSpPr>
                  <p:spPr>
                    <a:xfrm>
                      <a:off x="6108959" y="1443929"/>
                      <a:ext cx="945067" cy="498791"/>
                    </a:xfrm>
                    <a:prstGeom prst="rect">
                      <a:avLst/>
                    </a:prstGeom>
                    <a:blipFill>
                      <a:blip r:embed="rId3"/>
                      <a:stretch>
                        <a:fillRect/>
                      </a:stretch>
                    </a:blipFill>
                  </p:spPr>
                  <p:txBody>
                    <a:bodyPr/>
                    <a:lstStyle/>
                    <a:p>
                      <a:r>
                        <a:rPr lang="en-DE">
                          <a:noFill/>
                        </a:rPr>
                        <a:t> </a:t>
                      </a:r>
                    </a:p>
                  </p:txBody>
                </p:sp>
              </mc:Fallback>
            </mc:AlternateContent>
            <p:sp>
              <p:nvSpPr>
                <p:cNvPr id="205" name="Rectangle 204">
                  <a:extLst>
                    <a:ext uri="{FF2B5EF4-FFF2-40B4-BE49-F238E27FC236}">
                      <a16:creationId xmlns:a16="http://schemas.microsoft.com/office/drawing/2014/main" id="{5AC82708-6A15-4394-BA9D-7F607C36E42A}"/>
                    </a:ext>
                  </a:extLst>
                </p:cNvPr>
                <p:cNvSpPr/>
                <p:nvPr/>
              </p:nvSpPr>
              <p:spPr>
                <a:xfrm>
                  <a:off x="7311827" y="1443929"/>
                  <a:ext cx="48603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a:t>
                  </a:r>
                  <a:endParaRPr lang="en-DE" sz="2400" dirty="0">
                    <a:solidFill>
                      <a:srgbClr val="FF0000"/>
                    </a:solidFill>
                  </a:endParaRPr>
                </a:p>
              </p:txBody>
            </p:sp>
            <p:sp>
              <p:nvSpPr>
                <p:cNvPr id="206" name="Rectangle 205">
                  <a:extLst>
                    <a:ext uri="{FF2B5EF4-FFF2-40B4-BE49-F238E27FC236}">
                      <a16:creationId xmlns:a16="http://schemas.microsoft.com/office/drawing/2014/main" id="{0A309DC3-5F6E-4C3E-9294-B5B107A2974D}"/>
                    </a:ext>
                  </a:extLst>
                </p:cNvPr>
                <p:cNvSpPr/>
                <p:nvPr/>
              </p:nvSpPr>
              <p:spPr>
                <a:xfrm>
                  <a:off x="9972884" y="1441141"/>
                  <a:ext cx="570990" cy="461665"/>
                </a:xfrm>
                <a:prstGeom prst="rect">
                  <a:avLst/>
                </a:prstGeom>
              </p:spPr>
              <p:txBody>
                <a:bodyPr wrap="none">
                  <a:spAutoFit/>
                </a:bodyPr>
                <a:lstStyle/>
                <a:p>
                  <a:r>
                    <a:rPr lang="en-GB" altLang="de-DE" sz="2400" b="1" dirty="0">
                      <a:solidFill>
                        <a:srgbClr val="FF0000"/>
                      </a:solidFill>
                      <a:sym typeface="Symbol" panose="05050102010706020507" pitchFamily="18" charset="2"/>
                    </a:rPr>
                    <a:t></a:t>
                  </a:r>
                  <a:r>
                    <a:rPr lang="en-GB" altLang="de-DE" sz="2400" b="1" baseline="30000" dirty="0">
                      <a:solidFill>
                        <a:srgbClr val="FF0000"/>
                      </a:solidFill>
                    </a:rPr>
                    <a:t>+ </a:t>
                  </a:r>
                  <a:endParaRPr lang="en-DE" sz="2400" dirty="0">
                    <a:solidFill>
                      <a:srgbClr val="FF0000"/>
                    </a:solidFill>
                  </a:endParaRPr>
                </a:p>
              </p:txBody>
            </p:sp>
            <p:sp>
              <p:nvSpPr>
                <p:cNvPr id="207" name="TextBox 206">
                  <a:extLst>
                    <a:ext uri="{FF2B5EF4-FFF2-40B4-BE49-F238E27FC236}">
                      <a16:creationId xmlns:a16="http://schemas.microsoft.com/office/drawing/2014/main" id="{FBB55382-B79B-4BB1-8C00-452620727B8C}"/>
                    </a:ext>
                  </a:extLst>
                </p:cNvPr>
                <p:cNvSpPr txBox="1"/>
                <p:nvPr/>
              </p:nvSpPr>
              <p:spPr>
                <a:xfrm>
                  <a:off x="5923033" y="844232"/>
                  <a:ext cx="301686" cy="369332"/>
                </a:xfrm>
                <a:prstGeom prst="rect">
                  <a:avLst/>
                </a:prstGeom>
                <a:noFill/>
              </p:spPr>
              <p:txBody>
                <a:bodyPr wrap="none" rtlCol="0">
                  <a:spAutoFit/>
                </a:bodyPr>
                <a:lstStyle/>
                <a:p>
                  <a:r>
                    <a:rPr lang="en-US" b="1" dirty="0"/>
                    <a:t>7</a:t>
                  </a:r>
                  <a:endParaRPr lang="en-DE" b="1" dirty="0"/>
                </a:p>
              </p:txBody>
            </p:sp>
            <p:sp>
              <p:nvSpPr>
                <p:cNvPr id="208" name="TextBox 207">
                  <a:extLst>
                    <a:ext uri="{FF2B5EF4-FFF2-40B4-BE49-F238E27FC236}">
                      <a16:creationId xmlns:a16="http://schemas.microsoft.com/office/drawing/2014/main" id="{CC9046E9-B79C-4EF4-8183-362C1A246161}"/>
                    </a:ext>
                  </a:extLst>
                </p:cNvPr>
                <p:cNvSpPr txBox="1"/>
                <p:nvPr/>
              </p:nvSpPr>
              <p:spPr>
                <a:xfrm>
                  <a:off x="7379318" y="844686"/>
                  <a:ext cx="301686" cy="369332"/>
                </a:xfrm>
                <a:prstGeom prst="rect">
                  <a:avLst/>
                </a:prstGeom>
                <a:noFill/>
              </p:spPr>
              <p:txBody>
                <a:bodyPr wrap="none" rtlCol="0">
                  <a:spAutoFit/>
                </a:bodyPr>
                <a:lstStyle/>
                <a:p>
                  <a:r>
                    <a:rPr lang="en-US" b="1" dirty="0"/>
                    <a:t>9</a:t>
                  </a:r>
                  <a:endParaRPr lang="en-DE" b="1" dirty="0"/>
                </a:p>
              </p:txBody>
            </p:sp>
          </p:grpSp>
          <p:sp>
            <p:nvSpPr>
              <p:cNvPr id="164" name="TextBox 163">
                <a:extLst>
                  <a:ext uri="{FF2B5EF4-FFF2-40B4-BE49-F238E27FC236}">
                    <a16:creationId xmlns:a16="http://schemas.microsoft.com/office/drawing/2014/main" id="{714CFCF3-E712-445C-B0C3-E1509253F02E}"/>
                  </a:ext>
                </a:extLst>
              </p:cNvPr>
              <p:cNvSpPr txBox="1"/>
              <p:nvPr/>
            </p:nvSpPr>
            <p:spPr>
              <a:xfrm>
                <a:off x="115152" y="1841037"/>
                <a:ext cx="869149" cy="461665"/>
              </a:xfrm>
              <a:prstGeom prst="rect">
                <a:avLst/>
              </a:prstGeom>
              <a:noFill/>
            </p:spPr>
            <p:txBody>
              <a:bodyPr wrap="none" rtlCol="0">
                <a:spAutoFit/>
              </a:bodyPr>
              <a:lstStyle/>
              <a:p>
                <a:r>
                  <a:rPr lang="en-US" sz="2400" b="1" dirty="0">
                    <a:solidFill>
                      <a:srgbClr val="00B0F0"/>
                    </a:solidFill>
                  </a:rPr>
                  <a:t>SIS18</a:t>
                </a:r>
                <a:endParaRPr lang="en-DE" sz="2400" b="1" baseline="30000" dirty="0">
                  <a:solidFill>
                    <a:srgbClr val="00B0F0"/>
                  </a:solidFill>
                </a:endParaRPr>
              </a:p>
            </p:txBody>
          </p:sp>
          <p:sp>
            <p:nvSpPr>
              <p:cNvPr id="165" name="TextBox 164">
                <a:extLst>
                  <a:ext uri="{FF2B5EF4-FFF2-40B4-BE49-F238E27FC236}">
                    <a16:creationId xmlns:a16="http://schemas.microsoft.com/office/drawing/2014/main" id="{0DB71464-8F40-4D28-A403-CD22A50C1426}"/>
                  </a:ext>
                </a:extLst>
              </p:cNvPr>
              <p:cNvSpPr txBox="1"/>
              <p:nvPr/>
            </p:nvSpPr>
            <p:spPr>
              <a:xfrm>
                <a:off x="8068672" y="1841037"/>
                <a:ext cx="1024639" cy="461665"/>
              </a:xfrm>
              <a:prstGeom prst="rect">
                <a:avLst/>
              </a:prstGeom>
              <a:noFill/>
            </p:spPr>
            <p:txBody>
              <a:bodyPr wrap="none" rtlCol="0">
                <a:spAutoFit/>
              </a:bodyPr>
              <a:lstStyle/>
              <a:p>
                <a:r>
                  <a:rPr lang="en-US" sz="2400" b="1" dirty="0">
                    <a:solidFill>
                      <a:srgbClr val="00B050"/>
                    </a:solidFill>
                  </a:rPr>
                  <a:t>SIS100</a:t>
                </a:r>
                <a:endParaRPr lang="en-DE" sz="2400" b="1" baseline="30000" dirty="0">
                  <a:solidFill>
                    <a:srgbClr val="00B050"/>
                  </a:solidFill>
                </a:endParaRPr>
              </a:p>
            </p:txBody>
          </p:sp>
        </p:grpSp>
      </p:grpSp>
      <p:grpSp>
        <p:nvGrpSpPr>
          <p:cNvPr id="9" name="Group 8">
            <a:extLst>
              <a:ext uri="{FF2B5EF4-FFF2-40B4-BE49-F238E27FC236}">
                <a16:creationId xmlns:a16="http://schemas.microsoft.com/office/drawing/2014/main" id="{2545BBC7-6172-4A17-BB00-53610D2BBBFA}"/>
              </a:ext>
            </a:extLst>
          </p:cNvPr>
          <p:cNvGrpSpPr/>
          <p:nvPr/>
        </p:nvGrpSpPr>
        <p:grpSpPr>
          <a:xfrm>
            <a:off x="431201" y="2548997"/>
            <a:ext cx="5622520" cy="3481967"/>
            <a:chOff x="282931" y="2548997"/>
            <a:chExt cx="5622520" cy="3481967"/>
          </a:xfrm>
        </p:grpSpPr>
        <p:grpSp>
          <p:nvGrpSpPr>
            <p:cNvPr id="6" name="Group 5">
              <a:extLst>
                <a:ext uri="{FF2B5EF4-FFF2-40B4-BE49-F238E27FC236}">
                  <a16:creationId xmlns:a16="http://schemas.microsoft.com/office/drawing/2014/main" id="{E2621129-8224-49F0-96AE-14DEBBF4FF8F}"/>
                </a:ext>
              </a:extLst>
            </p:cNvPr>
            <p:cNvGrpSpPr/>
            <p:nvPr/>
          </p:nvGrpSpPr>
          <p:grpSpPr>
            <a:xfrm>
              <a:off x="282931" y="2548997"/>
              <a:ext cx="5622520" cy="3481967"/>
              <a:chOff x="300591" y="2433296"/>
              <a:chExt cx="5622520" cy="3481967"/>
            </a:xfrm>
          </p:grpSpPr>
          <p:pic>
            <p:nvPicPr>
              <p:cNvPr id="74" name="Grafik 1">
                <a:extLst>
                  <a:ext uri="{FF2B5EF4-FFF2-40B4-BE49-F238E27FC236}">
                    <a16:creationId xmlns:a16="http://schemas.microsoft.com/office/drawing/2014/main" id="{498F4B8A-A4C7-44D2-BBD1-1E280830F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591" y="2433296"/>
                <a:ext cx="5622520" cy="3481967"/>
              </a:xfrm>
              <a:prstGeom prst="rect">
                <a:avLst/>
              </a:prstGeom>
            </p:spPr>
          </p:pic>
          <p:sp>
            <p:nvSpPr>
              <p:cNvPr id="75" name="Textfeld 3">
                <a:extLst>
                  <a:ext uri="{FF2B5EF4-FFF2-40B4-BE49-F238E27FC236}">
                    <a16:creationId xmlns:a16="http://schemas.microsoft.com/office/drawing/2014/main" id="{9419F475-0555-44A0-8D00-539CC1564F6F}"/>
                  </a:ext>
                </a:extLst>
              </p:cNvPr>
              <p:cNvSpPr txBox="1"/>
              <p:nvPr/>
            </p:nvSpPr>
            <p:spPr>
              <a:xfrm>
                <a:off x="3166371" y="2667557"/>
                <a:ext cx="536047" cy="461665"/>
              </a:xfrm>
              <a:prstGeom prst="rect">
                <a:avLst/>
              </a:prstGeom>
              <a:noFill/>
            </p:spPr>
            <p:txBody>
              <a:bodyPr wrap="square" rtlCol="0">
                <a:spAutoFit/>
              </a:bodyPr>
              <a:lstStyle/>
              <a:p>
                <a:r>
                  <a:rPr lang="el-GR" sz="2400" b="1" dirty="0">
                    <a:solidFill>
                      <a:srgbClr val="FF0000"/>
                    </a:solidFill>
                  </a:rPr>
                  <a:t>Ω</a:t>
                </a:r>
                <a:r>
                  <a:rPr lang="de-DE" sz="2400" b="1" baseline="30000" dirty="0">
                    <a:solidFill>
                      <a:srgbClr val="FF0000"/>
                    </a:solidFill>
                  </a:rPr>
                  <a:t>-</a:t>
                </a:r>
              </a:p>
            </p:txBody>
          </p:sp>
          <p:sp>
            <p:nvSpPr>
              <p:cNvPr id="76" name="Textfeld 20">
                <a:extLst>
                  <a:ext uri="{FF2B5EF4-FFF2-40B4-BE49-F238E27FC236}">
                    <a16:creationId xmlns:a16="http://schemas.microsoft.com/office/drawing/2014/main" id="{4FFDA025-5959-4BEF-A8B8-266AF8D54220}"/>
                  </a:ext>
                </a:extLst>
              </p:cNvPr>
              <p:cNvSpPr txBox="1"/>
              <p:nvPr/>
            </p:nvSpPr>
            <p:spPr>
              <a:xfrm>
                <a:off x="1263402" y="4273698"/>
                <a:ext cx="431391" cy="461665"/>
              </a:xfrm>
              <a:prstGeom prst="rect">
                <a:avLst/>
              </a:prstGeom>
              <a:noFill/>
            </p:spPr>
            <p:txBody>
              <a:bodyPr wrap="square" rtlCol="0">
                <a:spAutoFit/>
              </a:bodyPr>
              <a:lstStyle/>
              <a:p>
                <a:r>
                  <a:rPr lang="el-GR" sz="2400" b="1" dirty="0">
                    <a:solidFill>
                      <a:srgbClr val="FF0000"/>
                    </a:solidFill>
                  </a:rPr>
                  <a:t>Λ</a:t>
                </a:r>
                <a:endParaRPr lang="de-DE" sz="2400" b="1" dirty="0">
                  <a:solidFill>
                    <a:srgbClr val="FF0000"/>
                  </a:solidFill>
                </a:endParaRPr>
              </a:p>
            </p:txBody>
          </p:sp>
          <p:sp>
            <p:nvSpPr>
              <p:cNvPr id="77" name="Textfeld 21">
                <a:extLst>
                  <a:ext uri="{FF2B5EF4-FFF2-40B4-BE49-F238E27FC236}">
                    <a16:creationId xmlns:a16="http://schemas.microsoft.com/office/drawing/2014/main" id="{AB51288E-AB0E-41F0-88EF-92010EEC6472}"/>
                  </a:ext>
                </a:extLst>
              </p:cNvPr>
              <p:cNvSpPr txBox="1"/>
              <p:nvPr/>
            </p:nvSpPr>
            <p:spPr>
              <a:xfrm>
                <a:off x="2029892" y="3888078"/>
                <a:ext cx="502344" cy="461665"/>
              </a:xfrm>
              <a:prstGeom prst="rect">
                <a:avLst/>
              </a:prstGeom>
              <a:noFill/>
            </p:spPr>
            <p:txBody>
              <a:bodyPr wrap="square" rtlCol="0">
                <a:spAutoFit/>
              </a:bodyPr>
              <a:lstStyle/>
              <a:p>
                <a:r>
                  <a:rPr lang="el-GR" sz="2400" b="1" dirty="0">
                    <a:solidFill>
                      <a:srgbClr val="FF0000"/>
                    </a:solidFill>
                  </a:rPr>
                  <a:t>Ξ</a:t>
                </a:r>
                <a:r>
                  <a:rPr lang="de-DE" sz="2400" b="1" baseline="30000" dirty="0">
                    <a:solidFill>
                      <a:srgbClr val="FF0000"/>
                    </a:solidFill>
                  </a:rPr>
                  <a:t>-</a:t>
                </a:r>
              </a:p>
            </p:txBody>
          </p:sp>
          <p:sp>
            <p:nvSpPr>
              <p:cNvPr id="79" name="Textfeld 22">
                <a:extLst>
                  <a:ext uri="{FF2B5EF4-FFF2-40B4-BE49-F238E27FC236}">
                    <a16:creationId xmlns:a16="http://schemas.microsoft.com/office/drawing/2014/main" id="{28CED60E-59CA-4ED8-8840-8599E33BE8E3}"/>
                  </a:ext>
                </a:extLst>
              </p:cNvPr>
              <p:cNvSpPr txBox="1"/>
              <p:nvPr/>
            </p:nvSpPr>
            <p:spPr>
              <a:xfrm flipH="1">
                <a:off x="3223559" y="3450675"/>
                <a:ext cx="277500" cy="461665"/>
              </a:xfrm>
              <a:prstGeom prst="rect">
                <a:avLst/>
              </a:prstGeom>
              <a:noFill/>
            </p:spPr>
            <p:txBody>
              <a:bodyPr wrap="square" rtlCol="0">
                <a:spAutoFit/>
              </a:bodyPr>
              <a:lstStyle/>
              <a:p>
                <a:r>
                  <a:rPr lang="el-GR" sz="2400" b="1" dirty="0">
                    <a:solidFill>
                      <a:srgbClr val="FF0000"/>
                    </a:solidFill>
                  </a:rPr>
                  <a:t>Λ</a:t>
                </a:r>
                <a:endParaRPr lang="de-DE" sz="2400" b="1" dirty="0">
                  <a:solidFill>
                    <a:srgbClr val="FF0000"/>
                  </a:solidFill>
                </a:endParaRPr>
              </a:p>
            </p:txBody>
          </p:sp>
          <p:sp>
            <p:nvSpPr>
              <p:cNvPr id="80" name="Textfeld 31">
                <a:extLst>
                  <a:ext uri="{FF2B5EF4-FFF2-40B4-BE49-F238E27FC236}">
                    <a16:creationId xmlns:a16="http://schemas.microsoft.com/office/drawing/2014/main" id="{1E496717-2677-48FA-A167-5732655CFDE6}"/>
                  </a:ext>
                </a:extLst>
              </p:cNvPr>
              <p:cNvSpPr txBox="1"/>
              <p:nvPr/>
            </p:nvSpPr>
            <p:spPr>
              <a:xfrm>
                <a:off x="3901377" y="3324404"/>
                <a:ext cx="559107" cy="461665"/>
              </a:xfrm>
              <a:prstGeom prst="rect">
                <a:avLst/>
              </a:prstGeom>
              <a:noFill/>
            </p:spPr>
            <p:txBody>
              <a:bodyPr wrap="square" rtlCol="0">
                <a:spAutoFit/>
              </a:bodyPr>
              <a:lstStyle/>
              <a:p>
                <a:r>
                  <a:rPr lang="el-GR" sz="2400" b="1" dirty="0">
                    <a:solidFill>
                      <a:srgbClr val="FF0000"/>
                    </a:solidFill>
                  </a:rPr>
                  <a:t>Ξ</a:t>
                </a:r>
                <a:r>
                  <a:rPr lang="de-DE" sz="2400" b="1" baseline="30000" dirty="0">
                    <a:solidFill>
                      <a:srgbClr val="FF0000"/>
                    </a:solidFill>
                  </a:rPr>
                  <a:t>+</a:t>
                </a:r>
              </a:p>
            </p:txBody>
          </p:sp>
          <p:sp>
            <p:nvSpPr>
              <p:cNvPr id="83" name="Textfeld 32">
                <a:extLst>
                  <a:ext uri="{FF2B5EF4-FFF2-40B4-BE49-F238E27FC236}">
                    <a16:creationId xmlns:a16="http://schemas.microsoft.com/office/drawing/2014/main" id="{9BBACE0E-5AFD-427A-A428-8DCDF959729A}"/>
                  </a:ext>
                </a:extLst>
              </p:cNvPr>
              <p:cNvSpPr txBox="1"/>
              <p:nvPr/>
            </p:nvSpPr>
            <p:spPr>
              <a:xfrm>
                <a:off x="5159011" y="2655659"/>
                <a:ext cx="592809" cy="461665"/>
              </a:xfrm>
              <a:prstGeom prst="rect">
                <a:avLst/>
              </a:prstGeom>
              <a:noFill/>
            </p:spPr>
            <p:txBody>
              <a:bodyPr wrap="square" rtlCol="0">
                <a:spAutoFit/>
              </a:bodyPr>
              <a:lstStyle/>
              <a:p>
                <a:r>
                  <a:rPr lang="el-GR" sz="2400" b="1" dirty="0">
                    <a:solidFill>
                      <a:srgbClr val="FF0000"/>
                    </a:solidFill>
                  </a:rPr>
                  <a:t>Ω</a:t>
                </a:r>
                <a:r>
                  <a:rPr lang="de-DE" sz="2400" b="1" baseline="30000" dirty="0">
                    <a:solidFill>
                      <a:srgbClr val="FF0000"/>
                    </a:solidFill>
                  </a:rPr>
                  <a:t>+</a:t>
                </a:r>
              </a:p>
            </p:txBody>
          </p:sp>
        </p:grpSp>
        <p:sp>
          <p:nvSpPr>
            <p:cNvPr id="84" name="TextBox 83">
              <a:extLst>
                <a:ext uri="{FF2B5EF4-FFF2-40B4-BE49-F238E27FC236}">
                  <a16:creationId xmlns:a16="http://schemas.microsoft.com/office/drawing/2014/main" id="{048C90BC-595A-4B70-8A1B-0428843F7394}"/>
                </a:ext>
              </a:extLst>
            </p:cNvPr>
            <p:cNvSpPr txBox="1"/>
            <p:nvPr/>
          </p:nvSpPr>
          <p:spPr>
            <a:xfrm>
              <a:off x="2838418" y="4830624"/>
              <a:ext cx="2932662" cy="707886"/>
            </a:xfrm>
            <a:prstGeom prst="rect">
              <a:avLst/>
            </a:prstGeom>
            <a:noFill/>
          </p:spPr>
          <p:txBody>
            <a:bodyPr wrap="none" rtlCol="0">
              <a:spAutoFit/>
            </a:bodyPr>
            <a:lstStyle/>
            <a:p>
              <a:pPr algn="ctr"/>
              <a:r>
                <a:rPr lang="en-US" sz="2000" b="1" dirty="0">
                  <a:solidFill>
                    <a:srgbClr val="FF0000">
                      <a:alpha val="70000"/>
                    </a:srgbClr>
                  </a:solidFill>
                </a:rPr>
                <a:t>PRELIMINARY</a:t>
              </a:r>
            </a:p>
            <a:p>
              <a:pPr algn="ctr"/>
              <a:r>
                <a:rPr lang="en-US" sz="2000" b="1" dirty="0">
                  <a:solidFill>
                    <a:srgbClr val="FF0000">
                      <a:alpha val="70000"/>
                    </a:srgbClr>
                  </a:solidFill>
                </a:rPr>
                <a:t>4 </a:t>
              </a:r>
              <a:r>
                <a:rPr lang="en-US" sz="2000" b="1" dirty="0" err="1">
                  <a:solidFill>
                    <a:srgbClr val="FF0000">
                      <a:alpha val="70000"/>
                    </a:srgbClr>
                  </a:solidFill>
                </a:rPr>
                <a:t>AGeV</a:t>
              </a:r>
              <a:r>
                <a:rPr lang="en-US" sz="2000" b="1" dirty="0">
                  <a:solidFill>
                    <a:srgbClr val="FF0000">
                      <a:alpha val="70000"/>
                    </a:srgbClr>
                  </a:solidFill>
                </a:rPr>
                <a:t> Au-Au, 6M events</a:t>
              </a:r>
              <a:endParaRPr lang="en-DE" sz="2000" b="1" dirty="0">
                <a:solidFill>
                  <a:srgbClr val="FF0000">
                    <a:alpha val="70000"/>
                  </a:srgbClr>
                </a:solidFill>
              </a:endParaRPr>
            </a:p>
          </p:txBody>
        </p:sp>
      </p:grpSp>
      <p:grpSp>
        <p:nvGrpSpPr>
          <p:cNvPr id="10" name="Group 9">
            <a:extLst>
              <a:ext uri="{FF2B5EF4-FFF2-40B4-BE49-F238E27FC236}">
                <a16:creationId xmlns:a16="http://schemas.microsoft.com/office/drawing/2014/main" id="{F31F34E0-04BD-4C87-9288-EF485D9DA70B}"/>
              </a:ext>
            </a:extLst>
          </p:cNvPr>
          <p:cNvGrpSpPr/>
          <p:nvPr/>
        </p:nvGrpSpPr>
        <p:grpSpPr>
          <a:xfrm>
            <a:off x="7842169" y="2452199"/>
            <a:ext cx="3673297" cy="3710921"/>
            <a:chOff x="8082907" y="2444955"/>
            <a:chExt cx="3673297" cy="3710921"/>
          </a:xfrm>
        </p:grpSpPr>
        <p:grpSp>
          <p:nvGrpSpPr>
            <p:cNvPr id="7" name="Group 6">
              <a:extLst>
                <a:ext uri="{FF2B5EF4-FFF2-40B4-BE49-F238E27FC236}">
                  <a16:creationId xmlns:a16="http://schemas.microsoft.com/office/drawing/2014/main" id="{AC5BC727-FED5-4DE3-9C32-972A46E6EB47}"/>
                </a:ext>
              </a:extLst>
            </p:cNvPr>
            <p:cNvGrpSpPr/>
            <p:nvPr/>
          </p:nvGrpSpPr>
          <p:grpSpPr>
            <a:xfrm>
              <a:off x="8082907" y="2444955"/>
              <a:ext cx="3673297" cy="3710921"/>
              <a:chOff x="6725599" y="2593452"/>
              <a:chExt cx="3673297" cy="3710921"/>
            </a:xfrm>
          </p:grpSpPr>
          <p:pic>
            <p:nvPicPr>
              <p:cNvPr id="85" name="Picture 2" descr="C:\Users\senger\AppData\Local\Microsoft\Windows\Temporary Internet Files\Content.Outlook\JE4H31NI\EOS2.png">
                <a:extLst>
                  <a:ext uri="{FF2B5EF4-FFF2-40B4-BE49-F238E27FC236}">
                    <a16:creationId xmlns:a16="http://schemas.microsoft.com/office/drawing/2014/main" id="{922F7E64-24A0-4EE1-B758-C15F460928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49" r="8907" b="1853"/>
              <a:stretch/>
            </p:blipFill>
            <p:spPr bwMode="auto">
              <a:xfrm>
                <a:off x="6725599" y="2593452"/>
                <a:ext cx="3673297" cy="3710921"/>
              </a:xfrm>
              <a:prstGeom prst="rect">
                <a:avLst/>
              </a:prstGeom>
              <a:noFill/>
              <a:extLst>
                <a:ext uri="{909E8E84-426E-40DD-AFC4-6F175D3DCCD1}">
                  <a14:hiddenFill xmlns:a14="http://schemas.microsoft.com/office/drawing/2010/main">
                    <a:solidFill>
                      <a:srgbClr val="FFFFFF"/>
                    </a:solidFill>
                  </a14:hiddenFill>
                </a:ext>
              </a:extLst>
            </p:spPr>
          </p:pic>
          <p:sp>
            <p:nvSpPr>
              <p:cNvPr id="86" name="Textfeld 20">
                <a:extLst>
                  <a:ext uri="{FF2B5EF4-FFF2-40B4-BE49-F238E27FC236}">
                    <a16:creationId xmlns:a16="http://schemas.microsoft.com/office/drawing/2014/main" id="{11CDA5A4-1E55-4E17-910D-E234C9A4637B}"/>
                  </a:ext>
                </a:extLst>
              </p:cNvPr>
              <p:cNvSpPr txBox="1"/>
              <p:nvPr/>
            </p:nvSpPr>
            <p:spPr>
              <a:xfrm>
                <a:off x="7780275" y="4377278"/>
                <a:ext cx="431391" cy="461665"/>
              </a:xfrm>
              <a:prstGeom prst="rect">
                <a:avLst/>
              </a:prstGeom>
              <a:noFill/>
            </p:spPr>
            <p:txBody>
              <a:bodyPr wrap="square" rtlCol="0">
                <a:spAutoFit/>
              </a:bodyPr>
              <a:lstStyle/>
              <a:p>
                <a:r>
                  <a:rPr lang="el-GR" sz="2400" b="1" dirty="0">
                    <a:solidFill>
                      <a:srgbClr val="FF0000"/>
                    </a:solidFill>
                  </a:rPr>
                  <a:t>Λ</a:t>
                </a:r>
                <a:endParaRPr lang="de-DE" sz="2400" b="1" dirty="0">
                  <a:solidFill>
                    <a:srgbClr val="FF0000"/>
                  </a:solidFill>
                </a:endParaRPr>
              </a:p>
            </p:txBody>
          </p:sp>
          <p:sp>
            <p:nvSpPr>
              <p:cNvPr id="87" name="Textfeld 21">
                <a:extLst>
                  <a:ext uri="{FF2B5EF4-FFF2-40B4-BE49-F238E27FC236}">
                    <a16:creationId xmlns:a16="http://schemas.microsoft.com/office/drawing/2014/main" id="{1F7618C4-3FC1-4C1F-825A-B4E6B62FF27C}"/>
                  </a:ext>
                </a:extLst>
              </p:cNvPr>
              <p:cNvSpPr txBox="1"/>
              <p:nvPr/>
            </p:nvSpPr>
            <p:spPr>
              <a:xfrm>
                <a:off x="8724828" y="4481402"/>
                <a:ext cx="502344" cy="461665"/>
              </a:xfrm>
              <a:prstGeom prst="rect">
                <a:avLst/>
              </a:prstGeom>
              <a:noFill/>
            </p:spPr>
            <p:txBody>
              <a:bodyPr wrap="square" rtlCol="0">
                <a:spAutoFit/>
              </a:bodyPr>
              <a:lstStyle/>
              <a:p>
                <a:r>
                  <a:rPr lang="el-GR" sz="2400" b="1" dirty="0">
                    <a:solidFill>
                      <a:srgbClr val="FF0000"/>
                    </a:solidFill>
                  </a:rPr>
                  <a:t>Ξ</a:t>
                </a:r>
                <a:r>
                  <a:rPr lang="de-DE" sz="2400" b="1" baseline="30000" dirty="0">
                    <a:solidFill>
                      <a:srgbClr val="FF0000"/>
                    </a:solidFill>
                  </a:rPr>
                  <a:t>-</a:t>
                </a:r>
              </a:p>
            </p:txBody>
          </p:sp>
        </p:grpSp>
        <p:sp>
          <p:nvSpPr>
            <p:cNvPr id="88" name="TextBox 87">
              <a:extLst>
                <a:ext uri="{FF2B5EF4-FFF2-40B4-BE49-F238E27FC236}">
                  <a16:creationId xmlns:a16="http://schemas.microsoft.com/office/drawing/2014/main" id="{9C9393F0-5528-4988-BFD1-936DECD3583C}"/>
                </a:ext>
              </a:extLst>
            </p:cNvPr>
            <p:cNvSpPr txBox="1"/>
            <p:nvPr/>
          </p:nvSpPr>
          <p:spPr>
            <a:xfrm>
              <a:off x="9100972" y="4949044"/>
              <a:ext cx="2617576" cy="707886"/>
            </a:xfrm>
            <a:prstGeom prst="rect">
              <a:avLst/>
            </a:prstGeom>
            <a:noFill/>
          </p:spPr>
          <p:txBody>
            <a:bodyPr wrap="none" rtlCol="0">
              <a:spAutoFit/>
            </a:bodyPr>
            <a:lstStyle/>
            <a:p>
              <a:pPr algn="ctr"/>
              <a:r>
                <a:rPr lang="en-US" sz="2000" b="1" dirty="0">
                  <a:solidFill>
                    <a:srgbClr val="FF0000">
                      <a:alpha val="70000"/>
                    </a:srgbClr>
                  </a:solidFill>
                </a:rPr>
                <a:t>PRELIMINARY</a:t>
              </a:r>
            </a:p>
            <a:p>
              <a:pPr algn="ctr"/>
              <a:r>
                <a:rPr lang="en-US" sz="2000" b="1" dirty="0">
                  <a:solidFill>
                    <a:srgbClr val="FF0000">
                      <a:alpha val="70000"/>
                    </a:srgbClr>
                  </a:solidFill>
                </a:rPr>
                <a:t>4 </a:t>
              </a:r>
              <a:r>
                <a:rPr lang="en-US" sz="2000" b="1" dirty="0" err="1">
                  <a:solidFill>
                    <a:srgbClr val="FF0000">
                      <a:alpha val="70000"/>
                    </a:srgbClr>
                  </a:solidFill>
                </a:rPr>
                <a:t>AGeV</a:t>
              </a:r>
              <a:r>
                <a:rPr lang="en-US" sz="2000" b="1" dirty="0">
                  <a:solidFill>
                    <a:srgbClr val="FF0000">
                      <a:alpha val="70000"/>
                    </a:srgbClr>
                  </a:solidFill>
                </a:rPr>
                <a:t> C-C, 6M events</a:t>
              </a:r>
              <a:endParaRPr lang="en-DE" sz="2000" b="1" dirty="0">
                <a:solidFill>
                  <a:srgbClr val="FF0000">
                    <a:alpha val="70000"/>
                  </a:srgbClr>
                </a:solidFill>
              </a:endParaRPr>
            </a:p>
          </p:txBody>
        </p:sp>
      </p:grpSp>
      <p:grpSp>
        <p:nvGrpSpPr>
          <p:cNvPr id="34" name="Group 33">
            <a:extLst>
              <a:ext uri="{FF2B5EF4-FFF2-40B4-BE49-F238E27FC236}">
                <a16:creationId xmlns:a16="http://schemas.microsoft.com/office/drawing/2014/main" id="{2648638A-A19E-4E03-A53A-D83027C94574}"/>
              </a:ext>
            </a:extLst>
          </p:cNvPr>
          <p:cNvGrpSpPr/>
          <p:nvPr/>
        </p:nvGrpSpPr>
        <p:grpSpPr>
          <a:xfrm>
            <a:off x="7455706" y="2452199"/>
            <a:ext cx="646331" cy="2685649"/>
            <a:chOff x="7696444" y="2444955"/>
            <a:chExt cx="646331" cy="2685649"/>
          </a:xfrm>
        </p:grpSpPr>
        <p:sp>
          <p:nvSpPr>
            <p:cNvPr id="11" name="TextBox 10">
              <a:extLst>
                <a:ext uri="{FF2B5EF4-FFF2-40B4-BE49-F238E27FC236}">
                  <a16:creationId xmlns:a16="http://schemas.microsoft.com/office/drawing/2014/main" id="{635CEDC5-C4DD-42F0-B38C-AE602F028599}"/>
                </a:ext>
              </a:extLst>
            </p:cNvPr>
            <p:cNvSpPr txBox="1"/>
            <p:nvPr/>
          </p:nvSpPr>
          <p:spPr>
            <a:xfrm rot="16200000">
              <a:off x="6676785" y="3464614"/>
              <a:ext cx="2685649" cy="646331"/>
            </a:xfrm>
            <a:prstGeom prst="rect">
              <a:avLst/>
            </a:prstGeom>
            <a:solidFill>
              <a:schemeClr val="bg1"/>
            </a:solidFill>
          </p:spPr>
          <p:txBody>
            <a:bodyPr wrap="square" rtlCol="0">
              <a:spAutoFit/>
            </a:bodyPr>
            <a:lstStyle/>
            <a:p>
              <a:pPr algn="ctr"/>
              <a:r>
                <a:rPr lang="en-US" b="1" dirty="0">
                  <a:solidFill>
                    <a:srgbClr val="002060"/>
                  </a:solidFill>
                </a:rPr>
                <a:t>Yield Soft (</a:t>
              </a:r>
              <a:r>
                <a:rPr lang="el-GR" b="1" dirty="0">
                  <a:solidFill>
                    <a:srgbClr val="002060"/>
                  </a:solidFill>
                </a:rPr>
                <a:t>κ</a:t>
              </a:r>
              <a:r>
                <a:rPr lang="en-US" b="1" dirty="0">
                  <a:solidFill>
                    <a:srgbClr val="002060"/>
                  </a:solidFill>
                </a:rPr>
                <a:t> = 240 MeV)</a:t>
              </a:r>
            </a:p>
            <a:p>
              <a:pPr algn="ctr"/>
              <a:r>
                <a:rPr lang="en-US" b="1" dirty="0">
                  <a:solidFill>
                    <a:srgbClr val="FF0000"/>
                  </a:solidFill>
                </a:rPr>
                <a:t>Yield Hard (</a:t>
              </a:r>
              <a:r>
                <a:rPr lang="el-GR" b="1" dirty="0">
                  <a:solidFill>
                    <a:srgbClr val="FF0000"/>
                  </a:solidFill>
                </a:rPr>
                <a:t>κ</a:t>
              </a:r>
              <a:r>
                <a:rPr lang="en-US" b="1" dirty="0">
                  <a:solidFill>
                    <a:srgbClr val="FF0000"/>
                  </a:solidFill>
                </a:rPr>
                <a:t> = 350 MeV) </a:t>
              </a:r>
              <a:endParaRPr lang="en-DE" b="1" dirty="0">
                <a:solidFill>
                  <a:srgbClr val="FF0000"/>
                </a:solidFill>
              </a:endParaRPr>
            </a:p>
          </p:txBody>
        </p:sp>
        <p:cxnSp>
          <p:nvCxnSpPr>
            <p:cNvPr id="13" name="Straight Connector 12">
              <a:extLst>
                <a:ext uri="{FF2B5EF4-FFF2-40B4-BE49-F238E27FC236}">
                  <a16:creationId xmlns:a16="http://schemas.microsoft.com/office/drawing/2014/main" id="{24DF676D-7DBF-4C07-A505-8A1359D8DE1E}"/>
                </a:ext>
              </a:extLst>
            </p:cNvPr>
            <p:cNvCxnSpPr>
              <a:cxnSpLocks/>
              <a:stCxn id="11" idx="1"/>
              <a:endCxn id="11" idx="3"/>
            </p:cNvCxnSpPr>
            <p:nvPr/>
          </p:nvCxnSpPr>
          <p:spPr>
            <a:xfrm flipV="1">
              <a:off x="8019610" y="2444955"/>
              <a:ext cx="0" cy="26856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E3225503-5E1E-405E-9D03-B585D2E3284F}"/>
              </a:ext>
            </a:extLst>
          </p:cNvPr>
          <p:cNvGrpSpPr/>
          <p:nvPr/>
        </p:nvGrpSpPr>
        <p:grpSpPr>
          <a:xfrm>
            <a:off x="107782" y="2431709"/>
            <a:ext cx="646331" cy="2685649"/>
            <a:chOff x="7696444" y="2444955"/>
            <a:chExt cx="646331" cy="2685649"/>
          </a:xfrm>
        </p:grpSpPr>
        <p:sp>
          <p:nvSpPr>
            <p:cNvPr id="116" name="TextBox 115">
              <a:extLst>
                <a:ext uri="{FF2B5EF4-FFF2-40B4-BE49-F238E27FC236}">
                  <a16:creationId xmlns:a16="http://schemas.microsoft.com/office/drawing/2014/main" id="{AC3FBA56-AAA5-4174-917D-CCA6013B3FBF}"/>
                </a:ext>
              </a:extLst>
            </p:cNvPr>
            <p:cNvSpPr txBox="1"/>
            <p:nvPr/>
          </p:nvSpPr>
          <p:spPr>
            <a:xfrm rot="16200000">
              <a:off x="6676785" y="3464614"/>
              <a:ext cx="2685649" cy="646331"/>
            </a:xfrm>
            <a:prstGeom prst="rect">
              <a:avLst/>
            </a:prstGeom>
            <a:solidFill>
              <a:schemeClr val="bg1"/>
            </a:solidFill>
          </p:spPr>
          <p:txBody>
            <a:bodyPr wrap="square" rtlCol="0">
              <a:spAutoFit/>
            </a:bodyPr>
            <a:lstStyle/>
            <a:p>
              <a:pPr algn="ctr"/>
              <a:r>
                <a:rPr lang="en-US" b="1" dirty="0">
                  <a:solidFill>
                    <a:srgbClr val="002060"/>
                  </a:solidFill>
                </a:rPr>
                <a:t>Yield Soft (</a:t>
              </a:r>
              <a:r>
                <a:rPr lang="el-GR" b="1" dirty="0">
                  <a:solidFill>
                    <a:srgbClr val="002060"/>
                  </a:solidFill>
                </a:rPr>
                <a:t>κ</a:t>
              </a:r>
              <a:r>
                <a:rPr lang="en-US" b="1" dirty="0">
                  <a:solidFill>
                    <a:srgbClr val="002060"/>
                  </a:solidFill>
                </a:rPr>
                <a:t> = 240 MeV)</a:t>
              </a:r>
            </a:p>
            <a:p>
              <a:pPr algn="ctr"/>
              <a:r>
                <a:rPr lang="en-US" b="1" dirty="0">
                  <a:solidFill>
                    <a:srgbClr val="FF0000"/>
                  </a:solidFill>
                </a:rPr>
                <a:t>Yield Hard (</a:t>
              </a:r>
              <a:r>
                <a:rPr lang="el-GR" b="1" dirty="0">
                  <a:solidFill>
                    <a:srgbClr val="FF0000"/>
                  </a:solidFill>
                </a:rPr>
                <a:t>κ</a:t>
              </a:r>
              <a:r>
                <a:rPr lang="en-US" b="1" dirty="0">
                  <a:solidFill>
                    <a:srgbClr val="FF0000"/>
                  </a:solidFill>
                </a:rPr>
                <a:t> = 350 MeV) </a:t>
              </a:r>
              <a:endParaRPr lang="en-DE" b="1" dirty="0">
                <a:solidFill>
                  <a:srgbClr val="FF0000"/>
                </a:solidFill>
              </a:endParaRPr>
            </a:p>
          </p:txBody>
        </p:sp>
        <p:cxnSp>
          <p:nvCxnSpPr>
            <p:cNvPr id="117" name="Straight Connector 116">
              <a:extLst>
                <a:ext uri="{FF2B5EF4-FFF2-40B4-BE49-F238E27FC236}">
                  <a16:creationId xmlns:a16="http://schemas.microsoft.com/office/drawing/2014/main" id="{23EDFD74-C6E8-42EE-BF78-15CC1929E1E7}"/>
                </a:ext>
              </a:extLst>
            </p:cNvPr>
            <p:cNvCxnSpPr>
              <a:cxnSpLocks/>
              <a:stCxn id="116" idx="1"/>
              <a:endCxn id="116" idx="3"/>
            </p:cNvCxnSpPr>
            <p:nvPr/>
          </p:nvCxnSpPr>
          <p:spPr>
            <a:xfrm flipV="1">
              <a:off x="8019610" y="2444955"/>
              <a:ext cx="0" cy="26856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2190800"/>
      </p:ext>
    </p:extLst>
  </p:cSld>
  <p:clrMapOvr>
    <a:masterClrMapping/>
  </p:clrMapOvr>
</p:sld>
</file>

<file path=ppt/theme/theme1.xml><?xml version="1.0" encoding="utf-8"?>
<a:theme xmlns:a="http://schemas.openxmlformats.org/drawingml/2006/main" name="CBM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M1" id="{0370DCD2-EBD3-494A-BD7E-EA375E20BD91}" vid="{0D288C52-D7C0-46E1-8AE7-B08D0D8013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CBM1</Template>
  <TotalTime>38257</TotalTime>
  <Words>16945</Words>
  <Application>Microsoft Office PowerPoint</Application>
  <PresentationFormat>Widescreen</PresentationFormat>
  <Paragraphs>2104</Paragraphs>
  <Slides>136</Slides>
  <Notes>31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136</vt:i4>
      </vt:variant>
    </vt:vector>
  </HeadingPairs>
  <TitlesOfParts>
    <vt:vector size="148" baseType="lpstr">
      <vt:lpstr>Arial</vt:lpstr>
      <vt:lpstr>Calibri</vt:lpstr>
      <vt:lpstr>Calibri Light</vt:lpstr>
      <vt:lpstr>Cambria Math</vt:lpstr>
      <vt:lpstr>F17</vt:lpstr>
      <vt:lpstr>RomanT</vt:lpstr>
      <vt:lpstr>Symbol</vt:lpstr>
      <vt:lpstr>Tahoma</vt:lpstr>
      <vt:lpstr>Times New Roman</vt:lpstr>
      <vt:lpstr>Wingdings</vt:lpstr>
      <vt:lpstr>CBM1</vt:lpstr>
      <vt:lpstr>Equation</vt:lpstr>
      <vt:lpstr>STUDYING THE NUCLEAR (AND NEUTRON)            MATTER EQUATION OF STATE WITH THE           CBM EXPERIMENT AT FAIR</vt:lpstr>
      <vt:lpstr>TOPICS ADDRESSED IN THIS TALK</vt:lpstr>
      <vt:lpstr>TOPICS ADDRESSED IN THIS TALK</vt:lpstr>
      <vt:lpstr>HEAVY ION COLLISIONS ↕ ASTROPHYSICAL EVENTS AND OBJECTS</vt:lpstr>
      <vt:lpstr>HEAVY ION COLLISIONS ↔ ASTROPHYSICAL EVENTS &amp; OBJECTS</vt:lpstr>
      <vt:lpstr>HEAVY ION COLLISIONS ↔ ASTROPHYSICAL EVENTS &amp; OBJECTS</vt:lpstr>
      <vt:lpstr>HEAVY ION COLLISIONS ↔ ASTROPHYSICAL EVENTS &amp; OBJECTS</vt:lpstr>
      <vt:lpstr>HEAVY ION COLLISIONS ↔ ASTROPHYSICAL EVENTS &amp; OBJECTS</vt:lpstr>
      <vt:lpstr>HEAVY ION COLLISIONS ↔ ASTROPHYSICAL EVENTS &amp; OBJECTS</vt:lpstr>
      <vt:lpstr>HEAVY ION COLLISIONS ↔ ASTROPHYSICAL EVENTS &amp; OBJECTS</vt:lpstr>
      <vt:lpstr>CREATING HIGH-DENSITY (AND HIGH-TEMPERATURE) MEDIUM  </vt:lpstr>
      <vt:lpstr>EVEN HIGHER ACHIEVABLE DENSITIES IN AU-AU COLLISIONS</vt:lpstr>
      <vt:lpstr>GSI-FAIR FACILITY</vt:lpstr>
      <vt:lpstr>HIGH DENSITY EOS OBSERVABLES FOR CBM@FAIR</vt:lpstr>
      <vt:lpstr>NUCLEAR MATTER EQUATION OF STATE (EOS)</vt:lpstr>
      <vt:lpstr>SYMMETRIC MATTER EQUATION OF STATE E_A (ρ,δ)=E_A (ρ,0)+E_SYM (ρ)∙δ^2</vt:lpstr>
      <vt:lpstr>EXPERIMENTAL OBSERVABLES [I] – COLLECTIVE FLOW</vt:lpstr>
      <vt:lpstr>EXPERIMENTAL OBSERVABLES [I] – COLLECTIVE FLOW</vt:lpstr>
      <vt:lpstr>EXPERIMENTAL OBSERVABLES [I] – COLLECTIVE FLOW</vt:lpstr>
      <vt:lpstr>EXPERIMENTAL OBSERVABLES [I] – COLLECTIVE FLOW</vt:lpstr>
      <vt:lpstr>EXPERIMENTAL OBSERVABLES [I] – COLLECTIVE FLOW</vt:lpstr>
      <vt:lpstr>EXPERIMENTAL OBSERVABLES [II] – (SUB)THRESHOLD PRODUCTION</vt:lpstr>
      <vt:lpstr>EXPERIMENTAL OBSERVABLES [II] – (SUB)THRESHOLD PRODUCTION</vt:lpstr>
      <vt:lpstr>EXPERIMENTAL OBSERVABLES [II] – (SUB)THRESHOLD PRODUCTION</vt:lpstr>
      <vt:lpstr>EXPERIMENTAL OBSERVABLES [II] – (SUB)THRESHOLD PRODUCTION</vt:lpstr>
      <vt:lpstr>EXPERIMENTAL OBSERVABLES [II] – (SUB)THRESHOLD PRODUCTION</vt:lpstr>
      <vt:lpstr>EXPERIMENTAL OBSERVABLES [II] – (SUB)THRESHOLD PRODUCTION</vt:lpstr>
      <vt:lpstr>SYMMETRIC MATTER EQUATION OF STATE (EOS) – CURRENT STATUS</vt:lpstr>
      <vt:lpstr>SYMMETRIC MATTER EQUATION OF STATE (EOS) – CURRENT STATUS</vt:lpstr>
      <vt:lpstr>SYMMETRIC MATTER EQUATION OF STATE (EOS) – CURRENT STATUS</vt:lpstr>
      <vt:lpstr>SYMMETRIC MATTER EQUATION OF STATE (EOS) – FUTURE ?</vt:lpstr>
      <vt:lpstr>NUCLEAR SYMMETRY ENERGY E_A (ρ,δ)=E_A (ρ,0)+E_SYM (ρ)∙δ^2</vt:lpstr>
      <vt:lpstr>NEUTRON MATTER EQUATION OF STATE (EOS) – CURRENT STATUS</vt:lpstr>
      <vt:lpstr>NEUTRON MATTER EQUATION OF STATE (EOS) – CURRENT STATUS</vt:lpstr>
      <vt:lpstr>NEUTRON MATTER EQUATION OF STATE (EOS) – CURRENT STATUS</vt:lpstr>
      <vt:lpstr>NEUTRON MATTER EQUATION OF STATE (EOS) – CURRENT STATUS</vt:lpstr>
      <vt:lpstr>NUCLEAR SYMMETRY ENERGY: E_A (ρ,δ)=E_A (ρ,0)+E_SYM (ρ)∙δ^2</vt:lpstr>
      <vt:lpstr>NUCLEAR SYMMETRY ENERGY: E_A (ρ,δ)=E_A (ρ,0)+E_SYM (ρ)∙δ^2</vt:lpstr>
      <vt:lpstr>NUCLEAR SYMMETRY ENERGY: E_A (ρ,δ)=E_A (ρ,0)+E_SYM (ρ)∙δ^2</vt:lpstr>
      <vt:lpstr>NUCLEAR SYMMETRY ENERGY: E_A (ρ,δ)=E_A (ρ,0)+E_SYM (ρ)∙δ^2</vt:lpstr>
      <vt:lpstr>NUCLEAR SYMMETRY ENERGY: E_A (ρ,δ)=E_A (ρ,0)+E_SYM (ρ)∙δ^2</vt:lpstr>
      <vt:lpstr>NUCLEAR SYMMETRY ENERGY: E_A (ρ,δ)=E_A (ρ,0)+E_SYM (ρ)∙δ^2</vt:lpstr>
      <vt:lpstr>2,3-BODY HYPERON-NUCLEON (Λ-N) AND HYPERON-HYPERON (Λ-Λ) INTERACTIONS</vt:lpstr>
      <vt:lpstr>‘STRANGE MATTER’ – HYPERONS IN MASSIVE NEUTRON STARS</vt:lpstr>
      <vt:lpstr>‘STRANGE MATTER’ – HYPERONS IN MASSIVE NEUTRON STARS</vt:lpstr>
      <vt:lpstr>‘STRANGE MATTER’ – HYPERONS IN MASSIVE NEUTRON STARS</vt:lpstr>
      <vt:lpstr>UNDERSTANDING Λ-N, Λ-Λ INTERACTIONS WITH CBM</vt:lpstr>
      <vt:lpstr>UNDERSTANDING Λ-N, Λ-Λ INTERACTIONS WITH CBM</vt:lpstr>
      <vt:lpstr>UNDERSTANDING Λ-N, Λ-Λ INTERACTIONS WITH CBM</vt:lpstr>
      <vt:lpstr>UNDERSTANDING Λ-N, Λ-Λ INTERACTIONS WITH CBM</vt:lpstr>
      <vt:lpstr>UNDERSTANDING Λ-N, Λ-Λ INTERACTIONS WITH CBM</vt:lpstr>
      <vt:lpstr>SUMMARY OF THE EOS EXPERIMENTAL PROBES WITH CBM@FAIR</vt:lpstr>
      <vt:lpstr>EXPERIMENTAL CHALLENGES</vt:lpstr>
      <vt:lpstr>(TOO) RARE PROBES</vt:lpstr>
      <vt:lpstr>DAY-1: EXPECTED PARTICLE YIELDS AU+AU @ 6, 10 AGEV</vt:lpstr>
      <vt:lpstr>IT’S TOUGH</vt:lpstr>
      <vt:lpstr>IT’S TOUGH</vt:lpstr>
      <vt:lpstr>CBM EXPERIMENTAL SETUP</vt:lpstr>
      <vt:lpstr>CBM EXPERIMENTAL SETUP</vt:lpstr>
      <vt:lpstr>PARTICLE IDENTIFICATION (PID) WITH CBM</vt:lpstr>
      <vt:lpstr>KALMAN FILTER PARTICLE FINDER (KFPF)</vt:lpstr>
      <vt:lpstr>CBM‘S CAPABILITES  IN HYPERON DETECTION &amp; RECONSTRUCTION</vt:lpstr>
      <vt:lpstr>CBM‘S CAPABILITES  IN HYPERON DETECTION &amp; RECONSTRUCTION</vt:lpstr>
      <vt:lpstr>CBM‘S CAPABILITES  IN HYPERON DETECTION &amp; RECONSTRUCTION</vt:lpstr>
      <vt:lpstr>CBM’S PERFORMANCE FOR DIRECTED FLOW (v1)</vt:lpstr>
      <vt:lpstr>NUCLEAR SYMMETRY ENERGY AT HIGHER DENSITIES (ρ ≥ 2ρ0)</vt:lpstr>
      <vt:lpstr>NUCLEAR SYMMETRY ENERGY AT HIGHER DENSITIES (ρ ≥ 2ρ0)</vt:lpstr>
      <vt:lpstr>UNDERSTANDING Λ-N, Λ-Λ INTERACTIONS WITH CBM</vt:lpstr>
      <vt:lpstr>UNDERSTANDING Λ-N, Λ-Λ INTERACTIONS WITH CBM</vt:lpstr>
      <vt:lpstr>FAIR PHASE 0 – AVOIDING RISKS AND SPECTACULAR FAILURES...</vt:lpstr>
      <vt:lpstr>mCBM @ SIS18</vt:lpstr>
      <vt:lpstr>eTOF @ STAR-BNL</vt:lpstr>
      <vt:lpstr>MORE LITERATURE ???</vt:lpstr>
      <vt:lpstr>SUMMARY</vt:lpstr>
      <vt:lpstr>SUMMARY</vt:lpstr>
      <vt:lpstr>OUTLOOK – HOPEFULLY THE TIMELINES REMAIN ‘STIFF’</vt:lpstr>
      <vt:lpstr>ALMOST THERE…</vt:lpstr>
      <vt:lpstr>ALMOST THERE…</vt:lpstr>
      <vt:lpstr>ALMOST THERE…</vt:lpstr>
      <vt:lpstr>ALMOST THERE…</vt:lpstr>
      <vt:lpstr>THANKS A LOT FOR YOUR ATTENTION </vt:lpstr>
      <vt:lpstr>BACK-UP ADDITIONAL SLIDES</vt:lpstr>
      <vt:lpstr>HEAVY ION COLLISIONS ↔ ASTROPHYSICAL EVENTS &amp; OBJECTS</vt:lpstr>
      <vt:lpstr>HEAVY ION COLLISIONS ↔ ASTROPHYSICAL EVENTS &amp; OBJECTS</vt:lpstr>
      <vt:lpstr>HEAVY ION COLLISIONS ↔ ASTROPHYSICAL EVENTS &amp; OBJECTS</vt:lpstr>
      <vt:lpstr>HEAVY ION COLLISIONS ↔ ASTROPHYSICAL EVENTS &amp; OBJECTS</vt:lpstr>
      <vt:lpstr>GSI-FAIR FACILITY</vt:lpstr>
      <vt:lpstr>EXPERIMENTAL OBSERVABLES [I] – COLLECTIVE FLOW</vt:lpstr>
      <vt:lpstr>SYMMETRIC MATTER EQUATION OF STATE</vt:lpstr>
      <vt:lpstr>EXPERIMENTAL OBSERVABLES [I] – COLLECTIVE FLOW</vt:lpstr>
      <vt:lpstr>EXPERIMENTAL OBSERVABLES [I] – COLLECTIVE FLOW</vt:lpstr>
      <vt:lpstr>EXPERIMENTAL OBSERVABLES [I] – COLLECTIVE FLOW</vt:lpstr>
      <vt:lpstr>EXPERIMENTAL OBSERVABLES [II] – (SUB)THRESHOLD PRODUCTION</vt:lpstr>
      <vt:lpstr>EXPERIMENTAL OBSERVABLES [II] – (SUB)THRESHOLD PRODUCTION</vt:lpstr>
      <vt:lpstr>REPULSIVE KAON (K+N) POTENTIAL </vt:lpstr>
      <vt:lpstr>ATTRACTIVE ANTI-KAON (K-N) POTENTIAL </vt:lpstr>
      <vt:lpstr>EXPERIMENTAL OBSERVABLES [II] – (SUB)THRESHOLD PRODUCTION</vt:lpstr>
      <vt:lpstr>EXPERIMENTAL OBSERVABLES [II] – (SUB)THRESHOLD PRODUCTION</vt:lpstr>
      <vt:lpstr>EXPERIMENTAL OBSERVABLES [II] – (SUB)THRESHOLD PRODUCTION</vt:lpstr>
      <vt:lpstr>PARTON-HADRON-QUANTUM-MOLECULAR DYNAMICS (PHQMD)</vt:lpstr>
      <vt:lpstr>NUCLEAR SYMMETRY ENERGY: E_A (ρ,δ)=E_A (ρ,0)+E_SYM (ρ).δ^2</vt:lpstr>
      <vt:lpstr>NUCLEAR SYMMETRY ENERGY: E_A (ρ,δ)=E_A (ρ,0)+E_SYM (ρ).δ^2</vt:lpstr>
      <vt:lpstr>NUCLEAR SYMMETRY ENERGY AT HIGHER DENSITIES (ρ ≥ 2ρ0)</vt:lpstr>
      <vt:lpstr>MODELLING THE CORRELATION FUNCTION</vt:lpstr>
      <vt:lpstr>LEDNICKY MODEL</vt:lpstr>
      <vt:lpstr>CATS</vt:lpstr>
      <vt:lpstr>CORRELATION FUNCTIONS AND INTERACTIONS</vt:lpstr>
      <vt:lpstr>P-XI- CORRELATION FUNCTION IN P-PB 5.02 TEV </vt:lpstr>
      <vt:lpstr>4D RECONSTRUCTION</vt:lpstr>
      <vt:lpstr>PowerPoint Presentation</vt:lpstr>
      <vt:lpstr>PowerPoint Presentation</vt:lpstr>
      <vt:lpstr>Silicon Tracking System</vt:lpstr>
      <vt:lpstr>PowerPoint Presentation</vt:lpstr>
      <vt:lpstr>PowerPoint Presentation</vt:lpstr>
      <vt:lpstr>PowerPoint Presentation</vt:lpstr>
      <vt:lpstr>Hyperon reconstruction (STS+TOF)</vt:lpstr>
      <vt:lpstr>PowerPoint Presentation</vt:lpstr>
      <vt:lpstr>PowerPoint Presentation</vt:lpstr>
      <vt:lpstr>PowerPoint Presentation</vt:lpstr>
      <vt:lpstr>PowerPoint Presentation</vt:lpstr>
      <vt:lpstr>PowerPoint Presentation</vt:lpstr>
      <vt:lpstr>PowerPoint Presentation</vt:lpstr>
      <vt:lpstr>Muon Chamber (MuCh) System</vt:lpstr>
      <vt:lpstr>PowerPoint Presentation</vt:lpstr>
      <vt:lpstr>PowerPoint Presentation</vt:lpstr>
      <vt:lpstr>PowerPoint Presentation</vt:lpstr>
      <vt:lpstr>PowerPoint Presentation</vt:lpstr>
      <vt:lpstr>Successful Multi Project Chip Prototyping for CBM</vt:lpstr>
      <vt:lpstr>CBM online systems </vt:lpstr>
      <vt:lpstr>PowerPoint Presentation</vt:lpstr>
      <vt:lpstr>PowerPoint Presentation</vt:lpstr>
      <vt:lpstr>PowerPoint Presentation</vt:lpstr>
      <vt:lpstr>PowerPoint Presentation</vt:lpstr>
      <vt:lpstr>Titelmasterformat durch Klicken bearbeiten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Studying the Nuclear (and Neutron) Matter Equation of State with the CBM Experiment at FAIR</dc:title>
  <dc:creator>Kshitij Agarwal</dc:creator>
  <cp:lastModifiedBy>Kshitij Agarwal</cp:lastModifiedBy>
  <cp:revision>536</cp:revision>
  <dcterms:created xsi:type="dcterms:W3CDTF">2019-12-18T13:14:13Z</dcterms:created>
  <dcterms:modified xsi:type="dcterms:W3CDTF">2020-01-16T15:33:39Z</dcterms:modified>
</cp:coreProperties>
</file>